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1" r:id="rId3"/>
    <p:sldId id="270" r:id="rId4"/>
    <p:sldId id="274" r:id="rId5"/>
    <p:sldId id="275" r:id="rId6"/>
    <p:sldId id="269" r:id="rId7"/>
    <p:sldId id="277" r:id="rId8"/>
    <p:sldId id="272" r:id="rId9"/>
    <p:sldId id="268" r:id="rId1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4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0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5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2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32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7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6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F516-8DA8-4C91-884D-B85CA5DB583A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受精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配偶子＝精子と卵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性の分化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初期胚の発生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性成熟・性ホルモン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78364" y="3238022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突然変異 → 種分化 → 進化</a:t>
              </a:r>
              <a:endParaRPr kumimoji="1" lang="en-US" altLang="ja-JP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494156" y="2629651"/>
              <a:ext cx="225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DNA </a:t>
              </a:r>
              <a:r>
                <a:rPr kumimoji="1" lang="ja-JP" altLang="en-US" dirty="0"/>
                <a:t>損傷 </a:t>
              </a:r>
              <a:r>
                <a:rPr kumimoji="1" lang="en-US" altLang="ja-JP" dirty="0"/>
                <a:t>/ DNA </a:t>
              </a:r>
              <a:r>
                <a:rPr kumimoji="1" lang="ja-JP" altLang="en-US" dirty="0"/>
                <a:t>修復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117854" y="407610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細胞周期停止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76471" y="463194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アポトーシス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40405" y="185353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94031" y="3401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「生殖システム生物学」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動物生殖システム分野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14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78364" y="3238022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突然変異 → 種分化 → 進化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494156" y="2629651"/>
              <a:ext cx="225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損傷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修復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117854" y="407610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細胞周期停止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76471" y="463194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アポトーシス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40405" y="185353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43155" y="134838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三谷啓志教授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（令和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814" y="12927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尾田正二准教授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56805" y="5265820"/>
            <a:ext cx="126188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メダカ</a:t>
            </a:r>
          </a:p>
        </p:txBody>
      </p:sp>
    </p:spTree>
    <p:extLst>
      <p:ext uri="{BB962C8B-B14F-4D97-AF65-F5344CB8AC3E}">
        <p14:creationId xmlns:p14="http://schemas.microsoft.com/office/powerpoint/2010/main" val="1622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動物生殖システム分野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322614" y="65713"/>
            <a:ext cx="5211235" cy="792856"/>
            <a:chOff x="2322614" y="65713"/>
            <a:chExt cx="5211235" cy="792856"/>
          </a:xfrm>
        </p:grpSpPr>
        <p:sp>
          <p:nvSpPr>
            <p:cNvPr id="6" name="下矢印 5"/>
            <p:cNvSpPr/>
            <p:nvPr/>
          </p:nvSpPr>
          <p:spPr>
            <a:xfrm>
              <a:off x="4455886" y="508000"/>
              <a:ext cx="319315" cy="35056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22614" y="65713"/>
              <a:ext cx="5211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放射線生物学講座　</a:t>
              </a:r>
              <a:r>
                <a:rPr kumimoji="1" lang="en-US" altLang="ja-JP" dirty="0"/>
                <a:t>Laboratory of Radiation Biology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543155" y="134838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三谷啓志教授</a:t>
            </a:r>
            <a:endParaRPr kumimoji="1" lang="en-US" altLang="ja-JP" sz="1600" dirty="0"/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2021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月定年退職）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43155" y="201010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嶋昭紘教授</a:t>
            </a:r>
            <a:endParaRPr kumimoji="1" lang="en-US" altLang="ja-JP" sz="1600" dirty="0"/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2002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月定年退職）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883" y="267182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江上信雄教授</a:t>
            </a:r>
            <a:endParaRPr kumimoji="1" lang="en-US" altLang="ja-JP" sz="1600" dirty="0"/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1985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月定年退職）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681" y="3848338"/>
            <a:ext cx="1397889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4668956" y="500799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</a:t>
            </a:r>
            <a:r>
              <a:rPr kumimoji="1" lang="ja-JP" altLang="en-US" dirty="0">
                <a:solidFill>
                  <a:prstClr val="black"/>
                </a:solidFill>
              </a:rPr>
              <a:t>変異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遺伝子塩基</a:t>
            </a:r>
            <a:r>
              <a:rPr kumimoji="1" lang="ja-JP" altLang="en-US" dirty="0">
                <a:solidFill>
                  <a:prstClr val="black"/>
                </a:solidFill>
              </a:rPr>
              <a:t>配列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ゲノム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28231" y="1907437"/>
            <a:ext cx="2425529" cy="2844415"/>
            <a:chOff x="4928231" y="1907437"/>
            <a:chExt cx="2425529" cy="2844415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094808" y="2444392"/>
              <a:ext cx="225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DNA </a:t>
              </a:r>
              <a:r>
                <a:rPr kumimoji="1" lang="ja-JP" altLang="en-US" dirty="0"/>
                <a:t>損傷 </a:t>
              </a:r>
              <a:r>
                <a:rPr kumimoji="1" lang="en-US" altLang="ja-JP" dirty="0"/>
                <a:t>/ DNA </a:t>
              </a:r>
              <a:r>
                <a:rPr kumimoji="1" lang="ja-JP" altLang="en-US" dirty="0"/>
                <a:t>修復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74348" y="190743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</a:t>
              </a: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8231" y="3848338"/>
              <a:ext cx="1151042" cy="90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091602" y="3278746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継世代影響を調べる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091602" y="2853532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発がん作用を調べる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7510483" y="5302913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種内多様性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algn="ctr"/>
            <a:r>
              <a:rPr kumimoji="1" lang="ja-JP" altLang="en-US" dirty="0">
                <a:solidFill>
                  <a:prstClr val="black"/>
                </a:solidFill>
              </a:rPr>
              <a:t>↓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種分化・進化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97020" y="57424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野生メダカの遺伝的多様性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6" y="5213184"/>
            <a:ext cx="1903780" cy="142783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103356" y="435045"/>
            <a:ext cx="5649752" cy="913344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4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2" grpId="0"/>
      <p:bldP spid="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22614" y="65713"/>
            <a:ext cx="5211235" cy="792856"/>
            <a:chOff x="2322614" y="65713"/>
            <a:chExt cx="5211235" cy="792856"/>
          </a:xfrm>
        </p:grpSpPr>
        <p:sp>
          <p:nvSpPr>
            <p:cNvPr id="6" name="下矢印 5"/>
            <p:cNvSpPr/>
            <p:nvPr/>
          </p:nvSpPr>
          <p:spPr>
            <a:xfrm>
              <a:off x="4455886" y="508000"/>
              <a:ext cx="319315" cy="35056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22614" y="65713"/>
              <a:ext cx="5211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放射線生物学講座　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Laboratory of Radiation Biology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543155" y="134838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三谷啓志教授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43155" y="201010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嶋昭紘教授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883" y="267182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江上信雄教授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1985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94808" y="2444392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74348" y="19074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231" y="3848338"/>
            <a:ext cx="1151042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681" y="3848338"/>
            <a:ext cx="1397889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4668956" y="500799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突然変異 → 遺伝子塩基配列 → ゲノム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91602" y="327874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継世代影響を調べる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91602" y="28535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発がん作用を調べる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10483" y="5302913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種内多様性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種分化・進化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97020" y="57424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野生メダカの遺伝的多様性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6" y="5213184"/>
            <a:ext cx="1903780" cy="142783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65186" y="3278746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精子形成への放射線影響　←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103356" y="435045"/>
            <a:ext cx="5649752" cy="913344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6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突然変異 → 種分化 → 進化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細胞周期停止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43155" y="134838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三谷啓志教授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8814" y="129270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尾田正二准教授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noProof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</a:t>
            </a:r>
            <a:r>
              <a:rPr kumimoji="1" lang="en-US" altLang="ja-JP" noProof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2003</a:t>
            </a:r>
            <a:r>
              <a:rPr kumimoji="1" lang="ja-JP" altLang="en-US" noProof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年着任）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462213" y="3389975"/>
            <a:ext cx="2119446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グループ化 12"/>
          <p:cNvGrpSpPr/>
          <p:nvPr/>
        </p:nvGrpSpPr>
        <p:grpSpPr>
          <a:xfrm>
            <a:off x="432277" y="5220884"/>
            <a:ext cx="8991910" cy="1427835"/>
            <a:chOff x="172931" y="5204144"/>
            <a:chExt cx="8991910" cy="142783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31" y="5204144"/>
              <a:ext cx="1903780" cy="1427835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210186" y="5613949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受精の分子機構の多様性に</a:t>
              </a:r>
              <a:endParaRPr kumimoji="1" lang="en-US" altLang="ja-JP" dirty="0"/>
            </a:p>
            <a:p>
              <a:r>
                <a:rPr kumimoji="1" lang="ja-JP" altLang="en-US" dirty="0"/>
                <a:t>進化の原動力を求める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6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突然変異 → 種分化 → 進化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細胞周期停止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-1103086" y="2204167"/>
            <a:ext cx="4217457" cy="794931"/>
            <a:chOff x="-1103086" y="2204167"/>
            <a:chExt cx="4217457" cy="794931"/>
          </a:xfrm>
        </p:grpSpPr>
        <p:sp>
          <p:nvSpPr>
            <p:cNvPr id="18" name="楕円 17"/>
            <p:cNvSpPr/>
            <p:nvPr/>
          </p:nvSpPr>
          <p:spPr>
            <a:xfrm>
              <a:off x="-1103086" y="2204167"/>
              <a:ext cx="4217457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8690" y="2424900"/>
              <a:ext cx="12490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鈴木</a:t>
              </a:r>
              <a:r>
                <a:rPr kumimoji="1" lang="en-US" altLang="ja-JP" dirty="0"/>
                <a:t>(</a:t>
              </a:r>
              <a:r>
                <a:rPr kumimoji="1" lang="ja-JP" altLang="en-US" dirty="0"/>
                <a:t>雅</a:t>
              </a:r>
              <a:r>
                <a:rPr kumimoji="1" lang="en-US" altLang="ja-JP" dirty="0"/>
                <a:t>)</a:t>
              </a:r>
              <a:r>
                <a:rPr kumimoji="1" lang="ja-JP" altLang="en-US" dirty="0"/>
                <a:t>研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5639630" y="3889597"/>
            <a:ext cx="5042884" cy="794931"/>
            <a:chOff x="5639630" y="3889597"/>
            <a:chExt cx="5042884" cy="794931"/>
          </a:xfrm>
        </p:grpSpPr>
        <p:sp>
          <p:nvSpPr>
            <p:cNvPr id="23" name="楕円 22"/>
            <p:cNvSpPr/>
            <p:nvPr/>
          </p:nvSpPr>
          <p:spPr>
            <a:xfrm>
              <a:off x="5639630" y="3889597"/>
              <a:ext cx="504288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327024" y="4110779"/>
              <a:ext cx="8771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大矢研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278986" y="3028119"/>
            <a:ext cx="4795414" cy="794931"/>
            <a:chOff x="6278986" y="3028119"/>
            <a:chExt cx="4795414" cy="794931"/>
          </a:xfrm>
        </p:grpSpPr>
        <p:sp>
          <p:nvSpPr>
            <p:cNvPr id="20" name="楕円 19"/>
            <p:cNvSpPr/>
            <p:nvPr/>
          </p:nvSpPr>
          <p:spPr>
            <a:xfrm>
              <a:off x="6278986" y="3028119"/>
              <a:ext cx="479541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012160" y="3198309"/>
              <a:ext cx="8771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河村研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035729" y="3203512"/>
              <a:ext cx="8771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石川研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動物生殖システム分野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43155" y="134838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三谷啓志教授</a:t>
            </a:r>
            <a:endParaRPr kumimoji="1" lang="en-US" altLang="ja-JP" sz="1600" dirty="0"/>
          </a:p>
          <a:p>
            <a:r>
              <a:rPr kumimoji="1" lang="ja-JP" altLang="en-US" sz="1600" dirty="0"/>
              <a:t>（令和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月定年退職）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8814" y="12927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尾田正二准教授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462213" y="3389975"/>
            <a:ext cx="2119446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5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突然変異 → 種分化 → 進化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細胞周期停止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-1103086" y="1292708"/>
            <a:ext cx="12177486" cy="3391820"/>
            <a:chOff x="-1103086" y="1292708"/>
            <a:chExt cx="12177486" cy="3391820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-1103086" y="2204167"/>
              <a:ext cx="12177486" cy="2480361"/>
              <a:chOff x="-1103086" y="2204167"/>
              <a:chExt cx="12177486" cy="2480361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-1103086" y="2204167"/>
                <a:ext cx="4217457" cy="794931"/>
                <a:chOff x="-1103086" y="2204167"/>
                <a:chExt cx="4217457" cy="794931"/>
              </a:xfrm>
            </p:grpSpPr>
            <p:sp>
              <p:nvSpPr>
                <p:cNvPr id="18" name="楕円 17"/>
                <p:cNvSpPr/>
                <p:nvPr/>
              </p:nvSpPr>
              <p:spPr>
                <a:xfrm>
                  <a:off x="-1103086" y="2204167"/>
                  <a:ext cx="4217457" cy="794931"/>
                </a:xfrm>
                <a:prstGeom prst="ellipse">
                  <a:avLst/>
                </a:prstGeom>
                <a:solidFill>
                  <a:srgbClr val="E2F0D9">
                    <a:alpha val="1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08690" y="2424900"/>
                  <a:ext cx="1249060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鈴木</a:t>
                  </a:r>
                  <a: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(</a:t>
                  </a: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雅</a:t>
                  </a:r>
                  <a: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)</a:t>
                  </a: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研</a:t>
                  </a:r>
                </a:p>
              </p:txBody>
            </p:sp>
          </p:grpSp>
          <p:grpSp>
            <p:nvGrpSpPr>
              <p:cNvPr id="31" name="グループ化 30"/>
              <p:cNvGrpSpPr/>
              <p:nvPr/>
            </p:nvGrpSpPr>
            <p:grpSpPr>
              <a:xfrm>
                <a:off x="5639630" y="3889597"/>
                <a:ext cx="5042884" cy="794931"/>
                <a:chOff x="5639630" y="3889597"/>
                <a:chExt cx="5042884" cy="794931"/>
              </a:xfrm>
            </p:grpSpPr>
            <p:sp>
              <p:nvSpPr>
                <p:cNvPr id="23" name="楕円 22"/>
                <p:cNvSpPr/>
                <p:nvPr/>
              </p:nvSpPr>
              <p:spPr>
                <a:xfrm>
                  <a:off x="5639630" y="3889597"/>
                  <a:ext cx="5042884" cy="794931"/>
                </a:xfrm>
                <a:prstGeom prst="ellipse">
                  <a:avLst/>
                </a:prstGeom>
                <a:solidFill>
                  <a:srgbClr val="E2F0D9">
                    <a:alpha val="1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8327024" y="4110779"/>
                  <a:ext cx="87716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大矢研</a:t>
                  </a:r>
                </a:p>
              </p:txBody>
            </p:sp>
          </p:grpSp>
          <p:grpSp>
            <p:nvGrpSpPr>
              <p:cNvPr id="32" name="グループ化 31"/>
              <p:cNvGrpSpPr/>
              <p:nvPr/>
            </p:nvGrpSpPr>
            <p:grpSpPr>
              <a:xfrm>
                <a:off x="6278986" y="3028119"/>
                <a:ext cx="4795414" cy="794931"/>
                <a:chOff x="6278986" y="3028119"/>
                <a:chExt cx="4795414" cy="794931"/>
              </a:xfrm>
            </p:grpSpPr>
            <p:sp>
              <p:nvSpPr>
                <p:cNvPr id="20" name="楕円 19"/>
                <p:cNvSpPr/>
                <p:nvPr/>
              </p:nvSpPr>
              <p:spPr>
                <a:xfrm>
                  <a:off x="6278986" y="3028119"/>
                  <a:ext cx="4795414" cy="794931"/>
                </a:xfrm>
                <a:prstGeom prst="ellipse">
                  <a:avLst/>
                </a:prstGeom>
                <a:solidFill>
                  <a:srgbClr val="E2F0D9">
                    <a:alpha val="1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9012160" y="3198309"/>
                  <a:ext cx="87716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河村研</a:t>
                  </a: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8035729" y="3203512"/>
                  <a:ext cx="87716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石川研</a:t>
                  </a:r>
                </a:p>
              </p:txBody>
            </p:sp>
          </p:grpSp>
        </p:grpSp>
        <p:sp>
          <p:nvSpPr>
            <p:cNvPr id="14" name="テキスト ボックス 13"/>
            <p:cNvSpPr txBox="1"/>
            <p:nvPr/>
          </p:nvSpPr>
          <p:spPr>
            <a:xfrm>
              <a:off x="7543155" y="1348389"/>
              <a:ext cx="24449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三谷啓志教授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（令和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月定年退職）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48814" y="129270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尾田正二准教授</a:t>
              </a: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1462213" y="3389975"/>
            <a:ext cx="2119446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05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動物生殖システム分野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受精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配偶子＝精子と卵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性の分化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初期胚の発生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性成熟・性ホルモン</a:t>
            </a:r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突然変異 → </a:t>
            </a:r>
            <a:r>
              <a:rPr kumimoji="1" lang="ja-JP" altLang="en-US" dirty="0"/>
              <a:t>種分化 → 進化</a:t>
            </a:r>
            <a:endParaRPr kumimoji="1"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DNA </a:t>
            </a:r>
            <a:r>
              <a:rPr kumimoji="1" lang="ja-JP" altLang="en-US" dirty="0">
                <a:solidFill>
                  <a:srgbClr val="FF0000"/>
                </a:solidFill>
              </a:rPr>
              <a:t>損傷 </a:t>
            </a:r>
            <a:r>
              <a:rPr kumimoji="1" lang="en-US" altLang="ja-JP" dirty="0">
                <a:solidFill>
                  <a:srgbClr val="FF0000"/>
                </a:solidFill>
              </a:rPr>
              <a:t>/ DNA </a:t>
            </a:r>
            <a:r>
              <a:rPr kumimoji="1" lang="ja-JP" altLang="en-US" dirty="0">
                <a:solidFill>
                  <a:srgbClr val="FF0000"/>
                </a:solidFill>
              </a:rPr>
              <a:t>修復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細胞周期停止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064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64570" y="1828801"/>
            <a:ext cx="662392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2023_11_21 </a:t>
            </a:r>
          </a:p>
          <a:p>
            <a:r>
              <a:rPr kumimoji="1" lang="en-US" altLang="ja-JP" sz="2000" dirty="0"/>
              <a:t> 2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(10:12 – 12:10)</a:t>
            </a:r>
            <a:r>
              <a:rPr kumimoji="1" lang="ja-JP" altLang="en-US" sz="2000" dirty="0"/>
              <a:t>　　有性生殖・無性生殖、減数分裂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3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(13:00 – 14:45)</a:t>
            </a:r>
            <a:r>
              <a:rPr kumimoji="1" lang="ja-JP" altLang="en-US" sz="2000" dirty="0"/>
              <a:t>　　受精の分子生理学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4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(14:55 – 16:40)</a:t>
            </a:r>
            <a:r>
              <a:rPr kumimoji="1" lang="ja-JP" altLang="en-US" sz="2000" dirty="0"/>
              <a:t>　　卵と精子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5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(16:50 – 18:35)</a:t>
            </a:r>
            <a:r>
              <a:rPr kumimoji="1" lang="ja-JP" altLang="en-US" sz="2000" dirty="0"/>
              <a:t>　　生殖細胞の分化・形成</a:t>
            </a:r>
            <a:endParaRPr kumimoji="1" lang="en-US" altLang="ja-JP" sz="2000" dirty="0"/>
          </a:p>
          <a:p>
            <a:endParaRPr kumimoji="1" lang="ja-JP" altLang="en-US" sz="2000" dirty="0"/>
          </a:p>
          <a:p>
            <a:r>
              <a:rPr kumimoji="1" lang="en-US" altLang="ja-JP" sz="2000" dirty="0"/>
              <a:t>2021_11_22 </a:t>
            </a:r>
          </a:p>
          <a:p>
            <a:r>
              <a:rPr kumimoji="1" lang="en-US" altLang="ja-JP" sz="2000" dirty="0"/>
              <a:t> 2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(10:12 – 12:10)</a:t>
            </a:r>
            <a:r>
              <a:rPr kumimoji="1" lang="ja-JP" altLang="en-US" sz="2000" dirty="0"/>
              <a:t>　　</a:t>
            </a:r>
            <a:r>
              <a:rPr kumimoji="1" lang="en-US" altLang="ja-JP" sz="2000" dirty="0"/>
              <a:t>DNA</a:t>
            </a:r>
            <a:r>
              <a:rPr kumimoji="1" lang="ja-JP" altLang="en-US" sz="2000" dirty="0"/>
              <a:t>損傷、</a:t>
            </a:r>
            <a:r>
              <a:rPr kumimoji="1" lang="en-US" altLang="ja-JP" sz="2000" dirty="0"/>
              <a:t>DNA</a:t>
            </a:r>
            <a:r>
              <a:rPr kumimoji="1" lang="ja-JP" altLang="en-US" sz="2000" dirty="0"/>
              <a:t>修復、突然変異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3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(13:00 – 14:45)</a:t>
            </a:r>
            <a:r>
              <a:rPr kumimoji="1" lang="ja-JP" altLang="en-US" sz="2000" dirty="0"/>
              <a:t>　　放射線の生物影響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4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(14:55 – 16:40)</a:t>
            </a:r>
            <a:r>
              <a:rPr kumimoji="1" lang="ja-JP" altLang="en-US" sz="2000" dirty="0"/>
              <a:t>　　メダカの生物学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5 </a:t>
            </a:r>
            <a:r>
              <a:rPr kumimoji="1" lang="ja-JP" altLang="en-US" sz="2000" dirty="0"/>
              <a:t>限目</a:t>
            </a:r>
            <a:r>
              <a:rPr kumimoji="1" lang="en-US" altLang="ja-JP" sz="2000" dirty="0"/>
              <a:t>(16:50 – 18:35)</a:t>
            </a:r>
            <a:r>
              <a:rPr kumimoji="1" lang="ja-JP" altLang="en-US" sz="2000" dirty="0"/>
              <a:t>　　メダカが教えてくれたこと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4031" y="3401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「生殖システム生物学」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動物生殖システム分野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335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694</Words>
  <Application>Microsoft Office PowerPoint</Application>
  <PresentationFormat>A4 210 x 297 mm</PresentationFormat>
  <Paragraphs>147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正二 尾田</cp:lastModifiedBy>
  <cp:revision>36</cp:revision>
  <dcterms:created xsi:type="dcterms:W3CDTF">2021-11-27T01:08:48Z</dcterms:created>
  <dcterms:modified xsi:type="dcterms:W3CDTF">2023-11-13T06:48:50Z</dcterms:modified>
</cp:coreProperties>
</file>