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142" r:id="rId2"/>
    <p:sldMasterId id="2147484191" r:id="rId3"/>
    <p:sldMasterId id="2147484203" r:id="rId4"/>
    <p:sldMasterId id="2147484215" r:id="rId5"/>
    <p:sldMasterId id="2147484227" r:id="rId6"/>
  </p:sldMasterIdLst>
  <p:notesMasterIdLst>
    <p:notesMasterId r:id="rId87"/>
  </p:notesMasterIdLst>
  <p:sldIdLst>
    <p:sldId id="756" r:id="rId7"/>
    <p:sldId id="572" r:id="rId8"/>
    <p:sldId id="596" r:id="rId9"/>
    <p:sldId id="595" r:id="rId10"/>
    <p:sldId id="672" r:id="rId11"/>
    <p:sldId id="675" r:id="rId12"/>
    <p:sldId id="666" r:id="rId13"/>
    <p:sldId id="668" r:id="rId14"/>
    <p:sldId id="673" r:id="rId15"/>
    <p:sldId id="597" r:id="rId16"/>
    <p:sldId id="667" r:id="rId17"/>
    <p:sldId id="676" r:id="rId18"/>
    <p:sldId id="598" r:id="rId19"/>
    <p:sldId id="677" r:id="rId20"/>
    <p:sldId id="599" r:id="rId21"/>
    <p:sldId id="600" r:id="rId22"/>
    <p:sldId id="601" r:id="rId23"/>
    <p:sldId id="602" r:id="rId24"/>
    <p:sldId id="603" r:id="rId25"/>
    <p:sldId id="605" r:id="rId26"/>
    <p:sldId id="607" r:id="rId27"/>
    <p:sldId id="609" r:id="rId28"/>
    <p:sldId id="608" r:id="rId29"/>
    <p:sldId id="682" r:id="rId30"/>
    <p:sldId id="681" r:id="rId31"/>
    <p:sldId id="611" r:id="rId32"/>
    <p:sldId id="612" r:id="rId33"/>
    <p:sldId id="613" r:id="rId34"/>
    <p:sldId id="614" r:id="rId35"/>
    <p:sldId id="615" r:id="rId36"/>
    <p:sldId id="616" r:id="rId37"/>
    <p:sldId id="674" r:id="rId38"/>
    <p:sldId id="617" r:id="rId39"/>
    <p:sldId id="618" r:id="rId40"/>
    <p:sldId id="619" r:id="rId41"/>
    <p:sldId id="620" r:id="rId42"/>
    <p:sldId id="621" r:id="rId43"/>
    <p:sldId id="622" r:id="rId44"/>
    <p:sldId id="623" r:id="rId45"/>
    <p:sldId id="624" r:id="rId46"/>
    <p:sldId id="625" r:id="rId47"/>
    <p:sldId id="626" r:id="rId48"/>
    <p:sldId id="627" r:id="rId49"/>
    <p:sldId id="628" r:id="rId50"/>
    <p:sldId id="629" r:id="rId51"/>
    <p:sldId id="630" r:id="rId52"/>
    <p:sldId id="631" r:id="rId53"/>
    <p:sldId id="632" r:id="rId54"/>
    <p:sldId id="633" r:id="rId55"/>
    <p:sldId id="634" r:id="rId56"/>
    <p:sldId id="635" r:id="rId57"/>
    <p:sldId id="636" r:id="rId58"/>
    <p:sldId id="637" r:id="rId59"/>
    <p:sldId id="638" r:id="rId60"/>
    <p:sldId id="639" r:id="rId61"/>
    <p:sldId id="640" r:id="rId62"/>
    <p:sldId id="641" r:id="rId63"/>
    <p:sldId id="642" r:id="rId64"/>
    <p:sldId id="643" r:id="rId65"/>
    <p:sldId id="644" r:id="rId66"/>
    <p:sldId id="645" r:id="rId67"/>
    <p:sldId id="646" r:id="rId68"/>
    <p:sldId id="647" r:id="rId69"/>
    <p:sldId id="648" r:id="rId70"/>
    <p:sldId id="649" r:id="rId71"/>
    <p:sldId id="650" r:id="rId72"/>
    <p:sldId id="686" r:id="rId73"/>
    <p:sldId id="654" r:id="rId74"/>
    <p:sldId id="760" r:id="rId75"/>
    <p:sldId id="656" r:id="rId76"/>
    <p:sldId id="657" r:id="rId77"/>
    <p:sldId id="658" r:id="rId78"/>
    <p:sldId id="659" r:id="rId79"/>
    <p:sldId id="761" r:id="rId80"/>
    <p:sldId id="662" r:id="rId81"/>
    <p:sldId id="683" r:id="rId82"/>
    <p:sldId id="685" r:id="rId83"/>
    <p:sldId id="687" r:id="rId84"/>
    <p:sldId id="684" r:id="rId85"/>
    <p:sldId id="688" r:id="rId86"/>
  </p:sldIdLst>
  <p:sldSz cx="9144000" cy="6858000" type="screen4x3"/>
  <p:notesSz cx="6794500" cy="9931400"/>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0066"/>
    <a:srgbClr val="E1E1E1"/>
    <a:srgbClr val="FF0000"/>
    <a:srgbClr val="CC00FF"/>
    <a:srgbClr val="FF00FF"/>
    <a:srgbClr val="FFCCCC"/>
    <a:srgbClr val="FF9999"/>
    <a:srgbClr val="FFFF99"/>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32" autoAdjust="0"/>
    <p:restoredTop sz="93202" autoAdjust="0"/>
  </p:normalViewPr>
  <p:slideViewPr>
    <p:cSldViewPr>
      <p:cViewPr varScale="1">
        <p:scale>
          <a:sx n="65" d="100"/>
          <a:sy n="65" d="100"/>
        </p:scale>
        <p:origin x="1536" y="43"/>
      </p:cViewPr>
      <p:guideLst>
        <p:guide orient="horz" pos="2160"/>
        <p:guide pos="2880"/>
      </p:guideLst>
    </p:cSldViewPr>
  </p:slideViewPr>
  <p:notesTextViewPr>
    <p:cViewPr>
      <p:scale>
        <a:sx n="100" d="100"/>
        <a:sy n="100" d="100"/>
      </p:scale>
      <p:origin x="0" y="0"/>
    </p:cViewPr>
  </p:notesTextViewPr>
  <p:sorterViewPr>
    <p:cViewPr>
      <p:scale>
        <a:sx n="70" d="100"/>
        <a:sy n="70" d="100"/>
      </p:scale>
      <p:origin x="0" y="-119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viewProps" Target="viewProp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theme" Target="theme/theme1.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notesMaster" Target="notesMasters/notesMaster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2944283" cy="4965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ea typeface="ＭＳ Ｐゴシック" pitchFamily="50" charset="-128"/>
              </a:defRPr>
            </a:lvl1pPr>
          </a:lstStyle>
          <a:p>
            <a:pPr>
              <a:defRPr/>
            </a:pPr>
            <a:endParaRPr lang="en-US" altLang="ja-JP"/>
          </a:p>
        </p:txBody>
      </p:sp>
      <p:sp>
        <p:nvSpPr>
          <p:cNvPr id="50179" name="Rectangle 3"/>
          <p:cNvSpPr>
            <a:spLocks noGrp="1" noChangeArrowheads="1"/>
          </p:cNvSpPr>
          <p:nvPr>
            <p:ph type="dt" idx="1"/>
          </p:nvPr>
        </p:nvSpPr>
        <p:spPr bwMode="auto">
          <a:xfrm>
            <a:off x="3848645" y="0"/>
            <a:ext cx="2944283" cy="4965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ea typeface="ＭＳ Ｐゴシック" pitchFamily="50" charset="-128"/>
              </a:defRPr>
            </a:lvl1pPr>
          </a:lstStyle>
          <a:p>
            <a:pPr>
              <a:defRPr/>
            </a:pPr>
            <a:endParaRPr lang="en-US" altLang="ja-JP"/>
          </a:p>
        </p:txBody>
      </p:sp>
      <p:sp>
        <p:nvSpPr>
          <p:cNvPr id="137220" name="Rectangle 4"/>
          <p:cNvSpPr>
            <a:spLocks noGrp="1" noRot="1" noChangeAspect="1" noChangeArrowheads="1" noTextEdit="1"/>
          </p:cNvSpPr>
          <p:nvPr>
            <p:ph type="sldImg" idx="2"/>
          </p:nvPr>
        </p:nvSpPr>
        <p:spPr bwMode="auto">
          <a:xfrm>
            <a:off x="914400" y="744538"/>
            <a:ext cx="4965700" cy="3724275"/>
          </a:xfrm>
          <a:prstGeom prst="rect">
            <a:avLst/>
          </a:prstGeom>
          <a:noFill/>
          <a:ln w="9525">
            <a:solidFill>
              <a:srgbClr val="000000"/>
            </a:solidFill>
            <a:miter lim="800000"/>
            <a:headEnd/>
            <a:tailEnd/>
          </a:ln>
        </p:spPr>
      </p:sp>
      <p:sp>
        <p:nvSpPr>
          <p:cNvPr id="50181" name="Rectangle 5"/>
          <p:cNvSpPr>
            <a:spLocks noGrp="1" noChangeArrowheads="1"/>
          </p:cNvSpPr>
          <p:nvPr>
            <p:ph type="body" sz="quarter" idx="3"/>
          </p:nvPr>
        </p:nvSpPr>
        <p:spPr bwMode="auto">
          <a:xfrm>
            <a:off x="679450" y="4717415"/>
            <a:ext cx="5435600" cy="44691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50182" name="Rectangle 6"/>
          <p:cNvSpPr>
            <a:spLocks noGrp="1" noChangeArrowheads="1"/>
          </p:cNvSpPr>
          <p:nvPr>
            <p:ph type="ftr" sz="quarter" idx="4"/>
          </p:nvPr>
        </p:nvSpPr>
        <p:spPr bwMode="auto">
          <a:xfrm>
            <a:off x="0" y="9433106"/>
            <a:ext cx="2944283" cy="49657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ea typeface="ＭＳ Ｐゴシック" pitchFamily="50" charset="-128"/>
              </a:defRPr>
            </a:lvl1pPr>
          </a:lstStyle>
          <a:p>
            <a:pPr>
              <a:defRPr/>
            </a:pPr>
            <a:endParaRPr lang="en-US" altLang="ja-JP"/>
          </a:p>
        </p:txBody>
      </p:sp>
      <p:sp>
        <p:nvSpPr>
          <p:cNvPr id="50183" name="Rectangle 7"/>
          <p:cNvSpPr>
            <a:spLocks noGrp="1" noChangeArrowheads="1"/>
          </p:cNvSpPr>
          <p:nvPr>
            <p:ph type="sldNum" sz="quarter" idx="5"/>
          </p:nvPr>
        </p:nvSpPr>
        <p:spPr bwMode="auto">
          <a:xfrm>
            <a:off x="3848645" y="9433106"/>
            <a:ext cx="2944283" cy="49657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ea typeface="ＭＳ Ｐゴシック" pitchFamily="50" charset="-128"/>
              </a:defRPr>
            </a:lvl1pPr>
          </a:lstStyle>
          <a:p>
            <a:pPr>
              <a:defRPr/>
            </a:pPr>
            <a:fld id="{9D4F0CA5-09A6-479F-9977-F32272054E32}" type="slidenum">
              <a:rPr lang="en-US" altLang="ja-JP"/>
              <a:pPr>
                <a:defRPr/>
              </a:pPr>
              <a:t>‹#›</a:t>
            </a:fld>
            <a:endParaRPr lang="en-US" altLang="ja-JP"/>
          </a:p>
        </p:txBody>
      </p:sp>
    </p:spTree>
    <p:extLst>
      <p:ext uri="{BB962C8B-B14F-4D97-AF65-F5344CB8AC3E}">
        <p14:creationId xmlns:p14="http://schemas.microsoft.com/office/powerpoint/2010/main" val="23924952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BC832574-9B6E-4CE3-9A31-3EFE00E92E10}" type="slidenum">
              <a:rPr lang="en-US" altLang="ja-JP" smtClean="0">
                <a:solidFill>
                  <a:prstClr val="black"/>
                </a:solidFill>
              </a:rPr>
              <a:pPr/>
              <a:t>17</a:t>
            </a:fld>
            <a:endParaRPr lang="en-US" altLang="ja-JP">
              <a:solidFill>
                <a:prstClr val="black"/>
              </a:solidFill>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xfrm>
            <a:off x="905934" y="4717415"/>
            <a:ext cx="4982633" cy="4469130"/>
          </a:xfrm>
          <a:noFill/>
          <a:ln/>
        </p:spPr>
        <p:txBody>
          <a:bodyPr/>
          <a:lstStyle/>
          <a:p>
            <a:pPr eaLnBrk="1" hangingPunct="1"/>
            <a:endParaRPr lang="ja-JP" altLang="ja-JP">
              <a:latin typeface="Arial" charset="0"/>
              <a:ea typeface="ＭＳ Ｐ明朝" charset="-128"/>
            </a:endParaRPr>
          </a:p>
        </p:txBody>
      </p:sp>
    </p:spTree>
    <p:extLst>
      <p:ext uri="{BB962C8B-B14F-4D97-AF65-F5344CB8AC3E}">
        <p14:creationId xmlns:p14="http://schemas.microsoft.com/office/powerpoint/2010/main" val="2086764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5272DC66-B45E-435D-B2C7-75AF0B77EDFF}" type="slidenum">
              <a:rPr lang="en-US" altLang="ja-JP" smtClean="0">
                <a:solidFill>
                  <a:prstClr val="black"/>
                </a:solidFill>
              </a:rPr>
              <a:pPr/>
              <a:t>30</a:t>
            </a:fld>
            <a:endParaRPr lang="en-US" altLang="ja-JP">
              <a:solidFill>
                <a:prstClr val="black"/>
              </a:solidFill>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xfrm>
            <a:off x="905934" y="4717415"/>
            <a:ext cx="4982633" cy="4469130"/>
          </a:xfrm>
          <a:noFill/>
          <a:ln/>
        </p:spPr>
        <p:txBody>
          <a:bodyPr/>
          <a:lstStyle/>
          <a:p>
            <a:pPr eaLnBrk="1" hangingPunct="1"/>
            <a:endParaRPr lang="ja-JP" altLang="ja-JP">
              <a:latin typeface="Arial" charset="0"/>
              <a:ea typeface="ＭＳ Ｐ明朝" charset="-128"/>
            </a:endParaRPr>
          </a:p>
        </p:txBody>
      </p:sp>
    </p:spTree>
    <p:extLst>
      <p:ext uri="{BB962C8B-B14F-4D97-AF65-F5344CB8AC3E}">
        <p14:creationId xmlns:p14="http://schemas.microsoft.com/office/powerpoint/2010/main" val="1988982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31F5323F-D24A-43C7-B5AE-3F21B74795D3}" type="slidenum">
              <a:rPr lang="en-US" altLang="ja-JP" smtClean="0">
                <a:solidFill>
                  <a:prstClr val="black"/>
                </a:solidFill>
              </a:rPr>
              <a:pPr/>
              <a:t>53</a:t>
            </a:fld>
            <a:endParaRPr lang="en-US" altLang="ja-JP">
              <a:solidFill>
                <a:prstClr val="black"/>
              </a:solidFill>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xfrm>
            <a:off x="905934" y="4717415"/>
            <a:ext cx="4982633" cy="4469130"/>
          </a:xfrm>
          <a:noFill/>
          <a:ln/>
        </p:spPr>
        <p:txBody>
          <a:bodyPr/>
          <a:lstStyle/>
          <a:p>
            <a:pPr eaLnBrk="1" hangingPunct="1"/>
            <a:endParaRPr lang="ja-JP" altLang="ja-JP">
              <a:latin typeface="Arial" charset="0"/>
              <a:ea typeface="ＭＳ Ｐ明朝" charset="-128"/>
            </a:endParaRPr>
          </a:p>
        </p:txBody>
      </p:sp>
    </p:spTree>
    <p:extLst>
      <p:ext uri="{BB962C8B-B14F-4D97-AF65-F5344CB8AC3E}">
        <p14:creationId xmlns:p14="http://schemas.microsoft.com/office/powerpoint/2010/main" val="2136082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291B7F1F-DF48-4F1B-A562-619F4E0C7A5A}" type="slidenum">
              <a:rPr lang="en-US" altLang="ja-JP" smtClean="0">
                <a:solidFill>
                  <a:prstClr val="black"/>
                </a:solidFill>
              </a:rPr>
              <a:pPr/>
              <a:t>60</a:t>
            </a:fld>
            <a:endParaRPr lang="en-US" altLang="ja-JP">
              <a:solidFill>
                <a:prstClr val="black"/>
              </a:solidFill>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xfrm>
            <a:off x="905934" y="4717415"/>
            <a:ext cx="4982633" cy="4469130"/>
          </a:xfrm>
          <a:noFill/>
          <a:ln/>
        </p:spPr>
        <p:txBody>
          <a:bodyPr/>
          <a:lstStyle/>
          <a:p>
            <a:pPr eaLnBrk="1" hangingPunct="1"/>
            <a:endParaRPr lang="ja-JP" altLang="ja-JP">
              <a:latin typeface="Arial" charset="0"/>
              <a:ea typeface="ＭＳ Ｐ明朝" charset="-128"/>
            </a:endParaRPr>
          </a:p>
        </p:txBody>
      </p:sp>
    </p:spTree>
    <p:extLst>
      <p:ext uri="{BB962C8B-B14F-4D97-AF65-F5344CB8AC3E}">
        <p14:creationId xmlns:p14="http://schemas.microsoft.com/office/powerpoint/2010/main" val="657172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CB2E02A7-9EA1-4CCA-BD98-7B75D2DED762}" type="slidenum">
              <a:rPr lang="en-US" altLang="ja-JP" smtClean="0">
                <a:solidFill>
                  <a:prstClr val="black"/>
                </a:solidFill>
              </a:rPr>
              <a:pPr/>
              <a:t>62</a:t>
            </a:fld>
            <a:endParaRPr lang="en-US" altLang="ja-JP">
              <a:solidFill>
                <a:prstClr val="black"/>
              </a:solidFill>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xfrm>
            <a:off x="905934" y="4717415"/>
            <a:ext cx="4982633" cy="4469130"/>
          </a:xfrm>
          <a:noFill/>
          <a:ln/>
        </p:spPr>
        <p:txBody>
          <a:bodyPr/>
          <a:lstStyle/>
          <a:p>
            <a:pPr eaLnBrk="1" hangingPunct="1"/>
            <a:endParaRPr lang="ja-JP" altLang="ja-JP">
              <a:latin typeface="Arial" charset="0"/>
              <a:ea typeface="ＭＳ Ｐ明朝" charset="-128"/>
            </a:endParaRPr>
          </a:p>
        </p:txBody>
      </p:sp>
    </p:spTree>
    <p:extLst>
      <p:ext uri="{BB962C8B-B14F-4D97-AF65-F5344CB8AC3E}">
        <p14:creationId xmlns:p14="http://schemas.microsoft.com/office/powerpoint/2010/main" val="2864145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2A11C23-2814-477E-A494-D5DFEF714B90}" type="slidenum">
              <a:rPr lang="en-US" altLang="ja-JP"/>
              <a:pPr>
                <a:defRPr/>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8AAC302C-EEA0-49BD-B04A-8B681729CB96}" type="slidenum">
              <a:rPr lang="en-US" altLang="ja-JP"/>
              <a:pPr>
                <a:defRPr/>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78380D3-05D6-42D2-AEFC-D3611C3A8451}" type="slidenum">
              <a:rPr lang="en-US" altLang="ja-JP"/>
              <a:pPr>
                <a:defRPr/>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2F2A8D36-FDBD-4C0A-A1F6-F84A833FF4F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763368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F7199D16-C16E-4F88-BC05-BF996C1DE9E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873158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BFCF070E-FE4C-409C-8420-F880DAB731A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244425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CB93C9AD-83B3-432C-A9A0-F2F157A1A4C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102809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 8"/>
          <p:cNvSpPr>
            <a:spLocks noGrp="1"/>
          </p:cNvSpPr>
          <p:nvPr>
            <p:ph type="sldNum" sz="quarter" idx="12"/>
          </p:nvPr>
        </p:nvSpPr>
        <p:spPr/>
        <p:txBody>
          <a:bodyPr/>
          <a:lstStyle>
            <a:lvl1pPr>
              <a:defRPr/>
            </a:lvl1pPr>
          </a:lstStyle>
          <a:p>
            <a:fld id="{65F69ECF-ED72-49D3-96C0-A18B1F99752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835665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 4"/>
          <p:cNvSpPr>
            <a:spLocks noGrp="1"/>
          </p:cNvSpPr>
          <p:nvPr>
            <p:ph type="sldNum" sz="quarter" idx="12"/>
          </p:nvPr>
        </p:nvSpPr>
        <p:spPr/>
        <p:txBody>
          <a:bodyPr/>
          <a:lstStyle>
            <a:lvl1pPr>
              <a:defRPr/>
            </a:lvl1pPr>
          </a:lstStyle>
          <a:p>
            <a:fld id="{BDB4964F-0B21-48C1-9B94-0328AF8C3EE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949616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2D9E51AA-02C4-4D2B-947D-E8D99DEC006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923950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52928DDB-2D5F-4F6C-942B-BB3F7DC0CAE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915053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35A0B785-95AA-48E1-AECD-6DAF8D37E37D}" type="slidenum">
              <a:rPr lang="en-US" altLang="ja-JP"/>
              <a:pPr>
                <a:defRPr/>
              </a:pPr>
              <a:t>‹#›</a:t>
            </a:fld>
            <a:endParaRPr lang="en-US" altLang="ja-JP"/>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5FE93075-709C-4A91-AD0A-9F73FA8C74D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7038082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CD4776C4-5E6D-41B0-8243-AFE16D65F7C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138717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A8D74830-77A3-4309-AC2C-2D38A803B5E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2677498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A11C23-2814-477E-A494-D5DFEF714B9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624568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A0B785-95AA-48E1-AECD-6DAF8D37E37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20835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3AFFC9-4387-4B1B-A471-7F977269B6A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098050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EEE0D9-1AD7-49C6-8194-045F0F31621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491036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5353DC8-4804-4D83-9178-E451E3B560D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655511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A8F1C8-49A2-47DC-8DAF-73B2BB57575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68379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BB0431-DF68-41D6-8CBE-9850EA6EDD6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59250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53AFFC9-4387-4B1B-A471-7F977269B6A7}" type="slidenum">
              <a:rPr lang="en-US" altLang="ja-JP"/>
              <a:pPr>
                <a:defRPr/>
              </a:pPr>
              <a:t>‹#›</a:t>
            </a:fld>
            <a:endParaRPr lang="en-US" altLang="ja-JP"/>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373953-87D8-4700-AB3D-4D1FCBABEE1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348966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768DD7-BC9F-40C5-9C74-8841D25A5E8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336024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AC302C-EEA0-49BD-B04A-8B681729CB9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825493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8380D3-05D6-42D2-AEFC-D3611C3A845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021698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A11C23-2814-477E-A494-D5DFEF714B9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753732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A0B785-95AA-48E1-AECD-6DAF8D37E37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741124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3AFFC9-4387-4B1B-A471-7F977269B6A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383345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EEE0D9-1AD7-49C6-8194-045F0F31621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684869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5353DC8-4804-4D83-9178-E451E3B560D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471772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A8F1C8-49A2-47DC-8DAF-73B2BB57575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9592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5AEEE0D9-1AD7-49C6-8194-045F0F316219}" type="slidenum">
              <a:rPr lang="en-US" altLang="ja-JP"/>
              <a:pPr>
                <a:defRPr/>
              </a:pPr>
              <a:t>‹#›</a:t>
            </a:fld>
            <a:endParaRPr lang="en-US" altLang="ja-JP"/>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BB0431-DF68-41D6-8CBE-9850EA6EDD6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202025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373953-87D8-4700-AB3D-4D1FCBABEE1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766912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768DD7-BC9F-40C5-9C74-8841D25A5E8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716274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AC302C-EEA0-49BD-B04A-8B681729CB9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810330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8380D3-05D6-42D2-AEFC-D3611C3A845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361111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36B44770-70EF-4587-8442-12F1E519490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6717249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A7B5EA0F-9C84-47A0-8BA4-467BBA00D3E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2623455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E5F7C907-DD79-4B0F-B361-356D0D6BCD2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8808310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DAF8D419-5577-4267-8C8B-16B596EB805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779820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ー 8"/>
          <p:cNvSpPr>
            <a:spLocks noGrp="1"/>
          </p:cNvSpPr>
          <p:nvPr>
            <p:ph type="sldNum" sz="quarter" idx="12"/>
          </p:nvPr>
        </p:nvSpPr>
        <p:spPr/>
        <p:txBody>
          <a:bodyPr/>
          <a:lstStyle>
            <a:lvl1pPr>
              <a:defRPr/>
            </a:lvl1pPr>
          </a:lstStyle>
          <a:p>
            <a:fld id="{484F3DDF-CB86-4087-8CA7-17A41E28AC8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957944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95353DC8-4804-4D83-9178-E451E3B560DF}" type="slidenum">
              <a:rPr lang="en-US" altLang="ja-JP"/>
              <a:pPr>
                <a:defRPr/>
              </a:pPr>
              <a:t>‹#›</a:t>
            </a:fld>
            <a:endParaRPr lang="en-US" altLang="ja-JP"/>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ー 4"/>
          <p:cNvSpPr>
            <a:spLocks noGrp="1"/>
          </p:cNvSpPr>
          <p:nvPr>
            <p:ph type="sldNum" sz="quarter" idx="12"/>
          </p:nvPr>
        </p:nvSpPr>
        <p:spPr/>
        <p:txBody>
          <a:bodyPr/>
          <a:lstStyle>
            <a:lvl1pPr>
              <a:defRPr/>
            </a:lvl1pPr>
          </a:lstStyle>
          <a:p>
            <a:fld id="{EB66E9B4-9573-4E3F-8760-76B6AA33CD65}"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1608822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ー 3"/>
          <p:cNvSpPr>
            <a:spLocks noGrp="1"/>
          </p:cNvSpPr>
          <p:nvPr>
            <p:ph type="sldNum" sz="quarter" idx="12"/>
          </p:nvPr>
        </p:nvSpPr>
        <p:spPr/>
        <p:txBody>
          <a:bodyPr/>
          <a:lstStyle>
            <a:lvl1pPr>
              <a:defRPr/>
            </a:lvl1pPr>
          </a:lstStyle>
          <a:p>
            <a:fld id="{B1A464AB-E11A-4BB2-9B7B-9BA844445EF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4226287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3CBE0C48-1951-4E1F-AD59-F7DF7A69EDB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2368823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5EEBFE2A-721E-414A-A8BF-5623E2F1B20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8029052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477DB954-2EE4-4161-8C52-2B88C2C054D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3556775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64F2F264-CD28-447E-906E-7241528753A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1075186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36B44770-70EF-4587-8442-12F1E519490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4817611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A7B5EA0F-9C84-47A0-8BA4-467BBA00D3E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7532728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E5F7C907-DD79-4B0F-B361-356D0D6BCD2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4500798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DAF8D419-5577-4267-8C8B-16B596EB805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183115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59A8F1C8-49A2-47DC-8DAF-73B2BB575755}" type="slidenum">
              <a:rPr lang="en-US" altLang="ja-JP"/>
              <a:pPr>
                <a:defRPr/>
              </a:pPr>
              <a:t>‹#›</a:t>
            </a:fld>
            <a:endParaRPr lang="en-US" altLang="ja-JP"/>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ー 8"/>
          <p:cNvSpPr>
            <a:spLocks noGrp="1"/>
          </p:cNvSpPr>
          <p:nvPr>
            <p:ph type="sldNum" sz="quarter" idx="12"/>
          </p:nvPr>
        </p:nvSpPr>
        <p:spPr/>
        <p:txBody>
          <a:bodyPr/>
          <a:lstStyle>
            <a:lvl1pPr>
              <a:defRPr/>
            </a:lvl1pPr>
          </a:lstStyle>
          <a:p>
            <a:fld id="{484F3DDF-CB86-4087-8CA7-17A41E28AC8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468295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ー 4"/>
          <p:cNvSpPr>
            <a:spLocks noGrp="1"/>
          </p:cNvSpPr>
          <p:nvPr>
            <p:ph type="sldNum" sz="quarter" idx="12"/>
          </p:nvPr>
        </p:nvSpPr>
        <p:spPr/>
        <p:txBody>
          <a:bodyPr/>
          <a:lstStyle>
            <a:lvl1pPr>
              <a:defRPr/>
            </a:lvl1pPr>
          </a:lstStyle>
          <a:p>
            <a:fld id="{EB66E9B4-9573-4E3F-8760-76B6AA33CD65}"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8604752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ー 3"/>
          <p:cNvSpPr>
            <a:spLocks noGrp="1"/>
          </p:cNvSpPr>
          <p:nvPr>
            <p:ph type="sldNum" sz="quarter" idx="12"/>
          </p:nvPr>
        </p:nvSpPr>
        <p:spPr/>
        <p:txBody>
          <a:bodyPr/>
          <a:lstStyle>
            <a:lvl1pPr>
              <a:defRPr/>
            </a:lvl1pPr>
          </a:lstStyle>
          <a:p>
            <a:fld id="{B1A464AB-E11A-4BB2-9B7B-9BA844445EF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6048349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3CBE0C48-1951-4E1F-AD59-F7DF7A69EDB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4495268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5EEBFE2A-721E-414A-A8BF-5623E2F1B20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9375851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477DB954-2EE4-4161-8C52-2B88C2C054D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7716435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64F2F264-CD28-447E-906E-7241528753A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77729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51BB0431-DF68-41D6-8CBE-9850EA6EDD60}" type="slidenum">
              <a:rPr lang="en-US" altLang="ja-JP"/>
              <a:pPr>
                <a:defRPr/>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3F373953-87D8-4700-AB3D-4D1FCBABEE12}" type="slidenum">
              <a:rPr lang="en-US" altLang="ja-JP"/>
              <a:pPr>
                <a:defRPr/>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BD768DD7-BC9F-40C5-9C74-8841D25A5E8A}" type="slidenum">
              <a:rPr lang="en-US" altLang="ja-JP"/>
              <a:pPr>
                <a:defRPr/>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ＭＳ Ｐゴシック" pitchFamily="50"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ＭＳ Ｐゴシック" pitchFamily="50"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ea typeface="ＭＳ Ｐゴシック" pitchFamily="50" charset="-128"/>
              </a:defRPr>
            </a:lvl1pPr>
          </a:lstStyle>
          <a:p>
            <a:pPr>
              <a:defRPr/>
            </a:pPr>
            <a:fld id="{13376FA2-CF0A-49DC-ABA8-E71C6094298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30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30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ja-JP">
              <a:solidFill>
                <a:srgbClr val="000000"/>
              </a:solidFill>
              <a:ea typeface="ＭＳ Ｐゴシック" pitchFamily="50" charset="-128"/>
            </a:endParaRPr>
          </a:p>
        </p:txBody>
      </p:sp>
      <p:sp>
        <p:nvSpPr>
          <p:cNvPr id="1030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solidFill>
                <a:srgbClr val="000000"/>
              </a:solidFill>
              <a:ea typeface="ＭＳ Ｐゴシック" pitchFamily="50" charset="-128"/>
            </a:endParaRPr>
          </a:p>
        </p:txBody>
      </p:sp>
      <p:sp>
        <p:nvSpPr>
          <p:cNvPr id="1030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4BA02BA-489A-4421-9BE8-8084DA4460C8}" type="slidenum">
              <a:rPr lang="en-US" altLang="ja-JP">
                <a:solidFill>
                  <a:srgbClr val="000000"/>
                </a:solidFill>
                <a:ea typeface="ＭＳ Ｐゴシック" pitchFamily="50" charset="-128"/>
              </a:rPr>
              <a:pPr/>
              <a:t>‹#›</a:t>
            </a:fld>
            <a:endParaRPr lang="en-US" altLang="ja-JP">
              <a:solidFill>
                <a:srgbClr val="000000"/>
              </a:solidFill>
              <a:ea typeface="ＭＳ Ｐゴシック" pitchFamily="50" charset="-128"/>
            </a:endParaRPr>
          </a:p>
        </p:txBody>
      </p:sp>
    </p:spTree>
    <p:extLst>
      <p:ext uri="{BB962C8B-B14F-4D97-AF65-F5344CB8AC3E}">
        <p14:creationId xmlns:p14="http://schemas.microsoft.com/office/powerpoint/2010/main" val="1657478218"/>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pitchFamily="50" charset="-128"/>
        </a:defRPr>
      </a:lvl2pPr>
      <a:lvl3pPr algn="ctr" rtl="0" fontAlgn="base">
        <a:spcBef>
          <a:spcPct val="0"/>
        </a:spcBef>
        <a:spcAft>
          <a:spcPct val="0"/>
        </a:spcAft>
        <a:defRPr kumimoji="1" sz="4400">
          <a:solidFill>
            <a:schemeClr val="tx2"/>
          </a:solidFill>
          <a:latin typeface="Arial" charset="0"/>
          <a:ea typeface="ＭＳ Ｐゴシック" pitchFamily="50" charset="-128"/>
        </a:defRPr>
      </a:lvl3pPr>
      <a:lvl4pPr algn="ctr" rtl="0" fontAlgn="base">
        <a:spcBef>
          <a:spcPct val="0"/>
        </a:spcBef>
        <a:spcAft>
          <a:spcPct val="0"/>
        </a:spcAft>
        <a:defRPr kumimoji="1" sz="4400">
          <a:solidFill>
            <a:schemeClr val="tx2"/>
          </a:solidFill>
          <a:latin typeface="Arial" charset="0"/>
          <a:ea typeface="ＭＳ Ｐゴシック" pitchFamily="50" charset="-128"/>
        </a:defRPr>
      </a:lvl4pPr>
      <a:lvl5pPr algn="ctr" rtl="0" fontAlgn="base">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ＭＳ Ｐゴシック" pitchFamily="50" charset="-128"/>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ＭＳ Ｐゴシック" pitchFamily="50" charset="-128"/>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ea typeface="ＭＳ Ｐゴシック" pitchFamily="50" charset="-128"/>
              </a:defRPr>
            </a:lvl1pPr>
          </a:lstStyle>
          <a:p>
            <a:pPr>
              <a:defRPr/>
            </a:pPr>
            <a:fld id="{13376FA2-CF0A-49DC-ABA8-E71C6094298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38619585"/>
      </p:ext>
    </p:extLst>
  </p:cSld>
  <p:clrMap bg1="lt1" tx1="dk1" bg2="lt2" tx2="dk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ＭＳ Ｐゴシック" pitchFamily="50" charset="-128"/>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ＭＳ Ｐゴシック" pitchFamily="50" charset="-128"/>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ea typeface="ＭＳ Ｐゴシック" pitchFamily="50" charset="-128"/>
              </a:defRPr>
            </a:lvl1pPr>
          </a:lstStyle>
          <a:p>
            <a:pPr>
              <a:defRPr/>
            </a:pPr>
            <a:fld id="{13376FA2-CF0A-49DC-ABA8-E71C6094298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18470808"/>
      </p:ext>
    </p:extLst>
  </p:cSld>
  <p:clrMap bg1="lt1" tx1="dk1" bg2="lt2" tx2="dk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 id="2147484210" r:id="rId7"/>
    <p:sldLayoutId id="2147484211" r:id="rId8"/>
    <p:sldLayoutId id="2147484212" r:id="rId9"/>
    <p:sldLayoutId id="2147484213" r:id="rId10"/>
    <p:sldLayoutId id="2147484214"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ja-JP">
              <a:solidFill>
                <a:srgbClr val="000000"/>
              </a:solidFill>
              <a:latin typeface="Arial" panose="020B0604020202020204" pitchFamily="34" charset="0"/>
              <a:ea typeface="ＭＳ Ｐゴシック" panose="020B0600070205080204" pitchFamily="50" charset="-128"/>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solidFill>
                <a:srgbClr val="000000"/>
              </a:solidFill>
              <a:latin typeface="Arial" panose="020B0604020202020204" pitchFamily="34" charset="0"/>
              <a:ea typeface="ＭＳ Ｐゴシック" panose="020B0600070205080204" pitchFamily="50" charset="-128"/>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773132F-FFCB-4657-9E49-E5F866362E68}" type="slidenum">
              <a:rPr lang="en-US" altLang="ja-JP" smtClean="0">
                <a:solidFill>
                  <a:srgbClr val="000000"/>
                </a:solidFill>
                <a:latin typeface="Arial" panose="020B0604020202020204" pitchFamily="34" charset="0"/>
                <a:ea typeface="ＭＳ Ｐゴシック" panose="020B0600070205080204" pitchFamily="50" charset="-128"/>
              </a:rPr>
              <a:pPr/>
              <a:t>‹#›</a:t>
            </a:fld>
            <a:endParaRPr lang="en-US" altLang="ja-JP">
              <a:solidFill>
                <a:srgbClr val="000000"/>
              </a:solidFill>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2666256553"/>
      </p:ext>
    </p:extLst>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Lst>
  <p:txStyles>
    <p:titleStyle>
      <a:lvl1pPr algn="ctr" rtl="0" fontAlgn="base">
        <a:spcBef>
          <a:spcPct val="0"/>
        </a:spcBef>
        <a:spcAft>
          <a:spcPct val="0"/>
        </a:spcAft>
        <a:defRPr kumimoji="1" sz="4400" kern="12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fontAlgn="base">
        <a:spcBef>
          <a:spcPct val="20000"/>
        </a:spcBef>
        <a:spcAft>
          <a:spcPct val="0"/>
        </a:spcAft>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ja-JP">
              <a:solidFill>
                <a:srgbClr val="000000"/>
              </a:solidFill>
              <a:latin typeface="Arial" panose="020B0604020202020204" pitchFamily="34" charset="0"/>
              <a:ea typeface="ＭＳ Ｐゴシック" panose="020B0600070205080204" pitchFamily="50" charset="-128"/>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solidFill>
                <a:srgbClr val="000000"/>
              </a:solidFill>
              <a:latin typeface="Arial" panose="020B0604020202020204" pitchFamily="34" charset="0"/>
              <a:ea typeface="ＭＳ Ｐゴシック" panose="020B0600070205080204" pitchFamily="50" charset="-128"/>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773132F-FFCB-4657-9E49-E5F866362E68}" type="slidenum">
              <a:rPr lang="en-US" altLang="ja-JP" smtClean="0">
                <a:solidFill>
                  <a:srgbClr val="000000"/>
                </a:solidFill>
                <a:latin typeface="Arial" panose="020B0604020202020204" pitchFamily="34" charset="0"/>
                <a:ea typeface="ＭＳ Ｐゴシック" panose="020B0600070205080204" pitchFamily="50" charset="-128"/>
              </a:rPr>
              <a:pPr/>
              <a:t>‹#›</a:t>
            </a:fld>
            <a:endParaRPr lang="en-US" altLang="ja-JP">
              <a:solidFill>
                <a:srgbClr val="000000"/>
              </a:solidFill>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3004362041"/>
      </p:ext>
    </p:extLst>
  </p:cSld>
  <p:clrMap bg1="lt1" tx1="dk1" bg2="lt2" tx2="dk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Lst>
  <p:txStyles>
    <p:titleStyle>
      <a:lvl1pPr algn="ctr" rtl="0" fontAlgn="base">
        <a:spcBef>
          <a:spcPct val="0"/>
        </a:spcBef>
        <a:spcAft>
          <a:spcPct val="0"/>
        </a:spcAft>
        <a:defRPr kumimoji="1" sz="4400" kern="12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fontAlgn="base">
        <a:spcBef>
          <a:spcPct val="20000"/>
        </a:spcBef>
        <a:spcAft>
          <a:spcPct val="0"/>
        </a:spcAft>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19.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slideLayout" Target="../slideLayouts/slideLayout35.xml"/><Relationship Id="rId4" Type="http://schemas.openxmlformats.org/officeDocument/2006/relationships/image" Target="../media/image22.wmf"/></Relationships>
</file>

<file path=ppt/slides/_rels/slide21.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wmf"/><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wmf"/><Relationship Id="rId2" Type="http://schemas.openxmlformats.org/officeDocument/2006/relationships/image" Target="../media/image24.png"/><Relationship Id="rId1" Type="http://schemas.openxmlformats.org/officeDocument/2006/relationships/slideLayout" Target="../slideLayouts/slideLayout40.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slideLayout" Target="../slideLayouts/slideLayout35.xml"/><Relationship Id="rId4" Type="http://schemas.openxmlformats.org/officeDocument/2006/relationships/image" Target="../media/image22.wmf"/></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slideLayout" Target="../slideLayouts/slideLayout35.xml"/><Relationship Id="rId5" Type="http://schemas.openxmlformats.org/officeDocument/2006/relationships/image" Target="../media/image43.wmf"/><Relationship Id="rId4" Type="http://schemas.openxmlformats.org/officeDocument/2006/relationships/image" Target="../media/image42.wmf"/></Relationships>
</file>

<file path=ppt/slides/_rels/slide28.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19.wmf"/></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4.xml"/><Relationship Id="rId5" Type="http://schemas.openxmlformats.org/officeDocument/2006/relationships/image" Target="../media/image7.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3" Type="http://schemas.openxmlformats.org/officeDocument/2006/relationships/hyperlink" Target="https://doi.org/10.1016/0012-1606(78)90197-5" TargetMode="External"/><Relationship Id="rId2" Type="http://schemas.openxmlformats.org/officeDocument/2006/relationships/image" Target="../media/image61.pn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19.w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8" Type="http://schemas.openxmlformats.org/officeDocument/2006/relationships/image" Target="../media/image71.wmf"/><Relationship Id="rId13" Type="http://schemas.openxmlformats.org/officeDocument/2006/relationships/image" Target="../media/image76.wmf"/><Relationship Id="rId18" Type="http://schemas.openxmlformats.org/officeDocument/2006/relationships/image" Target="../media/image81.wmf"/><Relationship Id="rId26" Type="http://schemas.openxmlformats.org/officeDocument/2006/relationships/image" Target="../media/image89.wmf"/><Relationship Id="rId3" Type="http://schemas.openxmlformats.org/officeDocument/2006/relationships/image" Target="../media/image66.wmf"/><Relationship Id="rId21" Type="http://schemas.openxmlformats.org/officeDocument/2006/relationships/image" Target="../media/image84.wmf"/><Relationship Id="rId7" Type="http://schemas.openxmlformats.org/officeDocument/2006/relationships/image" Target="../media/image70.wmf"/><Relationship Id="rId12" Type="http://schemas.openxmlformats.org/officeDocument/2006/relationships/image" Target="../media/image75.wmf"/><Relationship Id="rId17" Type="http://schemas.openxmlformats.org/officeDocument/2006/relationships/image" Target="../media/image80.wmf"/><Relationship Id="rId25" Type="http://schemas.openxmlformats.org/officeDocument/2006/relationships/image" Target="../media/image88.wmf"/><Relationship Id="rId2" Type="http://schemas.openxmlformats.org/officeDocument/2006/relationships/image" Target="../media/image65.wmf"/><Relationship Id="rId16" Type="http://schemas.openxmlformats.org/officeDocument/2006/relationships/image" Target="../media/image79.wmf"/><Relationship Id="rId20" Type="http://schemas.openxmlformats.org/officeDocument/2006/relationships/image" Target="../media/image83.wmf"/><Relationship Id="rId1" Type="http://schemas.openxmlformats.org/officeDocument/2006/relationships/slideLayout" Target="../slideLayouts/slideLayout35.xml"/><Relationship Id="rId6" Type="http://schemas.openxmlformats.org/officeDocument/2006/relationships/image" Target="../media/image69.wmf"/><Relationship Id="rId11" Type="http://schemas.openxmlformats.org/officeDocument/2006/relationships/image" Target="../media/image74.wmf"/><Relationship Id="rId24" Type="http://schemas.openxmlformats.org/officeDocument/2006/relationships/image" Target="../media/image87.wmf"/><Relationship Id="rId5" Type="http://schemas.openxmlformats.org/officeDocument/2006/relationships/image" Target="../media/image68.wmf"/><Relationship Id="rId15" Type="http://schemas.openxmlformats.org/officeDocument/2006/relationships/image" Target="../media/image78.wmf"/><Relationship Id="rId23" Type="http://schemas.openxmlformats.org/officeDocument/2006/relationships/image" Target="../media/image86.wmf"/><Relationship Id="rId28" Type="http://schemas.openxmlformats.org/officeDocument/2006/relationships/image" Target="../media/image91.wmf"/><Relationship Id="rId10" Type="http://schemas.openxmlformats.org/officeDocument/2006/relationships/image" Target="../media/image73.wmf"/><Relationship Id="rId19" Type="http://schemas.openxmlformats.org/officeDocument/2006/relationships/image" Target="../media/image82.wmf"/><Relationship Id="rId4" Type="http://schemas.openxmlformats.org/officeDocument/2006/relationships/image" Target="../media/image67.wmf"/><Relationship Id="rId9" Type="http://schemas.openxmlformats.org/officeDocument/2006/relationships/image" Target="../media/image72.wmf"/><Relationship Id="rId14" Type="http://schemas.openxmlformats.org/officeDocument/2006/relationships/image" Target="../media/image77.wmf"/><Relationship Id="rId22" Type="http://schemas.openxmlformats.org/officeDocument/2006/relationships/image" Target="../media/image85.wmf"/><Relationship Id="rId27" Type="http://schemas.openxmlformats.org/officeDocument/2006/relationships/image" Target="../media/image90.wmf"/></Relationships>
</file>

<file path=ppt/slides/_rels/slide58.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3.xml"/><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4.xml"/><Relationship Id="rId1" Type="http://schemas.openxmlformats.org/officeDocument/2006/relationships/slideLayout" Target="../slideLayouts/slideLayout35.xml"/><Relationship Id="rId4" Type="http://schemas.openxmlformats.org/officeDocument/2006/relationships/image" Target="../media/image19.wmf"/></Relationships>
</file>

<file path=ppt/slides/_rels/slide61.x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19.wmf"/></Relationships>
</file>

<file path=ppt/slides/_rels/slide63.x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wmf"/><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34.xml"/></Relationships>
</file>

<file path=ppt/slides/_rels/slide6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3" Type="http://schemas.openxmlformats.org/officeDocument/2006/relationships/hyperlink" Target="https://doi.org/10.1016/0012-1606(78)90197-5" TargetMode="External"/><Relationship Id="rId2" Type="http://schemas.openxmlformats.org/officeDocument/2006/relationships/image" Target="../media/image61.pn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5.xm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2" Type="http://schemas.openxmlformats.org/officeDocument/2006/relationships/image" Target="../media/image98.wmf"/><Relationship Id="rId1" Type="http://schemas.openxmlformats.org/officeDocument/2006/relationships/slideLayout" Target="../slideLayouts/slideLayout34.xml"/></Relationships>
</file>

<file path=ppt/slides/_rels/slide71.xml.rels><?xml version="1.0" encoding="UTF-8" standalone="yes"?>
<Relationships xmlns="http://schemas.openxmlformats.org/package/2006/relationships"><Relationship Id="rId2" Type="http://schemas.openxmlformats.org/officeDocument/2006/relationships/image" Target="../media/image99.wmf"/><Relationship Id="rId1" Type="http://schemas.openxmlformats.org/officeDocument/2006/relationships/slideLayout" Target="../slideLayouts/slideLayout34.xml"/></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2.wmf"/><Relationship Id="rId1" Type="http://schemas.openxmlformats.org/officeDocument/2006/relationships/slideLayout" Target="../slideLayouts/slideLayout34.xml"/></Relationships>
</file>

<file path=ppt/slides/_rels/slide73.xml.rels><?xml version="1.0" encoding="UTF-8" standalone="yes"?>
<Relationships xmlns="http://schemas.openxmlformats.org/package/2006/relationships"><Relationship Id="rId2" Type="http://schemas.openxmlformats.org/officeDocument/2006/relationships/image" Target="../media/image100.wmf"/><Relationship Id="rId1" Type="http://schemas.openxmlformats.org/officeDocument/2006/relationships/slideLayout" Target="../slideLayouts/slideLayout34.xml"/></Relationships>
</file>

<file path=ppt/slides/_rels/slide74.xml.rels><?xml version="1.0" encoding="UTF-8" standalone="yes"?>
<Relationships xmlns="http://schemas.openxmlformats.org/package/2006/relationships"><Relationship Id="rId3" Type="http://schemas.openxmlformats.org/officeDocument/2006/relationships/hyperlink" Target="https://doi.org/10.1016/0012-1606(78)90197-5" TargetMode="External"/><Relationship Id="rId2" Type="http://schemas.openxmlformats.org/officeDocument/2006/relationships/image" Target="../media/image61.png"/><Relationship Id="rId1" Type="http://schemas.openxmlformats.org/officeDocument/2006/relationships/slideLayout" Target="../slideLayouts/slideLayout3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4.xml"/></Relationships>
</file>

<file path=ppt/slides/_rels/slide7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34.xml"/></Relationships>
</file>

<file path=ppt/slides/_rels/slide7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2"/>
          <p:cNvGrpSpPr>
            <a:grpSpLocks/>
          </p:cNvGrpSpPr>
          <p:nvPr/>
        </p:nvGrpSpPr>
        <p:grpSpPr bwMode="auto">
          <a:xfrm>
            <a:off x="914400" y="2955925"/>
            <a:ext cx="6781800" cy="3140075"/>
            <a:chOff x="768" y="1430"/>
            <a:chExt cx="4272" cy="1978"/>
          </a:xfrm>
        </p:grpSpPr>
        <p:sp>
          <p:nvSpPr>
            <p:cNvPr id="16390" name="Text Box 3"/>
            <p:cNvSpPr txBox="1">
              <a:spLocks noChangeArrowheads="1"/>
            </p:cNvSpPr>
            <p:nvPr/>
          </p:nvSpPr>
          <p:spPr bwMode="auto">
            <a:xfrm>
              <a:off x="912" y="1430"/>
              <a:ext cx="884" cy="298"/>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a:ln>
                    <a:noFill/>
                  </a:ln>
                  <a:solidFill>
                    <a:srgbClr val="000000"/>
                  </a:solidFill>
                  <a:effectLst/>
                  <a:uLnTx/>
                  <a:uFillTx/>
                  <a:latin typeface="Times" charset="0"/>
                  <a:ea typeface="Osaka" charset="-128"/>
                  <a:cs typeface="+mn-cs"/>
                </a:rPr>
                <a:t>参考図書</a:t>
              </a:r>
            </a:p>
          </p:txBody>
        </p:sp>
        <p:sp>
          <p:nvSpPr>
            <p:cNvPr id="16391" name="Text Box 4"/>
            <p:cNvSpPr txBox="1">
              <a:spLocks noChangeArrowheads="1"/>
            </p:cNvSpPr>
            <p:nvPr/>
          </p:nvSpPr>
          <p:spPr bwMode="auto">
            <a:xfrm>
              <a:off x="924" y="1862"/>
              <a:ext cx="3573" cy="218"/>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Times" charset="0"/>
                  <a:ea typeface="Osaka" charset="-128"/>
                  <a:cs typeface="+mn-cs"/>
                </a:rPr>
                <a:t>生殖生物学入門　館鄰（たち ちかし）</a:t>
              </a:r>
              <a:r>
                <a:rPr kumimoji="1" lang="en-US" altLang="ja-JP" sz="1600" b="0" i="0" u="none" strike="noStrike" kern="1200" cap="none" spc="0" normalizeH="0" baseline="0" noProof="0">
                  <a:ln>
                    <a:noFill/>
                  </a:ln>
                  <a:solidFill>
                    <a:srgbClr val="000000"/>
                  </a:solidFill>
                  <a:effectLst/>
                  <a:uLnTx/>
                  <a:uFillTx/>
                  <a:latin typeface="Times" charset="0"/>
                  <a:ea typeface="Osaka" charset="-128"/>
                  <a:cs typeface="+mn-cs"/>
                </a:rPr>
                <a:t>UP BIOLOGY</a:t>
              </a:r>
              <a:r>
                <a:rPr kumimoji="1" lang="ja-JP" altLang="en-US" sz="1600" b="0" i="0" u="none" strike="noStrike" kern="1200" cap="none" spc="0" normalizeH="0" baseline="0" noProof="0">
                  <a:ln>
                    <a:noFill/>
                  </a:ln>
                  <a:solidFill>
                    <a:srgbClr val="000000"/>
                  </a:solidFill>
                  <a:effectLst/>
                  <a:uLnTx/>
                  <a:uFillTx/>
                  <a:latin typeface="Times" charset="0"/>
                  <a:ea typeface="Osaka" charset="-128"/>
                  <a:cs typeface="+mn-cs"/>
                </a:rPr>
                <a:t>　</a:t>
              </a:r>
              <a:r>
                <a:rPr kumimoji="1" lang="en-US" altLang="ja-JP" sz="1600" b="0" i="0" u="none" strike="noStrike" kern="1200" cap="none" spc="0" normalizeH="0" baseline="0" noProof="0">
                  <a:ln>
                    <a:noFill/>
                  </a:ln>
                  <a:solidFill>
                    <a:srgbClr val="000000"/>
                  </a:solidFill>
                  <a:effectLst/>
                  <a:uLnTx/>
                  <a:uFillTx/>
                  <a:latin typeface="Times" charset="0"/>
                  <a:ea typeface="Osaka" charset="-128"/>
                  <a:cs typeface="+mn-cs"/>
                </a:rPr>
                <a:t>¥1,648</a:t>
              </a:r>
            </a:p>
          </p:txBody>
        </p:sp>
        <p:sp>
          <p:nvSpPr>
            <p:cNvPr id="16392" name="Oval 5"/>
            <p:cNvSpPr>
              <a:spLocks noChangeArrowheads="1"/>
            </p:cNvSpPr>
            <p:nvPr/>
          </p:nvSpPr>
          <p:spPr bwMode="auto">
            <a:xfrm>
              <a:off x="768" y="1910"/>
              <a:ext cx="144" cy="144"/>
            </a:xfrm>
            <a:prstGeom prst="ellipse">
              <a:avLst/>
            </a:prstGeom>
            <a:no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393" name="Text Box 6"/>
            <p:cNvSpPr txBox="1">
              <a:spLocks noChangeArrowheads="1"/>
            </p:cNvSpPr>
            <p:nvPr/>
          </p:nvSpPr>
          <p:spPr bwMode="auto">
            <a:xfrm>
              <a:off x="924" y="2526"/>
              <a:ext cx="2932" cy="218"/>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Times" charset="0"/>
                  <a:ea typeface="Osaka" charset="-128"/>
                  <a:cs typeface="+mn-cs"/>
                </a:rPr>
                <a:t>クロー遺伝学概説　木村資生他訳　培風館 </a:t>
              </a:r>
              <a:r>
                <a:rPr kumimoji="1" lang="en-US" altLang="ja-JP" sz="1600" b="0" i="0" u="none" strike="noStrike" kern="1200" cap="none" spc="0" normalizeH="0" baseline="0" noProof="0">
                  <a:ln>
                    <a:noFill/>
                  </a:ln>
                  <a:solidFill>
                    <a:srgbClr val="000000"/>
                  </a:solidFill>
                  <a:effectLst/>
                  <a:uLnTx/>
                  <a:uFillTx/>
                  <a:latin typeface="Times" charset="0"/>
                  <a:ea typeface="Osaka" charset="-128"/>
                  <a:cs typeface="+mn-cs"/>
                </a:rPr>
                <a:t>¥1,700</a:t>
              </a:r>
            </a:p>
          </p:txBody>
        </p:sp>
        <p:sp>
          <p:nvSpPr>
            <p:cNvPr id="16394" name="Oval 7"/>
            <p:cNvSpPr>
              <a:spLocks noChangeArrowheads="1"/>
            </p:cNvSpPr>
            <p:nvPr/>
          </p:nvSpPr>
          <p:spPr bwMode="auto">
            <a:xfrm>
              <a:off x="768" y="2582"/>
              <a:ext cx="144" cy="144"/>
            </a:xfrm>
            <a:prstGeom prst="ellipse">
              <a:avLst/>
            </a:prstGeom>
            <a:no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395" name="Text Box 8"/>
            <p:cNvSpPr txBox="1">
              <a:spLocks noChangeArrowheads="1"/>
            </p:cNvSpPr>
            <p:nvPr/>
          </p:nvSpPr>
          <p:spPr bwMode="auto">
            <a:xfrm>
              <a:off x="924" y="2194"/>
              <a:ext cx="3294" cy="21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Times" charset="0"/>
                  <a:ea typeface="Osaka" charset="-128"/>
                  <a:cs typeface="+mn-cs"/>
                </a:rPr>
                <a:t>細胞の分子生物学　</a:t>
              </a:r>
              <a:r>
                <a:rPr kumimoji="1" lang="en-US" altLang="ja-JP" sz="1600" b="0" i="0" u="none" strike="noStrike" kern="1200" cap="none" spc="0" normalizeH="0" baseline="0" noProof="0">
                  <a:ln>
                    <a:noFill/>
                  </a:ln>
                  <a:solidFill>
                    <a:srgbClr val="000000"/>
                  </a:solidFill>
                  <a:effectLst/>
                  <a:uLnTx/>
                  <a:uFillTx/>
                  <a:latin typeface="Times" charset="0"/>
                  <a:ea typeface="Osaka" charset="-128"/>
                  <a:cs typeface="+mn-cs"/>
                </a:rPr>
                <a:t>Molecular Biology of The Cell  ¥21,000</a:t>
              </a:r>
            </a:p>
          </p:txBody>
        </p:sp>
        <p:sp>
          <p:nvSpPr>
            <p:cNvPr id="16396" name="Oval 9"/>
            <p:cNvSpPr>
              <a:spLocks noChangeArrowheads="1"/>
            </p:cNvSpPr>
            <p:nvPr/>
          </p:nvSpPr>
          <p:spPr bwMode="auto">
            <a:xfrm>
              <a:off x="768" y="2230"/>
              <a:ext cx="144" cy="144"/>
            </a:xfrm>
            <a:prstGeom prst="ellipse">
              <a:avLst/>
            </a:prstGeom>
            <a:no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397" name="Text Box 10"/>
            <p:cNvSpPr txBox="1">
              <a:spLocks noChangeArrowheads="1"/>
            </p:cNvSpPr>
            <p:nvPr/>
          </p:nvSpPr>
          <p:spPr bwMode="auto">
            <a:xfrm>
              <a:off x="924" y="2858"/>
              <a:ext cx="2804" cy="218"/>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Times" charset="0"/>
                  <a:ea typeface="Osaka" charset="-128"/>
                  <a:cs typeface="+mn-cs"/>
                </a:rPr>
                <a:t>精子学　毛利秀雄他　東京大学出版会   </a:t>
              </a:r>
              <a:r>
                <a:rPr kumimoji="1" lang="en-US" altLang="ja-JP" sz="1600" b="0" i="0" u="none" strike="noStrike" kern="1200" cap="none" spc="0" normalizeH="0" baseline="0" noProof="0">
                  <a:ln>
                    <a:noFill/>
                  </a:ln>
                  <a:solidFill>
                    <a:srgbClr val="000000"/>
                  </a:solidFill>
                  <a:effectLst/>
                  <a:uLnTx/>
                  <a:uFillTx/>
                  <a:latin typeface="Times" charset="0"/>
                  <a:ea typeface="Osaka" charset="-128"/>
                  <a:cs typeface="+mn-cs"/>
                </a:rPr>
                <a:t>¥12,360</a:t>
              </a:r>
              <a:endParaRPr kumimoji="1" lang="ja-JP" altLang="ja-JP" sz="1600" b="0" i="0" u="none" strike="noStrike" kern="1200" cap="none" spc="0" normalizeH="0" baseline="0" noProof="0">
                <a:ln>
                  <a:noFill/>
                </a:ln>
                <a:solidFill>
                  <a:srgbClr val="000000"/>
                </a:solidFill>
                <a:effectLst/>
                <a:uLnTx/>
                <a:uFillTx/>
                <a:latin typeface="Times" charset="0"/>
                <a:ea typeface="Osaka" charset="-128"/>
                <a:cs typeface="+mn-cs"/>
              </a:endParaRPr>
            </a:p>
          </p:txBody>
        </p:sp>
        <p:sp>
          <p:nvSpPr>
            <p:cNvPr id="16398" name="Text Box 11"/>
            <p:cNvSpPr txBox="1">
              <a:spLocks noChangeArrowheads="1"/>
            </p:cNvSpPr>
            <p:nvPr/>
          </p:nvSpPr>
          <p:spPr bwMode="auto">
            <a:xfrm>
              <a:off x="924" y="3190"/>
              <a:ext cx="4116" cy="218"/>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Times" charset="0"/>
                  <a:ea typeface="Osaka" charset="-128"/>
                  <a:cs typeface="+mn-cs"/>
                </a:rPr>
                <a:t>生物学　江上信雄／飯野徹雄編　東京大学出版会 </a:t>
              </a:r>
              <a:r>
                <a:rPr kumimoji="1" lang="en-US" altLang="ja-JP" sz="1600" b="0" i="0" u="none" strike="noStrike" kern="1200" cap="none" spc="0" normalizeH="0" baseline="0" noProof="0">
                  <a:ln>
                    <a:noFill/>
                  </a:ln>
                  <a:solidFill>
                    <a:srgbClr val="000000"/>
                  </a:solidFill>
                  <a:effectLst/>
                  <a:uLnTx/>
                  <a:uFillTx/>
                  <a:latin typeface="Times" charset="0"/>
                  <a:ea typeface="Osaka" charset="-128"/>
                  <a:cs typeface="+mn-cs"/>
                </a:rPr>
                <a:t>¥2,800 </a:t>
              </a:r>
              <a:r>
                <a:rPr kumimoji="1" lang="ja-JP" altLang="en-US" sz="1600" b="0" i="0" u="none" strike="noStrike" kern="1200" cap="none" spc="0" normalizeH="0" baseline="0" noProof="0">
                  <a:ln>
                    <a:noFill/>
                  </a:ln>
                  <a:solidFill>
                    <a:srgbClr val="000000"/>
                  </a:solidFill>
                  <a:effectLst/>
                  <a:uLnTx/>
                  <a:uFillTx/>
                  <a:latin typeface="Times" charset="0"/>
                  <a:ea typeface="Osaka" charset="-128"/>
                  <a:cs typeface="+mn-cs"/>
                </a:rPr>
                <a:t>（上下とも）</a:t>
              </a:r>
              <a:endParaRPr kumimoji="1" lang="ja-JP" altLang="ja-JP" sz="1600" b="0" i="0" u="none" strike="noStrike" kern="1200" cap="none" spc="0" normalizeH="0" baseline="0" noProof="0">
                <a:ln>
                  <a:noFill/>
                </a:ln>
                <a:solidFill>
                  <a:srgbClr val="000000"/>
                </a:solidFill>
                <a:effectLst/>
                <a:uLnTx/>
                <a:uFillTx/>
                <a:latin typeface="Times" charset="0"/>
                <a:ea typeface="Osaka" charset="-128"/>
                <a:cs typeface="+mn-cs"/>
              </a:endParaRPr>
            </a:p>
          </p:txBody>
        </p:sp>
      </p:grpSp>
      <p:sp>
        <p:nvSpPr>
          <p:cNvPr id="15" name="Text Box 12"/>
          <p:cNvSpPr txBox="1">
            <a:spLocks noChangeArrowheads="1"/>
          </p:cNvSpPr>
          <p:nvPr/>
        </p:nvSpPr>
        <p:spPr bwMode="auto">
          <a:xfrm>
            <a:off x="1844675" y="740189"/>
            <a:ext cx="2927350" cy="47307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a:ln>
                  <a:noFill/>
                </a:ln>
                <a:solidFill>
                  <a:srgbClr val="000000"/>
                </a:solidFill>
                <a:effectLst/>
                <a:uLnTx/>
                <a:uFillTx/>
                <a:latin typeface="Times" charset="0"/>
                <a:ea typeface="Osaka" charset="-128"/>
                <a:cs typeface="+mn-cs"/>
              </a:rPr>
              <a:t>生殖システム生物学</a:t>
            </a:r>
          </a:p>
        </p:txBody>
      </p:sp>
      <p:sp>
        <p:nvSpPr>
          <p:cNvPr id="17" name="Text Box 14"/>
          <p:cNvSpPr txBox="1">
            <a:spLocks noChangeArrowheads="1"/>
          </p:cNvSpPr>
          <p:nvPr/>
        </p:nvSpPr>
        <p:spPr bwMode="auto">
          <a:xfrm>
            <a:off x="1984784" y="1427029"/>
            <a:ext cx="3863558" cy="461665"/>
          </a:xfrm>
          <a:prstGeom prst="rect">
            <a:avLst/>
          </a:prstGeom>
          <a:noFill/>
          <a:ln w="9525">
            <a:noFill/>
            <a:miter lim="800000"/>
            <a:headEnd/>
            <a:tailEnd/>
          </a:ln>
        </p:spPr>
        <p:txBody>
          <a:bodyPr wrap="none">
            <a:spAutoFit/>
          </a:bodyPr>
          <a:lstStyle/>
          <a:p>
            <a:pPr lvl="0" defTabSz="457200" fontAlgn="auto">
              <a:spcBef>
                <a:spcPts val="0"/>
              </a:spcBef>
              <a:spcAft>
                <a:spcPts val="0"/>
              </a:spcAft>
              <a:defRPr/>
            </a:pPr>
            <a:r>
              <a:rPr lang="ja-JP" altLang="en-US" sz="2400" dirty="0">
                <a:solidFill>
                  <a:prstClr val="black"/>
                </a:solidFill>
                <a:latin typeface="Calibri" panose="020F0502020204030204"/>
                <a:ea typeface="游ゴシック" panose="020B0400000000000000" pitchFamily="50" charset="-128"/>
              </a:rPr>
              <a:t> </a:t>
            </a:r>
            <a:r>
              <a:rPr lang="en-US" altLang="ja-JP" sz="2400" dirty="0">
                <a:solidFill>
                  <a:prstClr val="black"/>
                </a:solidFill>
                <a:latin typeface="Calibri" panose="020F0502020204030204"/>
                <a:ea typeface="游ゴシック" panose="020B0400000000000000" pitchFamily="50" charset="-128"/>
              </a:rPr>
              <a:t>3 </a:t>
            </a:r>
            <a:r>
              <a:rPr lang="ja-JP" altLang="en-US" sz="2400" dirty="0">
                <a:solidFill>
                  <a:prstClr val="black"/>
                </a:solidFill>
                <a:latin typeface="Calibri" panose="020F0502020204030204"/>
                <a:ea typeface="游ゴシック" panose="020B0400000000000000" pitchFamily="50" charset="-128"/>
              </a:rPr>
              <a:t>限目　受精の分子生理学</a:t>
            </a:r>
          </a:p>
        </p:txBody>
      </p:sp>
      <p:sp>
        <p:nvSpPr>
          <p:cNvPr id="19" name="Text Box 13"/>
          <p:cNvSpPr txBox="1">
            <a:spLocks noChangeArrowheads="1"/>
          </p:cNvSpPr>
          <p:nvPr/>
        </p:nvSpPr>
        <p:spPr bwMode="auto">
          <a:xfrm>
            <a:off x="6876256" y="355028"/>
            <a:ext cx="1457579" cy="40011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charset="0"/>
                <a:ea typeface="Osaka" charset="-128"/>
                <a:cs typeface="+mn-cs"/>
              </a:rPr>
              <a:t>2023_11_21</a:t>
            </a:r>
          </a:p>
        </p:txBody>
      </p:sp>
    </p:spTree>
    <p:extLst>
      <p:ext uri="{BB962C8B-B14F-4D97-AF65-F5344CB8AC3E}">
        <p14:creationId xmlns:p14="http://schemas.microsoft.com/office/powerpoint/2010/main" val="229655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09600" y="0"/>
            <a:ext cx="10471150" cy="7086600"/>
            <a:chOff x="-384" y="0"/>
            <a:chExt cx="6596" cy="4464"/>
          </a:xfrm>
        </p:grpSpPr>
        <p:sp>
          <p:nvSpPr>
            <p:cNvPr id="65539" name="Rectangle 3"/>
            <p:cNvSpPr>
              <a:spLocks noChangeArrowheads="1"/>
            </p:cNvSpPr>
            <p:nvPr/>
          </p:nvSpPr>
          <p:spPr bwMode="auto">
            <a:xfrm>
              <a:off x="-384" y="0"/>
              <a:ext cx="6596" cy="4464"/>
            </a:xfrm>
            <a:prstGeom prst="rect">
              <a:avLst/>
            </a:prstGeom>
            <a:solidFill>
              <a:srgbClr val="000000"/>
            </a:solidFill>
            <a:ln w="15875">
              <a:solidFill>
                <a:srgbClr val="000000"/>
              </a:solidFill>
              <a:miter lim="800000"/>
              <a:headEnd/>
              <a:tailEnd/>
            </a:ln>
          </p:spPr>
          <p:txBody>
            <a:bodyPr/>
            <a:lstStyle/>
            <a:p>
              <a:endParaRPr lang="ja-JP" altLang="en-US">
                <a:solidFill>
                  <a:srgbClr val="000000"/>
                </a:solidFill>
                <a:latin typeface="Arial"/>
                <a:ea typeface="ＭＳ Ｐゴシック"/>
              </a:endParaRPr>
            </a:p>
          </p:txBody>
        </p:sp>
        <p:sp>
          <p:nvSpPr>
            <p:cNvPr id="65540" name="Freeform 4"/>
            <p:cNvSpPr>
              <a:spLocks/>
            </p:cNvSpPr>
            <p:nvPr/>
          </p:nvSpPr>
          <p:spPr bwMode="auto">
            <a:xfrm>
              <a:off x="2525" y="1152"/>
              <a:ext cx="125" cy="58"/>
            </a:xfrm>
            <a:custGeom>
              <a:avLst/>
              <a:gdLst>
                <a:gd name="T0" fmla="*/ 125 w 125"/>
                <a:gd name="T1" fmla="*/ 0 h 58"/>
                <a:gd name="T2" fmla="*/ 125 w 125"/>
                <a:gd name="T3" fmla="*/ 0 h 58"/>
                <a:gd name="T4" fmla="*/ 116 w 125"/>
                <a:gd name="T5" fmla="*/ 10 h 58"/>
                <a:gd name="T6" fmla="*/ 106 w 125"/>
                <a:gd name="T7" fmla="*/ 10 h 58"/>
                <a:gd name="T8" fmla="*/ 96 w 125"/>
                <a:gd name="T9" fmla="*/ 10 h 58"/>
                <a:gd name="T10" fmla="*/ 87 w 125"/>
                <a:gd name="T11" fmla="*/ 10 h 58"/>
                <a:gd name="T12" fmla="*/ 87 w 125"/>
                <a:gd name="T13" fmla="*/ 10 h 58"/>
                <a:gd name="T14" fmla="*/ 77 w 125"/>
                <a:gd name="T15" fmla="*/ 10 h 58"/>
                <a:gd name="T16" fmla="*/ 77 w 125"/>
                <a:gd name="T17" fmla="*/ 10 h 58"/>
                <a:gd name="T18" fmla="*/ 68 w 125"/>
                <a:gd name="T19" fmla="*/ 10 h 58"/>
                <a:gd name="T20" fmla="*/ 68 w 125"/>
                <a:gd name="T21" fmla="*/ 10 h 58"/>
                <a:gd name="T22" fmla="*/ 58 w 125"/>
                <a:gd name="T23" fmla="*/ 10 h 58"/>
                <a:gd name="T24" fmla="*/ 39 w 125"/>
                <a:gd name="T25" fmla="*/ 10 h 58"/>
                <a:gd name="T26" fmla="*/ 20 w 125"/>
                <a:gd name="T27" fmla="*/ 10 h 58"/>
                <a:gd name="T28" fmla="*/ 10 w 125"/>
                <a:gd name="T29" fmla="*/ 10 h 58"/>
                <a:gd name="T30" fmla="*/ 10 w 125"/>
                <a:gd name="T31" fmla="*/ 10 h 58"/>
                <a:gd name="T32" fmla="*/ 0 w 125"/>
                <a:gd name="T33" fmla="*/ 10 h 58"/>
                <a:gd name="T34" fmla="*/ 0 w 125"/>
                <a:gd name="T35" fmla="*/ 10 h 58"/>
                <a:gd name="T36" fmla="*/ 0 w 125"/>
                <a:gd name="T37" fmla="*/ 19 h 58"/>
                <a:gd name="T38" fmla="*/ 0 w 125"/>
                <a:gd name="T39" fmla="*/ 19 h 58"/>
                <a:gd name="T40" fmla="*/ 0 w 125"/>
                <a:gd name="T41" fmla="*/ 29 h 58"/>
                <a:gd name="T42" fmla="*/ 0 w 125"/>
                <a:gd name="T43" fmla="*/ 29 h 58"/>
                <a:gd name="T44" fmla="*/ 10 w 125"/>
                <a:gd name="T45" fmla="*/ 29 h 58"/>
                <a:gd name="T46" fmla="*/ 10 w 125"/>
                <a:gd name="T47" fmla="*/ 29 h 58"/>
                <a:gd name="T48" fmla="*/ 20 w 125"/>
                <a:gd name="T49" fmla="*/ 39 h 58"/>
                <a:gd name="T50" fmla="*/ 20 w 125"/>
                <a:gd name="T51" fmla="*/ 48 h 58"/>
                <a:gd name="T52" fmla="*/ 20 w 125"/>
                <a:gd name="T53" fmla="*/ 48 h 58"/>
                <a:gd name="T54" fmla="*/ 48 w 125"/>
                <a:gd name="T55" fmla="*/ 58 h 58"/>
                <a:gd name="T56" fmla="*/ 96 w 125"/>
                <a:gd name="T57" fmla="*/ 39 h 58"/>
                <a:gd name="T58" fmla="*/ 125 w 125"/>
                <a:gd name="T59" fmla="*/ 19 h 58"/>
                <a:gd name="T60" fmla="*/ 125 w 125"/>
                <a:gd name="T61" fmla="*/ 19 h 5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5"/>
                <a:gd name="T94" fmla="*/ 0 h 58"/>
                <a:gd name="T95" fmla="*/ 125 w 125"/>
                <a:gd name="T96" fmla="*/ 58 h 5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5" h="58">
                  <a:moveTo>
                    <a:pt x="125" y="0"/>
                  </a:moveTo>
                  <a:lnTo>
                    <a:pt x="125" y="0"/>
                  </a:lnTo>
                  <a:lnTo>
                    <a:pt x="116" y="10"/>
                  </a:lnTo>
                  <a:lnTo>
                    <a:pt x="106" y="10"/>
                  </a:lnTo>
                  <a:lnTo>
                    <a:pt x="96" y="10"/>
                  </a:lnTo>
                  <a:lnTo>
                    <a:pt x="87" y="10"/>
                  </a:lnTo>
                  <a:lnTo>
                    <a:pt x="77" y="10"/>
                  </a:lnTo>
                  <a:lnTo>
                    <a:pt x="68" y="10"/>
                  </a:lnTo>
                  <a:lnTo>
                    <a:pt x="58" y="10"/>
                  </a:lnTo>
                  <a:lnTo>
                    <a:pt x="39" y="10"/>
                  </a:lnTo>
                  <a:lnTo>
                    <a:pt x="20" y="10"/>
                  </a:lnTo>
                  <a:lnTo>
                    <a:pt x="10" y="10"/>
                  </a:lnTo>
                  <a:lnTo>
                    <a:pt x="0" y="10"/>
                  </a:lnTo>
                  <a:lnTo>
                    <a:pt x="0" y="19"/>
                  </a:lnTo>
                  <a:lnTo>
                    <a:pt x="0" y="29"/>
                  </a:lnTo>
                  <a:lnTo>
                    <a:pt x="10" y="29"/>
                  </a:lnTo>
                  <a:lnTo>
                    <a:pt x="20" y="39"/>
                  </a:lnTo>
                  <a:lnTo>
                    <a:pt x="20" y="48"/>
                  </a:lnTo>
                  <a:lnTo>
                    <a:pt x="48" y="58"/>
                  </a:lnTo>
                  <a:lnTo>
                    <a:pt x="96" y="39"/>
                  </a:lnTo>
                  <a:lnTo>
                    <a:pt x="125" y="19"/>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541" name="Freeform 5"/>
            <p:cNvSpPr>
              <a:spLocks/>
            </p:cNvSpPr>
            <p:nvPr/>
          </p:nvSpPr>
          <p:spPr bwMode="auto">
            <a:xfrm>
              <a:off x="2525" y="1152"/>
              <a:ext cx="125" cy="48"/>
            </a:xfrm>
            <a:custGeom>
              <a:avLst/>
              <a:gdLst>
                <a:gd name="T0" fmla="*/ 125 w 125"/>
                <a:gd name="T1" fmla="*/ 0 h 48"/>
                <a:gd name="T2" fmla="*/ 125 w 125"/>
                <a:gd name="T3" fmla="*/ 0 h 48"/>
                <a:gd name="T4" fmla="*/ 116 w 125"/>
                <a:gd name="T5" fmla="*/ 10 h 48"/>
                <a:gd name="T6" fmla="*/ 106 w 125"/>
                <a:gd name="T7" fmla="*/ 10 h 48"/>
                <a:gd name="T8" fmla="*/ 87 w 125"/>
                <a:gd name="T9" fmla="*/ 10 h 48"/>
                <a:gd name="T10" fmla="*/ 77 w 125"/>
                <a:gd name="T11" fmla="*/ 10 h 48"/>
                <a:gd name="T12" fmla="*/ 68 w 125"/>
                <a:gd name="T13" fmla="*/ 10 h 48"/>
                <a:gd name="T14" fmla="*/ 48 w 125"/>
                <a:gd name="T15" fmla="*/ 10 h 48"/>
                <a:gd name="T16" fmla="*/ 29 w 125"/>
                <a:gd name="T17" fmla="*/ 10 h 48"/>
                <a:gd name="T18" fmla="*/ 10 w 125"/>
                <a:gd name="T19" fmla="*/ 10 h 48"/>
                <a:gd name="T20" fmla="*/ 0 w 125"/>
                <a:gd name="T21" fmla="*/ 10 h 48"/>
                <a:gd name="T22" fmla="*/ 0 w 125"/>
                <a:gd name="T23" fmla="*/ 19 h 48"/>
                <a:gd name="T24" fmla="*/ 0 w 125"/>
                <a:gd name="T25" fmla="*/ 29 h 48"/>
                <a:gd name="T26" fmla="*/ 10 w 125"/>
                <a:gd name="T27" fmla="*/ 29 h 48"/>
                <a:gd name="T28" fmla="*/ 20 w 125"/>
                <a:gd name="T29" fmla="*/ 48 h 48"/>
                <a:gd name="T30" fmla="*/ 68 w 125"/>
                <a:gd name="T31" fmla="*/ 39 h 48"/>
                <a:gd name="T32" fmla="*/ 125 w 125"/>
                <a:gd name="T33" fmla="*/ 19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5"/>
                <a:gd name="T52" fmla="*/ 0 h 48"/>
                <a:gd name="T53" fmla="*/ 125 w 125"/>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5" h="48">
                  <a:moveTo>
                    <a:pt x="125" y="0"/>
                  </a:moveTo>
                  <a:lnTo>
                    <a:pt x="125" y="0"/>
                  </a:lnTo>
                  <a:lnTo>
                    <a:pt x="116" y="10"/>
                  </a:lnTo>
                  <a:lnTo>
                    <a:pt x="106" y="10"/>
                  </a:lnTo>
                  <a:lnTo>
                    <a:pt x="87" y="10"/>
                  </a:lnTo>
                  <a:lnTo>
                    <a:pt x="77" y="10"/>
                  </a:lnTo>
                  <a:lnTo>
                    <a:pt x="68" y="10"/>
                  </a:lnTo>
                  <a:lnTo>
                    <a:pt x="48" y="10"/>
                  </a:lnTo>
                  <a:lnTo>
                    <a:pt x="29" y="10"/>
                  </a:lnTo>
                  <a:lnTo>
                    <a:pt x="10" y="10"/>
                  </a:lnTo>
                  <a:lnTo>
                    <a:pt x="0" y="10"/>
                  </a:lnTo>
                  <a:lnTo>
                    <a:pt x="0" y="19"/>
                  </a:lnTo>
                  <a:lnTo>
                    <a:pt x="0" y="29"/>
                  </a:lnTo>
                  <a:lnTo>
                    <a:pt x="10" y="29"/>
                  </a:lnTo>
                  <a:lnTo>
                    <a:pt x="20" y="48"/>
                  </a:lnTo>
                  <a:lnTo>
                    <a:pt x="68" y="39"/>
                  </a:lnTo>
                  <a:lnTo>
                    <a:pt x="125" y="19"/>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542" name="Freeform 6"/>
            <p:cNvSpPr>
              <a:spLocks/>
            </p:cNvSpPr>
            <p:nvPr/>
          </p:nvSpPr>
          <p:spPr bwMode="auto">
            <a:xfrm>
              <a:off x="2295" y="1162"/>
              <a:ext cx="173" cy="57"/>
            </a:xfrm>
            <a:custGeom>
              <a:avLst/>
              <a:gdLst>
                <a:gd name="T0" fmla="*/ 9 w 173"/>
                <a:gd name="T1" fmla="*/ 57 h 57"/>
                <a:gd name="T2" fmla="*/ 9 w 173"/>
                <a:gd name="T3" fmla="*/ 57 h 57"/>
                <a:gd name="T4" fmla="*/ 0 w 173"/>
                <a:gd name="T5" fmla="*/ 57 h 57"/>
                <a:gd name="T6" fmla="*/ 0 w 173"/>
                <a:gd name="T7" fmla="*/ 38 h 57"/>
                <a:gd name="T8" fmla="*/ 0 w 173"/>
                <a:gd name="T9" fmla="*/ 29 h 57"/>
                <a:gd name="T10" fmla="*/ 19 w 173"/>
                <a:gd name="T11" fmla="*/ 19 h 57"/>
                <a:gd name="T12" fmla="*/ 38 w 173"/>
                <a:gd name="T13" fmla="*/ 19 h 57"/>
                <a:gd name="T14" fmla="*/ 57 w 173"/>
                <a:gd name="T15" fmla="*/ 19 h 57"/>
                <a:gd name="T16" fmla="*/ 77 w 173"/>
                <a:gd name="T17" fmla="*/ 19 h 57"/>
                <a:gd name="T18" fmla="*/ 106 w 173"/>
                <a:gd name="T19" fmla="*/ 9 h 57"/>
                <a:gd name="T20" fmla="*/ 115 w 173"/>
                <a:gd name="T21" fmla="*/ 9 h 57"/>
                <a:gd name="T22" fmla="*/ 115 w 173"/>
                <a:gd name="T23" fmla="*/ 9 h 57"/>
                <a:gd name="T24" fmla="*/ 125 w 173"/>
                <a:gd name="T25" fmla="*/ 9 h 57"/>
                <a:gd name="T26" fmla="*/ 125 w 173"/>
                <a:gd name="T27" fmla="*/ 9 h 57"/>
                <a:gd name="T28" fmla="*/ 134 w 173"/>
                <a:gd name="T29" fmla="*/ 9 h 57"/>
                <a:gd name="T30" fmla="*/ 154 w 173"/>
                <a:gd name="T31" fmla="*/ 0 h 57"/>
                <a:gd name="T32" fmla="*/ 163 w 173"/>
                <a:gd name="T33" fmla="*/ 9 h 57"/>
                <a:gd name="T34" fmla="*/ 163 w 173"/>
                <a:gd name="T35" fmla="*/ 9 h 57"/>
                <a:gd name="T36" fmla="*/ 173 w 173"/>
                <a:gd name="T37" fmla="*/ 9 h 57"/>
                <a:gd name="T38" fmla="*/ 173 w 173"/>
                <a:gd name="T39" fmla="*/ 9 h 57"/>
                <a:gd name="T40" fmla="*/ 173 w 173"/>
                <a:gd name="T41" fmla="*/ 19 h 57"/>
                <a:gd name="T42" fmla="*/ 173 w 173"/>
                <a:gd name="T43" fmla="*/ 19 h 57"/>
                <a:gd name="T44" fmla="*/ 173 w 173"/>
                <a:gd name="T45" fmla="*/ 29 h 57"/>
                <a:gd name="T46" fmla="*/ 163 w 173"/>
                <a:gd name="T47" fmla="*/ 29 h 57"/>
                <a:gd name="T48" fmla="*/ 163 w 173"/>
                <a:gd name="T49" fmla="*/ 29 h 57"/>
                <a:gd name="T50" fmla="*/ 163 w 173"/>
                <a:gd name="T51" fmla="*/ 38 h 57"/>
                <a:gd name="T52" fmla="*/ 154 w 173"/>
                <a:gd name="T53" fmla="*/ 38 h 57"/>
                <a:gd name="T54" fmla="*/ 154 w 173"/>
                <a:gd name="T55" fmla="*/ 38 h 5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3"/>
                <a:gd name="T85" fmla="*/ 0 h 57"/>
                <a:gd name="T86" fmla="*/ 173 w 173"/>
                <a:gd name="T87" fmla="*/ 57 h 5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3" h="57">
                  <a:moveTo>
                    <a:pt x="9" y="57"/>
                  </a:moveTo>
                  <a:lnTo>
                    <a:pt x="9" y="57"/>
                  </a:lnTo>
                  <a:lnTo>
                    <a:pt x="0" y="57"/>
                  </a:lnTo>
                  <a:lnTo>
                    <a:pt x="0" y="38"/>
                  </a:lnTo>
                  <a:lnTo>
                    <a:pt x="0" y="29"/>
                  </a:lnTo>
                  <a:lnTo>
                    <a:pt x="19" y="19"/>
                  </a:lnTo>
                  <a:lnTo>
                    <a:pt x="38" y="19"/>
                  </a:lnTo>
                  <a:lnTo>
                    <a:pt x="57" y="19"/>
                  </a:lnTo>
                  <a:lnTo>
                    <a:pt x="77" y="19"/>
                  </a:lnTo>
                  <a:lnTo>
                    <a:pt x="106" y="9"/>
                  </a:lnTo>
                  <a:lnTo>
                    <a:pt x="115" y="9"/>
                  </a:lnTo>
                  <a:lnTo>
                    <a:pt x="125" y="9"/>
                  </a:lnTo>
                  <a:lnTo>
                    <a:pt x="134" y="9"/>
                  </a:lnTo>
                  <a:lnTo>
                    <a:pt x="154" y="0"/>
                  </a:lnTo>
                  <a:lnTo>
                    <a:pt x="163" y="9"/>
                  </a:lnTo>
                  <a:lnTo>
                    <a:pt x="173" y="9"/>
                  </a:lnTo>
                  <a:lnTo>
                    <a:pt x="173" y="19"/>
                  </a:lnTo>
                  <a:lnTo>
                    <a:pt x="173" y="29"/>
                  </a:lnTo>
                  <a:lnTo>
                    <a:pt x="163" y="29"/>
                  </a:lnTo>
                  <a:lnTo>
                    <a:pt x="163" y="38"/>
                  </a:lnTo>
                  <a:lnTo>
                    <a:pt x="154" y="38"/>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543" name="Freeform 7"/>
            <p:cNvSpPr>
              <a:spLocks/>
            </p:cNvSpPr>
            <p:nvPr/>
          </p:nvSpPr>
          <p:spPr bwMode="auto">
            <a:xfrm>
              <a:off x="2295" y="1162"/>
              <a:ext cx="173" cy="57"/>
            </a:xfrm>
            <a:custGeom>
              <a:avLst/>
              <a:gdLst>
                <a:gd name="T0" fmla="*/ 9 w 173"/>
                <a:gd name="T1" fmla="*/ 57 h 57"/>
                <a:gd name="T2" fmla="*/ 0 w 173"/>
                <a:gd name="T3" fmla="*/ 48 h 57"/>
                <a:gd name="T4" fmla="*/ 0 w 173"/>
                <a:gd name="T5" fmla="*/ 38 h 57"/>
                <a:gd name="T6" fmla="*/ 9 w 173"/>
                <a:gd name="T7" fmla="*/ 29 h 57"/>
                <a:gd name="T8" fmla="*/ 29 w 173"/>
                <a:gd name="T9" fmla="*/ 19 h 57"/>
                <a:gd name="T10" fmla="*/ 48 w 173"/>
                <a:gd name="T11" fmla="*/ 19 h 57"/>
                <a:gd name="T12" fmla="*/ 67 w 173"/>
                <a:gd name="T13" fmla="*/ 19 h 57"/>
                <a:gd name="T14" fmla="*/ 86 w 173"/>
                <a:gd name="T15" fmla="*/ 19 h 57"/>
                <a:gd name="T16" fmla="*/ 115 w 173"/>
                <a:gd name="T17" fmla="*/ 9 h 57"/>
                <a:gd name="T18" fmla="*/ 125 w 173"/>
                <a:gd name="T19" fmla="*/ 9 h 57"/>
                <a:gd name="T20" fmla="*/ 144 w 173"/>
                <a:gd name="T21" fmla="*/ 9 h 57"/>
                <a:gd name="T22" fmla="*/ 154 w 173"/>
                <a:gd name="T23" fmla="*/ 0 h 57"/>
                <a:gd name="T24" fmla="*/ 163 w 173"/>
                <a:gd name="T25" fmla="*/ 9 h 57"/>
                <a:gd name="T26" fmla="*/ 173 w 173"/>
                <a:gd name="T27" fmla="*/ 9 h 57"/>
                <a:gd name="T28" fmla="*/ 173 w 173"/>
                <a:gd name="T29" fmla="*/ 19 h 57"/>
                <a:gd name="T30" fmla="*/ 163 w 173"/>
                <a:gd name="T31" fmla="*/ 29 h 57"/>
                <a:gd name="T32" fmla="*/ 154 w 173"/>
                <a:gd name="T33" fmla="*/ 38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3"/>
                <a:gd name="T52" fmla="*/ 0 h 57"/>
                <a:gd name="T53" fmla="*/ 173 w 173"/>
                <a:gd name="T54" fmla="*/ 57 h 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3" h="57">
                  <a:moveTo>
                    <a:pt x="9" y="57"/>
                  </a:moveTo>
                  <a:lnTo>
                    <a:pt x="0" y="48"/>
                  </a:lnTo>
                  <a:lnTo>
                    <a:pt x="0" y="38"/>
                  </a:lnTo>
                  <a:lnTo>
                    <a:pt x="9" y="29"/>
                  </a:lnTo>
                  <a:lnTo>
                    <a:pt x="29" y="19"/>
                  </a:lnTo>
                  <a:lnTo>
                    <a:pt x="48" y="19"/>
                  </a:lnTo>
                  <a:lnTo>
                    <a:pt x="67" y="19"/>
                  </a:lnTo>
                  <a:lnTo>
                    <a:pt x="86" y="19"/>
                  </a:lnTo>
                  <a:lnTo>
                    <a:pt x="115" y="9"/>
                  </a:lnTo>
                  <a:lnTo>
                    <a:pt x="125" y="9"/>
                  </a:lnTo>
                  <a:lnTo>
                    <a:pt x="144" y="9"/>
                  </a:lnTo>
                  <a:lnTo>
                    <a:pt x="154" y="0"/>
                  </a:lnTo>
                  <a:lnTo>
                    <a:pt x="163" y="9"/>
                  </a:lnTo>
                  <a:lnTo>
                    <a:pt x="173" y="9"/>
                  </a:lnTo>
                  <a:lnTo>
                    <a:pt x="173" y="19"/>
                  </a:lnTo>
                  <a:lnTo>
                    <a:pt x="163" y="29"/>
                  </a:lnTo>
                  <a:lnTo>
                    <a:pt x="154" y="38"/>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544" name="Freeform 8"/>
            <p:cNvSpPr>
              <a:spLocks/>
            </p:cNvSpPr>
            <p:nvPr/>
          </p:nvSpPr>
          <p:spPr bwMode="auto">
            <a:xfrm>
              <a:off x="1728" y="1200"/>
              <a:ext cx="509" cy="365"/>
            </a:xfrm>
            <a:custGeom>
              <a:avLst/>
              <a:gdLst>
                <a:gd name="T0" fmla="*/ 0 w 509"/>
                <a:gd name="T1" fmla="*/ 365 h 365"/>
                <a:gd name="T2" fmla="*/ 0 w 509"/>
                <a:gd name="T3" fmla="*/ 355 h 365"/>
                <a:gd name="T4" fmla="*/ 0 w 509"/>
                <a:gd name="T5" fmla="*/ 307 h 365"/>
                <a:gd name="T6" fmla="*/ 10 w 509"/>
                <a:gd name="T7" fmla="*/ 288 h 365"/>
                <a:gd name="T8" fmla="*/ 29 w 509"/>
                <a:gd name="T9" fmla="*/ 259 h 365"/>
                <a:gd name="T10" fmla="*/ 48 w 509"/>
                <a:gd name="T11" fmla="*/ 221 h 365"/>
                <a:gd name="T12" fmla="*/ 68 w 509"/>
                <a:gd name="T13" fmla="*/ 202 h 365"/>
                <a:gd name="T14" fmla="*/ 106 w 509"/>
                <a:gd name="T15" fmla="*/ 163 h 365"/>
                <a:gd name="T16" fmla="*/ 164 w 509"/>
                <a:gd name="T17" fmla="*/ 125 h 365"/>
                <a:gd name="T18" fmla="*/ 212 w 509"/>
                <a:gd name="T19" fmla="*/ 96 h 365"/>
                <a:gd name="T20" fmla="*/ 250 w 509"/>
                <a:gd name="T21" fmla="*/ 87 h 365"/>
                <a:gd name="T22" fmla="*/ 269 w 509"/>
                <a:gd name="T23" fmla="*/ 77 h 365"/>
                <a:gd name="T24" fmla="*/ 298 w 509"/>
                <a:gd name="T25" fmla="*/ 67 h 365"/>
                <a:gd name="T26" fmla="*/ 346 w 509"/>
                <a:gd name="T27" fmla="*/ 48 h 365"/>
                <a:gd name="T28" fmla="*/ 394 w 509"/>
                <a:gd name="T29" fmla="*/ 29 h 365"/>
                <a:gd name="T30" fmla="*/ 423 w 509"/>
                <a:gd name="T31" fmla="*/ 19 h 365"/>
                <a:gd name="T32" fmla="*/ 480 w 509"/>
                <a:gd name="T33" fmla="*/ 0 h 365"/>
                <a:gd name="T34" fmla="*/ 490 w 509"/>
                <a:gd name="T35" fmla="*/ 10 h 365"/>
                <a:gd name="T36" fmla="*/ 490 w 509"/>
                <a:gd name="T37" fmla="*/ 10 h 365"/>
                <a:gd name="T38" fmla="*/ 500 w 509"/>
                <a:gd name="T39" fmla="*/ 10 h 365"/>
                <a:gd name="T40" fmla="*/ 509 w 509"/>
                <a:gd name="T41" fmla="*/ 19 h 365"/>
                <a:gd name="T42" fmla="*/ 509 w 509"/>
                <a:gd name="T43" fmla="*/ 19 h 365"/>
                <a:gd name="T44" fmla="*/ 500 w 509"/>
                <a:gd name="T45" fmla="*/ 29 h 365"/>
                <a:gd name="T46" fmla="*/ 500 w 509"/>
                <a:gd name="T47" fmla="*/ 39 h 365"/>
                <a:gd name="T48" fmla="*/ 500 w 509"/>
                <a:gd name="T49" fmla="*/ 39 h 36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09"/>
                <a:gd name="T76" fmla="*/ 0 h 365"/>
                <a:gd name="T77" fmla="*/ 509 w 509"/>
                <a:gd name="T78" fmla="*/ 365 h 36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09" h="365">
                  <a:moveTo>
                    <a:pt x="0" y="365"/>
                  </a:moveTo>
                  <a:lnTo>
                    <a:pt x="0" y="355"/>
                  </a:lnTo>
                  <a:lnTo>
                    <a:pt x="0" y="307"/>
                  </a:lnTo>
                  <a:lnTo>
                    <a:pt x="10" y="288"/>
                  </a:lnTo>
                  <a:lnTo>
                    <a:pt x="29" y="259"/>
                  </a:lnTo>
                  <a:lnTo>
                    <a:pt x="48" y="221"/>
                  </a:lnTo>
                  <a:lnTo>
                    <a:pt x="68" y="202"/>
                  </a:lnTo>
                  <a:lnTo>
                    <a:pt x="106" y="163"/>
                  </a:lnTo>
                  <a:lnTo>
                    <a:pt x="164" y="125"/>
                  </a:lnTo>
                  <a:lnTo>
                    <a:pt x="212" y="96"/>
                  </a:lnTo>
                  <a:lnTo>
                    <a:pt x="250" y="87"/>
                  </a:lnTo>
                  <a:lnTo>
                    <a:pt x="269" y="77"/>
                  </a:lnTo>
                  <a:lnTo>
                    <a:pt x="298" y="67"/>
                  </a:lnTo>
                  <a:lnTo>
                    <a:pt x="346" y="48"/>
                  </a:lnTo>
                  <a:lnTo>
                    <a:pt x="394" y="29"/>
                  </a:lnTo>
                  <a:lnTo>
                    <a:pt x="423" y="19"/>
                  </a:lnTo>
                  <a:lnTo>
                    <a:pt x="480" y="0"/>
                  </a:lnTo>
                  <a:lnTo>
                    <a:pt x="490" y="10"/>
                  </a:lnTo>
                  <a:lnTo>
                    <a:pt x="500" y="10"/>
                  </a:lnTo>
                  <a:lnTo>
                    <a:pt x="509" y="19"/>
                  </a:lnTo>
                  <a:lnTo>
                    <a:pt x="500" y="29"/>
                  </a:lnTo>
                  <a:lnTo>
                    <a:pt x="500" y="39"/>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545" name="Freeform 9"/>
            <p:cNvSpPr>
              <a:spLocks/>
            </p:cNvSpPr>
            <p:nvPr/>
          </p:nvSpPr>
          <p:spPr bwMode="auto">
            <a:xfrm>
              <a:off x="1728" y="1200"/>
              <a:ext cx="509" cy="365"/>
            </a:xfrm>
            <a:custGeom>
              <a:avLst/>
              <a:gdLst>
                <a:gd name="T0" fmla="*/ 0 w 509"/>
                <a:gd name="T1" fmla="*/ 365 h 365"/>
                <a:gd name="T2" fmla="*/ 0 w 509"/>
                <a:gd name="T3" fmla="*/ 336 h 365"/>
                <a:gd name="T4" fmla="*/ 10 w 509"/>
                <a:gd name="T5" fmla="*/ 298 h 365"/>
                <a:gd name="T6" fmla="*/ 20 w 509"/>
                <a:gd name="T7" fmla="*/ 269 h 365"/>
                <a:gd name="T8" fmla="*/ 29 w 509"/>
                <a:gd name="T9" fmla="*/ 250 h 365"/>
                <a:gd name="T10" fmla="*/ 48 w 509"/>
                <a:gd name="T11" fmla="*/ 231 h 365"/>
                <a:gd name="T12" fmla="*/ 68 w 509"/>
                <a:gd name="T13" fmla="*/ 211 h 365"/>
                <a:gd name="T14" fmla="*/ 87 w 509"/>
                <a:gd name="T15" fmla="*/ 192 h 365"/>
                <a:gd name="T16" fmla="*/ 135 w 509"/>
                <a:gd name="T17" fmla="*/ 154 h 365"/>
                <a:gd name="T18" fmla="*/ 202 w 509"/>
                <a:gd name="T19" fmla="*/ 106 h 365"/>
                <a:gd name="T20" fmla="*/ 240 w 509"/>
                <a:gd name="T21" fmla="*/ 96 h 365"/>
                <a:gd name="T22" fmla="*/ 260 w 509"/>
                <a:gd name="T23" fmla="*/ 77 h 365"/>
                <a:gd name="T24" fmla="*/ 279 w 509"/>
                <a:gd name="T25" fmla="*/ 67 h 365"/>
                <a:gd name="T26" fmla="*/ 308 w 509"/>
                <a:gd name="T27" fmla="*/ 58 h 365"/>
                <a:gd name="T28" fmla="*/ 336 w 509"/>
                <a:gd name="T29" fmla="*/ 48 h 365"/>
                <a:gd name="T30" fmla="*/ 375 w 509"/>
                <a:gd name="T31" fmla="*/ 39 h 365"/>
                <a:gd name="T32" fmla="*/ 404 w 509"/>
                <a:gd name="T33" fmla="*/ 29 h 365"/>
                <a:gd name="T34" fmla="*/ 452 w 509"/>
                <a:gd name="T35" fmla="*/ 10 h 365"/>
                <a:gd name="T36" fmla="*/ 471 w 509"/>
                <a:gd name="T37" fmla="*/ 0 h 365"/>
                <a:gd name="T38" fmla="*/ 490 w 509"/>
                <a:gd name="T39" fmla="*/ 10 h 365"/>
                <a:gd name="T40" fmla="*/ 509 w 509"/>
                <a:gd name="T41" fmla="*/ 19 h 365"/>
                <a:gd name="T42" fmla="*/ 500 w 509"/>
                <a:gd name="T43" fmla="*/ 39 h 36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9"/>
                <a:gd name="T67" fmla="*/ 0 h 365"/>
                <a:gd name="T68" fmla="*/ 509 w 509"/>
                <a:gd name="T69" fmla="*/ 365 h 36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9" h="365">
                  <a:moveTo>
                    <a:pt x="0" y="365"/>
                  </a:moveTo>
                  <a:lnTo>
                    <a:pt x="0" y="336"/>
                  </a:lnTo>
                  <a:lnTo>
                    <a:pt x="10" y="298"/>
                  </a:lnTo>
                  <a:lnTo>
                    <a:pt x="20" y="269"/>
                  </a:lnTo>
                  <a:lnTo>
                    <a:pt x="29" y="250"/>
                  </a:lnTo>
                  <a:lnTo>
                    <a:pt x="48" y="231"/>
                  </a:lnTo>
                  <a:lnTo>
                    <a:pt x="68" y="211"/>
                  </a:lnTo>
                  <a:lnTo>
                    <a:pt x="87" y="192"/>
                  </a:lnTo>
                  <a:lnTo>
                    <a:pt x="135" y="154"/>
                  </a:lnTo>
                  <a:lnTo>
                    <a:pt x="202" y="106"/>
                  </a:lnTo>
                  <a:lnTo>
                    <a:pt x="240" y="96"/>
                  </a:lnTo>
                  <a:lnTo>
                    <a:pt x="260" y="77"/>
                  </a:lnTo>
                  <a:lnTo>
                    <a:pt x="279" y="67"/>
                  </a:lnTo>
                  <a:lnTo>
                    <a:pt x="308" y="58"/>
                  </a:lnTo>
                  <a:lnTo>
                    <a:pt x="336" y="48"/>
                  </a:lnTo>
                  <a:lnTo>
                    <a:pt x="375" y="39"/>
                  </a:lnTo>
                  <a:lnTo>
                    <a:pt x="404" y="29"/>
                  </a:lnTo>
                  <a:lnTo>
                    <a:pt x="452" y="10"/>
                  </a:lnTo>
                  <a:lnTo>
                    <a:pt x="471" y="0"/>
                  </a:lnTo>
                  <a:lnTo>
                    <a:pt x="490" y="10"/>
                  </a:lnTo>
                  <a:lnTo>
                    <a:pt x="509" y="19"/>
                  </a:lnTo>
                  <a:lnTo>
                    <a:pt x="500" y="39"/>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546" name="Arc 10"/>
            <p:cNvSpPr>
              <a:spLocks/>
            </p:cNvSpPr>
            <p:nvPr/>
          </p:nvSpPr>
          <p:spPr bwMode="auto">
            <a:xfrm>
              <a:off x="1739" y="1182"/>
              <a:ext cx="902" cy="393"/>
            </a:xfrm>
            <a:custGeom>
              <a:avLst/>
              <a:gdLst>
                <a:gd name="T0" fmla="*/ 0 w 21599"/>
                <a:gd name="T1" fmla="*/ 0 h 21599"/>
                <a:gd name="T2" fmla="*/ 2 w 21599"/>
                <a:gd name="T3" fmla="*/ 0 h 21599"/>
                <a:gd name="T4" fmla="*/ 2 w 21599"/>
                <a:gd name="T5" fmla="*/ 0 h 21599"/>
                <a:gd name="T6" fmla="*/ 0 60000 65536"/>
                <a:gd name="T7" fmla="*/ 0 60000 65536"/>
                <a:gd name="T8" fmla="*/ 0 60000 65536"/>
                <a:gd name="T9" fmla="*/ 0 w 21599"/>
                <a:gd name="T10" fmla="*/ 0 h 21599"/>
                <a:gd name="T11" fmla="*/ 21599 w 21599"/>
                <a:gd name="T12" fmla="*/ 21599 h 21599"/>
              </a:gdLst>
              <a:ahLst/>
              <a:cxnLst>
                <a:cxn ang="T6">
                  <a:pos x="T0" y="T1"/>
                </a:cxn>
                <a:cxn ang="T7">
                  <a:pos x="T2" y="T3"/>
                </a:cxn>
                <a:cxn ang="T8">
                  <a:pos x="T4" y="T5"/>
                </a:cxn>
              </a:cxnLst>
              <a:rect l="T9" t="T10" r="T11" b="T12"/>
              <a:pathLst>
                <a:path w="21599" h="21599" fill="none" extrusionOk="0">
                  <a:moveTo>
                    <a:pt x="-1" y="21544"/>
                  </a:moveTo>
                  <a:cubicBezTo>
                    <a:pt x="28" y="9645"/>
                    <a:pt x="9676" y="11"/>
                    <a:pt x="21575" y="-1"/>
                  </a:cubicBezTo>
                </a:path>
                <a:path w="21599" h="21599" stroke="0" extrusionOk="0">
                  <a:moveTo>
                    <a:pt x="-1" y="21544"/>
                  </a:moveTo>
                  <a:cubicBezTo>
                    <a:pt x="28" y="9645"/>
                    <a:pt x="9676" y="11"/>
                    <a:pt x="21575" y="-1"/>
                  </a:cubicBezTo>
                  <a:lnTo>
                    <a:pt x="21599" y="21599"/>
                  </a:lnTo>
                  <a:close/>
                </a:path>
              </a:pathLst>
            </a:custGeom>
            <a:solidFill>
              <a:srgbClr val="000000"/>
            </a:solidFill>
            <a:ln w="15875">
              <a:solidFill>
                <a:srgbClr val="0000FF"/>
              </a:solidFill>
              <a:round/>
              <a:headEnd/>
              <a:tailEnd/>
            </a:ln>
          </p:spPr>
          <p:txBody>
            <a:bodyPr/>
            <a:lstStyle/>
            <a:p>
              <a:endParaRPr lang="ja-JP" altLang="en-US">
                <a:solidFill>
                  <a:srgbClr val="000000"/>
                </a:solidFill>
                <a:latin typeface="Arial"/>
                <a:ea typeface="ＭＳ Ｐゴシック"/>
              </a:endParaRPr>
            </a:p>
          </p:txBody>
        </p:sp>
        <p:sp>
          <p:nvSpPr>
            <p:cNvPr id="65547" name="Oval 11"/>
            <p:cNvSpPr>
              <a:spLocks noChangeArrowheads="1"/>
            </p:cNvSpPr>
            <p:nvPr/>
          </p:nvSpPr>
          <p:spPr bwMode="auto">
            <a:xfrm>
              <a:off x="3255" y="2871"/>
              <a:ext cx="1123" cy="1075"/>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grpSp>
          <p:nvGrpSpPr>
            <p:cNvPr id="3" name="Group 12"/>
            <p:cNvGrpSpPr>
              <a:grpSpLocks/>
            </p:cNvGrpSpPr>
            <p:nvPr/>
          </p:nvGrpSpPr>
          <p:grpSpPr bwMode="auto">
            <a:xfrm>
              <a:off x="3572" y="3504"/>
              <a:ext cx="566" cy="212"/>
              <a:chOff x="3572" y="3504"/>
              <a:chExt cx="566" cy="212"/>
            </a:xfrm>
          </p:grpSpPr>
          <p:sp>
            <p:nvSpPr>
              <p:cNvPr id="65949" name="Oval 13"/>
              <p:cNvSpPr>
                <a:spLocks noChangeArrowheads="1"/>
              </p:cNvSpPr>
              <p:nvPr/>
            </p:nvSpPr>
            <p:spPr bwMode="auto">
              <a:xfrm>
                <a:off x="3572" y="3504"/>
                <a:ext cx="566" cy="212"/>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950" name="Oval 14"/>
              <p:cNvSpPr>
                <a:spLocks noChangeArrowheads="1"/>
              </p:cNvSpPr>
              <p:nvPr/>
            </p:nvSpPr>
            <p:spPr bwMode="auto">
              <a:xfrm>
                <a:off x="3572" y="3543"/>
                <a:ext cx="557" cy="144"/>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951" name="Oval 15"/>
              <p:cNvSpPr>
                <a:spLocks noChangeArrowheads="1"/>
              </p:cNvSpPr>
              <p:nvPr/>
            </p:nvSpPr>
            <p:spPr bwMode="auto">
              <a:xfrm>
                <a:off x="3572" y="3581"/>
                <a:ext cx="557" cy="58"/>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grpSp>
        <p:sp>
          <p:nvSpPr>
            <p:cNvPr id="65549" name="Rectangle 16"/>
            <p:cNvSpPr>
              <a:spLocks noChangeArrowheads="1"/>
            </p:cNvSpPr>
            <p:nvPr/>
          </p:nvSpPr>
          <p:spPr bwMode="auto">
            <a:xfrm>
              <a:off x="3716" y="3447"/>
              <a:ext cx="307" cy="326"/>
            </a:xfrm>
            <a:prstGeom prst="rect">
              <a:avLst/>
            </a:prstGeom>
            <a:solidFill>
              <a:srgbClr val="000000"/>
            </a:solidFill>
            <a:ln w="15875">
              <a:solidFill>
                <a:srgbClr val="000000"/>
              </a:solidFill>
              <a:miter lim="800000"/>
              <a:headEnd/>
              <a:tailEnd/>
            </a:ln>
          </p:spPr>
          <p:txBody>
            <a:bodyPr/>
            <a:lstStyle/>
            <a:p>
              <a:endParaRPr lang="ja-JP" altLang="en-US">
                <a:solidFill>
                  <a:srgbClr val="000000"/>
                </a:solidFill>
                <a:latin typeface="Arial"/>
                <a:ea typeface="ＭＳ Ｐゴシック"/>
              </a:endParaRPr>
            </a:p>
          </p:txBody>
        </p:sp>
        <p:sp>
          <p:nvSpPr>
            <p:cNvPr id="65550" name="Freeform 17"/>
            <p:cNvSpPr>
              <a:spLocks/>
            </p:cNvSpPr>
            <p:nvPr/>
          </p:nvSpPr>
          <p:spPr bwMode="auto">
            <a:xfrm>
              <a:off x="3956" y="3504"/>
              <a:ext cx="58" cy="39"/>
            </a:xfrm>
            <a:custGeom>
              <a:avLst/>
              <a:gdLst>
                <a:gd name="T0" fmla="*/ 0 w 58"/>
                <a:gd name="T1" fmla="*/ 0 h 39"/>
                <a:gd name="T2" fmla="*/ 0 w 58"/>
                <a:gd name="T3" fmla="*/ 0 h 39"/>
                <a:gd name="T4" fmla="*/ 19 w 58"/>
                <a:gd name="T5" fmla="*/ 0 h 39"/>
                <a:gd name="T6" fmla="*/ 19 w 58"/>
                <a:gd name="T7" fmla="*/ 0 h 39"/>
                <a:gd name="T8" fmla="*/ 19 w 58"/>
                <a:gd name="T9" fmla="*/ 10 h 39"/>
                <a:gd name="T10" fmla="*/ 19 w 58"/>
                <a:gd name="T11" fmla="*/ 10 h 39"/>
                <a:gd name="T12" fmla="*/ 38 w 58"/>
                <a:gd name="T13" fmla="*/ 10 h 39"/>
                <a:gd name="T14" fmla="*/ 38 w 58"/>
                <a:gd name="T15" fmla="*/ 10 h 39"/>
                <a:gd name="T16" fmla="*/ 48 w 58"/>
                <a:gd name="T17" fmla="*/ 20 h 39"/>
                <a:gd name="T18" fmla="*/ 48 w 58"/>
                <a:gd name="T19" fmla="*/ 20 h 39"/>
                <a:gd name="T20" fmla="*/ 58 w 58"/>
                <a:gd name="T21" fmla="*/ 20 h 39"/>
                <a:gd name="T22" fmla="*/ 58 w 58"/>
                <a:gd name="T23" fmla="*/ 20 h 39"/>
                <a:gd name="T24" fmla="*/ 48 w 58"/>
                <a:gd name="T25" fmla="*/ 29 h 39"/>
                <a:gd name="T26" fmla="*/ 48 w 58"/>
                <a:gd name="T27" fmla="*/ 29 h 39"/>
                <a:gd name="T28" fmla="*/ 38 w 58"/>
                <a:gd name="T29" fmla="*/ 29 h 39"/>
                <a:gd name="T30" fmla="*/ 38 w 58"/>
                <a:gd name="T31" fmla="*/ 29 h 39"/>
                <a:gd name="T32" fmla="*/ 29 w 58"/>
                <a:gd name="T33" fmla="*/ 29 h 39"/>
                <a:gd name="T34" fmla="*/ 29 w 58"/>
                <a:gd name="T35" fmla="*/ 29 h 39"/>
                <a:gd name="T36" fmla="*/ 29 w 58"/>
                <a:gd name="T37" fmla="*/ 39 h 39"/>
                <a:gd name="T38" fmla="*/ 29 w 58"/>
                <a:gd name="T39" fmla="*/ 39 h 39"/>
                <a:gd name="T40" fmla="*/ 19 w 58"/>
                <a:gd name="T41" fmla="*/ 39 h 39"/>
                <a:gd name="T42" fmla="*/ 19 w 58"/>
                <a:gd name="T43" fmla="*/ 39 h 39"/>
                <a:gd name="T44" fmla="*/ 10 w 58"/>
                <a:gd name="T45" fmla="*/ 39 h 39"/>
                <a:gd name="T46" fmla="*/ 10 w 58"/>
                <a:gd name="T47" fmla="*/ 39 h 3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8"/>
                <a:gd name="T73" fmla="*/ 0 h 39"/>
                <a:gd name="T74" fmla="*/ 58 w 58"/>
                <a:gd name="T75" fmla="*/ 39 h 3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8" h="39">
                  <a:moveTo>
                    <a:pt x="0" y="0"/>
                  </a:moveTo>
                  <a:lnTo>
                    <a:pt x="0" y="0"/>
                  </a:lnTo>
                  <a:lnTo>
                    <a:pt x="19" y="0"/>
                  </a:lnTo>
                  <a:lnTo>
                    <a:pt x="19" y="10"/>
                  </a:lnTo>
                  <a:lnTo>
                    <a:pt x="38" y="10"/>
                  </a:lnTo>
                  <a:lnTo>
                    <a:pt x="48" y="20"/>
                  </a:lnTo>
                  <a:lnTo>
                    <a:pt x="58" y="20"/>
                  </a:lnTo>
                  <a:lnTo>
                    <a:pt x="48" y="29"/>
                  </a:lnTo>
                  <a:lnTo>
                    <a:pt x="38" y="29"/>
                  </a:lnTo>
                  <a:lnTo>
                    <a:pt x="29" y="29"/>
                  </a:lnTo>
                  <a:lnTo>
                    <a:pt x="29" y="39"/>
                  </a:lnTo>
                  <a:lnTo>
                    <a:pt x="19" y="39"/>
                  </a:lnTo>
                  <a:lnTo>
                    <a:pt x="10" y="39"/>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551" name="Freeform 18"/>
            <p:cNvSpPr>
              <a:spLocks/>
            </p:cNvSpPr>
            <p:nvPr/>
          </p:nvSpPr>
          <p:spPr bwMode="auto">
            <a:xfrm>
              <a:off x="3956" y="3504"/>
              <a:ext cx="58" cy="39"/>
            </a:xfrm>
            <a:custGeom>
              <a:avLst/>
              <a:gdLst>
                <a:gd name="T0" fmla="*/ 0 w 58"/>
                <a:gd name="T1" fmla="*/ 0 h 39"/>
                <a:gd name="T2" fmla="*/ 19 w 58"/>
                <a:gd name="T3" fmla="*/ 0 h 39"/>
                <a:gd name="T4" fmla="*/ 19 w 58"/>
                <a:gd name="T5" fmla="*/ 0 h 39"/>
                <a:gd name="T6" fmla="*/ 19 w 58"/>
                <a:gd name="T7" fmla="*/ 0 h 39"/>
                <a:gd name="T8" fmla="*/ 19 w 58"/>
                <a:gd name="T9" fmla="*/ 10 h 39"/>
                <a:gd name="T10" fmla="*/ 38 w 58"/>
                <a:gd name="T11" fmla="*/ 10 h 39"/>
                <a:gd name="T12" fmla="*/ 38 w 58"/>
                <a:gd name="T13" fmla="*/ 10 h 39"/>
                <a:gd name="T14" fmla="*/ 38 w 58"/>
                <a:gd name="T15" fmla="*/ 10 h 39"/>
                <a:gd name="T16" fmla="*/ 38 w 58"/>
                <a:gd name="T17" fmla="*/ 10 h 39"/>
                <a:gd name="T18" fmla="*/ 48 w 58"/>
                <a:gd name="T19" fmla="*/ 20 h 39"/>
                <a:gd name="T20" fmla="*/ 58 w 58"/>
                <a:gd name="T21" fmla="*/ 20 h 39"/>
                <a:gd name="T22" fmla="*/ 58 w 58"/>
                <a:gd name="T23" fmla="*/ 20 h 39"/>
                <a:gd name="T24" fmla="*/ 58 w 58"/>
                <a:gd name="T25" fmla="*/ 20 h 39"/>
                <a:gd name="T26" fmla="*/ 48 w 58"/>
                <a:gd name="T27" fmla="*/ 29 h 39"/>
                <a:gd name="T28" fmla="*/ 48 w 58"/>
                <a:gd name="T29" fmla="*/ 29 h 39"/>
                <a:gd name="T30" fmla="*/ 48 w 58"/>
                <a:gd name="T31" fmla="*/ 29 h 39"/>
                <a:gd name="T32" fmla="*/ 38 w 58"/>
                <a:gd name="T33" fmla="*/ 29 h 39"/>
                <a:gd name="T34" fmla="*/ 38 w 58"/>
                <a:gd name="T35" fmla="*/ 29 h 39"/>
                <a:gd name="T36" fmla="*/ 38 w 58"/>
                <a:gd name="T37" fmla="*/ 29 h 39"/>
                <a:gd name="T38" fmla="*/ 29 w 58"/>
                <a:gd name="T39" fmla="*/ 29 h 39"/>
                <a:gd name="T40" fmla="*/ 29 w 58"/>
                <a:gd name="T41" fmla="*/ 39 h 39"/>
                <a:gd name="T42" fmla="*/ 19 w 58"/>
                <a:gd name="T43" fmla="*/ 39 h 39"/>
                <a:gd name="T44" fmla="*/ 19 w 58"/>
                <a:gd name="T45" fmla="*/ 39 h 39"/>
                <a:gd name="T46" fmla="*/ 19 w 58"/>
                <a:gd name="T47" fmla="*/ 39 h 39"/>
                <a:gd name="T48" fmla="*/ 19 w 58"/>
                <a:gd name="T49" fmla="*/ 39 h 39"/>
                <a:gd name="T50" fmla="*/ 10 w 58"/>
                <a:gd name="T51" fmla="*/ 39 h 39"/>
                <a:gd name="T52" fmla="*/ 10 w 58"/>
                <a:gd name="T53" fmla="*/ 39 h 39"/>
                <a:gd name="T54" fmla="*/ 10 w 58"/>
                <a:gd name="T55" fmla="*/ 39 h 39"/>
                <a:gd name="T56" fmla="*/ 10 w 58"/>
                <a:gd name="T57" fmla="*/ 39 h 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8"/>
                <a:gd name="T88" fmla="*/ 0 h 39"/>
                <a:gd name="T89" fmla="*/ 58 w 58"/>
                <a:gd name="T90" fmla="*/ 39 h 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8" h="39">
                  <a:moveTo>
                    <a:pt x="0" y="0"/>
                  </a:moveTo>
                  <a:lnTo>
                    <a:pt x="19" y="0"/>
                  </a:lnTo>
                  <a:lnTo>
                    <a:pt x="19" y="10"/>
                  </a:lnTo>
                  <a:lnTo>
                    <a:pt x="38" y="10"/>
                  </a:lnTo>
                  <a:lnTo>
                    <a:pt x="48" y="20"/>
                  </a:lnTo>
                  <a:lnTo>
                    <a:pt x="58" y="20"/>
                  </a:lnTo>
                  <a:lnTo>
                    <a:pt x="48" y="29"/>
                  </a:lnTo>
                  <a:lnTo>
                    <a:pt x="38" y="29"/>
                  </a:lnTo>
                  <a:lnTo>
                    <a:pt x="29" y="29"/>
                  </a:lnTo>
                  <a:lnTo>
                    <a:pt x="29" y="39"/>
                  </a:lnTo>
                  <a:lnTo>
                    <a:pt x="19" y="39"/>
                  </a:lnTo>
                  <a:lnTo>
                    <a:pt x="10" y="39"/>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552" name="Freeform 19"/>
            <p:cNvSpPr>
              <a:spLocks/>
            </p:cNvSpPr>
            <p:nvPr/>
          </p:nvSpPr>
          <p:spPr bwMode="auto">
            <a:xfrm>
              <a:off x="3975" y="3572"/>
              <a:ext cx="48" cy="38"/>
            </a:xfrm>
            <a:custGeom>
              <a:avLst/>
              <a:gdLst>
                <a:gd name="T0" fmla="*/ 0 w 48"/>
                <a:gd name="T1" fmla="*/ 0 h 38"/>
                <a:gd name="T2" fmla="*/ 0 w 48"/>
                <a:gd name="T3" fmla="*/ 0 h 38"/>
                <a:gd name="T4" fmla="*/ 10 w 48"/>
                <a:gd name="T5" fmla="*/ 0 h 38"/>
                <a:gd name="T6" fmla="*/ 10 w 48"/>
                <a:gd name="T7" fmla="*/ 0 h 38"/>
                <a:gd name="T8" fmla="*/ 10 w 48"/>
                <a:gd name="T9" fmla="*/ 9 h 38"/>
                <a:gd name="T10" fmla="*/ 10 w 48"/>
                <a:gd name="T11" fmla="*/ 9 h 38"/>
                <a:gd name="T12" fmla="*/ 29 w 48"/>
                <a:gd name="T13" fmla="*/ 9 h 38"/>
                <a:gd name="T14" fmla="*/ 29 w 48"/>
                <a:gd name="T15" fmla="*/ 9 h 38"/>
                <a:gd name="T16" fmla="*/ 39 w 48"/>
                <a:gd name="T17" fmla="*/ 9 h 38"/>
                <a:gd name="T18" fmla="*/ 39 w 48"/>
                <a:gd name="T19" fmla="*/ 9 h 38"/>
                <a:gd name="T20" fmla="*/ 48 w 48"/>
                <a:gd name="T21" fmla="*/ 19 h 38"/>
                <a:gd name="T22" fmla="*/ 48 w 48"/>
                <a:gd name="T23" fmla="*/ 19 h 38"/>
                <a:gd name="T24" fmla="*/ 39 w 48"/>
                <a:gd name="T25" fmla="*/ 28 h 38"/>
                <a:gd name="T26" fmla="*/ 39 w 48"/>
                <a:gd name="T27" fmla="*/ 28 h 38"/>
                <a:gd name="T28" fmla="*/ 29 w 48"/>
                <a:gd name="T29" fmla="*/ 28 h 38"/>
                <a:gd name="T30" fmla="*/ 29 w 48"/>
                <a:gd name="T31" fmla="*/ 28 h 38"/>
                <a:gd name="T32" fmla="*/ 19 w 48"/>
                <a:gd name="T33" fmla="*/ 38 h 38"/>
                <a:gd name="T34" fmla="*/ 19 w 48"/>
                <a:gd name="T35" fmla="*/ 38 h 38"/>
                <a:gd name="T36" fmla="*/ 10 w 48"/>
                <a:gd name="T37" fmla="*/ 38 h 38"/>
                <a:gd name="T38" fmla="*/ 10 w 48"/>
                <a:gd name="T39" fmla="*/ 38 h 38"/>
                <a:gd name="T40" fmla="*/ 0 w 48"/>
                <a:gd name="T41" fmla="*/ 38 h 38"/>
                <a:gd name="T42" fmla="*/ 0 w 48"/>
                <a:gd name="T43" fmla="*/ 38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38"/>
                <a:gd name="T68" fmla="*/ 48 w 48"/>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38">
                  <a:moveTo>
                    <a:pt x="0" y="0"/>
                  </a:moveTo>
                  <a:lnTo>
                    <a:pt x="0" y="0"/>
                  </a:lnTo>
                  <a:lnTo>
                    <a:pt x="10" y="0"/>
                  </a:lnTo>
                  <a:lnTo>
                    <a:pt x="10" y="9"/>
                  </a:lnTo>
                  <a:lnTo>
                    <a:pt x="29" y="9"/>
                  </a:lnTo>
                  <a:lnTo>
                    <a:pt x="39" y="9"/>
                  </a:lnTo>
                  <a:lnTo>
                    <a:pt x="48" y="19"/>
                  </a:lnTo>
                  <a:lnTo>
                    <a:pt x="39" y="28"/>
                  </a:lnTo>
                  <a:lnTo>
                    <a:pt x="29" y="28"/>
                  </a:lnTo>
                  <a:lnTo>
                    <a:pt x="19" y="38"/>
                  </a:lnTo>
                  <a:lnTo>
                    <a:pt x="10" y="38"/>
                  </a:lnTo>
                  <a:lnTo>
                    <a:pt x="0" y="38"/>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553" name="Freeform 20"/>
            <p:cNvSpPr>
              <a:spLocks/>
            </p:cNvSpPr>
            <p:nvPr/>
          </p:nvSpPr>
          <p:spPr bwMode="auto">
            <a:xfrm>
              <a:off x="3975" y="3572"/>
              <a:ext cx="48" cy="38"/>
            </a:xfrm>
            <a:custGeom>
              <a:avLst/>
              <a:gdLst>
                <a:gd name="T0" fmla="*/ 0 w 48"/>
                <a:gd name="T1" fmla="*/ 0 h 38"/>
                <a:gd name="T2" fmla="*/ 10 w 48"/>
                <a:gd name="T3" fmla="*/ 0 h 38"/>
                <a:gd name="T4" fmla="*/ 10 w 48"/>
                <a:gd name="T5" fmla="*/ 0 h 38"/>
                <a:gd name="T6" fmla="*/ 10 w 48"/>
                <a:gd name="T7" fmla="*/ 0 h 38"/>
                <a:gd name="T8" fmla="*/ 10 w 48"/>
                <a:gd name="T9" fmla="*/ 9 h 38"/>
                <a:gd name="T10" fmla="*/ 29 w 48"/>
                <a:gd name="T11" fmla="*/ 9 h 38"/>
                <a:gd name="T12" fmla="*/ 29 w 48"/>
                <a:gd name="T13" fmla="*/ 9 h 38"/>
                <a:gd name="T14" fmla="*/ 29 w 48"/>
                <a:gd name="T15" fmla="*/ 9 h 38"/>
                <a:gd name="T16" fmla="*/ 39 w 48"/>
                <a:gd name="T17" fmla="*/ 9 h 38"/>
                <a:gd name="T18" fmla="*/ 48 w 48"/>
                <a:gd name="T19" fmla="*/ 19 h 38"/>
                <a:gd name="T20" fmla="*/ 48 w 48"/>
                <a:gd name="T21" fmla="*/ 19 h 38"/>
                <a:gd name="T22" fmla="*/ 48 w 48"/>
                <a:gd name="T23" fmla="*/ 19 h 38"/>
                <a:gd name="T24" fmla="*/ 48 w 48"/>
                <a:gd name="T25" fmla="*/ 19 h 38"/>
                <a:gd name="T26" fmla="*/ 39 w 48"/>
                <a:gd name="T27" fmla="*/ 28 h 38"/>
                <a:gd name="T28" fmla="*/ 39 w 48"/>
                <a:gd name="T29" fmla="*/ 28 h 38"/>
                <a:gd name="T30" fmla="*/ 39 w 48"/>
                <a:gd name="T31" fmla="*/ 28 h 38"/>
                <a:gd name="T32" fmla="*/ 29 w 48"/>
                <a:gd name="T33" fmla="*/ 28 h 38"/>
                <a:gd name="T34" fmla="*/ 29 w 48"/>
                <a:gd name="T35" fmla="*/ 28 h 38"/>
                <a:gd name="T36" fmla="*/ 29 w 48"/>
                <a:gd name="T37" fmla="*/ 28 h 38"/>
                <a:gd name="T38" fmla="*/ 29 w 48"/>
                <a:gd name="T39" fmla="*/ 28 h 38"/>
                <a:gd name="T40" fmla="*/ 19 w 48"/>
                <a:gd name="T41" fmla="*/ 38 h 38"/>
                <a:gd name="T42" fmla="*/ 19 w 48"/>
                <a:gd name="T43" fmla="*/ 38 h 38"/>
                <a:gd name="T44" fmla="*/ 10 w 48"/>
                <a:gd name="T45" fmla="*/ 38 h 38"/>
                <a:gd name="T46" fmla="*/ 10 w 48"/>
                <a:gd name="T47" fmla="*/ 38 h 38"/>
                <a:gd name="T48" fmla="*/ 10 w 48"/>
                <a:gd name="T49" fmla="*/ 38 h 38"/>
                <a:gd name="T50" fmla="*/ 10 w 48"/>
                <a:gd name="T51" fmla="*/ 38 h 38"/>
                <a:gd name="T52" fmla="*/ 0 w 48"/>
                <a:gd name="T53" fmla="*/ 38 h 38"/>
                <a:gd name="T54" fmla="*/ 0 w 48"/>
                <a:gd name="T55" fmla="*/ 38 h 38"/>
                <a:gd name="T56" fmla="*/ 0 w 48"/>
                <a:gd name="T57" fmla="*/ 38 h 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8"/>
                <a:gd name="T88" fmla="*/ 0 h 38"/>
                <a:gd name="T89" fmla="*/ 48 w 48"/>
                <a:gd name="T90" fmla="*/ 38 h 3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8" h="38">
                  <a:moveTo>
                    <a:pt x="0" y="0"/>
                  </a:moveTo>
                  <a:lnTo>
                    <a:pt x="10" y="0"/>
                  </a:lnTo>
                  <a:lnTo>
                    <a:pt x="10" y="9"/>
                  </a:lnTo>
                  <a:lnTo>
                    <a:pt x="29" y="9"/>
                  </a:lnTo>
                  <a:lnTo>
                    <a:pt x="39" y="9"/>
                  </a:lnTo>
                  <a:lnTo>
                    <a:pt x="48" y="19"/>
                  </a:lnTo>
                  <a:lnTo>
                    <a:pt x="39" y="28"/>
                  </a:lnTo>
                  <a:lnTo>
                    <a:pt x="29" y="28"/>
                  </a:lnTo>
                  <a:lnTo>
                    <a:pt x="19" y="38"/>
                  </a:lnTo>
                  <a:lnTo>
                    <a:pt x="10" y="38"/>
                  </a:lnTo>
                  <a:lnTo>
                    <a:pt x="0" y="38"/>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554" name="Freeform 21"/>
            <p:cNvSpPr>
              <a:spLocks/>
            </p:cNvSpPr>
            <p:nvPr/>
          </p:nvSpPr>
          <p:spPr bwMode="auto">
            <a:xfrm>
              <a:off x="3975" y="3648"/>
              <a:ext cx="48" cy="48"/>
            </a:xfrm>
            <a:custGeom>
              <a:avLst/>
              <a:gdLst>
                <a:gd name="T0" fmla="*/ 0 w 48"/>
                <a:gd name="T1" fmla="*/ 0 h 48"/>
                <a:gd name="T2" fmla="*/ 0 w 48"/>
                <a:gd name="T3" fmla="*/ 0 h 48"/>
                <a:gd name="T4" fmla="*/ 10 w 48"/>
                <a:gd name="T5" fmla="*/ 10 h 48"/>
                <a:gd name="T6" fmla="*/ 10 w 48"/>
                <a:gd name="T7" fmla="*/ 10 h 48"/>
                <a:gd name="T8" fmla="*/ 29 w 48"/>
                <a:gd name="T9" fmla="*/ 10 h 48"/>
                <a:gd name="T10" fmla="*/ 29 w 48"/>
                <a:gd name="T11" fmla="*/ 10 h 48"/>
                <a:gd name="T12" fmla="*/ 39 w 48"/>
                <a:gd name="T13" fmla="*/ 20 h 48"/>
                <a:gd name="T14" fmla="*/ 39 w 48"/>
                <a:gd name="T15" fmla="*/ 20 h 48"/>
                <a:gd name="T16" fmla="*/ 48 w 48"/>
                <a:gd name="T17" fmla="*/ 20 h 48"/>
                <a:gd name="T18" fmla="*/ 48 w 48"/>
                <a:gd name="T19" fmla="*/ 20 h 48"/>
                <a:gd name="T20" fmla="*/ 39 w 48"/>
                <a:gd name="T21" fmla="*/ 29 h 48"/>
                <a:gd name="T22" fmla="*/ 39 w 48"/>
                <a:gd name="T23" fmla="*/ 29 h 48"/>
                <a:gd name="T24" fmla="*/ 29 w 48"/>
                <a:gd name="T25" fmla="*/ 29 h 48"/>
                <a:gd name="T26" fmla="*/ 29 w 48"/>
                <a:gd name="T27" fmla="*/ 29 h 48"/>
                <a:gd name="T28" fmla="*/ 29 w 48"/>
                <a:gd name="T29" fmla="*/ 39 h 48"/>
                <a:gd name="T30" fmla="*/ 29 w 48"/>
                <a:gd name="T31" fmla="*/ 39 h 48"/>
                <a:gd name="T32" fmla="*/ 19 w 48"/>
                <a:gd name="T33" fmla="*/ 39 h 48"/>
                <a:gd name="T34" fmla="*/ 19 w 48"/>
                <a:gd name="T35" fmla="*/ 39 h 48"/>
                <a:gd name="T36" fmla="*/ 10 w 48"/>
                <a:gd name="T37" fmla="*/ 39 h 48"/>
                <a:gd name="T38" fmla="*/ 10 w 48"/>
                <a:gd name="T39" fmla="*/ 39 h 48"/>
                <a:gd name="T40" fmla="*/ 0 w 48"/>
                <a:gd name="T41" fmla="*/ 48 h 48"/>
                <a:gd name="T42" fmla="*/ 0 w 48"/>
                <a:gd name="T43" fmla="*/ 48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48"/>
                <a:gd name="T68" fmla="*/ 48 w 48"/>
                <a:gd name="T69" fmla="*/ 48 h 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48">
                  <a:moveTo>
                    <a:pt x="0" y="0"/>
                  </a:moveTo>
                  <a:lnTo>
                    <a:pt x="0" y="0"/>
                  </a:lnTo>
                  <a:lnTo>
                    <a:pt x="10" y="10"/>
                  </a:lnTo>
                  <a:lnTo>
                    <a:pt x="29" y="10"/>
                  </a:lnTo>
                  <a:lnTo>
                    <a:pt x="39" y="20"/>
                  </a:lnTo>
                  <a:lnTo>
                    <a:pt x="48" y="20"/>
                  </a:lnTo>
                  <a:lnTo>
                    <a:pt x="39" y="29"/>
                  </a:lnTo>
                  <a:lnTo>
                    <a:pt x="29" y="29"/>
                  </a:lnTo>
                  <a:lnTo>
                    <a:pt x="29" y="39"/>
                  </a:lnTo>
                  <a:lnTo>
                    <a:pt x="19" y="39"/>
                  </a:lnTo>
                  <a:lnTo>
                    <a:pt x="10" y="39"/>
                  </a:lnTo>
                  <a:lnTo>
                    <a:pt x="0" y="48"/>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555" name="Freeform 22"/>
            <p:cNvSpPr>
              <a:spLocks/>
            </p:cNvSpPr>
            <p:nvPr/>
          </p:nvSpPr>
          <p:spPr bwMode="auto">
            <a:xfrm>
              <a:off x="3975" y="3648"/>
              <a:ext cx="48" cy="48"/>
            </a:xfrm>
            <a:custGeom>
              <a:avLst/>
              <a:gdLst>
                <a:gd name="T0" fmla="*/ 0 w 48"/>
                <a:gd name="T1" fmla="*/ 0 h 48"/>
                <a:gd name="T2" fmla="*/ 10 w 48"/>
                <a:gd name="T3" fmla="*/ 10 h 48"/>
                <a:gd name="T4" fmla="*/ 10 w 48"/>
                <a:gd name="T5" fmla="*/ 10 h 48"/>
                <a:gd name="T6" fmla="*/ 10 w 48"/>
                <a:gd name="T7" fmla="*/ 10 h 48"/>
                <a:gd name="T8" fmla="*/ 10 w 48"/>
                <a:gd name="T9" fmla="*/ 10 h 48"/>
                <a:gd name="T10" fmla="*/ 29 w 48"/>
                <a:gd name="T11" fmla="*/ 10 h 48"/>
                <a:gd name="T12" fmla="*/ 29 w 48"/>
                <a:gd name="T13" fmla="*/ 10 h 48"/>
                <a:gd name="T14" fmla="*/ 29 w 48"/>
                <a:gd name="T15" fmla="*/ 10 h 48"/>
                <a:gd name="T16" fmla="*/ 39 w 48"/>
                <a:gd name="T17" fmla="*/ 20 h 48"/>
                <a:gd name="T18" fmla="*/ 48 w 48"/>
                <a:gd name="T19" fmla="*/ 20 h 48"/>
                <a:gd name="T20" fmla="*/ 48 w 48"/>
                <a:gd name="T21" fmla="*/ 20 h 48"/>
                <a:gd name="T22" fmla="*/ 48 w 48"/>
                <a:gd name="T23" fmla="*/ 20 h 48"/>
                <a:gd name="T24" fmla="*/ 48 w 48"/>
                <a:gd name="T25" fmla="*/ 20 h 48"/>
                <a:gd name="T26" fmla="*/ 39 w 48"/>
                <a:gd name="T27" fmla="*/ 29 h 48"/>
                <a:gd name="T28" fmla="*/ 39 w 48"/>
                <a:gd name="T29" fmla="*/ 29 h 48"/>
                <a:gd name="T30" fmla="*/ 39 w 48"/>
                <a:gd name="T31" fmla="*/ 29 h 48"/>
                <a:gd name="T32" fmla="*/ 29 w 48"/>
                <a:gd name="T33" fmla="*/ 29 h 48"/>
                <a:gd name="T34" fmla="*/ 29 w 48"/>
                <a:gd name="T35" fmla="*/ 39 h 48"/>
                <a:gd name="T36" fmla="*/ 29 w 48"/>
                <a:gd name="T37" fmla="*/ 39 h 48"/>
                <a:gd name="T38" fmla="*/ 29 w 48"/>
                <a:gd name="T39" fmla="*/ 39 h 48"/>
                <a:gd name="T40" fmla="*/ 19 w 48"/>
                <a:gd name="T41" fmla="*/ 39 h 48"/>
                <a:gd name="T42" fmla="*/ 19 w 48"/>
                <a:gd name="T43" fmla="*/ 39 h 48"/>
                <a:gd name="T44" fmla="*/ 10 w 48"/>
                <a:gd name="T45" fmla="*/ 39 h 48"/>
                <a:gd name="T46" fmla="*/ 10 w 48"/>
                <a:gd name="T47" fmla="*/ 39 h 48"/>
                <a:gd name="T48" fmla="*/ 10 w 48"/>
                <a:gd name="T49" fmla="*/ 39 h 48"/>
                <a:gd name="T50" fmla="*/ 10 w 48"/>
                <a:gd name="T51" fmla="*/ 39 h 48"/>
                <a:gd name="T52" fmla="*/ 0 w 48"/>
                <a:gd name="T53" fmla="*/ 48 h 48"/>
                <a:gd name="T54" fmla="*/ 0 w 48"/>
                <a:gd name="T55" fmla="*/ 48 h 48"/>
                <a:gd name="T56" fmla="*/ 0 w 48"/>
                <a:gd name="T57" fmla="*/ 48 h 4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8"/>
                <a:gd name="T88" fmla="*/ 0 h 48"/>
                <a:gd name="T89" fmla="*/ 48 w 48"/>
                <a:gd name="T90" fmla="*/ 48 h 4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8" h="48">
                  <a:moveTo>
                    <a:pt x="0" y="0"/>
                  </a:moveTo>
                  <a:lnTo>
                    <a:pt x="10" y="10"/>
                  </a:lnTo>
                  <a:lnTo>
                    <a:pt x="29" y="10"/>
                  </a:lnTo>
                  <a:lnTo>
                    <a:pt x="39" y="20"/>
                  </a:lnTo>
                  <a:lnTo>
                    <a:pt x="48" y="20"/>
                  </a:lnTo>
                  <a:lnTo>
                    <a:pt x="39" y="29"/>
                  </a:lnTo>
                  <a:lnTo>
                    <a:pt x="29" y="29"/>
                  </a:lnTo>
                  <a:lnTo>
                    <a:pt x="29" y="39"/>
                  </a:lnTo>
                  <a:lnTo>
                    <a:pt x="19" y="39"/>
                  </a:lnTo>
                  <a:lnTo>
                    <a:pt x="10" y="39"/>
                  </a:lnTo>
                  <a:lnTo>
                    <a:pt x="0" y="48"/>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556" name="Freeform 23"/>
            <p:cNvSpPr>
              <a:spLocks/>
            </p:cNvSpPr>
            <p:nvPr/>
          </p:nvSpPr>
          <p:spPr bwMode="auto">
            <a:xfrm>
              <a:off x="3697" y="3648"/>
              <a:ext cx="48" cy="48"/>
            </a:xfrm>
            <a:custGeom>
              <a:avLst/>
              <a:gdLst>
                <a:gd name="T0" fmla="*/ 48 w 48"/>
                <a:gd name="T1" fmla="*/ 0 h 48"/>
                <a:gd name="T2" fmla="*/ 48 w 48"/>
                <a:gd name="T3" fmla="*/ 0 h 48"/>
                <a:gd name="T4" fmla="*/ 38 w 48"/>
                <a:gd name="T5" fmla="*/ 10 h 48"/>
                <a:gd name="T6" fmla="*/ 38 w 48"/>
                <a:gd name="T7" fmla="*/ 10 h 48"/>
                <a:gd name="T8" fmla="*/ 19 w 48"/>
                <a:gd name="T9" fmla="*/ 10 h 48"/>
                <a:gd name="T10" fmla="*/ 19 w 48"/>
                <a:gd name="T11" fmla="*/ 10 h 48"/>
                <a:gd name="T12" fmla="*/ 9 w 48"/>
                <a:gd name="T13" fmla="*/ 20 h 48"/>
                <a:gd name="T14" fmla="*/ 9 w 48"/>
                <a:gd name="T15" fmla="*/ 20 h 48"/>
                <a:gd name="T16" fmla="*/ 0 w 48"/>
                <a:gd name="T17" fmla="*/ 20 h 48"/>
                <a:gd name="T18" fmla="*/ 0 w 48"/>
                <a:gd name="T19" fmla="*/ 20 h 48"/>
                <a:gd name="T20" fmla="*/ 9 w 48"/>
                <a:gd name="T21" fmla="*/ 29 h 48"/>
                <a:gd name="T22" fmla="*/ 9 w 48"/>
                <a:gd name="T23" fmla="*/ 29 h 48"/>
                <a:gd name="T24" fmla="*/ 19 w 48"/>
                <a:gd name="T25" fmla="*/ 29 h 48"/>
                <a:gd name="T26" fmla="*/ 19 w 48"/>
                <a:gd name="T27" fmla="*/ 29 h 48"/>
                <a:gd name="T28" fmla="*/ 19 w 48"/>
                <a:gd name="T29" fmla="*/ 39 h 48"/>
                <a:gd name="T30" fmla="*/ 19 w 48"/>
                <a:gd name="T31" fmla="*/ 39 h 48"/>
                <a:gd name="T32" fmla="*/ 29 w 48"/>
                <a:gd name="T33" fmla="*/ 39 h 48"/>
                <a:gd name="T34" fmla="*/ 29 w 48"/>
                <a:gd name="T35" fmla="*/ 39 h 48"/>
                <a:gd name="T36" fmla="*/ 38 w 48"/>
                <a:gd name="T37" fmla="*/ 39 h 48"/>
                <a:gd name="T38" fmla="*/ 38 w 48"/>
                <a:gd name="T39" fmla="*/ 39 h 48"/>
                <a:gd name="T40" fmla="*/ 48 w 48"/>
                <a:gd name="T41" fmla="*/ 48 h 48"/>
                <a:gd name="T42" fmla="*/ 48 w 48"/>
                <a:gd name="T43" fmla="*/ 48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48"/>
                <a:gd name="T68" fmla="*/ 48 w 48"/>
                <a:gd name="T69" fmla="*/ 48 h 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48">
                  <a:moveTo>
                    <a:pt x="48" y="0"/>
                  </a:moveTo>
                  <a:lnTo>
                    <a:pt x="48" y="0"/>
                  </a:lnTo>
                  <a:lnTo>
                    <a:pt x="38" y="10"/>
                  </a:lnTo>
                  <a:lnTo>
                    <a:pt x="19" y="10"/>
                  </a:lnTo>
                  <a:lnTo>
                    <a:pt x="9" y="20"/>
                  </a:lnTo>
                  <a:lnTo>
                    <a:pt x="0" y="20"/>
                  </a:lnTo>
                  <a:lnTo>
                    <a:pt x="9" y="29"/>
                  </a:lnTo>
                  <a:lnTo>
                    <a:pt x="19" y="29"/>
                  </a:lnTo>
                  <a:lnTo>
                    <a:pt x="19" y="39"/>
                  </a:lnTo>
                  <a:lnTo>
                    <a:pt x="29" y="39"/>
                  </a:lnTo>
                  <a:lnTo>
                    <a:pt x="38" y="39"/>
                  </a:lnTo>
                  <a:lnTo>
                    <a:pt x="48" y="48"/>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557" name="Freeform 24"/>
            <p:cNvSpPr>
              <a:spLocks/>
            </p:cNvSpPr>
            <p:nvPr/>
          </p:nvSpPr>
          <p:spPr bwMode="auto">
            <a:xfrm>
              <a:off x="3697" y="3648"/>
              <a:ext cx="48" cy="48"/>
            </a:xfrm>
            <a:custGeom>
              <a:avLst/>
              <a:gdLst>
                <a:gd name="T0" fmla="*/ 48 w 48"/>
                <a:gd name="T1" fmla="*/ 0 h 48"/>
                <a:gd name="T2" fmla="*/ 38 w 48"/>
                <a:gd name="T3" fmla="*/ 10 h 48"/>
                <a:gd name="T4" fmla="*/ 38 w 48"/>
                <a:gd name="T5" fmla="*/ 10 h 48"/>
                <a:gd name="T6" fmla="*/ 38 w 48"/>
                <a:gd name="T7" fmla="*/ 10 h 48"/>
                <a:gd name="T8" fmla="*/ 38 w 48"/>
                <a:gd name="T9" fmla="*/ 10 h 48"/>
                <a:gd name="T10" fmla="*/ 19 w 48"/>
                <a:gd name="T11" fmla="*/ 10 h 48"/>
                <a:gd name="T12" fmla="*/ 19 w 48"/>
                <a:gd name="T13" fmla="*/ 10 h 48"/>
                <a:gd name="T14" fmla="*/ 19 w 48"/>
                <a:gd name="T15" fmla="*/ 10 h 48"/>
                <a:gd name="T16" fmla="*/ 9 w 48"/>
                <a:gd name="T17" fmla="*/ 20 h 48"/>
                <a:gd name="T18" fmla="*/ 0 w 48"/>
                <a:gd name="T19" fmla="*/ 20 h 48"/>
                <a:gd name="T20" fmla="*/ 0 w 48"/>
                <a:gd name="T21" fmla="*/ 20 h 48"/>
                <a:gd name="T22" fmla="*/ 0 w 48"/>
                <a:gd name="T23" fmla="*/ 20 h 48"/>
                <a:gd name="T24" fmla="*/ 0 w 48"/>
                <a:gd name="T25" fmla="*/ 20 h 48"/>
                <a:gd name="T26" fmla="*/ 9 w 48"/>
                <a:gd name="T27" fmla="*/ 29 h 48"/>
                <a:gd name="T28" fmla="*/ 9 w 48"/>
                <a:gd name="T29" fmla="*/ 29 h 48"/>
                <a:gd name="T30" fmla="*/ 9 w 48"/>
                <a:gd name="T31" fmla="*/ 29 h 48"/>
                <a:gd name="T32" fmla="*/ 19 w 48"/>
                <a:gd name="T33" fmla="*/ 29 h 48"/>
                <a:gd name="T34" fmla="*/ 19 w 48"/>
                <a:gd name="T35" fmla="*/ 39 h 48"/>
                <a:gd name="T36" fmla="*/ 19 w 48"/>
                <a:gd name="T37" fmla="*/ 39 h 48"/>
                <a:gd name="T38" fmla="*/ 19 w 48"/>
                <a:gd name="T39" fmla="*/ 39 h 48"/>
                <a:gd name="T40" fmla="*/ 29 w 48"/>
                <a:gd name="T41" fmla="*/ 39 h 48"/>
                <a:gd name="T42" fmla="*/ 29 w 48"/>
                <a:gd name="T43" fmla="*/ 39 h 48"/>
                <a:gd name="T44" fmla="*/ 38 w 48"/>
                <a:gd name="T45" fmla="*/ 39 h 48"/>
                <a:gd name="T46" fmla="*/ 38 w 48"/>
                <a:gd name="T47" fmla="*/ 39 h 48"/>
                <a:gd name="T48" fmla="*/ 38 w 48"/>
                <a:gd name="T49" fmla="*/ 39 h 48"/>
                <a:gd name="T50" fmla="*/ 38 w 48"/>
                <a:gd name="T51" fmla="*/ 39 h 48"/>
                <a:gd name="T52" fmla="*/ 48 w 48"/>
                <a:gd name="T53" fmla="*/ 48 h 48"/>
                <a:gd name="T54" fmla="*/ 48 w 48"/>
                <a:gd name="T55" fmla="*/ 48 h 48"/>
                <a:gd name="T56" fmla="*/ 48 w 48"/>
                <a:gd name="T57" fmla="*/ 48 h 4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8"/>
                <a:gd name="T88" fmla="*/ 0 h 48"/>
                <a:gd name="T89" fmla="*/ 48 w 48"/>
                <a:gd name="T90" fmla="*/ 48 h 4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8" h="48">
                  <a:moveTo>
                    <a:pt x="48" y="0"/>
                  </a:moveTo>
                  <a:lnTo>
                    <a:pt x="38" y="10"/>
                  </a:lnTo>
                  <a:lnTo>
                    <a:pt x="19" y="10"/>
                  </a:lnTo>
                  <a:lnTo>
                    <a:pt x="9" y="20"/>
                  </a:lnTo>
                  <a:lnTo>
                    <a:pt x="0" y="20"/>
                  </a:lnTo>
                  <a:lnTo>
                    <a:pt x="9" y="29"/>
                  </a:lnTo>
                  <a:lnTo>
                    <a:pt x="19" y="29"/>
                  </a:lnTo>
                  <a:lnTo>
                    <a:pt x="19" y="39"/>
                  </a:lnTo>
                  <a:lnTo>
                    <a:pt x="29" y="39"/>
                  </a:lnTo>
                  <a:lnTo>
                    <a:pt x="38" y="39"/>
                  </a:lnTo>
                  <a:lnTo>
                    <a:pt x="48" y="48"/>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558" name="Freeform 25"/>
            <p:cNvSpPr>
              <a:spLocks/>
            </p:cNvSpPr>
            <p:nvPr/>
          </p:nvSpPr>
          <p:spPr bwMode="auto">
            <a:xfrm>
              <a:off x="3697" y="3572"/>
              <a:ext cx="57" cy="38"/>
            </a:xfrm>
            <a:custGeom>
              <a:avLst/>
              <a:gdLst>
                <a:gd name="T0" fmla="*/ 57 w 57"/>
                <a:gd name="T1" fmla="*/ 0 h 38"/>
                <a:gd name="T2" fmla="*/ 57 w 57"/>
                <a:gd name="T3" fmla="*/ 0 h 38"/>
                <a:gd name="T4" fmla="*/ 38 w 57"/>
                <a:gd name="T5" fmla="*/ 0 h 38"/>
                <a:gd name="T6" fmla="*/ 38 w 57"/>
                <a:gd name="T7" fmla="*/ 0 h 38"/>
                <a:gd name="T8" fmla="*/ 19 w 57"/>
                <a:gd name="T9" fmla="*/ 9 h 38"/>
                <a:gd name="T10" fmla="*/ 19 w 57"/>
                <a:gd name="T11" fmla="*/ 9 h 38"/>
                <a:gd name="T12" fmla="*/ 9 w 57"/>
                <a:gd name="T13" fmla="*/ 9 h 38"/>
                <a:gd name="T14" fmla="*/ 9 w 57"/>
                <a:gd name="T15" fmla="*/ 9 h 38"/>
                <a:gd name="T16" fmla="*/ 0 w 57"/>
                <a:gd name="T17" fmla="*/ 9 h 38"/>
                <a:gd name="T18" fmla="*/ 0 w 57"/>
                <a:gd name="T19" fmla="*/ 9 h 38"/>
                <a:gd name="T20" fmla="*/ 0 w 57"/>
                <a:gd name="T21" fmla="*/ 19 h 38"/>
                <a:gd name="T22" fmla="*/ 0 w 57"/>
                <a:gd name="T23" fmla="*/ 19 h 38"/>
                <a:gd name="T24" fmla="*/ 9 w 57"/>
                <a:gd name="T25" fmla="*/ 19 h 38"/>
                <a:gd name="T26" fmla="*/ 9 w 57"/>
                <a:gd name="T27" fmla="*/ 19 h 38"/>
                <a:gd name="T28" fmla="*/ 19 w 57"/>
                <a:gd name="T29" fmla="*/ 28 h 38"/>
                <a:gd name="T30" fmla="*/ 19 w 57"/>
                <a:gd name="T31" fmla="*/ 28 h 38"/>
                <a:gd name="T32" fmla="*/ 29 w 57"/>
                <a:gd name="T33" fmla="*/ 28 h 38"/>
                <a:gd name="T34" fmla="*/ 29 w 57"/>
                <a:gd name="T35" fmla="*/ 28 h 38"/>
                <a:gd name="T36" fmla="*/ 38 w 57"/>
                <a:gd name="T37" fmla="*/ 28 h 38"/>
                <a:gd name="T38" fmla="*/ 38 w 57"/>
                <a:gd name="T39" fmla="*/ 28 h 38"/>
                <a:gd name="T40" fmla="*/ 48 w 57"/>
                <a:gd name="T41" fmla="*/ 38 h 38"/>
                <a:gd name="T42" fmla="*/ 48 w 57"/>
                <a:gd name="T43" fmla="*/ 38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38"/>
                <a:gd name="T68" fmla="*/ 57 w 57"/>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38">
                  <a:moveTo>
                    <a:pt x="57" y="0"/>
                  </a:moveTo>
                  <a:lnTo>
                    <a:pt x="57" y="0"/>
                  </a:lnTo>
                  <a:lnTo>
                    <a:pt x="38" y="0"/>
                  </a:lnTo>
                  <a:lnTo>
                    <a:pt x="19" y="9"/>
                  </a:lnTo>
                  <a:lnTo>
                    <a:pt x="9" y="9"/>
                  </a:lnTo>
                  <a:lnTo>
                    <a:pt x="0" y="9"/>
                  </a:lnTo>
                  <a:lnTo>
                    <a:pt x="0" y="19"/>
                  </a:lnTo>
                  <a:lnTo>
                    <a:pt x="9" y="19"/>
                  </a:lnTo>
                  <a:lnTo>
                    <a:pt x="19" y="28"/>
                  </a:lnTo>
                  <a:lnTo>
                    <a:pt x="29" y="28"/>
                  </a:lnTo>
                  <a:lnTo>
                    <a:pt x="38" y="28"/>
                  </a:lnTo>
                  <a:lnTo>
                    <a:pt x="48" y="38"/>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559" name="Freeform 26"/>
            <p:cNvSpPr>
              <a:spLocks/>
            </p:cNvSpPr>
            <p:nvPr/>
          </p:nvSpPr>
          <p:spPr bwMode="auto">
            <a:xfrm>
              <a:off x="3697" y="3572"/>
              <a:ext cx="57" cy="38"/>
            </a:xfrm>
            <a:custGeom>
              <a:avLst/>
              <a:gdLst>
                <a:gd name="T0" fmla="*/ 57 w 57"/>
                <a:gd name="T1" fmla="*/ 0 h 38"/>
                <a:gd name="T2" fmla="*/ 38 w 57"/>
                <a:gd name="T3" fmla="*/ 0 h 38"/>
                <a:gd name="T4" fmla="*/ 38 w 57"/>
                <a:gd name="T5" fmla="*/ 0 h 38"/>
                <a:gd name="T6" fmla="*/ 38 w 57"/>
                <a:gd name="T7" fmla="*/ 0 h 38"/>
                <a:gd name="T8" fmla="*/ 38 w 57"/>
                <a:gd name="T9" fmla="*/ 0 h 38"/>
                <a:gd name="T10" fmla="*/ 19 w 57"/>
                <a:gd name="T11" fmla="*/ 9 h 38"/>
                <a:gd name="T12" fmla="*/ 19 w 57"/>
                <a:gd name="T13" fmla="*/ 9 h 38"/>
                <a:gd name="T14" fmla="*/ 19 w 57"/>
                <a:gd name="T15" fmla="*/ 9 h 38"/>
                <a:gd name="T16" fmla="*/ 19 w 57"/>
                <a:gd name="T17" fmla="*/ 9 h 38"/>
                <a:gd name="T18" fmla="*/ 9 w 57"/>
                <a:gd name="T19" fmla="*/ 9 h 38"/>
                <a:gd name="T20" fmla="*/ 0 w 57"/>
                <a:gd name="T21" fmla="*/ 9 h 38"/>
                <a:gd name="T22" fmla="*/ 0 w 57"/>
                <a:gd name="T23" fmla="*/ 9 h 38"/>
                <a:gd name="T24" fmla="*/ 0 w 57"/>
                <a:gd name="T25" fmla="*/ 19 h 38"/>
                <a:gd name="T26" fmla="*/ 9 w 57"/>
                <a:gd name="T27" fmla="*/ 19 h 38"/>
                <a:gd name="T28" fmla="*/ 9 w 57"/>
                <a:gd name="T29" fmla="*/ 19 h 38"/>
                <a:gd name="T30" fmla="*/ 9 w 57"/>
                <a:gd name="T31" fmla="*/ 19 h 38"/>
                <a:gd name="T32" fmla="*/ 19 w 57"/>
                <a:gd name="T33" fmla="*/ 28 h 38"/>
                <a:gd name="T34" fmla="*/ 19 w 57"/>
                <a:gd name="T35" fmla="*/ 28 h 38"/>
                <a:gd name="T36" fmla="*/ 19 w 57"/>
                <a:gd name="T37" fmla="*/ 28 h 38"/>
                <a:gd name="T38" fmla="*/ 29 w 57"/>
                <a:gd name="T39" fmla="*/ 28 h 38"/>
                <a:gd name="T40" fmla="*/ 29 w 57"/>
                <a:gd name="T41" fmla="*/ 28 h 38"/>
                <a:gd name="T42" fmla="*/ 38 w 57"/>
                <a:gd name="T43" fmla="*/ 28 h 38"/>
                <a:gd name="T44" fmla="*/ 38 w 57"/>
                <a:gd name="T45" fmla="*/ 28 h 38"/>
                <a:gd name="T46" fmla="*/ 38 w 57"/>
                <a:gd name="T47" fmla="*/ 28 h 38"/>
                <a:gd name="T48" fmla="*/ 38 w 57"/>
                <a:gd name="T49" fmla="*/ 28 h 38"/>
                <a:gd name="T50" fmla="*/ 48 w 57"/>
                <a:gd name="T51" fmla="*/ 38 h 38"/>
                <a:gd name="T52" fmla="*/ 48 w 57"/>
                <a:gd name="T53" fmla="*/ 38 h 38"/>
                <a:gd name="T54" fmla="*/ 48 w 57"/>
                <a:gd name="T55" fmla="*/ 38 h 38"/>
                <a:gd name="T56" fmla="*/ 48 w 57"/>
                <a:gd name="T57" fmla="*/ 38 h 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
                <a:gd name="T88" fmla="*/ 0 h 38"/>
                <a:gd name="T89" fmla="*/ 57 w 57"/>
                <a:gd name="T90" fmla="*/ 38 h 3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 h="38">
                  <a:moveTo>
                    <a:pt x="57" y="0"/>
                  </a:moveTo>
                  <a:lnTo>
                    <a:pt x="38" y="0"/>
                  </a:lnTo>
                  <a:lnTo>
                    <a:pt x="19" y="9"/>
                  </a:lnTo>
                  <a:lnTo>
                    <a:pt x="9" y="9"/>
                  </a:lnTo>
                  <a:lnTo>
                    <a:pt x="0" y="9"/>
                  </a:lnTo>
                  <a:lnTo>
                    <a:pt x="0" y="19"/>
                  </a:lnTo>
                  <a:lnTo>
                    <a:pt x="9" y="19"/>
                  </a:lnTo>
                  <a:lnTo>
                    <a:pt x="19" y="28"/>
                  </a:lnTo>
                  <a:lnTo>
                    <a:pt x="29" y="28"/>
                  </a:lnTo>
                  <a:lnTo>
                    <a:pt x="38" y="28"/>
                  </a:lnTo>
                  <a:lnTo>
                    <a:pt x="48" y="38"/>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560" name="Freeform 27"/>
            <p:cNvSpPr>
              <a:spLocks/>
            </p:cNvSpPr>
            <p:nvPr/>
          </p:nvSpPr>
          <p:spPr bwMode="auto">
            <a:xfrm>
              <a:off x="3697" y="3495"/>
              <a:ext cx="57" cy="48"/>
            </a:xfrm>
            <a:custGeom>
              <a:avLst/>
              <a:gdLst>
                <a:gd name="T0" fmla="*/ 57 w 57"/>
                <a:gd name="T1" fmla="*/ 0 h 48"/>
                <a:gd name="T2" fmla="*/ 57 w 57"/>
                <a:gd name="T3" fmla="*/ 0 h 48"/>
                <a:gd name="T4" fmla="*/ 48 w 57"/>
                <a:gd name="T5" fmla="*/ 9 h 48"/>
                <a:gd name="T6" fmla="*/ 48 w 57"/>
                <a:gd name="T7" fmla="*/ 9 h 48"/>
                <a:gd name="T8" fmla="*/ 38 w 57"/>
                <a:gd name="T9" fmla="*/ 9 h 48"/>
                <a:gd name="T10" fmla="*/ 38 w 57"/>
                <a:gd name="T11" fmla="*/ 9 h 48"/>
                <a:gd name="T12" fmla="*/ 29 w 57"/>
                <a:gd name="T13" fmla="*/ 9 h 48"/>
                <a:gd name="T14" fmla="*/ 29 w 57"/>
                <a:gd name="T15" fmla="*/ 9 h 48"/>
                <a:gd name="T16" fmla="*/ 19 w 57"/>
                <a:gd name="T17" fmla="*/ 9 h 48"/>
                <a:gd name="T18" fmla="*/ 19 w 57"/>
                <a:gd name="T19" fmla="*/ 9 h 48"/>
                <a:gd name="T20" fmla="*/ 19 w 57"/>
                <a:gd name="T21" fmla="*/ 19 h 48"/>
                <a:gd name="T22" fmla="*/ 19 w 57"/>
                <a:gd name="T23" fmla="*/ 19 h 48"/>
                <a:gd name="T24" fmla="*/ 9 w 57"/>
                <a:gd name="T25" fmla="*/ 19 h 48"/>
                <a:gd name="T26" fmla="*/ 9 w 57"/>
                <a:gd name="T27" fmla="*/ 19 h 48"/>
                <a:gd name="T28" fmla="*/ 0 w 57"/>
                <a:gd name="T29" fmla="*/ 19 h 48"/>
                <a:gd name="T30" fmla="*/ 0 w 57"/>
                <a:gd name="T31" fmla="*/ 19 h 48"/>
                <a:gd name="T32" fmla="*/ 9 w 57"/>
                <a:gd name="T33" fmla="*/ 29 h 48"/>
                <a:gd name="T34" fmla="*/ 9 w 57"/>
                <a:gd name="T35" fmla="*/ 29 h 48"/>
                <a:gd name="T36" fmla="*/ 19 w 57"/>
                <a:gd name="T37" fmla="*/ 29 h 48"/>
                <a:gd name="T38" fmla="*/ 19 w 57"/>
                <a:gd name="T39" fmla="*/ 29 h 48"/>
                <a:gd name="T40" fmla="*/ 19 w 57"/>
                <a:gd name="T41" fmla="*/ 38 h 48"/>
                <a:gd name="T42" fmla="*/ 19 w 57"/>
                <a:gd name="T43" fmla="*/ 38 h 48"/>
                <a:gd name="T44" fmla="*/ 29 w 57"/>
                <a:gd name="T45" fmla="*/ 38 h 48"/>
                <a:gd name="T46" fmla="*/ 29 w 57"/>
                <a:gd name="T47" fmla="*/ 38 h 48"/>
                <a:gd name="T48" fmla="*/ 38 w 57"/>
                <a:gd name="T49" fmla="*/ 38 h 48"/>
                <a:gd name="T50" fmla="*/ 38 w 57"/>
                <a:gd name="T51" fmla="*/ 38 h 48"/>
                <a:gd name="T52" fmla="*/ 48 w 57"/>
                <a:gd name="T53" fmla="*/ 38 h 48"/>
                <a:gd name="T54" fmla="*/ 48 w 57"/>
                <a:gd name="T55" fmla="*/ 38 h 48"/>
                <a:gd name="T56" fmla="*/ 48 w 57"/>
                <a:gd name="T57" fmla="*/ 48 h 48"/>
                <a:gd name="T58" fmla="*/ 48 w 57"/>
                <a:gd name="T59" fmla="*/ 48 h 48"/>
                <a:gd name="T60" fmla="*/ 57 w 57"/>
                <a:gd name="T61" fmla="*/ 48 h 48"/>
                <a:gd name="T62" fmla="*/ 57 w 57"/>
                <a:gd name="T63" fmla="*/ 48 h 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8"/>
                <a:gd name="T98" fmla="*/ 57 w 57"/>
                <a:gd name="T99" fmla="*/ 48 h 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8">
                  <a:moveTo>
                    <a:pt x="57" y="0"/>
                  </a:moveTo>
                  <a:lnTo>
                    <a:pt x="57" y="0"/>
                  </a:lnTo>
                  <a:lnTo>
                    <a:pt x="48" y="9"/>
                  </a:lnTo>
                  <a:lnTo>
                    <a:pt x="38" y="9"/>
                  </a:lnTo>
                  <a:lnTo>
                    <a:pt x="29" y="9"/>
                  </a:lnTo>
                  <a:lnTo>
                    <a:pt x="19" y="9"/>
                  </a:lnTo>
                  <a:lnTo>
                    <a:pt x="19" y="19"/>
                  </a:lnTo>
                  <a:lnTo>
                    <a:pt x="9" y="19"/>
                  </a:lnTo>
                  <a:lnTo>
                    <a:pt x="0" y="19"/>
                  </a:lnTo>
                  <a:lnTo>
                    <a:pt x="9" y="29"/>
                  </a:lnTo>
                  <a:lnTo>
                    <a:pt x="19" y="29"/>
                  </a:lnTo>
                  <a:lnTo>
                    <a:pt x="19" y="38"/>
                  </a:lnTo>
                  <a:lnTo>
                    <a:pt x="29" y="38"/>
                  </a:lnTo>
                  <a:lnTo>
                    <a:pt x="38" y="38"/>
                  </a:lnTo>
                  <a:lnTo>
                    <a:pt x="48" y="38"/>
                  </a:lnTo>
                  <a:lnTo>
                    <a:pt x="48" y="48"/>
                  </a:lnTo>
                  <a:lnTo>
                    <a:pt x="57" y="48"/>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561" name="Freeform 28"/>
            <p:cNvSpPr>
              <a:spLocks/>
            </p:cNvSpPr>
            <p:nvPr/>
          </p:nvSpPr>
          <p:spPr bwMode="auto">
            <a:xfrm>
              <a:off x="3697" y="3495"/>
              <a:ext cx="57" cy="48"/>
            </a:xfrm>
            <a:custGeom>
              <a:avLst/>
              <a:gdLst>
                <a:gd name="T0" fmla="*/ 57 w 57"/>
                <a:gd name="T1" fmla="*/ 0 h 48"/>
                <a:gd name="T2" fmla="*/ 48 w 57"/>
                <a:gd name="T3" fmla="*/ 9 h 48"/>
                <a:gd name="T4" fmla="*/ 38 w 57"/>
                <a:gd name="T5" fmla="*/ 9 h 48"/>
                <a:gd name="T6" fmla="*/ 38 w 57"/>
                <a:gd name="T7" fmla="*/ 9 h 48"/>
                <a:gd name="T8" fmla="*/ 38 w 57"/>
                <a:gd name="T9" fmla="*/ 9 h 48"/>
                <a:gd name="T10" fmla="*/ 29 w 57"/>
                <a:gd name="T11" fmla="*/ 9 h 48"/>
                <a:gd name="T12" fmla="*/ 19 w 57"/>
                <a:gd name="T13" fmla="*/ 9 h 48"/>
                <a:gd name="T14" fmla="*/ 19 w 57"/>
                <a:gd name="T15" fmla="*/ 9 h 48"/>
                <a:gd name="T16" fmla="*/ 19 w 57"/>
                <a:gd name="T17" fmla="*/ 19 h 48"/>
                <a:gd name="T18" fmla="*/ 9 w 57"/>
                <a:gd name="T19" fmla="*/ 19 h 48"/>
                <a:gd name="T20" fmla="*/ 9 w 57"/>
                <a:gd name="T21" fmla="*/ 19 h 48"/>
                <a:gd name="T22" fmla="*/ 9 w 57"/>
                <a:gd name="T23" fmla="*/ 19 h 48"/>
                <a:gd name="T24" fmla="*/ 0 w 57"/>
                <a:gd name="T25" fmla="*/ 19 h 48"/>
                <a:gd name="T26" fmla="*/ 9 w 57"/>
                <a:gd name="T27" fmla="*/ 29 h 48"/>
                <a:gd name="T28" fmla="*/ 9 w 57"/>
                <a:gd name="T29" fmla="*/ 29 h 48"/>
                <a:gd name="T30" fmla="*/ 19 w 57"/>
                <a:gd name="T31" fmla="*/ 29 h 48"/>
                <a:gd name="T32" fmla="*/ 19 w 57"/>
                <a:gd name="T33" fmla="*/ 29 h 48"/>
                <a:gd name="T34" fmla="*/ 19 w 57"/>
                <a:gd name="T35" fmla="*/ 38 h 48"/>
                <a:gd name="T36" fmla="*/ 29 w 57"/>
                <a:gd name="T37" fmla="*/ 38 h 48"/>
                <a:gd name="T38" fmla="*/ 29 w 57"/>
                <a:gd name="T39" fmla="*/ 38 h 48"/>
                <a:gd name="T40" fmla="*/ 29 w 57"/>
                <a:gd name="T41" fmla="*/ 38 h 48"/>
                <a:gd name="T42" fmla="*/ 38 w 57"/>
                <a:gd name="T43" fmla="*/ 38 h 48"/>
                <a:gd name="T44" fmla="*/ 38 w 57"/>
                <a:gd name="T45" fmla="*/ 38 h 48"/>
                <a:gd name="T46" fmla="*/ 38 w 57"/>
                <a:gd name="T47" fmla="*/ 38 h 48"/>
                <a:gd name="T48" fmla="*/ 48 w 57"/>
                <a:gd name="T49" fmla="*/ 38 h 48"/>
                <a:gd name="T50" fmla="*/ 48 w 57"/>
                <a:gd name="T51" fmla="*/ 38 h 48"/>
                <a:gd name="T52" fmla="*/ 48 w 57"/>
                <a:gd name="T53" fmla="*/ 48 h 48"/>
                <a:gd name="T54" fmla="*/ 48 w 57"/>
                <a:gd name="T55" fmla="*/ 48 h 48"/>
                <a:gd name="T56" fmla="*/ 57 w 57"/>
                <a:gd name="T57" fmla="*/ 48 h 4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
                <a:gd name="T88" fmla="*/ 0 h 48"/>
                <a:gd name="T89" fmla="*/ 57 w 57"/>
                <a:gd name="T90" fmla="*/ 48 h 4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 h="48">
                  <a:moveTo>
                    <a:pt x="57" y="0"/>
                  </a:moveTo>
                  <a:lnTo>
                    <a:pt x="48" y="9"/>
                  </a:lnTo>
                  <a:lnTo>
                    <a:pt x="38" y="9"/>
                  </a:lnTo>
                  <a:lnTo>
                    <a:pt x="29" y="9"/>
                  </a:lnTo>
                  <a:lnTo>
                    <a:pt x="19" y="9"/>
                  </a:lnTo>
                  <a:lnTo>
                    <a:pt x="19" y="19"/>
                  </a:lnTo>
                  <a:lnTo>
                    <a:pt x="9" y="19"/>
                  </a:lnTo>
                  <a:lnTo>
                    <a:pt x="0" y="19"/>
                  </a:lnTo>
                  <a:lnTo>
                    <a:pt x="9" y="29"/>
                  </a:lnTo>
                  <a:lnTo>
                    <a:pt x="19" y="29"/>
                  </a:lnTo>
                  <a:lnTo>
                    <a:pt x="19" y="38"/>
                  </a:lnTo>
                  <a:lnTo>
                    <a:pt x="29" y="38"/>
                  </a:lnTo>
                  <a:lnTo>
                    <a:pt x="38" y="38"/>
                  </a:lnTo>
                  <a:lnTo>
                    <a:pt x="48" y="38"/>
                  </a:lnTo>
                  <a:lnTo>
                    <a:pt x="48" y="48"/>
                  </a:lnTo>
                  <a:lnTo>
                    <a:pt x="57" y="48"/>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562" name="Oval 29"/>
            <p:cNvSpPr>
              <a:spLocks noChangeArrowheads="1"/>
            </p:cNvSpPr>
            <p:nvPr/>
          </p:nvSpPr>
          <p:spPr bwMode="auto">
            <a:xfrm>
              <a:off x="1258" y="2861"/>
              <a:ext cx="1123" cy="1075"/>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563" name="Oval 30"/>
            <p:cNvSpPr>
              <a:spLocks noChangeArrowheads="1"/>
            </p:cNvSpPr>
            <p:nvPr/>
          </p:nvSpPr>
          <p:spPr bwMode="auto">
            <a:xfrm>
              <a:off x="720" y="1296"/>
              <a:ext cx="375" cy="375"/>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564" name="Oval 31"/>
            <p:cNvSpPr>
              <a:spLocks noChangeArrowheads="1"/>
            </p:cNvSpPr>
            <p:nvPr/>
          </p:nvSpPr>
          <p:spPr bwMode="auto">
            <a:xfrm>
              <a:off x="970" y="989"/>
              <a:ext cx="269" cy="269"/>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565" name="Oval 32"/>
            <p:cNvSpPr>
              <a:spLocks noChangeArrowheads="1"/>
            </p:cNvSpPr>
            <p:nvPr/>
          </p:nvSpPr>
          <p:spPr bwMode="auto">
            <a:xfrm>
              <a:off x="1344" y="874"/>
              <a:ext cx="192" cy="192"/>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566" name="Oval 33"/>
            <p:cNvSpPr>
              <a:spLocks noChangeArrowheads="1"/>
            </p:cNvSpPr>
            <p:nvPr/>
          </p:nvSpPr>
          <p:spPr bwMode="auto">
            <a:xfrm>
              <a:off x="778" y="2439"/>
              <a:ext cx="528" cy="528"/>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567" name="Rectangle 34"/>
            <p:cNvSpPr>
              <a:spLocks noChangeArrowheads="1"/>
            </p:cNvSpPr>
            <p:nvPr/>
          </p:nvSpPr>
          <p:spPr bwMode="auto">
            <a:xfrm>
              <a:off x="1565" y="3245"/>
              <a:ext cx="605" cy="173"/>
            </a:xfrm>
            <a:prstGeom prst="rect">
              <a:avLst/>
            </a:prstGeom>
            <a:solidFill>
              <a:srgbClr val="99FF99"/>
            </a:solidFill>
            <a:ln w="15875">
              <a:solidFill>
                <a:srgbClr val="99FF99"/>
              </a:solidFill>
              <a:miter lim="800000"/>
              <a:headEnd/>
              <a:tailEnd/>
            </a:ln>
          </p:spPr>
          <p:txBody>
            <a:bodyPr/>
            <a:lstStyle/>
            <a:p>
              <a:endParaRPr lang="ja-JP" altLang="en-US">
                <a:solidFill>
                  <a:srgbClr val="000000"/>
                </a:solidFill>
                <a:latin typeface="Arial"/>
                <a:ea typeface="ＭＳ Ｐゴシック"/>
              </a:endParaRPr>
            </a:p>
          </p:txBody>
        </p:sp>
        <p:sp>
          <p:nvSpPr>
            <p:cNvPr id="65568" name="Rectangle 35"/>
            <p:cNvSpPr>
              <a:spLocks noChangeArrowheads="1"/>
            </p:cNvSpPr>
            <p:nvPr/>
          </p:nvSpPr>
          <p:spPr bwMode="auto">
            <a:xfrm>
              <a:off x="1589" y="3268"/>
              <a:ext cx="547" cy="120"/>
            </a:xfrm>
            <a:prstGeom prst="rect">
              <a:avLst/>
            </a:prstGeom>
            <a:noFill/>
            <a:ln w="9525">
              <a:noFill/>
              <a:miter lim="800000"/>
              <a:headEnd/>
              <a:tailEnd/>
            </a:ln>
          </p:spPr>
          <p:txBody>
            <a:bodyPr wrap="none" lIns="0" tIns="0" rIns="0" bIns="0">
              <a:spAutoFit/>
            </a:bodyPr>
            <a:lstStyle/>
            <a:p>
              <a:r>
                <a:rPr lang="ja-JP" altLang="en-US" sz="1200" b="1">
                  <a:solidFill>
                    <a:srgbClr val="000000"/>
                  </a:solidFill>
                  <a:latin typeface="Osaka" charset="-128"/>
                  <a:ea typeface="Osaka" charset="-128"/>
                </a:rPr>
                <a:t>サイクリン</a:t>
              </a:r>
              <a:r>
                <a:rPr lang="en-US" altLang="ja-JP" sz="1200" b="1">
                  <a:solidFill>
                    <a:srgbClr val="000000"/>
                  </a:solidFill>
                  <a:latin typeface="Osaka" charset="-128"/>
                  <a:ea typeface="Osaka" charset="-128"/>
                </a:rPr>
                <a:t>B</a:t>
              </a:r>
              <a:endParaRPr lang="en-US" altLang="ja-JP" sz="1400">
                <a:solidFill>
                  <a:srgbClr val="000000"/>
                </a:solidFill>
                <a:latin typeface="Times" charset="0"/>
                <a:ea typeface="ＭＳ 明朝" pitchFamily="17" charset="-128"/>
              </a:endParaRPr>
            </a:p>
          </p:txBody>
        </p:sp>
        <p:sp>
          <p:nvSpPr>
            <p:cNvPr id="65569" name="Rectangle 36"/>
            <p:cNvSpPr>
              <a:spLocks noChangeArrowheads="1"/>
            </p:cNvSpPr>
            <p:nvPr/>
          </p:nvSpPr>
          <p:spPr bwMode="auto">
            <a:xfrm>
              <a:off x="2525" y="3245"/>
              <a:ext cx="615" cy="173"/>
            </a:xfrm>
            <a:prstGeom prst="rect">
              <a:avLst/>
            </a:prstGeom>
            <a:solidFill>
              <a:srgbClr val="99FF99"/>
            </a:solidFill>
            <a:ln w="15875">
              <a:solidFill>
                <a:srgbClr val="99FF99"/>
              </a:solidFill>
              <a:miter lim="800000"/>
              <a:headEnd/>
              <a:tailEnd/>
            </a:ln>
          </p:spPr>
          <p:txBody>
            <a:bodyPr/>
            <a:lstStyle/>
            <a:p>
              <a:endParaRPr lang="ja-JP" altLang="en-US">
                <a:solidFill>
                  <a:srgbClr val="000000"/>
                </a:solidFill>
                <a:latin typeface="Arial"/>
                <a:ea typeface="ＭＳ Ｐゴシック"/>
              </a:endParaRPr>
            </a:p>
          </p:txBody>
        </p:sp>
        <p:grpSp>
          <p:nvGrpSpPr>
            <p:cNvPr id="4" name="Group 37"/>
            <p:cNvGrpSpPr>
              <a:grpSpLocks/>
            </p:cNvGrpSpPr>
            <p:nvPr/>
          </p:nvGrpSpPr>
          <p:grpSpPr bwMode="auto">
            <a:xfrm>
              <a:off x="2612" y="3082"/>
              <a:ext cx="499" cy="177"/>
              <a:chOff x="2612" y="3082"/>
              <a:chExt cx="499" cy="177"/>
            </a:xfrm>
          </p:grpSpPr>
          <p:sp>
            <p:nvSpPr>
              <p:cNvPr id="65947" name="AutoShape 38"/>
              <p:cNvSpPr>
                <a:spLocks noChangeArrowheads="1"/>
              </p:cNvSpPr>
              <p:nvPr/>
            </p:nvSpPr>
            <p:spPr bwMode="auto">
              <a:xfrm>
                <a:off x="2612" y="3082"/>
                <a:ext cx="499" cy="173"/>
              </a:xfrm>
              <a:prstGeom prst="roundRect">
                <a:avLst>
                  <a:gd name="adj" fmla="val 47111"/>
                </a:avLst>
              </a:prstGeom>
              <a:solidFill>
                <a:srgbClr val="FFFF99"/>
              </a:solidFill>
              <a:ln w="15875">
                <a:solidFill>
                  <a:srgbClr val="FFFF99"/>
                </a:solidFill>
                <a:round/>
                <a:headEnd/>
                <a:tailEnd/>
              </a:ln>
            </p:spPr>
            <p:txBody>
              <a:bodyPr/>
              <a:lstStyle/>
              <a:p>
                <a:endParaRPr lang="ja-JP" altLang="en-US">
                  <a:solidFill>
                    <a:srgbClr val="000000"/>
                  </a:solidFill>
                  <a:latin typeface="Arial"/>
                  <a:ea typeface="ＭＳ Ｐゴシック"/>
                </a:endParaRPr>
              </a:p>
            </p:txBody>
          </p:sp>
          <p:sp>
            <p:nvSpPr>
              <p:cNvPr id="65948" name="Rectangle 39"/>
              <p:cNvSpPr>
                <a:spLocks noChangeArrowheads="1"/>
              </p:cNvSpPr>
              <p:nvPr/>
            </p:nvSpPr>
            <p:spPr bwMode="auto">
              <a:xfrm>
                <a:off x="2722" y="3115"/>
                <a:ext cx="274" cy="144"/>
              </a:xfrm>
              <a:prstGeom prst="rect">
                <a:avLst/>
              </a:prstGeom>
              <a:noFill/>
              <a:ln w="9525">
                <a:noFill/>
                <a:miter lim="800000"/>
                <a:headEnd/>
                <a:tailEnd/>
              </a:ln>
            </p:spPr>
            <p:txBody>
              <a:bodyPr wrap="none" lIns="0" tIns="0" rIns="0" bIns="0">
                <a:spAutoFit/>
              </a:bodyPr>
              <a:lstStyle/>
              <a:p>
                <a:r>
                  <a:rPr lang="en-US" altLang="ja-JP" sz="1500" b="1">
                    <a:solidFill>
                      <a:srgbClr val="000000"/>
                    </a:solidFill>
                    <a:latin typeface="Helvetica" charset="0"/>
                    <a:ea typeface="ＭＳ 明朝" pitchFamily="17" charset="-128"/>
                  </a:rPr>
                  <a:t>cdc2</a:t>
                </a:r>
                <a:endParaRPr lang="en-US" altLang="ja-JP" sz="1400">
                  <a:solidFill>
                    <a:srgbClr val="000000"/>
                  </a:solidFill>
                  <a:latin typeface="Times" charset="0"/>
                  <a:ea typeface="ＭＳ 明朝" pitchFamily="17" charset="-128"/>
                </a:endParaRPr>
              </a:p>
            </p:txBody>
          </p:sp>
        </p:grpSp>
        <p:sp>
          <p:nvSpPr>
            <p:cNvPr id="65571" name="Rectangle 40"/>
            <p:cNvSpPr>
              <a:spLocks noChangeArrowheads="1"/>
            </p:cNvSpPr>
            <p:nvPr/>
          </p:nvSpPr>
          <p:spPr bwMode="auto">
            <a:xfrm>
              <a:off x="2549" y="3259"/>
              <a:ext cx="547" cy="120"/>
            </a:xfrm>
            <a:prstGeom prst="rect">
              <a:avLst/>
            </a:prstGeom>
            <a:noFill/>
            <a:ln w="9525">
              <a:noFill/>
              <a:miter lim="800000"/>
              <a:headEnd/>
              <a:tailEnd/>
            </a:ln>
          </p:spPr>
          <p:txBody>
            <a:bodyPr wrap="none" lIns="0" tIns="0" rIns="0" bIns="0">
              <a:spAutoFit/>
            </a:bodyPr>
            <a:lstStyle/>
            <a:p>
              <a:r>
                <a:rPr lang="ja-JP" altLang="en-US" sz="1200" b="1">
                  <a:solidFill>
                    <a:srgbClr val="000000"/>
                  </a:solidFill>
                  <a:latin typeface="Osaka" charset="-128"/>
                  <a:ea typeface="Osaka" charset="-128"/>
                </a:rPr>
                <a:t>サイクリン</a:t>
              </a:r>
              <a:r>
                <a:rPr lang="en-US" altLang="ja-JP" sz="1200" b="1">
                  <a:solidFill>
                    <a:srgbClr val="000000"/>
                  </a:solidFill>
                  <a:latin typeface="Osaka" charset="-128"/>
                  <a:ea typeface="Osaka" charset="-128"/>
                </a:rPr>
                <a:t>B</a:t>
              </a:r>
              <a:endParaRPr lang="en-US" altLang="ja-JP" sz="1400">
                <a:solidFill>
                  <a:srgbClr val="000000"/>
                </a:solidFill>
                <a:latin typeface="Times" charset="0"/>
                <a:ea typeface="ＭＳ 明朝" pitchFamily="17" charset="-128"/>
              </a:endParaRPr>
            </a:p>
          </p:txBody>
        </p:sp>
        <p:sp>
          <p:nvSpPr>
            <p:cNvPr id="65572" name="Oval 41"/>
            <p:cNvSpPr>
              <a:spLocks noChangeArrowheads="1"/>
            </p:cNvSpPr>
            <p:nvPr/>
          </p:nvSpPr>
          <p:spPr bwMode="auto">
            <a:xfrm>
              <a:off x="2477" y="3380"/>
              <a:ext cx="144" cy="134"/>
            </a:xfrm>
            <a:prstGeom prst="ellipse">
              <a:avLst/>
            </a:prstGeom>
            <a:solidFill>
              <a:srgbClr val="FF4C4C"/>
            </a:solidFill>
            <a:ln w="15875">
              <a:solidFill>
                <a:srgbClr val="FF0000"/>
              </a:solidFill>
              <a:round/>
              <a:headEnd/>
              <a:tailEnd/>
            </a:ln>
          </p:spPr>
          <p:txBody>
            <a:bodyPr/>
            <a:lstStyle/>
            <a:p>
              <a:endParaRPr lang="ja-JP" altLang="en-US">
                <a:solidFill>
                  <a:srgbClr val="000000"/>
                </a:solidFill>
                <a:latin typeface="Arial"/>
                <a:ea typeface="ＭＳ Ｐゴシック"/>
              </a:endParaRPr>
            </a:p>
          </p:txBody>
        </p:sp>
        <p:sp>
          <p:nvSpPr>
            <p:cNvPr id="65573" name="Rectangle 42"/>
            <p:cNvSpPr>
              <a:spLocks noChangeArrowheads="1"/>
            </p:cNvSpPr>
            <p:nvPr/>
          </p:nvSpPr>
          <p:spPr bwMode="auto">
            <a:xfrm>
              <a:off x="2520" y="3422"/>
              <a:ext cx="64" cy="106"/>
            </a:xfrm>
            <a:prstGeom prst="rect">
              <a:avLst/>
            </a:prstGeom>
            <a:noFill/>
            <a:ln w="9525">
              <a:noFill/>
              <a:miter lim="800000"/>
              <a:headEnd/>
              <a:tailEnd/>
            </a:ln>
          </p:spPr>
          <p:txBody>
            <a:bodyPr wrap="none" lIns="0" tIns="0" rIns="0" bIns="0">
              <a:spAutoFit/>
            </a:bodyPr>
            <a:lstStyle/>
            <a:p>
              <a:r>
                <a:rPr lang="en-US" altLang="ja-JP" sz="1100" b="1">
                  <a:solidFill>
                    <a:srgbClr val="000000"/>
                  </a:solidFill>
                  <a:latin typeface="Helvetica" charset="0"/>
                  <a:ea typeface="ＭＳ 明朝" pitchFamily="17" charset="-128"/>
                </a:rPr>
                <a:t>U</a:t>
              </a:r>
              <a:endParaRPr lang="en-US" altLang="ja-JP" sz="1400">
                <a:solidFill>
                  <a:srgbClr val="000000"/>
                </a:solidFill>
                <a:latin typeface="Times" charset="0"/>
                <a:ea typeface="ＭＳ 明朝" pitchFamily="17" charset="-128"/>
              </a:endParaRPr>
            </a:p>
          </p:txBody>
        </p:sp>
        <p:sp>
          <p:nvSpPr>
            <p:cNvPr id="65574" name="Oval 43"/>
            <p:cNvSpPr>
              <a:spLocks noChangeArrowheads="1"/>
            </p:cNvSpPr>
            <p:nvPr/>
          </p:nvSpPr>
          <p:spPr bwMode="auto">
            <a:xfrm>
              <a:off x="2439" y="3485"/>
              <a:ext cx="144" cy="135"/>
            </a:xfrm>
            <a:prstGeom prst="ellipse">
              <a:avLst/>
            </a:prstGeom>
            <a:solidFill>
              <a:srgbClr val="FF4C4C"/>
            </a:solidFill>
            <a:ln w="15875">
              <a:solidFill>
                <a:srgbClr val="FF0000"/>
              </a:solidFill>
              <a:round/>
              <a:headEnd/>
              <a:tailEnd/>
            </a:ln>
          </p:spPr>
          <p:txBody>
            <a:bodyPr/>
            <a:lstStyle/>
            <a:p>
              <a:endParaRPr lang="ja-JP" altLang="en-US">
                <a:solidFill>
                  <a:srgbClr val="000000"/>
                </a:solidFill>
                <a:latin typeface="Arial"/>
                <a:ea typeface="ＭＳ Ｐゴシック"/>
              </a:endParaRPr>
            </a:p>
          </p:txBody>
        </p:sp>
        <p:sp>
          <p:nvSpPr>
            <p:cNvPr id="65575" name="Rectangle 44"/>
            <p:cNvSpPr>
              <a:spLocks noChangeArrowheads="1"/>
            </p:cNvSpPr>
            <p:nvPr/>
          </p:nvSpPr>
          <p:spPr bwMode="auto">
            <a:xfrm>
              <a:off x="2482" y="3528"/>
              <a:ext cx="64" cy="106"/>
            </a:xfrm>
            <a:prstGeom prst="rect">
              <a:avLst/>
            </a:prstGeom>
            <a:noFill/>
            <a:ln w="9525">
              <a:noFill/>
              <a:miter lim="800000"/>
              <a:headEnd/>
              <a:tailEnd/>
            </a:ln>
          </p:spPr>
          <p:txBody>
            <a:bodyPr wrap="none" lIns="0" tIns="0" rIns="0" bIns="0">
              <a:spAutoFit/>
            </a:bodyPr>
            <a:lstStyle/>
            <a:p>
              <a:r>
                <a:rPr lang="en-US" altLang="ja-JP" sz="1100" b="1">
                  <a:solidFill>
                    <a:srgbClr val="000000"/>
                  </a:solidFill>
                  <a:latin typeface="Helvetica" charset="0"/>
                  <a:ea typeface="ＭＳ 明朝" pitchFamily="17" charset="-128"/>
                </a:rPr>
                <a:t>U</a:t>
              </a:r>
              <a:endParaRPr lang="en-US" altLang="ja-JP" sz="1400">
                <a:solidFill>
                  <a:srgbClr val="000000"/>
                </a:solidFill>
                <a:latin typeface="Times" charset="0"/>
                <a:ea typeface="ＭＳ 明朝" pitchFamily="17" charset="-128"/>
              </a:endParaRPr>
            </a:p>
          </p:txBody>
        </p:sp>
        <p:sp>
          <p:nvSpPr>
            <p:cNvPr id="65576" name="Oval 45"/>
            <p:cNvSpPr>
              <a:spLocks noChangeArrowheads="1"/>
            </p:cNvSpPr>
            <p:nvPr/>
          </p:nvSpPr>
          <p:spPr bwMode="auto">
            <a:xfrm>
              <a:off x="2401" y="3591"/>
              <a:ext cx="144" cy="134"/>
            </a:xfrm>
            <a:prstGeom prst="ellipse">
              <a:avLst/>
            </a:prstGeom>
            <a:solidFill>
              <a:srgbClr val="FF4C4C"/>
            </a:solidFill>
            <a:ln w="15875">
              <a:solidFill>
                <a:srgbClr val="FF0000"/>
              </a:solidFill>
              <a:round/>
              <a:headEnd/>
              <a:tailEnd/>
            </a:ln>
          </p:spPr>
          <p:txBody>
            <a:bodyPr/>
            <a:lstStyle/>
            <a:p>
              <a:endParaRPr lang="ja-JP" altLang="en-US">
                <a:solidFill>
                  <a:srgbClr val="000000"/>
                </a:solidFill>
                <a:latin typeface="Arial"/>
                <a:ea typeface="ＭＳ Ｐゴシック"/>
              </a:endParaRPr>
            </a:p>
          </p:txBody>
        </p:sp>
        <p:sp>
          <p:nvSpPr>
            <p:cNvPr id="65577" name="Rectangle 46"/>
            <p:cNvSpPr>
              <a:spLocks noChangeArrowheads="1"/>
            </p:cNvSpPr>
            <p:nvPr/>
          </p:nvSpPr>
          <p:spPr bwMode="auto">
            <a:xfrm>
              <a:off x="2443" y="3634"/>
              <a:ext cx="64" cy="106"/>
            </a:xfrm>
            <a:prstGeom prst="rect">
              <a:avLst/>
            </a:prstGeom>
            <a:noFill/>
            <a:ln w="9525">
              <a:noFill/>
              <a:miter lim="800000"/>
              <a:headEnd/>
              <a:tailEnd/>
            </a:ln>
          </p:spPr>
          <p:txBody>
            <a:bodyPr wrap="none" lIns="0" tIns="0" rIns="0" bIns="0">
              <a:spAutoFit/>
            </a:bodyPr>
            <a:lstStyle/>
            <a:p>
              <a:r>
                <a:rPr lang="en-US" altLang="ja-JP" sz="1100" b="1">
                  <a:solidFill>
                    <a:srgbClr val="000000"/>
                  </a:solidFill>
                  <a:latin typeface="Helvetica" charset="0"/>
                  <a:ea typeface="ＭＳ 明朝" pitchFamily="17" charset="-128"/>
                </a:rPr>
                <a:t>U</a:t>
              </a:r>
              <a:endParaRPr lang="en-US" altLang="ja-JP" sz="1400">
                <a:solidFill>
                  <a:srgbClr val="000000"/>
                </a:solidFill>
                <a:latin typeface="Times" charset="0"/>
                <a:ea typeface="ＭＳ 明朝" pitchFamily="17" charset="-128"/>
              </a:endParaRPr>
            </a:p>
          </p:txBody>
        </p:sp>
        <p:sp>
          <p:nvSpPr>
            <p:cNvPr id="65578" name="Oval 47"/>
            <p:cNvSpPr>
              <a:spLocks noChangeArrowheads="1"/>
            </p:cNvSpPr>
            <p:nvPr/>
          </p:nvSpPr>
          <p:spPr bwMode="auto">
            <a:xfrm>
              <a:off x="2352" y="3687"/>
              <a:ext cx="145" cy="134"/>
            </a:xfrm>
            <a:prstGeom prst="ellipse">
              <a:avLst/>
            </a:prstGeom>
            <a:solidFill>
              <a:srgbClr val="FF4C4C"/>
            </a:solidFill>
            <a:ln w="15875">
              <a:solidFill>
                <a:srgbClr val="FF0000"/>
              </a:solidFill>
              <a:round/>
              <a:headEnd/>
              <a:tailEnd/>
            </a:ln>
          </p:spPr>
          <p:txBody>
            <a:bodyPr/>
            <a:lstStyle/>
            <a:p>
              <a:endParaRPr lang="ja-JP" altLang="en-US">
                <a:solidFill>
                  <a:srgbClr val="000000"/>
                </a:solidFill>
                <a:latin typeface="Arial"/>
                <a:ea typeface="ＭＳ Ｐゴシック"/>
              </a:endParaRPr>
            </a:p>
          </p:txBody>
        </p:sp>
        <p:sp>
          <p:nvSpPr>
            <p:cNvPr id="65579" name="Rectangle 48"/>
            <p:cNvSpPr>
              <a:spLocks noChangeArrowheads="1"/>
            </p:cNvSpPr>
            <p:nvPr/>
          </p:nvSpPr>
          <p:spPr bwMode="auto">
            <a:xfrm>
              <a:off x="2405" y="3730"/>
              <a:ext cx="64" cy="106"/>
            </a:xfrm>
            <a:prstGeom prst="rect">
              <a:avLst/>
            </a:prstGeom>
            <a:noFill/>
            <a:ln w="9525">
              <a:noFill/>
              <a:miter lim="800000"/>
              <a:headEnd/>
              <a:tailEnd/>
            </a:ln>
          </p:spPr>
          <p:txBody>
            <a:bodyPr wrap="none" lIns="0" tIns="0" rIns="0" bIns="0">
              <a:spAutoFit/>
            </a:bodyPr>
            <a:lstStyle/>
            <a:p>
              <a:r>
                <a:rPr lang="en-US" altLang="ja-JP" sz="1100" b="1">
                  <a:solidFill>
                    <a:srgbClr val="000000"/>
                  </a:solidFill>
                  <a:latin typeface="Helvetica" charset="0"/>
                  <a:ea typeface="ＭＳ 明朝" pitchFamily="17" charset="-128"/>
                </a:rPr>
                <a:t>U</a:t>
              </a:r>
              <a:endParaRPr lang="en-US" altLang="ja-JP" sz="1400">
                <a:solidFill>
                  <a:srgbClr val="000000"/>
                </a:solidFill>
                <a:latin typeface="Times" charset="0"/>
                <a:ea typeface="ＭＳ 明朝" pitchFamily="17" charset="-128"/>
              </a:endParaRPr>
            </a:p>
          </p:txBody>
        </p:sp>
        <p:sp>
          <p:nvSpPr>
            <p:cNvPr id="65580" name="Oval 49"/>
            <p:cNvSpPr>
              <a:spLocks noChangeArrowheads="1"/>
            </p:cNvSpPr>
            <p:nvPr/>
          </p:nvSpPr>
          <p:spPr bwMode="auto">
            <a:xfrm>
              <a:off x="2295" y="3783"/>
              <a:ext cx="144" cy="134"/>
            </a:xfrm>
            <a:prstGeom prst="ellipse">
              <a:avLst/>
            </a:prstGeom>
            <a:solidFill>
              <a:srgbClr val="FF4C4C"/>
            </a:solidFill>
            <a:ln w="15875">
              <a:solidFill>
                <a:srgbClr val="FF0000"/>
              </a:solidFill>
              <a:round/>
              <a:headEnd/>
              <a:tailEnd/>
            </a:ln>
          </p:spPr>
          <p:txBody>
            <a:bodyPr/>
            <a:lstStyle/>
            <a:p>
              <a:endParaRPr lang="ja-JP" altLang="en-US">
                <a:solidFill>
                  <a:srgbClr val="000000"/>
                </a:solidFill>
                <a:latin typeface="Arial"/>
                <a:ea typeface="ＭＳ Ｐゴシック"/>
              </a:endParaRPr>
            </a:p>
          </p:txBody>
        </p:sp>
        <p:sp>
          <p:nvSpPr>
            <p:cNvPr id="65581" name="Rectangle 50"/>
            <p:cNvSpPr>
              <a:spLocks noChangeArrowheads="1"/>
            </p:cNvSpPr>
            <p:nvPr/>
          </p:nvSpPr>
          <p:spPr bwMode="auto">
            <a:xfrm>
              <a:off x="2338" y="3826"/>
              <a:ext cx="64" cy="106"/>
            </a:xfrm>
            <a:prstGeom prst="rect">
              <a:avLst/>
            </a:prstGeom>
            <a:noFill/>
            <a:ln w="9525">
              <a:noFill/>
              <a:miter lim="800000"/>
              <a:headEnd/>
              <a:tailEnd/>
            </a:ln>
          </p:spPr>
          <p:txBody>
            <a:bodyPr wrap="none" lIns="0" tIns="0" rIns="0" bIns="0">
              <a:spAutoFit/>
            </a:bodyPr>
            <a:lstStyle/>
            <a:p>
              <a:r>
                <a:rPr lang="en-US" altLang="ja-JP" sz="1100" b="1">
                  <a:solidFill>
                    <a:srgbClr val="000000"/>
                  </a:solidFill>
                  <a:latin typeface="Helvetica" charset="0"/>
                  <a:ea typeface="ＭＳ 明朝" pitchFamily="17" charset="-128"/>
                </a:rPr>
                <a:t>U</a:t>
              </a:r>
              <a:endParaRPr lang="en-US" altLang="ja-JP" sz="1400">
                <a:solidFill>
                  <a:srgbClr val="000000"/>
                </a:solidFill>
                <a:latin typeface="Times" charset="0"/>
                <a:ea typeface="ＭＳ 明朝" pitchFamily="17" charset="-128"/>
              </a:endParaRPr>
            </a:p>
          </p:txBody>
        </p:sp>
        <p:grpSp>
          <p:nvGrpSpPr>
            <p:cNvPr id="5" name="Group 51"/>
            <p:cNvGrpSpPr>
              <a:grpSpLocks/>
            </p:cNvGrpSpPr>
            <p:nvPr/>
          </p:nvGrpSpPr>
          <p:grpSpPr bwMode="auto">
            <a:xfrm>
              <a:off x="2160" y="3226"/>
              <a:ext cx="346" cy="86"/>
              <a:chOff x="2160" y="3226"/>
              <a:chExt cx="346" cy="86"/>
            </a:xfrm>
          </p:grpSpPr>
          <p:sp>
            <p:nvSpPr>
              <p:cNvPr id="65945" name="Freeform 52"/>
              <p:cNvSpPr>
                <a:spLocks/>
              </p:cNvSpPr>
              <p:nvPr/>
            </p:nvSpPr>
            <p:spPr bwMode="auto">
              <a:xfrm>
                <a:off x="2324" y="3226"/>
                <a:ext cx="182" cy="86"/>
              </a:xfrm>
              <a:custGeom>
                <a:avLst/>
                <a:gdLst>
                  <a:gd name="T0" fmla="*/ 182 w 182"/>
                  <a:gd name="T1" fmla="*/ 48 h 86"/>
                  <a:gd name="T2" fmla="*/ 0 w 182"/>
                  <a:gd name="T3" fmla="*/ 86 h 86"/>
                  <a:gd name="T4" fmla="*/ 0 w 182"/>
                  <a:gd name="T5" fmla="*/ 48 h 86"/>
                  <a:gd name="T6" fmla="*/ 0 w 182"/>
                  <a:gd name="T7" fmla="*/ 0 h 86"/>
                  <a:gd name="T8" fmla="*/ 182 w 182"/>
                  <a:gd name="T9" fmla="*/ 48 h 86"/>
                  <a:gd name="T10" fmla="*/ 0 60000 65536"/>
                  <a:gd name="T11" fmla="*/ 0 60000 65536"/>
                  <a:gd name="T12" fmla="*/ 0 60000 65536"/>
                  <a:gd name="T13" fmla="*/ 0 60000 65536"/>
                  <a:gd name="T14" fmla="*/ 0 60000 65536"/>
                  <a:gd name="T15" fmla="*/ 0 w 182"/>
                  <a:gd name="T16" fmla="*/ 0 h 86"/>
                  <a:gd name="T17" fmla="*/ 182 w 182"/>
                  <a:gd name="T18" fmla="*/ 86 h 86"/>
                </a:gdLst>
                <a:ahLst/>
                <a:cxnLst>
                  <a:cxn ang="T10">
                    <a:pos x="T0" y="T1"/>
                  </a:cxn>
                  <a:cxn ang="T11">
                    <a:pos x="T2" y="T3"/>
                  </a:cxn>
                  <a:cxn ang="T12">
                    <a:pos x="T4" y="T5"/>
                  </a:cxn>
                  <a:cxn ang="T13">
                    <a:pos x="T6" y="T7"/>
                  </a:cxn>
                  <a:cxn ang="T14">
                    <a:pos x="T8" y="T9"/>
                  </a:cxn>
                </a:cxnLst>
                <a:rect l="T15" t="T16" r="T17" b="T18"/>
                <a:pathLst>
                  <a:path w="182" h="86">
                    <a:moveTo>
                      <a:pt x="182" y="48"/>
                    </a:moveTo>
                    <a:lnTo>
                      <a:pt x="0" y="86"/>
                    </a:lnTo>
                    <a:lnTo>
                      <a:pt x="0" y="48"/>
                    </a:lnTo>
                    <a:lnTo>
                      <a:pt x="0" y="0"/>
                    </a:lnTo>
                    <a:lnTo>
                      <a:pt x="182" y="48"/>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946" name="Line 53"/>
              <p:cNvSpPr>
                <a:spLocks noChangeShapeType="1"/>
              </p:cNvSpPr>
              <p:nvPr/>
            </p:nvSpPr>
            <p:spPr bwMode="auto">
              <a:xfrm>
                <a:off x="2160" y="3264"/>
                <a:ext cx="154" cy="1"/>
              </a:xfrm>
              <a:prstGeom prst="line">
                <a:avLst/>
              </a:prstGeom>
              <a:noFill/>
              <a:ln w="46038">
                <a:solidFill>
                  <a:srgbClr val="FFC000"/>
                </a:solidFill>
                <a:round/>
                <a:headEnd/>
                <a:tailEnd/>
              </a:ln>
            </p:spPr>
            <p:txBody>
              <a:bodyPr/>
              <a:lstStyle/>
              <a:p>
                <a:endParaRPr lang="ja-JP" altLang="en-US">
                  <a:solidFill>
                    <a:srgbClr val="000000"/>
                  </a:solidFill>
                  <a:latin typeface="Arial"/>
                  <a:ea typeface="ＭＳ Ｐゴシック"/>
                </a:endParaRPr>
              </a:p>
            </p:txBody>
          </p:sp>
        </p:grpSp>
        <p:grpSp>
          <p:nvGrpSpPr>
            <p:cNvPr id="6" name="Group 54"/>
            <p:cNvGrpSpPr>
              <a:grpSpLocks/>
            </p:cNvGrpSpPr>
            <p:nvPr/>
          </p:nvGrpSpPr>
          <p:grpSpPr bwMode="auto">
            <a:xfrm>
              <a:off x="3149" y="3216"/>
              <a:ext cx="346" cy="87"/>
              <a:chOff x="3149" y="3216"/>
              <a:chExt cx="346" cy="87"/>
            </a:xfrm>
          </p:grpSpPr>
          <p:sp>
            <p:nvSpPr>
              <p:cNvPr id="65943" name="Freeform 55"/>
              <p:cNvSpPr>
                <a:spLocks/>
              </p:cNvSpPr>
              <p:nvPr/>
            </p:nvSpPr>
            <p:spPr bwMode="auto">
              <a:xfrm>
                <a:off x="3313" y="3216"/>
                <a:ext cx="182" cy="87"/>
              </a:xfrm>
              <a:custGeom>
                <a:avLst/>
                <a:gdLst>
                  <a:gd name="T0" fmla="*/ 182 w 182"/>
                  <a:gd name="T1" fmla="*/ 39 h 87"/>
                  <a:gd name="T2" fmla="*/ 0 w 182"/>
                  <a:gd name="T3" fmla="*/ 87 h 87"/>
                  <a:gd name="T4" fmla="*/ 0 w 182"/>
                  <a:gd name="T5" fmla="*/ 39 h 87"/>
                  <a:gd name="T6" fmla="*/ 0 w 182"/>
                  <a:gd name="T7" fmla="*/ 0 h 87"/>
                  <a:gd name="T8" fmla="*/ 182 w 182"/>
                  <a:gd name="T9" fmla="*/ 39 h 87"/>
                  <a:gd name="T10" fmla="*/ 0 60000 65536"/>
                  <a:gd name="T11" fmla="*/ 0 60000 65536"/>
                  <a:gd name="T12" fmla="*/ 0 60000 65536"/>
                  <a:gd name="T13" fmla="*/ 0 60000 65536"/>
                  <a:gd name="T14" fmla="*/ 0 60000 65536"/>
                  <a:gd name="T15" fmla="*/ 0 w 182"/>
                  <a:gd name="T16" fmla="*/ 0 h 87"/>
                  <a:gd name="T17" fmla="*/ 182 w 182"/>
                  <a:gd name="T18" fmla="*/ 87 h 87"/>
                </a:gdLst>
                <a:ahLst/>
                <a:cxnLst>
                  <a:cxn ang="T10">
                    <a:pos x="T0" y="T1"/>
                  </a:cxn>
                  <a:cxn ang="T11">
                    <a:pos x="T2" y="T3"/>
                  </a:cxn>
                  <a:cxn ang="T12">
                    <a:pos x="T4" y="T5"/>
                  </a:cxn>
                  <a:cxn ang="T13">
                    <a:pos x="T6" y="T7"/>
                  </a:cxn>
                  <a:cxn ang="T14">
                    <a:pos x="T8" y="T9"/>
                  </a:cxn>
                </a:cxnLst>
                <a:rect l="T15" t="T16" r="T17" b="T18"/>
                <a:pathLst>
                  <a:path w="182" h="87">
                    <a:moveTo>
                      <a:pt x="182" y="39"/>
                    </a:moveTo>
                    <a:lnTo>
                      <a:pt x="0" y="87"/>
                    </a:lnTo>
                    <a:lnTo>
                      <a:pt x="0" y="39"/>
                    </a:lnTo>
                    <a:lnTo>
                      <a:pt x="0" y="0"/>
                    </a:lnTo>
                    <a:lnTo>
                      <a:pt x="182" y="39"/>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944" name="Line 56"/>
              <p:cNvSpPr>
                <a:spLocks noChangeShapeType="1"/>
              </p:cNvSpPr>
              <p:nvPr/>
            </p:nvSpPr>
            <p:spPr bwMode="auto">
              <a:xfrm>
                <a:off x="3149" y="3245"/>
                <a:ext cx="154" cy="1"/>
              </a:xfrm>
              <a:prstGeom prst="line">
                <a:avLst/>
              </a:prstGeom>
              <a:noFill/>
              <a:ln w="46038">
                <a:solidFill>
                  <a:srgbClr val="FFC000"/>
                </a:solidFill>
                <a:round/>
                <a:headEnd/>
                <a:tailEnd/>
              </a:ln>
            </p:spPr>
            <p:txBody>
              <a:bodyPr/>
              <a:lstStyle/>
              <a:p>
                <a:endParaRPr lang="ja-JP" altLang="en-US">
                  <a:solidFill>
                    <a:srgbClr val="000000"/>
                  </a:solidFill>
                  <a:latin typeface="Arial"/>
                  <a:ea typeface="ＭＳ Ｐゴシック"/>
                </a:endParaRPr>
              </a:p>
            </p:txBody>
          </p:sp>
        </p:grpSp>
        <p:grpSp>
          <p:nvGrpSpPr>
            <p:cNvPr id="7" name="Group 57"/>
            <p:cNvGrpSpPr>
              <a:grpSpLocks/>
            </p:cNvGrpSpPr>
            <p:nvPr/>
          </p:nvGrpSpPr>
          <p:grpSpPr bwMode="auto">
            <a:xfrm>
              <a:off x="2276" y="2640"/>
              <a:ext cx="201" cy="615"/>
              <a:chOff x="2276" y="2640"/>
              <a:chExt cx="201" cy="615"/>
            </a:xfrm>
          </p:grpSpPr>
          <p:sp>
            <p:nvSpPr>
              <p:cNvPr id="65941" name="Freeform 58"/>
              <p:cNvSpPr>
                <a:spLocks/>
              </p:cNvSpPr>
              <p:nvPr/>
            </p:nvSpPr>
            <p:spPr bwMode="auto">
              <a:xfrm>
                <a:off x="2276" y="3111"/>
                <a:ext cx="67" cy="144"/>
              </a:xfrm>
              <a:custGeom>
                <a:avLst/>
                <a:gdLst>
                  <a:gd name="T0" fmla="*/ 0 w 67"/>
                  <a:gd name="T1" fmla="*/ 144 h 144"/>
                  <a:gd name="T2" fmla="*/ 9 w 67"/>
                  <a:gd name="T3" fmla="*/ 0 h 144"/>
                  <a:gd name="T4" fmla="*/ 38 w 67"/>
                  <a:gd name="T5" fmla="*/ 19 h 144"/>
                  <a:gd name="T6" fmla="*/ 67 w 67"/>
                  <a:gd name="T7" fmla="*/ 28 h 144"/>
                  <a:gd name="T8" fmla="*/ 0 w 67"/>
                  <a:gd name="T9" fmla="*/ 144 h 144"/>
                  <a:gd name="T10" fmla="*/ 0 60000 65536"/>
                  <a:gd name="T11" fmla="*/ 0 60000 65536"/>
                  <a:gd name="T12" fmla="*/ 0 60000 65536"/>
                  <a:gd name="T13" fmla="*/ 0 60000 65536"/>
                  <a:gd name="T14" fmla="*/ 0 60000 65536"/>
                  <a:gd name="T15" fmla="*/ 0 w 67"/>
                  <a:gd name="T16" fmla="*/ 0 h 144"/>
                  <a:gd name="T17" fmla="*/ 67 w 67"/>
                  <a:gd name="T18" fmla="*/ 144 h 144"/>
                </a:gdLst>
                <a:ahLst/>
                <a:cxnLst>
                  <a:cxn ang="T10">
                    <a:pos x="T0" y="T1"/>
                  </a:cxn>
                  <a:cxn ang="T11">
                    <a:pos x="T2" y="T3"/>
                  </a:cxn>
                  <a:cxn ang="T12">
                    <a:pos x="T4" y="T5"/>
                  </a:cxn>
                  <a:cxn ang="T13">
                    <a:pos x="T6" y="T7"/>
                  </a:cxn>
                  <a:cxn ang="T14">
                    <a:pos x="T8" y="T9"/>
                  </a:cxn>
                </a:cxnLst>
                <a:rect l="T15" t="T16" r="T17" b="T18"/>
                <a:pathLst>
                  <a:path w="67" h="144">
                    <a:moveTo>
                      <a:pt x="0" y="144"/>
                    </a:moveTo>
                    <a:lnTo>
                      <a:pt x="9" y="0"/>
                    </a:lnTo>
                    <a:lnTo>
                      <a:pt x="38" y="19"/>
                    </a:lnTo>
                    <a:lnTo>
                      <a:pt x="67" y="28"/>
                    </a:lnTo>
                    <a:lnTo>
                      <a:pt x="0" y="144"/>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942" name="Line 59"/>
              <p:cNvSpPr>
                <a:spLocks noChangeShapeType="1"/>
              </p:cNvSpPr>
              <p:nvPr/>
            </p:nvSpPr>
            <p:spPr bwMode="auto">
              <a:xfrm flipH="1">
                <a:off x="2314" y="2640"/>
                <a:ext cx="163" cy="490"/>
              </a:xfrm>
              <a:prstGeom prst="line">
                <a:avLst/>
              </a:prstGeom>
              <a:noFill/>
              <a:ln w="15875">
                <a:solidFill>
                  <a:srgbClr val="FFC000"/>
                </a:solidFill>
                <a:round/>
                <a:headEnd/>
                <a:tailEnd/>
              </a:ln>
            </p:spPr>
            <p:txBody>
              <a:bodyPr/>
              <a:lstStyle/>
              <a:p>
                <a:endParaRPr lang="ja-JP" altLang="en-US">
                  <a:solidFill>
                    <a:srgbClr val="000000"/>
                  </a:solidFill>
                  <a:latin typeface="Arial"/>
                  <a:ea typeface="ＭＳ Ｐゴシック"/>
                </a:endParaRPr>
              </a:p>
            </p:txBody>
          </p:sp>
        </p:grpSp>
        <p:grpSp>
          <p:nvGrpSpPr>
            <p:cNvPr id="8" name="Group 60"/>
            <p:cNvGrpSpPr>
              <a:grpSpLocks/>
            </p:cNvGrpSpPr>
            <p:nvPr/>
          </p:nvGrpSpPr>
          <p:grpSpPr bwMode="auto">
            <a:xfrm>
              <a:off x="3015" y="2631"/>
              <a:ext cx="259" cy="585"/>
              <a:chOff x="3015" y="2631"/>
              <a:chExt cx="259" cy="585"/>
            </a:xfrm>
          </p:grpSpPr>
          <p:sp>
            <p:nvSpPr>
              <p:cNvPr id="65939" name="Freeform 61"/>
              <p:cNvSpPr>
                <a:spLocks/>
              </p:cNvSpPr>
              <p:nvPr/>
            </p:nvSpPr>
            <p:spPr bwMode="auto">
              <a:xfrm>
                <a:off x="3188" y="3082"/>
                <a:ext cx="86" cy="134"/>
              </a:xfrm>
              <a:custGeom>
                <a:avLst/>
                <a:gdLst>
                  <a:gd name="T0" fmla="*/ 86 w 86"/>
                  <a:gd name="T1" fmla="*/ 134 h 134"/>
                  <a:gd name="T2" fmla="*/ 0 w 86"/>
                  <a:gd name="T3" fmla="*/ 29 h 134"/>
                  <a:gd name="T4" fmla="*/ 38 w 86"/>
                  <a:gd name="T5" fmla="*/ 19 h 134"/>
                  <a:gd name="T6" fmla="*/ 67 w 86"/>
                  <a:gd name="T7" fmla="*/ 0 h 134"/>
                  <a:gd name="T8" fmla="*/ 86 w 86"/>
                  <a:gd name="T9" fmla="*/ 134 h 134"/>
                  <a:gd name="T10" fmla="*/ 0 60000 65536"/>
                  <a:gd name="T11" fmla="*/ 0 60000 65536"/>
                  <a:gd name="T12" fmla="*/ 0 60000 65536"/>
                  <a:gd name="T13" fmla="*/ 0 60000 65536"/>
                  <a:gd name="T14" fmla="*/ 0 60000 65536"/>
                  <a:gd name="T15" fmla="*/ 0 w 86"/>
                  <a:gd name="T16" fmla="*/ 0 h 134"/>
                  <a:gd name="T17" fmla="*/ 86 w 86"/>
                  <a:gd name="T18" fmla="*/ 134 h 134"/>
                </a:gdLst>
                <a:ahLst/>
                <a:cxnLst>
                  <a:cxn ang="T10">
                    <a:pos x="T0" y="T1"/>
                  </a:cxn>
                  <a:cxn ang="T11">
                    <a:pos x="T2" y="T3"/>
                  </a:cxn>
                  <a:cxn ang="T12">
                    <a:pos x="T4" y="T5"/>
                  </a:cxn>
                  <a:cxn ang="T13">
                    <a:pos x="T6" y="T7"/>
                  </a:cxn>
                  <a:cxn ang="T14">
                    <a:pos x="T8" y="T9"/>
                  </a:cxn>
                </a:cxnLst>
                <a:rect l="T15" t="T16" r="T17" b="T18"/>
                <a:pathLst>
                  <a:path w="86" h="134">
                    <a:moveTo>
                      <a:pt x="86" y="134"/>
                    </a:moveTo>
                    <a:lnTo>
                      <a:pt x="0" y="29"/>
                    </a:lnTo>
                    <a:lnTo>
                      <a:pt x="38" y="19"/>
                    </a:lnTo>
                    <a:lnTo>
                      <a:pt x="67" y="0"/>
                    </a:lnTo>
                    <a:lnTo>
                      <a:pt x="86" y="134"/>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940" name="Line 62"/>
              <p:cNvSpPr>
                <a:spLocks noChangeShapeType="1"/>
              </p:cNvSpPr>
              <p:nvPr/>
            </p:nvSpPr>
            <p:spPr bwMode="auto">
              <a:xfrm>
                <a:off x="3015" y="2631"/>
                <a:ext cx="211" cy="470"/>
              </a:xfrm>
              <a:prstGeom prst="line">
                <a:avLst/>
              </a:prstGeom>
              <a:noFill/>
              <a:ln w="15875">
                <a:solidFill>
                  <a:srgbClr val="FFC000"/>
                </a:solidFill>
                <a:round/>
                <a:headEnd/>
                <a:tailEnd/>
              </a:ln>
            </p:spPr>
            <p:txBody>
              <a:bodyPr/>
              <a:lstStyle/>
              <a:p>
                <a:endParaRPr lang="ja-JP" altLang="en-US">
                  <a:solidFill>
                    <a:srgbClr val="000000"/>
                  </a:solidFill>
                  <a:latin typeface="Arial"/>
                  <a:ea typeface="ＭＳ Ｐゴシック"/>
                </a:endParaRPr>
              </a:p>
            </p:txBody>
          </p:sp>
        </p:grpSp>
        <p:grpSp>
          <p:nvGrpSpPr>
            <p:cNvPr id="9" name="Group 63"/>
            <p:cNvGrpSpPr>
              <a:grpSpLocks/>
            </p:cNvGrpSpPr>
            <p:nvPr/>
          </p:nvGrpSpPr>
          <p:grpSpPr bwMode="auto">
            <a:xfrm>
              <a:off x="2708" y="1968"/>
              <a:ext cx="77" cy="336"/>
              <a:chOff x="2708" y="1968"/>
              <a:chExt cx="77" cy="336"/>
            </a:xfrm>
          </p:grpSpPr>
          <p:sp>
            <p:nvSpPr>
              <p:cNvPr id="65937" name="Freeform 64"/>
              <p:cNvSpPr>
                <a:spLocks/>
              </p:cNvSpPr>
              <p:nvPr/>
            </p:nvSpPr>
            <p:spPr bwMode="auto">
              <a:xfrm>
                <a:off x="2708" y="2160"/>
                <a:ext cx="77" cy="144"/>
              </a:xfrm>
              <a:custGeom>
                <a:avLst/>
                <a:gdLst>
                  <a:gd name="T0" fmla="*/ 38 w 77"/>
                  <a:gd name="T1" fmla="*/ 144 h 144"/>
                  <a:gd name="T2" fmla="*/ 0 w 77"/>
                  <a:gd name="T3" fmla="*/ 0 h 144"/>
                  <a:gd name="T4" fmla="*/ 38 w 77"/>
                  <a:gd name="T5" fmla="*/ 0 h 144"/>
                  <a:gd name="T6" fmla="*/ 77 w 77"/>
                  <a:gd name="T7" fmla="*/ 0 h 144"/>
                  <a:gd name="T8" fmla="*/ 38 w 77"/>
                  <a:gd name="T9" fmla="*/ 144 h 144"/>
                  <a:gd name="T10" fmla="*/ 0 60000 65536"/>
                  <a:gd name="T11" fmla="*/ 0 60000 65536"/>
                  <a:gd name="T12" fmla="*/ 0 60000 65536"/>
                  <a:gd name="T13" fmla="*/ 0 60000 65536"/>
                  <a:gd name="T14" fmla="*/ 0 60000 65536"/>
                  <a:gd name="T15" fmla="*/ 0 w 77"/>
                  <a:gd name="T16" fmla="*/ 0 h 144"/>
                  <a:gd name="T17" fmla="*/ 77 w 77"/>
                  <a:gd name="T18" fmla="*/ 144 h 144"/>
                </a:gdLst>
                <a:ahLst/>
                <a:cxnLst>
                  <a:cxn ang="T10">
                    <a:pos x="T0" y="T1"/>
                  </a:cxn>
                  <a:cxn ang="T11">
                    <a:pos x="T2" y="T3"/>
                  </a:cxn>
                  <a:cxn ang="T12">
                    <a:pos x="T4" y="T5"/>
                  </a:cxn>
                  <a:cxn ang="T13">
                    <a:pos x="T6" y="T7"/>
                  </a:cxn>
                  <a:cxn ang="T14">
                    <a:pos x="T8" y="T9"/>
                  </a:cxn>
                </a:cxnLst>
                <a:rect l="T15" t="T16" r="T17" b="T18"/>
                <a:pathLst>
                  <a:path w="77" h="144">
                    <a:moveTo>
                      <a:pt x="38" y="144"/>
                    </a:moveTo>
                    <a:lnTo>
                      <a:pt x="0" y="0"/>
                    </a:lnTo>
                    <a:lnTo>
                      <a:pt x="38" y="0"/>
                    </a:lnTo>
                    <a:lnTo>
                      <a:pt x="77" y="0"/>
                    </a:lnTo>
                    <a:lnTo>
                      <a:pt x="38" y="144"/>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938" name="Line 65"/>
              <p:cNvSpPr>
                <a:spLocks noChangeShapeType="1"/>
              </p:cNvSpPr>
              <p:nvPr/>
            </p:nvSpPr>
            <p:spPr bwMode="auto">
              <a:xfrm>
                <a:off x="2746" y="1968"/>
                <a:ext cx="1" cy="192"/>
              </a:xfrm>
              <a:prstGeom prst="line">
                <a:avLst/>
              </a:prstGeom>
              <a:noFill/>
              <a:ln w="15875">
                <a:solidFill>
                  <a:srgbClr val="FFC000"/>
                </a:solidFill>
                <a:round/>
                <a:headEnd/>
                <a:tailEnd/>
              </a:ln>
            </p:spPr>
            <p:txBody>
              <a:bodyPr/>
              <a:lstStyle/>
              <a:p>
                <a:endParaRPr lang="ja-JP" altLang="en-US">
                  <a:solidFill>
                    <a:srgbClr val="000000"/>
                  </a:solidFill>
                  <a:latin typeface="Arial"/>
                  <a:ea typeface="ＭＳ Ｐゴシック"/>
                </a:endParaRPr>
              </a:p>
            </p:txBody>
          </p:sp>
        </p:grpSp>
        <p:sp>
          <p:nvSpPr>
            <p:cNvPr id="65587" name="Rectangle 66"/>
            <p:cNvSpPr>
              <a:spLocks noChangeArrowheads="1"/>
            </p:cNvSpPr>
            <p:nvPr/>
          </p:nvSpPr>
          <p:spPr bwMode="auto">
            <a:xfrm>
              <a:off x="2779" y="1982"/>
              <a:ext cx="176" cy="211"/>
            </a:xfrm>
            <a:prstGeom prst="rect">
              <a:avLst/>
            </a:prstGeom>
            <a:noFill/>
            <a:ln w="9525">
              <a:noFill/>
              <a:miter lim="800000"/>
              <a:headEnd/>
              <a:tailEnd/>
            </a:ln>
          </p:spPr>
          <p:txBody>
            <a:bodyPr wrap="none" lIns="0" tIns="0" rIns="0" bIns="0">
              <a:spAutoFit/>
            </a:bodyPr>
            <a:lstStyle/>
            <a:p>
              <a:r>
                <a:rPr lang="ja-JP" altLang="en-US" sz="2200">
                  <a:solidFill>
                    <a:srgbClr val="FFC000"/>
                  </a:solidFill>
                  <a:latin typeface="Arial"/>
                  <a:ea typeface="ＭＳ Ｐゴシック"/>
                </a:rPr>
                <a:t>？</a:t>
              </a:r>
              <a:endParaRPr lang="ja-JP" altLang="en-US" sz="1400">
                <a:solidFill>
                  <a:srgbClr val="000000"/>
                </a:solidFill>
                <a:latin typeface="Times" charset="0"/>
                <a:ea typeface="ＭＳ 明朝" pitchFamily="17" charset="-128"/>
              </a:endParaRPr>
            </a:p>
          </p:txBody>
        </p:sp>
        <p:sp>
          <p:nvSpPr>
            <p:cNvPr id="65588" name="Rectangle 67"/>
            <p:cNvSpPr>
              <a:spLocks noChangeArrowheads="1"/>
            </p:cNvSpPr>
            <p:nvPr/>
          </p:nvSpPr>
          <p:spPr bwMode="auto">
            <a:xfrm>
              <a:off x="3643" y="2683"/>
              <a:ext cx="363" cy="144"/>
            </a:xfrm>
            <a:prstGeom prst="rect">
              <a:avLst/>
            </a:prstGeom>
            <a:noFill/>
            <a:ln w="9525">
              <a:noFill/>
              <a:miter lim="800000"/>
              <a:headEnd/>
              <a:tailEnd/>
            </a:ln>
          </p:spPr>
          <p:txBody>
            <a:bodyPr wrap="none" lIns="0" tIns="0" rIns="0" bIns="0">
              <a:spAutoFit/>
            </a:bodyPr>
            <a:lstStyle/>
            <a:p>
              <a:r>
                <a:rPr lang="ja-JP" altLang="en-US" sz="1500" b="1">
                  <a:solidFill>
                    <a:srgbClr val="FFC000"/>
                  </a:solidFill>
                  <a:latin typeface="Arial"/>
                  <a:ea typeface="ＭＳ Ｐゴシック"/>
                </a:rPr>
                <a:t>受精卵</a:t>
              </a:r>
              <a:endParaRPr lang="ja-JP" altLang="en-US" sz="1400">
                <a:solidFill>
                  <a:srgbClr val="000000"/>
                </a:solidFill>
                <a:latin typeface="Times" charset="0"/>
                <a:ea typeface="ＭＳ 明朝" pitchFamily="17" charset="-128"/>
              </a:endParaRPr>
            </a:p>
          </p:txBody>
        </p:sp>
        <p:sp>
          <p:nvSpPr>
            <p:cNvPr id="65589" name="Rectangle 68"/>
            <p:cNvSpPr>
              <a:spLocks noChangeArrowheads="1"/>
            </p:cNvSpPr>
            <p:nvPr/>
          </p:nvSpPr>
          <p:spPr bwMode="auto">
            <a:xfrm>
              <a:off x="1589" y="2674"/>
              <a:ext cx="484" cy="144"/>
            </a:xfrm>
            <a:prstGeom prst="rect">
              <a:avLst/>
            </a:prstGeom>
            <a:noFill/>
            <a:ln w="9525">
              <a:noFill/>
              <a:miter lim="800000"/>
              <a:headEnd/>
              <a:tailEnd/>
            </a:ln>
          </p:spPr>
          <p:txBody>
            <a:bodyPr wrap="none" lIns="0" tIns="0" rIns="0" bIns="0">
              <a:spAutoFit/>
            </a:bodyPr>
            <a:lstStyle/>
            <a:p>
              <a:r>
                <a:rPr lang="ja-JP" altLang="en-US" sz="1500" b="1">
                  <a:solidFill>
                    <a:srgbClr val="FFC000"/>
                  </a:solidFill>
                  <a:latin typeface="Arial"/>
                  <a:ea typeface="ＭＳ Ｐゴシック"/>
                </a:rPr>
                <a:t>未受精卵</a:t>
              </a:r>
              <a:endParaRPr lang="ja-JP" altLang="en-US" sz="1400">
                <a:solidFill>
                  <a:srgbClr val="000000"/>
                </a:solidFill>
                <a:latin typeface="Times" charset="0"/>
                <a:ea typeface="ＭＳ 明朝" pitchFamily="17" charset="-128"/>
              </a:endParaRPr>
            </a:p>
          </p:txBody>
        </p:sp>
        <p:grpSp>
          <p:nvGrpSpPr>
            <p:cNvPr id="10" name="Group 69"/>
            <p:cNvGrpSpPr>
              <a:grpSpLocks/>
            </p:cNvGrpSpPr>
            <p:nvPr/>
          </p:nvGrpSpPr>
          <p:grpSpPr bwMode="auto">
            <a:xfrm>
              <a:off x="1575" y="3456"/>
              <a:ext cx="566" cy="250"/>
              <a:chOff x="1575" y="3456"/>
              <a:chExt cx="566" cy="250"/>
            </a:xfrm>
          </p:grpSpPr>
          <p:sp>
            <p:nvSpPr>
              <p:cNvPr id="65922" name="Oval 70"/>
              <p:cNvSpPr>
                <a:spLocks noChangeArrowheads="1"/>
              </p:cNvSpPr>
              <p:nvPr/>
            </p:nvSpPr>
            <p:spPr bwMode="auto">
              <a:xfrm>
                <a:off x="1575" y="3476"/>
                <a:ext cx="566" cy="211"/>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923" name="Oval 71"/>
              <p:cNvSpPr>
                <a:spLocks noChangeArrowheads="1"/>
              </p:cNvSpPr>
              <p:nvPr/>
            </p:nvSpPr>
            <p:spPr bwMode="auto">
              <a:xfrm>
                <a:off x="1584" y="3514"/>
                <a:ext cx="557" cy="144"/>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924" name="Oval 72"/>
              <p:cNvSpPr>
                <a:spLocks noChangeArrowheads="1"/>
              </p:cNvSpPr>
              <p:nvPr/>
            </p:nvSpPr>
            <p:spPr bwMode="auto">
              <a:xfrm>
                <a:off x="1584" y="3562"/>
                <a:ext cx="557" cy="58"/>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925" name="Freeform 73"/>
              <p:cNvSpPr>
                <a:spLocks/>
              </p:cNvSpPr>
              <p:nvPr/>
            </p:nvSpPr>
            <p:spPr bwMode="auto">
              <a:xfrm>
                <a:off x="1844" y="3456"/>
                <a:ext cx="48" cy="48"/>
              </a:xfrm>
              <a:custGeom>
                <a:avLst/>
                <a:gdLst>
                  <a:gd name="T0" fmla="*/ 0 w 48"/>
                  <a:gd name="T1" fmla="*/ 0 h 48"/>
                  <a:gd name="T2" fmla="*/ 0 w 48"/>
                  <a:gd name="T3" fmla="*/ 0 h 48"/>
                  <a:gd name="T4" fmla="*/ 9 w 48"/>
                  <a:gd name="T5" fmla="*/ 10 h 48"/>
                  <a:gd name="T6" fmla="*/ 9 w 48"/>
                  <a:gd name="T7" fmla="*/ 10 h 48"/>
                  <a:gd name="T8" fmla="*/ 28 w 48"/>
                  <a:gd name="T9" fmla="*/ 10 h 48"/>
                  <a:gd name="T10" fmla="*/ 28 w 48"/>
                  <a:gd name="T11" fmla="*/ 10 h 48"/>
                  <a:gd name="T12" fmla="*/ 38 w 48"/>
                  <a:gd name="T13" fmla="*/ 20 h 48"/>
                  <a:gd name="T14" fmla="*/ 38 w 48"/>
                  <a:gd name="T15" fmla="*/ 20 h 48"/>
                  <a:gd name="T16" fmla="*/ 48 w 48"/>
                  <a:gd name="T17" fmla="*/ 20 h 48"/>
                  <a:gd name="T18" fmla="*/ 48 w 48"/>
                  <a:gd name="T19" fmla="*/ 20 h 48"/>
                  <a:gd name="T20" fmla="*/ 38 w 48"/>
                  <a:gd name="T21" fmla="*/ 29 h 48"/>
                  <a:gd name="T22" fmla="*/ 38 w 48"/>
                  <a:gd name="T23" fmla="*/ 29 h 48"/>
                  <a:gd name="T24" fmla="*/ 28 w 48"/>
                  <a:gd name="T25" fmla="*/ 29 h 48"/>
                  <a:gd name="T26" fmla="*/ 28 w 48"/>
                  <a:gd name="T27" fmla="*/ 29 h 48"/>
                  <a:gd name="T28" fmla="*/ 28 w 48"/>
                  <a:gd name="T29" fmla="*/ 39 h 48"/>
                  <a:gd name="T30" fmla="*/ 28 w 48"/>
                  <a:gd name="T31" fmla="*/ 39 h 48"/>
                  <a:gd name="T32" fmla="*/ 19 w 48"/>
                  <a:gd name="T33" fmla="*/ 39 h 48"/>
                  <a:gd name="T34" fmla="*/ 19 w 48"/>
                  <a:gd name="T35" fmla="*/ 39 h 48"/>
                  <a:gd name="T36" fmla="*/ 9 w 48"/>
                  <a:gd name="T37" fmla="*/ 39 h 48"/>
                  <a:gd name="T38" fmla="*/ 9 w 48"/>
                  <a:gd name="T39" fmla="*/ 39 h 48"/>
                  <a:gd name="T40" fmla="*/ 0 w 48"/>
                  <a:gd name="T41" fmla="*/ 48 h 48"/>
                  <a:gd name="T42" fmla="*/ 0 w 48"/>
                  <a:gd name="T43" fmla="*/ 48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48"/>
                  <a:gd name="T68" fmla="*/ 48 w 48"/>
                  <a:gd name="T69" fmla="*/ 48 h 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48">
                    <a:moveTo>
                      <a:pt x="0" y="0"/>
                    </a:moveTo>
                    <a:lnTo>
                      <a:pt x="0" y="0"/>
                    </a:lnTo>
                    <a:lnTo>
                      <a:pt x="9" y="10"/>
                    </a:lnTo>
                    <a:lnTo>
                      <a:pt x="28" y="10"/>
                    </a:lnTo>
                    <a:lnTo>
                      <a:pt x="38" y="20"/>
                    </a:lnTo>
                    <a:lnTo>
                      <a:pt x="48" y="20"/>
                    </a:lnTo>
                    <a:lnTo>
                      <a:pt x="38" y="29"/>
                    </a:lnTo>
                    <a:lnTo>
                      <a:pt x="28" y="29"/>
                    </a:lnTo>
                    <a:lnTo>
                      <a:pt x="28" y="39"/>
                    </a:lnTo>
                    <a:lnTo>
                      <a:pt x="19" y="39"/>
                    </a:lnTo>
                    <a:lnTo>
                      <a:pt x="9" y="39"/>
                    </a:lnTo>
                    <a:lnTo>
                      <a:pt x="0" y="48"/>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926" name="Freeform 74"/>
              <p:cNvSpPr>
                <a:spLocks/>
              </p:cNvSpPr>
              <p:nvPr/>
            </p:nvSpPr>
            <p:spPr bwMode="auto">
              <a:xfrm>
                <a:off x="1844" y="3456"/>
                <a:ext cx="48" cy="48"/>
              </a:xfrm>
              <a:custGeom>
                <a:avLst/>
                <a:gdLst>
                  <a:gd name="T0" fmla="*/ 0 w 48"/>
                  <a:gd name="T1" fmla="*/ 0 h 48"/>
                  <a:gd name="T2" fmla="*/ 9 w 48"/>
                  <a:gd name="T3" fmla="*/ 10 h 48"/>
                  <a:gd name="T4" fmla="*/ 9 w 48"/>
                  <a:gd name="T5" fmla="*/ 10 h 48"/>
                  <a:gd name="T6" fmla="*/ 9 w 48"/>
                  <a:gd name="T7" fmla="*/ 10 h 48"/>
                  <a:gd name="T8" fmla="*/ 9 w 48"/>
                  <a:gd name="T9" fmla="*/ 10 h 48"/>
                  <a:gd name="T10" fmla="*/ 28 w 48"/>
                  <a:gd name="T11" fmla="*/ 10 h 48"/>
                  <a:gd name="T12" fmla="*/ 28 w 48"/>
                  <a:gd name="T13" fmla="*/ 10 h 48"/>
                  <a:gd name="T14" fmla="*/ 28 w 48"/>
                  <a:gd name="T15" fmla="*/ 10 h 48"/>
                  <a:gd name="T16" fmla="*/ 38 w 48"/>
                  <a:gd name="T17" fmla="*/ 20 h 48"/>
                  <a:gd name="T18" fmla="*/ 48 w 48"/>
                  <a:gd name="T19" fmla="*/ 20 h 48"/>
                  <a:gd name="T20" fmla="*/ 48 w 48"/>
                  <a:gd name="T21" fmla="*/ 20 h 48"/>
                  <a:gd name="T22" fmla="*/ 48 w 48"/>
                  <a:gd name="T23" fmla="*/ 20 h 48"/>
                  <a:gd name="T24" fmla="*/ 48 w 48"/>
                  <a:gd name="T25" fmla="*/ 20 h 48"/>
                  <a:gd name="T26" fmla="*/ 38 w 48"/>
                  <a:gd name="T27" fmla="*/ 29 h 48"/>
                  <a:gd name="T28" fmla="*/ 38 w 48"/>
                  <a:gd name="T29" fmla="*/ 29 h 48"/>
                  <a:gd name="T30" fmla="*/ 38 w 48"/>
                  <a:gd name="T31" fmla="*/ 29 h 48"/>
                  <a:gd name="T32" fmla="*/ 28 w 48"/>
                  <a:gd name="T33" fmla="*/ 29 h 48"/>
                  <a:gd name="T34" fmla="*/ 28 w 48"/>
                  <a:gd name="T35" fmla="*/ 39 h 48"/>
                  <a:gd name="T36" fmla="*/ 28 w 48"/>
                  <a:gd name="T37" fmla="*/ 39 h 48"/>
                  <a:gd name="T38" fmla="*/ 28 w 48"/>
                  <a:gd name="T39" fmla="*/ 39 h 48"/>
                  <a:gd name="T40" fmla="*/ 19 w 48"/>
                  <a:gd name="T41" fmla="*/ 39 h 48"/>
                  <a:gd name="T42" fmla="*/ 19 w 48"/>
                  <a:gd name="T43" fmla="*/ 39 h 48"/>
                  <a:gd name="T44" fmla="*/ 9 w 48"/>
                  <a:gd name="T45" fmla="*/ 39 h 48"/>
                  <a:gd name="T46" fmla="*/ 9 w 48"/>
                  <a:gd name="T47" fmla="*/ 39 h 48"/>
                  <a:gd name="T48" fmla="*/ 9 w 48"/>
                  <a:gd name="T49" fmla="*/ 39 h 48"/>
                  <a:gd name="T50" fmla="*/ 9 w 48"/>
                  <a:gd name="T51" fmla="*/ 39 h 48"/>
                  <a:gd name="T52" fmla="*/ 0 w 48"/>
                  <a:gd name="T53" fmla="*/ 48 h 48"/>
                  <a:gd name="T54" fmla="*/ 0 w 48"/>
                  <a:gd name="T55" fmla="*/ 48 h 48"/>
                  <a:gd name="T56" fmla="*/ 0 w 48"/>
                  <a:gd name="T57" fmla="*/ 48 h 4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8"/>
                  <a:gd name="T88" fmla="*/ 0 h 48"/>
                  <a:gd name="T89" fmla="*/ 48 w 48"/>
                  <a:gd name="T90" fmla="*/ 48 h 4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8" h="48">
                    <a:moveTo>
                      <a:pt x="0" y="0"/>
                    </a:moveTo>
                    <a:lnTo>
                      <a:pt x="9" y="10"/>
                    </a:lnTo>
                    <a:lnTo>
                      <a:pt x="28" y="10"/>
                    </a:lnTo>
                    <a:lnTo>
                      <a:pt x="38" y="20"/>
                    </a:lnTo>
                    <a:lnTo>
                      <a:pt x="48" y="20"/>
                    </a:lnTo>
                    <a:lnTo>
                      <a:pt x="38" y="29"/>
                    </a:lnTo>
                    <a:lnTo>
                      <a:pt x="28" y="29"/>
                    </a:lnTo>
                    <a:lnTo>
                      <a:pt x="28" y="39"/>
                    </a:lnTo>
                    <a:lnTo>
                      <a:pt x="19" y="39"/>
                    </a:lnTo>
                    <a:lnTo>
                      <a:pt x="9" y="39"/>
                    </a:lnTo>
                    <a:lnTo>
                      <a:pt x="0" y="48"/>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927" name="Freeform 75"/>
              <p:cNvSpPr>
                <a:spLocks/>
              </p:cNvSpPr>
              <p:nvPr/>
            </p:nvSpPr>
            <p:spPr bwMode="auto">
              <a:xfrm>
                <a:off x="1824" y="3533"/>
                <a:ext cx="58" cy="48"/>
              </a:xfrm>
              <a:custGeom>
                <a:avLst/>
                <a:gdLst>
                  <a:gd name="T0" fmla="*/ 0 w 58"/>
                  <a:gd name="T1" fmla="*/ 0 h 48"/>
                  <a:gd name="T2" fmla="*/ 0 w 58"/>
                  <a:gd name="T3" fmla="*/ 0 h 48"/>
                  <a:gd name="T4" fmla="*/ 20 w 58"/>
                  <a:gd name="T5" fmla="*/ 10 h 48"/>
                  <a:gd name="T6" fmla="*/ 20 w 58"/>
                  <a:gd name="T7" fmla="*/ 10 h 48"/>
                  <a:gd name="T8" fmla="*/ 39 w 58"/>
                  <a:gd name="T9" fmla="*/ 19 h 48"/>
                  <a:gd name="T10" fmla="*/ 39 w 58"/>
                  <a:gd name="T11" fmla="*/ 19 h 48"/>
                  <a:gd name="T12" fmla="*/ 48 w 58"/>
                  <a:gd name="T13" fmla="*/ 19 h 48"/>
                  <a:gd name="T14" fmla="*/ 48 w 58"/>
                  <a:gd name="T15" fmla="*/ 19 h 48"/>
                  <a:gd name="T16" fmla="*/ 58 w 58"/>
                  <a:gd name="T17" fmla="*/ 19 h 48"/>
                  <a:gd name="T18" fmla="*/ 58 w 58"/>
                  <a:gd name="T19" fmla="*/ 19 h 48"/>
                  <a:gd name="T20" fmla="*/ 58 w 58"/>
                  <a:gd name="T21" fmla="*/ 29 h 48"/>
                  <a:gd name="T22" fmla="*/ 58 w 58"/>
                  <a:gd name="T23" fmla="*/ 29 h 48"/>
                  <a:gd name="T24" fmla="*/ 48 w 58"/>
                  <a:gd name="T25" fmla="*/ 29 h 48"/>
                  <a:gd name="T26" fmla="*/ 48 w 58"/>
                  <a:gd name="T27" fmla="*/ 29 h 48"/>
                  <a:gd name="T28" fmla="*/ 39 w 58"/>
                  <a:gd name="T29" fmla="*/ 39 h 48"/>
                  <a:gd name="T30" fmla="*/ 39 w 58"/>
                  <a:gd name="T31" fmla="*/ 39 h 48"/>
                  <a:gd name="T32" fmla="*/ 29 w 58"/>
                  <a:gd name="T33" fmla="*/ 39 h 48"/>
                  <a:gd name="T34" fmla="*/ 29 w 58"/>
                  <a:gd name="T35" fmla="*/ 39 h 48"/>
                  <a:gd name="T36" fmla="*/ 20 w 58"/>
                  <a:gd name="T37" fmla="*/ 39 h 48"/>
                  <a:gd name="T38" fmla="*/ 20 w 58"/>
                  <a:gd name="T39" fmla="*/ 39 h 48"/>
                  <a:gd name="T40" fmla="*/ 10 w 58"/>
                  <a:gd name="T41" fmla="*/ 48 h 48"/>
                  <a:gd name="T42" fmla="*/ 10 w 58"/>
                  <a:gd name="T43" fmla="*/ 48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48"/>
                  <a:gd name="T68" fmla="*/ 58 w 58"/>
                  <a:gd name="T69" fmla="*/ 48 h 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48">
                    <a:moveTo>
                      <a:pt x="0" y="0"/>
                    </a:moveTo>
                    <a:lnTo>
                      <a:pt x="0" y="0"/>
                    </a:lnTo>
                    <a:lnTo>
                      <a:pt x="20" y="10"/>
                    </a:lnTo>
                    <a:lnTo>
                      <a:pt x="39" y="19"/>
                    </a:lnTo>
                    <a:lnTo>
                      <a:pt x="48" y="19"/>
                    </a:lnTo>
                    <a:lnTo>
                      <a:pt x="58" y="19"/>
                    </a:lnTo>
                    <a:lnTo>
                      <a:pt x="58" y="29"/>
                    </a:lnTo>
                    <a:lnTo>
                      <a:pt x="48" y="29"/>
                    </a:lnTo>
                    <a:lnTo>
                      <a:pt x="39" y="39"/>
                    </a:lnTo>
                    <a:lnTo>
                      <a:pt x="29" y="39"/>
                    </a:lnTo>
                    <a:lnTo>
                      <a:pt x="20" y="39"/>
                    </a:lnTo>
                    <a:lnTo>
                      <a:pt x="10" y="48"/>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928" name="Freeform 76"/>
              <p:cNvSpPr>
                <a:spLocks/>
              </p:cNvSpPr>
              <p:nvPr/>
            </p:nvSpPr>
            <p:spPr bwMode="auto">
              <a:xfrm>
                <a:off x="1824" y="3533"/>
                <a:ext cx="58" cy="48"/>
              </a:xfrm>
              <a:custGeom>
                <a:avLst/>
                <a:gdLst>
                  <a:gd name="T0" fmla="*/ 0 w 58"/>
                  <a:gd name="T1" fmla="*/ 0 h 48"/>
                  <a:gd name="T2" fmla="*/ 20 w 58"/>
                  <a:gd name="T3" fmla="*/ 10 h 48"/>
                  <a:gd name="T4" fmla="*/ 20 w 58"/>
                  <a:gd name="T5" fmla="*/ 10 h 48"/>
                  <a:gd name="T6" fmla="*/ 20 w 58"/>
                  <a:gd name="T7" fmla="*/ 10 h 48"/>
                  <a:gd name="T8" fmla="*/ 20 w 58"/>
                  <a:gd name="T9" fmla="*/ 10 h 48"/>
                  <a:gd name="T10" fmla="*/ 39 w 58"/>
                  <a:gd name="T11" fmla="*/ 19 h 48"/>
                  <a:gd name="T12" fmla="*/ 39 w 58"/>
                  <a:gd name="T13" fmla="*/ 19 h 48"/>
                  <a:gd name="T14" fmla="*/ 39 w 58"/>
                  <a:gd name="T15" fmla="*/ 19 h 48"/>
                  <a:gd name="T16" fmla="*/ 39 w 58"/>
                  <a:gd name="T17" fmla="*/ 19 h 48"/>
                  <a:gd name="T18" fmla="*/ 48 w 58"/>
                  <a:gd name="T19" fmla="*/ 19 h 48"/>
                  <a:gd name="T20" fmla="*/ 58 w 58"/>
                  <a:gd name="T21" fmla="*/ 19 h 48"/>
                  <a:gd name="T22" fmla="*/ 58 w 58"/>
                  <a:gd name="T23" fmla="*/ 19 h 48"/>
                  <a:gd name="T24" fmla="*/ 58 w 58"/>
                  <a:gd name="T25" fmla="*/ 29 h 48"/>
                  <a:gd name="T26" fmla="*/ 48 w 58"/>
                  <a:gd name="T27" fmla="*/ 29 h 48"/>
                  <a:gd name="T28" fmla="*/ 48 w 58"/>
                  <a:gd name="T29" fmla="*/ 29 h 48"/>
                  <a:gd name="T30" fmla="*/ 48 w 58"/>
                  <a:gd name="T31" fmla="*/ 29 h 48"/>
                  <a:gd name="T32" fmla="*/ 39 w 58"/>
                  <a:gd name="T33" fmla="*/ 39 h 48"/>
                  <a:gd name="T34" fmla="*/ 39 w 58"/>
                  <a:gd name="T35" fmla="*/ 39 h 48"/>
                  <a:gd name="T36" fmla="*/ 39 w 58"/>
                  <a:gd name="T37" fmla="*/ 39 h 48"/>
                  <a:gd name="T38" fmla="*/ 29 w 58"/>
                  <a:gd name="T39" fmla="*/ 39 h 48"/>
                  <a:gd name="T40" fmla="*/ 29 w 58"/>
                  <a:gd name="T41" fmla="*/ 39 h 48"/>
                  <a:gd name="T42" fmla="*/ 20 w 58"/>
                  <a:gd name="T43" fmla="*/ 39 h 48"/>
                  <a:gd name="T44" fmla="*/ 20 w 58"/>
                  <a:gd name="T45" fmla="*/ 39 h 48"/>
                  <a:gd name="T46" fmla="*/ 20 w 58"/>
                  <a:gd name="T47" fmla="*/ 39 h 48"/>
                  <a:gd name="T48" fmla="*/ 20 w 58"/>
                  <a:gd name="T49" fmla="*/ 39 h 48"/>
                  <a:gd name="T50" fmla="*/ 10 w 58"/>
                  <a:gd name="T51" fmla="*/ 48 h 48"/>
                  <a:gd name="T52" fmla="*/ 10 w 58"/>
                  <a:gd name="T53" fmla="*/ 48 h 48"/>
                  <a:gd name="T54" fmla="*/ 10 w 58"/>
                  <a:gd name="T55" fmla="*/ 48 h 48"/>
                  <a:gd name="T56" fmla="*/ 10 w 58"/>
                  <a:gd name="T57" fmla="*/ 48 h 4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8"/>
                  <a:gd name="T88" fmla="*/ 0 h 48"/>
                  <a:gd name="T89" fmla="*/ 58 w 58"/>
                  <a:gd name="T90" fmla="*/ 48 h 4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8" h="48">
                    <a:moveTo>
                      <a:pt x="0" y="0"/>
                    </a:moveTo>
                    <a:lnTo>
                      <a:pt x="20" y="10"/>
                    </a:lnTo>
                    <a:lnTo>
                      <a:pt x="39" y="19"/>
                    </a:lnTo>
                    <a:lnTo>
                      <a:pt x="48" y="19"/>
                    </a:lnTo>
                    <a:lnTo>
                      <a:pt x="58" y="19"/>
                    </a:lnTo>
                    <a:lnTo>
                      <a:pt x="58" y="29"/>
                    </a:lnTo>
                    <a:lnTo>
                      <a:pt x="48" y="29"/>
                    </a:lnTo>
                    <a:lnTo>
                      <a:pt x="39" y="39"/>
                    </a:lnTo>
                    <a:lnTo>
                      <a:pt x="29" y="39"/>
                    </a:lnTo>
                    <a:lnTo>
                      <a:pt x="20" y="39"/>
                    </a:lnTo>
                    <a:lnTo>
                      <a:pt x="10" y="48"/>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929" name="Freeform 77"/>
              <p:cNvSpPr>
                <a:spLocks/>
              </p:cNvSpPr>
              <p:nvPr/>
            </p:nvSpPr>
            <p:spPr bwMode="auto">
              <a:xfrm>
                <a:off x="1824" y="3620"/>
                <a:ext cx="58" cy="48"/>
              </a:xfrm>
              <a:custGeom>
                <a:avLst/>
                <a:gdLst>
                  <a:gd name="T0" fmla="*/ 0 w 58"/>
                  <a:gd name="T1" fmla="*/ 0 h 48"/>
                  <a:gd name="T2" fmla="*/ 0 w 58"/>
                  <a:gd name="T3" fmla="*/ 0 h 48"/>
                  <a:gd name="T4" fmla="*/ 10 w 58"/>
                  <a:gd name="T5" fmla="*/ 9 h 48"/>
                  <a:gd name="T6" fmla="*/ 10 w 58"/>
                  <a:gd name="T7" fmla="*/ 9 h 48"/>
                  <a:gd name="T8" fmla="*/ 20 w 58"/>
                  <a:gd name="T9" fmla="*/ 9 h 48"/>
                  <a:gd name="T10" fmla="*/ 20 w 58"/>
                  <a:gd name="T11" fmla="*/ 9 h 48"/>
                  <a:gd name="T12" fmla="*/ 29 w 58"/>
                  <a:gd name="T13" fmla="*/ 19 h 48"/>
                  <a:gd name="T14" fmla="*/ 29 w 58"/>
                  <a:gd name="T15" fmla="*/ 19 h 48"/>
                  <a:gd name="T16" fmla="*/ 39 w 58"/>
                  <a:gd name="T17" fmla="*/ 19 h 48"/>
                  <a:gd name="T18" fmla="*/ 39 w 58"/>
                  <a:gd name="T19" fmla="*/ 19 h 48"/>
                  <a:gd name="T20" fmla="*/ 48 w 58"/>
                  <a:gd name="T21" fmla="*/ 19 h 48"/>
                  <a:gd name="T22" fmla="*/ 48 w 58"/>
                  <a:gd name="T23" fmla="*/ 19 h 48"/>
                  <a:gd name="T24" fmla="*/ 58 w 58"/>
                  <a:gd name="T25" fmla="*/ 28 h 48"/>
                  <a:gd name="T26" fmla="*/ 58 w 58"/>
                  <a:gd name="T27" fmla="*/ 28 h 48"/>
                  <a:gd name="T28" fmla="*/ 48 w 58"/>
                  <a:gd name="T29" fmla="*/ 28 h 48"/>
                  <a:gd name="T30" fmla="*/ 48 w 58"/>
                  <a:gd name="T31" fmla="*/ 28 h 48"/>
                  <a:gd name="T32" fmla="*/ 39 w 58"/>
                  <a:gd name="T33" fmla="*/ 28 h 48"/>
                  <a:gd name="T34" fmla="*/ 39 w 58"/>
                  <a:gd name="T35" fmla="*/ 28 h 48"/>
                  <a:gd name="T36" fmla="*/ 39 w 58"/>
                  <a:gd name="T37" fmla="*/ 38 h 48"/>
                  <a:gd name="T38" fmla="*/ 39 w 58"/>
                  <a:gd name="T39" fmla="*/ 38 h 48"/>
                  <a:gd name="T40" fmla="*/ 29 w 58"/>
                  <a:gd name="T41" fmla="*/ 38 h 48"/>
                  <a:gd name="T42" fmla="*/ 29 w 58"/>
                  <a:gd name="T43" fmla="*/ 38 h 48"/>
                  <a:gd name="T44" fmla="*/ 20 w 58"/>
                  <a:gd name="T45" fmla="*/ 38 h 48"/>
                  <a:gd name="T46" fmla="*/ 20 w 58"/>
                  <a:gd name="T47" fmla="*/ 38 h 48"/>
                  <a:gd name="T48" fmla="*/ 10 w 58"/>
                  <a:gd name="T49" fmla="*/ 38 h 48"/>
                  <a:gd name="T50" fmla="*/ 10 w 58"/>
                  <a:gd name="T51" fmla="*/ 38 h 48"/>
                  <a:gd name="T52" fmla="*/ 10 w 58"/>
                  <a:gd name="T53" fmla="*/ 48 h 48"/>
                  <a:gd name="T54" fmla="*/ 10 w 58"/>
                  <a:gd name="T55" fmla="*/ 48 h 48"/>
                  <a:gd name="T56" fmla="*/ 0 w 58"/>
                  <a:gd name="T57" fmla="*/ 48 h 48"/>
                  <a:gd name="T58" fmla="*/ 0 w 58"/>
                  <a:gd name="T59" fmla="*/ 48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
                  <a:gd name="T91" fmla="*/ 0 h 48"/>
                  <a:gd name="T92" fmla="*/ 58 w 58"/>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 h="48">
                    <a:moveTo>
                      <a:pt x="0" y="0"/>
                    </a:moveTo>
                    <a:lnTo>
                      <a:pt x="0" y="0"/>
                    </a:lnTo>
                    <a:lnTo>
                      <a:pt x="10" y="9"/>
                    </a:lnTo>
                    <a:lnTo>
                      <a:pt x="20" y="9"/>
                    </a:lnTo>
                    <a:lnTo>
                      <a:pt x="29" y="19"/>
                    </a:lnTo>
                    <a:lnTo>
                      <a:pt x="39" y="19"/>
                    </a:lnTo>
                    <a:lnTo>
                      <a:pt x="48" y="19"/>
                    </a:lnTo>
                    <a:lnTo>
                      <a:pt x="58" y="28"/>
                    </a:lnTo>
                    <a:lnTo>
                      <a:pt x="48" y="28"/>
                    </a:lnTo>
                    <a:lnTo>
                      <a:pt x="39" y="28"/>
                    </a:lnTo>
                    <a:lnTo>
                      <a:pt x="39" y="38"/>
                    </a:lnTo>
                    <a:lnTo>
                      <a:pt x="29" y="38"/>
                    </a:lnTo>
                    <a:lnTo>
                      <a:pt x="20" y="38"/>
                    </a:lnTo>
                    <a:lnTo>
                      <a:pt x="10" y="38"/>
                    </a:lnTo>
                    <a:lnTo>
                      <a:pt x="10" y="48"/>
                    </a:lnTo>
                    <a:lnTo>
                      <a:pt x="0" y="48"/>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930" name="Freeform 78"/>
              <p:cNvSpPr>
                <a:spLocks/>
              </p:cNvSpPr>
              <p:nvPr/>
            </p:nvSpPr>
            <p:spPr bwMode="auto">
              <a:xfrm>
                <a:off x="1824" y="3620"/>
                <a:ext cx="58" cy="48"/>
              </a:xfrm>
              <a:custGeom>
                <a:avLst/>
                <a:gdLst>
                  <a:gd name="T0" fmla="*/ 0 w 58"/>
                  <a:gd name="T1" fmla="*/ 0 h 48"/>
                  <a:gd name="T2" fmla="*/ 10 w 58"/>
                  <a:gd name="T3" fmla="*/ 9 h 48"/>
                  <a:gd name="T4" fmla="*/ 20 w 58"/>
                  <a:gd name="T5" fmla="*/ 9 h 48"/>
                  <a:gd name="T6" fmla="*/ 20 w 58"/>
                  <a:gd name="T7" fmla="*/ 9 h 48"/>
                  <a:gd name="T8" fmla="*/ 20 w 58"/>
                  <a:gd name="T9" fmla="*/ 9 h 48"/>
                  <a:gd name="T10" fmla="*/ 29 w 58"/>
                  <a:gd name="T11" fmla="*/ 19 h 48"/>
                  <a:gd name="T12" fmla="*/ 39 w 58"/>
                  <a:gd name="T13" fmla="*/ 19 h 48"/>
                  <a:gd name="T14" fmla="*/ 39 w 58"/>
                  <a:gd name="T15" fmla="*/ 19 h 48"/>
                  <a:gd name="T16" fmla="*/ 39 w 58"/>
                  <a:gd name="T17" fmla="*/ 19 h 48"/>
                  <a:gd name="T18" fmla="*/ 48 w 58"/>
                  <a:gd name="T19" fmla="*/ 19 h 48"/>
                  <a:gd name="T20" fmla="*/ 48 w 58"/>
                  <a:gd name="T21" fmla="*/ 19 h 48"/>
                  <a:gd name="T22" fmla="*/ 48 w 58"/>
                  <a:gd name="T23" fmla="*/ 19 h 48"/>
                  <a:gd name="T24" fmla="*/ 58 w 58"/>
                  <a:gd name="T25" fmla="*/ 28 h 48"/>
                  <a:gd name="T26" fmla="*/ 48 w 58"/>
                  <a:gd name="T27" fmla="*/ 28 h 48"/>
                  <a:gd name="T28" fmla="*/ 48 w 58"/>
                  <a:gd name="T29" fmla="*/ 28 h 48"/>
                  <a:gd name="T30" fmla="*/ 39 w 58"/>
                  <a:gd name="T31" fmla="*/ 28 h 48"/>
                  <a:gd name="T32" fmla="*/ 39 w 58"/>
                  <a:gd name="T33" fmla="*/ 38 h 48"/>
                  <a:gd name="T34" fmla="*/ 39 w 58"/>
                  <a:gd name="T35" fmla="*/ 38 h 48"/>
                  <a:gd name="T36" fmla="*/ 29 w 58"/>
                  <a:gd name="T37" fmla="*/ 38 h 48"/>
                  <a:gd name="T38" fmla="*/ 29 w 58"/>
                  <a:gd name="T39" fmla="*/ 38 h 48"/>
                  <a:gd name="T40" fmla="*/ 29 w 58"/>
                  <a:gd name="T41" fmla="*/ 38 h 48"/>
                  <a:gd name="T42" fmla="*/ 20 w 58"/>
                  <a:gd name="T43" fmla="*/ 38 h 48"/>
                  <a:gd name="T44" fmla="*/ 20 w 58"/>
                  <a:gd name="T45" fmla="*/ 38 h 48"/>
                  <a:gd name="T46" fmla="*/ 20 w 58"/>
                  <a:gd name="T47" fmla="*/ 38 h 48"/>
                  <a:gd name="T48" fmla="*/ 10 w 58"/>
                  <a:gd name="T49" fmla="*/ 38 h 48"/>
                  <a:gd name="T50" fmla="*/ 10 w 58"/>
                  <a:gd name="T51" fmla="*/ 48 h 48"/>
                  <a:gd name="T52" fmla="*/ 10 w 58"/>
                  <a:gd name="T53" fmla="*/ 48 h 48"/>
                  <a:gd name="T54" fmla="*/ 10 w 58"/>
                  <a:gd name="T55" fmla="*/ 48 h 48"/>
                  <a:gd name="T56" fmla="*/ 0 w 58"/>
                  <a:gd name="T57" fmla="*/ 48 h 4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8"/>
                  <a:gd name="T88" fmla="*/ 0 h 48"/>
                  <a:gd name="T89" fmla="*/ 58 w 58"/>
                  <a:gd name="T90" fmla="*/ 48 h 4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8" h="48">
                    <a:moveTo>
                      <a:pt x="0" y="0"/>
                    </a:moveTo>
                    <a:lnTo>
                      <a:pt x="10" y="9"/>
                    </a:lnTo>
                    <a:lnTo>
                      <a:pt x="20" y="9"/>
                    </a:lnTo>
                    <a:lnTo>
                      <a:pt x="29" y="19"/>
                    </a:lnTo>
                    <a:lnTo>
                      <a:pt x="39" y="19"/>
                    </a:lnTo>
                    <a:lnTo>
                      <a:pt x="48" y="19"/>
                    </a:lnTo>
                    <a:lnTo>
                      <a:pt x="58" y="28"/>
                    </a:lnTo>
                    <a:lnTo>
                      <a:pt x="48" y="28"/>
                    </a:lnTo>
                    <a:lnTo>
                      <a:pt x="39" y="28"/>
                    </a:lnTo>
                    <a:lnTo>
                      <a:pt x="39" y="38"/>
                    </a:lnTo>
                    <a:lnTo>
                      <a:pt x="29" y="38"/>
                    </a:lnTo>
                    <a:lnTo>
                      <a:pt x="20" y="38"/>
                    </a:lnTo>
                    <a:lnTo>
                      <a:pt x="10" y="38"/>
                    </a:lnTo>
                    <a:lnTo>
                      <a:pt x="10" y="48"/>
                    </a:lnTo>
                    <a:lnTo>
                      <a:pt x="0" y="48"/>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931" name="Freeform 79"/>
              <p:cNvSpPr>
                <a:spLocks/>
              </p:cNvSpPr>
              <p:nvPr/>
            </p:nvSpPr>
            <p:spPr bwMode="auto">
              <a:xfrm>
                <a:off x="1863" y="3668"/>
                <a:ext cx="48" cy="38"/>
              </a:xfrm>
              <a:custGeom>
                <a:avLst/>
                <a:gdLst>
                  <a:gd name="T0" fmla="*/ 48 w 48"/>
                  <a:gd name="T1" fmla="*/ 0 h 38"/>
                  <a:gd name="T2" fmla="*/ 48 w 48"/>
                  <a:gd name="T3" fmla="*/ 0 h 38"/>
                  <a:gd name="T4" fmla="*/ 38 w 48"/>
                  <a:gd name="T5" fmla="*/ 0 h 38"/>
                  <a:gd name="T6" fmla="*/ 38 w 48"/>
                  <a:gd name="T7" fmla="*/ 0 h 38"/>
                  <a:gd name="T8" fmla="*/ 19 w 48"/>
                  <a:gd name="T9" fmla="*/ 9 h 38"/>
                  <a:gd name="T10" fmla="*/ 19 w 48"/>
                  <a:gd name="T11" fmla="*/ 9 h 38"/>
                  <a:gd name="T12" fmla="*/ 9 w 48"/>
                  <a:gd name="T13" fmla="*/ 9 h 38"/>
                  <a:gd name="T14" fmla="*/ 9 w 48"/>
                  <a:gd name="T15" fmla="*/ 9 h 38"/>
                  <a:gd name="T16" fmla="*/ 0 w 48"/>
                  <a:gd name="T17" fmla="*/ 9 h 38"/>
                  <a:gd name="T18" fmla="*/ 0 w 48"/>
                  <a:gd name="T19" fmla="*/ 9 h 38"/>
                  <a:gd name="T20" fmla="*/ 0 w 48"/>
                  <a:gd name="T21" fmla="*/ 19 h 38"/>
                  <a:gd name="T22" fmla="*/ 0 w 48"/>
                  <a:gd name="T23" fmla="*/ 19 h 38"/>
                  <a:gd name="T24" fmla="*/ 9 w 48"/>
                  <a:gd name="T25" fmla="*/ 19 h 38"/>
                  <a:gd name="T26" fmla="*/ 9 w 48"/>
                  <a:gd name="T27" fmla="*/ 19 h 38"/>
                  <a:gd name="T28" fmla="*/ 9 w 48"/>
                  <a:gd name="T29" fmla="*/ 28 h 38"/>
                  <a:gd name="T30" fmla="*/ 9 w 48"/>
                  <a:gd name="T31" fmla="*/ 28 h 38"/>
                  <a:gd name="T32" fmla="*/ 19 w 48"/>
                  <a:gd name="T33" fmla="*/ 28 h 38"/>
                  <a:gd name="T34" fmla="*/ 19 w 48"/>
                  <a:gd name="T35" fmla="*/ 28 h 38"/>
                  <a:gd name="T36" fmla="*/ 29 w 48"/>
                  <a:gd name="T37" fmla="*/ 28 h 38"/>
                  <a:gd name="T38" fmla="*/ 29 w 48"/>
                  <a:gd name="T39" fmla="*/ 28 h 38"/>
                  <a:gd name="T40" fmla="*/ 38 w 48"/>
                  <a:gd name="T41" fmla="*/ 28 h 38"/>
                  <a:gd name="T42" fmla="*/ 38 w 48"/>
                  <a:gd name="T43" fmla="*/ 28 h 38"/>
                  <a:gd name="T44" fmla="*/ 38 w 48"/>
                  <a:gd name="T45" fmla="*/ 38 h 38"/>
                  <a:gd name="T46" fmla="*/ 38 w 48"/>
                  <a:gd name="T47" fmla="*/ 38 h 38"/>
                  <a:gd name="T48" fmla="*/ 48 w 48"/>
                  <a:gd name="T49" fmla="*/ 38 h 38"/>
                  <a:gd name="T50" fmla="*/ 48 w 48"/>
                  <a:gd name="T51" fmla="*/ 38 h 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8"/>
                  <a:gd name="T79" fmla="*/ 0 h 38"/>
                  <a:gd name="T80" fmla="*/ 48 w 48"/>
                  <a:gd name="T81" fmla="*/ 38 h 3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8" h="38">
                    <a:moveTo>
                      <a:pt x="48" y="0"/>
                    </a:moveTo>
                    <a:lnTo>
                      <a:pt x="48" y="0"/>
                    </a:lnTo>
                    <a:lnTo>
                      <a:pt x="38" y="0"/>
                    </a:lnTo>
                    <a:lnTo>
                      <a:pt x="19" y="9"/>
                    </a:lnTo>
                    <a:lnTo>
                      <a:pt x="9" y="9"/>
                    </a:lnTo>
                    <a:lnTo>
                      <a:pt x="0" y="9"/>
                    </a:lnTo>
                    <a:lnTo>
                      <a:pt x="0" y="19"/>
                    </a:lnTo>
                    <a:lnTo>
                      <a:pt x="9" y="19"/>
                    </a:lnTo>
                    <a:lnTo>
                      <a:pt x="9" y="28"/>
                    </a:lnTo>
                    <a:lnTo>
                      <a:pt x="19" y="28"/>
                    </a:lnTo>
                    <a:lnTo>
                      <a:pt x="29" y="28"/>
                    </a:lnTo>
                    <a:lnTo>
                      <a:pt x="38" y="28"/>
                    </a:lnTo>
                    <a:lnTo>
                      <a:pt x="38" y="38"/>
                    </a:lnTo>
                    <a:lnTo>
                      <a:pt x="48" y="38"/>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932" name="Freeform 80"/>
              <p:cNvSpPr>
                <a:spLocks/>
              </p:cNvSpPr>
              <p:nvPr/>
            </p:nvSpPr>
            <p:spPr bwMode="auto">
              <a:xfrm>
                <a:off x="1863" y="3668"/>
                <a:ext cx="48" cy="38"/>
              </a:xfrm>
              <a:custGeom>
                <a:avLst/>
                <a:gdLst>
                  <a:gd name="T0" fmla="*/ 48 w 48"/>
                  <a:gd name="T1" fmla="*/ 0 h 38"/>
                  <a:gd name="T2" fmla="*/ 38 w 48"/>
                  <a:gd name="T3" fmla="*/ 0 h 38"/>
                  <a:gd name="T4" fmla="*/ 38 w 48"/>
                  <a:gd name="T5" fmla="*/ 0 h 38"/>
                  <a:gd name="T6" fmla="*/ 38 w 48"/>
                  <a:gd name="T7" fmla="*/ 0 h 38"/>
                  <a:gd name="T8" fmla="*/ 38 w 48"/>
                  <a:gd name="T9" fmla="*/ 0 h 38"/>
                  <a:gd name="T10" fmla="*/ 19 w 48"/>
                  <a:gd name="T11" fmla="*/ 9 h 38"/>
                  <a:gd name="T12" fmla="*/ 19 w 48"/>
                  <a:gd name="T13" fmla="*/ 9 h 38"/>
                  <a:gd name="T14" fmla="*/ 19 w 48"/>
                  <a:gd name="T15" fmla="*/ 9 h 38"/>
                  <a:gd name="T16" fmla="*/ 9 w 48"/>
                  <a:gd name="T17" fmla="*/ 9 h 38"/>
                  <a:gd name="T18" fmla="*/ 0 w 48"/>
                  <a:gd name="T19" fmla="*/ 9 h 38"/>
                  <a:gd name="T20" fmla="*/ 0 w 48"/>
                  <a:gd name="T21" fmla="*/ 9 h 38"/>
                  <a:gd name="T22" fmla="*/ 0 w 48"/>
                  <a:gd name="T23" fmla="*/ 19 h 38"/>
                  <a:gd name="T24" fmla="*/ 0 w 48"/>
                  <a:gd name="T25" fmla="*/ 19 h 38"/>
                  <a:gd name="T26" fmla="*/ 9 w 48"/>
                  <a:gd name="T27" fmla="*/ 19 h 38"/>
                  <a:gd name="T28" fmla="*/ 9 w 48"/>
                  <a:gd name="T29" fmla="*/ 28 h 38"/>
                  <a:gd name="T30" fmla="*/ 9 w 48"/>
                  <a:gd name="T31" fmla="*/ 28 h 38"/>
                  <a:gd name="T32" fmla="*/ 19 w 48"/>
                  <a:gd name="T33" fmla="*/ 28 h 38"/>
                  <a:gd name="T34" fmla="*/ 19 w 48"/>
                  <a:gd name="T35" fmla="*/ 28 h 38"/>
                  <a:gd name="T36" fmla="*/ 19 w 48"/>
                  <a:gd name="T37" fmla="*/ 28 h 38"/>
                  <a:gd name="T38" fmla="*/ 19 w 48"/>
                  <a:gd name="T39" fmla="*/ 28 h 38"/>
                  <a:gd name="T40" fmla="*/ 29 w 48"/>
                  <a:gd name="T41" fmla="*/ 28 h 38"/>
                  <a:gd name="T42" fmla="*/ 29 w 48"/>
                  <a:gd name="T43" fmla="*/ 28 h 38"/>
                  <a:gd name="T44" fmla="*/ 38 w 48"/>
                  <a:gd name="T45" fmla="*/ 28 h 38"/>
                  <a:gd name="T46" fmla="*/ 38 w 48"/>
                  <a:gd name="T47" fmla="*/ 28 h 38"/>
                  <a:gd name="T48" fmla="*/ 38 w 48"/>
                  <a:gd name="T49" fmla="*/ 38 h 38"/>
                  <a:gd name="T50" fmla="*/ 38 w 48"/>
                  <a:gd name="T51" fmla="*/ 38 h 38"/>
                  <a:gd name="T52" fmla="*/ 48 w 48"/>
                  <a:gd name="T53" fmla="*/ 38 h 38"/>
                  <a:gd name="T54" fmla="*/ 48 w 48"/>
                  <a:gd name="T55" fmla="*/ 38 h 38"/>
                  <a:gd name="T56" fmla="*/ 48 w 48"/>
                  <a:gd name="T57" fmla="*/ 38 h 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8"/>
                  <a:gd name="T88" fmla="*/ 0 h 38"/>
                  <a:gd name="T89" fmla="*/ 48 w 48"/>
                  <a:gd name="T90" fmla="*/ 38 h 3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8" h="38">
                    <a:moveTo>
                      <a:pt x="48" y="0"/>
                    </a:moveTo>
                    <a:lnTo>
                      <a:pt x="38" y="0"/>
                    </a:lnTo>
                    <a:lnTo>
                      <a:pt x="19" y="9"/>
                    </a:lnTo>
                    <a:lnTo>
                      <a:pt x="9" y="9"/>
                    </a:lnTo>
                    <a:lnTo>
                      <a:pt x="0" y="9"/>
                    </a:lnTo>
                    <a:lnTo>
                      <a:pt x="0" y="19"/>
                    </a:lnTo>
                    <a:lnTo>
                      <a:pt x="9" y="19"/>
                    </a:lnTo>
                    <a:lnTo>
                      <a:pt x="9" y="28"/>
                    </a:lnTo>
                    <a:lnTo>
                      <a:pt x="19" y="28"/>
                    </a:lnTo>
                    <a:lnTo>
                      <a:pt x="29" y="28"/>
                    </a:lnTo>
                    <a:lnTo>
                      <a:pt x="38" y="28"/>
                    </a:lnTo>
                    <a:lnTo>
                      <a:pt x="38" y="38"/>
                    </a:lnTo>
                    <a:lnTo>
                      <a:pt x="48" y="38"/>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933" name="Freeform 81"/>
              <p:cNvSpPr>
                <a:spLocks/>
              </p:cNvSpPr>
              <p:nvPr/>
            </p:nvSpPr>
            <p:spPr bwMode="auto">
              <a:xfrm>
                <a:off x="1863" y="3581"/>
                <a:ext cx="48" cy="39"/>
              </a:xfrm>
              <a:custGeom>
                <a:avLst/>
                <a:gdLst>
                  <a:gd name="T0" fmla="*/ 48 w 48"/>
                  <a:gd name="T1" fmla="*/ 0 h 39"/>
                  <a:gd name="T2" fmla="*/ 48 w 48"/>
                  <a:gd name="T3" fmla="*/ 0 h 39"/>
                  <a:gd name="T4" fmla="*/ 38 w 48"/>
                  <a:gd name="T5" fmla="*/ 10 h 39"/>
                  <a:gd name="T6" fmla="*/ 38 w 48"/>
                  <a:gd name="T7" fmla="*/ 10 h 39"/>
                  <a:gd name="T8" fmla="*/ 19 w 48"/>
                  <a:gd name="T9" fmla="*/ 10 h 39"/>
                  <a:gd name="T10" fmla="*/ 19 w 48"/>
                  <a:gd name="T11" fmla="*/ 10 h 39"/>
                  <a:gd name="T12" fmla="*/ 9 w 48"/>
                  <a:gd name="T13" fmla="*/ 10 h 39"/>
                  <a:gd name="T14" fmla="*/ 9 w 48"/>
                  <a:gd name="T15" fmla="*/ 10 h 39"/>
                  <a:gd name="T16" fmla="*/ 0 w 48"/>
                  <a:gd name="T17" fmla="*/ 19 h 39"/>
                  <a:gd name="T18" fmla="*/ 0 w 48"/>
                  <a:gd name="T19" fmla="*/ 19 h 39"/>
                  <a:gd name="T20" fmla="*/ 9 w 48"/>
                  <a:gd name="T21" fmla="*/ 29 h 39"/>
                  <a:gd name="T22" fmla="*/ 9 w 48"/>
                  <a:gd name="T23" fmla="*/ 29 h 39"/>
                  <a:gd name="T24" fmla="*/ 19 w 48"/>
                  <a:gd name="T25" fmla="*/ 29 h 39"/>
                  <a:gd name="T26" fmla="*/ 19 w 48"/>
                  <a:gd name="T27" fmla="*/ 29 h 39"/>
                  <a:gd name="T28" fmla="*/ 29 w 48"/>
                  <a:gd name="T29" fmla="*/ 39 h 39"/>
                  <a:gd name="T30" fmla="*/ 29 w 48"/>
                  <a:gd name="T31" fmla="*/ 39 h 39"/>
                  <a:gd name="T32" fmla="*/ 38 w 48"/>
                  <a:gd name="T33" fmla="*/ 39 h 39"/>
                  <a:gd name="T34" fmla="*/ 38 w 48"/>
                  <a:gd name="T35" fmla="*/ 39 h 39"/>
                  <a:gd name="T36" fmla="*/ 48 w 48"/>
                  <a:gd name="T37" fmla="*/ 39 h 39"/>
                  <a:gd name="T38" fmla="*/ 48 w 48"/>
                  <a:gd name="T39" fmla="*/ 39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
                  <a:gd name="T61" fmla="*/ 0 h 39"/>
                  <a:gd name="T62" fmla="*/ 48 w 48"/>
                  <a:gd name="T63" fmla="*/ 39 h 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 h="39">
                    <a:moveTo>
                      <a:pt x="48" y="0"/>
                    </a:moveTo>
                    <a:lnTo>
                      <a:pt x="48" y="0"/>
                    </a:lnTo>
                    <a:lnTo>
                      <a:pt x="38" y="10"/>
                    </a:lnTo>
                    <a:lnTo>
                      <a:pt x="19" y="10"/>
                    </a:lnTo>
                    <a:lnTo>
                      <a:pt x="9" y="10"/>
                    </a:lnTo>
                    <a:lnTo>
                      <a:pt x="0" y="19"/>
                    </a:lnTo>
                    <a:lnTo>
                      <a:pt x="9" y="29"/>
                    </a:lnTo>
                    <a:lnTo>
                      <a:pt x="19" y="29"/>
                    </a:lnTo>
                    <a:lnTo>
                      <a:pt x="29" y="39"/>
                    </a:lnTo>
                    <a:lnTo>
                      <a:pt x="38" y="39"/>
                    </a:lnTo>
                    <a:lnTo>
                      <a:pt x="48" y="39"/>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934" name="Freeform 82"/>
              <p:cNvSpPr>
                <a:spLocks/>
              </p:cNvSpPr>
              <p:nvPr/>
            </p:nvSpPr>
            <p:spPr bwMode="auto">
              <a:xfrm>
                <a:off x="1863" y="3581"/>
                <a:ext cx="48" cy="39"/>
              </a:xfrm>
              <a:custGeom>
                <a:avLst/>
                <a:gdLst>
                  <a:gd name="T0" fmla="*/ 48 w 48"/>
                  <a:gd name="T1" fmla="*/ 0 h 39"/>
                  <a:gd name="T2" fmla="*/ 38 w 48"/>
                  <a:gd name="T3" fmla="*/ 10 h 39"/>
                  <a:gd name="T4" fmla="*/ 38 w 48"/>
                  <a:gd name="T5" fmla="*/ 10 h 39"/>
                  <a:gd name="T6" fmla="*/ 38 w 48"/>
                  <a:gd name="T7" fmla="*/ 10 h 39"/>
                  <a:gd name="T8" fmla="*/ 38 w 48"/>
                  <a:gd name="T9" fmla="*/ 10 h 39"/>
                  <a:gd name="T10" fmla="*/ 19 w 48"/>
                  <a:gd name="T11" fmla="*/ 10 h 39"/>
                  <a:gd name="T12" fmla="*/ 19 w 48"/>
                  <a:gd name="T13" fmla="*/ 10 h 39"/>
                  <a:gd name="T14" fmla="*/ 19 w 48"/>
                  <a:gd name="T15" fmla="*/ 10 h 39"/>
                  <a:gd name="T16" fmla="*/ 9 w 48"/>
                  <a:gd name="T17" fmla="*/ 10 h 39"/>
                  <a:gd name="T18" fmla="*/ 0 w 48"/>
                  <a:gd name="T19" fmla="*/ 19 h 39"/>
                  <a:gd name="T20" fmla="*/ 0 w 48"/>
                  <a:gd name="T21" fmla="*/ 19 h 39"/>
                  <a:gd name="T22" fmla="*/ 0 w 48"/>
                  <a:gd name="T23" fmla="*/ 19 h 39"/>
                  <a:gd name="T24" fmla="*/ 0 w 48"/>
                  <a:gd name="T25" fmla="*/ 19 h 39"/>
                  <a:gd name="T26" fmla="*/ 9 w 48"/>
                  <a:gd name="T27" fmla="*/ 29 h 39"/>
                  <a:gd name="T28" fmla="*/ 9 w 48"/>
                  <a:gd name="T29" fmla="*/ 29 h 39"/>
                  <a:gd name="T30" fmla="*/ 9 w 48"/>
                  <a:gd name="T31" fmla="*/ 29 h 39"/>
                  <a:gd name="T32" fmla="*/ 19 w 48"/>
                  <a:gd name="T33" fmla="*/ 29 h 39"/>
                  <a:gd name="T34" fmla="*/ 19 w 48"/>
                  <a:gd name="T35" fmla="*/ 29 h 39"/>
                  <a:gd name="T36" fmla="*/ 19 w 48"/>
                  <a:gd name="T37" fmla="*/ 29 h 39"/>
                  <a:gd name="T38" fmla="*/ 19 w 48"/>
                  <a:gd name="T39" fmla="*/ 29 h 39"/>
                  <a:gd name="T40" fmla="*/ 29 w 48"/>
                  <a:gd name="T41" fmla="*/ 39 h 39"/>
                  <a:gd name="T42" fmla="*/ 29 w 48"/>
                  <a:gd name="T43" fmla="*/ 39 h 39"/>
                  <a:gd name="T44" fmla="*/ 38 w 48"/>
                  <a:gd name="T45" fmla="*/ 39 h 39"/>
                  <a:gd name="T46" fmla="*/ 38 w 48"/>
                  <a:gd name="T47" fmla="*/ 39 h 39"/>
                  <a:gd name="T48" fmla="*/ 38 w 48"/>
                  <a:gd name="T49" fmla="*/ 39 h 39"/>
                  <a:gd name="T50" fmla="*/ 38 w 48"/>
                  <a:gd name="T51" fmla="*/ 39 h 39"/>
                  <a:gd name="T52" fmla="*/ 48 w 48"/>
                  <a:gd name="T53" fmla="*/ 39 h 39"/>
                  <a:gd name="T54" fmla="*/ 48 w 48"/>
                  <a:gd name="T55" fmla="*/ 39 h 39"/>
                  <a:gd name="T56" fmla="*/ 48 w 48"/>
                  <a:gd name="T57" fmla="*/ 39 h 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8"/>
                  <a:gd name="T88" fmla="*/ 0 h 39"/>
                  <a:gd name="T89" fmla="*/ 48 w 48"/>
                  <a:gd name="T90" fmla="*/ 39 h 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8" h="39">
                    <a:moveTo>
                      <a:pt x="48" y="0"/>
                    </a:moveTo>
                    <a:lnTo>
                      <a:pt x="38" y="10"/>
                    </a:lnTo>
                    <a:lnTo>
                      <a:pt x="19" y="10"/>
                    </a:lnTo>
                    <a:lnTo>
                      <a:pt x="9" y="10"/>
                    </a:lnTo>
                    <a:lnTo>
                      <a:pt x="0" y="19"/>
                    </a:lnTo>
                    <a:lnTo>
                      <a:pt x="9" y="29"/>
                    </a:lnTo>
                    <a:lnTo>
                      <a:pt x="19" y="29"/>
                    </a:lnTo>
                    <a:lnTo>
                      <a:pt x="29" y="39"/>
                    </a:lnTo>
                    <a:lnTo>
                      <a:pt x="38" y="39"/>
                    </a:lnTo>
                    <a:lnTo>
                      <a:pt x="48" y="39"/>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935" name="Freeform 83"/>
              <p:cNvSpPr>
                <a:spLocks/>
              </p:cNvSpPr>
              <p:nvPr/>
            </p:nvSpPr>
            <p:spPr bwMode="auto">
              <a:xfrm>
                <a:off x="1853" y="3504"/>
                <a:ext cx="58" cy="39"/>
              </a:xfrm>
              <a:custGeom>
                <a:avLst/>
                <a:gdLst>
                  <a:gd name="T0" fmla="*/ 58 w 58"/>
                  <a:gd name="T1" fmla="*/ 0 h 39"/>
                  <a:gd name="T2" fmla="*/ 58 w 58"/>
                  <a:gd name="T3" fmla="*/ 0 h 39"/>
                  <a:gd name="T4" fmla="*/ 48 w 58"/>
                  <a:gd name="T5" fmla="*/ 0 h 39"/>
                  <a:gd name="T6" fmla="*/ 48 w 58"/>
                  <a:gd name="T7" fmla="*/ 0 h 39"/>
                  <a:gd name="T8" fmla="*/ 39 w 58"/>
                  <a:gd name="T9" fmla="*/ 0 h 39"/>
                  <a:gd name="T10" fmla="*/ 39 w 58"/>
                  <a:gd name="T11" fmla="*/ 0 h 39"/>
                  <a:gd name="T12" fmla="*/ 29 w 58"/>
                  <a:gd name="T13" fmla="*/ 10 h 39"/>
                  <a:gd name="T14" fmla="*/ 29 w 58"/>
                  <a:gd name="T15" fmla="*/ 10 h 39"/>
                  <a:gd name="T16" fmla="*/ 19 w 58"/>
                  <a:gd name="T17" fmla="*/ 10 h 39"/>
                  <a:gd name="T18" fmla="*/ 19 w 58"/>
                  <a:gd name="T19" fmla="*/ 10 h 39"/>
                  <a:gd name="T20" fmla="*/ 10 w 58"/>
                  <a:gd name="T21" fmla="*/ 10 h 39"/>
                  <a:gd name="T22" fmla="*/ 10 w 58"/>
                  <a:gd name="T23" fmla="*/ 10 h 39"/>
                  <a:gd name="T24" fmla="*/ 10 w 58"/>
                  <a:gd name="T25" fmla="*/ 20 h 39"/>
                  <a:gd name="T26" fmla="*/ 10 w 58"/>
                  <a:gd name="T27" fmla="*/ 20 h 39"/>
                  <a:gd name="T28" fmla="*/ 0 w 58"/>
                  <a:gd name="T29" fmla="*/ 20 h 39"/>
                  <a:gd name="T30" fmla="*/ 0 w 58"/>
                  <a:gd name="T31" fmla="*/ 20 h 39"/>
                  <a:gd name="T32" fmla="*/ 10 w 58"/>
                  <a:gd name="T33" fmla="*/ 20 h 39"/>
                  <a:gd name="T34" fmla="*/ 10 w 58"/>
                  <a:gd name="T35" fmla="*/ 20 h 39"/>
                  <a:gd name="T36" fmla="*/ 10 w 58"/>
                  <a:gd name="T37" fmla="*/ 29 h 39"/>
                  <a:gd name="T38" fmla="*/ 10 w 58"/>
                  <a:gd name="T39" fmla="*/ 29 h 39"/>
                  <a:gd name="T40" fmla="*/ 19 w 58"/>
                  <a:gd name="T41" fmla="*/ 29 h 39"/>
                  <a:gd name="T42" fmla="*/ 19 w 58"/>
                  <a:gd name="T43" fmla="*/ 29 h 39"/>
                  <a:gd name="T44" fmla="*/ 29 w 58"/>
                  <a:gd name="T45" fmla="*/ 29 h 39"/>
                  <a:gd name="T46" fmla="*/ 29 w 58"/>
                  <a:gd name="T47" fmla="*/ 29 h 39"/>
                  <a:gd name="T48" fmla="*/ 39 w 58"/>
                  <a:gd name="T49" fmla="*/ 29 h 39"/>
                  <a:gd name="T50" fmla="*/ 39 w 58"/>
                  <a:gd name="T51" fmla="*/ 29 h 39"/>
                  <a:gd name="T52" fmla="*/ 48 w 58"/>
                  <a:gd name="T53" fmla="*/ 39 h 39"/>
                  <a:gd name="T54" fmla="*/ 48 w 58"/>
                  <a:gd name="T55" fmla="*/ 39 h 39"/>
                  <a:gd name="T56" fmla="*/ 58 w 58"/>
                  <a:gd name="T57" fmla="*/ 39 h 39"/>
                  <a:gd name="T58" fmla="*/ 58 w 58"/>
                  <a:gd name="T59" fmla="*/ 39 h 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
                  <a:gd name="T91" fmla="*/ 0 h 39"/>
                  <a:gd name="T92" fmla="*/ 58 w 58"/>
                  <a:gd name="T93" fmla="*/ 39 h 3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 h="39">
                    <a:moveTo>
                      <a:pt x="58" y="0"/>
                    </a:moveTo>
                    <a:lnTo>
                      <a:pt x="58" y="0"/>
                    </a:lnTo>
                    <a:lnTo>
                      <a:pt x="48" y="0"/>
                    </a:lnTo>
                    <a:lnTo>
                      <a:pt x="39" y="0"/>
                    </a:lnTo>
                    <a:lnTo>
                      <a:pt x="29" y="10"/>
                    </a:lnTo>
                    <a:lnTo>
                      <a:pt x="19" y="10"/>
                    </a:lnTo>
                    <a:lnTo>
                      <a:pt x="10" y="10"/>
                    </a:lnTo>
                    <a:lnTo>
                      <a:pt x="10" y="20"/>
                    </a:lnTo>
                    <a:lnTo>
                      <a:pt x="0" y="20"/>
                    </a:lnTo>
                    <a:lnTo>
                      <a:pt x="10" y="20"/>
                    </a:lnTo>
                    <a:lnTo>
                      <a:pt x="10" y="29"/>
                    </a:lnTo>
                    <a:lnTo>
                      <a:pt x="19" y="29"/>
                    </a:lnTo>
                    <a:lnTo>
                      <a:pt x="29" y="29"/>
                    </a:lnTo>
                    <a:lnTo>
                      <a:pt x="39" y="29"/>
                    </a:lnTo>
                    <a:lnTo>
                      <a:pt x="48" y="39"/>
                    </a:lnTo>
                    <a:lnTo>
                      <a:pt x="58" y="39"/>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936" name="Freeform 84"/>
              <p:cNvSpPr>
                <a:spLocks/>
              </p:cNvSpPr>
              <p:nvPr/>
            </p:nvSpPr>
            <p:spPr bwMode="auto">
              <a:xfrm>
                <a:off x="1853" y="3504"/>
                <a:ext cx="58" cy="39"/>
              </a:xfrm>
              <a:custGeom>
                <a:avLst/>
                <a:gdLst>
                  <a:gd name="T0" fmla="*/ 58 w 58"/>
                  <a:gd name="T1" fmla="*/ 0 h 39"/>
                  <a:gd name="T2" fmla="*/ 48 w 58"/>
                  <a:gd name="T3" fmla="*/ 0 h 39"/>
                  <a:gd name="T4" fmla="*/ 39 w 58"/>
                  <a:gd name="T5" fmla="*/ 0 h 39"/>
                  <a:gd name="T6" fmla="*/ 39 w 58"/>
                  <a:gd name="T7" fmla="*/ 0 h 39"/>
                  <a:gd name="T8" fmla="*/ 39 w 58"/>
                  <a:gd name="T9" fmla="*/ 0 h 39"/>
                  <a:gd name="T10" fmla="*/ 29 w 58"/>
                  <a:gd name="T11" fmla="*/ 10 h 39"/>
                  <a:gd name="T12" fmla="*/ 19 w 58"/>
                  <a:gd name="T13" fmla="*/ 10 h 39"/>
                  <a:gd name="T14" fmla="*/ 19 w 58"/>
                  <a:gd name="T15" fmla="*/ 10 h 39"/>
                  <a:gd name="T16" fmla="*/ 19 w 58"/>
                  <a:gd name="T17" fmla="*/ 10 h 39"/>
                  <a:gd name="T18" fmla="*/ 10 w 58"/>
                  <a:gd name="T19" fmla="*/ 10 h 39"/>
                  <a:gd name="T20" fmla="*/ 10 w 58"/>
                  <a:gd name="T21" fmla="*/ 10 h 39"/>
                  <a:gd name="T22" fmla="*/ 10 w 58"/>
                  <a:gd name="T23" fmla="*/ 20 h 39"/>
                  <a:gd name="T24" fmla="*/ 0 w 58"/>
                  <a:gd name="T25" fmla="*/ 20 h 39"/>
                  <a:gd name="T26" fmla="*/ 10 w 58"/>
                  <a:gd name="T27" fmla="*/ 20 h 39"/>
                  <a:gd name="T28" fmla="*/ 10 w 58"/>
                  <a:gd name="T29" fmla="*/ 29 h 39"/>
                  <a:gd name="T30" fmla="*/ 19 w 58"/>
                  <a:gd name="T31" fmla="*/ 29 h 39"/>
                  <a:gd name="T32" fmla="*/ 19 w 58"/>
                  <a:gd name="T33" fmla="*/ 29 h 39"/>
                  <a:gd name="T34" fmla="*/ 19 w 58"/>
                  <a:gd name="T35" fmla="*/ 29 h 39"/>
                  <a:gd name="T36" fmla="*/ 29 w 58"/>
                  <a:gd name="T37" fmla="*/ 29 h 39"/>
                  <a:gd name="T38" fmla="*/ 29 w 58"/>
                  <a:gd name="T39" fmla="*/ 29 h 39"/>
                  <a:gd name="T40" fmla="*/ 29 w 58"/>
                  <a:gd name="T41" fmla="*/ 29 h 39"/>
                  <a:gd name="T42" fmla="*/ 39 w 58"/>
                  <a:gd name="T43" fmla="*/ 29 h 39"/>
                  <a:gd name="T44" fmla="*/ 39 w 58"/>
                  <a:gd name="T45" fmla="*/ 29 h 39"/>
                  <a:gd name="T46" fmla="*/ 39 w 58"/>
                  <a:gd name="T47" fmla="*/ 29 h 39"/>
                  <a:gd name="T48" fmla="*/ 48 w 58"/>
                  <a:gd name="T49" fmla="*/ 39 h 39"/>
                  <a:gd name="T50" fmla="*/ 48 w 58"/>
                  <a:gd name="T51" fmla="*/ 39 h 39"/>
                  <a:gd name="T52" fmla="*/ 48 w 58"/>
                  <a:gd name="T53" fmla="*/ 39 h 39"/>
                  <a:gd name="T54" fmla="*/ 48 w 58"/>
                  <a:gd name="T55" fmla="*/ 39 h 39"/>
                  <a:gd name="T56" fmla="*/ 58 w 58"/>
                  <a:gd name="T57" fmla="*/ 39 h 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8"/>
                  <a:gd name="T88" fmla="*/ 0 h 39"/>
                  <a:gd name="T89" fmla="*/ 58 w 58"/>
                  <a:gd name="T90" fmla="*/ 39 h 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8" h="39">
                    <a:moveTo>
                      <a:pt x="58" y="0"/>
                    </a:moveTo>
                    <a:lnTo>
                      <a:pt x="48" y="0"/>
                    </a:lnTo>
                    <a:lnTo>
                      <a:pt x="39" y="0"/>
                    </a:lnTo>
                    <a:lnTo>
                      <a:pt x="29" y="10"/>
                    </a:lnTo>
                    <a:lnTo>
                      <a:pt x="19" y="10"/>
                    </a:lnTo>
                    <a:lnTo>
                      <a:pt x="10" y="10"/>
                    </a:lnTo>
                    <a:lnTo>
                      <a:pt x="10" y="20"/>
                    </a:lnTo>
                    <a:lnTo>
                      <a:pt x="0" y="20"/>
                    </a:lnTo>
                    <a:lnTo>
                      <a:pt x="10" y="20"/>
                    </a:lnTo>
                    <a:lnTo>
                      <a:pt x="10" y="29"/>
                    </a:lnTo>
                    <a:lnTo>
                      <a:pt x="19" y="29"/>
                    </a:lnTo>
                    <a:lnTo>
                      <a:pt x="29" y="29"/>
                    </a:lnTo>
                    <a:lnTo>
                      <a:pt x="39" y="29"/>
                    </a:lnTo>
                    <a:lnTo>
                      <a:pt x="48" y="39"/>
                    </a:lnTo>
                    <a:lnTo>
                      <a:pt x="58" y="39"/>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grpSp>
        <p:sp>
          <p:nvSpPr>
            <p:cNvPr id="65591" name="Rectangle 85"/>
            <p:cNvSpPr>
              <a:spLocks noChangeArrowheads="1"/>
            </p:cNvSpPr>
            <p:nvPr/>
          </p:nvSpPr>
          <p:spPr bwMode="auto">
            <a:xfrm>
              <a:off x="1598" y="3979"/>
              <a:ext cx="137" cy="163"/>
            </a:xfrm>
            <a:prstGeom prst="rect">
              <a:avLst/>
            </a:prstGeom>
            <a:noFill/>
            <a:ln w="9525">
              <a:noFill/>
              <a:miter lim="800000"/>
              <a:headEnd/>
              <a:tailEnd/>
            </a:ln>
          </p:spPr>
          <p:txBody>
            <a:bodyPr wrap="none" lIns="0" tIns="0" rIns="0" bIns="0">
              <a:spAutoFit/>
            </a:bodyPr>
            <a:lstStyle/>
            <a:p>
              <a:r>
                <a:rPr lang="ja-JP" altLang="en-US" sz="1700" b="1">
                  <a:solidFill>
                    <a:srgbClr val="FFC000"/>
                  </a:solidFill>
                  <a:latin typeface="Arial"/>
                  <a:ea typeface="ＭＳ Ｐゴシック"/>
                </a:rPr>
                <a:t>Ｍ</a:t>
              </a:r>
              <a:endParaRPr lang="ja-JP" altLang="en-US" sz="1400">
                <a:solidFill>
                  <a:srgbClr val="000000"/>
                </a:solidFill>
                <a:latin typeface="Times" charset="0"/>
                <a:ea typeface="ＭＳ 明朝" pitchFamily="17" charset="-128"/>
              </a:endParaRPr>
            </a:p>
          </p:txBody>
        </p:sp>
        <p:sp>
          <p:nvSpPr>
            <p:cNvPr id="65592" name="Rectangle 86"/>
            <p:cNvSpPr>
              <a:spLocks noChangeArrowheads="1"/>
            </p:cNvSpPr>
            <p:nvPr/>
          </p:nvSpPr>
          <p:spPr bwMode="auto">
            <a:xfrm>
              <a:off x="1746" y="3998"/>
              <a:ext cx="363" cy="144"/>
            </a:xfrm>
            <a:prstGeom prst="rect">
              <a:avLst/>
            </a:prstGeom>
            <a:noFill/>
            <a:ln w="9525">
              <a:noFill/>
              <a:miter lim="800000"/>
              <a:headEnd/>
              <a:tailEnd/>
            </a:ln>
          </p:spPr>
          <p:txBody>
            <a:bodyPr wrap="none" lIns="0" tIns="0" rIns="0" bIns="0">
              <a:spAutoFit/>
            </a:bodyPr>
            <a:lstStyle/>
            <a:p>
              <a:r>
                <a:rPr lang="ja-JP" altLang="ja-JP" sz="1500" b="1">
                  <a:solidFill>
                    <a:srgbClr val="FFC000"/>
                  </a:solidFill>
                  <a:latin typeface="Arial"/>
                  <a:ea typeface="ＭＳ Ｐゴシック"/>
                </a:rPr>
                <a:t>Ⅱ</a:t>
              </a:r>
              <a:r>
                <a:rPr lang="ja-JP" altLang="en-US" sz="1500" b="1">
                  <a:solidFill>
                    <a:srgbClr val="FFC000"/>
                  </a:solidFill>
                  <a:latin typeface="Arial"/>
                  <a:ea typeface="ＭＳ Ｐゴシック"/>
                </a:rPr>
                <a:t>停止</a:t>
              </a:r>
              <a:endParaRPr lang="ja-JP" altLang="en-US" sz="1400">
                <a:solidFill>
                  <a:srgbClr val="000000"/>
                </a:solidFill>
                <a:latin typeface="Times" charset="0"/>
                <a:ea typeface="ＭＳ 明朝" pitchFamily="17" charset="-128"/>
              </a:endParaRPr>
            </a:p>
          </p:txBody>
        </p:sp>
        <p:sp>
          <p:nvSpPr>
            <p:cNvPr id="65593" name="Rectangle 87"/>
            <p:cNvSpPr>
              <a:spLocks noChangeArrowheads="1"/>
            </p:cNvSpPr>
            <p:nvPr/>
          </p:nvSpPr>
          <p:spPr bwMode="auto">
            <a:xfrm>
              <a:off x="3499" y="3999"/>
              <a:ext cx="137" cy="163"/>
            </a:xfrm>
            <a:prstGeom prst="rect">
              <a:avLst/>
            </a:prstGeom>
            <a:noFill/>
            <a:ln w="9525">
              <a:noFill/>
              <a:miter lim="800000"/>
              <a:headEnd/>
              <a:tailEnd/>
            </a:ln>
          </p:spPr>
          <p:txBody>
            <a:bodyPr wrap="none" lIns="0" tIns="0" rIns="0" bIns="0">
              <a:spAutoFit/>
            </a:bodyPr>
            <a:lstStyle/>
            <a:p>
              <a:r>
                <a:rPr lang="ja-JP" altLang="en-US" sz="1700" b="1">
                  <a:solidFill>
                    <a:srgbClr val="FFC000"/>
                  </a:solidFill>
                  <a:latin typeface="Arial"/>
                  <a:ea typeface="ＭＳ Ｐゴシック"/>
                </a:rPr>
                <a:t>Ｍ</a:t>
              </a:r>
              <a:endParaRPr lang="ja-JP" altLang="en-US" sz="1400">
                <a:solidFill>
                  <a:srgbClr val="000000"/>
                </a:solidFill>
                <a:latin typeface="Times" charset="0"/>
                <a:ea typeface="ＭＳ 明朝" pitchFamily="17" charset="-128"/>
              </a:endParaRPr>
            </a:p>
          </p:txBody>
        </p:sp>
        <p:sp>
          <p:nvSpPr>
            <p:cNvPr id="65594" name="Rectangle 88"/>
            <p:cNvSpPr>
              <a:spLocks noChangeArrowheads="1"/>
            </p:cNvSpPr>
            <p:nvPr/>
          </p:nvSpPr>
          <p:spPr bwMode="auto">
            <a:xfrm>
              <a:off x="3647" y="4018"/>
              <a:ext cx="605" cy="144"/>
            </a:xfrm>
            <a:prstGeom prst="rect">
              <a:avLst/>
            </a:prstGeom>
            <a:noFill/>
            <a:ln w="9525">
              <a:noFill/>
              <a:miter lim="800000"/>
              <a:headEnd/>
              <a:tailEnd/>
            </a:ln>
          </p:spPr>
          <p:txBody>
            <a:bodyPr wrap="none" lIns="0" tIns="0" rIns="0" bIns="0">
              <a:spAutoFit/>
            </a:bodyPr>
            <a:lstStyle/>
            <a:p>
              <a:r>
                <a:rPr lang="ja-JP" altLang="ja-JP" sz="1500" b="1">
                  <a:solidFill>
                    <a:srgbClr val="FFC000"/>
                  </a:solidFill>
                  <a:latin typeface="Arial"/>
                  <a:ea typeface="ＭＳ Ｐゴシック"/>
                </a:rPr>
                <a:t>Ⅱ</a:t>
              </a:r>
              <a:r>
                <a:rPr lang="ja-JP" altLang="en-US" sz="1500" b="1">
                  <a:solidFill>
                    <a:srgbClr val="FFC000"/>
                  </a:solidFill>
                  <a:latin typeface="Arial"/>
                  <a:ea typeface="ＭＳ Ｐゴシック"/>
                </a:rPr>
                <a:t>停止解除</a:t>
              </a:r>
              <a:endParaRPr lang="ja-JP" altLang="en-US" sz="1400">
                <a:solidFill>
                  <a:srgbClr val="000000"/>
                </a:solidFill>
                <a:latin typeface="Times" charset="0"/>
                <a:ea typeface="ＭＳ 明朝" pitchFamily="17" charset="-128"/>
              </a:endParaRPr>
            </a:p>
          </p:txBody>
        </p:sp>
        <p:sp>
          <p:nvSpPr>
            <p:cNvPr id="65595" name="Rectangle 89"/>
            <p:cNvSpPr>
              <a:spLocks noChangeArrowheads="1"/>
            </p:cNvSpPr>
            <p:nvPr/>
          </p:nvSpPr>
          <p:spPr bwMode="auto">
            <a:xfrm>
              <a:off x="3298" y="2146"/>
              <a:ext cx="147" cy="144"/>
            </a:xfrm>
            <a:prstGeom prst="rect">
              <a:avLst/>
            </a:prstGeom>
            <a:noFill/>
            <a:ln w="9525">
              <a:noFill/>
              <a:miter lim="800000"/>
              <a:headEnd/>
              <a:tailEnd/>
            </a:ln>
          </p:spPr>
          <p:txBody>
            <a:bodyPr wrap="none" lIns="0" tIns="0" rIns="0" bIns="0">
              <a:spAutoFit/>
            </a:bodyPr>
            <a:lstStyle/>
            <a:p>
              <a:r>
                <a:rPr lang="en-US" altLang="ja-JP" sz="1500" b="1">
                  <a:solidFill>
                    <a:srgbClr val="FFC000"/>
                  </a:solidFill>
                  <a:latin typeface="Arial"/>
                  <a:ea typeface="ＭＳ Ｐゴシック"/>
                </a:rPr>
                <a:t>Ca</a:t>
              </a:r>
              <a:endParaRPr lang="en-US" altLang="ja-JP" sz="1400">
                <a:solidFill>
                  <a:srgbClr val="000000"/>
                </a:solidFill>
                <a:latin typeface="Times" charset="0"/>
                <a:ea typeface="ＭＳ 明朝" pitchFamily="17" charset="-128"/>
              </a:endParaRPr>
            </a:p>
          </p:txBody>
        </p:sp>
        <p:sp>
          <p:nvSpPr>
            <p:cNvPr id="65596" name="Rectangle 90"/>
            <p:cNvSpPr>
              <a:spLocks noChangeArrowheads="1"/>
            </p:cNvSpPr>
            <p:nvPr/>
          </p:nvSpPr>
          <p:spPr bwMode="auto">
            <a:xfrm>
              <a:off x="3470" y="2136"/>
              <a:ext cx="130" cy="115"/>
            </a:xfrm>
            <a:prstGeom prst="rect">
              <a:avLst/>
            </a:prstGeom>
            <a:noFill/>
            <a:ln w="9525">
              <a:noFill/>
              <a:miter lim="800000"/>
              <a:headEnd/>
              <a:tailEnd/>
            </a:ln>
          </p:spPr>
          <p:txBody>
            <a:bodyPr wrap="none" lIns="0" tIns="0" rIns="0" bIns="0">
              <a:spAutoFit/>
            </a:bodyPr>
            <a:lstStyle/>
            <a:p>
              <a:r>
                <a:rPr lang="en-US" altLang="ja-JP" sz="1200" b="1">
                  <a:solidFill>
                    <a:srgbClr val="FFC000"/>
                  </a:solidFill>
                  <a:latin typeface="Arial"/>
                  <a:ea typeface="ＭＳ Ｐゴシック"/>
                </a:rPr>
                <a:t>2+</a:t>
              </a:r>
              <a:endParaRPr lang="en-US" altLang="ja-JP" sz="1400">
                <a:solidFill>
                  <a:srgbClr val="000000"/>
                </a:solidFill>
                <a:latin typeface="Times" charset="0"/>
                <a:ea typeface="ＭＳ 明朝" pitchFamily="17" charset="-128"/>
              </a:endParaRPr>
            </a:p>
          </p:txBody>
        </p:sp>
        <p:sp>
          <p:nvSpPr>
            <p:cNvPr id="65597" name="Rectangle 91"/>
            <p:cNvSpPr>
              <a:spLocks noChangeArrowheads="1"/>
            </p:cNvSpPr>
            <p:nvPr/>
          </p:nvSpPr>
          <p:spPr bwMode="auto">
            <a:xfrm>
              <a:off x="3599" y="2146"/>
              <a:ext cx="847" cy="144"/>
            </a:xfrm>
            <a:prstGeom prst="rect">
              <a:avLst/>
            </a:prstGeom>
            <a:noFill/>
            <a:ln w="9525">
              <a:noFill/>
              <a:miter lim="800000"/>
              <a:headEnd/>
              <a:tailEnd/>
            </a:ln>
          </p:spPr>
          <p:txBody>
            <a:bodyPr wrap="none" lIns="0" tIns="0" rIns="0" bIns="0">
              <a:spAutoFit/>
            </a:bodyPr>
            <a:lstStyle/>
            <a:p>
              <a:r>
                <a:rPr lang="ja-JP" altLang="en-US" sz="1500" b="1">
                  <a:solidFill>
                    <a:srgbClr val="FFC000"/>
                  </a:solidFill>
                  <a:latin typeface="Arial"/>
                  <a:ea typeface="ＭＳ Ｐゴシック"/>
                </a:rPr>
                <a:t>オシレーション</a:t>
              </a:r>
              <a:endParaRPr lang="ja-JP" altLang="en-US" sz="1400">
                <a:solidFill>
                  <a:srgbClr val="000000"/>
                </a:solidFill>
                <a:latin typeface="Times" charset="0"/>
                <a:ea typeface="ＭＳ 明朝" pitchFamily="17" charset="-128"/>
              </a:endParaRPr>
            </a:p>
          </p:txBody>
        </p:sp>
        <p:sp>
          <p:nvSpPr>
            <p:cNvPr id="65598" name="Oval 92"/>
            <p:cNvSpPr>
              <a:spLocks noChangeArrowheads="1"/>
            </p:cNvSpPr>
            <p:nvPr/>
          </p:nvSpPr>
          <p:spPr bwMode="auto">
            <a:xfrm>
              <a:off x="499" y="1767"/>
              <a:ext cx="528" cy="528"/>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599" name="Oval 93"/>
            <p:cNvSpPr>
              <a:spLocks noChangeArrowheads="1"/>
            </p:cNvSpPr>
            <p:nvPr/>
          </p:nvSpPr>
          <p:spPr bwMode="auto">
            <a:xfrm>
              <a:off x="605" y="2045"/>
              <a:ext cx="192" cy="192"/>
            </a:xfrm>
            <a:prstGeom prst="ellipse">
              <a:avLst/>
            </a:prstGeom>
            <a:blipFill dpi="0" rotWithShape="0">
              <a:blip r:embed="rId2" cstate="print"/>
              <a:srcRect/>
              <a:tile tx="0" ty="0" sx="100000" sy="100000" flip="none" algn="tl"/>
            </a:blip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600" name="Rectangle 94"/>
            <p:cNvSpPr>
              <a:spLocks noChangeArrowheads="1"/>
            </p:cNvSpPr>
            <p:nvPr/>
          </p:nvSpPr>
          <p:spPr bwMode="auto">
            <a:xfrm>
              <a:off x="216" y="3010"/>
              <a:ext cx="726" cy="144"/>
            </a:xfrm>
            <a:prstGeom prst="rect">
              <a:avLst/>
            </a:prstGeom>
            <a:noFill/>
            <a:ln w="9525">
              <a:noFill/>
              <a:miter lim="800000"/>
              <a:headEnd/>
              <a:tailEnd/>
            </a:ln>
          </p:spPr>
          <p:txBody>
            <a:bodyPr wrap="none" lIns="0" tIns="0" rIns="0" bIns="0">
              <a:spAutoFit/>
            </a:bodyPr>
            <a:lstStyle/>
            <a:p>
              <a:r>
                <a:rPr lang="ja-JP" altLang="en-US" sz="1500" b="1">
                  <a:solidFill>
                    <a:srgbClr val="FFC000"/>
                  </a:solidFill>
                  <a:latin typeface="Arial"/>
                  <a:ea typeface="ＭＳ Ｐゴシック"/>
                </a:rPr>
                <a:t>第一極体放出</a:t>
              </a:r>
              <a:endParaRPr lang="ja-JP" altLang="en-US" sz="1400">
                <a:solidFill>
                  <a:srgbClr val="000000"/>
                </a:solidFill>
                <a:latin typeface="Times" charset="0"/>
                <a:ea typeface="ＭＳ 明朝" pitchFamily="17" charset="-128"/>
              </a:endParaRPr>
            </a:p>
          </p:txBody>
        </p:sp>
        <p:sp>
          <p:nvSpPr>
            <p:cNvPr id="65601" name="Oval 95"/>
            <p:cNvSpPr>
              <a:spLocks noChangeArrowheads="1"/>
            </p:cNvSpPr>
            <p:nvPr/>
          </p:nvSpPr>
          <p:spPr bwMode="auto">
            <a:xfrm>
              <a:off x="1344" y="3783"/>
              <a:ext cx="269" cy="182"/>
            </a:xfrm>
            <a:prstGeom prst="ellipse">
              <a:avLst/>
            </a:prstGeom>
            <a:solidFill>
              <a:srgbClr val="000000"/>
            </a:solid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602" name="Rectangle 96"/>
            <p:cNvSpPr>
              <a:spLocks noChangeArrowheads="1"/>
            </p:cNvSpPr>
            <p:nvPr/>
          </p:nvSpPr>
          <p:spPr bwMode="auto">
            <a:xfrm>
              <a:off x="1368" y="3806"/>
              <a:ext cx="229" cy="144"/>
            </a:xfrm>
            <a:prstGeom prst="rect">
              <a:avLst/>
            </a:prstGeom>
            <a:noFill/>
            <a:ln w="9525">
              <a:noFill/>
              <a:miter lim="800000"/>
              <a:headEnd/>
              <a:tailEnd/>
            </a:ln>
          </p:spPr>
          <p:txBody>
            <a:bodyPr wrap="none" lIns="0" tIns="0" rIns="0" bIns="0">
              <a:spAutoFit/>
            </a:bodyPr>
            <a:lstStyle/>
            <a:p>
              <a:r>
                <a:rPr lang="en-US" altLang="ja-JP" sz="1500" b="1">
                  <a:solidFill>
                    <a:srgbClr val="000000"/>
                  </a:solidFill>
                  <a:latin typeface="Arial"/>
                  <a:ea typeface="ＭＳ Ｐゴシック"/>
                </a:rPr>
                <a:t>1PB</a:t>
              </a:r>
              <a:endParaRPr lang="en-US" altLang="ja-JP" sz="1400">
                <a:solidFill>
                  <a:srgbClr val="000000"/>
                </a:solidFill>
                <a:latin typeface="Times" charset="0"/>
                <a:ea typeface="ＭＳ 明朝" pitchFamily="17" charset="-128"/>
              </a:endParaRPr>
            </a:p>
          </p:txBody>
        </p:sp>
        <p:sp>
          <p:nvSpPr>
            <p:cNvPr id="65603" name="Rectangle 97"/>
            <p:cNvSpPr>
              <a:spLocks noChangeArrowheads="1"/>
            </p:cNvSpPr>
            <p:nvPr/>
          </p:nvSpPr>
          <p:spPr bwMode="auto">
            <a:xfrm>
              <a:off x="4728" y="3230"/>
              <a:ext cx="726" cy="144"/>
            </a:xfrm>
            <a:prstGeom prst="rect">
              <a:avLst/>
            </a:prstGeom>
            <a:noFill/>
            <a:ln w="9525">
              <a:noFill/>
              <a:miter lim="800000"/>
              <a:headEnd/>
              <a:tailEnd/>
            </a:ln>
          </p:spPr>
          <p:txBody>
            <a:bodyPr wrap="none" lIns="0" tIns="0" rIns="0" bIns="0">
              <a:spAutoFit/>
            </a:bodyPr>
            <a:lstStyle/>
            <a:p>
              <a:r>
                <a:rPr lang="ja-JP" altLang="en-US" sz="1500" b="1">
                  <a:solidFill>
                    <a:srgbClr val="FFC000"/>
                  </a:solidFill>
                  <a:latin typeface="Arial"/>
                  <a:ea typeface="ＭＳ Ｐゴシック"/>
                </a:rPr>
                <a:t>第二極体放出</a:t>
              </a:r>
              <a:endParaRPr lang="ja-JP" altLang="en-US" sz="1400">
                <a:solidFill>
                  <a:srgbClr val="000000"/>
                </a:solidFill>
                <a:latin typeface="Times" charset="0"/>
                <a:ea typeface="ＭＳ 明朝" pitchFamily="17" charset="-128"/>
              </a:endParaRPr>
            </a:p>
          </p:txBody>
        </p:sp>
        <p:sp>
          <p:nvSpPr>
            <p:cNvPr id="65604" name="Rectangle 98"/>
            <p:cNvSpPr>
              <a:spLocks noChangeArrowheads="1"/>
            </p:cNvSpPr>
            <p:nvPr/>
          </p:nvSpPr>
          <p:spPr bwMode="auto">
            <a:xfrm>
              <a:off x="206" y="2338"/>
              <a:ext cx="605" cy="144"/>
            </a:xfrm>
            <a:prstGeom prst="rect">
              <a:avLst/>
            </a:prstGeom>
            <a:noFill/>
            <a:ln w="9525">
              <a:noFill/>
              <a:miter lim="800000"/>
              <a:headEnd/>
              <a:tailEnd/>
            </a:ln>
          </p:spPr>
          <p:txBody>
            <a:bodyPr wrap="none" lIns="0" tIns="0" rIns="0" bIns="0">
              <a:spAutoFit/>
            </a:bodyPr>
            <a:lstStyle/>
            <a:p>
              <a:r>
                <a:rPr lang="ja-JP" altLang="en-US" sz="1500" b="1">
                  <a:solidFill>
                    <a:srgbClr val="FFC000"/>
                  </a:solidFill>
                  <a:latin typeface="Arial"/>
                  <a:ea typeface="ＭＳ Ｐゴシック"/>
                </a:rPr>
                <a:t>卵核胞崩壊</a:t>
              </a:r>
              <a:endParaRPr lang="ja-JP" altLang="en-US" sz="1400">
                <a:solidFill>
                  <a:srgbClr val="000000"/>
                </a:solidFill>
                <a:latin typeface="Times" charset="0"/>
                <a:ea typeface="ＭＳ 明朝" pitchFamily="17" charset="-128"/>
              </a:endParaRPr>
            </a:p>
          </p:txBody>
        </p:sp>
        <p:sp>
          <p:nvSpPr>
            <p:cNvPr id="65605" name="Oval 99"/>
            <p:cNvSpPr>
              <a:spLocks noChangeArrowheads="1"/>
            </p:cNvSpPr>
            <p:nvPr/>
          </p:nvSpPr>
          <p:spPr bwMode="auto">
            <a:xfrm>
              <a:off x="3332" y="3783"/>
              <a:ext cx="269" cy="182"/>
            </a:xfrm>
            <a:prstGeom prst="ellipse">
              <a:avLst/>
            </a:prstGeom>
            <a:solidFill>
              <a:srgbClr val="000000"/>
            </a:solid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606" name="Rectangle 100"/>
            <p:cNvSpPr>
              <a:spLocks noChangeArrowheads="1"/>
            </p:cNvSpPr>
            <p:nvPr/>
          </p:nvSpPr>
          <p:spPr bwMode="auto">
            <a:xfrm>
              <a:off x="3346" y="3806"/>
              <a:ext cx="229" cy="144"/>
            </a:xfrm>
            <a:prstGeom prst="rect">
              <a:avLst/>
            </a:prstGeom>
            <a:noFill/>
            <a:ln w="9525">
              <a:noFill/>
              <a:miter lim="800000"/>
              <a:headEnd/>
              <a:tailEnd/>
            </a:ln>
          </p:spPr>
          <p:txBody>
            <a:bodyPr wrap="none" lIns="0" tIns="0" rIns="0" bIns="0">
              <a:spAutoFit/>
            </a:bodyPr>
            <a:lstStyle/>
            <a:p>
              <a:r>
                <a:rPr lang="en-US" altLang="ja-JP" sz="1500" b="1">
                  <a:solidFill>
                    <a:srgbClr val="000000"/>
                  </a:solidFill>
                  <a:latin typeface="Arial"/>
                  <a:ea typeface="ＭＳ Ｐゴシック"/>
                </a:rPr>
                <a:t>1PB</a:t>
              </a:r>
              <a:endParaRPr lang="en-US" altLang="ja-JP" sz="1400">
                <a:solidFill>
                  <a:srgbClr val="000000"/>
                </a:solidFill>
                <a:latin typeface="Times" charset="0"/>
                <a:ea typeface="ＭＳ 明朝" pitchFamily="17" charset="-128"/>
              </a:endParaRPr>
            </a:p>
          </p:txBody>
        </p:sp>
        <p:sp>
          <p:nvSpPr>
            <p:cNvPr id="65607" name="Oval 101"/>
            <p:cNvSpPr>
              <a:spLocks noChangeArrowheads="1"/>
            </p:cNvSpPr>
            <p:nvPr/>
          </p:nvSpPr>
          <p:spPr bwMode="auto">
            <a:xfrm>
              <a:off x="711" y="2823"/>
              <a:ext cx="230" cy="153"/>
            </a:xfrm>
            <a:prstGeom prst="ellipse">
              <a:avLst/>
            </a:prstGeom>
            <a:solidFill>
              <a:srgbClr val="000000"/>
            </a:solid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608" name="Rectangle 102"/>
            <p:cNvSpPr>
              <a:spLocks noChangeArrowheads="1"/>
            </p:cNvSpPr>
            <p:nvPr/>
          </p:nvSpPr>
          <p:spPr bwMode="auto">
            <a:xfrm>
              <a:off x="725" y="2846"/>
              <a:ext cx="184" cy="115"/>
            </a:xfrm>
            <a:prstGeom prst="rect">
              <a:avLst/>
            </a:prstGeom>
            <a:noFill/>
            <a:ln w="9525">
              <a:noFill/>
              <a:miter lim="800000"/>
              <a:headEnd/>
              <a:tailEnd/>
            </a:ln>
          </p:spPr>
          <p:txBody>
            <a:bodyPr wrap="none" lIns="0" tIns="0" rIns="0" bIns="0">
              <a:spAutoFit/>
            </a:bodyPr>
            <a:lstStyle/>
            <a:p>
              <a:r>
                <a:rPr lang="en-US" altLang="ja-JP" sz="1200" b="1">
                  <a:solidFill>
                    <a:srgbClr val="000000"/>
                  </a:solidFill>
                  <a:latin typeface="Arial"/>
                  <a:ea typeface="ＭＳ Ｐゴシック"/>
                </a:rPr>
                <a:t>1PB</a:t>
              </a:r>
              <a:endParaRPr lang="en-US" altLang="ja-JP" sz="1400">
                <a:solidFill>
                  <a:srgbClr val="000000"/>
                </a:solidFill>
                <a:latin typeface="Times" charset="0"/>
                <a:ea typeface="ＭＳ 明朝" pitchFamily="17" charset="-128"/>
              </a:endParaRPr>
            </a:p>
          </p:txBody>
        </p:sp>
        <p:sp>
          <p:nvSpPr>
            <p:cNvPr id="65609" name="Oval 103"/>
            <p:cNvSpPr>
              <a:spLocks noChangeArrowheads="1"/>
            </p:cNvSpPr>
            <p:nvPr/>
          </p:nvSpPr>
          <p:spPr bwMode="auto">
            <a:xfrm>
              <a:off x="4407" y="2573"/>
              <a:ext cx="528" cy="528"/>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610" name="Oval 104"/>
            <p:cNvSpPr>
              <a:spLocks noChangeArrowheads="1"/>
            </p:cNvSpPr>
            <p:nvPr/>
          </p:nvSpPr>
          <p:spPr bwMode="auto">
            <a:xfrm>
              <a:off x="4436" y="2986"/>
              <a:ext cx="231" cy="153"/>
            </a:xfrm>
            <a:prstGeom prst="ellipse">
              <a:avLst/>
            </a:prstGeom>
            <a:solidFill>
              <a:srgbClr val="000000"/>
            </a:solid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611" name="Rectangle 105"/>
            <p:cNvSpPr>
              <a:spLocks noChangeArrowheads="1"/>
            </p:cNvSpPr>
            <p:nvPr/>
          </p:nvSpPr>
          <p:spPr bwMode="auto">
            <a:xfrm>
              <a:off x="4460" y="3019"/>
              <a:ext cx="184" cy="115"/>
            </a:xfrm>
            <a:prstGeom prst="rect">
              <a:avLst/>
            </a:prstGeom>
            <a:noFill/>
            <a:ln w="9525">
              <a:noFill/>
              <a:miter lim="800000"/>
              <a:headEnd/>
              <a:tailEnd/>
            </a:ln>
          </p:spPr>
          <p:txBody>
            <a:bodyPr wrap="none" lIns="0" tIns="0" rIns="0" bIns="0">
              <a:spAutoFit/>
            </a:bodyPr>
            <a:lstStyle/>
            <a:p>
              <a:r>
                <a:rPr lang="en-US" altLang="ja-JP" sz="1200" b="1">
                  <a:solidFill>
                    <a:srgbClr val="000000"/>
                  </a:solidFill>
                  <a:latin typeface="Arial"/>
                  <a:ea typeface="ＭＳ Ｐゴシック"/>
                </a:rPr>
                <a:t>1PB</a:t>
              </a:r>
              <a:endParaRPr lang="en-US" altLang="ja-JP" sz="1400">
                <a:solidFill>
                  <a:srgbClr val="000000"/>
                </a:solidFill>
                <a:latin typeface="Times" charset="0"/>
                <a:ea typeface="ＭＳ 明朝" pitchFamily="17" charset="-128"/>
              </a:endParaRPr>
            </a:p>
          </p:txBody>
        </p:sp>
        <p:sp>
          <p:nvSpPr>
            <p:cNvPr id="65612" name="Oval 106"/>
            <p:cNvSpPr>
              <a:spLocks noChangeArrowheads="1"/>
            </p:cNvSpPr>
            <p:nvPr/>
          </p:nvSpPr>
          <p:spPr bwMode="auto">
            <a:xfrm>
              <a:off x="4657" y="2986"/>
              <a:ext cx="230" cy="153"/>
            </a:xfrm>
            <a:prstGeom prst="ellipse">
              <a:avLst/>
            </a:prstGeom>
            <a:solidFill>
              <a:srgbClr val="000000"/>
            </a:solid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613" name="Rectangle 107"/>
            <p:cNvSpPr>
              <a:spLocks noChangeArrowheads="1"/>
            </p:cNvSpPr>
            <p:nvPr/>
          </p:nvSpPr>
          <p:spPr bwMode="auto">
            <a:xfrm>
              <a:off x="4690" y="3019"/>
              <a:ext cx="184" cy="115"/>
            </a:xfrm>
            <a:prstGeom prst="rect">
              <a:avLst/>
            </a:prstGeom>
            <a:noFill/>
            <a:ln w="9525">
              <a:noFill/>
              <a:miter lim="800000"/>
              <a:headEnd/>
              <a:tailEnd/>
            </a:ln>
          </p:spPr>
          <p:txBody>
            <a:bodyPr wrap="none" lIns="0" tIns="0" rIns="0" bIns="0">
              <a:spAutoFit/>
            </a:bodyPr>
            <a:lstStyle/>
            <a:p>
              <a:r>
                <a:rPr lang="en-US" altLang="ja-JP" sz="1200" b="1">
                  <a:solidFill>
                    <a:srgbClr val="000000"/>
                  </a:solidFill>
                  <a:latin typeface="Arial"/>
                  <a:ea typeface="ＭＳ Ｐゴシック"/>
                </a:rPr>
                <a:t>2PB</a:t>
              </a:r>
              <a:endParaRPr lang="en-US" altLang="ja-JP" sz="1400">
                <a:solidFill>
                  <a:srgbClr val="000000"/>
                </a:solidFill>
                <a:latin typeface="Times" charset="0"/>
                <a:ea typeface="ＭＳ 明朝" pitchFamily="17" charset="-128"/>
              </a:endParaRPr>
            </a:p>
          </p:txBody>
        </p:sp>
        <p:sp>
          <p:nvSpPr>
            <p:cNvPr id="65614" name="Oval 108"/>
            <p:cNvSpPr>
              <a:spLocks noChangeArrowheads="1"/>
            </p:cNvSpPr>
            <p:nvPr/>
          </p:nvSpPr>
          <p:spPr bwMode="auto">
            <a:xfrm>
              <a:off x="4522" y="1776"/>
              <a:ext cx="529" cy="528"/>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615" name="Oval 109"/>
            <p:cNvSpPr>
              <a:spLocks noChangeArrowheads="1"/>
            </p:cNvSpPr>
            <p:nvPr/>
          </p:nvSpPr>
          <p:spPr bwMode="auto">
            <a:xfrm>
              <a:off x="4599" y="2199"/>
              <a:ext cx="231" cy="153"/>
            </a:xfrm>
            <a:prstGeom prst="ellipse">
              <a:avLst/>
            </a:prstGeom>
            <a:solidFill>
              <a:srgbClr val="000000"/>
            </a:solid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616" name="Rectangle 110"/>
            <p:cNvSpPr>
              <a:spLocks noChangeArrowheads="1"/>
            </p:cNvSpPr>
            <p:nvPr/>
          </p:nvSpPr>
          <p:spPr bwMode="auto">
            <a:xfrm>
              <a:off x="4623" y="2232"/>
              <a:ext cx="184" cy="115"/>
            </a:xfrm>
            <a:prstGeom prst="rect">
              <a:avLst/>
            </a:prstGeom>
            <a:noFill/>
            <a:ln w="9525">
              <a:noFill/>
              <a:miter lim="800000"/>
              <a:headEnd/>
              <a:tailEnd/>
            </a:ln>
          </p:spPr>
          <p:txBody>
            <a:bodyPr wrap="none" lIns="0" tIns="0" rIns="0" bIns="0">
              <a:spAutoFit/>
            </a:bodyPr>
            <a:lstStyle/>
            <a:p>
              <a:r>
                <a:rPr lang="en-US" altLang="ja-JP" sz="1200" b="1">
                  <a:solidFill>
                    <a:srgbClr val="000000"/>
                  </a:solidFill>
                  <a:latin typeface="Arial"/>
                  <a:ea typeface="ＭＳ Ｐゴシック"/>
                </a:rPr>
                <a:t>1PB</a:t>
              </a:r>
              <a:endParaRPr lang="en-US" altLang="ja-JP" sz="1400">
                <a:solidFill>
                  <a:srgbClr val="000000"/>
                </a:solidFill>
                <a:latin typeface="Times" charset="0"/>
                <a:ea typeface="ＭＳ 明朝" pitchFamily="17" charset="-128"/>
              </a:endParaRPr>
            </a:p>
          </p:txBody>
        </p:sp>
        <p:sp>
          <p:nvSpPr>
            <p:cNvPr id="65617" name="Oval 111"/>
            <p:cNvSpPr>
              <a:spLocks noChangeArrowheads="1"/>
            </p:cNvSpPr>
            <p:nvPr/>
          </p:nvSpPr>
          <p:spPr bwMode="auto">
            <a:xfrm>
              <a:off x="4820" y="2208"/>
              <a:ext cx="231" cy="154"/>
            </a:xfrm>
            <a:prstGeom prst="ellipse">
              <a:avLst/>
            </a:prstGeom>
            <a:solidFill>
              <a:srgbClr val="000000"/>
            </a:solid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618" name="Rectangle 112"/>
            <p:cNvSpPr>
              <a:spLocks noChangeArrowheads="1"/>
            </p:cNvSpPr>
            <p:nvPr/>
          </p:nvSpPr>
          <p:spPr bwMode="auto">
            <a:xfrm>
              <a:off x="4844" y="2241"/>
              <a:ext cx="184" cy="115"/>
            </a:xfrm>
            <a:prstGeom prst="rect">
              <a:avLst/>
            </a:prstGeom>
            <a:noFill/>
            <a:ln w="9525">
              <a:noFill/>
              <a:miter lim="800000"/>
              <a:headEnd/>
              <a:tailEnd/>
            </a:ln>
          </p:spPr>
          <p:txBody>
            <a:bodyPr wrap="none" lIns="0" tIns="0" rIns="0" bIns="0">
              <a:spAutoFit/>
            </a:bodyPr>
            <a:lstStyle/>
            <a:p>
              <a:r>
                <a:rPr lang="en-US" altLang="ja-JP" sz="1200" b="1">
                  <a:solidFill>
                    <a:srgbClr val="000000"/>
                  </a:solidFill>
                  <a:latin typeface="Arial"/>
                  <a:ea typeface="ＭＳ Ｐゴシック"/>
                </a:rPr>
                <a:t>2PB</a:t>
              </a:r>
              <a:endParaRPr lang="en-US" altLang="ja-JP" sz="1400">
                <a:solidFill>
                  <a:srgbClr val="000000"/>
                </a:solidFill>
                <a:latin typeface="Times" charset="0"/>
                <a:ea typeface="ＭＳ 明朝" pitchFamily="17" charset="-128"/>
              </a:endParaRPr>
            </a:p>
          </p:txBody>
        </p:sp>
        <p:grpSp>
          <p:nvGrpSpPr>
            <p:cNvPr id="11" name="Group 113"/>
            <p:cNvGrpSpPr>
              <a:grpSpLocks/>
            </p:cNvGrpSpPr>
            <p:nvPr/>
          </p:nvGrpSpPr>
          <p:grpSpPr bwMode="auto">
            <a:xfrm>
              <a:off x="4705" y="1834"/>
              <a:ext cx="154" cy="153"/>
              <a:chOff x="4705" y="1834"/>
              <a:chExt cx="154" cy="153"/>
            </a:xfrm>
          </p:grpSpPr>
          <p:sp>
            <p:nvSpPr>
              <p:cNvPr id="65918" name="Oval 114"/>
              <p:cNvSpPr>
                <a:spLocks noChangeArrowheads="1"/>
              </p:cNvSpPr>
              <p:nvPr/>
            </p:nvSpPr>
            <p:spPr bwMode="auto">
              <a:xfrm>
                <a:off x="4705" y="1834"/>
                <a:ext cx="154" cy="153"/>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919" name="Oval 115"/>
              <p:cNvSpPr>
                <a:spLocks noChangeArrowheads="1"/>
              </p:cNvSpPr>
              <p:nvPr/>
            </p:nvSpPr>
            <p:spPr bwMode="auto">
              <a:xfrm>
                <a:off x="4753" y="1863"/>
                <a:ext cx="29" cy="28"/>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920" name="Oval 116"/>
              <p:cNvSpPr>
                <a:spLocks noChangeArrowheads="1"/>
              </p:cNvSpPr>
              <p:nvPr/>
            </p:nvSpPr>
            <p:spPr bwMode="auto">
              <a:xfrm>
                <a:off x="4734" y="1911"/>
                <a:ext cx="38" cy="38"/>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921" name="Oval 117"/>
              <p:cNvSpPr>
                <a:spLocks noChangeArrowheads="1"/>
              </p:cNvSpPr>
              <p:nvPr/>
            </p:nvSpPr>
            <p:spPr bwMode="auto">
              <a:xfrm>
                <a:off x="4801" y="1882"/>
                <a:ext cx="29" cy="29"/>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grpSp>
        <p:grpSp>
          <p:nvGrpSpPr>
            <p:cNvPr id="12" name="Group 118"/>
            <p:cNvGrpSpPr>
              <a:grpSpLocks/>
            </p:cNvGrpSpPr>
            <p:nvPr/>
          </p:nvGrpSpPr>
          <p:grpSpPr bwMode="auto">
            <a:xfrm>
              <a:off x="4734" y="2045"/>
              <a:ext cx="153" cy="154"/>
              <a:chOff x="4734" y="2045"/>
              <a:chExt cx="153" cy="154"/>
            </a:xfrm>
          </p:grpSpPr>
          <p:sp>
            <p:nvSpPr>
              <p:cNvPr id="65914" name="Oval 119"/>
              <p:cNvSpPr>
                <a:spLocks noChangeArrowheads="1"/>
              </p:cNvSpPr>
              <p:nvPr/>
            </p:nvSpPr>
            <p:spPr bwMode="auto">
              <a:xfrm>
                <a:off x="4734" y="2045"/>
                <a:ext cx="153" cy="154"/>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915" name="Oval 120"/>
              <p:cNvSpPr>
                <a:spLocks noChangeArrowheads="1"/>
              </p:cNvSpPr>
              <p:nvPr/>
            </p:nvSpPr>
            <p:spPr bwMode="auto">
              <a:xfrm>
                <a:off x="4772" y="2141"/>
                <a:ext cx="29" cy="29"/>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916" name="Oval 121"/>
              <p:cNvSpPr>
                <a:spLocks noChangeArrowheads="1"/>
              </p:cNvSpPr>
              <p:nvPr/>
            </p:nvSpPr>
            <p:spPr bwMode="auto">
              <a:xfrm>
                <a:off x="4763" y="2083"/>
                <a:ext cx="38" cy="39"/>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917" name="Oval 122"/>
              <p:cNvSpPr>
                <a:spLocks noChangeArrowheads="1"/>
              </p:cNvSpPr>
              <p:nvPr/>
            </p:nvSpPr>
            <p:spPr bwMode="auto">
              <a:xfrm>
                <a:off x="4820" y="2122"/>
                <a:ext cx="29" cy="29"/>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grpSp>
        <p:sp>
          <p:nvSpPr>
            <p:cNvPr id="65621" name="Rectangle 123"/>
            <p:cNvSpPr>
              <a:spLocks noChangeArrowheads="1"/>
            </p:cNvSpPr>
            <p:nvPr/>
          </p:nvSpPr>
          <p:spPr bwMode="auto">
            <a:xfrm>
              <a:off x="4901" y="1272"/>
              <a:ext cx="484" cy="144"/>
            </a:xfrm>
            <a:prstGeom prst="rect">
              <a:avLst/>
            </a:prstGeom>
            <a:noFill/>
            <a:ln w="9525">
              <a:noFill/>
              <a:miter lim="800000"/>
              <a:headEnd/>
              <a:tailEnd/>
            </a:ln>
          </p:spPr>
          <p:txBody>
            <a:bodyPr wrap="none" lIns="0" tIns="0" rIns="0" bIns="0">
              <a:spAutoFit/>
            </a:bodyPr>
            <a:lstStyle/>
            <a:p>
              <a:r>
                <a:rPr lang="ja-JP" altLang="en-US" sz="1500" b="1">
                  <a:solidFill>
                    <a:srgbClr val="FFC000"/>
                  </a:solidFill>
                  <a:latin typeface="Arial"/>
                  <a:ea typeface="ＭＳ Ｐゴシック"/>
                </a:rPr>
                <a:t>第一卵割</a:t>
              </a:r>
              <a:endParaRPr lang="ja-JP" altLang="en-US" sz="1400">
                <a:solidFill>
                  <a:srgbClr val="000000"/>
                </a:solidFill>
                <a:latin typeface="Times" charset="0"/>
                <a:ea typeface="ＭＳ 明朝" pitchFamily="17" charset="-128"/>
              </a:endParaRPr>
            </a:p>
          </p:txBody>
        </p:sp>
        <p:sp>
          <p:nvSpPr>
            <p:cNvPr id="65622" name="Rectangle 124"/>
            <p:cNvSpPr>
              <a:spLocks noChangeArrowheads="1"/>
            </p:cNvSpPr>
            <p:nvPr/>
          </p:nvSpPr>
          <p:spPr bwMode="auto">
            <a:xfrm>
              <a:off x="5007" y="2386"/>
              <a:ext cx="484" cy="144"/>
            </a:xfrm>
            <a:prstGeom prst="rect">
              <a:avLst/>
            </a:prstGeom>
            <a:noFill/>
            <a:ln w="9525">
              <a:noFill/>
              <a:miter lim="800000"/>
              <a:headEnd/>
              <a:tailEnd/>
            </a:ln>
          </p:spPr>
          <p:txBody>
            <a:bodyPr wrap="none" lIns="0" tIns="0" rIns="0" bIns="0">
              <a:spAutoFit/>
            </a:bodyPr>
            <a:lstStyle/>
            <a:p>
              <a:r>
                <a:rPr lang="ja-JP" altLang="en-US" sz="1500" b="1">
                  <a:solidFill>
                    <a:srgbClr val="FFC000"/>
                  </a:solidFill>
                  <a:latin typeface="Arial"/>
                  <a:ea typeface="ＭＳ Ｐゴシック"/>
                </a:rPr>
                <a:t>前核形成</a:t>
              </a:r>
              <a:endParaRPr lang="ja-JP" altLang="en-US" sz="1400">
                <a:solidFill>
                  <a:srgbClr val="000000"/>
                </a:solidFill>
                <a:latin typeface="Times" charset="0"/>
                <a:ea typeface="ＭＳ 明朝" pitchFamily="17" charset="-128"/>
              </a:endParaRPr>
            </a:p>
          </p:txBody>
        </p:sp>
        <p:grpSp>
          <p:nvGrpSpPr>
            <p:cNvPr id="13" name="Group 125"/>
            <p:cNvGrpSpPr>
              <a:grpSpLocks/>
            </p:cNvGrpSpPr>
            <p:nvPr/>
          </p:nvGrpSpPr>
          <p:grpSpPr bwMode="auto">
            <a:xfrm>
              <a:off x="1114" y="1133"/>
              <a:ext cx="514" cy="586"/>
              <a:chOff x="1114" y="1133"/>
              <a:chExt cx="514" cy="586"/>
            </a:xfrm>
          </p:grpSpPr>
          <p:sp>
            <p:nvSpPr>
              <p:cNvPr id="65910" name="Arc 126"/>
              <p:cNvSpPr>
                <a:spLocks/>
              </p:cNvSpPr>
              <p:nvPr/>
            </p:nvSpPr>
            <p:spPr bwMode="auto">
              <a:xfrm>
                <a:off x="1143" y="1133"/>
                <a:ext cx="485" cy="53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686"/>
                      <a:pt x="9643" y="23"/>
                      <a:pt x="21555" y="-1"/>
                    </a:cubicBezTo>
                  </a:path>
                  <a:path w="21600" h="21599" stroke="0" extrusionOk="0">
                    <a:moveTo>
                      <a:pt x="0" y="21599"/>
                    </a:moveTo>
                    <a:cubicBezTo>
                      <a:pt x="0" y="9686"/>
                      <a:pt x="9643" y="23"/>
                      <a:pt x="21555" y="-1"/>
                    </a:cubicBezTo>
                    <a:lnTo>
                      <a:pt x="21600" y="21599"/>
                    </a:lnTo>
                    <a:close/>
                  </a:path>
                </a:pathLst>
              </a:custGeom>
              <a:noFill/>
              <a:ln w="15875">
                <a:solidFill>
                  <a:srgbClr val="FFC000"/>
                </a:solidFill>
                <a:round/>
                <a:headEnd/>
                <a:tailEnd/>
              </a:ln>
            </p:spPr>
            <p:txBody>
              <a:bodyPr/>
              <a:lstStyle/>
              <a:p>
                <a:endParaRPr lang="ja-JP" altLang="en-US">
                  <a:solidFill>
                    <a:srgbClr val="000000"/>
                  </a:solidFill>
                  <a:latin typeface="Arial"/>
                  <a:ea typeface="ＭＳ Ｐゴシック"/>
                </a:endParaRPr>
              </a:p>
            </p:txBody>
          </p:sp>
          <p:grpSp>
            <p:nvGrpSpPr>
              <p:cNvPr id="14" name="Group 127"/>
              <p:cNvGrpSpPr>
                <a:grpSpLocks/>
              </p:cNvGrpSpPr>
              <p:nvPr/>
            </p:nvGrpSpPr>
            <p:grpSpPr bwMode="auto">
              <a:xfrm>
                <a:off x="1114" y="1565"/>
                <a:ext cx="77" cy="154"/>
                <a:chOff x="1114" y="1565"/>
                <a:chExt cx="77" cy="154"/>
              </a:xfrm>
            </p:grpSpPr>
            <p:sp>
              <p:nvSpPr>
                <p:cNvPr id="65912" name="Freeform 128"/>
                <p:cNvSpPr>
                  <a:spLocks/>
                </p:cNvSpPr>
                <p:nvPr/>
              </p:nvSpPr>
              <p:spPr bwMode="auto">
                <a:xfrm>
                  <a:off x="1114" y="1565"/>
                  <a:ext cx="77" cy="154"/>
                </a:xfrm>
                <a:custGeom>
                  <a:avLst/>
                  <a:gdLst>
                    <a:gd name="T0" fmla="*/ 38 w 77"/>
                    <a:gd name="T1" fmla="*/ 154 h 154"/>
                    <a:gd name="T2" fmla="*/ 0 w 77"/>
                    <a:gd name="T3" fmla="*/ 0 h 154"/>
                    <a:gd name="T4" fmla="*/ 38 w 77"/>
                    <a:gd name="T5" fmla="*/ 0 h 154"/>
                    <a:gd name="T6" fmla="*/ 77 w 77"/>
                    <a:gd name="T7" fmla="*/ 0 h 154"/>
                    <a:gd name="T8" fmla="*/ 38 w 77"/>
                    <a:gd name="T9" fmla="*/ 154 h 154"/>
                    <a:gd name="T10" fmla="*/ 0 60000 65536"/>
                    <a:gd name="T11" fmla="*/ 0 60000 65536"/>
                    <a:gd name="T12" fmla="*/ 0 60000 65536"/>
                    <a:gd name="T13" fmla="*/ 0 60000 65536"/>
                    <a:gd name="T14" fmla="*/ 0 60000 65536"/>
                    <a:gd name="T15" fmla="*/ 0 w 77"/>
                    <a:gd name="T16" fmla="*/ 0 h 154"/>
                    <a:gd name="T17" fmla="*/ 77 w 77"/>
                    <a:gd name="T18" fmla="*/ 154 h 154"/>
                  </a:gdLst>
                  <a:ahLst/>
                  <a:cxnLst>
                    <a:cxn ang="T10">
                      <a:pos x="T0" y="T1"/>
                    </a:cxn>
                    <a:cxn ang="T11">
                      <a:pos x="T2" y="T3"/>
                    </a:cxn>
                    <a:cxn ang="T12">
                      <a:pos x="T4" y="T5"/>
                    </a:cxn>
                    <a:cxn ang="T13">
                      <a:pos x="T6" y="T7"/>
                    </a:cxn>
                    <a:cxn ang="T14">
                      <a:pos x="T8" y="T9"/>
                    </a:cxn>
                  </a:cxnLst>
                  <a:rect l="T15" t="T16" r="T17" b="T18"/>
                  <a:pathLst>
                    <a:path w="77" h="154">
                      <a:moveTo>
                        <a:pt x="38" y="154"/>
                      </a:moveTo>
                      <a:lnTo>
                        <a:pt x="0" y="0"/>
                      </a:lnTo>
                      <a:lnTo>
                        <a:pt x="38" y="0"/>
                      </a:lnTo>
                      <a:lnTo>
                        <a:pt x="77" y="0"/>
                      </a:lnTo>
                      <a:lnTo>
                        <a:pt x="38" y="154"/>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913" name="Line 129"/>
                <p:cNvSpPr>
                  <a:spLocks noChangeShapeType="1"/>
                </p:cNvSpPr>
                <p:nvPr/>
              </p:nvSpPr>
              <p:spPr bwMode="auto">
                <a:xfrm flipV="1">
                  <a:off x="1152" y="1565"/>
                  <a:ext cx="1" cy="48"/>
                </a:xfrm>
                <a:prstGeom prst="line">
                  <a:avLst/>
                </a:prstGeom>
                <a:noFill/>
                <a:ln w="15875">
                  <a:solidFill>
                    <a:srgbClr val="FFC000"/>
                  </a:solidFill>
                  <a:round/>
                  <a:headEnd/>
                  <a:tailEnd/>
                </a:ln>
              </p:spPr>
              <p:txBody>
                <a:bodyPr/>
                <a:lstStyle/>
                <a:p>
                  <a:endParaRPr lang="ja-JP" altLang="en-US">
                    <a:solidFill>
                      <a:srgbClr val="000000"/>
                    </a:solidFill>
                    <a:latin typeface="Arial"/>
                    <a:ea typeface="ＭＳ Ｐゴシック"/>
                  </a:endParaRPr>
                </a:p>
              </p:txBody>
            </p:sp>
          </p:grpSp>
        </p:grpSp>
        <p:sp>
          <p:nvSpPr>
            <p:cNvPr id="65624" name="Rectangle 130"/>
            <p:cNvSpPr>
              <a:spLocks noChangeArrowheads="1"/>
            </p:cNvSpPr>
            <p:nvPr/>
          </p:nvSpPr>
          <p:spPr bwMode="auto">
            <a:xfrm>
              <a:off x="1262" y="1368"/>
              <a:ext cx="363" cy="144"/>
            </a:xfrm>
            <a:prstGeom prst="rect">
              <a:avLst/>
            </a:prstGeom>
            <a:noFill/>
            <a:ln w="9525">
              <a:noFill/>
              <a:miter lim="800000"/>
              <a:headEnd/>
              <a:tailEnd/>
            </a:ln>
          </p:spPr>
          <p:txBody>
            <a:bodyPr wrap="none" lIns="0" tIns="0" rIns="0" bIns="0">
              <a:spAutoFit/>
            </a:bodyPr>
            <a:lstStyle/>
            <a:p>
              <a:r>
                <a:rPr lang="ja-JP" altLang="en-US" sz="1500" b="1">
                  <a:solidFill>
                    <a:srgbClr val="FFC000"/>
                  </a:solidFill>
                  <a:latin typeface="Arial"/>
                  <a:ea typeface="ＭＳ Ｐゴシック"/>
                </a:rPr>
                <a:t>卵形成</a:t>
              </a:r>
              <a:endParaRPr lang="ja-JP" altLang="en-US" sz="1400">
                <a:solidFill>
                  <a:srgbClr val="000000"/>
                </a:solidFill>
                <a:latin typeface="Times" charset="0"/>
                <a:ea typeface="ＭＳ 明朝" pitchFamily="17" charset="-128"/>
              </a:endParaRPr>
            </a:p>
          </p:txBody>
        </p:sp>
        <p:sp>
          <p:nvSpPr>
            <p:cNvPr id="65625" name="Rectangle 131"/>
            <p:cNvSpPr>
              <a:spLocks noChangeArrowheads="1"/>
            </p:cNvSpPr>
            <p:nvPr/>
          </p:nvSpPr>
          <p:spPr bwMode="auto">
            <a:xfrm>
              <a:off x="2635" y="3461"/>
              <a:ext cx="534" cy="106"/>
            </a:xfrm>
            <a:prstGeom prst="rect">
              <a:avLst/>
            </a:prstGeom>
            <a:noFill/>
            <a:ln w="9525">
              <a:noFill/>
              <a:miter lim="800000"/>
              <a:headEnd/>
              <a:tailEnd/>
            </a:ln>
          </p:spPr>
          <p:txBody>
            <a:bodyPr wrap="none" lIns="0" tIns="0" rIns="0" bIns="0">
              <a:spAutoFit/>
            </a:bodyPr>
            <a:lstStyle/>
            <a:p>
              <a:r>
                <a:rPr lang="ja-JP" altLang="en-US" sz="1100" b="1">
                  <a:solidFill>
                    <a:srgbClr val="FFC000"/>
                  </a:solidFill>
                  <a:latin typeface="Arial"/>
                  <a:ea typeface="ＭＳ Ｐゴシック"/>
                </a:rPr>
                <a:t>サイクリンの</a:t>
              </a:r>
              <a:endParaRPr lang="ja-JP" altLang="en-US" sz="1400">
                <a:solidFill>
                  <a:srgbClr val="000000"/>
                </a:solidFill>
                <a:latin typeface="Times" charset="0"/>
                <a:ea typeface="ＭＳ 明朝" pitchFamily="17" charset="-128"/>
              </a:endParaRPr>
            </a:p>
          </p:txBody>
        </p:sp>
        <p:sp>
          <p:nvSpPr>
            <p:cNvPr id="65626" name="Rectangle 132"/>
            <p:cNvSpPr>
              <a:spLocks noChangeArrowheads="1"/>
            </p:cNvSpPr>
            <p:nvPr/>
          </p:nvSpPr>
          <p:spPr bwMode="auto">
            <a:xfrm>
              <a:off x="2637" y="3567"/>
              <a:ext cx="534" cy="106"/>
            </a:xfrm>
            <a:prstGeom prst="rect">
              <a:avLst/>
            </a:prstGeom>
            <a:noFill/>
            <a:ln w="9525">
              <a:noFill/>
              <a:miter lim="800000"/>
              <a:headEnd/>
              <a:tailEnd/>
            </a:ln>
          </p:spPr>
          <p:txBody>
            <a:bodyPr wrap="none" lIns="0" tIns="0" rIns="0" bIns="0">
              <a:spAutoFit/>
            </a:bodyPr>
            <a:lstStyle/>
            <a:p>
              <a:r>
                <a:rPr lang="ja-JP" altLang="en-US" sz="1100" b="1">
                  <a:solidFill>
                    <a:srgbClr val="FFC000"/>
                  </a:solidFill>
                  <a:latin typeface="Arial"/>
                  <a:ea typeface="ＭＳ Ｐゴシック"/>
                </a:rPr>
                <a:t>ユビキチン化</a:t>
              </a:r>
              <a:endParaRPr lang="ja-JP" altLang="en-US" sz="1400">
                <a:solidFill>
                  <a:srgbClr val="000000"/>
                </a:solidFill>
                <a:latin typeface="Times" charset="0"/>
                <a:ea typeface="ＭＳ 明朝" pitchFamily="17" charset="-128"/>
              </a:endParaRPr>
            </a:p>
          </p:txBody>
        </p:sp>
        <p:grpSp>
          <p:nvGrpSpPr>
            <p:cNvPr id="15" name="Group 133"/>
            <p:cNvGrpSpPr>
              <a:grpSpLocks/>
            </p:cNvGrpSpPr>
            <p:nvPr/>
          </p:nvGrpSpPr>
          <p:grpSpPr bwMode="auto">
            <a:xfrm>
              <a:off x="1373" y="3053"/>
              <a:ext cx="250" cy="327"/>
              <a:chOff x="1373" y="3053"/>
              <a:chExt cx="250" cy="327"/>
            </a:xfrm>
          </p:grpSpPr>
          <p:sp>
            <p:nvSpPr>
              <p:cNvPr id="65908" name="Freeform 134"/>
              <p:cNvSpPr>
                <a:spLocks/>
              </p:cNvSpPr>
              <p:nvPr/>
            </p:nvSpPr>
            <p:spPr bwMode="auto">
              <a:xfrm>
                <a:off x="1517" y="3053"/>
                <a:ext cx="106" cy="125"/>
              </a:xfrm>
              <a:custGeom>
                <a:avLst/>
                <a:gdLst>
                  <a:gd name="T0" fmla="*/ 106 w 106"/>
                  <a:gd name="T1" fmla="*/ 0 h 125"/>
                  <a:gd name="T2" fmla="*/ 58 w 106"/>
                  <a:gd name="T3" fmla="*/ 125 h 125"/>
                  <a:gd name="T4" fmla="*/ 29 w 106"/>
                  <a:gd name="T5" fmla="*/ 106 h 125"/>
                  <a:gd name="T6" fmla="*/ 0 w 106"/>
                  <a:gd name="T7" fmla="*/ 86 h 125"/>
                  <a:gd name="T8" fmla="*/ 106 w 106"/>
                  <a:gd name="T9" fmla="*/ 0 h 125"/>
                  <a:gd name="T10" fmla="*/ 0 60000 65536"/>
                  <a:gd name="T11" fmla="*/ 0 60000 65536"/>
                  <a:gd name="T12" fmla="*/ 0 60000 65536"/>
                  <a:gd name="T13" fmla="*/ 0 60000 65536"/>
                  <a:gd name="T14" fmla="*/ 0 60000 65536"/>
                  <a:gd name="T15" fmla="*/ 0 w 106"/>
                  <a:gd name="T16" fmla="*/ 0 h 125"/>
                  <a:gd name="T17" fmla="*/ 106 w 106"/>
                  <a:gd name="T18" fmla="*/ 125 h 125"/>
                </a:gdLst>
                <a:ahLst/>
                <a:cxnLst>
                  <a:cxn ang="T10">
                    <a:pos x="T0" y="T1"/>
                  </a:cxn>
                  <a:cxn ang="T11">
                    <a:pos x="T2" y="T3"/>
                  </a:cxn>
                  <a:cxn ang="T12">
                    <a:pos x="T4" y="T5"/>
                  </a:cxn>
                  <a:cxn ang="T13">
                    <a:pos x="T6" y="T7"/>
                  </a:cxn>
                  <a:cxn ang="T14">
                    <a:pos x="T8" y="T9"/>
                  </a:cxn>
                </a:cxnLst>
                <a:rect l="T15" t="T16" r="T17" b="T18"/>
                <a:pathLst>
                  <a:path w="106" h="125">
                    <a:moveTo>
                      <a:pt x="106" y="0"/>
                    </a:moveTo>
                    <a:lnTo>
                      <a:pt x="58" y="125"/>
                    </a:lnTo>
                    <a:lnTo>
                      <a:pt x="29" y="106"/>
                    </a:lnTo>
                    <a:lnTo>
                      <a:pt x="0" y="86"/>
                    </a:lnTo>
                    <a:lnTo>
                      <a:pt x="106" y="0"/>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909" name="Line 135"/>
              <p:cNvSpPr>
                <a:spLocks noChangeShapeType="1"/>
              </p:cNvSpPr>
              <p:nvPr/>
            </p:nvSpPr>
            <p:spPr bwMode="auto">
              <a:xfrm flipV="1">
                <a:off x="1373" y="3159"/>
                <a:ext cx="173" cy="221"/>
              </a:xfrm>
              <a:prstGeom prst="line">
                <a:avLst/>
              </a:prstGeom>
              <a:noFill/>
              <a:ln w="15875">
                <a:solidFill>
                  <a:srgbClr val="FFC000"/>
                </a:solidFill>
                <a:round/>
                <a:headEnd/>
                <a:tailEnd/>
              </a:ln>
            </p:spPr>
            <p:txBody>
              <a:bodyPr/>
              <a:lstStyle/>
              <a:p>
                <a:endParaRPr lang="ja-JP" altLang="en-US">
                  <a:solidFill>
                    <a:srgbClr val="000000"/>
                  </a:solidFill>
                  <a:latin typeface="Arial"/>
                  <a:ea typeface="ＭＳ Ｐゴシック"/>
                </a:endParaRPr>
              </a:p>
            </p:txBody>
          </p:sp>
        </p:grpSp>
        <p:sp>
          <p:nvSpPr>
            <p:cNvPr id="65628" name="Rectangle 136"/>
            <p:cNvSpPr>
              <a:spLocks noChangeArrowheads="1"/>
            </p:cNvSpPr>
            <p:nvPr/>
          </p:nvSpPr>
          <p:spPr bwMode="auto">
            <a:xfrm>
              <a:off x="1143" y="3264"/>
              <a:ext cx="365" cy="212"/>
            </a:xfrm>
            <a:prstGeom prst="rect">
              <a:avLst/>
            </a:prstGeom>
            <a:solidFill>
              <a:srgbClr val="000000"/>
            </a:solidFill>
            <a:ln w="15875">
              <a:solidFill>
                <a:srgbClr val="FFC000"/>
              </a:solidFill>
              <a:miter lim="800000"/>
              <a:headEnd/>
              <a:tailEnd/>
            </a:ln>
          </p:spPr>
          <p:txBody>
            <a:bodyPr/>
            <a:lstStyle/>
            <a:p>
              <a:endParaRPr lang="ja-JP" altLang="en-US">
                <a:solidFill>
                  <a:srgbClr val="000000"/>
                </a:solidFill>
                <a:latin typeface="Arial"/>
                <a:ea typeface="ＭＳ Ｐゴシック"/>
              </a:endParaRPr>
            </a:p>
          </p:txBody>
        </p:sp>
        <p:sp>
          <p:nvSpPr>
            <p:cNvPr id="65629" name="Rectangle 137"/>
            <p:cNvSpPr>
              <a:spLocks noChangeArrowheads="1"/>
            </p:cNvSpPr>
            <p:nvPr/>
          </p:nvSpPr>
          <p:spPr bwMode="auto">
            <a:xfrm>
              <a:off x="1205" y="3307"/>
              <a:ext cx="221" cy="144"/>
            </a:xfrm>
            <a:prstGeom prst="rect">
              <a:avLst/>
            </a:prstGeom>
            <a:noFill/>
            <a:ln w="9525">
              <a:noFill/>
              <a:miter lim="800000"/>
              <a:headEnd/>
              <a:tailEnd/>
            </a:ln>
          </p:spPr>
          <p:txBody>
            <a:bodyPr wrap="none" lIns="0" tIns="0" rIns="0" bIns="0">
              <a:spAutoFit/>
            </a:bodyPr>
            <a:lstStyle/>
            <a:p>
              <a:r>
                <a:rPr lang="en-US" altLang="ja-JP" sz="1500" b="1">
                  <a:solidFill>
                    <a:srgbClr val="FFC000"/>
                  </a:solidFill>
                  <a:latin typeface="Arial"/>
                  <a:ea typeface="ＭＳ Ｐゴシック"/>
                </a:rPr>
                <a:t>CSF</a:t>
              </a:r>
              <a:endParaRPr lang="en-US" altLang="ja-JP" sz="1400">
                <a:solidFill>
                  <a:srgbClr val="000000"/>
                </a:solidFill>
                <a:latin typeface="Times" charset="0"/>
                <a:ea typeface="ＭＳ 明朝" pitchFamily="17" charset="-128"/>
              </a:endParaRPr>
            </a:p>
          </p:txBody>
        </p:sp>
        <p:sp>
          <p:nvSpPr>
            <p:cNvPr id="65630" name="Rectangle 138"/>
            <p:cNvSpPr>
              <a:spLocks noChangeArrowheads="1"/>
            </p:cNvSpPr>
            <p:nvPr/>
          </p:nvSpPr>
          <p:spPr bwMode="auto">
            <a:xfrm>
              <a:off x="3499" y="2952"/>
              <a:ext cx="598" cy="144"/>
            </a:xfrm>
            <a:prstGeom prst="rect">
              <a:avLst/>
            </a:prstGeom>
            <a:noFill/>
            <a:ln w="9525">
              <a:noFill/>
              <a:miter lim="800000"/>
              <a:headEnd/>
              <a:tailEnd/>
            </a:ln>
          </p:spPr>
          <p:txBody>
            <a:bodyPr wrap="none" lIns="0" tIns="0" rIns="0" bIns="0">
              <a:spAutoFit/>
            </a:bodyPr>
            <a:lstStyle/>
            <a:p>
              <a:r>
                <a:rPr lang="en-US" altLang="ja-JP" sz="1500" b="1">
                  <a:solidFill>
                    <a:srgbClr val="FFC000"/>
                  </a:solidFill>
                  <a:latin typeface="Arial"/>
                  <a:ea typeface="ＭＳ Ｐゴシック"/>
                </a:rPr>
                <a:t>MPF</a:t>
              </a:r>
              <a:r>
                <a:rPr lang="ja-JP" altLang="en-US" sz="1500" b="1">
                  <a:solidFill>
                    <a:srgbClr val="FFC000"/>
                  </a:solidFill>
                  <a:latin typeface="Arial"/>
                  <a:ea typeface="ＭＳ Ｐゴシック"/>
                </a:rPr>
                <a:t>の失活</a:t>
              </a:r>
              <a:endParaRPr lang="ja-JP" altLang="en-US" sz="1400">
                <a:solidFill>
                  <a:srgbClr val="000000"/>
                </a:solidFill>
                <a:latin typeface="Times" charset="0"/>
                <a:ea typeface="ＭＳ 明朝" pitchFamily="17" charset="-128"/>
              </a:endParaRPr>
            </a:p>
          </p:txBody>
        </p:sp>
        <p:grpSp>
          <p:nvGrpSpPr>
            <p:cNvPr id="16" name="Group 139"/>
            <p:cNvGrpSpPr>
              <a:grpSpLocks/>
            </p:cNvGrpSpPr>
            <p:nvPr/>
          </p:nvGrpSpPr>
          <p:grpSpPr bwMode="auto">
            <a:xfrm>
              <a:off x="1219" y="2938"/>
              <a:ext cx="135" cy="153"/>
              <a:chOff x="1219" y="2938"/>
              <a:chExt cx="135" cy="153"/>
            </a:xfrm>
          </p:grpSpPr>
          <p:sp>
            <p:nvSpPr>
              <p:cNvPr id="65906" name="Freeform 140"/>
              <p:cNvSpPr>
                <a:spLocks/>
              </p:cNvSpPr>
              <p:nvPr/>
            </p:nvSpPr>
            <p:spPr bwMode="auto">
              <a:xfrm>
                <a:off x="1239" y="2967"/>
                <a:ext cx="115" cy="124"/>
              </a:xfrm>
              <a:custGeom>
                <a:avLst/>
                <a:gdLst>
                  <a:gd name="T0" fmla="*/ 115 w 115"/>
                  <a:gd name="T1" fmla="*/ 124 h 124"/>
                  <a:gd name="T2" fmla="*/ 0 w 115"/>
                  <a:gd name="T3" fmla="*/ 48 h 124"/>
                  <a:gd name="T4" fmla="*/ 29 w 115"/>
                  <a:gd name="T5" fmla="*/ 19 h 124"/>
                  <a:gd name="T6" fmla="*/ 57 w 115"/>
                  <a:gd name="T7" fmla="*/ 0 h 124"/>
                  <a:gd name="T8" fmla="*/ 115 w 115"/>
                  <a:gd name="T9" fmla="*/ 124 h 124"/>
                  <a:gd name="T10" fmla="*/ 0 60000 65536"/>
                  <a:gd name="T11" fmla="*/ 0 60000 65536"/>
                  <a:gd name="T12" fmla="*/ 0 60000 65536"/>
                  <a:gd name="T13" fmla="*/ 0 60000 65536"/>
                  <a:gd name="T14" fmla="*/ 0 60000 65536"/>
                  <a:gd name="T15" fmla="*/ 0 w 115"/>
                  <a:gd name="T16" fmla="*/ 0 h 124"/>
                  <a:gd name="T17" fmla="*/ 115 w 115"/>
                  <a:gd name="T18" fmla="*/ 124 h 124"/>
                </a:gdLst>
                <a:ahLst/>
                <a:cxnLst>
                  <a:cxn ang="T10">
                    <a:pos x="T0" y="T1"/>
                  </a:cxn>
                  <a:cxn ang="T11">
                    <a:pos x="T2" y="T3"/>
                  </a:cxn>
                  <a:cxn ang="T12">
                    <a:pos x="T4" y="T5"/>
                  </a:cxn>
                  <a:cxn ang="T13">
                    <a:pos x="T6" y="T7"/>
                  </a:cxn>
                  <a:cxn ang="T14">
                    <a:pos x="T8" y="T9"/>
                  </a:cxn>
                </a:cxnLst>
                <a:rect l="T15" t="T16" r="T17" b="T18"/>
                <a:pathLst>
                  <a:path w="115" h="124">
                    <a:moveTo>
                      <a:pt x="115" y="124"/>
                    </a:moveTo>
                    <a:lnTo>
                      <a:pt x="0" y="48"/>
                    </a:lnTo>
                    <a:lnTo>
                      <a:pt x="29" y="19"/>
                    </a:lnTo>
                    <a:lnTo>
                      <a:pt x="57" y="0"/>
                    </a:lnTo>
                    <a:lnTo>
                      <a:pt x="115" y="124"/>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907" name="Line 141"/>
              <p:cNvSpPr>
                <a:spLocks noChangeShapeType="1"/>
              </p:cNvSpPr>
              <p:nvPr/>
            </p:nvSpPr>
            <p:spPr bwMode="auto">
              <a:xfrm>
                <a:off x="1219" y="2938"/>
                <a:ext cx="49" cy="48"/>
              </a:xfrm>
              <a:prstGeom prst="line">
                <a:avLst/>
              </a:prstGeom>
              <a:noFill/>
              <a:ln w="15875">
                <a:solidFill>
                  <a:srgbClr val="FFC000"/>
                </a:solidFill>
                <a:round/>
                <a:headEnd/>
                <a:tailEnd/>
              </a:ln>
            </p:spPr>
            <p:txBody>
              <a:bodyPr/>
              <a:lstStyle/>
              <a:p>
                <a:endParaRPr lang="ja-JP" altLang="en-US">
                  <a:solidFill>
                    <a:srgbClr val="000000"/>
                  </a:solidFill>
                  <a:latin typeface="Arial"/>
                  <a:ea typeface="ＭＳ Ｐゴシック"/>
                </a:endParaRPr>
              </a:p>
            </p:txBody>
          </p:sp>
        </p:grpSp>
        <p:grpSp>
          <p:nvGrpSpPr>
            <p:cNvPr id="17" name="Group 142"/>
            <p:cNvGrpSpPr>
              <a:grpSpLocks/>
            </p:cNvGrpSpPr>
            <p:nvPr/>
          </p:nvGrpSpPr>
          <p:grpSpPr bwMode="auto">
            <a:xfrm>
              <a:off x="826" y="2304"/>
              <a:ext cx="77" cy="154"/>
              <a:chOff x="826" y="2304"/>
              <a:chExt cx="77" cy="154"/>
            </a:xfrm>
          </p:grpSpPr>
          <p:sp>
            <p:nvSpPr>
              <p:cNvPr id="65904" name="Freeform 143"/>
              <p:cNvSpPr>
                <a:spLocks/>
              </p:cNvSpPr>
              <p:nvPr/>
            </p:nvSpPr>
            <p:spPr bwMode="auto">
              <a:xfrm>
                <a:off x="826" y="2323"/>
                <a:ext cx="77" cy="135"/>
              </a:xfrm>
              <a:custGeom>
                <a:avLst/>
                <a:gdLst>
                  <a:gd name="T0" fmla="*/ 77 w 77"/>
                  <a:gd name="T1" fmla="*/ 135 h 135"/>
                  <a:gd name="T2" fmla="*/ 0 w 77"/>
                  <a:gd name="T3" fmla="*/ 20 h 135"/>
                  <a:gd name="T4" fmla="*/ 38 w 77"/>
                  <a:gd name="T5" fmla="*/ 10 h 135"/>
                  <a:gd name="T6" fmla="*/ 67 w 77"/>
                  <a:gd name="T7" fmla="*/ 0 h 135"/>
                  <a:gd name="T8" fmla="*/ 77 w 77"/>
                  <a:gd name="T9" fmla="*/ 135 h 135"/>
                  <a:gd name="T10" fmla="*/ 0 60000 65536"/>
                  <a:gd name="T11" fmla="*/ 0 60000 65536"/>
                  <a:gd name="T12" fmla="*/ 0 60000 65536"/>
                  <a:gd name="T13" fmla="*/ 0 60000 65536"/>
                  <a:gd name="T14" fmla="*/ 0 60000 65536"/>
                  <a:gd name="T15" fmla="*/ 0 w 77"/>
                  <a:gd name="T16" fmla="*/ 0 h 135"/>
                  <a:gd name="T17" fmla="*/ 77 w 77"/>
                  <a:gd name="T18" fmla="*/ 135 h 135"/>
                </a:gdLst>
                <a:ahLst/>
                <a:cxnLst>
                  <a:cxn ang="T10">
                    <a:pos x="T0" y="T1"/>
                  </a:cxn>
                  <a:cxn ang="T11">
                    <a:pos x="T2" y="T3"/>
                  </a:cxn>
                  <a:cxn ang="T12">
                    <a:pos x="T4" y="T5"/>
                  </a:cxn>
                  <a:cxn ang="T13">
                    <a:pos x="T6" y="T7"/>
                  </a:cxn>
                  <a:cxn ang="T14">
                    <a:pos x="T8" y="T9"/>
                  </a:cxn>
                </a:cxnLst>
                <a:rect l="T15" t="T16" r="T17" b="T18"/>
                <a:pathLst>
                  <a:path w="77" h="135">
                    <a:moveTo>
                      <a:pt x="77" y="135"/>
                    </a:moveTo>
                    <a:lnTo>
                      <a:pt x="0" y="20"/>
                    </a:lnTo>
                    <a:lnTo>
                      <a:pt x="38" y="10"/>
                    </a:lnTo>
                    <a:lnTo>
                      <a:pt x="67" y="0"/>
                    </a:lnTo>
                    <a:lnTo>
                      <a:pt x="77" y="135"/>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905" name="Line 144"/>
              <p:cNvSpPr>
                <a:spLocks noChangeShapeType="1"/>
              </p:cNvSpPr>
              <p:nvPr/>
            </p:nvSpPr>
            <p:spPr bwMode="auto">
              <a:xfrm>
                <a:off x="855" y="2304"/>
                <a:ext cx="9" cy="29"/>
              </a:xfrm>
              <a:prstGeom prst="line">
                <a:avLst/>
              </a:prstGeom>
              <a:noFill/>
              <a:ln w="15875">
                <a:solidFill>
                  <a:srgbClr val="FFC000"/>
                </a:solidFill>
                <a:round/>
                <a:headEnd/>
                <a:tailEnd/>
              </a:ln>
            </p:spPr>
            <p:txBody>
              <a:bodyPr/>
              <a:lstStyle/>
              <a:p>
                <a:endParaRPr lang="ja-JP" altLang="en-US">
                  <a:solidFill>
                    <a:srgbClr val="000000"/>
                  </a:solidFill>
                  <a:latin typeface="Arial"/>
                  <a:ea typeface="ＭＳ Ｐゴシック"/>
                </a:endParaRPr>
              </a:p>
            </p:txBody>
          </p:sp>
        </p:grpSp>
        <p:sp>
          <p:nvSpPr>
            <p:cNvPr id="65633" name="Freeform 145"/>
            <p:cNvSpPr>
              <a:spLocks/>
            </p:cNvSpPr>
            <p:nvPr/>
          </p:nvSpPr>
          <p:spPr bwMode="auto">
            <a:xfrm>
              <a:off x="3534" y="3274"/>
              <a:ext cx="220" cy="163"/>
            </a:xfrm>
            <a:custGeom>
              <a:avLst/>
              <a:gdLst>
                <a:gd name="T0" fmla="*/ 0 w 220"/>
                <a:gd name="T1" fmla="*/ 0 h 163"/>
                <a:gd name="T2" fmla="*/ 0 w 220"/>
                <a:gd name="T3" fmla="*/ 0 h 163"/>
                <a:gd name="T4" fmla="*/ 0 w 220"/>
                <a:gd name="T5" fmla="*/ 163 h 163"/>
                <a:gd name="T6" fmla="*/ 0 w 220"/>
                <a:gd name="T7" fmla="*/ 163 h 163"/>
                <a:gd name="T8" fmla="*/ 201 w 220"/>
                <a:gd name="T9" fmla="*/ 163 h 163"/>
                <a:gd name="T10" fmla="*/ 201 w 220"/>
                <a:gd name="T11" fmla="*/ 163 h 163"/>
                <a:gd name="T12" fmla="*/ 211 w 220"/>
                <a:gd name="T13" fmla="*/ 125 h 163"/>
                <a:gd name="T14" fmla="*/ 211 w 220"/>
                <a:gd name="T15" fmla="*/ 125 h 163"/>
                <a:gd name="T16" fmla="*/ 192 w 220"/>
                <a:gd name="T17" fmla="*/ 86 h 163"/>
                <a:gd name="T18" fmla="*/ 192 w 220"/>
                <a:gd name="T19" fmla="*/ 86 h 163"/>
                <a:gd name="T20" fmla="*/ 220 w 220"/>
                <a:gd name="T21" fmla="*/ 29 h 163"/>
                <a:gd name="T22" fmla="*/ 220 w 220"/>
                <a:gd name="T23" fmla="*/ 29 h 163"/>
                <a:gd name="T24" fmla="*/ 192 w 220"/>
                <a:gd name="T25" fmla="*/ 0 h 163"/>
                <a:gd name="T26" fmla="*/ 192 w 220"/>
                <a:gd name="T27" fmla="*/ 0 h 163"/>
                <a:gd name="T28" fmla="*/ 0 w 220"/>
                <a:gd name="T29" fmla="*/ 0 h 163"/>
                <a:gd name="T30" fmla="*/ 0 w 220"/>
                <a:gd name="T31" fmla="*/ 0 h 163"/>
                <a:gd name="T32" fmla="*/ 0 w 220"/>
                <a:gd name="T33" fmla="*/ 163 h 163"/>
                <a:gd name="T34" fmla="*/ 201 w 220"/>
                <a:gd name="T35" fmla="*/ 163 h 163"/>
                <a:gd name="T36" fmla="*/ 211 w 220"/>
                <a:gd name="T37" fmla="*/ 125 h 163"/>
                <a:gd name="T38" fmla="*/ 192 w 220"/>
                <a:gd name="T39" fmla="*/ 86 h 163"/>
                <a:gd name="T40" fmla="*/ 220 w 220"/>
                <a:gd name="T41" fmla="*/ 29 h 163"/>
                <a:gd name="T42" fmla="*/ 192 w 220"/>
                <a:gd name="T43" fmla="*/ 0 h 163"/>
                <a:gd name="T44" fmla="*/ 0 w 220"/>
                <a:gd name="T45" fmla="*/ 0 h 16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0"/>
                <a:gd name="T70" fmla="*/ 0 h 163"/>
                <a:gd name="T71" fmla="*/ 220 w 220"/>
                <a:gd name="T72" fmla="*/ 163 h 16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0" h="163">
                  <a:moveTo>
                    <a:pt x="0" y="0"/>
                  </a:moveTo>
                  <a:lnTo>
                    <a:pt x="0" y="0"/>
                  </a:lnTo>
                  <a:lnTo>
                    <a:pt x="0" y="163"/>
                  </a:lnTo>
                  <a:lnTo>
                    <a:pt x="201" y="163"/>
                  </a:lnTo>
                  <a:lnTo>
                    <a:pt x="211" y="125"/>
                  </a:lnTo>
                  <a:lnTo>
                    <a:pt x="192" y="86"/>
                  </a:lnTo>
                  <a:lnTo>
                    <a:pt x="220" y="29"/>
                  </a:lnTo>
                  <a:lnTo>
                    <a:pt x="192" y="0"/>
                  </a:lnTo>
                  <a:lnTo>
                    <a:pt x="0" y="0"/>
                  </a:lnTo>
                  <a:lnTo>
                    <a:pt x="0" y="163"/>
                  </a:lnTo>
                  <a:lnTo>
                    <a:pt x="201" y="163"/>
                  </a:lnTo>
                  <a:lnTo>
                    <a:pt x="211" y="125"/>
                  </a:lnTo>
                  <a:lnTo>
                    <a:pt x="192" y="86"/>
                  </a:lnTo>
                  <a:lnTo>
                    <a:pt x="220" y="29"/>
                  </a:lnTo>
                  <a:lnTo>
                    <a:pt x="192" y="0"/>
                  </a:lnTo>
                  <a:lnTo>
                    <a:pt x="0" y="0"/>
                  </a:lnTo>
                  <a:close/>
                </a:path>
              </a:pathLst>
            </a:custGeom>
            <a:noFill/>
            <a:ln w="15875">
              <a:solidFill>
                <a:srgbClr val="99FF99"/>
              </a:solidFill>
              <a:prstDash val="solid"/>
              <a:round/>
              <a:headEnd/>
              <a:tailEnd/>
            </a:ln>
          </p:spPr>
          <p:txBody>
            <a:bodyPr/>
            <a:lstStyle/>
            <a:p>
              <a:endParaRPr lang="ja-JP" altLang="en-US">
                <a:solidFill>
                  <a:srgbClr val="000000"/>
                </a:solidFill>
                <a:latin typeface="Arial"/>
                <a:ea typeface="ＭＳ Ｐゴシック"/>
              </a:endParaRPr>
            </a:p>
          </p:txBody>
        </p:sp>
        <p:sp>
          <p:nvSpPr>
            <p:cNvPr id="65634" name="Rectangle 146"/>
            <p:cNvSpPr>
              <a:spLocks noChangeArrowheads="1"/>
            </p:cNvSpPr>
            <p:nvPr/>
          </p:nvSpPr>
          <p:spPr bwMode="auto">
            <a:xfrm>
              <a:off x="3547" y="3297"/>
              <a:ext cx="194" cy="120"/>
            </a:xfrm>
            <a:prstGeom prst="rect">
              <a:avLst/>
            </a:prstGeom>
            <a:noFill/>
            <a:ln w="9525">
              <a:noFill/>
              <a:miter lim="800000"/>
              <a:headEnd/>
              <a:tailEnd/>
            </a:ln>
          </p:spPr>
          <p:txBody>
            <a:bodyPr wrap="none" lIns="0" tIns="0" rIns="0" bIns="0">
              <a:spAutoFit/>
            </a:bodyPr>
            <a:lstStyle/>
            <a:p>
              <a:r>
                <a:rPr lang="ja-JP" altLang="en-US" sz="1200" b="1">
                  <a:solidFill>
                    <a:srgbClr val="000000"/>
                  </a:solidFill>
                  <a:latin typeface="Osaka" charset="-128"/>
                  <a:ea typeface="Osaka" charset="-128"/>
                </a:rPr>
                <a:t>サイ</a:t>
              </a:r>
              <a:endParaRPr lang="ja-JP" altLang="en-US" sz="1400">
                <a:solidFill>
                  <a:srgbClr val="000000"/>
                </a:solidFill>
                <a:latin typeface="Times" charset="0"/>
                <a:ea typeface="ＭＳ 明朝" pitchFamily="17" charset="-128"/>
              </a:endParaRPr>
            </a:p>
          </p:txBody>
        </p:sp>
        <p:sp>
          <p:nvSpPr>
            <p:cNvPr id="65635" name="Freeform 147"/>
            <p:cNvSpPr>
              <a:spLocks/>
            </p:cNvSpPr>
            <p:nvPr/>
          </p:nvSpPr>
          <p:spPr bwMode="auto">
            <a:xfrm>
              <a:off x="3764" y="3274"/>
              <a:ext cx="240" cy="163"/>
            </a:xfrm>
            <a:custGeom>
              <a:avLst/>
              <a:gdLst>
                <a:gd name="T0" fmla="*/ 10 w 240"/>
                <a:gd name="T1" fmla="*/ 0 h 163"/>
                <a:gd name="T2" fmla="*/ 10 w 240"/>
                <a:gd name="T3" fmla="*/ 0 h 163"/>
                <a:gd name="T4" fmla="*/ 29 w 240"/>
                <a:gd name="T5" fmla="*/ 29 h 163"/>
                <a:gd name="T6" fmla="*/ 29 w 240"/>
                <a:gd name="T7" fmla="*/ 29 h 163"/>
                <a:gd name="T8" fmla="*/ 0 w 240"/>
                <a:gd name="T9" fmla="*/ 86 h 163"/>
                <a:gd name="T10" fmla="*/ 0 w 240"/>
                <a:gd name="T11" fmla="*/ 86 h 163"/>
                <a:gd name="T12" fmla="*/ 29 w 240"/>
                <a:gd name="T13" fmla="*/ 125 h 163"/>
                <a:gd name="T14" fmla="*/ 29 w 240"/>
                <a:gd name="T15" fmla="*/ 125 h 163"/>
                <a:gd name="T16" fmla="*/ 19 w 240"/>
                <a:gd name="T17" fmla="*/ 163 h 163"/>
                <a:gd name="T18" fmla="*/ 19 w 240"/>
                <a:gd name="T19" fmla="*/ 163 h 163"/>
                <a:gd name="T20" fmla="*/ 221 w 240"/>
                <a:gd name="T21" fmla="*/ 163 h 163"/>
                <a:gd name="T22" fmla="*/ 221 w 240"/>
                <a:gd name="T23" fmla="*/ 163 h 163"/>
                <a:gd name="T24" fmla="*/ 192 w 240"/>
                <a:gd name="T25" fmla="*/ 125 h 163"/>
                <a:gd name="T26" fmla="*/ 192 w 240"/>
                <a:gd name="T27" fmla="*/ 125 h 163"/>
                <a:gd name="T28" fmla="*/ 221 w 240"/>
                <a:gd name="T29" fmla="*/ 86 h 163"/>
                <a:gd name="T30" fmla="*/ 221 w 240"/>
                <a:gd name="T31" fmla="*/ 86 h 163"/>
                <a:gd name="T32" fmla="*/ 192 w 240"/>
                <a:gd name="T33" fmla="*/ 38 h 163"/>
                <a:gd name="T34" fmla="*/ 192 w 240"/>
                <a:gd name="T35" fmla="*/ 38 h 163"/>
                <a:gd name="T36" fmla="*/ 240 w 240"/>
                <a:gd name="T37" fmla="*/ 29 h 163"/>
                <a:gd name="T38" fmla="*/ 240 w 240"/>
                <a:gd name="T39" fmla="*/ 29 h 163"/>
                <a:gd name="T40" fmla="*/ 173 w 240"/>
                <a:gd name="T41" fmla="*/ 0 h 163"/>
                <a:gd name="T42" fmla="*/ 173 w 240"/>
                <a:gd name="T43" fmla="*/ 0 h 163"/>
                <a:gd name="T44" fmla="*/ 10 w 240"/>
                <a:gd name="T45" fmla="*/ 0 h 163"/>
                <a:gd name="T46" fmla="*/ 10 w 240"/>
                <a:gd name="T47" fmla="*/ 0 h 163"/>
                <a:gd name="T48" fmla="*/ 29 w 240"/>
                <a:gd name="T49" fmla="*/ 29 h 163"/>
                <a:gd name="T50" fmla="*/ 0 w 240"/>
                <a:gd name="T51" fmla="*/ 86 h 163"/>
                <a:gd name="T52" fmla="*/ 29 w 240"/>
                <a:gd name="T53" fmla="*/ 125 h 163"/>
                <a:gd name="T54" fmla="*/ 19 w 240"/>
                <a:gd name="T55" fmla="*/ 163 h 163"/>
                <a:gd name="T56" fmla="*/ 221 w 240"/>
                <a:gd name="T57" fmla="*/ 163 h 163"/>
                <a:gd name="T58" fmla="*/ 192 w 240"/>
                <a:gd name="T59" fmla="*/ 125 h 163"/>
                <a:gd name="T60" fmla="*/ 221 w 240"/>
                <a:gd name="T61" fmla="*/ 86 h 163"/>
                <a:gd name="T62" fmla="*/ 192 w 240"/>
                <a:gd name="T63" fmla="*/ 38 h 163"/>
                <a:gd name="T64" fmla="*/ 240 w 240"/>
                <a:gd name="T65" fmla="*/ 29 h 163"/>
                <a:gd name="T66" fmla="*/ 173 w 240"/>
                <a:gd name="T67" fmla="*/ 0 h 163"/>
                <a:gd name="T68" fmla="*/ 10 w 240"/>
                <a:gd name="T69" fmla="*/ 0 h 1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0"/>
                <a:gd name="T106" fmla="*/ 0 h 163"/>
                <a:gd name="T107" fmla="*/ 240 w 240"/>
                <a:gd name="T108" fmla="*/ 163 h 1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0" h="163">
                  <a:moveTo>
                    <a:pt x="10" y="0"/>
                  </a:moveTo>
                  <a:lnTo>
                    <a:pt x="10" y="0"/>
                  </a:lnTo>
                  <a:lnTo>
                    <a:pt x="29" y="29"/>
                  </a:lnTo>
                  <a:lnTo>
                    <a:pt x="0" y="86"/>
                  </a:lnTo>
                  <a:lnTo>
                    <a:pt x="29" y="125"/>
                  </a:lnTo>
                  <a:lnTo>
                    <a:pt x="19" y="163"/>
                  </a:lnTo>
                  <a:lnTo>
                    <a:pt x="221" y="163"/>
                  </a:lnTo>
                  <a:lnTo>
                    <a:pt x="192" y="125"/>
                  </a:lnTo>
                  <a:lnTo>
                    <a:pt x="221" y="86"/>
                  </a:lnTo>
                  <a:lnTo>
                    <a:pt x="192" y="38"/>
                  </a:lnTo>
                  <a:lnTo>
                    <a:pt x="240" y="29"/>
                  </a:lnTo>
                  <a:lnTo>
                    <a:pt x="173" y="0"/>
                  </a:lnTo>
                  <a:lnTo>
                    <a:pt x="10" y="0"/>
                  </a:lnTo>
                  <a:lnTo>
                    <a:pt x="29" y="29"/>
                  </a:lnTo>
                  <a:lnTo>
                    <a:pt x="0" y="86"/>
                  </a:lnTo>
                  <a:lnTo>
                    <a:pt x="29" y="125"/>
                  </a:lnTo>
                  <a:lnTo>
                    <a:pt x="19" y="163"/>
                  </a:lnTo>
                  <a:lnTo>
                    <a:pt x="221" y="163"/>
                  </a:lnTo>
                  <a:lnTo>
                    <a:pt x="192" y="125"/>
                  </a:lnTo>
                  <a:lnTo>
                    <a:pt x="221" y="86"/>
                  </a:lnTo>
                  <a:lnTo>
                    <a:pt x="192" y="38"/>
                  </a:lnTo>
                  <a:lnTo>
                    <a:pt x="240" y="29"/>
                  </a:lnTo>
                  <a:lnTo>
                    <a:pt x="173" y="0"/>
                  </a:lnTo>
                  <a:lnTo>
                    <a:pt x="10" y="0"/>
                  </a:lnTo>
                  <a:close/>
                </a:path>
              </a:pathLst>
            </a:custGeom>
            <a:noFill/>
            <a:ln w="15875">
              <a:solidFill>
                <a:srgbClr val="99FF99"/>
              </a:solidFill>
              <a:prstDash val="solid"/>
              <a:round/>
              <a:headEnd/>
              <a:tailEnd/>
            </a:ln>
          </p:spPr>
          <p:txBody>
            <a:bodyPr/>
            <a:lstStyle/>
            <a:p>
              <a:endParaRPr lang="ja-JP" altLang="en-US">
                <a:solidFill>
                  <a:srgbClr val="000000"/>
                </a:solidFill>
                <a:latin typeface="Arial"/>
                <a:ea typeface="ＭＳ Ｐゴシック"/>
              </a:endParaRPr>
            </a:p>
          </p:txBody>
        </p:sp>
        <p:sp>
          <p:nvSpPr>
            <p:cNvPr id="65636" name="Rectangle 148"/>
            <p:cNvSpPr>
              <a:spLocks noChangeArrowheads="1"/>
            </p:cNvSpPr>
            <p:nvPr/>
          </p:nvSpPr>
          <p:spPr bwMode="auto">
            <a:xfrm>
              <a:off x="3787" y="3297"/>
              <a:ext cx="194" cy="120"/>
            </a:xfrm>
            <a:prstGeom prst="rect">
              <a:avLst/>
            </a:prstGeom>
            <a:noFill/>
            <a:ln w="9525">
              <a:noFill/>
              <a:miter lim="800000"/>
              <a:headEnd/>
              <a:tailEnd/>
            </a:ln>
          </p:spPr>
          <p:txBody>
            <a:bodyPr wrap="none" lIns="0" tIns="0" rIns="0" bIns="0">
              <a:spAutoFit/>
            </a:bodyPr>
            <a:lstStyle/>
            <a:p>
              <a:r>
                <a:rPr lang="ja-JP" altLang="en-US" sz="1200" b="1">
                  <a:solidFill>
                    <a:srgbClr val="000000"/>
                  </a:solidFill>
                  <a:latin typeface="Osaka" charset="-128"/>
                  <a:ea typeface="Osaka" charset="-128"/>
                </a:rPr>
                <a:t>クリ</a:t>
              </a:r>
              <a:endParaRPr lang="ja-JP" altLang="en-US" sz="1400">
                <a:solidFill>
                  <a:srgbClr val="000000"/>
                </a:solidFill>
                <a:latin typeface="Times" charset="0"/>
                <a:ea typeface="ＭＳ 明朝" pitchFamily="17" charset="-128"/>
              </a:endParaRPr>
            </a:p>
          </p:txBody>
        </p:sp>
        <p:sp>
          <p:nvSpPr>
            <p:cNvPr id="65637" name="Freeform 149"/>
            <p:cNvSpPr>
              <a:spLocks/>
            </p:cNvSpPr>
            <p:nvPr/>
          </p:nvSpPr>
          <p:spPr bwMode="auto">
            <a:xfrm>
              <a:off x="4014" y="3274"/>
              <a:ext cx="211" cy="163"/>
            </a:xfrm>
            <a:custGeom>
              <a:avLst/>
              <a:gdLst>
                <a:gd name="T0" fmla="*/ 0 w 211"/>
                <a:gd name="T1" fmla="*/ 0 h 163"/>
                <a:gd name="T2" fmla="*/ 0 w 211"/>
                <a:gd name="T3" fmla="*/ 0 h 163"/>
                <a:gd name="T4" fmla="*/ 57 w 211"/>
                <a:gd name="T5" fmla="*/ 29 h 163"/>
                <a:gd name="T6" fmla="*/ 57 w 211"/>
                <a:gd name="T7" fmla="*/ 29 h 163"/>
                <a:gd name="T8" fmla="*/ 19 w 211"/>
                <a:gd name="T9" fmla="*/ 38 h 163"/>
                <a:gd name="T10" fmla="*/ 19 w 211"/>
                <a:gd name="T11" fmla="*/ 38 h 163"/>
                <a:gd name="T12" fmla="*/ 48 w 211"/>
                <a:gd name="T13" fmla="*/ 86 h 163"/>
                <a:gd name="T14" fmla="*/ 48 w 211"/>
                <a:gd name="T15" fmla="*/ 86 h 163"/>
                <a:gd name="T16" fmla="*/ 19 w 211"/>
                <a:gd name="T17" fmla="*/ 125 h 163"/>
                <a:gd name="T18" fmla="*/ 19 w 211"/>
                <a:gd name="T19" fmla="*/ 125 h 163"/>
                <a:gd name="T20" fmla="*/ 38 w 211"/>
                <a:gd name="T21" fmla="*/ 163 h 163"/>
                <a:gd name="T22" fmla="*/ 38 w 211"/>
                <a:gd name="T23" fmla="*/ 163 h 163"/>
                <a:gd name="T24" fmla="*/ 211 w 211"/>
                <a:gd name="T25" fmla="*/ 163 h 163"/>
                <a:gd name="T26" fmla="*/ 211 w 211"/>
                <a:gd name="T27" fmla="*/ 163 h 163"/>
                <a:gd name="T28" fmla="*/ 211 w 211"/>
                <a:gd name="T29" fmla="*/ 0 h 163"/>
                <a:gd name="T30" fmla="*/ 211 w 211"/>
                <a:gd name="T31" fmla="*/ 0 h 163"/>
                <a:gd name="T32" fmla="*/ 0 w 211"/>
                <a:gd name="T33" fmla="*/ 0 h 163"/>
                <a:gd name="T34" fmla="*/ 0 w 211"/>
                <a:gd name="T35" fmla="*/ 0 h 163"/>
                <a:gd name="T36" fmla="*/ 57 w 211"/>
                <a:gd name="T37" fmla="*/ 29 h 163"/>
                <a:gd name="T38" fmla="*/ 19 w 211"/>
                <a:gd name="T39" fmla="*/ 38 h 163"/>
                <a:gd name="T40" fmla="*/ 48 w 211"/>
                <a:gd name="T41" fmla="*/ 86 h 163"/>
                <a:gd name="T42" fmla="*/ 19 w 211"/>
                <a:gd name="T43" fmla="*/ 125 h 163"/>
                <a:gd name="T44" fmla="*/ 38 w 211"/>
                <a:gd name="T45" fmla="*/ 163 h 163"/>
                <a:gd name="T46" fmla="*/ 211 w 211"/>
                <a:gd name="T47" fmla="*/ 163 h 163"/>
                <a:gd name="T48" fmla="*/ 211 w 211"/>
                <a:gd name="T49" fmla="*/ 0 h 163"/>
                <a:gd name="T50" fmla="*/ 0 w 211"/>
                <a:gd name="T51" fmla="*/ 0 h 1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1"/>
                <a:gd name="T79" fmla="*/ 0 h 163"/>
                <a:gd name="T80" fmla="*/ 211 w 211"/>
                <a:gd name="T81" fmla="*/ 163 h 1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1" h="163">
                  <a:moveTo>
                    <a:pt x="0" y="0"/>
                  </a:moveTo>
                  <a:lnTo>
                    <a:pt x="0" y="0"/>
                  </a:lnTo>
                  <a:lnTo>
                    <a:pt x="57" y="29"/>
                  </a:lnTo>
                  <a:lnTo>
                    <a:pt x="19" y="38"/>
                  </a:lnTo>
                  <a:lnTo>
                    <a:pt x="48" y="86"/>
                  </a:lnTo>
                  <a:lnTo>
                    <a:pt x="19" y="125"/>
                  </a:lnTo>
                  <a:lnTo>
                    <a:pt x="38" y="163"/>
                  </a:lnTo>
                  <a:lnTo>
                    <a:pt x="211" y="163"/>
                  </a:lnTo>
                  <a:lnTo>
                    <a:pt x="211" y="0"/>
                  </a:lnTo>
                  <a:lnTo>
                    <a:pt x="0" y="0"/>
                  </a:lnTo>
                  <a:lnTo>
                    <a:pt x="57" y="29"/>
                  </a:lnTo>
                  <a:lnTo>
                    <a:pt x="19" y="38"/>
                  </a:lnTo>
                  <a:lnTo>
                    <a:pt x="48" y="86"/>
                  </a:lnTo>
                  <a:lnTo>
                    <a:pt x="19" y="125"/>
                  </a:lnTo>
                  <a:lnTo>
                    <a:pt x="38" y="163"/>
                  </a:lnTo>
                  <a:lnTo>
                    <a:pt x="211" y="163"/>
                  </a:lnTo>
                  <a:lnTo>
                    <a:pt x="211" y="0"/>
                  </a:lnTo>
                  <a:lnTo>
                    <a:pt x="0" y="0"/>
                  </a:lnTo>
                  <a:close/>
                </a:path>
              </a:pathLst>
            </a:custGeom>
            <a:noFill/>
            <a:ln w="15875">
              <a:solidFill>
                <a:srgbClr val="99FF99"/>
              </a:solidFill>
              <a:prstDash val="solid"/>
              <a:round/>
              <a:headEnd/>
              <a:tailEnd/>
            </a:ln>
          </p:spPr>
          <p:txBody>
            <a:bodyPr/>
            <a:lstStyle/>
            <a:p>
              <a:endParaRPr lang="ja-JP" altLang="en-US">
                <a:solidFill>
                  <a:srgbClr val="000000"/>
                </a:solidFill>
                <a:latin typeface="Arial"/>
                <a:ea typeface="ＭＳ Ｐゴシック"/>
              </a:endParaRPr>
            </a:p>
          </p:txBody>
        </p:sp>
        <p:sp>
          <p:nvSpPr>
            <p:cNvPr id="65638" name="Rectangle 150"/>
            <p:cNvSpPr>
              <a:spLocks noChangeArrowheads="1"/>
            </p:cNvSpPr>
            <p:nvPr/>
          </p:nvSpPr>
          <p:spPr bwMode="auto">
            <a:xfrm>
              <a:off x="4037" y="3297"/>
              <a:ext cx="194" cy="120"/>
            </a:xfrm>
            <a:prstGeom prst="rect">
              <a:avLst/>
            </a:prstGeom>
            <a:noFill/>
            <a:ln w="9525">
              <a:noFill/>
              <a:miter lim="800000"/>
              <a:headEnd/>
              <a:tailEnd/>
            </a:ln>
          </p:spPr>
          <p:txBody>
            <a:bodyPr wrap="none" lIns="0" tIns="0" rIns="0" bIns="0">
              <a:spAutoFit/>
            </a:bodyPr>
            <a:lstStyle/>
            <a:p>
              <a:r>
                <a:rPr lang="ja-JP" altLang="en-US" sz="1200" b="1">
                  <a:solidFill>
                    <a:srgbClr val="000000"/>
                  </a:solidFill>
                  <a:latin typeface="Osaka" charset="-128"/>
                  <a:ea typeface="Osaka" charset="-128"/>
                </a:rPr>
                <a:t>ンＢ</a:t>
              </a:r>
              <a:endParaRPr lang="ja-JP" altLang="en-US" sz="1400">
                <a:solidFill>
                  <a:srgbClr val="000000"/>
                </a:solidFill>
                <a:latin typeface="Times" charset="0"/>
                <a:ea typeface="ＭＳ 明朝" pitchFamily="17" charset="-128"/>
              </a:endParaRPr>
            </a:p>
          </p:txBody>
        </p:sp>
        <p:grpSp>
          <p:nvGrpSpPr>
            <p:cNvPr id="18" name="Group 151"/>
            <p:cNvGrpSpPr>
              <a:grpSpLocks/>
            </p:cNvGrpSpPr>
            <p:nvPr/>
          </p:nvGrpSpPr>
          <p:grpSpPr bwMode="auto">
            <a:xfrm>
              <a:off x="4426" y="3149"/>
              <a:ext cx="231" cy="163"/>
              <a:chOff x="4426" y="3149"/>
              <a:chExt cx="231" cy="163"/>
            </a:xfrm>
          </p:grpSpPr>
          <p:sp>
            <p:nvSpPr>
              <p:cNvPr id="65902" name="Freeform 152"/>
              <p:cNvSpPr>
                <a:spLocks/>
              </p:cNvSpPr>
              <p:nvPr/>
            </p:nvSpPr>
            <p:spPr bwMode="auto">
              <a:xfrm>
                <a:off x="4532" y="3149"/>
                <a:ext cx="125" cy="106"/>
              </a:xfrm>
              <a:custGeom>
                <a:avLst/>
                <a:gdLst>
                  <a:gd name="T0" fmla="*/ 125 w 125"/>
                  <a:gd name="T1" fmla="*/ 0 h 106"/>
                  <a:gd name="T2" fmla="*/ 39 w 125"/>
                  <a:gd name="T3" fmla="*/ 106 h 106"/>
                  <a:gd name="T4" fmla="*/ 19 w 125"/>
                  <a:gd name="T5" fmla="*/ 77 h 106"/>
                  <a:gd name="T6" fmla="*/ 0 w 125"/>
                  <a:gd name="T7" fmla="*/ 48 h 106"/>
                  <a:gd name="T8" fmla="*/ 125 w 125"/>
                  <a:gd name="T9" fmla="*/ 0 h 106"/>
                  <a:gd name="T10" fmla="*/ 0 60000 65536"/>
                  <a:gd name="T11" fmla="*/ 0 60000 65536"/>
                  <a:gd name="T12" fmla="*/ 0 60000 65536"/>
                  <a:gd name="T13" fmla="*/ 0 60000 65536"/>
                  <a:gd name="T14" fmla="*/ 0 60000 65536"/>
                  <a:gd name="T15" fmla="*/ 0 w 125"/>
                  <a:gd name="T16" fmla="*/ 0 h 106"/>
                  <a:gd name="T17" fmla="*/ 125 w 125"/>
                  <a:gd name="T18" fmla="*/ 106 h 106"/>
                </a:gdLst>
                <a:ahLst/>
                <a:cxnLst>
                  <a:cxn ang="T10">
                    <a:pos x="T0" y="T1"/>
                  </a:cxn>
                  <a:cxn ang="T11">
                    <a:pos x="T2" y="T3"/>
                  </a:cxn>
                  <a:cxn ang="T12">
                    <a:pos x="T4" y="T5"/>
                  </a:cxn>
                  <a:cxn ang="T13">
                    <a:pos x="T6" y="T7"/>
                  </a:cxn>
                  <a:cxn ang="T14">
                    <a:pos x="T8" y="T9"/>
                  </a:cxn>
                </a:cxnLst>
                <a:rect l="T15" t="T16" r="T17" b="T18"/>
                <a:pathLst>
                  <a:path w="125" h="106">
                    <a:moveTo>
                      <a:pt x="125" y="0"/>
                    </a:moveTo>
                    <a:lnTo>
                      <a:pt x="39" y="106"/>
                    </a:lnTo>
                    <a:lnTo>
                      <a:pt x="19" y="77"/>
                    </a:lnTo>
                    <a:lnTo>
                      <a:pt x="0" y="48"/>
                    </a:lnTo>
                    <a:lnTo>
                      <a:pt x="125" y="0"/>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903" name="Line 153"/>
              <p:cNvSpPr>
                <a:spLocks noChangeShapeType="1"/>
              </p:cNvSpPr>
              <p:nvPr/>
            </p:nvSpPr>
            <p:spPr bwMode="auto">
              <a:xfrm flipV="1">
                <a:off x="4426" y="3226"/>
                <a:ext cx="125" cy="86"/>
              </a:xfrm>
              <a:prstGeom prst="line">
                <a:avLst/>
              </a:prstGeom>
              <a:noFill/>
              <a:ln w="15875">
                <a:solidFill>
                  <a:srgbClr val="FFC000"/>
                </a:solidFill>
                <a:round/>
                <a:headEnd/>
                <a:tailEnd/>
              </a:ln>
            </p:spPr>
            <p:txBody>
              <a:bodyPr/>
              <a:lstStyle/>
              <a:p>
                <a:endParaRPr lang="ja-JP" altLang="en-US">
                  <a:solidFill>
                    <a:srgbClr val="000000"/>
                  </a:solidFill>
                  <a:latin typeface="Arial"/>
                  <a:ea typeface="ＭＳ Ｐゴシック"/>
                </a:endParaRPr>
              </a:p>
            </p:txBody>
          </p:sp>
        </p:grpSp>
        <p:grpSp>
          <p:nvGrpSpPr>
            <p:cNvPr id="19" name="Group 154"/>
            <p:cNvGrpSpPr>
              <a:grpSpLocks/>
            </p:cNvGrpSpPr>
            <p:nvPr/>
          </p:nvGrpSpPr>
          <p:grpSpPr bwMode="auto">
            <a:xfrm>
              <a:off x="4811" y="2381"/>
              <a:ext cx="57" cy="221"/>
              <a:chOff x="4811" y="2381"/>
              <a:chExt cx="57" cy="221"/>
            </a:xfrm>
          </p:grpSpPr>
          <p:sp>
            <p:nvSpPr>
              <p:cNvPr id="65900" name="Freeform 155"/>
              <p:cNvSpPr>
                <a:spLocks/>
              </p:cNvSpPr>
              <p:nvPr/>
            </p:nvSpPr>
            <p:spPr bwMode="auto">
              <a:xfrm>
                <a:off x="4811" y="2381"/>
                <a:ext cx="57" cy="134"/>
              </a:xfrm>
              <a:custGeom>
                <a:avLst/>
                <a:gdLst>
                  <a:gd name="T0" fmla="*/ 48 w 57"/>
                  <a:gd name="T1" fmla="*/ 0 h 134"/>
                  <a:gd name="T2" fmla="*/ 57 w 57"/>
                  <a:gd name="T3" fmla="*/ 134 h 134"/>
                  <a:gd name="T4" fmla="*/ 28 w 57"/>
                  <a:gd name="T5" fmla="*/ 134 h 134"/>
                  <a:gd name="T6" fmla="*/ 0 w 57"/>
                  <a:gd name="T7" fmla="*/ 125 h 134"/>
                  <a:gd name="T8" fmla="*/ 48 w 57"/>
                  <a:gd name="T9" fmla="*/ 0 h 134"/>
                  <a:gd name="T10" fmla="*/ 0 60000 65536"/>
                  <a:gd name="T11" fmla="*/ 0 60000 65536"/>
                  <a:gd name="T12" fmla="*/ 0 60000 65536"/>
                  <a:gd name="T13" fmla="*/ 0 60000 65536"/>
                  <a:gd name="T14" fmla="*/ 0 60000 65536"/>
                  <a:gd name="T15" fmla="*/ 0 w 57"/>
                  <a:gd name="T16" fmla="*/ 0 h 134"/>
                  <a:gd name="T17" fmla="*/ 57 w 57"/>
                  <a:gd name="T18" fmla="*/ 134 h 134"/>
                </a:gdLst>
                <a:ahLst/>
                <a:cxnLst>
                  <a:cxn ang="T10">
                    <a:pos x="T0" y="T1"/>
                  </a:cxn>
                  <a:cxn ang="T11">
                    <a:pos x="T2" y="T3"/>
                  </a:cxn>
                  <a:cxn ang="T12">
                    <a:pos x="T4" y="T5"/>
                  </a:cxn>
                  <a:cxn ang="T13">
                    <a:pos x="T6" y="T7"/>
                  </a:cxn>
                  <a:cxn ang="T14">
                    <a:pos x="T8" y="T9"/>
                  </a:cxn>
                </a:cxnLst>
                <a:rect l="T15" t="T16" r="T17" b="T18"/>
                <a:pathLst>
                  <a:path w="57" h="134">
                    <a:moveTo>
                      <a:pt x="48" y="0"/>
                    </a:moveTo>
                    <a:lnTo>
                      <a:pt x="57" y="134"/>
                    </a:lnTo>
                    <a:lnTo>
                      <a:pt x="28" y="134"/>
                    </a:lnTo>
                    <a:lnTo>
                      <a:pt x="0" y="125"/>
                    </a:lnTo>
                    <a:lnTo>
                      <a:pt x="48" y="0"/>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901" name="Line 156"/>
              <p:cNvSpPr>
                <a:spLocks noChangeShapeType="1"/>
              </p:cNvSpPr>
              <p:nvPr/>
            </p:nvSpPr>
            <p:spPr bwMode="auto">
              <a:xfrm flipV="1">
                <a:off x="4830" y="2515"/>
                <a:ext cx="9" cy="87"/>
              </a:xfrm>
              <a:prstGeom prst="line">
                <a:avLst/>
              </a:prstGeom>
              <a:noFill/>
              <a:ln w="15875">
                <a:solidFill>
                  <a:srgbClr val="FFC000"/>
                </a:solidFill>
                <a:round/>
                <a:headEnd/>
                <a:tailEnd/>
              </a:ln>
            </p:spPr>
            <p:txBody>
              <a:bodyPr/>
              <a:lstStyle/>
              <a:p>
                <a:endParaRPr lang="ja-JP" altLang="en-US">
                  <a:solidFill>
                    <a:srgbClr val="000000"/>
                  </a:solidFill>
                  <a:latin typeface="Arial"/>
                  <a:ea typeface="ＭＳ Ｐゴシック"/>
                </a:endParaRPr>
              </a:p>
            </p:txBody>
          </p:sp>
        </p:grpSp>
        <p:grpSp>
          <p:nvGrpSpPr>
            <p:cNvPr id="20" name="Group 157"/>
            <p:cNvGrpSpPr>
              <a:grpSpLocks/>
            </p:cNvGrpSpPr>
            <p:nvPr/>
          </p:nvGrpSpPr>
          <p:grpSpPr bwMode="auto">
            <a:xfrm>
              <a:off x="4715" y="1459"/>
              <a:ext cx="86" cy="298"/>
              <a:chOff x="4715" y="1459"/>
              <a:chExt cx="86" cy="298"/>
            </a:xfrm>
          </p:grpSpPr>
          <p:sp>
            <p:nvSpPr>
              <p:cNvPr id="65898" name="Freeform 158"/>
              <p:cNvSpPr>
                <a:spLocks/>
              </p:cNvSpPr>
              <p:nvPr/>
            </p:nvSpPr>
            <p:spPr bwMode="auto">
              <a:xfrm>
                <a:off x="4715" y="1459"/>
                <a:ext cx="67" cy="135"/>
              </a:xfrm>
              <a:custGeom>
                <a:avLst/>
                <a:gdLst>
                  <a:gd name="T0" fmla="*/ 0 w 67"/>
                  <a:gd name="T1" fmla="*/ 0 h 135"/>
                  <a:gd name="T2" fmla="*/ 67 w 67"/>
                  <a:gd name="T3" fmla="*/ 116 h 135"/>
                  <a:gd name="T4" fmla="*/ 38 w 67"/>
                  <a:gd name="T5" fmla="*/ 125 h 135"/>
                  <a:gd name="T6" fmla="*/ 0 w 67"/>
                  <a:gd name="T7" fmla="*/ 135 h 135"/>
                  <a:gd name="T8" fmla="*/ 0 w 67"/>
                  <a:gd name="T9" fmla="*/ 0 h 135"/>
                  <a:gd name="T10" fmla="*/ 0 60000 65536"/>
                  <a:gd name="T11" fmla="*/ 0 60000 65536"/>
                  <a:gd name="T12" fmla="*/ 0 60000 65536"/>
                  <a:gd name="T13" fmla="*/ 0 60000 65536"/>
                  <a:gd name="T14" fmla="*/ 0 60000 65536"/>
                  <a:gd name="T15" fmla="*/ 0 w 67"/>
                  <a:gd name="T16" fmla="*/ 0 h 135"/>
                  <a:gd name="T17" fmla="*/ 67 w 67"/>
                  <a:gd name="T18" fmla="*/ 135 h 135"/>
                </a:gdLst>
                <a:ahLst/>
                <a:cxnLst>
                  <a:cxn ang="T10">
                    <a:pos x="T0" y="T1"/>
                  </a:cxn>
                  <a:cxn ang="T11">
                    <a:pos x="T2" y="T3"/>
                  </a:cxn>
                  <a:cxn ang="T12">
                    <a:pos x="T4" y="T5"/>
                  </a:cxn>
                  <a:cxn ang="T13">
                    <a:pos x="T6" y="T7"/>
                  </a:cxn>
                  <a:cxn ang="T14">
                    <a:pos x="T8" y="T9"/>
                  </a:cxn>
                </a:cxnLst>
                <a:rect l="T15" t="T16" r="T17" b="T18"/>
                <a:pathLst>
                  <a:path w="67" h="135">
                    <a:moveTo>
                      <a:pt x="0" y="0"/>
                    </a:moveTo>
                    <a:lnTo>
                      <a:pt x="67" y="116"/>
                    </a:lnTo>
                    <a:lnTo>
                      <a:pt x="38" y="125"/>
                    </a:lnTo>
                    <a:lnTo>
                      <a:pt x="0" y="135"/>
                    </a:lnTo>
                    <a:lnTo>
                      <a:pt x="0" y="0"/>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899" name="Line 159"/>
              <p:cNvSpPr>
                <a:spLocks noChangeShapeType="1"/>
              </p:cNvSpPr>
              <p:nvPr/>
            </p:nvSpPr>
            <p:spPr bwMode="auto">
              <a:xfrm flipH="1" flipV="1">
                <a:off x="4753" y="1584"/>
                <a:ext cx="48" cy="173"/>
              </a:xfrm>
              <a:prstGeom prst="line">
                <a:avLst/>
              </a:prstGeom>
              <a:noFill/>
              <a:ln w="15875">
                <a:solidFill>
                  <a:srgbClr val="FFC000"/>
                </a:solidFill>
                <a:round/>
                <a:headEnd/>
                <a:tailEnd/>
              </a:ln>
            </p:spPr>
            <p:txBody>
              <a:bodyPr/>
              <a:lstStyle/>
              <a:p>
                <a:endParaRPr lang="ja-JP" altLang="en-US">
                  <a:solidFill>
                    <a:srgbClr val="000000"/>
                  </a:solidFill>
                  <a:latin typeface="Arial"/>
                  <a:ea typeface="ＭＳ Ｐゴシック"/>
                </a:endParaRPr>
              </a:p>
            </p:txBody>
          </p:sp>
        </p:grpSp>
        <p:grpSp>
          <p:nvGrpSpPr>
            <p:cNvPr id="21" name="Group 160"/>
            <p:cNvGrpSpPr>
              <a:grpSpLocks/>
            </p:cNvGrpSpPr>
            <p:nvPr/>
          </p:nvGrpSpPr>
          <p:grpSpPr bwMode="auto">
            <a:xfrm>
              <a:off x="3927" y="2275"/>
              <a:ext cx="317" cy="442"/>
              <a:chOff x="3927" y="2275"/>
              <a:chExt cx="317" cy="442"/>
            </a:xfrm>
          </p:grpSpPr>
          <p:sp>
            <p:nvSpPr>
              <p:cNvPr id="65896" name="Freeform 161"/>
              <p:cNvSpPr>
                <a:spLocks/>
              </p:cNvSpPr>
              <p:nvPr/>
            </p:nvSpPr>
            <p:spPr bwMode="auto">
              <a:xfrm>
                <a:off x="4138" y="2583"/>
                <a:ext cx="106" cy="134"/>
              </a:xfrm>
              <a:custGeom>
                <a:avLst/>
                <a:gdLst>
                  <a:gd name="T0" fmla="*/ 106 w 106"/>
                  <a:gd name="T1" fmla="*/ 134 h 134"/>
                  <a:gd name="T2" fmla="*/ 0 w 106"/>
                  <a:gd name="T3" fmla="*/ 38 h 134"/>
                  <a:gd name="T4" fmla="*/ 29 w 106"/>
                  <a:gd name="T5" fmla="*/ 19 h 134"/>
                  <a:gd name="T6" fmla="*/ 48 w 106"/>
                  <a:gd name="T7" fmla="*/ 0 h 134"/>
                  <a:gd name="T8" fmla="*/ 106 w 106"/>
                  <a:gd name="T9" fmla="*/ 134 h 134"/>
                  <a:gd name="T10" fmla="*/ 0 60000 65536"/>
                  <a:gd name="T11" fmla="*/ 0 60000 65536"/>
                  <a:gd name="T12" fmla="*/ 0 60000 65536"/>
                  <a:gd name="T13" fmla="*/ 0 60000 65536"/>
                  <a:gd name="T14" fmla="*/ 0 60000 65536"/>
                  <a:gd name="T15" fmla="*/ 0 w 106"/>
                  <a:gd name="T16" fmla="*/ 0 h 134"/>
                  <a:gd name="T17" fmla="*/ 106 w 106"/>
                  <a:gd name="T18" fmla="*/ 134 h 134"/>
                </a:gdLst>
                <a:ahLst/>
                <a:cxnLst>
                  <a:cxn ang="T10">
                    <a:pos x="T0" y="T1"/>
                  </a:cxn>
                  <a:cxn ang="T11">
                    <a:pos x="T2" y="T3"/>
                  </a:cxn>
                  <a:cxn ang="T12">
                    <a:pos x="T4" y="T5"/>
                  </a:cxn>
                  <a:cxn ang="T13">
                    <a:pos x="T6" y="T7"/>
                  </a:cxn>
                  <a:cxn ang="T14">
                    <a:pos x="T8" y="T9"/>
                  </a:cxn>
                </a:cxnLst>
                <a:rect l="T15" t="T16" r="T17" b="T18"/>
                <a:pathLst>
                  <a:path w="106" h="134">
                    <a:moveTo>
                      <a:pt x="106" y="134"/>
                    </a:moveTo>
                    <a:lnTo>
                      <a:pt x="0" y="38"/>
                    </a:lnTo>
                    <a:lnTo>
                      <a:pt x="29" y="19"/>
                    </a:lnTo>
                    <a:lnTo>
                      <a:pt x="48" y="0"/>
                    </a:lnTo>
                    <a:lnTo>
                      <a:pt x="106" y="134"/>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897" name="Line 162"/>
              <p:cNvSpPr>
                <a:spLocks noChangeShapeType="1"/>
              </p:cNvSpPr>
              <p:nvPr/>
            </p:nvSpPr>
            <p:spPr bwMode="auto">
              <a:xfrm>
                <a:off x="3927" y="2275"/>
                <a:ext cx="240" cy="327"/>
              </a:xfrm>
              <a:prstGeom prst="line">
                <a:avLst/>
              </a:prstGeom>
              <a:noFill/>
              <a:ln w="15875">
                <a:solidFill>
                  <a:srgbClr val="FFC000"/>
                </a:solidFill>
                <a:round/>
                <a:headEnd/>
                <a:tailEnd/>
              </a:ln>
            </p:spPr>
            <p:txBody>
              <a:bodyPr/>
              <a:lstStyle/>
              <a:p>
                <a:endParaRPr lang="ja-JP" altLang="en-US">
                  <a:solidFill>
                    <a:srgbClr val="000000"/>
                  </a:solidFill>
                  <a:latin typeface="Arial"/>
                  <a:ea typeface="ＭＳ Ｐゴシック"/>
                </a:endParaRPr>
              </a:p>
            </p:txBody>
          </p:sp>
        </p:grpSp>
        <p:sp>
          <p:nvSpPr>
            <p:cNvPr id="65643" name="Rectangle 163"/>
            <p:cNvSpPr>
              <a:spLocks noChangeArrowheads="1"/>
            </p:cNvSpPr>
            <p:nvPr/>
          </p:nvSpPr>
          <p:spPr bwMode="auto">
            <a:xfrm>
              <a:off x="4095" y="2328"/>
              <a:ext cx="176" cy="211"/>
            </a:xfrm>
            <a:prstGeom prst="rect">
              <a:avLst/>
            </a:prstGeom>
            <a:noFill/>
            <a:ln w="9525">
              <a:noFill/>
              <a:miter lim="800000"/>
              <a:headEnd/>
              <a:tailEnd/>
            </a:ln>
          </p:spPr>
          <p:txBody>
            <a:bodyPr wrap="none" lIns="0" tIns="0" rIns="0" bIns="0">
              <a:spAutoFit/>
            </a:bodyPr>
            <a:lstStyle/>
            <a:p>
              <a:r>
                <a:rPr lang="ja-JP" altLang="en-US" sz="2200">
                  <a:solidFill>
                    <a:srgbClr val="FFC000"/>
                  </a:solidFill>
                  <a:latin typeface="Arial"/>
                  <a:ea typeface="ＭＳ Ｐゴシック"/>
                </a:rPr>
                <a:t>？</a:t>
              </a:r>
              <a:endParaRPr lang="ja-JP" altLang="en-US" sz="1400">
                <a:solidFill>
                  <a:srgbClr val="000000"/>
                </a:solidFill>
                <a:latin typeface="Times" charset="0"/>
                <a:ea typeface="ＭＳ 明朝" pitchFamily="17" charset="-128"/>
              </a:endParaRPr>
            </a:p>
          </p:txBody>
        </p:sp>
        <p:sp>
          <p:nvSpPr>
            <p:cNvPr id="65644" name="Rectangle 164"/>
            <p:cNvSpPr>
              <a:spLocks noChangeArrowheads="1"/>
            </p:cNvSpPr>
            <p:nvPr/>
          </p:nvSpPr>
          <p:spPr bwMode="auto">
            <a:xfrm>
              <a:off x="2414" y="1829"/>
              <a:ext cx="754" cy="144"/>
            </a:xfrm>
            <a:prstGeom prst="rect">
              <a:avLst/>
            </a:prstGeom>
            <a:noFill/>
            <a:ln w="9525">
              <a:noFill/>
              <a:miter lim="800000"/>
              <a:headEnd/>
              <a:tailEnd/>
            </a:ln>
          </p:spPr>
          <p:txBody>
            <a:bodyPr wrap="none" lIns="0" tIns="0" rIns="0" bIns="0">
              <a:spAutoFit/>
            </a:bodyPr>
            <a:lstStyle/>
            <a:p>
              <a:r>
                <a:rPr lang="en-US" altLang="ja-JP" sz="1500" b="1">
                  <a:solidFill>
                    <a:srgbClr val="FFC000"/>
                  </a:solidFill>
                  <a:latin typeface="Arial"/>
                  <a:ea typeface="ＭＳ Ｐゴシック"/>
                </a:rPr>
                <a:t>CaM/CaMK</a:t>
              </a:r>
              <a:r>
                <a:rPr lang="ja-JP" altLang="ja-JP" sz="1500" b="1">
                  <a:solidFill>
                    <a:srgbClr val="FFC000"/>
                  </a:solidFill>
                  <a:latin typeface="Arial"/>
                  <a:ea typeface="ＭＳ Ｐゴシック"/>
                </a:rPr>
                <a:t>Ⅱ</a:t>
              </a:r>
              <a:endParaRPr lang="en-US" altLang="ja-JP" sz="1400">
                <a:solidFill>
                  <a:srgbClr val="000000"/>
                </a:solidFill>
                <a:latin typeface="Times" charset="0"/>
                <a:ea typeface="ＭＳ 明朝" pitchFamily="17" charset="-128"/>
              </a:endParaRPr>
            </a:p>
          </p:txBody>
        </p:sp>
        <p:grpSp>
          <p:nvGrpSpPr>
            <p:cNvPr id="22" name="Group 165"/>
            <p:cNvGrpSpPr>
              <a:grpSpLocks/>
            </p:cNvGrpSpPr>
            <p:nvPr/>
          </p:nvGrpSpPr>
          <p:grpSpPr bwMode="auto">
            <a:xfrm>
              <a:off x="2756" y="1488"/>
              <a:ext cx="950" cy="624"/>
              <a:chOff x="2756" y="1488"/>
              <a:chExt cx="950" cy="624"/>
            </a:xfrm>
          </p:grpSpPr>
          <p:sp>
            <p:nvSpPr>
              <p:cNvPr id="65894" name="Freeform 166"/>
              <p:cNvSpPr>
                <a:spLocks/>
              </p:cNvSpPr>
              <p:nvPr/>
            </p:nvSpPr>
            <p:spPr bwMode="auto">
              <a:xfrm>
                <a:off x="3572" y="2007"/>
                <a:ext cx="134" cy="105"/>
              </a:xfrm>
              <a:custGeom>
                <a:avLst/>
                <a:gdLst>
                  <a:gd name="T0" fmla="*/ 134 w 134"/>
                  <a:gd name="T1" fmla="*/ 105 h 105"/>
                  <a:gd name="T2" fmla="*/ 0 w 134"/>
                  <a:gd name="T3" fmla="*/ 57 h 105"/>
                  <a:gd name="T4" fmla="*/ 19 w 134"/>
                  <a:gd name="T5" fmla="*/ 28 h 105"/>
                  <a:gd name="T6" fmla="*/ 38 w 134"/>
                  <a:gd name="T7" fmla="*/ 0 h 105"/>
                  <a:gd name="T8" fmla="*/ 134 w 134"/>
                  <a:gd name="T9" fmla="*/ 105 h 105"/>
                  <a:gd name="T10" fmla="*/ 0 60000 65536"/>
                  <a:gd name="T11" fmla="*/ 0 60000 65536"/>
                  <a:gd name="T12" fmla="*/ 0 60000 65536"/>
                  <a:gd name="T13" fmla="*/ 0 60000 65536"/>
                  <a:gd name="T14" fmla="*/ 0 60000 65536"/>
                  <a:gd name="T15" fmla="*/ 0 w 134"/>
                  <a:gd name="T16" fmla="*/ 0 h 105"/>
                  <a:gd name="T17" fmla="*/ 134 w 134"/>
                  <a:gd name="T18" fmla="*/ 105 h 105"/>
                </a:gdLst>
                <a:ahLst/>
                <a:cxnLst>
                  <a:cxn ang="T10">
                    <a:pos x="T0" y="T1"/>
                  </a:cxn>
                  <a:cxn ang="T11">
                    <a:pos x="T2" y="T3"/>
                  </a:cxn>
                  <a:cxn ang="T12">
                    <a:pos x="T4" y="T5"/>
                  </a:cxn>
                  <a:cxn ang="T13">
                    <a:pos x="T6" y="T7"/>
                  </a:cxn>
                  <a:cxn ang="T14">
                    <a:pos x="T8" y="T9"/>
                  </a:cxn>
                </a:cxnLst>
                <a:rect l="T15" t="T16" r="T17" b="T18"/>
                <a:pathLst>
                  <a:path w="134" h="105">
                    <a:moveTo>
                      <a:pt x="134" y="105"/>
                    </a:moveTo>
                    <a:lnTo>
                      <a:pt x="0" y="57"/>
                    </a:lnTo>
                    <a:lnTo>
                      <a:pt x="19" y="28"/>
                    </a:lnTo>
                    <a:lnTo>
                      <a:pt x="38" y="0"/>
                    </a:lnTo>
                    <a:lnTo>
                      <a:pt x="134" y="105"/>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895" name="Line 167"/>
              <p:cNvSpPr>
                <a:spLocks noChangeShapeType="1"/>
              </p:cNvSpPr>
              <p:nvPr/>
            </p:nvSpPr>
            <p:spPr bwMode="auto">
              <a:xfrm>
                <a:off x="2756" y="1488"/>
                <a:ext cx="835" cy="547"/>
              </a:xfrm>
              <a:prstGeom prst="line">
                <a:avLst/>
              </a:prstGeom>
              <a:noFill/>
              <a:ln w="15875">
                <a:solidFill>
                  <a:srgbClr val="FFC000"/>
                </a:solidFill>
                <a:round/>
                <a:headEnd/>
                <a:tailEnd/>
              </a:ln>
            </p:spPr>
            <p:txBody>
              <a:bodyPr/>
              <a:lstStyle/>
              <a:p>
                <a:endParaRPr lang="ja-JP" altLang="en-US">
                  <a:solidFill>
                    <a:srgbClr val="000000"/>
                  </a:solidFill>
                  <a:latin typeface="Arial"/>
                  <a:ea typeface="ＭＳ Ｐゴシック"/>
                </a:endParaRPr>
              </a:p>
            </p:txBody>
          </p:sp>
        </p:grpSp>
        <p:grpSp>
          <p:nvGrpSpPr>
            <p:cNvPr id="23" name="Group 168"/>
            <p:cNvGrpSpPr>
              <a:grpSpLocks/>
            </p:cNvGrpSpPr>
            <p:nvPr/>
          </p:nvGrpSpPr>
          <p:grpSpPr bwMode="auto">
            <a:xfrm>
              <a:off x="2737" y="1440"/>
              <a:ext cx="1104" cy="355"/>
              <a:chOff x="2737" y="1440"/>
              <a:chExt cx="1104" cy="355"/>
            </a:xfrm>
          </p:grpSpPr>
          <p:sp>
            <p:nvSpPr>
              <p:cNvPr id="65892" name="Freeform 169"/>
              <p:cNvSpPr>
                <a:spLocks/>
              </p:cNvSpPr>
              <p:nvPr/>
            </p:nvSpPr>
            <p:spPr bwMode="auto">
              <a:xfrm>
                <a:off x="3706" y="1728"/>
                <a:ext cx="135" cy="67"/>
              </a:xfrm>
              <a:custGeom>
                <a:avLst/>
                <a:gdLst>
                  <a:gd name="T0" fmla="*/ 135 w 135"/>
                  <a:gd name="T1" fmla="*/ 67 h 67"/>
                  <a:gd name="T2" fmla="*/ 0 w 135"/>
                  <a:gd name="T3" fmla="*/ 58 h 67"/>
                  <a:gd name="T4" fmla="*/ 10 w 135"/>
                  <a:gd name="T5" fmla="*/ 29 h 67"/>
                  <a:gd name="T6" fmla="*/ 20 w 135"/>
                  <a:gd name="T7" fmla="*/ 0 h 67"/>
                  <a:gd name="T8" fmla="*/ 135 w 135"/>
                  <a:gd name="T9" fmla="*/ 67 h 67"/>
                  <a:gd name="T10" fmla="*/ 0 60000 65536"/>
                  <a:gd name="T11" fmla="*/ 0 60000 65536"/>
                  <a:gd name="T12" fmla="*/ 0 60000 65536"/>
                  <a:gd name="T13" fmla="*/ 0 60000 65536"/>
                  <a:gd name="T14" fmla="*/ 0 60000 65536"/>
                  <a:gd name="T15" fmla="*/ 0 w 135"/>
                  <a:gd name="T16" fmla="*/ 0 h 67"/>
                  <a:gd name="T17" fmla="*/ 135 w 135"/>
                  <a:gd name="T18" fmla="*/ 67 h 67"/>
                </a:gdLst>
                <a:ahLst/>
                <a:cxnLst>
                  <a:cxn ang="T10">
                    <a:pos x="T0" y="T1"/>
                  </a:cxn>
                  <a:cxn ang="T11">
                    <a:pos x="T2" y="T3"/>
                  </a:cxn>
                  <a:cxn ang="T12">
                    <a:pos x="T4" y="T5"/>
                  </a:cxn>
                  <a:cxn ang="T13">
                    <a:pos x="T6" y="T7"/>
                  </a:cxn>
                  <a:cxn ang="T14">
                    <a:pos x="T8" y="T9"/>
                  </a:cxn>
                </a:cxnLst>
                <a:rect l="T15" t="T16" r="T17" b="T18"/>
                <a:pathLst>
                  <a:path w="135" h="67">
                    <a:moveTo>
                      <a:pt x="135" y="67"/>
                    </a:moveTo>
                    <a:lnTo>
                      <a:pt x="0" y="58"/>
                    </a:lnTo>
                    <a:lnTo>
                      <a:pt x="10" y="29"/>
                    </a:lnTo>
                    <a:lnTo>
                      <a:pt x="20" y="0"/>
                    </a:lnTo>
                    <a:lnTo>
                      <a:pt x="135" y="67"/>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893" name="Line 170"/>
              <p:cNvSpPr>
                <a:spLocks noChangeShapeType="1"/>
              </p:cNvSpPr>
              <p:nvPr/>
            </p:nvSpPr>
            <p:spPr bwMode="auto">
              <a:xfrm>
                <a:off x="2737" y="1440"/>
                <a:ext cx="979" cy="317"/>
              </a:xfrm>
              <a:prstGeom prst="line">
                <a:avLst/>
              </a:prstGeom>
              <a:noFill/>
              <a:ln w="15875">
                <a:solidFill>
                  <a:srgbClr val="FFC000"/>
                </a:solidFill>
                <a:round/>
                <a:headEnd/>
                <a:tailEnd/>
              </a:ln>
            </p:spPr>
            <p:txBody>
              <a:bodyPr/>
              <a:lstStyle/>
              <a:p>
                <a:endParaRPr lang="ja-JP" altLang="en-US">
                  <a:solidFill>
                    <a:srgbClr val="000000"/>
                  </a:solidFill>
                  <a:latin typeface="Arial"/>
                  <a:ea typeface="ＭＳ Ｐゴシック"/>
                </a:endParaRPr>
              </a:p>
            </p:txBody>
          </p:sp>
        </p:grpSp>
        <p:sp>
          <p:nvSpPr>
            <p:cNvPr id="65647" name="Rectangle 171"/>
            <p:cNvSpPr>
              <a:spLocks noChangeArrowheads="1"/>
            </p:cNvSpPr>
            <p:nvPr/>
          </p:nvSpPr>
          <p:spPr bwMode="auto">
            <a:xfrm>
              <a:off x="3864" y="1723"/>
              <a:ext cx="231" cy="144"/>
            </a:xfrm>
            <a:prstGeom prst="rect">
              <a:avLst/>
            </a:prstGeom>
            <a:noFill/>
            <a:ln w="9525">
              <a:noFill/>
              <a:miter lim="800000"/>
              <a:headEnd/>
              <a:tailEnd/>
            </a:ln>
          </p:spPr>
          <p:txBody>
            <a:bodyPr wrap="none" lIns="0" tIns="0" rIns="0" bIns="0">
              <a:spAutoFit/>
            </a:bodyPr>
            <a:lstStyle/>
            <a:p>
              <a:r>
                <a:rPr lang="en-US" altLang="ja-JP" sz="1500" b="1">
                  <a:solidFill>
                    <a:srgbClr val="FFC000"/>
                  </a:solidFill>
                  <a:latin typeface="Arial"/>
                  <a:ea typeface="ＭＳ Ｐゴシック"/>
                </a:rPr>
                <a:t>PKC</a:t>
              </a:r>
              <a:endParaRPr lang="en-US" altLang="ja-JP" sz="1400">
                <a:solidFill>
                  <a:srgbClr val="000000"/>
                </a:solidFill>
                <a:latin typeface="Times" charset="0"/>
                <a:ea typeface="ＭＳ 明朝" pitchFamily="17" charset="-128"/>
              </a:endParaRPr>
            </a:p>
          </p:txBody>
        </p:sp>
        <p:sp>
          <p:nvSpPr>
            <p:cNvPr id="65648" name="Rectangle 172"/>
            <p:cNvSpPr>
              <a:spLocks noChangeArrowheads="1"/>
            </p:cNvSpPr>
            <p:nvPr/>
          </p:nvSpPr>
          <p:spPr bwMode="auto">
            <a:xfrm>
              <a:off x="3903" y="1857"/>
              <a:ext cx="176" cy="211"/>
            </a:xfrm>
            <a:prstGeom prst="rect">
              <a:avLst/>
            </a:prstGeom>
            <a:noFill/>
            <a:ln w="9525">
              <a:noFill/>
              <a:miter lim="800000"/>
              <a:headEnd/>
              <a:tailEnd/>
            </a:ln>
          </p:spPr>
          <p:txBody>
            <a:bodyPr wrap="none" lIns="0" tIns="0" rIns="0" bIns="0">
              <a:spAutoFit/>
            </a:bodyPr>
            <a:lstStyle/>
            <a:p>
              <a:r>
                <a:rPr lang="ja-JP" altLang="en-US" sz="2200">
                  <a:solidFill>
                    <a:srgbClr val="FFC000"/>
                  </a:solidFill>
                  <a:latin typeface="Arial"/>
                  <a:ea typeface="ＭＳ Ｐゴシック"/>
                </a:rPr>
                <a:t>？</a:t>
              </a:r>
              <a:endParaRPr lang="ja-JP" altLang="en-US" sz="1400">
                <a:solidFill>
                  <a:srgbClr val="000000"/>
                </a:solidFill>
                <a:latin typeface="Times" charset="0"/>
                <a:ea typeface="ＭＳ 明朝" pitchFamily="17" charset="-128"/>
              </a:endParaRPr>
            </a:p>
          </p:txBody>
        </p:sp>
        <p:grpSp>
          <p:nvGrpSpPr>
            <p:cNvPr id="24" name="Group 173"/>
            <p:cNvGrpSpPr>
              <a:grpSpLocks/>
            </p:cNvGrpSpPr>
            <p:nvPr/>
          </p:nvGrpSpPr>
          <p:grpSpPr bwMode="auto">
            <a:xfrm>
              <a:off x="2708" y="1603"/>
              <a:ext cx="77" cy="231"/>
              <a:chOff x="2708" y="1603"/>
              <a:chExt cx="77" cy="231"/>
            </a:xfrm>
          </p:grpSpPr>
          <p:sp>
            <p:nvSpPr>
              <p:cNvPr id="65890" name="Freeform 174"/>
              <p:cNvSpPr>
                <a:spLocks/>
              </p:cNvSpPr>
              <p:nvPr/>
            </p:nvSpPr>
            <p:spPr bwMode="auto">
              <a:xfrm>
                <a:off x="2708" y="1690"/>
                <a:ext cx="77" cy="144"/>
              </a:xfrm>
              <a:custGeom>
                <a:avLst/>
                <a:gdLst>
                  <a:gd name="T0" fmla="*/ 38 w 77"/>
                  <a:gd name="T1" fmla="*/ 144 h 144"/>
                  <a:gd name="T2" fmla="*/ 0 w 77"/>
                  <a:gd name="T3" fmla="*/ 0 h 144"/>
                  <a:gd name="T4" fmla="*/ 38 w 77"/>
                  <a:gd name="T5" fmla="*/ 0 h 144"/>
                  <a:gd name="T6" fmla="*/ 77 w 77"/>
                  <a:gd name="T7" fmla="*/ 0 h 144"/>
                  <a:gd name="T8" fmla="*/ 38 w 77"/>
                  <a:gd name="T9" fmla="*/ 144 h 144"/>
                  <a:gd name="T10" fmla="*/ 0 60000 65536"/>
                  <a:gd name="T11" fmla="*/ 0 60000 65536"/>
                  <a:gd name="T12" fmla="*/ 0 60000 65536"/>
                  <a:gd name="T13" fmla="*/ 0 60000 65536"/>
                  <a:gd name="T14" fmla="*/ 0 60000 65536"/>
                  <a:gd name="T15" fmla="*/ 0 w 77"/>
                  <a:gd name="T16" fmla="*/ 0 h 144"/>
                  <a:gd name="T17" fmla="*/ 77 w 77"/>
                  <a:gd name="T18" fmla="*/ 144 h 144"/>
                </a:gdLst>
                <a:ahLst/>
                <a:cxnLst>
                  <a:cxn ang="T10">
                    <a:pos x="T0" y="T1"/>
                  </a:cxn>
                  <a:cxn ang="T11">
                    <a:pos x="T2" y="T3"/>
                  </a:cxn>
                  <a:cxn ang="T12">
                    <a:pos x="T4" y="T5"/>
                  </a:cxn>
                  <a:cxn ang="T13">
                    <a:pos x="T6" y="T7"/>
                  </a:cxn>
                  <a:cxn ang="T14">
                    <a:pos x="T8" y="T9"/>
                  </a:cxn>
                </a:cxnLst>
                <a:rect l="T15" t="T16" r="T17" b="T18"/>
                <a:pathLst>
                  <a:path w="77" h="144">
                    <a:moveTo>
                      <a:pt x="38" y="144"/>
                    </a:moveTo>
                    <a:lnTo>
                      <a:pt x="0" y="0"/>
                    </a:lnTo>
                    <a:lnTo>
                      <a:pt x="38" y="0"/>
                    </a:lnTo>
                    <a:lnTo>
                      <a:pt x="77" y="0"/>
                    </a:lnTo>
                    <a:lnTo>
                      <a:pt x="38" y="144"/>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891" name="Line 175"/>
              <p:cNvSpPr>
                <a:spLocks noChangeShapeType="1"/>
              </p:cNvSpPr>
              <p:nvPr/>
            </p:nvSpPr>
            <p:spPr bwMode="auto">
              <a:xfrm>
                <a:off x="2746" y="1603"/>
                <a:ext cx="1" cy="87"/>
              </a:xfrm>
              <a:prstGeom prst="line">
                <a:avLst/>
              </a:prstGeom>
              <a:noFill/>
              <a:ln w="15875">
                <a:solidFill>
                  <a:srgbClr val="FFC000"/>
                </a:solidFill>
                <a:round/>
                <a:headEnd/>
                <a:tailEnd/>
              </a:ln>
            </p:spPr>
            <p:txBody>
              <a:bodyPr/>
              <a:lstStyle/>
              <a:p>
                <a:endParaRPr lang="ja-JP" altLang="en-US">
                  <a:solidFill>
                    <a:srgbClr val="000000"/>
                  </a:solidFill>
                  <a:latin typeface="Arial"/>
                  <a:ea typeface="ＭＳ Ｐゴシック"/>
                </a:endParaRPr>
              </a:p>
            </p:txBody>
          </p:sp>
        </p:grpSp>
        <p:sp>
          <p:nvSpPr>
            <p:cNvPr id="65650" name="Freeform 176"/>
            <p:cNvSpPr>
              <a:spLocks/>
            </p:cNvSpPr>
            <p:nvPr/>
          </p:nvSpPr>
          <p:spPr bwMode="auto">
            <a:xfrm>
              <a:off x="2304" y="778"/>
              <a:ext cx="807" cy="374"/>
            </a:xfrm>
            <a:custGeom>
              <a:avLst/>
              <a:gdLst>
                <a:gd name="T0" fmla="*/ 10 w 807"/>
                <a:gd name="T1" fmla="*/ 0 h 374"/>
                <a:gd name="T2" fmla="*/ 29 w 807"/>
                <a:gd name="T3" fmla="*/ 38 h 374"/>
                <a:gd name="T4" fmla="*/ 68 w 807"/>
                <a:gd name="T5" fmla="*/ 76 h 374"/>
                <a:gd name="T6" fmla="*/ 68 w 807"/>
                <a:gd name="T7" fmla="*/ 76 h 374"/>
                <a:gd name="T8" fmla="*/ 106 w 807"/>
                <a:gd name="T9" fmla="*/ 105 h 374"/>
                <a:gd name="T10" fmla="*/ 164 w 807"/>
                <a:gd name="T11" fmla="*/ 124 h 374"/>
                <a:gd name="T12" fmla="*/ 164 w 807"/>
                <a:gd name="T13" fmla="*/ 124 h 374"/>
                <a:gd name="T14" fmla="*/ 241 w 807"/>
                <a:gd name="T15" fmla="*/ 144 h 374"/>
                <a:gd name="T16" fmla="*/ 317 w 807"/>
                <a:gd name="T17" fmla="*/ 144 h 374"/>
                <a:gd name="T18" fmla="*/ 317 w 807"/>
                <a:gd name="T19" fmla="*/ 144 h 374"/>
                <a:gd name="T20" fmla="*/ 404 w 807"/>
                <a:gd name="T21" fmla="*/ 144 h 374"/>
                <a:gd name="T22" fmla="*/ 529 w 807"/>
                <a:gd name="T23" fmla="*/ 144 h 374"/>
                <a:gd name="T24" fmla="*/ 615 w 807"/>
                <a:gd name="T25" fmla="*/ 144 h 374"/>
                <a:gd name="T26" fmla="*/ 615 w 807"/>
                <a:gd name="T27" fmla="*/ 144 h 374"/>
                <a:gd name="T28" fmla="*/ 682 w 807"/>
                <a:gd name="T29" fmla="*/ 134 h 374"/>
                <a:gd name="T30" fmla="*/ 778 w 807"/>
                <a:gd name="T31" fmla="*/ 163 h 374"/>
                <a:gd name="T32" fmla="*/ 788 w 807"/>
                <a:gd name="T33" fmla="*/ 192 h 374"/>
                <a:gd name="T34" fmla="*/ 788 w 807"/>
                <a:gd name="T35" fmla="*/ 192 h 374"/>
                <a:gd name="T36" fmla="*/ 807 w 807"/>
                <a:gd name="T37" fmla="*/ 230 h 374"/>
                <a:gd name="T38" fmla="*/ 788 w 807"/>
                <a:gd name="T39" fmla="*/ 268 h 374"/>
                <a:gd name="T40" fmla="*/ 788 w 807"/>
                <a:gd name="T41" fmla="*/ 268 h 374"/>
                <a:gd name="T42" fmla="*/ 778 w 807"/>
                <a:gd name="T43" fmla="*/ 316 h 374"/>
                <a:gd name="T44" fmla="*/ 740 w 807"/>
                <a:gd name="T45" fmla="*/ 326 h 374"/>
                <a:gd name="T46" fmla="*/ 740 w 807"/>
                <a:gd name="T47" fmla="*/ 326 h 374"/>
                <a:gd name="T48" fmla="*/ 673 w 807"/>
                <a:gd name="T49" fmla="*/ 374 h 374"/>
                <a:gd name="T50" fmla="*/ 596 w 807"/>
                <a:gd name="T51" fmla="*/ 365 h 374"/>
                <a:gd name="T52" fmla="*/ 596 w 807"/>
                <a:gd name="T53" fmla="*/ 365 h 374"/>
                <a:gd name="T54" fmla="*/ 519 w 807"/>
                <a:gd name="T55" fmla="*/ 374 h 374"/>
                <a:gd name="T56" fmla="*/ 442 w 807"/>
                <a:gd name="T57" fmla="*/ 374 h 374"/>
                <a:gd name="T58" fmla="*/ 442 w 807"/>
                <a:gd name="T59" fmla="*/ 374 h 374"/>
                <a:gd name="T60" fmla="*/ 385 w 807"/>
                <a:gd name="T61" fmla="*/ 374 h 374"/>
                <a:gd name="T62" fmla="*/ 269 w 807"/>
                <a:gd name="T63" fmla="*/ 365 h 374"/>
                <a:gd name="T64" fmla="*/ 221 w 807"/>
                <a:gd name="T65" fmla="*/ 345 h 374"/>
                <a:gd name="T66" fmla="*/ 221 w 807"/>
                <a:gd name="T67" fmla="*/ 345 h 374"/>
                <a:gd name="T68" fmla="*/ 164 w 807"/>
                <a:gd name="T69" fmla="*/ 345 h 374"/>
                <a:gd name="T70" fmla="*/ 125 w 807"/>
                <a:gd name="T71" fmla="*/ 307 h 374"/>
                <a:gd name="T72" fmla="*/ 125 w 807"/>
                <a:gd name="T73" fmla="*/ 307 h 374"/>
                <a:gd name="T74" fmla="*/ 87 w 807"/>
                <a:gd name="T75" fmla="*/ 268 h 374"/>
                <a:gd name="T76" fmla="*/ 68 w 807"/>
                <a:gd name="T77" fmla="*/ 220 h 374"/>
                <a:gd name="T78" fmla="*/ 68 w 807"/>
                <a:gd name="T79" fmla="*/ 220 h 374"/>
                <a:gd name="T80" fmla="*/ 48 w 807"/>
                <a:gd name="T81" fmla="*/ 144 h 374"/>
                <a:gd name="T82" fmla="*/ 29 w 807"/>
                <a:gd name="T83" fmla="*/ 67 h 374"/>
                <a:gd name="T84" fmla="*/ 29 w 807"/>
                <a:gd name="T85" fmla="*/ 67 h 374"/>
                <a:gd name="T86" fmla="*/ 20 w 807"/>
                <a:gd name="T87" fmla="*/ 38 h 374"/>
                <a:gd name="T88" fmla="*/ 0 w 807"/>
                <a:gd name="T89" fmla="*/ 9 h 374"/>
                <a:gd name="T90" fmla="*/ 0 w 807"/>
                <a:gd name="T91" fmla="*/ 9 h 37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07"/>
                <a:gd name="T139" fmla="*/ 0 h 374"/>
                <a:gd name="T140" fmla="*/ 807 w 807"/>
                <a:gd name="T141" fmla="*/ 374 h 37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07" h="374">
                  <a:moveTo>
                    <a:pt x="10" y="0"/>
                  </a:moveTo>
                  <a:lnTo>
                    <a:pt x="29" y="38"/>
                  </a:lnTo>
                  <a:lnTo>
                    <a:pt x="68" y="76"/>
                  </a:lnTo>
                  <a:lnTo>
                    <a:pt x="106" y="105"/>
                  </a:lnTo>
                  <a:lnTo>
                    <a:pt x="164" y="124"/>
                  </a:lnTo>
                  <a:lnTo>
                    <a:pt x="241" y="144"/>
                  </a:lnTo>
                  <a:lnTo>
                    <a:pt x="317" y="144"/>
                  </a:lnTo>
                  <a:lnTo>
                    <a:pt x="404" y="144"/>
                  </a:lnTo>
                  <a:lnTo>
                    <a:pt x="529" y="144"/>
                  </a:lnTo>
                  <a:lnTo>
                    <a:pt x="615" y="144"/>
                  </a:lnTo>
                  <a:lnTo>
                    <a:pt x="682" y="134"/>
                  </a:lnTo>
                  <a:lnTo>
                    <a:pt x="778" y="163"/>
                  </a:lnTo>
                  <a:lnTo>
                    <a:pt x="788" y="192"/>
                  </a:lnTo>
                  <a:lnTo>
                    <a:pt x="807" y="230"/>
                  </a:lnTo>
                  <a:lnTo>
                    <a:pt x="788" y="268"/>
                  </a:lnTo>
                  <a:lnTo>
                    <a:pt x="778" y="316"/>
                  </a:lnTo>
                  <a:lnTo>
                    <a:pt x="740" y="326"/>
                  </a:lnTo>
                  <a:lnTo>
                    <a:pt x="673" y="374"/>
                  </a:lnTo>
                  <a:lnTo>
                    <a:pt x="596" y="365"/>
                  </a:lnTo>
                  <a:lnTo>
                    <a:pt x="519" y="374"/>
                  </a:lnTo>
                  <a:lnTo>
                    <a:pt x="442" y="374"/>
                  </a:lnTo>
                  <a:lnTo>
                    <a:pt x="385" y="374"/>
                  </a:lnTo>
                  <a:lnTo>
                    <a:pt x="269" y="365"/>
                  </a:lnTo>
                  <a:lnTo>
                    <a:pt x="221" y="345"/>
                  </a:lnTo>
                  <a:lnTo>
                    <a:pt x="164" y="345"/>
                  </a:lnTo>
                  <a:lnTo>
                    <a:pt x="125" y="307"/>
                  </a:lnTo>
                  <a:lnTo>
                    <a:pt x="87" y="268"/>
                  </a:lnTo>
                  <a:lnTo>
                    <a:pt x="68" y="220"/>
                  </a:lnTo>
                  <a:lnTo>
                    <a:pt x="48" y="144"/>
                  </a:lnTo>
                  <a:lnTo>
                    <a:pt x="29" y="67"/>
                  </a:lnTo>
                  <a:lnTo>
                    <a:pt x="20" y="38"/>
                  </a:lnTo>
                  <a:lnTo>
                    <a:pt x="0" y="9"/>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651" name="Freeform 177"/>
            <p:cNvSpPr>
              <a:spLocks/>
            </p:cNvSpPr>
            <p:nvPr/>
          </p:nvSpPr>
          <p:spPr bwMode="auto">
            <a:xfrm>
              <a:off x="2304" y="778"/>
              <a:ext cx="788" cy="374"/>
            </a:xfrm>
            <a:custGeom>
              <a:avLst/>
              <a:gdLst>
                <a:gd name="T0" fmla="*/ 10 w 788"/>
                <a:gd name="T1" fmla="*/ 0 h 374"/>
                <a:gd name="T2" fmla="*/ 29 w 788"/>
                <a:gd name="T3" fmla="*/ 38 h 374"/>
                <a:gd name="T4" fmla="*/ 68 w 788"/>
                <a:gd name="T5" fmla="*/ 76 h 374"/>
                <a:gd name="T6" fmla="*/ 164 w 788"/>
                <a:gd name="T7" fmla="*/ 124 h 374"/>
                <a:gd name="T8" fmla="*/ 241 w 788"/>
                <a:gd name="T9" fmla="*/ 134 h 374"/>
                <a:gd name="T10" fmla="*/ 317 w 788"/>
                <a:gd name="T11" fmla="*/ 144 h 374"/>
                <a:gd name="T12" fmla="*/ 394 w 788"/>
                <a:gd name="T13" fmla="*/ 144 h 374"/>
                <a:gd name="T14" fmla="*/ 461 w 788"/>
                <a:gd name="T15" fmla="*/ 144 h 374"/>
                <a:gd name="T16" fmla="*/ 529 w 788"/>
                <a:gd name="T17" fmla="*/ 144 h 374"/>
                <a:gd name="T18" fmla="*/ 615 w 788"/>
                <a:gd name="T19" fmla="*/ 144 h 374"/>
                <a:gd name="T20" fmla="*/ 673 w 788"/>
                <a:gd name="T21" fmla="*/ 134 h 374"/>
                <a:gd name="T22" fmla="*/ 730 w 788"/>
                <a:gd name="T23" fmla="*/ 144 h 374"/>
                <a:gd name="T24" fmla="*/ 788 w 788"/>
                <a:gd name="T25" fmla="*/ 192 h 374"/>
                <a:gd name="T26" fmla="*/ 788 w 788"/>
                <a:gd name="T27" fmla="*/ 268 h 374"/>
                <a:gd name="T28" fmla="*/ 769 w 788"/>
                <a:gd name="T29" fmla="*/ 297 h 374"/>
                <a:gd name="T30" fmla="*/ 740 w 788"/>
                <a:gd name="T31" fmla="*/ 326 h 374"/>
                <a:gd name="T32" fmla="*/ 663 w 788"/>
                <a:gd name="T33" fmla="*/ 355 h 374"/>
                <a:gd name="T34" fmla="*/ 596 w 788"/>
                <a:gd name="T35" fmla="*/ 365 h 374"/>
                <a:gd name="T36" fmla="*/ 519 w 788"/>
                <a:gd name="T37" fmla="*/ 365 h 374"/>
                <a:gd name="T38" fmla="*/ 442 w 788"/>
                <a:gd name="T39" fmla="*/ 374 h 374"/>
                <a:gd name="T40" fmla="*/ 327 w 788"/>
                <a:gd name="T41" fmla="*/ 365 h 374"/>
                <a:gd name="T42" fmla="*/ 221 w 788"/>
                <a:gd name="T43" fmla="*/ 345 h 374"/>
                <a:gd name="T44" fmla="*/ 164 w 788"/>
                <a:gd name="T45" fmla="*/ 326 h 374"/>
                <a:gd name="T46" fmla="*/ 125 w 788"/>
                <a:gd name="T47" fmla="*/ 307 h 374"/>
                <a:gd name="T48" fmla="*/ 87 w 788"/>
                <a:gd name="T49" fmla="*/ 259 h 374"/>
                <a:gd name="T50" fmla="*/ 68 w 788"/>
                <a:gd name="T51" fmla="*/ 220 h 374"/>
                <a:gd name="T52" fmla="*/ 48 w 788"/>
                <a:gd name="T53" fmla="*/ 144 h 374"/>
                <a:gd name="T54" fmla="*/ 29 w 788"/>
                <a:gd name="T55" fmla="*/ 67 h 374"/>
                <a:gd name="T56" fmla="*/ 0 w 788"/>
                <a:gd name="T57" fmla="*/ 9 h 3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88"/>
                <a:gd name="T88" fmla="*/ 0 h 374"/>
                <a:gd name="T89" fmla="*/ 788 w 788"/>
                <a:gd name="T90" fmla="*/ 374 h 37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88" h="374">
                  <a:moveTo>
                    <a:pt x="10" y="0"/>
                  </a:moveTo>
                  <a:lnTo>
                    <a:pt x="29" y="38"/>
                  </a:lnTo>
                  <a:lnTo>
                    <a:pt x="68" y="76"/>
                  </a:lnTo>
                  <a:lnTo>
                    <a:pt x="164" y="124"/>
                  </a:lnTo>
                  <a:lnTo>
                    <a:pt x="241" y="134"/>
                  </a:lnTo>
                  <a:lnTo>
                    <a:pt x="317" y="144"/>
                  </a:lnTo>
                  <a:lnTo>
                    <a:pt x="394" y="144"/>
                  </a:lnTo>
                  <a:lnTo>
                    <a:pt x="461" y="144"/>
                  </a:lnTo>
                  <a:lnTo>
                    <a:pt x="529" y="144"/>
                  </a:lnTo>
                  <a:lnTo>
                    <a:pt x="615" y="144"/>
                  </a:lnTo>
                  <a:lnTo>
                    <a:pt x="673" y="134"/>
                  </a:lnTo>
                  <a:lnTo>
                    <a:pt x="730" y="144"/>
                  </a:lnTo>
                  <a:lnTo>
                    <a:pt x="788" y="192"/>
                  </a:lnTo>
                  <a:lnTo>
                    <a:pt x="788" y="268"/>
                  </a:lnTo>
                  <a:lnTo>
                    <a:pt x="769" y="297"/>
                  </a:lnTo>
                  <a:lnTo>
                    <a:pt x="740" y="326"/>
                  </a:lnTo>
                  <a:lnTo>
                    <a:pt x="663" y="355"/>
                  </a:lnTo>
                  <a:lnTo>
                    <a:pt x="596" y="365"/>
                  </a:lnTo>
                  <a:lnTo>
                    <a:pt x="519" y="365"/>
                  </a:lnTo>
                  <a:lnTo>
                    <a:pt x="442" y="374"/>
                  </a:lnTo>
                  <a:lnTo>
                    <a:pt x="327" y="365"/>
                  </a:lnTo>
                  <a:lnTo>
                    <a:pt x="221" y="345"/>
                  </a:lnTo>
                  <a:lnTo>
                    <a:pt x="164" y="326"/>
                  </a:lnTo>
                  <a:lnTo>
                    <a:pt x="125" y="307"/>
                  </a:lnTo>
                  <a:lnTo>
                    <a:pt x="87" y="259"/>
                  </a:lnTo>
                  <a:lnTo>
                    <a:pt x="68" y="220"/>
                  </a:lnTo>
                  <a:lnTo>
                    <a:pt x="48" y="144"/>
                  </a:lnTo>
                  <a:lnTo>
                    <a:pt x="29" y="67"/>
                  </a:lnTo>
                  <a:lnTo>
                    <a:pt x="0" y="9"/>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652" name="Rectangle 178"/>
            <p:cNvSpPr>
              <a:spLocks noChangeArrowheads="1"/>
            </p:cNvSpPr>
            <p:nvPr/>
          </p:nvSpPr>
          <p:spPr bwMode="auto">
            <a:xfrm>
              <a:off x="2660" y="1094"/>
              <a:ext cx="201" cy="106"/>
            </a:xfrm>
            <a:prstGeom prst="rect">
              <a:avLst/>
            </a:prstGeom>
            <a:solidFill>
              <a:srgbClr val="000000"/>
            </a:solidFill>
            <a:ln w="15875">
              <a:solidFill>
                <a:srgbClr val="000000"/>
              </a:solidFill>
              <a:miter lim="800000"/>
              <a:headEnd/>
              <a:tailEnd/>
            </a:ln>
          </p:spPr>
          <p:txBody>
            <a:bodyPr/>
            <a:lstStyle/>
            <a:p>
              <a:endParaRPr lang="ja-JP" altLang="en-US">
                <a:solidFill>
                  <a:srgbClr val="000000"/>
                </a:solidFill>
                <a:latin typeface="Arial"/>
                <a:ea typeface="ＭＳ Ｐゴシック"/>
              </a:endParaRPr>
            </a:p>
          </p:txBody>
        </p:sp>
        <p:sp>
          <p:nvSpPr>
            <p:cNvPr id="65653" name="Freeform 179"/>
            <p:cNvSpPr>
              <a:spLocks/>
            </p:cNvSpPr>
            <p:nvPr/>
          </p:nvSpPr>
          <p:spPr bwMode="auto">
            <a:xfrm>
              <a:off x="2641" y="1133"/>
              <a:ext cx="38" cy="48"/>
            </a:xfrm>
            <a:custGeom>
              <a:avLst/>
              <a:gdLst>
                <a:gd name="T0" fmla="*/ 9 w 38"/>
                <a:gd name="T1" fmla="*/ 0 h 48"/>
                <a:gd name="T2" fmla="*/ 19 w 38"/>
                <a:gd name="T3" fmla="*/ 0 h 48"/>
                <a:gd name="T4" fmla="*/ 28 w 38"/>
                <a:gd name="T5" fmla="*/ 0 h 48"/>
                <a:gd name="T6" fmla="*/ 28 w 38"/>
                <a:gd name="T7" fmla="*/ 10 h 48"/>
                <a:gd name="T8" fmla="*/ 28 w 38"/>
                <a:gd name="T9" fmla="*/ 10 h 48"/>
                <a:gd name="T10" fmla="*/ 38 w 38"/>
                <a:gd name="T11" fmla="*/ 10 h 48"/>
                <a:gd name="T12" fmla="*/ 38 w 38"/>
                <a:gd name="T13" fmla="*/ 10 h 48"/>
                <a:gd name="T14" fmla="*/ 38 w 38"/>
                <a:gd name="T15" fmla="*/ 19 h 48"/>
                <a:gd name="T16" fmla="*/ 38 w 38"/>
                <a:gd name="T17" fmla="*/ 29 h 48"/>
                <a:gd name="T18" fmla="*/ 38 w 38"/>
                <a:gd name="T19" fmla="*/ 29 h 48"/>
                <a:gd name="T20" fmla="*/ 28 w 38"/>
                <a:gd name="T21" fmla="*/ 38 h 48"/>
                <a:gd name="T22" fmla="*/ 28 w 38"/>
                <a:gd name="T23" fmla="*/ 38 h 48"/>
                <a:gd name="T24" fmla="*/ 19 w 38"/>
                <a:gd name="T25" fmla="*/ 38 h 48"/>
                <a:gd name="T26" fmla="*/ 19 w 38"/>
                <a:gd name="T27" fmla="*/ 48 h 48"/>
                <a:gd name="T28" fmla="*/ 19 w 38"/>
                <a:gd name="T29" fmla="*/ 48 h 48"/>
                <a:gd name="T30" fmla="*/ 9 w 38"/>
                <a:gd name="T31" fmla="*/ 48 h 48"/>
                <a:gd name="T32" fmla="*/ 9 w 38"/>
                <a:gd name="T33" fmla="*/ 48 h 48"/>
                <a:gd name="T34" fmla="*/ 0 w 38"/>
                <a:gd name="T35" fmla="*/ 48 h 48"/>
                <a:gd name="T36" fmla="*/ 0 w 38"/>
                <a:gd name="T37" fmla="*/ 48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8"/>
                <a:gd name="T58" fmla="*/ 0 h 48"/>
                <a:gd name="T59" fmla="*/ 38 w 38"/>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8" h="48">
                  <a:moveTo>
                    <a:pt x="9" y="0"/>
                  </a:moveTo>
                  <a:lnTo>
                    <a:pt x="19" y="0"/>
                  </a:lnTo>
                  <a:lnTo>
                    <a:pt x="28" y="0"/>
                  </a:lnTo>
                  <a:lnTo>
                    <a:pt x="28" y="10"/>
                  </a:lnTo>
                  <a:lnTo>
                    <a:pt x="38" y="10"/>
                  </a:lnTo>
                  <a:lnTo>
                    <a:pt x="38" y="19"/>
                  </a:lnTo>
                  <a:lnTo>
                    <a:pt x="38" y="29"/>
                  </a:lnTo>
                  <a:lnTo>
                    <a:pt x="28" y="38"/>
                  </a:lnTo>
                  <a:lnTo>
                    <a:pt x="19" y="38"/>
                  </a:lnTo>
                  <a:lnTo>
                    <a:pt x="19" y="48"/>
                  </a:lnTo>
                  <a:lnTo>
                    <a:pt x="9" y="48"/>
                  </a:lnTo>
                  <a:lnTo>
                    <a:pt x="0" y="48"/>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654" name="Freeform 180"/>
            <p:cNvSpPr>
              <a:spLocks/>
            </p:cNvSpPr>
            <p:nvPr/>
          </p:nvSpPr>
          <p:spPr bwMode="auto">
            <a:xfrm>
              <a:off x="2641" y="1133"/>
              <a:ext cx="38" cy="48"/>
            </a:xfrm>
            <a:custGeom>
              <a:avLst/>
              <a:gdLst>
                <a:gd name="T0" fmla="*/ 9 w 38"/>
                <a:gd name="T1" fmla="*/ 0 h 48"/>
                <a:gd name="T2" fmla="*/ 19 w 38"/>
                <a:gd name="T3" fmla="*/ 0 h 48"/>
                <a:gd name="T4" fmla="*/ 28 w 38"/>
                <a:gd name="T5" fmla="*/ 10 h 48"/>
                <a:gd name="T6" fmla="*/ 38 w 38"/>
                <a:gd name="T7" fmla="*/ 10 h 48"/>
                <a:gd name="T8" fmla="*/ 38 w 38"/>
                <a:gd name="T9" fmla="*/ 29 h 48"/>
                <a:gd name="T10" fmla="*/ 28 w 38"/>
                <a:gd name="T11" fmla="*/ 38 h 48"/>
                <a:gd name="T12" fmla="*/ 19 w 38"/>
                <a:gd name="T13" fmla="*/ 48 h 48"/>
                <a:gd name="T14" fmla="*/ 9 w 38"/>
                <a:gd name="T15" fmla="*/ 48 h 48"/>
                <a:gd name="T16" fmla="*/ 0 w 38"/>
                <a:gd name="T17" fmla="*/ 48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48"/>
                <a:gd name="T29" fmla="*/ 38 w 38"/>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48">
                  <a:moveTo>
                    <a:pt x="9" y="0"/>
                  </a:moveTo>
                  <a:lnTo>
                    <a:pt x="19" y="0"/>
                  </a:lnTo>
                  <a:lnTo>
                    <a:pt x="28" y="10"/>
                  </a:lnTo>
                  <a:lnTo>
                    <a:pt x="38" y="10"/>
                  </a:lnTo>
                  <a:lnTo>
                    <a:pt x="38" y="29"/>
                  </a:lnTo>
                  <a:lnTo>
                    <a:pt x="28" y="38"/>
                  </a:lnTo>
                  <a:lnTo>
                    <a:pt x="19" y="48"/>
                  </a:lnTo>
                  <a:lnTo>
                    <a:pt x="9" y="48"/>
                  </a:lnTo>
                  <a:lnTo>
                    <a:pt x="0" y="48"/>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655" name="Freeform 181"/>
            <p:cNvSpPr>
              <a:spLocks/>
            </p:cNvSpPr>
            <p:nvPr/>
          </p:nvSpPr>
          <p:spPr bwMode="auto">
            <a:xfrm>
              <a:off x="2833" y="1133"/>
              <a:ext cx="38" cy="48"/>
            </a:xfrm>
            <a:custGeom>
              <a:avLst/>
              <a:gdLst>
                <a:gd name="T0" fmla="*/ 28 w 38"/>
                <a:gd name="T1" fmla="*/ 0 h 48"/>
                <a:gd name="T2" fmla="*/ 28 w 38"/>
                <a:gd name="T3" fmla="*/ 0 h 48"/>
                <a:gd name="T4" fmla="*/ 19 w 38"/>
                <a:gd name="T5" fmla="*/ 0 h 48"/>
                <a:gd name="T6" fmla="*/ 19 w 38"/>
                <a:gd name="T7" fmla="*/ 0 h 48"/>
                <a:gd name="T8" fmla="*/ 19 w 38"/>
                <a:gd name="T9" fmla="*/ 10 h 48"/>
                <a:gd name="T10" fmla="*/ 19 w 38"/>
                <a:gd name="T11" fmla="*/ 10 h 48"/>
                <a:gd name="T12" fmla="*/ 9 w 38"/>
                <a:gd name="T13" fmla="*/ 10 h 48"/>
                <a:gd name="T14" fmla="*/ 9 w 38"/>
                <a:gd name="T15" fmla="*/ 10 h 48"/>
                <a:gd name="T16" fmla="*/ 9 w 38"/>
                <a:gd name="T17" fmla="*/ 19 h 48"/>
                <a:gd name="T18" fmla="*/ 9 w 38"/>
                <a:gd name="T19" fmla="*/ 19 h 48"/>
                <a:gd name="T20" fmla="*/ 0 w 38"/>
                <a:gd name="T21" fmla="*/ 19 h 48"/>
                <a:gd name="T22" fmla="*/ 0 w 38"/>
                <a:gd name="T23" fmla="*/ 19 h 48"/>
                <a:gd name="T24" fmla="*/ 0 w 38"/>
                <a:gd name="T25" fmla="*/ 29 h 48"/>
                <a:gd name="T26" fmla="*/ 0 w 38"/>
                <a:gd name="T27" fmla="*/ 29 h 48"/>
                <a:gd name="T28" fmla="*/ 0 w 38"/>
                <a:gd name="T29" fmla="*/ 38 h 48"/>
                <a:gd name="T30" fmla="*/ 0 w 38"/>
                <a:gd name="T31" fmla="*/ 38 h 48"/>
                <a:gd name="T32" fmla="*/ 9 w 38"/>
                <a:gd name="T33" fmla="*/ 38 h 48"/>
                <a:gd name="T34" fmla="*/ 9 w 38"/>
                <a:gd name="T35" fmla="*/ 38 h 48"/>
                <a:gd name="T36" fmla="*/ 9 w 38"/>
                <a:gd name="T37" fmla="*/ 48 h 48"/>
                <a:gd name="T38" fmla="*/ 9 w 38"/>
                <a:gd name="T39" fmla="*/ 48 h 48"/>
                <a:gd name="T40" fmla="*/ 19 w 38"/>
                <a:gd name="T41" fmla="*/ 48 h 48"/>
                <a:gd name="T42" fmla="*/ 19 w 38"/>
                <a:gd name="T43" fmla="*/ 48 h 48"/>
                <a:gd name="T44" fmla="*/ 28 w 38"/>
                <a:gd name="T45" fmla="*/ 48 h 48"/>
                <a:gd name="T46" fmla="*/ 28 w 38"/>
                <a:gd name="T47" fmla="*/ 48 h 48"/>
                <a:gd name="T48" fmla="*/ 38 w 38"/>
                <a:gd name="T49" fmla="*/ 48 h 48"/>
                <a:gd name="T50" fmla="*/ 38 w 38"/>
                <a:gd name="T51" fmla="*/ 48 h 4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8"/>
                <a:gd name="T79" fmla="*/ 0 h 48"/>
                <a:gd name="T80" fmla="*/ 38 w 38"/>
                <a:gd name="T81" fmla="*/ 48 h 4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8" h="48">
                  <a:moveTo>
                    <a:pt x="28" y="0"/>
                  </a:moveTo>
                  <a:lnTo>
                    <a:pt x="28" y="0"/>
                  </a:lnTo>
                  <a:lnTo>
                    <a:pt x="19" y="0"/>
                  </a:lnTo>
                  <a:lnTo>
                    <a:pt x="19" y="10"/>
                  </a:lnTo>
                  <a:lnTo>
                    <a:pt x="9" y="10"/>
                  </a:lnTo>
                  <a:lnTo>
                    <a:pt x="9" y="19"/>
                  </a:lnTo>
                  <a:lnTo>
                    <a:pt x="0" y="19"/>
                  </a:lnTo>
                  <a:lnTo>
                    <a:pt x="0" y="29"/>
                  </a:lnTo>
                  <a:lnTo>
                    <a:pt x="0" y="38"/>
                  </a:lnTo>
                  <a:lnTo>
                    <a:pt x="9" y="38"/>
                  </a:lnTo>
                  <a:lnTo>
                    <a:pt x="9" y="48"/>
                  </a:lnTo>
                  <a:lnTo>
                    <a:pt x="19" y="48"/>
                  </a:lnTo>
                  <a:lnTo>
                    <a:pt x="28" y="48"/>
                  </a:lnTo>
                  <a:lnTo>
                    <a:pt x="38" y="48"/>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656" name="Freeform 182"/>
            <p:cNvSpPr>
              <a:spLocks/>
            </p:cNvSpPr>
            <p:nvPr/>
          </p:nvSpPr>
          <p:spPr bwMode="auto">
            <a:xfrm>
              <a:off x="2833" y="1133"/>
              <a:ext cx="38" cy="48"/>
            </a:xfrm>
            <a:custGeom>
              <a:avLst/>
              <a:gdLst>
                <a:gd name="T0" fmla="*/ 28 w 38"/>
                <a:gd name="T1" fmla="*/ 0 h 48"/>
                <a:gd name="T2" fmla="*/ 28 w 38"/>
                <a:gd name="T3" fmla="*/ 0 h 48"/>
                <a:gd name="T4" fmla="*/ 28 w 38"/>
                <a:gd name="T5" fmla="*/ 0 h 48"/>
                <a:gd name="T6" fmla="*/ 19 w 38"/>
                <a:gd name="T7" fmla="*/ 0 h 48"/>
                <a:gd name="T8" fmla="*/ 19 w 38"/>
                <a:gd name="T9" fmla="*/ 0 h 48"/>
                <a:gd name="T10" fmla="*/ 19 w 38"/>
                <a:gd name="T11" fmla="*/ 0 h 48"/>
                <a:gd name="T12" fmla="*/ 19 w 38"/>
                <a:gd name="T13" fmla="*/ 10 h 48"/>
                <a:gd name="T14" fmla="*/ 19 w 38"/>
                <a:gd name="T15" fmla="*/ 10 h 48"/>
                <a:gd name="T16" fmla="*/ 19 w 38"/>
                <a:gd name="T17" fmla="*/ 10 h 48"/>
                <a:gd name="T18" fmla="*/ 19 w 38"/>
                <a:gd name="T19" fmla="*/ 10 h 48"/>
                <a:gd name="T20" fmla="*/ 19 w 38"/>
                <a:gd name="T21" fmla="*/ 10 h 48"/>
                <a:gd name="T22" fmla="*/ 9 w 38"/>
                <a:gd name="T23" fmla="*/ 10 h 48"/>
                <a:gd name="T24" fmla="*/ 9 w 38"/>
                <a:gd name="T25" fmla="*/ 10 h 48"/>
                <a:gd name="T26" fmla="*/ 9 w 38"/>
                <a:gd name="T27" fmla="*/ 10 h 48"/>
                <a:gd name="T28" fmla="*/ 9 w 38"/>
                <a:gd name="T29" fmla="*/ 10 h 48"/>
                <a:gd name="T30" fmla="*/ 9 w 38"/>
                <a:gd name="T31" fmla="*/ 10 h 48"/>
                <a:gd name="T32" fmla="*/ 9 w 38"/>
                <a:gd name="T33" fmla="*/ 10 h 48"/>
                <a:gd name="T34" fmla="*/ 9 w 38"/>
                <a:gd name="T35" fmla="*/ 19 h 48"/>
                <a:gd name="T36" fmla="*/ 9 w 38"/>
                <a:gd name="T37" fmla="*/ 19 h 48"/>
                <a:gd name="T38" fmla="*/ 9 w 38"/>
                <a:gd name="T39" fmla="*/ 19 h 48"/>
                <a:gd name="T40" fmla="*/ 9 w 38"/>
                <a:gd name="T41" fmla="*/ 19 h 48"/>
                <a:gd name="T42" fmla="*/ 9 w 38"/>
                <a:gd name="T43" fmla="*/ 19 h 48"/>
                <a:gd name="T44" fmla="*/ 9 w 38"/>
                <a:gd name="T45" fmla="*/ 19 h 48"/>
                <a:gd name="T46" fmla="*/ 9 w 38"/>
                <a:gd name="T47" fmla="*/ 19 h 48"/>
                <a:gd name="T48" fmla="*/ 0 w 38"/>
                <a:gd name="T49" fmla="*/ 19 h 48"/>
                <a:gd name="T50" fmla="*/ 0 w 38"/>
                <a:gd name="T51" fmla="*/ 19 h 48"/>
                <a:gd name="T52" fmla="*/ 0 w 38"/>
                <a:gd name="T53" fmla="*/ 29 h 48"/>
                <a:gd name="T54" fmla="*/ 0 w 38"/>
                <a:gd name="T55" fmla="*/ 29 h 48"/>
                <a:gd name="T56" fmla="*/ 0 w 38"/>
                <a:gd name="T57" fmla="*/ 29 h 48"/>
                <a:gd name="T58" fmla="*/ 0 w 38"/>
                <a:gd name="T59" fmla="*/ 29 h 48"/>
                <a:gd name="T60" fmla="*/ 0 w 38"/>
                <a:gd name="T61" fmla="*/ 29 h 48"/>
                <a:gd name="T62" fmla="*/ 0 w 38"/>
                <a:gd name="T63" fmla="*/ 38 h 48"/>
                <a:gd name="T64" fmla="*/ 0 w 38"/>
                <a:gd name="T65" fmla="*/ 38 h 48"/>
                <a:gd name="T66" fmla="*/ 0 w 38"/>
                <a:gd name="T67" fmla="*/ 38 h 48"/>
                <a:gd name="T68" fmla="*/ 9 w 38"/>
                <a:gd name="T69" fmla="*/ 38 h 48"/>
                <a:gd name="T70" fmla="*/ 9 w 38"/>
                <a:gd name="T71" fmla="*/ 38 h 48"/>
                <a:gd name="T72" fmla="*/ 9 w 38"/>
                <a:gd name="T73" fmla="*/ 38 h 48"/>
                <a:gd name="T74" fmla="*/ 9 w 38"/>
                <a:gd name="T75" fmla="*/ 38 h 48"/>
                <a:gd name="T76" fmla="*/ 9 w 38"/>
                <a:gd name="T77" fmla="*/ 38 h 48"/>
                <a:gd name="T78" fmla="*/ 9 w 38"/>
                <a:gd name="T79" fmla="*/ 38 h 48"/>
                <a:gd name="T80" fmla="*/ 9 w 38"/>
                <a:gd name="T81" fmla="*/ 48 h 48"/>
                <a:gd name="T82" fmla="*/ 9 w 38"/>
                <a:gd name="T83" fmla="*/ 48 h 48"/>
                <a:gd name="T84" fmla="*/ 9 w 38"/>
                <a:gd name="T85" fmla="*/ 48 h 48"/>
                <a:gd name="T86" fmla="*/ 9 w 38"/>
                <a:gd name="T87" fmla="*/ 48 h 48"/>
                <a:gd name="T88" fmla="*/ 19 w 38"/>
                <a:gd name="T89" fmla="*/ 48 h 48"/>
                <a:gd name="T90" fmla="*/ 19 w 38"/>
                <a:gd name="T91" fmla="*/ 48 h 48"/>
                <a:gd name="T92" fmla="*/ 19 w 38"/>
                <a:gd name="T93" fmla="*/ 48 h 48"/>
                <a:gd name="T94" fmla="*/ 19 w 38"/>
                <a:gd name="T95" fmla="*/ 48 h 48"/>
                <a:gd name="T96" fmla="*/ 19 w 38"/>
                <a:gd name="T97" fmla="*/ 48 h 48"/>
                <a:gd name="T98" fmla="*/ 19 w 38"/>
                <a:gd name="T99" fmla="*/ 48 h 48"/>
                <a:gd name="T100" fmla="*/ 19 w 38"/>
                <a:gd name="T101" fmla="*/ 48 h 48"/>
                <a:gd name="T102" fmla="*/ 28 w 38"/>
                <a:gd name="T103" fmla="*/ 48 h 48"/>
                <a:gd name="T104" fmla="*/ 28 w 38"/>
                <a:gd name="T105" fmla="*/ 48 h 48"/>
                <a:gd name="T106" fmla="*/ 28 w 38"/>
                <a:gd name="T107" fmla="*/ 48 h 48"/>
                <a:gd name="T108" fmla="*/ 28 w 38"/>
                <a:gd name="T109" fmla="*/ 48 h 48"/>
                <a:gd name="T110" fmla="*/ 28 w 38"/>
                <a:gd name="T111" fmla="*/ 48 h 48"/>
                <a:gd name="T112" fmla="*/ 28 w 38"/>
                <a:gd name="T113" fmla="*/ 48 h 48"/>
                <a:gd name="T114" fmla="*/ 38 w 38"/>
                <a:gd name="T115" fmla="*/ 48 h 48"/>
                <a:gd name="T116" fmla="*/ 38 w 38"/>
                <a:gd name="T117" fmla="*/ 48 h 4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8"/>
                <a:gd name="T178" fmla="*/ 0 h 48"/>
                <a:gd name="T179" fmla="*/ 38 w 38"/>
                <a:gd name="T180" fmla="*/ 48 h 4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8" h="48">
                  <a:moveTo>
                    <a:pt x="28" y="0"/>
                  </a:moveTo>
                  <a:lnTo>
                    <a:pt x="28" y="0"/>
                  </a:lnTo>
                  <a:lnTo>
                    <a:pt x="19" y="0"/>
                  </a:lnTo>
                  <a:lnTo>
                    <a:pt x="19" y="10"/>
                  </a:lnTo>
                  <a:lnTo>
                    <a:pt x="9" y="10"/>
                  </a:lnTo>
                  <a:lnTo>
                    <a:pt x="9" y="19"/>
                  </a:lnTo>
                  <a:lnTo>
                    <a:pt x="0" y="19"/>
                  </a:lnTo>
                  <a:lnTo>
                    <a:pt x="0" y="29"/>
                  </a:lnTo>
                  <a:lnTo>
                    <a:pt x="0" y="38"/>
                  </a:lnTo>
                  <a:lnTo>
                    <a:pt x="9" y="38"/>
                  </a:lnTo>
                  <a:lnTo>
                    <a:pt x="9" y="48"/>
                  </a:lnTo>
                  <a:lnTo>
                    <a:pt x="19" y="48"/>
                  </a:lnTo>
                  <a:lnTo>
                    <a:pt x="28" y="48"/>
                  </a:lnTo>
                  <a:lnTo>
                    <a:pt x="38" y="48"/>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657" name="Arc 183"/>
            <p:cNvSpPr>
              <a:spLocks/>
            </p:cNvSpPr>
            <p:nvPr/>
          </p:nvSpPr>
          <p:spPr bwMode="auto">
            <a:xfrm>
              <a:off x="2871" y="1181"/>
              <a:ext cx="893" cy="394"/>
            </a:xfrm>
            <a:custGeom>
              <a:avLst/>
              <a:gdLst>
                <a:gd name="T0" fmla="*/ 0 w 21599"/>
                <a:gd name="T1" fmla="*/ 0 h 21600"/>
                <a:gd name="T2" fmla="*/ 2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908" y="0"/>
                    <a:pt x="21570" y="9637"/>
                    <a:pt x="21599" y="21545"/>
                  </a:cubicBezTo>
                </a:path>
                <a:path w="21599" h="21600" stroke="0" extrusionOk="0">
                  <a:moveTo>
                    <a:pt x="-1" y="0"/>
                  </a:moveTo>
                  <a:cubicBezTo>
                    <a:pt x="11908" y="0"/>
                    <a:pt x="21570" y="9637"/>
                    <a:pt x="21599" y="21545"/>
                  </a:cubicBezTo>
                  <a:lnTo>
                    <a:pt x="0" y="21600"/>
                  </a:lnTo>
                  <a:close/>
                </a:path>
              </a:pathLst>
            </a:custGeom>
            <a:noFill/>
            <a:ln w="15875">
              <a:solidFill>
                <a:srgbClr val="0000FF"/>
              </a:solidFill>
              <a:round/>
              <a:headEnd/>
              <a:tailEnd/>
            </a:ln>
          </p:spPr>
          <p:txBody>
            <a:bodyPr/>
            <a:lstStyle/>
            <a:p>
              <a:endParaRPr lang="ja-JP" altLang="en-US">
                <a:solidFill>
                  <a:srgbClr val="000000"/>
                </a:solidFill>
                <a:latin typeface="Arial"/>
                <a:ea typeface="ＭＳ Ｐゴシック"/>
              </a:endParaRPr>
            </a:p>
          </p:txBody>
        </p:sp>
        <p:sp>
          <p:nvSpPr>
            <p:cNvPr id="65658" name="Oval 184"/>
            <p:cNvSpPr>
              <a:spLocks noChangeArrowheads="1"/>
            </p:cNvSpPr>
            <p:nvPr/>
          </p:nvSpPr>
          <p:spPr bwMode="auto">
            <a:xfrm>
              <a:off x="3514" y="1373"/>
              <a:ext cx="154" cy="154"/>
            </a:xfrm>
            <a:prstGeom prst="ellipse">
              <a:avLst/>
            </a:prstGeom>
            <a:solidFill>
              <a:srgbClr val="0000FF"/>
            </a:solidFill>
            <a:ln w="15875">
              <a:solidFill>
                <a:srgbClr val="0000FF"/>
              </a:solidFill>
              <a:round/>
              <a:headEnd/>
              <a:tailEnd/>
            </a:ln>
          </p:spPr>
          <p:txBody>
            <a:bodyPr/>
            <a:lstStyle/>
            <a:p>
              <a:endParaRPr lang="ja-JP" altLang="en-US">
                <a:solidFill>
                  <a:srgbClr val="000000"/>
                </a:solidFill>
                <a:latin typeface="Arial"/>
                <a:ea typeface="ＭＳ Ｐゴシック"/>
              </a:endParaRPr>
            </a:p>
          </p:txBody>
        </p:sp>
        <p:sp>
          <p:nvSpPr>
            <p:cNvPr id="65659" name="Rectangle 185"/>
            <p:cNvSpPr>
              <a:spLocks noChangeArrowheads="1"/>
            </p:cNvSpPr>
            <p:nvPr/>
          </p:nvSpPr>
          <p:spPr bwMode="auto">
            <a:xfrm>
              <a:off x="3044" y="1181"/>
              <a:ext cx="19" cy="19"/>
            </a:xfrm>
            <a:prstGeom prst="rect">
              <a:avLst/>
            </a:prstGeom>
            <a:noFill/>
            <a:ln w="15875">
              <a:solidFill>
                <a:srgbClr val="FFFFFF"/>
              </a:solidFill>
              <a:miter lim="800000"/>
              <a:headEnd/>
              <a:tailEnd/>
            </a:ln>
          </p:spPr>
          <p:txBody>
            <a:bodyPr/>
            <a:lstStyle/>
            <a:p>
              <a:endParaRPr lang="ja-JP" altLang="en-US">
                <a:solidFill>
                  <a:srgbClr val="000000"/>
                </a:solidFill>
                <a:latin typeface="Arial"/>
                <a:ea typeface="ＭＳ Ｐゴシック"/>
              </a:endParaRPr>
            </a:p>
          </p:txBody>
        </p:sp>
        <p:sp>
          <p:nvSpPr>
            <p:cNvPr id="65660" name="Freeform 186"/>
            <p:cNvSpPr>
              <a:spLocks/>
            </p:cNvSpPr>
            <p:nvPr/>
          </p:nvSpPr>
          <p:spPr bwMode="auto">
            <a:xfrm>
              <a:off x="2756" y="941"/>
              <a:ext cx="317" cy="192"/>
            </a:xfrm>
            <a:custGeom>
              <a:avLst/>
              <a:gdLst>
                <a:gd name="T0" fmla="*/ 0 w 317"/>
                <a:gd name="T1" fmla="*/ 9 h 192"/>
                <a:gd name="T2" fmla="*/ 29 w 317"/>
                <a:gd name="T3" fmla="*/ 9 h 192"/>
                <a:gd name="T4" fmla="*/ 57 w 317"/>
                <a:gd name="T5" fmla="*/ 9 h 192"/>
                <a:gd name="T6" fmla="*/ 115 w 317"/>
                <a:gd name="T7" fmla="*/ 9 h 192"/>
                <a:gd name="T8" fmla="*/ 163 w 317"/>
                <a:gd name="T9" fmla="*/ 9 h 192"/>
                <a:gd name="T10" fmla="*/ 201 w 317"/>
                <a:gd name="T11" fmla="*/ 0 h 192"/>
                <a:gd name="T12" fmla="*/ 240 w 317"/>
                <a:gd name="T13" fmla="*/ 0 h 192"/>
                <a:gd name="T14" fmla="*/ 269 w 317"/>
                <a:gd name="T15" fmla="*/ 0 h 192"/>
                <a:gd name="T16" fmla="*/ 288 w 317"/>
                <a:gd name="T17" fmla="*/ 9 h 192"/>
                <a:gd name="T18" fmla="*/ 307 w 317"/>
                <a:gd name="T19" fmla="*/ 29 h 192"/>
                <a:gd name="T20" fmla="*/ 317 w 317"/>
                <a:gd name="T21" fmla="*/ 57 h 192"/>
                <a:gd name="T22" fmla="*/ 317 w 317"/>
                <a:gd name="T23" fmla="*/ 86 h 192"/>
                <a:gd name="T24" fmla="*/ 317 w 317"/>
                <a:gd name="T25" fmla="*/ 115 h 192"/>
                <a:gd name="T26" fmla="*/ 297 w 317"/>
                <a:gd name="T27" fmla="*/ 144 h 192"/>
                <a:gd name="T28" fmla="*/ 269 w 317"/>
                <a:gd name="T29" fmla="*/ 153 h 192"/>
                <a:gd name="T30" fmla="*/ 240 w 317"/>
                <a:gd name="T31" fmla="*/ 173 h 192"/>
                <a:gd name="T32" fmla="*/ 192 w 317"/>
                <a:gd name="T33" fmla="*/ 173 h 192"/>
                <a:gd name="T34" fmla="*/ 153 w 317"/>
                <a:gd name="T35" fmla="*/ 182 h 192"/>
                <a:gd name="T36" fmla="*/ 134 w 317"/>
                <a:gd name="T37" fmla="*/ 182 h 192"/>
                <a:gd name="T38" fmla="*/ 134 w 317"/>
                <a:gd name="T39" fmla="*/ 182 h 192"/>
                <a:gd name="T40" fmla="*/ 125 w 317"/>
                <a:gd name="T41" fmla="*/ 192 h 192"/>
                <a:gd name="T42" fmla="*/ 96 w 317"/>
                <a:gd name="T43" fmla="*/ 192 h 192"/>
                <a:gd name="T44" fmla="*/ 96 w 317"/>
                <a:gd name="T45" fmla="*/ 192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17"/>
                <a:gd name="T70" fmla="*/ 0 h 192"/>
                <a:gd name="T71" fmla="*/ 317 w 317"/>
                <a:gd name="T72" fmla="*/ 192 h 19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17" h="192">
                  <a:moveTo>
                    <a:pt x="0" y="9"/>
                  </a:moveTo>
                  <a:lnTo>
                    <a:pt x="29" y="9"/>
                  </a:lnTo>
                  <a:lnTo>
                    <a:pt x="57" y="9"/>
                  </a:lnTo>
                  <a:lnTo>
                    <a:pt x="115" y="9"/>
                  </a:lnTo>
                  <a:lnTo>
                    <a:pt x="163" y="9"/>
                  </a:lnTo>
                  <a:lnTo>
                    <a:pt x="201" y="0"/>
                  </a:lnTo>
                  <a:lnTo>
                    <a:pt x="240" y="0"/>
                  </a:lnTo>
                  <a:lnTo>
                    <a:pt x="269" y="0"/>
                  </a:lnTo>
                  <a:lnTo>
                    <a:pt x="288" y="9"/>
                  </a:lnTo>
                  <a:lnTo>
                    <a:pt x="307" y="29"/>
                  </a:lnTo>
                  <a:lnTo>
                    <a:pt x="317" y="57"/>
                  </a:lnTo>
                  <a:lnTo>
                    <a:pt x="317" y="86"/>
                  </a:lnTo>
                  <a:lnTo>
                    <a:pt x="317" y="115"/>
                  </a:lnTo>
                  <a:lnTo>
                    <a:pt x="297" y="144"/>
                  </a:lnTo>
                  <a:lnTo>
                    <a:pt x="269" y="153"/>
                  </a:lnTo>
                  <a:lnTo>
                    <a:pt x="240" y="173"/>
                  </a:lnTo>
                  <a:lnTo>
                    <a:pt x="192" y="173"/>
                  </a:lnTo>
                  <a:lnTo>
                    <a:pt x="153" y="182"/>
                  </a:lnTo>
                  <a:lnTo>
                    <a:pt x="134" y="182"/>
                  </a:lnTo>
                  <a:lnTo>
                    <a:pt x="125" y="192"/>
                  </a:lnTo>
                  <a:lnTo>
                    <a:pt x="96" y="192"/>
                  </a:lnTo>
                </a:path>
              </a:pathLst>
            </a:custGeom>
            <a:noFill/>
            <a:ln w="1587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65661" name="Freeform 187"/>
            <p:cNvSpPr>
              <a:spLocks/>
            </p:cNvSpPr>
            <p:nvPr/>
          </p:nvSpPr>
          <p:spPr bwMode="auto">
            <a:xfrm>
              <a:off x="2756" y="941"/>
              <a:ext cx="317" cy="192"/>
            </a:xfrm>
            <a:custGeom>
              <a:avLst/>
              <a:gdLst>
                <a:gd name="T0" fmla="*/ 0 w 317"/>
                <a:gd name="T1" fmla="*/ 9 h 192"/>
                <a:gd name="T2" fmla="*/ 38 w 317"/>
                <a:gd name="T3" fmla="*/ 9 h 192"/>
                <a:gd name="T4" fmla="*/ 86 w 317"/>
                <a:gd name="T5" fmla="*/ 9 h 192"/>
                <a:gd name="T6" fmla="*/ 144 w 317"/>
                <a:gd name="T7" fmla="*/ 9 h 192"/>
                <a:gd name="T8" fmla="*/ 192 w 317"/>
                <a:gd name="T9" fmla="*/ 9 h 192"/>
                <a:gd name="T10" fmla="*/ 230 w 317"/>
                <a:gd name="T11" fmla="*/ 0 h 192"/>
                <a:gd name="T12" fmla="*/ 249 w 317"/>
                <a:gd name="T13" fmla="*/ 0 h 192"/>
                <a:gd name="T14" fmla="*/ 278 w 317"/>
                <a:gd name="T15" fmla="*/ 9 h 192"/>
                <a:gd name="T16" fmla="*/ 297 w 317"/>
                <a:gd name="T17" fmla="*/ 19 h 192"/>
                <a:gd name="T18" fmla="*/ 317 w 317"/>
                <a:gd name="T19" fmla="*/ 38 h 192"/>
                <a:gd name="T20" fmla="*/ 317 w 317"/>
                <a:gd name="T21" fmla="*/ 67 h 192"/>
                <a:gd name="T22" fmla="*/ 317 w 317"/>
                <a:gd name="T23" fmla="*/ 96 h 192"/>
                <a:gd name="T24" fmla="*/ 297 w 317"/>
                <a:gd name="T25" fmla="*/ 125 h 192"/>
                <a:gd name="T26" fmla="*/ 278 w 317"/>
                <a:gd name="T27" fmla="*/ 144 h 192"/>
                <a:gd name="T28" fmla="*/ 249 w 317"/>
                <a:gd name="T29" fmla="*/ 163 h 192"/>
                <a:gd name="T30" fmla="*/ 221 w 317"/>
                <a:gd name="T31" fmla="*/ 173 h 192"/>
                <a:gd name="T32" fmla="*/ 182 w 317"/>
                <a:gd name="T33" fmla="*/ 182 h 192"/>
                <a:gd name="T34" fmla="*/ 134 w 317"/>
                <a:gd name="T35" fmla="*/ 182 h 192"/>
                <a:gd name="T36" fmla="*/ 96 w 317"/>
                <a:gd name="T37" fmla="*/ 192 h 1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7"/>
                <a:gd name="T58" fmla="*/ 0 h 192"/>
                <a:gd name="T59" fmla="*/ 317 w 317"/>
                <a:gd name="T60" fmla="*/ 192 h 19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7" h="192">
                  <a:moveTo>
                    <a:pt x="0" y="9"/>
                  </a:moveTo>
                  <a:lnTo>
                    <a:pt x="38" y="9"/>
                  </a:lnTo>
                  <a:lnTo>
                    <a:pt x="86" y="9"/>
                  </a:lnTo>
                  <a:lnTo>
                    <a:pt x="144" y="9"/>
                  </a:lnTo>
                  <a:lnTo>
                    <a:pt x="192" y="9"/>
                  </a:lnTo>
                  <a:lnTo>
                    <a:pt x="230" y="0"/>
                  </a:lnTo>
                  <a:lnTo>
                    <a:pt x="249" y="0"/>
                  </a:lnTo>
                  <a:lnTo>
                    <a:pt x="278" y="9"/>
                  </a:lnTo>
                  <a:lnTo>
                    <a:pt x="297" y="19"/>
                  </a:lnTo>
                  <a:lnTo>
                    <a:pt x="317" y="38"/>
                  </a:lnTo>
                  <a:lnTo>
                    <a:pt x="317" y="67"/>
                  </a:lnTo>
                  <a:lnTo>
                    <a:pt x="317" y="96"/>
                  </a:lnTo>
                  <a:lnTo>
                    <a:pt x="297" y="125"/>
                  </a:lnTo>
                  <a:lnTo>
                    <a:pt x="278" y="144"/>
                  </a:lnTo>
                  <a:lnTo>
                    <a:pt x="249" y="163"/>
                  </a:lnTo>
                  <a:lnTo>
                    <a:pt x="221" y="173"/>
                  </a:lnTo>
                  <a:lnTo>
                    <a:pt x="182" y="182"/>
                  </a:lnTo>
                  <a:lnTo>
                    <a:pt x="134" y="182"/>
                  </a:lnTo>
                  <a:lnTo>
                    <a:pt x="96" y="192"/>
                  </a:lnTo>
                </a:path>
              </a:pathLst>
            </a:custGeom>
            <a:noFill/>
            <a:ln w="1587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65662" name="Freeform 188"/>
            <p:cNvSpPr>
              <a:spLocks/>
            </p:cNvSpPr>
            <p:nvPr/>
          </p:nvSpPr>
          <p:spPr bwMode="auto">
            <a:xfrm>
              <a:off x="2362" y="883"/>
              <a:ext cx="211" cy="58"/>
            </a:xfrm>
            <a:custGeom>
              <a:avLst/>
              <a:gdLst>
                <a:gd name="T0" fmla="*/ 0 w 211"/>
                <a:gd name="T1" fmla="*/ 0 h 58"/>
                <a:gd name="T2" fmla="*/ 29 w 211"/>
                <a:gd name="T3" fmla="*/ 10 h 58"/>
                <a:gd name="T4" fmla="*/ 67 w 211"/>
                <a:gd name="T5" fmla="*/ 39 h 58"/>
                <a:gd name="T6" fmla="*/ 115 w 211"/>
                <a:gd name="T7" fmla="*/ 48 h 58"/>
                <a:gd name="T8" fmla="*/ 135 w 211"/>
                <a:gd name="T9" fmla="*/ 48 h 58"/>
                <a:gd name="T10" fmla="*/ 183 w 211"/>
                <a:gd name="T11" fmla="*/ 58 h 58"/>
                <a:gd name="T12" fmla="*/ 211 w 211"/>
                <a:gd name="T13" fmla="*/ 58 h 58"/>
                <a:gd name="T14" fmla="*/ 211 w 211"/>
                <a:gd name="T15" fmla="*/ 58 h 58"/>
                <a:gd name="T16" fmla="*/ 0 60000 65536"/>
                <a:gd name="T17" fmla="*/ 0 60000 65536"/>
                <a:gd name="T18" fmla="*/ 0 60000 65536"/>
                <a:gd name="T19" fmla="*/ 0 60000 65536"/>
                <a:gd name="T20" fmla="*/ 0 60000 65536"/>
                <a:gd name="T21" fmla="*/ 0 60000 65536"/>
                <a:gd name="T22" fmla="*/ 0 60000 65536"/>
                <a:gd name="T23" fmla="*/ 0 60000 65536"/>
                <a:gd name="T24" fmla="*/ 0 w 211"/>
                <a:gd name="T25" fmla="*/ 0 h 58"/>
                <a:gd name="T26" fmla="*/ 211 w 211"/>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1" h="58">
                  <a:moveTo>
                    <a:pt x="0" y="0"/>
                  </a:moveTo>
                  <a:lnTo>
                    <a:pt x="29" y="10"/>
                  </a:lnTo>
                  <a:lnTo>
                    <a:pt x="67" y="39"/>
                  </a:lnTo>
                  <a:lnTo>
                    <a:pt x="115" y="48"/>
                  </a:lnTo>
                  <a:lnTo>
                    <a:pt x="135" y="48"/>
                  </a:lnTo>
                  <a:lnTo>
                    <a:pt x="183" y="58"/>
                  </a:lnTo>
                  <a:lnTo>
                    <a:pt x="211" y="58"/>
                  </a:lnTo>
                </a:path>
              </a:pathLst>
            </a:custGeom>
            <a:noFill/>
            <a:ln w="1587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65663" name="Freeform 189"/>
            <p:cNvSpPr>
              <a:spLocks/>
            </p:cNvSpPr>
            <p:nvPr/>
          </p:nvSpPr>
          <p:spPr bwMode="auto">
            <a:xfrm>
              <a:off x="2362" y="883"/>
              <a:ext cx="211" cy="58"/>
            </a:xfrm>
            <a:custGeom>
              <a:avLst/>
              <a:gdLst>
                <a:gd name="T0" fmla="*/ 0 w 211"/>
                <a:gd name="T1" fmla="*/ 0 h 58"/>
                <a:gd name="T2" fmla="*/ 39 w 211"/>
                <a:gd name="T3" fmla="*/ 19 h 58"/>
                <a:gd name="T4" fmla="*/ 96 w 211"/>
                <a:gd name="T5" fmla="*/ 48 h 58"/>
                <a:gd name="T6" fmla="*/ 125 w 211"/>
                <a:gd name="T7" fmla="*/ 48 h 58"/>
                <a:gd name="T8" fmla="*/ 163 w 211"/>
                <a:gd name="T9" fmla="*/ 58 h 58"/>
                <a:gd name="T10" fmla="*/ 192 w 211"/>
                <a:gd name="T11" fmla="*/ 58 h 58"/>
                <a:gd name="T12" fmla="*/ 211 w 211"/>
                <a:gd name="T13" fmla="*/ 58 h 58"/>
                <a:gd name="T14" fmla="*/ 0 60000 65536"/>
                <a:gd name="T15" fmla="*/ 0 60000 65536"/>
                <a:gd name="T16" fmla="*/ 0 60000 65536"/>
                <a:gd name="T17" fmla="*/ 0 60000 65536"/>
                <a:gd name="T18" fmla="*/ 0 60000 65536"/>
                <a:gd name="T19" fmla="*/ 0 60000 65536"/>
                <a:gd name="T20" fmla="*/ 0 60000 65536"/>
                <a:gd name="T21" fmla="*/ 0 w 211"/>
                <a:gd name="T22" fmla="*/ 0 h 58"/>
                <a:gd name="T23" fmla="*/ 211 w 211"/>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1" h="58">
                  <a:moveTo>
                    <a:pt x="0" y="0"/>
                  </a:moveTo>
                  <a:lnTo>
                    <a:pt x="39" y="19"/>
                  </a:lnTo>
                  <a:lnTo>
                    <a:pt x="96" y="48"/>
                  </a:lnTo>
                  <a:lnTo>
                    <a:pt x="125" y="48"/>
                  </a:lnTo>
                  <a:lnTo>
                    <a:pt x="163" y="58"/>
                  </a:lnTo>
                  <a:lnTo>
                    <a:pt x="192" y="58"/>
                  </a:lnTo>
                  <a:lnTo>
                    <a:pt x="211" y="58"/>
                  </a:lnTo>
                </a:path>
              </a:pathLst>
            </a:custGeom>
            <a:noFill/>
            <a:ln w="1587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65664" name="Freeform 190"/>
            <p:cNvSpPr>
              <a:spLocks/>
            </p:cNvSpPr>
            <p:nvPr/>
          </p:nvSpPr>
          <p:spPr bwMode="auto">
            <a:xfrm>
              <a:off x="2583" y="941"/>
              <a:ext cx="173" cy="9"/>
            </a:xfrm>
            <a:custGeom>
              <a:avLst/>
              <a:gdLst>
                <a:gd name="T0" fmla="*/ 0 w 173"/>
                <a:gd name="T1" fmla="*/ 0 h 9"/>
                <a:gd name="T2" fmla="*/ 10 w 173"/>
                <a:gd name="T3" fmla="*/ 0 h 9"/>
                <a:gd name="T4" fmla="*/ 77 w 173"/>
                <a:gd name="T5" fmla="*/ 0 h 9"/>
                <a:gd name="T6" fmla="*/ 125 w 173"/>
                <a:gd name="T7" fmla="*/ 9 h 9"/>
                <a:gd name="T8" fmla="*/ 154 w 173"/>
                <a:gd name="T9" fmla="*/ 9 h 9"/>
                <a:gd name="T10" fmla="*/ 173 w 173"/>
                <a:gd name="T11" fmla="*/ 9 h 9"/>
                <a:gd name="T12" fmla="*/ 173 w 173"/>
                <a:gd name="T13" fmla="*/ 9 h 9"/>
                <a:gd name="T14" fmla="*/ 0 60000 65536"/>
                <a:gd name="T15" fmla="*/ 0 60000 65536"/>
                <a:gd name="T16" fmla="*/ 0 60000 65536"/>
                <a:gd name="T17" fmla="*/ 0 60000 65536"/>
                <a:gd name="T18" fmla="*/ 0 60000 65536"/>
                <a:gd name="T19" fmla="*/ 0 60000 65536"/>
                <a:gd name="T20" fmla="*/ 0 60000 65536"/>
                <a:gd name="T21" fmla="*/ 0 w 173"/>
                <a:gd name="T22" fmla="*/ 0 h 9"/>
                <a:gd name="T23" fmla="*/ 173 w 17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 h="9">
                  <a:moveTo>
                    <a:pt x="0" y="0"/>
                  </a:moveTo>
                  <a:lnTo>
                    <a:pt x="10" y="0"/>
                  </a:lnTo>
                  <a:lnTo>
                    <a:pt x="77" y="0"/>
                  </a:lnTo>
                  <a:lnTo>
                    <a:pt x="125" y="9"/>
                  </a:lnTo>
                  <a:lnTo>
                    <a:pt x="154" y="9"/>
                  </a:lnTo>
                  <a:lnTo>
                    <a:pt x="173" y="9"/>
                  </a:lnTo>
                </a:path>
              </a:pathLst>
            </a:custGeom>
            <a:noFill/>
            <a:ln w="1587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65665" name="Freeform 191"/>
            <p:cNvSpPr>
              <a:spLocks/>
            </p:cNvSpPr>
            <p:nvPr/>
          </p:nvSpPr>
          <p:spPr bwMode="auto">
            <a:xfrm>
              <a:off x="2583" y="941"/>
              <a:ext cx="173" cy="9"/>
            </a:xfrm>
            <a:custGeom>
              <a:avLst/>
              <a:gdLst>
                <a:gd name="T0" fmla="*/ 0 w 173"/>
                <a:gd name="T1" fmla="*/ 0 h 9"/>
                <a:gd name="T2" fmla="*/ 38 w 173"/>
                <a:gd name="T3" fmla="*/ 0 h 9"/>
                <a:gd name="T4" fmla="*/ 67 w 173"/>
                <a:gd name="T5" fmla="*/ 0 h 9"/>
                <a:gd name="T6" fmla="*/ 106 w 173"/>
                <a:gd name="T7" fmla="*/ 9 h 9"/>
                <a:gd name="T8" fmla="*/ 134 w 173"/>
                <a:gd name="T9" fmla="*/ 9 h 9"/>
                <a:gd name="T10" fmla="*/ 163 w 173"/>
                <a:gd name="T11" fmla="*/ 9 h 9"/>
                <a:gd name="T12" fmla="*/ 173 w 173"/>
                <a:gd name="T13" fmla="*/ 9 h 9"/>
                <a:gd name="T14" fmla="*/ 0 60000 65536"/>
                <a:gd name="T15" fmla="*/ 0 60000 65536"/>
                <a:gd name="T16" fmla="*/ 0 60000 65536"/>
                <a:gd name="T17" fmla="*/ 0 60000 65536"/>
                <a:gd name="T18" fmla="*/ 0 60000 65536"/>
                <a:gd name="T19" fmla="*/ 0 60000 65536"/>
                <a:gd name="T20" fmla="*/ 0 60000 65536"/>
                <a:gd name="T21" fmla="*/ 0 w 173"/>
                <a:gd name="T22" fmla="*/ 0 h 9"/>
                <a:gd name="T23" fmla="*/ 173 w 17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 h="9">
                  <a:moveTo>
                    <a:pt x="0" y="0"/>
                  </a:moveTo>
                  <a:lnTo>
                    <a:pt x="38" y="0"/>
                  </a:lnTo>
                  <a:lnTo>
                    <a:pt x="67" y="0"/>
                  </a:lnTo>
                  <a:lnTo>
                    <a:pt x="106" y="9"/>
                  </a:lnTo>
                  <a:lnTo>
                    <a:pt x="134" y="9"/>
                  </a:lnTo>
                  <a:lnTo>
                    <a:pt x="163" y="9"/>
                  </a:lnTo>
                  <a:lnTo>
                    <a:pt x="173" y="9"/>
                  </a:lnTo>
                </a:path>
              </a:pathLst>
            </a:custGeom>
            <a:noFill/>
            <a:ln w="1587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65666" name="Oval 192"/>
            <p:cNvSpPr>
              <a:spLocks noChangeArrowheads="1"/>
            </p:cNvSpPr>
            <p:nvPr/>
          </p:nvSpPr>
          <p:spPr bwMode="auto">
            <a:xfrm>
              <a:off x="3322" y="1267"/>
              <a:ext cx="154" cy="154"/>
            </a:xfrm>
            <a:prstGeom prst="ellipse">
              <a:avLst/>
            </a:prstGeom>
            <a:solidFill>
              <a:srgbClr val="0000FF"/>
            </a:solidFill>
            <a:ln w="15875">
              <a:solidFill>
                <a:srgbClr val="0000FF"/>
              </a:solidFill>
              <a:round/>
              <a:headEnd/>
              <a:tailEnd/>
            </a:ln>
          </p:spPr>
          <p:txBody>
            <a:bodyPr/>
            <a:lstStyle/>
            <a:p>
              <a:endParaRPr lang="ja-JP" altLang="en-US">
                <a:solidFill>
                  <a:srgbClr val="000000"/>
                </a:solidFill>
                <a:latin typeface="Arial"/>
                <a:ea typeface="ＭＳ Ｐゴシック"/>
              </a:endParaRPr>
            </a:p>
          </p:txBody>
        </p:sp>
        <p:sp>
          <p:nvSpPr>
            <p:cNvPr id="65667" name="Oval 193"/>
            <p:cNvSpPr>
              <a:spLocks noChangeArrowheads="1"/>
            </p:cNvSpPr>
            <p:nvPr/>
          </p:nvSpPr>
          <p:spPr bwMode="auto">
            <a:xfrm>
              <a:off x="3130" y="1191"/>
              <a:ext cx="154" cy="153"/>
            </a:xfrm>
            <a:prstGeom prst="ellipse">
              <a:avLst/>
            </a:prstGeom>
            <a:solidFill>
              <a:srgbClr val="0000FF"/>
            </a:solidFill>
            <a:ln w="15875">
              <a:solidFill>
                <a:srgbClr val="0000FF"/>
              </a:solidFill>
              <a:round/>
              <a:headEnd/>
              <a:tailEnd/>
            </a:ln>
          </p:spPr>
          <p:txBody>
            <a:bodyPr/>
            <a:lstStyle/>
            <a:p>
              <a:endParaRPr lang="ja-JP" altLang="en-US">
                <a:solidFill>
                  <a:srgbClr val="000000"/>
                </a:solidFill>
                <a:latin typeface="Arial"/>
                <a:ea typeface="ＭＳ Ｐゴシック"/>
              </a:endParaRPr>
            </a:p>
          </p:txBody>
        </p:sp>
        <p:sp>
          <p:nvSpPr>
            <p:cNvPr id="65668" name="Oval 194"/>
            <p:cNvSpPr>
              <a:spLocks noChangeArrowheads="1"/>
            </p:cNvSpPr>
            <p:nvPr/>
          </p:nvSpPr>
          <p:spPr bwMode="auto">
            <a:xfrm>
              <a:off x="2938" y="1162"/>
              <a:ext cx="154" cy="153"/>
            </a:xfrm>
            <a:prstGeom prst="ellipse">
              <a:avLst/>
            </a:prstGeom>
            <a:solidFill>
              <a:srgbClr val="0000FF"/>
            </a:solidFill>
            <a:ln w="15875">
              <a:solidFill>
                <a:srgbClr val="0000FF"/>
              </a:solidFill>
              <a:round/>
              <a:headEnd/>
              <a:tailEnd/>
            </a:ln>
          </p:spPr>
          <p:txBody>
            <a:bodyPr/>
            <a:lstStyle/>
            <a:p>
              <a:endParaRPr lang="ja-JP" altLang="en-US">
                <a:solidFill>
                  <a:srgbClr val="000000"/>
                </a:solidFill>
                <a:latin typeface="Arial"/>
                <a:ea typeface="ＭＳ Ｐゴシック"/>
              </a:endParaRPr>
            </a:p>
          </p:txBody>
        </p:sp>
        <p:sp>
          <p:nvSpPr>
            <p:cNvPr id="65669" name="Oval 195"/>
            <p:cNvSpPr>
              <a:spLocks noChangeArrowheads="1"/>
            </p:cNvSpPr>
            <p:nvPr/>
          </p:nvSpPr>
          <p:spPr bwMode="auto">
            <a:xfrm>
              <a:off x="2957" y="1181"/>
              <a:ext cx="116" cy="106"/>
            </a:xfrm>
            <a:prstGeom prst="ellipse">
              <a:avLst/>
            </a:prstGeom>
            <a:solidFill>
              <a:srgbClr val="000000"/>
            </a:solidFill>
            <a:ln w="15875">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65670" name="Freeform 196"/>
            <p:cNvSpPr>
              <a:spLocks/>
            </p:cNvSpPr>
            <p:nvPr/>
          </p:nvSpPr>
          <p:spPr bwMode="auto">
            <a:xfrm>
              <a:off x="2852" y="1152"/>
              <a:ext cx="125" cy="10"/>
            </a:xfrm>
            <a:custGeom>
              <a:avLst/>
              <a:gdLst>
                <a:gd name="T0" fmla="*/ 0 w 125"/>
                <a:gd name="T1" fmla="*/ 0 h 10"/>
                <a:gd name="T2" fmla="*/ 0 w 125"/>
                <a:gd name="T3" fmla="*/ 0 h 10"/>
                <a:gd name="T4" fmla="*/ 9 w 125"/>
                <a:gd name="T5" fmla="*/ 0 h 10"/>
                <a:gd name="T6" fmla="*/ 9 w 125"/>
                <a:gd name="T7" fmla="*/ 0 h 10"/>
                <a:gd name="T8" fmla="*/ 9 w 125"/>
                <a:gd name="T9" fmla="*/ 10 h 10"/>
                <a:gd name="T10" fmla="*/ 9 w 125"/>
                <a:gd name="T11" fmla="*/ 10 h 10"/>
                <a:gd name="T12" fmla="*/ 19 w 125"/>
                <a:gd name="T13" fmla="*/ 10 h 10"/>
                <a:gd name="T14" fmla="*/ 19 w 125"/>
                <a:gd name="T15" fmla="*/ 10 h 10"/>
                <a:gd name="T16" fmla="*/ 29 w 125"/>
                <a:gd name="T17" fmla="*/ 10 h 10"/>
                <a:gd name="T18" fmla="*/ 29 w 125"/>
                <a:gd name="T19" fmla="*/ 10 h 10"/>
                <a:gd name="T20" fmla="*/ 38 w 125"/>
                <a:gd name="T21" fmla="*/ 10 h 10"/>
                <a:gd name="T22" fmla="*/ 38 w 125"/>
                <a:gd name="T23" fmla="*/ 10 h 10"/>
                <a:gd name="T24" fmla="*/ 48 w 125"/>
                <a:gd name="T25" fmla="*/ 10 h 10"/>
                <a:gd name="T26" fmla="*/ 48 w 125"/>
                <a:gd name="T27" fmla="*/ 10 h 10"/>
                <a:gd name="T28" fmla="*/ 57 w 125"/>
                <a:gd name="T29" fmla="*/ 10 h 10"/>
                <a:gd name="T30" fmla="*/ 57 w 125"/>
                <a:gd name="T31" fmla="*/ 10 h 10"/>
                <a:gd name="T32" fmla="*/ 67 w 125"/>
                <a:gd name="T33" fmla="*/ 10 h 10"/>
                <a:gd name="T34" fmla="*/ 67 w 125"/>
                <a:gd name="T35" fmla="*/ 10 h 10"/>
                <a:gd name="T36" fmla="*/ 77 w 125"/>
                <a:gd name="T37" fmla="*/ 10 h 10"/>
                <a:gd name="T38" fmla="*/ 77 w 125"/>
                <a:gd name="T39" fmla="*/ 10 h 10"/>
                <a:gd name="T40" fmla="*/ 86 w 125"/>
                <a:gd name="T41" fmla="*/ 10 h 10"/>
                <a:gd name="T42" fmla="*/ 86 w 125"/>
                <a:gd name="T43" fmla="*/ 10 h 10"/>
                <a:gd name="T44" fmla="*/ 96 w 125"/>
                <a:gd name="T45" fmla="*/ 10 h 10"/>
                <a:gd name="T46" fmla="*/ 96 w 125"/>
                <a:gd name="T47" fmla="*/ 10 h 10"/>
                <a:gd name="T48" fmla="*/ 105 w 125"/>
                <a:gd name="T49" fmla="*/ 10 h 10"/>
                <a:gd name="T50" fmla="*/ 105 w 125"/>
                <a:gd name="T51" fmla="*/ 10 h 10"/>
                <a:gd name="T52" fmla="*/ 115 w 125"/>
                <a:gd name="T53" fmla="*/ 10 h 10"/>
                <a:gd name="T54" fmla="*/ 115 w 125"/>
                <a:gd name="T55" fmla="*/ 10 h 10"/>
                <a:gd name="T56" fmla="*/ 125 w 125"/>
                <a:gd name="T57" fmla="*/ 10 h 10"/>
                <a:gd name="T58" fmla="*/ 125 w 125"/>
                <a:gd name="T59" fmla="*/ 10 h 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5"/>
                <a:gd name="T91" fmla="*/ 0 h 10"/>
                <a:gd name="T92" fmla="*/ 125 w 125"/>
                <a:gd name="T93" fmla="*/ 10 h 1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5" h="10">
                  <a:moveTo>
                    <a:pt x="0" y="0"/>
                  </a:moveTo>
                  <a:lnTo>
                    <a:pt x="0" y="0"/>
                  </a:lnTo>
                  <a:lnTo>
                    <a:pt x="9" y="0"/>
                  </a:lnTo>
                  <a:lnTo>
                    <a:pt x="9" y="10"/>
                  </a:lnTo>
                  <a:lnTo>
                    <a:pt x="19" y="10"/>
                  </a:lnTo>
                  <a:lnTo>
                    <a:pt x="29" y="10"/>
                  </a:lnTo>
                  <a:lnTo>
                    <a:pt x="38" y="10"/>
                  </a:lnTo>
                  <a:lnTo>
                    <a:pt x="48" y="10"/>
                  </a:lnTo>
                  <a:lnTo>
                    <a:pt x="57" y="10"/>
                  </a:lnTo>
                  <a:lnTo>
                    <a:pt x="67" y="10"/>
                  </a:lnTo>
                  <a:lnTo>
                    <a:pt x="77" y="10"/>
                  </a:lnTo>
                  <a:lnTo>
                    <a:pt x="86" y="10"/>
                  </a:lnTo>
                  <a:lnTo>
                    <a:pt x="96" y="10"/>
                  </a:lnTo>
                  <a:lnTo>
                    <a:pt x="105" y="10"/>
                  </a:lnTo>
                  <a:lnTo>
                    <a:pt x="115" y="10"/>
                  </a:lnTo>
                  <a:lnTo>
                    <a:pt x="125" y="10"/>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671" name="Freeform 197"/>
            <p:cNvSpPr>
              <a:spLocks/>
            </p:cNvSpPr>
            <p:nvPr/>
          </p:nvSpPr>
          <p:spPr bwMode="auto">
            <a:xfrm>
              <a:off x="2852" y="1152"/>
              <a:ext cx="125" cy="10"/>
            </a:xfrm>
            <a:custGeom>
              <a:avLst/>
              <a:gdLst>
                <a:gd name="T0" fmla="*/ 0 w 125"/>
                <a:gd name="T1" fmla="*/ 0 h 10"/>
                <a:gd name="T2" fmla="*/ 9 w 125"/>
                <a:gd name="T3" fmla="*/ 0 h 10"/>
                <a:gd name="T4" fmla="*/ 9 w 125"/>
                <a:gd name="T5" fmla="*/ 0 h 10"/>
                <a:gd name="T6" fmla="*/ 9 w 125"/>
                <a:gd name="T7" fmla="*/ 0 h 10"/>
                <a:gd name="T8" fmla="*/ 9 w 125"/>
                <a:gd name="T9" fmla="*/ 10 h 10"/>
                <a:gd name="T10" fmla="*/ 19 w 125"/>
                <a:gd name="T11" fmla="*/ 10 h 10"/>
                <a:gd name="T12" fmla="*/ 19 w 125"/>
                <a:gd name="T13" fmla="*/ 10 h 10"/>
                <a:gd name="T14" fmla="*/ 19 w 125"/>
                <a:gd name="T15" fmla="*/ 10 h 10"/>
                <a:gd name="T16" fmla="*/ 29 w 125"/>
                <a:gd name="T17" fmla="*/ 10 h 10"/>
                <a:gd name="T18" fmla="*/ 29 w 125"/>
                <a:gd name="T19" fmla="*/ 10 h 10"/>
                <a:gd name="T20" fmla="*/ 29 w 125"/>
                <a:gd name="T21" fmla="*/ 10 h 10"/>
                <a:gd name="T22" fmla="*/ 29 w 125"/>
                <a:gd name="T23" fmla="*/ 10 h 10"/>
                <a:gd name="T24" fmla="*/ 38 w 125"/>
                <a:gd name="T25" fmla="*/ 10 h 10"/>
                <a:gd name="T26" fmla="*/ 38 w 125"/>
                <a:gd name="T27" fmla="*/ 10 h 10"/>
                <a:gd name="T28" fmla="*/ 38 w 125"/>
                <a:gd name="T29" fmla="*/ 10 h 10"/>
                <a:gd name="T30" fmla="*/ 48 w 125"/>
                <a:gd name="T31" fmla="*/ 10 h 10"/>
                <a:gd name="T32" fmla="*/ 48 w 125"/>
                <a:gd name="T33" fmla="*/ 10 h 10"/>
                <a:gd name="T34" fmla="*/ 48 w 125"/>
                <a:gd name="T35" fmla="*/ 10 h 10"/>
                <a:gd name="T36" fmla="*/ 57 w 125"/>
                <a:gd name="T37" fmla="*/ 10 h 10"/>
                <a:gd name="T38" fmla="*/ 57 w 125"/>
                <a:gd name="T39" fmla="*/ 10 h 10"/>
                <a:gd name="T40" fmla="*/ 57 w 125"/>
                <a:gd name="T41" fmla="*/ 10 h 10"/>
                <a:gd name="T42" fmla="*/ 67 w 125"/>
                <a:gd name="T43" fmla="*/ 10 h 10"/>
                <a:gd name="T44" fmla="*/ 67 w 125"/>
                <a:gd name="T45" fmla="*/ 10 h 10"/>
                <a:gd name="T46" fmla="*/ 77 w 125"/>
                <a:gd name="T47" fmla="*/ 10 h 10"/>
                <a:gd name="T48" fmla="*/ 77 w 125"/>
                <a:gd name="T49" fmla="*/ 10 h 10"/>
                <a:gd name="T50" fmla="*/ 77 w 125"/>
                <a:gd name="T51" fmla="*/ 10 h 10"/>
                <a:gd name="T52" fmla="*/ 86 w 125"/>
                <a:gd name="T53" fmla="*/ 10 h 10"/>
                <a:gd name="T54" fmla="*/ 86 w 125"/>
                <a:gd name="T55" fmla="*/ 10 h 10"/>
                <a:gd name="T56" fmla="*/ 96 w 125"/>
                <a:gd name="T57" fmla="*/ 10 h 10"/>
                <a:gd name="T58" fmla="*/ 96 w 125"/>
                <a:gd name="T59" fmla="*/ 10 h 10"/>
                <a:gd name="T60" fmla="*/ 96 w 125"/>
                <a:gd name="T61" fmla="*/ 10 h 10"/>
                <a:gd name="T62" fmla="*/ 105 w 125"/>
                <a:gd name="T63" fmla="*/ 10 h 10"/>
                <a:gd name="T64" fmla="*/ 105 w 125"/>
                <a:gd name="T65" fmla="*/ 10 h 10"/>
                <a:gd name="T66" fmla="*/ 105 w 125"/>
                <a:gd name="T67" fmla="*/ 10 h 10"/>
                <a:gd name="T68" fmla="*/ 115 w 125"/>
                <a:gd name="T69" fmla="*/ 10 h 10"/>
                <a:gd name="T70" fmla="*/ 115 w 125"/>
                <a:gd name="T71" fmla="*/ 10 h 10"/>
                <a:gd name="T72" fmla="*/ 115 w 125"/>
                <a:gd name="T73" fmla="*/ 10 h 10"/>
                <a:gd name="T74" fmla="*/ 125 w 125"/>
                <a:gd name="T75" fmla="*/ 10 h 10"/>
                <a:gd name="T76" fmla="*/ 125 w 125"/>
                <a:gd name="T77" fmla="*/ 10 h 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5"/>
                <a:gd name="T118" fmla="*/ 0 h 10"/>
                <a:gd name="T119" fmla="*/ 125 w 125"/>
                <a:gd name="T120" fmla="*/ 10 h 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5" h="10">
                  <a:moveTo>
                    <a:pt x="0" y="0"/>
                  </a:moveTo>
                  <a:lnTo>
                    <a:pt x="0" y="0"/>
                  </a:lnTo>
                  <a:lnTo>
                    <a:pt x="9" y="0"/>
                  </a:lnTo>
                  <a:lnTo>
                    <a:pt x="9" y="10"/>
                  </a:lnTo>
                  <a:lnTo>
                    <a:pt x="19" y="10"/>
                  </a:lnTo>
                  <a:lnTo>
                    <a:pt x="29" y="10"/>
                  </a:lnTo>
                  <a:lnTo>
                    <a:pt x="38" y="10"/>
                  </a:lnTo>
                  <a:lnTo>
                    <a:pt x="48" y="10"/>
                  </a:lnTo>
                  <a:lnTo>
                    <a:pt x="57" y="10"/>
                  </a:lnTo>
                  <a:lnTo>
                    <a:pt x="67" y="10"/>
                  </a:lnTo>
                  <a:lnTo>
                    <a:pt x="77" y="10"/>
                  </a:lnTo>
                  <a:lnTo>
                    <a:pt x="86" y="10"/>
                  </a:lnTo>
                  <a:lnTo>
                    <a:pt x="96" y="10"/>
                  </a:lnTo>
                  <a:lnTo>
                    <a:pt x="105" y="10"/>
                  </a:lnTo>
                  <a:lnTo>
                    <a:pt x="115" y="10"/>
                  </a:lnTo>
                  <a:lnTo>
                    <a:pt x="125" y="10"/>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672" name="Rectangle 198"/>
            <p:cNvSpPr>
              <a:spLocks noChangeArrowheads="1"/>
            </p:cNvSpPr>
            <p:nvPr/>
          </p:nvSpPr>
          <p:spPr bwMode="auto">
            <a:xfrm>
              <a:off x="2967" y="1152"/>
              <a:ext cx="115" cy="39"/>
            </a:xfrm>
            <a:prstGeom prst="rect">
              <a:avLst/>
            </a:prstGeom>
            <a:solidFill>
              <a:srgbClr val="000000"/>
            </a:solidFill>
            <a:ln w="15875">
              <a:solidFill>
                <a:srgbClr val="000000"/>
              </a:solidFill>
              <a:miter lim="800000"/>
              <a:headEnd/>
              <a:tailEnd/>
            </a:ln>
          </p:spPr>
          <p:txBody>
            <a:bodyPr/>
            <a:lstStyle/>
            <a:p>
              <a:endParaRPr lang="ja-JP" altLang="en-US">
                <a:solidFill>
                  <a:srgbClr val="000000"/>
                </a:solidFill>
                <a:latin typeface="Arial"/>
                <a:ea typeface="ＭＳ Ｐゴシック"/>
              </a:endParaRPr>
            </a:p>
          </p:txBody>
        </p:sp>
        <p:sp>
          <p:nvSpPr>
            <p:cNvPr id="65673" name="Rectangle 199"/>
            <p:cNvSpPr>
              <a:spLocks noChangeArrowheads="1"/>
            </p:cNvSpPr>
            <p:nvPr/>
          </p:nvSpPr>
          <p:spPr bwMode="auto">
            <a:xfrm>
              <a:off x="3169" y="1181"/>
              <a:ext cx="115" cy="38"/>
            </a:xfrm>
            <a:prstGeom prst="rect">
              <a:avLst/>
            </a:prstGeom>
            <a:solidFill>
              <a:srgbClr val="000000"/>
            </a:solidFill>
            <a:ln w="15875">
              <a:solidFill>
                <a:srgbClr val="000000"/>
              </a:solidFill>
              <a:miter lim="800000"/>
              <a:headEnd/>
              <a:tailEnd/>
            </a:ln>
          </p:spPr>
          <p:txBody>
            <a:bodyPr/>
            <a:lstStyle/>
            <a:p>
              <a:endParaRPr lang="ja-JP" altLang="en-US">
                <a:solidFill>
                  <a:srgbClr val="000000"/>
                </a:solidFill>
                <a:latin typeface="Arial"/>
                <a:ea typeface="ＭＳ Ｐゴシック"/>
              </a:endParaRPr>
            </a:p>
          </p:txBody>
        </p:sp>
        <p:sp>
          <p:nvSpPr>
            <p:cNvPr id="65674" name="Rectangle 200"/>
            <p:cNvSpPr>
              <a:spLocks noChangeArrowheads="1"/>
            </p:cNvSpPr>
            <p:nvPr/>
          </p:nvSpPr>
          <p:spPr bwMode="auto">
            <a:xfrm>
              <a:off x="3178" y="1200"/>
              <a:ext cx="77" cy="39"/>
            </a:xfrm>
            <a:prstGeom prst="rect">
              <a:avLst/>
            </a:prstGeom>
            <a:solidFill>
              <a:srgbClr val="000000"/>
            </a:solidFill>
            <a:ln w="15875">
              <a:solidFill>
                <a:srgbClr val="000000"/>
              </a:solidFill>
              <a:miter lim="800000"/>
              <a:headEnd/>
              <a:tailEnd/>
            </a:ln>
          </p:spPr>
          <p:txBody>
            <a:bodyPr/>
            <a:lstStyle/>
            <a:p>
              <a:endParaRPr lang="ja-JP" altLang="en-US">
                <a:solidFill>
                  <a:srgbClr val="000000"/>
                </a:solidFill>
                <a:latin typeface="Arial"/>
                <a:ea typeface="ＭＳ Ｐゴシック"/>
              </a:endParaRPr>
            </a:p>
          </p:txBody>
        </p:sp>
        <p:sp>
          <p:nvSpPr>
            <p:cNvPr id="65675" name="Freeform 201"/>
            <p:cNvSpPr>
              <a:spLocks/>
            </p:cNvSpPr>
            <p:nvPr/>
          </p:nvSpPr>
          <p:spPr bwMode="auto">
            <a:xfrm>
              <a:off x="2957" y="1162"/>
              <a:ext cx="20" cy="19"/>
            </a:xfrm>
            <a:custGeom>
              <a:avLst/>
              <a:gdLst>
                <a:gd name="T0" fmla="*/ 0 w 20"/>
                <a:gd name="T1" fmla="*/ 0 h 19"/>
                <a:gd name="T2" fmla="*/ 0 w 20"/>
                <a:gd name="T3" fmla="*/ 0 h 19"/>
                <a:gd name="T4" fmla="*/ 10 w 20"/>
                <a:gd name="T5" fmla="*/ 0 h 19"/>
                <a:gd name="T6" fmla="*/ 10 w 20"/>
                <a:gd name="T7" fmla="*/ 0 h 19"/>
                <a:gd name="T8" fmla="*/ 10 w 20"/>
                <a:gd name="T9" fmla="*/ 9 h 19"/>
                <a:gd name="T10" fmla="*/ 10 w 20"/>
                <a:gd name="T11" fmla="*/ 9 h 19"/>
                <a:gd name="T12" fmla="*/ 20 w 20"/>
                <a:gd name="T13" fmla="*/ 9 h 19"/>
                <a:gd name="T14" fmla="*/ 20 w 20"/>
                <a:gd name="T15" fmla="*/ 9 h 19"/>
                <a:gd name="T16" fmla="*/ 20 w 20"/>
                <a:gd name="T17" fmla="*/ 19 h 19"/>
                <a:gd name="T18" fmla="*/ 20 w 20"/>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9"/>
                <a:gd name="T32" fmla="*/ 20 w 20"/>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9">
                  <a:moveTo>
                    <a:pt x="0" y="0"/>
                  </a:moveTo>
                  <a:lnTo>
                    <a:pt x="0" y="0"/>
                  </a:lnTo>
                  <a:lnTo>
                    <a:pt x="10" y="0"/>
                  </a:lnTo>
                  <a:lnTo>
                    <a:pt x="10" y="9"/>
                  </a:lnTo>
                  <a:lnTo>
                    <a:pt x="20" y="9"/>
                  </a:lnTo>
                  <a:lnTo>
                    <a:pt x="20" y="19"/>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676" name="Freeform 202"/>
            <p:cNvSpPr>
              <a:spLocks/>
            </p:cNvSpPr>
            <p:nvPr/>
          </p:nvSpPr>
          <p:spPr bwMode="auto">
            <a:xfrm>
              <a:off x="2957" y="1162"/>
              <a:ext cx="20" cy="19"/>
            </a:xfrm>
            <a:custGeom>
              <a:avLst/>
              <a:gdLst>
                <a:gd name="T0" fmla="*/ 0 w 20"/>
                <a:gd name="T1" fmla="*/ 0 h 19"/>
                <a:gd name="T2" fmla="*/ 0 w 20"/>
                <a:gd name="T3" fmla="*/ 0 h 19"/>
                <a:gd name="T4" fmla="*/ 0 w 20"/>
                <a:gd name="T5" fmla="*/ 0 h 19"/>
                <a:gd name="T6" fmla="*/ 0 w 20"/>
                <a:gd name="T7" fmla="*/ 0 h 19"/>
                <a:gd name="T8" fmla="*/ 10 w 20"/>
                <a:gd name="T9" fmla="*/ 0 h 19"/>
                <a:gd name="T10" fmla="*/ 10 w 20"/>
                <a:gd name="T11" fmla="*/ 0 h 19"/>
                <a:gd name="T12" fmla="*/ 10 w 20"/>
                <a:gd name="T13" fmla="*/ 0 h 19"/>
                <a:gd name="T14" fmla="*/ 10 w 20"/>
                <a:gd name="T15" fmla="*/ 0 h 19"/>
                <a:gd name="T16" fmla="*/ 10 w 20"/>
                <a:gd name="T17" fmla="*/ 9 h 19"/>
                <a:gd name="T18" fmla="*/ 10 w 20"/>
                <a:gd name="T19" fmla="*/ 9 h 19"/>
                <a:gd name="T20" fmla="*/ 10 w 20"/>
                <a:gd name="T21" fmla="*/ 9 h 19"/>
                <a:gd name="T22" fmla="*/ 20 w 20"/>
                <a:gd name="T23" fmla="*/ 9 h 19"/>
                <a:gd name="T24" fmla="*/ 20 w 20"/>
                <a:gd name="T25" fmla="*/ 9 h 19"/>
                <a:gd name="T26" fmla="*/ 20 w 20"/>
                <a:gd name="T27" fmla="*/ 9 h 19"/>
                <a:gd name="T28" fmla="*/ 20 w 20"/>
                <a:gd name="T29" fmla="*/ 9 h 19"/>
                <a:gd name="T30" fmla="*/ 20 w 20"/>
                <a:gd name="T31" fmla="*/ 9 h 19"/>
                <a:gd name="T32" fmla="*/ 20 w 20"/>
                <a:gd name="T33" fmla="*/ 9 h 19"/>
                <a:gd name="T34" fmla="*/ 20 w 20"/>
                <a:gd name="T35" fmla="*/ 19 h 19"/>
                <a:gd name="T36" fmla="*/ 20 w 20"/>
                <a:gd name="T37" fmla="*/ 19 h 19"/>
                <a:gd name="T38" fmla="*/ 20 w 20"/>
                <a:gd name="T39" fmla="*/ 19 h 19"/>
                <a:gd name="T40" fmla="*/ 20 w 20"/>
                <a:gd name="T41" fmla="*/ 19 h 19"/>
                <a:gd name="T42" fmla="*/ 20 w 20"/>
                <a:gd name="T43" fmla="*/ 19 h 19"/>
                <a:gd name="T44" fmla="*/ 20 w 20"/>
                <a:gd name="T45" fmla="*/ 19 h 19"/>
                <a:gd name="T46" fmla="*/ 20 w 20"/>
                <a:gd name="T47" fmla="*/ 19 h 19"/>
                <a:gd name="T48" fmla="*/ 20 w 20"/>
                <a:gd name="T49" fmla="*/ 19 h 1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
                <a:gd name="T76" fmla="*/ 0 h 19"/>
                <a:gd name="T77" fmla="*/ 20 w 20"/>
                <a:gd name="T78" fmla="*/ 19 h 1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 h="19">
                  <a:moveTo>
                    <a:pt x="0" y="0"/>
                  </a:moveTo>
                  <a:lnTo>
                    <a:pt x="0" y="0"/>
                  </a:lnTo>
                  <a:lnTo>
                    <a:pt x="10" y="0"/>
                  </a:lnTo>
                  <a:lnTo>
                    <a:pt x="10" y="9"/>
                  </a:lnTo>
                  <a:lnTo>
                    <a:pt x="20" y="9"/>
                  </a:lnTo>
                  <a:lnTo>
                    <a:pt x="20" y="19"/>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677" name="Freeform 203"/>
            <p:cNvSpPr>
              <a:spLocks/>
            </p:cNvSpPr>
            <p:nvPr/>
          </p:nvSpPr>
          <p:spPr bwMode="auto">
            <a:xfrm>
              <a:off x="3044" y="1171"/>
              <a:ext cx="134" cy="39"/>
            </a:xfrm>
            <a:custGeom>
              <a:avLst/>
              <a:gdLst>
                <a:gd name="T0" fmla="*/ 19 w 134"/>
                <a:gd name="T1" fmla="*/ 20 h 39"/>
                <a:gd name="T2" fmla="*/ 0 w 134"/>
                <a:gd name="T3" fmla="*/ 10 h 39"/>
                <a:gd name="T4" fmla="*/ 0 w 134"/>
                <a:gd name="T5" fmla="*/ 10 h 39"/>
                <a:gd name="T6" fmla="*/ 9 w 134"/>
                <a:gd name="T7" fmla="*/ 0 h 39"/>
                <a:gd name="T8" fmla="*/ 38 w 134"/>
                <a:gd name="T9" fmla="*/ 0 h 39"/>
                <a:gd name="T10" fmla="*/ 38 w 134"/>
                <a:gd name="T11" fmla="*/ 10 h 39"/>
                <a:gd name="T12" fmla="*/ 38 w 134"/>
                <a:gd name="T13" fmla="*/ 10 h 39"/>
                <a:gd name="T14" fmla="*/ 57 w 134"/>
                <a:gd name="T15" fmla="*/ 10 h 39"/>
                <a:gd name="T16" fmla="*/ 105 w 134"/>
                <a:gd name="T17" fmla="*/ 20 h 39"/>
                <a:gd name="T18" fmla="*/ 125 w 134"/>
                <a:gd name="T19" fmla="*/ 20 h 39"/>
                <a:gd name="T20" fmla="*/ 125 w 134"/>
                <a:gd name="T21" fmla="*/ 20 h 39"/>
                <a:gd name="T22" fmla="*/ 125 w 134"/>
                <a:gd name="T23" fmla="*/ 29 h 39"/>
                <a:gd name="T24" fmla="*/ 134 w 134"/>
                <a:gd name="T25" fmla="*/ 29 h 39"/>
                <a:gd name="T26" fmla="*/ 134 w 134"/>
                <a:gd name="T27" fmla="*/ 29 h 39"/>
                <a:gd name="T28" fmla="*/ 134 w 134"/>
                <a:gd name="T29" fmla="*/ 39 h 39"/>
                <a:gd name="T30" fmla="*/ 125 w 134"/>
                <a:gd name="T31" fmla="*/ 39 h 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4"/>
                <a:gd name="T49" fmla="*/ 0 h 39"/>
                <a:gd name="T50" fmla="*/ 134 w 134"/>
                <a:gd name="T51" fmla="*/ 39 h 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4" h="39">
                  <a:moveTo>
                    <a:pt x="19" y="20"/>
                  </a:moveTo>
                  <a:lnTo>
                    <a:pt x="0" y="10"/>
                  </a:lnTo>
                  <a:lnTo>
                    <a:pt x="9" y="0"/>
                  </a:lnTo>
                  <a:lnTo>
                    <a:pt x="38" y="0"/>
                  </a:lnTo>
                  <a:lnTo>
                    <a:pt x="38" y="10"/>
                  </a:lnTo>
                  <a:lnTo>
                    <a:pt x="57" y="10"/>
                  </a:lnTo>
                  <a:lnTo>
                    <a:pt x="105" y="20"/>
                  </a:lnTo>
                  <a:lnTo>
                    <a:pt x="125" y="20"/>
                  </a:lnTo>
                  <a:lnTo>
                    <a:pt x="125" y="29"/>
                  </a:lnTo>
                  <a:lnTo>
                    <a:pt x="134" y="29"/>
                  </a:lnTo>
                  <a:lnTo>
                    <a:pt x="134" y="39"/>
                  </a:lnTo>
                  <a:lnTo>
                    <a:pt x="125" y="39"/>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678" name="Freeform 204"/>
            <p:cNvSpPr>
              <a:spLocks/>
            </p:cNvSpPr>
            <p:nvPr/>
          </p:nvSpPr>
          <p:spPr bwMode="auto">
            <a:xfrm>
              <a:off x="3044" y="1171"/>
              <a:ext cx="134" cy="39"/>
            </a:xfrm>
            <a:custGeom>
              <a:avLst/>
              <a:gdLst>
                <a:gd name="T0" fmla="*/ 19 w 134"/>
                <a:gd name="T1" fmla="*/ 20 h 39"/>
                <a:gd name="T2" fmla="*/ 0 w 134"/>
                <a:gd name="T3" fmla="*/ 10 h 39"/>
                <a:gd name="T4" fmla="*/ 19 w 134"/>
                <a:gd name="T5" fmla="*/ 0 h 39"/>
                <a:gd name="T6" fmla="*/ 38 w 134"/>
                <a:gd name="T7" fmla="*/ 10 h 39"/>
                <a:gd name="T8" fmla="*/ 86 w 134"/>
                <a:gd name="T9" fmla="*/ 20 h 39"/>
                <a:gd name="T10" fmla="*/ 105 w 134"/>
                <a:gd name="T11" fmla="*/ 20 h 39"/>
                <a:gd name="T12" fmla="*/ 125 w 134"/>
                <a:gd name="T13" fmla="*/ 20 h 39"/>
                <a:gd name="T14" fmla="*/ 125 w 134"/>
                <a:gd name="T15" fmla="*/ 20 h 39"/>
                <a:gd name="T16" fmla="*/ 134 w 134"/>
                <a:gd name="T17" fmla="*/ 29 h 39"/>
                <a:gd name="T18" fmla="*/ 125 w 134"/>
                <a:gd name="T19" fmla="*/ 39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4"/>
                <a:gd name="T31" fmla="*/ 0 h 39"/>
                <a:gd name="T32" fmla="*/ 134 w 134"/>
                <a:gd name="T33" fmla="*/ 39 h 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4" h="39">
                  <a:moveTo>
                    <a:pt x="19" y="20"/>
                  </a:moveTo>
                  <a:lnTo>
                    <a:pt x="0" y="10"/>
                  </a:lnTo>
                  <a:lnTo>
                    <a:pt x="19" y="0"/>
                  </a:lnTo>
                  <a:lnTo>
                    <a:pt x="38" y="10"/>
                  </a:lnTo>
                  <a:lnTo>
                    <a:pt x="86" y="20"/>
                  </a:lnTo>
                  <a:lnTo>
                    <a:pt x="105" y="20"/>
                  </a:lnTo>
                  <a:lnTo>
                    <a:pt x="125" y="20"/>
                  </a:lnTo>
                  <a:lnTo>
                    <a:pt x="134" y="29"/>
                  </a:lnTo>
                  <a:lnTo>
                    <a:pt x="125" y="39"/>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679" name="Freeform 205"/>
            <p:cNvSpPr>
              <a:spLocks/>
            </p:cNvSpPr>
            <p:nvPr/>
          </p:nvSpPr>
          <p:spPr bwMode="auto">
            <a:xfrm>
              <a:off x="3255" y="1210"/>
              <a:ext cx="19" cy="19"/>
            </a:xfrm>
            <a:custGeom>
              <a:avLst/>
              <a:gdLst>
                <a:gd name="T0" fmla="*/ 0 w 19"/>
                <a:gd name="T1" fmla="*/ 19 h 19"/>
                <a:gd name="T2" fmla="*/ 0 w 19"/>
                <a:gd name="T3" fmla="*/ 9 h 19"/>
                <a:gd name="T4" fmla="*/ 10 w 19"/>
                <a:gd name="T5" fmla="*/ 0 h 19"/>
                <a:gd name="T6" fmla="*/ 19 w 19"/>
                <a:gd name="T7" fmla="*/ 9 h 19"/>
                <a:gd name="T8" fmla="*/ 0 w 19"/>
                <a:gd name="T9" fmla="*/ 19 h 19"/>
                <a:gd name="T10" fmla="*/ 0 60000 65536"/>
                <a:gd name="T11" fmla="*/ 0 60000 65536"/>
                <a:gd name="T12" fmla="*/ 0 60000 65536"/>
                <a:gd name="T13" fmla="*/ 0 60000 65536"/>
                <a:gd name="T14" fmla="*/ 0 60000 65536"/>
                <a:gd name="T15" fmla="*/ 0 w 19"/>
                <a:gd name="T16" fmla="*/ 0 h 19"/>
                <a:gd name="T17" fmla="*/ 19 w 19"/>
                <a:gd name="T18" fmla="*/ 19 h 19"/>
              </a:gdLst>
              <a:ahLst/>
              <a:cxnLst>
                <a:cxn ang="T10">
                  <a:pos x="T0" y="T1"/>
                </a:cxn>
                <a:cxn ang="T11">
                  <a:pos x="T2" y="T3"/>
                </a:cxn>
                <a:cxn ang="T12">
                  <a:pos x="T4" y="T5"/>
                </a:cxn>
                <a:cxn ang="T13">
                  <a:pos x="T6" y="T7"/>
                </a:cxn>
                <a:cxn ang="T14">
                  <a:pos x="T8" y="T9"/>
                </a:cxn>
              </a:cxnLst>
              <a:rect l="T15" t="T16" r="T17" b="T18"/>
              <a:pathLst>
                <a:path w="19" h="19">
                  <a:moveTo>
                    <a:pt x="0" y="19"/>
                  </a:moveTo>
                  <a:lnTo>
                    <a:pt x="0" y="9"/>
                  </a:lnTo>
                  <a:lnTo>
                    <a:pt x="10" y="0"/>
                  </a:lnTo>
                  <a:lnTo>
                    <a:pt x="19" y="9"/>
                  </a:lnTo>
                  <a:lnTo>
                    <a:pt x="0" y="19"/>
                  </a:lnTo>
                  <a:close/>
                </a:path>
              </a:pathLst>
            </a:custGeom>
            <a:solidFill>
              <a:srgbClr val="0000FF"/>
            </a:solidFill>
            <a:ln w="9525">
              <a:noFill/>
              <a:round/>
              <a:headEnd/>
              <a:tailEnd/>
            </a:ln>
          </p:spPr>
          <p:txBody>
            <a:bodyPr/>
            <a:lstStyle/>
            <a:p>
              <a:endParaRPr lang="ja-JP" altLang="en-US">
                <a:solidFill>
                  <a:srgbClr val="000000"/>
                </a:solidFill>
                <a:latin typeface="Arial"/>
                <a:ea typeface="ＭＳ Ｐゴシック"/>
              </a:endParaRPr>
            </a:p>
          </p:txBody>
        </p:sp>
        <p:sp>
          <p:nvSpPr>
            <p:cNvPr id="65680" name="Freeform 206"/>
            <p:cNvSpPr>
              <a:spLocks/>
            </p:cNvSpPr>
            <p:nvPr/>
          </p:nvSpPr>
          <p:spPr bwMode="auto">
            <a:xfrm>
              <a:off x="3255" y="1210"/>
              <a:ext cx="10" cy="19"/>
            </a:xfrm>
            <a:custGeom>
              <a:avLst/>
              <a:gdLst>
                <a:gd name="T0" fmla="*/ 0 w 10"/>
                <a:gd name="T1" fmla="*/ 19 h 19"/>
                <a:gd name="T2" fmla="*/ 0 w 10"/>
                <a:gd name="T3" fmla="*/ 9 h 19"/>
                <a:gd name="T4" fmla="*/ 10 w 10"/>
                <a:gd name="T5" fmla="*/ 0 h 19"/>
                <a:gd name="T6" fmla="*/ 0 60000 65536"/>
                <a:gd name="T7" fmla="*/ 0 60000 65536"/>
                <a:gd name="T8" fmla="*/ 0 60000 65536"/>
                <a:gd name="T9" fmla="*/ 0 w 10"/>
                <a:gd name="T10" fmla="*/ 0 h 19"/>
                <a:gd name="T11" fmla="*/ 10 w 10"/>
                <a:gd name="T12" fmla="*/ 19 h 19"/>
              </a:gdLst>
              <a:ahLst/>
              <a:cxnLst>
                <a:cxn ang="T6">
                  <a:pos x="T0" y="T1"/>
                </a:cxn>
                <a:cxn ang="T7">
                  <a:pos x="T2" y="T3"/>
                </a:cxn>
                <a:cxn ang="T8">
                  <a:pos x="T4" y="T5"/>
                </a:cxn>
              </a:cxnLst>
              <a:rect l="T9" t="T10" r="T11" b="T12"/>
              <a:pathLst>
                <a:path w="10" h="19">
                  <a:moveTo>
                    <a:pt x="0" y="19"/>
                  </a:moveTo>
                  <a:lnTo>
                    <a:pt x="0" y="9"/>
                  </a:lnTo>
                  <a:lnTo>
                    <a:pt x="10" y="0"/>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681" name="Freeform 207"/>
            <p:cNvSpPr>
              <a:spLocks/>
            </p:cNvSpPr>
            <p:nvPr/>
          </p:nvSpPr>
          <p:spPr bwMode="auto">
            <a:xfrm>
              <a:off x="3265" y="1210"/>
              <a:ext cx="413" cy="173"/>
            </a:xfrm>
            <a:custGeom>
              <a:avLst/>
              <a:gdLst>
                <a:gd name="T0" fmla="*/ 0 w 413"/>
                <a:gd name="T1" fmla="*/ 0 h 173"/>
                <a:gd name="T2" fmla="*/ 19 w 413"/>
                <a:gd name="T3" fmla="*/ 0 h 173"/>
                <a:gd name="T4" fmla="*/ 48 w 413"/>
                <a:gd name="T5" fmla="*/ 0 h 173"/>
                <a:gd name="T6" fmla="*/ 124 w 413"/>
                <a:gd name="T7" fmla="*/ 19 h 173"/>
                <a:gd name="T8" fmla="*/ 201 w 413"/>
                <a:gd name="T9" fmla="*/ 57 h 173"/>
                <a:gd name="T10" fmla="*/ 288 w 413"/>
                <a:gd name="T11" fmla="*/ 96 h 173"/>
                <a:gd name="T12" fmla="*/ 345 w 413"/>
                <a:gd name="T13" fmla="*/ 125 h 173"/>
                <a:gd name="T14" fmla="*/ 393 w 413"/>
                <a:gd name="T15" fmla="*/ 153 h 173"/>
                <a:gd name="T16" fmla="*/ 403 w 413"/>
                <a:gd name="T17" fmla="*/ 163 h 173"/>
                <a:gd name="T18" fmla="*/ 403 w 413"/>
                <a:gd name="T19" fmla="*/ 163 h 173"/>
                <a:gd name="T20" fmla="*/ 413 w 413"/>
                <a:gd name="T21" fmla="*/ 173 h 173"/>
                <a:gd name="T22" fmla="*/ 413 w 413"/>
                <a:gd name="T23" fmla="*/ 173 h 1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3"/>
                <a:gd name="T37" fmla="*/ 0 h 173"/>
                <a:gd name="T38" fmla="*/ 413 w 413"/>
                <a:gd name="T39" fmla="*/ 173 h 1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3" h="173">
                  <a:moveTo>
                    <a:pt x="0" y="0"/>
                  </a:moveTo>
                  <a:lnTo>
                    <a:pt x="19" y="0"/>
                  </a:lnTo>
                  <a:lnTo>
                    <a:pt x="48" y="0"/>
                  </a:lnTo>
                  <a:lnTo>
                    <a:pt x="124" y="19"/>
                  </a:lnTo>
                  <a:lnTo>
                    <a:pt x="201" y="57"/>
                  </a:lnTo>
                  <a:lnTo>
                    <a:pt x="288" y="96"/>
                  </a:lnTo>
                  <a:lnTo>
                    <a:pt x="345" y="125"/>
                  </a:lnTo>
                  <a:lnTo>
                    <a:pt x="393" y="153"/>
                  </a:lnTo>
                  <a:lnTo>
                    <a:pt x="403" y="163"/>
                  </a:lnTo>
                  <a:lnTo>
                    <a:pt x="413" y="173"/>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682" name="Freeform 208"/>
            <p:cNvSpPr>
              <a:spLocks/>
            </p:cNvSpPr>
            <p:nvPr/>
          </p:nvSpPr>
          <p:spPr bwMode="auto">
            <a:xfrm>
              <a:off x="3265" y="1210"/>
              <a:ext cx="413" cy="173"/>
            </a:xfrm>
            <a:custGeom>
              <a:avLst/>
              <a:gdLst>
                <a:gd name="T0" fmla="*/ 0 w 413"/>
                <a:gd name="T1" fmla="*/ 0 h 173"/>
                <a:gd name="T2" fmla="*/ 28 w 413"/>
                <a:gd name="T3" fmla="*/ 0 h 173"/>
                <a:gd name="T4" fmla="*/ 76 w 413"/>
                <a:gd name="T5" fmla="*/ 19 h 173"/>
                <a:gd name="T6" fmla="*/ 115 w 413"/>
                <a:gd name="T7" fmla="*/ 19 h 173"/>
                <a:gd name="T8" fmla="*/ 153 w 413"/>
                <a:gd name="T9" fmla="*/ 38 h 173"/>
                <a:gd name="T10" fmla="*/ 192 w 413"/>
                <a:gd name="T11" fmla="*/ 48 h 173"/>
                <a:gd name="T12" fmla="*/ 240 w 413"/>
                <a:gd name="T13" fmla="*/ 67 h 173"/>
                <a:gd name="T14" fmla="*/ 278 w 413"/>
                <a:gd name="T15" fmla="*/ 86 h 173"/>
                <a:gd name="T16" fmla="*/ 317 w 413"/>
                <a:gd name="T17" fmla="*/ 105 h 173"/>
                <a:gd name="T18" fmla="*/ 345 w 413"/>
                <a:gd name="T19" fmla="*/ 125 h 173"/>
                <a:gd name="T20" fmla="*/ 374 w 413"/>
                <a:gd name="T21" fmla="*/ 144 h 173"/>
                <a:gd name="T22" fmla="*/ 403 w 413"/>
                <a:gd name="T23" fmla="*/ 163 h 173"/>
                <a:gd name="T24" fmla="*/ 413 w 413"/>
                <a:gd name="T25" fmla="*/ 173 h 1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3"/>
                <a:gd name="T40" fmla="*/ 0 h 173"/>
                <a:gd name="T41" fmla="*/ 413 w 413"/>
                <a:gd name="T42" fmla="*/ 173 h 1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3" h="173">
                  <a:moveTo>
                    <a:pt x="0" y="0"/>
                  </a:moveTo>
                  <a:lnTo>
                    <a:pt x="28" y="0"/>
                  </a:lnTo>
                  <a:lnTo>
                    <a:pt x="76" y="19"/>
                  </a:lnTo>
                  <a:lnTo>
                    <a:pt x="115" y="19"/>
                  </a:lnTo>
                  <a:lnTo>
                    <a:pt x="153" y="38"/>
                  </a:lnTo>
                  <a:lnTo>
                    <a:pt x="192" y="48"/>
                  </a:lnTo>
                  <a:lnTo>
                    <a:pt x="240" y="67"/>
                  </a:lnTo>
                  <a:lnTo>
                    <a:pt x="278" y="86"/>
                  </a:lnTo>
                  <a:lnTo>
                    <a:pt x="317" y="105"/>
                  </a:lnTo>
                  <a:lnTo>
                    <a:pt x="345" y="125"/>
                  </a:lnTo>
                  <a:lnTo>
                    <a:pt x="374" y="144"/>
                  </a:lnTo>
                  <a:lnTo>
                    <a:pt x="403" y="163"/>
                  </a:lnTo>
                  <a:lnTo>
                    <a:pt x="413" y="173"/>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683" name="Freeform 209"/>
            <p:cNvSpPr>
              <a:spLocks/>
            </p:cNvSpPr>
            <p:nvPr/>
          </p:nvSpPr>
          <p:spPr bwMode="auto">
            <a:xfrm>
              <a:off x="3678" y="1383"/>
              <a:ext cx="96" cy="182"/>
            </a:xfrm>
            <a:custGeom>
              <a:avLst/>
              <a:gdLst>
                <a:gd name="T0" fmla="*/ 96 w 96"/>
                <a:gd name="T1" fmla="*/ 182 h 182"/>
                <a:gd name="T2" fmla="*/ 86 w 96"/>
                <a:gd name="T3" fmla="*/ 172 h 182"/>
                <a:gd name="T4" fmla="*/ 86 w 96"/>
                <a:gd name="T5" fmla="*/ 144 h 182"/>
                <a:gd name="T6" fmla="*/ 76 w 96"/>
                <a:gd name="T7" fmla="*/ 96 h 182"/>
                <a:gd name="T8" fmla="*/ 48 w 96"/>
                <a:gd name="T9" fmla="*/ 67 h 182"/>
                <a:gd name="T10" fmla="*/ 38 w 96"/>
                <a:gd name="T11" fmla="*/ 38 h 182"/>
                <a:gd name="T12" fmla="*/ 19 w 96"/>
                <a:gd name="T13" fmla="*/ 19 h 182"/>
                <a:gd name="T14" fmla="*/ 19 w 96"/>
                <a:gd name="T15" fmla="*/ 19 h 182"/>
                <a:gd name="T16" fmla="*/ 0 w 96"/>
                <a:gd name="T17" fmla="*/ 9 h 182"/>
                <a:gd name="T18" fmla="*/ 0 w 96"/>
                <a:gd name="T19" fmla="*/ 0 h 182"/>
                <a:gd name="T20" fmla="*/ 0 w 96"/>
                <a:gd name="T21" fmla="*/ 0 h 1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6"/>
                <a:gd name="T34" fmla="*/ 0 h 182"/>
                <a:gd name="T35" fmla="*/ 96 w 96"/>
                <a:gd name="T36" fmla="*/ 182 h 18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6" h="182">
                  <a:moveTo>
                    <a:pt x="96" y="182"/>
                  </a:moveTo>
                  <a:lnTo>
                    <a:pt x="86" y="172"/>
                  </a:lnTo>
                  <a:lnTo>
                    <a:pt x="86" y="144"/>
                  </a:lnTo>
                  <a:lnTo>
                    <a:pt x="76" y="96"/>
                  </a:lnTo>
                  <a:lnTo>
                    <a:pt x="48" y="67"/>
                  </a:lnTo>
                  <a:lnTo>
                    <a:pt x="38" y="38"/>
                  </a:lnTo>
                  <a:lnTo>
                    <a:pt x="19" y="19"/>
                  </a:lnTo>
                  <a:lnTo>
                    <a:pt x="0" y="9"/>
                  </a:lnTo>
                  <a:lnTo>
                    <a:pt x="0" y="0"/>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684" name="Freeform 210"/>
            <p:cNvSpPr>
              <a:spLocks/>
            </p:cNvSpPr>
            <p:nvPr/>
          </p:nvSpPr>
          <p:spPr bwMode="auto">
            <a:xfrm>
              <a:off x="3678" y="1383"/>
              <a:ext cx="96" cy="182"/>
            </a:xfrm>
            <a:custGeom>
              <a:avLst/>
              <a:gdLst>
                <a:gd name="T0" fmla="*/ 96 w 96"/>
                <a:gd name="T1" fmla="*/ 182 h 182"/>
                <a:gd name="T2" fmla="*/ 86 w 96"/>
                <a:gd name="T3" fmla="*/ 153 h 182"/>
                <a:gd name="T4" fmla="*/ 86 w 96"/>
                <a:gd name="T5" fmla="*/ 124 h 182"/>
                <a:gd name="T6" fmla="*/ 57 w 96"/>
                <a:gd name="T7" fmla="*/ 76 h 182"/>
                <a:gd name="T8" fmla="*/ 48 w 96"/>
                <a:gd name="T9" fmla="*/ 57 h 182"/>
                <a:gd name="T10" fmla="*/ 28 w 96"/>
                <a:gd name="T11" fmla="*/ 38 h 182"/>
                <a:gd name="T12" fmla="*/ 19 w 96"/>
                <a:gd name="T13" fmla="*/ 19 h 182"/>
                <a:gd name="T14" fmla="*/ 0 w 96"/>
                <a:gd name="T15" fmla="*/ 0 h 182"/>
                <a:gd name="T16" fmla="*/ 0 60000 65536"/>
                <a:gd name="T17" fmla="*/ 0 60000 65536"/>
                <a:gd name="T18" fmla="*/ 0 60000 65536"/>
                <a:gd name="T19" fmla="*/ 0 60000 65536"/>
                <a:gd name="T20" fmla="*/ 0 60000 65536"/>
                <a:gd name="T21" fmla="*/ 0 60000 65536"/>
                <a:gd name="T22" fmla="*/ 0 60000 65536"/>
                <a:gd name="T23" fmla="*/ 0 60000 65536"/>
                <a:gd name="T24" fmla="*/ 0 w 96"/>
                <a:gd name="T25" fmla="*/ 0 h 182"/>
                <a:gd name="T26" fmla="*/ 96 w 96"/>
                <a:gd name="T27" fmla="*/ 182 h 1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6" h="182">
                  <a:moveTo>
                    <a:pt x="96" y="182"/>
                  </a:moveTo>
                  <a:lnTo>
                    <a:pt x="86" y="153"/>
                  </a:lnTo>
                  <a:lnTo>
                    <a:pt x="86" y="124"/>
                  </a:lnTo>
                  <a:lnTo>
                    <a:pt x="57" y="76"/>
                  </a:lnTo>
                  <a:lnTo>
                    <a:pt x="48" y="57"/>
                  </a:lnTo>
                  <a:lnTo>
                    <a:pt x="28" y="38"/>
                  </a:lnTo>
                  <a:lnTo>
                    <a:pt x="19" y="19"/>
                  </a:lnTo>
                  <a:lnTo>
                    <a:pt x="0" y="0"/>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685" name="Rectangle 211"/>
            <p:cNvSpPr>
              <a:spLocks noChangeArrowheads="1"/>
            </p:cNvSpPr>
            <p:nvPr/>
          </p:nvSpPr>
          <p:spPr bwMode="auto">
            <a:xfrm>
              <a:off x="3403" y="734"/>
              <a:ext cx="484" cy="144"/>
            </a:xfrm>
            <a:prstGeom prst="rect">
              <a:avLst/>
            </a:prstGeom>
            <a:noFill/>
            <a:ln w="9525">
              <a:noFill/>
              <a:miter lim="800000"/>
              <a:headEnd/>
              <a:tailEnd/>
            </a:ln>
          </p:spPr>
          <p:txBody>
            <a:bodyPr wrap="none" lIns="0" tIns="0" rIns="0" bIns="0">
              <a:spAutoFit/>
            </a:bodyPr>
            <a:lstStyle/>
            <a:p>
              <a:r>
                <a:rPr lang="ja-JP" altLang="en-US" sz="1500" b="1">
                  <a:solidFill>
                    <a:srgbClr val="FFC000"/>
                  </a:solidFill>
                  <a:latin typeface="Arial"/>
                  <a:ea typeface="ＭＳ Ｐゴシック"/>
                </a:rPr>
                <a:t>受精電位</a:t>
              </a:r>
              <a:endParaRPr lang="ja-JP" altLang="en-US" sz="1400">
                <a:solidFill>
                  <a:srgbClr val="000000"/>
                </a:solidFill>
                <a:latin typeface="Times" charset="0"/>
                <a:ea typeface="ＭＳ 明朝" pitchFamily="17" charset="-128"/>
              </a:endParaRPr>
            </a:p>
          </p:txBody>
        </p:sp>
        <p:sp>
          <p:nvSpPr>
            <p:cNvPr id="65686" name="Oval 212"/>
            <p:cNvSpPr>
              <a:spLocks noChangeArrowheads="1"/>
            </p:cNvSpPr>
            <p:nvPr/>
          </p:nvSpPr>
          <p:spPr bwMode="auto">
            <a:xfrm>
              <a:off x="2170" y="1114"/>
              <a:ext cx="154" cy="105"/>
            </a:xfrm>
            <a:prstGeom prst="ellipse">
              <a:avLst/>
            </a:prstGeom>
            <a:solidFill>
              <a:srgbClr val="000000"/>
            </a:solidFill>
            <a:ln w="15875">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65687" name="Rectangle 213"/>
            <p:cNvSpPr>
              <a:spLocks noChangeArrowheads="1"/>
            </p:cNvSpPr>
            <p:nvPr/>
          </p:nvSpPr>
          <p:spPr bwMode="auto">
            <a:xfrm>
              <a:off x="1915" y="1512"/>
              <a:ext cx="484" cy="144"/>
            </a:xfrm>
            <a:prstGeom prst="rect">
              <a:avLst/>
            </a:prstGeom>
            <a:noFill/>
            <a:ln w="9525">
              <a:noFill/>
              <a:miter lim="800000"/>
              <a:headEnd/>
              <a:tailEnd/>
            </a:ln>
          </p:spPr>
          <p:txBody>
            <a:bodyPr wrap="none" lIns="0" tIns="0" rIns="0" bIns="0">
              <a:spAutoFit/>
            </a:bodyPr>
            <a:lstStyle/>
            <a:p>
              <a:r>
                <a:rPr lang="ja-JP" altLang="en-US" sz="1500" b="1">
                  <a:solidFill>
                    <a:srgbClr val="FFC000"/>
                  </a:solidFill>
                  <a:latin typeface="Arial"/>
                  <a:ea typeface="ＭＳ Ｐゴシック"/>
                </a:rPr>
                <a:t>表層顆粒</a:t>
              </a:r>
              <a:endParaRPr lang="ja-JP" altLang="en-US" sz="1400">
                <a:solidFill>
                  <a:srgbClr val="000000"/>
                </a:solidFill>
                <a:latin typeface="Times" charset="0"/>
                <a:ea typeface="ＭＳ 明朝" pitchFamily="17" charset="-128"/>
              </a:endParaRPr>
            </a:p>
          </p:txBody>
        </p:sp>
        <p:sp>
          <p:nvSpPr>
            <p:cNvPr id="65688" name="Rectangle 214"/>
            <p:cNvSpPr>
              <a:spLocks noChangeArrowheads="1"/>
            </p:cNvSpPr>
            <p:nvPr/>
          </p:nvSpPr>
          <p:spPr bwMode="auto">
            <a:xfrm>
              <a:off x="1781" y="1051"/>
              <a:ext cx="484" cy="144"/>
            </a:xfrm>
            <a:prstGeom prst="rect">
              <a:avLst/>
            </a:prstGeom>
            <a:noFill/>
            <a:ln w="9525">
              <a:noFill/>
              <a:miter lim="800000"/>
              <a:headEnd/>
              <a:tailEnd/>
            </a:ln>
          </p:spPr>
          <p:txBody>
            <a:bodyPr wrap="none" lIns="0" tIns="0" rIns="0" bIns="0">
              <a:spAutoFit/>
            </a:bodyPr>
            <a:lstStyle/>
            <a:p>
              <a:r>
                <a:rPr lang="ja-JP" altLang="en-US" sz="1500" b="1">
                  <a:solidFill>
                    <a:srgbClr val="FFC000"/>
                  </a:solidFill>
                  <a:latin typeface="Arial"/>
                  <a:ea typeface="ＭＳ Ｐゴシック"/>
                </a:rPr>
                <a:t>表層反応</a:t>
              </a:r>
              <a:endParaRPr lang="ja-JP" altLang="en-US" sz="1400">
                <a:solidFill>
                  <a:srgbClr val="000000"/>
                </a:solidFill>
                <a:latin typeface="Times" charset="0"/>
                <a:ea typeface="ＭＳ 明朝" pitchFamily="17" charset="-128"/>
              </a:endParaRPr>
            </a:p>
          </p:txBody>
        </p:sp>
        <p:sp>
          <p:nvSpPr>
            <p:cNvPr id="65689" name="Oval 215"/>
            <p:cNvSpPr>
              <a:spLocks noChangeArrowheads="1"/>
            </p:cNvSpPr>
            <p:nvPr/>
          </p:nvSpPr>
          <p:spPr bwMode="auto">
            <a:xfrm>
              <a:off x="4273" y="816"/>
              <a:ext cx="403" cy="557"/>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690" name="Oval 216"/>
            <p:cNvSpPr>
              <a:spLocks noChangeArrowheads="1"/>
            </p:cNvSpPr>
            <p:nvPr/>
          </p:nvSpPr>
          <p:spPr bwMode="auto">
            <a:xfrm>
              <a:off x="4513" y="816"/>
              <a:ext cx="403" cy="557"/>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691" name="Rectangle 217"/>
            <p:cNvSpPr>
              <a:spLocks noChangeArrowheads="1"/>
            </p:cNvSpPr>
            <p:nvPr/>
          </p:nvSpPr>
          <p:spPr bwMode="auto">
            <a:xfrm>
              <a:off x="4503" y="874"/>
              <a:ext cx="135" cy="432"/>
            </a:xfrm>
            <a:prstGeom prst="rect">
              <a:avLst/>
            </a:prstGeom>
            <a:solidFill>
              <a:srgbClr val="000000"/>
            </a:solidFill>
            <a:ln w="15875">
              <a:solidFill>
                <a:srgbClr val="000000"/>
              </a:solidFill>
              <a:miter lim="800000"/>
              <a:headEnd/>
              <a:tailEnd/>
            </a:ln>
          </p:spPr>
          <p:txBody>
            <a:bodyPr/>
            <a:lstStyle/>
            <a:p>
              <a:endParaRPr lang="ja-JP" altLang="en-US">
                <a:solidFill>
                  <a:srgbClr val="000000"/>
                </a:solidFill>
                <a:latin typeface="Arial"/>
                <a:ea typeface="ＭＳ Ｐゴシック"/>
              </a:endParaRPr>
            </a:p>
          </p:txBody>
        </p:sp>
        <p:sp>
          <p:nvSpPr>
            <p:cNvPr id="65692" name="Rectangle 218"/>
            <p:cNvSpPr>
              <a:spLocks noChangeArrowheads="1"/>
            </p:cNvSpPr>
            <p:nvPr/>
          </p:nvSpPr>
          <p:spPr bwMode="auto">
            <a:xfrm>
              <a:off x="1579" y="2914"/>
              <a:ext cx="477" cy="144"/>
            </a:xfrm>
            <a:prstGeom prst="rect">
              <a:avLst/>
            </a:prstGeom>
            <a:noFill/>
            <a:ln w="9525">
              <a:noFill/>
              <a:miter lim="800000"/>
              <a:headEnd/>
              <a:tailEnd/>
            </a:ln>
          </p:spPr>
          <p:txBody>
            <a:bodyPr wrap="none" lIns="0" tIns="0" rIns="0" bIns="0">
              <a:spAutoFit/>
            </a:bodyPr>
            <a:lstStyle/>
            <a:p>
              <a:r>
                <a:rPr lang="ja-JP" altLang="en-US" sz="1500" b="1">
                  <a:solidFill>
                    <a:srgbClr val="FFC000"/>
                  </a:solidFill>
                  <a:latin typeface="Arial"/>
                  <a:ea typeface="ＭＳ Ｐゴシック"/>
                </a:rPr>
                <a:t>活性</a:t>
              </a:r>
              <a:r>
                <a:rPr lang="en-US" altLang="ja-JP" sz="1500" b="1">
                  <a:solidFill>
                    <a:srgbClr val="FFC000"/>
                  </a:solidFill>
                  <a:latin typeface="Arial"/>
                  <a:ea typeface="ＭＳ Ｐゴシック"/>
                </a:rPr>
                <a:t>MPF</a:t>
              </a:r>
              <a:endParaRPr lang="en-US" altLang="ja-JP" sz="1400">
                <a:solidFill>
                  <a:srgbClr val="000000"/>
                </a:solidFill>
                <a:latin typeface="Times" charset="0"/>
                <a:ea typeface="ＭＳ 明朝" pitchFamily="17" charset="-128"/>
              </a:endParaRPr>
            </a:p>
          </p:txBody>
        </p:sp>
        <p:sp>
          <p:nvSpPr>
            <p:cNvPr id="65693" name="Rectangle 219"/>
            <p:cNvSpPr>
              <a:spLocks noChangeArrowheads="1"/>
            </p:cNvSpPr>
            <p:nvPr/>
          </p:nvSpPr>
          <p:spPr bwMode="auto">
            <a:xfrm>
              <a:off x="1013" y="3029"/>
              <a:ext cx="242" cy="144"/>
            </a:xfrm>
            <a:prstGeom prst="rect">
              <a:avLst/>
            </a:prstGeom>
            <a:noFill/>
            <a:ln w="9525">
              <a:noFill/>
              <a:miter lim="800000"/>
              <a:headEnd/>
              <a:tailEnd/>
            </a:ln>
          </p:spPr>
          <p:txBody>
            <a:bodyPr wrap="none" lIns="0" tIns="0" rIns="0" bIns="0">
              <a:spAutoFit/>
            </a:bodyPr>
            <a:lstStyle/>
            <a:p>
              <a:r>
                <a:rPr lang="ja-JP" altLang="en-US" sz="1500" b="1">
                  <a:solidFill>
                    <a:srgbClr val="FFC000"/>
                  </a:solidFill>
                  <a:latin typeface="Arial"/>
                  <a:ea typeface="ＭＳ Ｐゴシック"/>
                </a:rPr>
                <a:t>排卵</a:t>
              </a:r>
              <a:endParaRPr lang="ja-JP" altLang="en-US" sz="1400">
                <a:solidFill>
                  <a:srgbClr val="000000"/>
                </a:solidFill>
                <a:latin typeface="Times" charset="0"/>
                <a:ea typeface="ＭＳ 明朝" pitchFamily="17" charset="-128"/>
              </a:endParaRPr>
            </a:p>
          </p:txBody>
        </p:sp>
        <p:sp>
          <p:nvSpPr>
            <p:cNvPr id="65694" name="Rectangle 220"/>
            <p:cNvSpPr>
              <a:spLocks noChangeArrowheads="1"/>
            </p:cNvSpPr>
            <p:nvPr/>
          </p:nvSpPr>
          <p:spPr bwMode="auto">
            <a:xfrm>
              <a:off x="1233" y="2126"/>
              <a:ext cx="363" cy="144"/>
            </a:xfrm>
            <a:prstGeom prst="rect">
              <a:avLst/>
            </a:prstGeom>
            <a:noFill/>
            <a:ln w="9525">
              <a:noFill/>
              <a:miter lim="800000"/>
              <a:headEnd/>
              <a:tailEnd/>
            </a:ln>
          </p:spPr>
          <p:txBody>
            <a:bodyPr wrap="none" lIns="0" tIns="0" rIns="0" bIns="0">
              <a:spAutoFit/>
            </a:bodyPr>
            <a:lstStyle/>
            <a:p>
              <a:r>
                <a:rPr lang="ja-JP" altLang="en-US" sz="1500" b="1">
                  <a:solidFill>
                    <a:srgbClr val="FFC000"/>
                  </a:solidFill>
                  <a:latin typeface="Arial"/>
                  <a:ea typeface="ＭＳ Ｐゴシック"/>
                </a:rPr>
                <a:t>卵成熟</a:t>
              </a:r>
              <a:endParaRPr lang="ja-JP" altLang="en-US" sz="1400">
                <a:solidFill>
                  <a:srgbClr val="000000"/>
                </a:solidFill>
                <a:latin typeface="Times" charset="0"/>
                <a:ea typeface="ＭＳ 明朝" pitchFamily="17" charset="-128"/>
              </a:endParaRPr>
            </a:p>
          </p:txBody>
        </p:sp>
        <p:grpSp>
          <p:nvGrpSpPr>
            <p:cNvPr id="25" name="Group 221"/>
            <p:cNvGrpSpPr>
              <a:grpSpLocks/>
            </p:cNvGrpSpPr>
            <p:nvPr/>
          </p:nvGrpSpPr>
          <p:grpSpPr bwMode="auto">
            <a:xfrm>
              <a:off x="1143" y="1872"/>
              <a:ext cx="365" cy="883"/>
              <a:chOff x="1143" y="1872"/>
              <a:chExt cx="365" cy="883"/>
            </a:xfrm>
          </p:grpSpPr>
          <p:grpSp>
            <p:nvGrpSpPr>
              <p:cNvPr id="26" name="Group 222"/>
              <p:cNvGrpSpPr>
                <a:grpSpLocks/>
              </p:cNvGrpSpPr>
              <p:nvPr/>
            </p:nvGrpSpPr>
            <p:grpSpPr bwMode="auto">
              <a:xfrm>
                <a:off x="1383" y="2621"/>
                <a:ext cx="125" cy="134"/>
                <a:chOff x="1383" y="2621"/>
                <a:chExt cx="125" cy="134"/>
              </a:xfrm>
            </p:grpSpPr>
            <p:sp>
              <p:nvSpPr>
                <p:cNvPr id="65888" name="Freeform 223"/>
                <p:cNvSpPr>
                  <a:spLocks/>
                </p:cNvSpPr>
                <p:nvPr/>
              </p:nvSpPr>
              <p:spPr bwMode="auto">
                <a:xfrm>
                  <a:off x="1383" y="2621"/>
                  <a:ext cx="125" cy="134"/>
                </a:xfrm>
                <a:custGeom>
                  <a:avLst/>
                  <a:gdLst>
                    <a:gd name="T0" fmla="*/ 125 w 125"/>
                    <a:gd name="T1" fmla="*/ 134 h 134"/>
                    <a:gd name="T2" fmla="*/ 0 w 125"/>
                    <a:gd name="T3" fmla="*/ 48 h 134"/>
                    <a:gd name="T4" fmla="*/ 19 w 125"/>
                    <a:gd name="T5" fmla="*/ 19 h 134"/>
                    <a:gd name="T6" fmla="*/ 48 w 125"/>
                    <a:gd name="T7" fmla="*/ 0 h 134"/>
                    <a:gd name="T8" fmla="*/ 125 w 125"/>
                    <a:gd name="T9" fmla="*/ 134 h 134"/>
                    <a:gd name="T10" fmla="*/ 0 60000 65536"/>
                    <a:gd name="T11" fmla="*/ 0 60000 65536"/>
                    <a:gd name="T12" fmla="*/ 0 60000 65536"/>
                    <a:gd name="T13" fmla="*/ 0 60000 65536"/>
                    <a:gd name="T14" fmla="*/ 0 60000 65536"/>
                    <a:gd name="T15" fmla="*/ 0 w 125"/>
                    <a:gd name="T16" fmla="*/ 0 h 134"/>
                    <a:gd name="T17" fmla="*/ 125 w 125"/>
                    <a:gd name="T18" fmla="*/ 134 h 134"/>
                  </a:gdLst>
                  <a:ahLst/>
                  <a:cxnLst>
                    <a:cxn ang="T10">
                      <a:pos x="T0" y="T1"/>
                    </a:cxn>
                    <a:cxn ang="T11">
                      <a:pos x="T2" y="T3"/>
                    </a:cxn>
                    <a:cxn ang="T12">
                      <a:pos x="T4" y="T5"/>
                    </a:cxn>
                    <a:cxn ang="T13">
                      <a:pos x="T6" y="T7"/>
                    </a:cxn>
                    <a:cxn ang="T14">
                      <a:pos x="T8" y="T9"/>
                    </a:cxn>
                  </a:cxnLst>
                  <a:rect l="T15" t="T16" r="T17" b="T18"/>
                  <a:pathLst>
                    <a:path w="125" h="134">
                      <a:moveTo>
                        <a:pt x="125" y="134"/>
                      </a:moveTo>
                      <a:lnTo>
                        <a:pt x="0" y="48"/>
                      </a:lnTo>
                      <a:lnTo>
                        <a:pt x="19" y="19"/>
                      </a:lnTo>
                      <a:lnTo>
                        <a:pt x="48" y="0"/>
                      </a:lnTo>
                      <a:lnTo>
                        <a:pt x="125" y="134"/>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889" name="Line 224"/>
                <p:cNvSpPr>
                  <a:spLocks noChangeShapeType="1"/>
                </p:cNvSpPr>
                <p:nvPr/>
              </p:nvSpPr>
              <p:spPr bwMode="auto">
                <a:xfrm flipH="1" flipV="1">
                  <a:off x="1402" y="2640"/>
                  <a:ext cx="38" cy="39"/>
                </a:xfrm>
                <a:prstGeom prst="line">
                  <a:avLst/>
                </a:prstGeom>
                <a:noFill/>
                <a:ln w="15875">
                  <a:solidFill>
                    <a:srgbClr val="FFC000"/>
                  </a:solidFill>
                  <a:round/>
                  <a:headEnd/>
                  <a:tailEnd/>
                </a:ln>
              </p:spPr>
              <p:txBody>
                <a:bodyPr/>
                <a:lstStyle/>
                <a:p>
                  <a:endParaRPr lang="ja-JP" altLang="en-US">
                    <a:solidFill>
                      <a:srgbClr val="000000"/>
                    </a:solidFill>
                    <a:latin typeface="Arial"/>
                    <a:ea typeface="ＭＳ Ｐゴシック"/>
                  </a:endParaRPr>
                </a:p>
              </p:txBody>
            </p:sp>
          </p:grpSp>
          <p:sp>
            <p:nvSpPr>
              <p:cNvPr id="65886" name="Freeform 225"/>
              <p:cNvSpPr>
                <a:spLocks/>
              </p:cNvSpPr>
              <p:nvPr/>
            </p:nvSpPr>
            <p:spPr bwMode="auto">
              <a:xfrm>
                <a:off x="1143" y="1872"/>
                <a:ext cx="288" cy="807"/>
              </a:xfrm>
              <a:custGeom>
                <a:avLst/>
                <a:gdLst>
                  <a:gd name="T0" fmla="*/ 0 w 288"/>
                  <a:gd name="T1" fmla="*/ 0 h 807"/>
                  <a:gd name="T2" fmla="*/ 0 w 288"/>
                  <a:gd name="T3" fmla="*/ 135 h 807"/>
                  <a:gd name="T4" fmla="*/ 0 w 288"/>
                  <a:gd name="T5" fmla="*/ 288 h 807"/>
                  <a:gd name="T6" fmla="*/ 38 w 288"/>
                  <a:gd name="T7" fmla="*/ 375 h 807"/>
                  <a:gd name="T8" fmla="*/ 76 w 288"/>
                  <a:gd name="T9" fmla="*/ 490 h 807"/>
                  <a:gd name="T10" fmla="*/ 153 w 288"/>
                  <a:gd name="T11" fmla="*/ 634 h 807"/>
                  <a:gd name="T12" fmla="*/ 240 w 288"/>
                  <a:gd name="T13" fmla="*/ 739 h 807"/>
                  <a:gd name="T14" fmla="*/ 288 w 288"/>
                  <a:gd name="T15" fmla="*/ 807 h 807"/>
                  <a:gd name="T16" fmla="*/ 0 60000 65536"/>
                  <a:gd name="T17" fmla="*/ 0 60000 65536"/>
                  <a:gd name="T18" fmla="*/ 0 60000 65536"/>
                  <a:gd name="T19" fmla="*/ 0 60000 65536"/>
                  <a:gd name="T20" fmla="*/ 0 60000 65536"/>
                  <a:gd name="T21" fmla="*/ 0 60000 65536"/>
                  <a:gd name="T22" fmla="*/ 0 60000 65536"/>
                  <a:gd name="T23" fmla="*/ 0 60000 65536"/>
                  <a:gd name="T24" fmla="*/ 0 w 288"/>
                  <a:gd name="T25" fmla="*/ 0 h 807"/>
                  <a:gd name="T26" fmla="*/ 288 w 288"/>
                  <a:gd name="T27" fmla="*/ 807 h 8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8" h="807">
                    <a:moveTo>
                      <a:pt x="0" y="0"/>
                    </a:moveTo>
                    <a:lnTo>
                      <a:pt x="0" y="135"/>
                    </a:lnTo>
                    <a:lnTo>
                      <a:pt x="0" y="288"/>
                    </a:lnTo>
                    <a:lnTo>
                      <a:pt x="38" y="375"/>
                    </a:lnTo>
                    <a:lnTo>
                      <a:pt x="76" y="490"/>
                    </a:lnTo>
                    <a:lnTo>
                      <a:pt x="153" y="634"/>
                    </a:lnTo>
                    <a:lnTo>
                      <a:pt x="240" y="739"/>
                    </a:lnTo>
                    <a:lnTo>
                      <a:pt x="288" y="807"/>
                    </a:lnTo>
                  </a:path>
                </a:pathLst>
              </a:custGeom>
              <a:noFill/>
              <a:ln w="15875">
                <a:solidFill>
                  <a:srgbClr val="FFC000"/>
                </a:solidFill>
                <a:prstDash val="solid"/>
                <a:round/>
                <a:headEnd/>
                <a:tailEnd/>
              </a:ln>
            </p:spPr>
            <p:txBody>
              <a:bodyPr/>
              <a:lstStyle/>
              <a:p>
                <a:endParaRPr lang="ja-JP" altLang="en-US">
                  <a:solidFill>
                    <a:srgbClr val="000000"/>
                  </a:solidFill>
                  <a:latin typeface="Arial"/>
                  <a:ea typeface="ＭＳ Ｐゴシック"/>
                </a:endParaRPr>
              </a:p>
            </p:txBody>
          </p:sp>
          <p:sp>
            <p:nvSpPr>
              <p:cNvPr id="65887" name="Freeform 226"/>
              <p:cNvSpPr>
                <a:spLocks/>
              </p:cNvSpPr>
              <p:nvPr/>
            </p:nvSpPr>
            <p:spPr bwMode="auto">
              <a:xfrm>
                <a:off x="1143" y="1872"/>
                <a:ext cx="288" cy="807"/>
              </a:xfrm>
              <a:custGeom>
                <a:avLst/>
                <a:gdLst>
                  <a:gd name="T0" fmla="*/ 0 w 288"/>
                  <a:gd name="T1" fmla="*/ 0 h 807"/>
                  <a:gd name="T2" fmla="*/ 0 w 288"/>
                  <a:gd name="T3" fmla="*/ 106 h 807"/>
                  <a:gd name="T4" fmla="*/ 0 w 288"/>
                  <a:gd name="T5" fmla="*/ 202 h 807"/>
                  <a:gd name="T6" fmla="*/ 9 w 288"/>
                  <a:gd name="T7" fmla="*/ 269 h 807"/>
                  <a:gd name="T8" fmla="*/ 19 w 288"/>
                  <a:gd name="T9" fmla="*/ 327 h 807"/>
                  <a:gd name="T10" fmla="*/ 48 w 288"/>
                  <a:gd name="T11" fmla="*/ 432 h 807"/>
                  <a:gd name="T12" fmla="*/ 67 w 288"/>
                  <a:gd name="T13" fmla="*/ 480 h 807"/>
                  <a:gd name="T14" fmla="*/ 105 w 288"/>
                  <a:gd name="T15" fmla="*/ 557 h 807"/>
                  <a:gd name="T16" fmla="*/ 144 w 288"/>
                  <a:gd name="T17" fmla="*/ 624 h 807"/>
                  <a:gd name="T18" fmla="*/ 182 w 288"/>
                  <a:gd name="T19" fmla="*/ 682 h 807"/>
                  <a:gd name="T20" fmla="*/ 230 w 288"/>
                  <a:gd name="T21" fmla="*/ 730 h 807"/>
                  <a:gd name="T22" fmla="*/ 288 w 288"/>
                  <a:gd name="T23" fmla="*/ 807 h 8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8"/>
                  <a:gd name="T37" fmla="*/ 0 h 807"/>
                  <a:gd name="T38" fmla="*/ 288 w 288"/>
                  <a:gd name="T39" fmla="*/ 807 h 80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8" h="807">
                    <a:moveTo>
                      <a:pt x="0" y="0"/>
                    </a:moveTo>
                    <a:lnTo>
                      <a:pt x="0" y="106"/>
                    </a:lnTo>
                    <a:lnTo>
                      <a:pt x="0" y="202"/>
                    </a:lnTo>
                    <a:lnTo>
                      <a:pt x="9" y="269"/>
                    </a:lnTo>
                    <a:lnTo>
                      <a:pt x="19" y="327"/>
                    </a:lnTo>
                    <a:lnTo>
                      <a:pt x="48" y="432"/>
                    </a:lnTo>
                    <a:lnTo>
                      <a:pt x="67" y="480"/>
                    </a:lnTo>
                    <a:lnTo>
                      <a:pt x="105" y="557"/>
                    </a:lnTo>
                    <a:lnTo>
                      <a:pt x="144" y="624"/>
                    </a:lnTo>
                    <a:lnTo>
                      <a:pt x="182" y="682"/>
                    </a:lnTo>
                    <a:lnTo>
                      <a:pt x="230" y="730"/>
                    </a:lnTo>
                    <a:lnTo>
                      <a:pt x="288" y="807"/>
                    </a:lnTo>
                  </a:path>
                </a:pathLst>
              </a:custGeom>
              <a:noFill/>
              <a:ln w="15875">
                <a:solidFill>
                  <a:srgbClr val="FFC000"/>
                </a:solidFill>
                <a:prstDash val="solid"/>
                <a:round/>
                <a:headEnd/>
                <a:tailEnd/>
              </a:ln>
            </p:spPr>
            <p:txBody>
              <a:bodyPr/>
              <a:lstStyle/>
              <a:p>
                <a:endParaRPr lang="ja-JP" altLang="en-US">
                  <a:solidFill>
                    <a:srgbClr val="000000"/>
                  </a:solidFill>
                  <a:latin typeface="Arial"/>
                  <a:ea typeface="ＭＳ Ｐゴシック"/>
                </a:endParaRPr>
              </a:p>
            </p:txBody>
          </p:sp>
        </p:grpSp>
        <p:sp>
          <p:nvSpPr>
            <p:cNvPr id="65696" name="Rectangle 227"/>
            <p:cNvSpPr>
              <a:spLocks noChangeArrowheads="1"/>
            </p:cNvSpPr>
            <p:nvPr/>
          </p:nvSpPr>
          <p:spPr bwMode="auto">
            <a:xfrm>
              <a:off x="2635" y="744"/>
              <a:ext cx="274" cy="163"/>
            </a:xfrm>
            <a:prstGeom prst="rect">
              <a:avLst/>
            </a:prstGeom>
            <a:noFill/>
            <a:ln w="9525">
              <a:noFill/>
              <a:miter lim="800000"/>
              <a:headEnd/>
              <a:tailEnd/>
            </a:ln>
          </p:spPr>
          <p:txBody>
            <a:bodyPr wrap="none" lIns="0" tIns="0" rIns="0" bIns="0">
              <a:spAutoFit/>
            </a:bodyPr>
            <a:lstStyle/>
            <a:p>
              <a:r>
                <a:rPr lang="ja-JP" altLang="en-US" sz="1700" b="1">
                  <a:solidFill>
                    <a:srgbClr val="FFC000"/>
                  </a:solidFill>
                  <a:latin typeface="Arial"/>
                  <a:ea typeface="ＭＳ Ｐゴシック"/>
                </a:rPr>
                <a:t>精子</a:t>
              </a:r>
              <a:endParaRPr lang="ja-JP" altLang="en-US" sz="1400">
                <a:solidFill>
                  <a:srgbClr val="000000"/>
                </a:solidFill>
                <a:latin typeface="Times" charset="0"/>
                <a:ea typeface="ＭＳ 明朝" pitchFamily="17" charset="-128"/>
              </a:endParaRPr>
            </a:p>
          </p:txBody>
        </p:sp>
        <p:sp>
          <p:nvSpPr>
            <p:cNvPr id="65697" name="Rectangle 228"/>
            <p:cNvSpPr>
              <a:spLocks noChangeArrowheads="1"/>
            </p:cNvSpPr>
            <p:nvPr/>
          </p:nvSpPr>
          <p:spPr bwMode="auto">
            <a:xfrm>
              <a:off x="3106" y="1387"/>
              <a:ext cx="137" cy="163"/>
            </a:xfrm>
            <a:prstGeom prst="rect">
              <a:avLst/>
            </a:prstGeom>
            <a:noFill/>
            <a:ln w="9525">
              <a:noFill/>
              <a:miter lim="800000"/>
              <a:headEnd/>
              <a:tailEnd/>
            </a:ln>
          </p:spPr>
          <p:txBody>
            <a:bodyPr wrap="none" lIns="0" tIns="0" rIns="0" bIns="0">
              <a:spAutoFit/>
            </a:bodyPr>
            <a:lstStyle/>
            <a:p>
              <a:r>
                <a:rPr lang="ja-JP" altLang="en-US" sz="1700" b="1">
                  <a:solidFill>
                    <a:srgbClr val="FFC000"/>
                  </a:solidFill>
                  <a:latin typeface="Arial"/>
                  <a:ea typeface="ＭＳ Ｐゴシック"/>
                </a:rPr>
                <a:t>卵</a:t>
              </a:r>
              <a:endParaRPr lang="ja-JP" altLang="en-US" sz="1400">
                <a:solidFill>
                  <a:srgbClr val="000000"/>
                </a:solidFill>
                <a:latin typeface="Times" charset="0"/>
                <a:ea typeface="ＭＳ 明朝" pitchFamily="17" charset="-128"/>
              </a:endParaRPr>
            </a:p>
          </p:txBody>
        </p:sp>
        <p:sp>
          <p:nvSpPr>
            <p:cNvPr id="65698" name="Rectangle 229"/>
            <p:cNvSpPr>
              <a:spLocks noChangeArrowheads="1"/>
            </p:cNvSpPr>
            <p:nvPr/>
          </p:nvSpPr>
          <p:spPr bwMode="auto">
            <a:xfrm>
              <a:off x="1272" y="609"/>
              <a:ext cx="867" cy="144"/>
            </a:xfrm>
            <a:prstGeom prst="rect">
              <a:avLst/>
            </a:prstGeom>
            <a:noFill/>
            <a:ln w="9525">
              <a:noFill/>
              <a:miter lim="800000"/>
              <a:headEnd/>
              <a:tailEnd/>
            </a:ln>
          </p:spPr>
          <p:txBody>
            <a:bodyPr wrap="none" lIns="0" tIns="0" rIns="0" bIns="0">
              <a:spAutoFit/>
            </a:bodyPr>
            <a:lstStyle/>
            <a:p>
              <a:r>
                <a:rPr lang="en-US" altLang="ja-JP" sz="1500" b="1">
                  <a:solidFill>
                    <a:srgbClr val="FFC000"/>
                  </a:solidFill>
                  <a:latin typeface="Arial"/>
                  <a:ea typeface="ＭＳ Ｐゴシック"/>
                </a:rPr>
                <a:t>ZP</a:t>
              </a:r>
              <a:r>
                <a:rPr lang="ja-JP" altLang="en-US" sz="1500" b="1">
                  <a:solidFill>
                    <a:srgbClr val="FFC000"/>
                  </a:solidFill>
                  <a:latin typeface="Arial"/>
                  <a:ea typeface="ＭＳ Ｐゴシック"/>
                </a:rPr>
                <a:t>蛋白質の修飾</a:t>
              </a:r>
              <a:endParaRPr lang="ja-JP" altLang="en-US" sz="1400">
                <a:solidFill>
                  <a:srgbClr val="000000"/>
                </a:solidFill>
                <a:latin typeface="Times" charset="0"/>
                <a:ea typeface="ＭＳ 明朝" pitchFamily="17" charset="-128"/>
              </a:endParaRPr>
            </a:p>
          </p:txBody>
        </p:sp>
        <p:grpSp>
          <p:nvGrpSpPr>
            <p:cNvPr id="27" name="Group 230"/>
            <p:cNvGrpSpPr>
              <a:grpSpLocks/>
            </p:cNvGrpSpPr>
            <p:nvPr/>
          </p:nvGrpSpPr>
          <p:grpSpPr bwMode="auto">
            <a:xfrm>
              <a:off x="1930" y="768"/>
              <a:ext cx="86" cy="250"/>
              <a:chOff x="1930" y="768"/>
              <a:chExt cx="86" cy="250"/>
            </a:xfrm>
          </p:grpSpPr>
          <p:sp>
            <p:nvSpPr>
              <p:cNvPr id="65883" name="Freeform 231"/>
              <p:cNvSpPr>
                <a:spLocks/>
              </p:cNvSpPr>
              <p:nvPr/>
            </p:nvSpPr>
            <p:spPr bwMode="auto">
              <a:xfrm>
                <a:off x="1930" y="768"/>
                <a:ext cx="77" cy="134"/>
              </a:xfrm>
              <a:custGeom>
                <a:avLst/>
                <a:gdLst>
                  <a:gd name="T0" fmla="*/ 0 w 77"/>
                  <a:gd name="T1" fmla="*/ 0 h 134"/>
                  <a:gd name="T2" fmla="*/ 77 w 77"/>
                  <a:gd name="T3" fmla="*/ 115 h 134"/>
                  <a:gd name="T4" fmla="*/ 48 w 77"/>
                  <a:gd name="T5" fmla="*/ 125 h 134"/>
                  <a:gd name="T6" fmla="*/ 10 w 77"/>
                  <a:gd name="T7" fmla="*/ 134 h 134"/>
                  <a:gd name="T8" fmla="*/ 0 w 77"/>
                  <a:gd name="T9" fmla="*/ 0 h 134"/>
                  <a:gd name="T10" fmla="*/ 0 60000 65536"/>
                  <a:gd name="T11" fmla="*/ 0 60000 65536"/>
                  <a:gd name="T12" fmla="*/ 0 60000 65536"/>
                  <a:gd name="T13" fmla="*/ 0 60000 65536"/>
                  <a:gd name="T14" fmla="*/ 0 60000 65536"/>
                  <a:gd name="T15" fmla="*/ 0 w 77"/>
                  <a:gd name="T16" fmla="*/ 0 h 134"/>
                  <a:gd name="T17" fmla="*/ 77 w 77"/>
                  <a:gd name="T18" fmla="*/ 134 h 134"/>
                </a:gdLst>
                <a:ahLst/>
                <a:cxnLst>
                  <a:cxn ang="T10">
                    <a:pos x="T0" y="T1"/>
                  </a:cxn>
                  <a:cxn ang="T11">
                    <a:pos x="T2" y="T3"/>
                  </a:cxn>
                  <a:cxn ang="T12">
                    <a:pos x="T4" y="T5"/>
                  </a:cxn>
                  <a:cxn ang="T13">
                    <a:pos x="T6" y="T7"/>
                  </a:cxn>
                  <a:cxn ang="T14">
                    <a:pos x="T8" y="T9"/>
                  </a:cxn>
                </a:cxnLst>
                <a:rect l="T15" t="T16" r="T17" b="T18"/>
                <a:pathLst>
                  <a:path w="77" h="134">
                    <a:moveTo>
                      <a:pt x="0" y="0"/>
                    </a:moveTo>
                    <a:lnTo>
                      <a:pt x="77" y="115"/>
                    </a:lnTo>
                    <a:lnTo>
                      <a:pt x="48" y="125"/>
                    </a:lnTo>
                    <a:lnTo>
                      <a:pt x="10" y="134"/>
                    </a:lnTo>
                    <a:lnTo>
                      <a:pt x="0" y="0"/>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884" name="Line 232"/>
              <p:cNvSpPr>
                <a:spLocks noChangeShapeType="1"/>
              </p:cNvSpPr>
              <p:nvPr/>
            </p:nvSpPr>
            <p:spPr bwMode="auto">
              <a:xfrm flipH="1" flipV="1">
                <a:off x="1978" y="893"/>
                <a:ext cx="38" cy="125"/>
              </a:xfrm>
              <a:prstGeom prst="line">
                <a:avLst/>
              </a:prstGeom>
              <a:noFill/>
              <a:ln w="15875">
                <a:solidFill>
                  <a:srgbClr val="FFC000"/>
                </a:solidFill>
                <a:round/>
                <a:headEnd/>
                <a:tailEnd/>
              </a:ln>
            </p:spPr>
            <p:txBody>
              <a:bodyPr/>
              <a:lstStyle/>
              <a:p>
                <a:endParaRPr lang="ja-JP" altLang="en-US">
                  <a:solidFill>
                    <a:srgbClr val="000000"/>
                  </a:solidFill>
                  <a:latin typeface="Arial"/>
                  <a:ea typeface="ＭＳ Ｐゴシック"/>
                </a:endParaRPr>
              </a:p>
            </p:txBody>
          </p:sp>
        </p:grpSp>
        <p:sp>
          <p:nvSpPr>
            <p:cNvPr id="65700" name="Rectangle 233"/>
            <p:cNvSpPr>
              <a:spLocks noChangeArrowheads="1"/>
            </p:cNvSpPr>
            <p:nvPr/>
          </p:nvSpPr>
          <p:spPr bwMode="auto">
            <a:xfrm>
              <a:off x="1886" y="350"/>
              <a:ext cx="136" cy="163"/>
            </a:xfrm>
            <a:prstGeom prst="rect">
              <a:avLst/>
            </a:prstGeom>
            <a:noFill/>
            <a:ln w="9525">
              <a:noFill/>
              <a:miter lim="800000"/>
              <a:headEnd/>
              <a:tailEnd/>
            </a:ln>
          </p:spPr>
          <p:txBody>
            <a:bodyPr wrap="none" lIns="0" tIns="0" rIns="0" bIns="0">
              <a:spAutoFit/>
            </a:bodyPr>
            <a:lstStyle/>
            <a:p>
              <a:r>
                <a:rPr lang="ja-JP" altLang="en-US" sz="1700">
                  <a:solidFill>
                    <a:srgbClr val="000000"/>
                  </a:solidFill>
                  <a:latin typeface="Arial"/>
                  <a:ea typeface="ＭＳ Ｐゴシック"/>
                </a:rPr>
                <a:t>　</a:t>
              </a:r>
              <a:endParaRPr lang="ja-JP" altLang="en-US" sz="1400">
                <a:solidFill>
                  <a:srgbClr val="000000"/>
                </a:solidFill>
                <a:latin typeface="Times" charset="0"/>
                <a:ea typeface="ＭＳ 明朝" pitchFamily="17" charset="-128"/>
              </a:endParaRPr>
            </a:p>
          </p:txBody>
        </p:sp>
        <p:sp>
          <p:nvSpPr>
            <p:cNvPr id="65701" name="Rectangle 234"/>
            <p:cNvSpPr>
              <a:spLocks noChangeArrowheads="1"/>
            </p:cNvSpPr>
            <p:nvPr/>
          </p:nvSpPr>
          <p:spPr bwMode="auto">
            <a:xfrm>
              <a:off x="2022" y="311"/>
              <a:ext cx="215" cy="211"/>
            </a:xfrm>
            <a:prstGeom prst="rect">
              <a:avLst/>
            </a:prstGeom>
            <a:noFill/>
            <a:ln w="9525">
              <a:noFill/>
              <a:miter lim="800000"/>
              <a:headEnd/>
              <a:tailEnd/>
            </a:ln>
          </p:spPr>
          <p:txBody>
            <a:bodyPr wrap="none" lIns="0" tIns="0" rIns="0" bIns="0">
              <a:spAutoFit/>
            </a:bodyPr>
            <a:lstStyle/>
            <a:p>
              <a:r>
                <a:rPr lang="en-US" altLang="ja-JP" sz="2200" b="1">
                  <a:solidFill>
                    <a:srgbClr val="000000"/>
                  </a:solidFill>
                  <a:latin typeface="Arial"/>
                  <a:ea typeface="ＭＳ Ｐゴシック"/>
                </a:rPr>
                <a:t>Ca</a:t>
              </a:r>
              <a:endParaRPr lang="en-US" altLang="ja-JP" sz="1400">
                <a:solidFill>
                  <a:srgbClr val="000000"/>
                </a:solidFill>
                <a:latin typeface="Times" charset="0"/>
                <a:ea typeface="ＭＳ 明朝" pitchFamily="17" charset="-128"/>
              </a:endParaRPr>
            </a:p>
          </p:txBody>
        </p:sp>
        <p:sp>
          <p:nvSpPr>
            <p:cNvPr id="65702" name="Rectangle 235"/>
            <p:cNvSpPr>
              <a:spLocks noChangeArrowheads="1"/>
            </p:cNvSpPr>
            <p:nvPr/>
          </p:nvSpPr>
          <p:spPr bwMode="auto">
            <a:xfrm>
              <a:off x="2278" y="302"/>
              <a:ext cx="184" cy="163"/>
            </a:xfrm>
            <a:prstGeom prst="rect">
              <a:avLst/>
            </a:prstGeom>
            <a:noFill/>
            <a:ln w="9525">
              <a:noFill/>
              <a:miter lim="800000"/>
              <a:headEnd/>
              <a:tailEnd/>
            </a:ln>
          </p:spPr>
          <p:txBody>
            <a:bodyPr wrap="none" lIns="0" tIns="0" rIns="0" bIns="0">
              <a:spAutoFit/>
            </a:bodyPr>
            <a:lstStyle/>
            <a:p>
              <a:r>
                <a:rPr lang="en-US" altLang="ja-JP" sz="1700" b="1">
                  <a:solidFill>
                    <a:srgbClr val="000000"/>
                  </a:solidFill>
                  <a:latin typeface="Arial"/>
                  <a:ea typeface="ＭＳ Ｐゴシック"/>
                </a:rPr>
                <a:t>2+</a:t>
              </a:r>
              <a:endParaRPr lang="en-US" altLang="ja-JP" sz="1400">
                <a:solidFill>
                  <a:srgbClr val="000000"/>
                </a:solidFill>
                <a:latin typeface="Times" charset="0"/>
                <a:ea typeface="ＭＳ 明朝" pitchFamily="17" charset="-128"/>
              </a:endParaRPr>
            </a:p>
          </p:txBody>
        </p:sp>
        <p:sp>
          <p:nvSpPr>
            <p:cNvPr id="65703" name="Rectangle 236"/>
            <p:cNvSpPr>
              <a:spLocks noChangeArrowheads="1"/>
            </p:cNvSpPr>
            <p:nvPr/>
          </p:nvSpPr>
          <p:spPr bwMode="auto">
            <a:xfrm>
              <a:off x="2459" y="311"/>
              <a:ext cx="1593" cy="211"/>
            </a:xfrm>
            <a:prstGeom prst="rect">
              <a:avLst/>
            </a:prstGeom>
            <a:noFill/>
            <a:ln w="9525">
              <a:noFill/>
              <a:miter lim="800000"/>
              <a:headEnd/>
              <a:tailEnd/>
            </a:ln>
          </p:spPr>
          <p:txBody>
            <a:bodyPr wrap="none" lIns="0" tIns="0" rIns="0" bIns="0">
              <a:spAutoFit/>
            </a:bodyPr>
            <a:lstStyle/>
            <a:p>
              <a:r>
                <a:rPr lang="ja-JP" altLang="en-US" sz="2200" b="1">
                  <a:solidFill>
                    <a:srgbClr val="000000"/>
                  </a:solidFill>
                  <a:latin typeface="Arial"/>
                  <a:ea typeface="ＭＳ Ｐゴシック"/>
                </a:rPr>
                <a:t>による卵活性化機構</a:t>
              </a:r>
              <a:endParaRPr lang="ja-JP" altLang="en-US" sz="1400">
                <a:solidFill>
                  <a:srgbClr val="000000"/>
                </a:solidFill>
                <a:latin typeface="Times" charset="0"/>
                <a:ea typeface="ＭＳ 明朝" pitchFamily="17" charset="-128"/>
              </a:endParaRPr>
            </a:p>
          </p:txBody>
        </p:sp>
        <p:grpSp>
          <p:nvGrpSpPr>
            <p:cNvPr id="28" name="Group 237"/>
            <p:cNvGrpSpPr>
              <a:grpSpLocks/>
            </p:cNvGrpSpPr>
            <p:nvPr/>
          </p:nvGrpSpPr>
          <p:grpSpPr bwMode="auto">
            <a:xfrm>
              <a:off x="1632" y="3082"/>
              <a:ext cx="500" cy="177"/>
              <a:chOff x="1632" y="3082"/>
              <a:chExt cx="500" cy="177"/>
            </a:xfrm>
          </p:grpSpPr>
          <p:sp>
            <p:nvSpPr>
              <p:cNvPr id="65881" name="AutoShape 238"/>
              <p:cNvSpPr>
                <a:spLocks noChangeArrowheads="1"/>
              </p:cNvSpPr>
              <p:nvPr/>
            </p:nvSpPr>
            <p:spPr bwMode="auto">
              <a:xfrm>
                <a:off x="1632" y="3082"/>
                <a:ext cx="500" cy="173"/>
              </a:xfrm>
              <a:prstGeom prst="roundRect">
                <a:avLst>
                  <a:gd name="adj" fmla="val 47111"/>
                </a:avLst>
              </a:prstGeom>
              <a:solidFill>
                <a:srgbClr val="FFFF99"/>
              </a:solidFill>
              <a:ln w="15875">
                <a:solidFill>
                  <a:srgbClr val="FFFF99"/>
                </a:solidFill>
                <a:round/>
                <a:headEnd/>
                <a:tailEnd/>
              </a:ln>
            </p:spPr>
            <p:txBody>
              <a:bodyPr/>
              <a:lstStyle/>
              <a:p>
                <a:endParaRPr lang="ja-JP" altLang="en-US">
                  <a:solidFill>
                    <a:srgbClr val="000000"/>
                  </a:solidFill>
                  <a:latin typeface="Arial"/>
                  <a:ea typeface="ＭＳ Ｐゴシック"/>
                </a:endParaRPr>
              </a:p>
            </p:txBody>
          </p:sp>
          <p:sp>
            <p:nvSpPr>
              <p:cNvPr id="65882" name="Rectangle 239"/>
              <p:cNvSpPr>
                <a:spLocks noChangeArrowheads="1"/>
              </p:cNvSpPr>
              <p:nvPr/>
            </p:nvSpPr>
            <p:spPr bwMode="auto">
              <a:xfrm>
                <a:off x="1742" y="3115"/>
                <a:ext cx="274" cy="144"/>
              </a:xfrm>
              <a:prstGeom prst="rect">
                <a:avLst/>
              </a:prstGeom>
              <a:noFill/>
              <a:ln w="9525">
                <a:noFill/>
                <a:miter lim="800000"/>
                <a:headEnd/>
                <a:tailEnd/>
              </a:ln>
            </p:spPr>
            <p:txBody>
              <a:bodyPr wrap="none" lIns="0" tIns="0" rIns="0" bIns="0">
                <a:spAutoFit/>
              </a:bodyPr>
              <a:lstStyle/>
              <a:p>
                <a:r>
                  <a:rPr lang="en-US" altLang="ja-JP" sz="1500" b="1">
                    <a:solidFill>
                      <a:srgbClr val="000000"/>
                    </a:solidFill>
                    <a:latin typeface="Helvetica" charset="0"/>
                    <a:ea typeface="ＭＳ 明朝" pitchFamily="17" charset="-128"/>
                  </a:rPr>
                  <a:t>cdc2</a:t>
                </a:r>
                <a:endParaRPr lang="en-US" altLang="ja-JP" sz="1400">
                  <a:solidFill>
                    <a:srgbClr val="000000"/>
                  </a:solidFill>
                  <a:latin typeface="Times" charset="0"/>
                  <a:ea typeface="ＭＳ 明朝" pitchFamily="17" charset="-128"/>
                </a:endParaRPr>
              </a:p>
            </p:txBody>
          </p:sp>
        </p:grpSp>
        <p:grpSp>
          <p:nvGrpSpPr>
            <p:cNvPr id="29" name="Group 240"/>
            <p:cNvGrpSpPr>
              <a:grpSpLocks/>
            </p:cNvGrpSpPr>
            <p:nvPr/>
          </p:nvGrpSpPr>
          <p:grpSpPr bwMode="auto">
            <a:xfrm>
              <a:off x="3620" y="3082"/>
              <a:ext cx="499" cy="177"/>
              <a:chOff x="3620" y="3082"/>
              <a:chExt cx="499" cy="177"/>
            </a:xfrm>
          </p:grpSpPr>
          <p:sp>
            <p:nvSpPr>
              <p:cNvPr id="65879" name="AutoShape 241"/>
              <p:cNvSpPr>
                <a:spLocks noChangeArrowheads="1"/>
              </p:cNvSpPr>
              <p:nvPr/>
            </p:nvSpPr>
            <p:spPr bwMode="auto">
              <a:xfrm>
                <a:off x="3620" y="3082"/>
                <a:ext cx="499" cy="173"/>
              </a:xfrm>
              <a:prstGeom prst="roundRect">
                <a:avLst>
                  <a:gd name="adj" fmla="val 47111"/>
                </a:avLst>
              </a:prstGeom>
              <a:solidFill>
                <a:srgbClr val="FFFF99"/>
              </a:solidFill>
              <a:ln w="15875">
                <a:solidFill>
                  <a:srgbClr val="FFFF99"/>
                </a:solidFill>
                <a:round/>
                <a:headEnd/>
                <a:tailEnd/>
              </a:ln>
            </p:spPr>
            <p:txBody>
              <a:bodyPr/>
              <a:lstStyle/>
              <a:p>
                <a:endParaRPr lang="ja-JP" altLang="en-US">
                  <a:solidFill>
                    <a:srgbClr val="000000"/>
                  </a:solidFill>
                  <a:latin typeface="Arial"/>
                  <a:ea typeface="ＭＳ Ｐゴシック"/>
                </a:endParaRPr>
              </a:p>
            </p:txBody>
          </p:sp>
          <p:sp>
            <p:nvSpPr>
              <p:cNvPr id="65880" name="Rectangle 242"/>
              <p:cNvSpPr>
                <a:spLocks noChangeArrowheads="1"/>
              </p:cNvSpPr>
              <p:nvPr/>
            </p:nvSpPr>
            <p:spPr bwMode="auto">
              <a:xfrm>
                <a:off x="3730" y="3115"/>
                <a:ext cx="274" cy="144"/>
              </a:xfrm>
              <a:prstGeom prst="rect">
                <a:avLst/>
              </a:prstGeom>
              <a:noFill/>
              <a:ln w="9525">
                <a:noFill/>
                <a:miter lim="800000"/>
                <a:headEnd/>
                <a:tailEnd/>
              </a:ln>
            </p:spPr>
            <p:txBody>
              <a:bodyPr wrap="none" lIns="0" tIns="0" rIns="0" bIns="0">
                <a:spAutoFit/>
              </a:bodyPr>
              <a:lstStyle/>
              <a:p>
                <a:r>
                  <a:rPr lang="en-US" altLang="ja-JP" sz="1500" b="1">
                    <a:solidFill>
                      <a:srgbClr val="000000"/>
                    </a:solidFill>
                    <a:latin typeface="Helvetica" charset="0"/>
                    <a:ea typeface="ＭＳ 明朝" pitchFamily="17" charset="-128"/>
                  </a:rPr>
                  <a:t>cdc2</a:t>
                </a:r>
                <a:endParaRPr lang="en-US" altLang="ja-JP" sz="1400">
                  <a:solidFill>
                    <a:srgbClr val="000000"/>
                  </a:solidFill>
                  <a:latin typeface="Times" charset="0"/>
                  <a:ea typeface="ＭＳ 明朝" pitchFamily="17" charset="-128"/>
                </a:endParaRPr>
              </a:p>
            </p:txBody>
          </p:sp>
        </p:grpSp>
        <p:sp>
          <p:nvSpPr>
            <p:cNvPr id="65706" name="Rectangle 243"/>
            <p:cNvSpPr>
              <a:spLocks noChangeArrowheads="1"/>
            </p:cNvSpPr>
            <p:nvPr/>
          </p:nvSpPr>
          <p:spPr bwMode="auto">
            <a:xfrm>
              <a:off x="4551" y="893"/>
              <a:ext cx="202" cy="413"/>
            </a:xfrm>
            <a:prstGeom prst="rect">
              <a:avLst/>
            </a:prstGeom>
            <a:solidFill>
              <a:srgbClr val="000000"/>
            </a:solidFill>
            <a:ln w="15875">
              <a:solidFill>
                <a:srgbClr val="000000"/>
              </a:solidFill>
              <a:miter lim="800000"/>
              <a:headEnd/>
              <a:tailEnd/>
            </a:ln>
          </p:spPr>
          <p:txBody>
            <a:bodyPr/>
            <a:lstStyle/>
            <a:p>
              <a:endParaRPr lang="ja-JP" altLang="en-US">
                <a:solidFill>
                  <a:srgbClr val="000000"/>
                </a:solidFill>
                <a:latin typeface="Arial"/>
                <a:ea typeface="ＭＳ Ｐゴシック"/>
              </a:endParaRPr>
            </a:p>
          </p:txBody>
        </p:sp>
        <p:sp>
          <p:nvSpPr>
            <p:cNvPr id="65707" name="Line 244"/>
            <p:cNvSpPr>
              <a:spLocks noChangeShapeType="1"/>
            </p:cNvSpPr>
            <p:nvPr/>
          </p:nvSpPr>
          <p:spPr bwMode="auto">
            <a:xfrm>
              <a:off x="4590" y="874"/>
              <a:ext cx="1" cy="432"/>
            </a:xfrm>
            <a:prstGeom prst="lin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708" name="Oval 245"/>
            <p:cNvSpPr>
              <a:spLocks noChangeArrowheads="1"/>
            </p:cNvSpPr>
            <p:nvPr/>
          </p:nvSpPr>
          <p:spPr bwMode="auto">
            <a:xfrm>
              <a:off x="4369" y="1239"/>
              <a:ext cx="230" cy="153"/>
            </a:xfrm>
            <a:prstGeom prst="ellipse">
              <a:avLst/>
            </a:prstGeom>
            <a:solidFill>
              <a:srgbClr val="000000"/>
            </a:solid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709" name="Rectangle 246"/>
            <p:cNvSpPr>
              <a:spLocks noChangeArrowheads="1"/>
            </p:cNvSpPr>
            <p:nvPr/>
          </p:nvSpPr>
          <p:spPr bwMode="auto">
            <a:xfrm>
              <a:off x="4392" y="1272"/>
              <a:ext cx="184" cy="115"/>
            </a:xfrm>
            <a:prstGeom prst="rect">
              <a:avLst/>
            </a:prstGeom>
            <a:noFill/>
            <a:ln w="9525">
              <a:noFill/>
              <a:miter lim="800000"/>
              <a:headEnd/>
              <a:tailEnd/>
            </a:ln>
          </p:spPr>
          <p:txBody>
            <a:bodyPr wrap="none" lIns="0" tIns="0" rIns="0" bIns="0">
              <a:spAutoFit/>
            </a:bodyPr>
            <a:lstStyle/>
            <a:p>
              <a:r>
                <a:rPr lang="en-US" altLang="ja-JP" sz="1200" b="1">
                  <a:solidFill>
                    <a:srgbClr val="000000"/>
                  </a:solidFill>
                  <a:latin typeface="Arial"/>
                  <a:ea typeface="ＭＳ Ｐゴシック"/>
                </a:rPr>
                <a:t>1PB</a:t>
              </a:r>
              <a:endParaRPr lang="en-US" altLang="ja-JP" sz="1400">
                <a:solidFill>
                  <a:srgbClr val="000000"/>
                </a:solidFill>
                <a:latin typeface="Times" charset="0"/>
                <a:ea typeface="ＭＳ 明朝" pitchFamily="17" charset="-128"/>
              </a:endParaRPr>
            </a:p>
          </p:txBody>
        </p:sp>
        <p:sp>
          <p:nvSpPr>
            <p:cNvPr id="65710" name="Oval 247"/>
            <p:cNvSpPr>
              <a:spLocks noChangeArrowheads="1"/>
            </p:cNvSpPr>
            <p:nvPr/>
          </p:nvSpPr>
          <p:spPr bwMode="auto">
            <a:xfrm>
              <a:off x="4590" y="1239"/>
              <a:ext cx="230" cy="153"/>
            </a:xfrm>
            <a:prstGeom prst="ellipse">
              <a:avLst/>
            </a:prstGeom>
            <a:solidFill>
              <a:srgbClr val="000000"/>
            </a:solid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711" name="Rectangle 248"/>
            <p:cNvSpPr>
              <a:spLocks noChangeArrowheads="1"/>
            </p:cNvSpPr>
            <p:nvPr/>
          </p:nvSpPr>
          <p:spPr bwMode="auto">
            <a:xfrm>
              <a:off x="4613" y="1272"/>
              <a:ext cx="184" cy="115"/>
            </a:xfrm>
            <a:prstGeom prst="rect">
              <a:avLst/>
            </a:prstGeom>
            <a:noFill/>
            <a:ln w="9525">
              <a:noFill/>
              <a:miter lim="800000"/>
              <a:headEnd/>
              <a:tailEnd/>
            </a:ln>
          </p:spPr>
          <p:txBody>
            <a:bodyPr wrap="none" lIns="0" tIns="0" rIns="0" bIns="0">
              <a:spAutoFit/>
            </a:bodyPr>
            <a:lstStyle/>
            <a:p>
              <a:r>
                <a:rPr lang="en-US" altLang="ja-JP" sz="1200" b="1">
                  <a:solidFill>
                    <a:srgbClr val="000000"/>
                  </a:solidFill>
                  <a:latin typeface="Arial"/>
                  <a:ea typeface="ＭＳ Ｐゴシック"/>
                </a:rPr>
                <a:t>2PB</a:t>
              </a:r>
              <a:endParaRPr lang="en-US" altLang="ja-JP" sz="1400">
                <a:solidFill>
                  <a:srgbClr val="000000"/>
                </a:solidFill>
                <a:latin typeface="Times" charset="0"/>
                <a:ea typeface="ＭＳ 明朝" pitchFamily="17" charset="-128"/>
              </a:endParaRPr>
            </a:p>
          </p:txBody>
        </p:sp>
        <p:sp>
          <p:nvSpPr>
            <p:cNvPr id="65712" name="Oval 249"/>
            <p:cNvSpPr>
              <a:spLocks noChangeArrowheads="1"/>
            </p:cNvSpPr>
            <p:nvPr/>
          </p:nvSpPr>
          <p:spPr bwMode="auto">
            <a:xfrm>
              <a:off x="4638" y="1018"/>
              <a:ext cx="153" cy="153"/>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713" name="Oval 250"/>
            <p:cNvSpPr>
              <a:spLocks noChangeArrowheads="1"/>
            </p:cNvSpPr>
            <p:nvPr/>
          </p:nvSpPr>
          <p:spPr bwMode="auto">
            <a:xfrm>
              <a:off x="4398" y="1018"/>
              <a:ext cx="153" cy="153"/>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714" name="Oval 251"/>
            <p:cNvSpPr>
              <a:spLocks noChangeArrowheads="1"/>
            </p:cNvSpPr>
            <p:nvPr/>
          </p:nvSpPr>
          <p:spPr bwMode="auto">
            <a:xfrm>
              <a:off x="1805" y="1392"/>
              <a:ext cx="154" cy="154"/>
            </a:xfrm>
            <a:prstGeom prst="ellipse">
              <a:avLst/>
            </a:prstGeom>
            <a:solidFill>
              <a:srgbClr val="0000FF"/>
            </a:solidFill>
            <a:ln w="15875">
              <a:solidFill>
                <a:srgbClr val="0000FF"/>
              </a:solidFill>
              <a:round/>
              <a:headEnd/>
              <a:tailEnd/>
            </a:ln>
          </p:spPr>
          <p:txBody>
            <a:bodyPr/>
            <a:lstStyle/>
            <a:p>
              <a:endParaRPr lang="ja-JP" altLang="en-US">
                <a:solidFill>
                  <a:srgbClr val="000000"/>
                </a:solidFill>
                <a:latin typeface="Arial"/>
                <a:ea typeface="ＭＳ Ｐゴシック"/>
              </a:endParaRPr>
            </a:p>
          </p:txBody>
        </p:sp>
        <p:sp>
          <p:nvSpPr>
            <p:cNvPr id="65715" name="Oval 252"/>
            <p:cNvSpPr>
              <a:spLocks noChangeArrowheads="1"/>
            </p:cNvSpPr>
            <p:nvPr/>
          </p:nvSpPr>
          <p:spPr bwMode="auto">
            <a:xfrm>
              <a:off x="1988" y="1287"/>
              <a:ext cx="153" cy="153"/>
            </a:xfrm>
            <a:prstGeom prst="ellipse">
              <a:avLst/>
            </a:prstGeom>
            <a:solidFill>
              <a:srgbClr val="0000FF"/>
            </a:solidFill>
            <a:ln w="15875">
              <a:solidFill>
                <a:srgbClr val="0000FF"/>
              </a:solidFill>
              <a:round/>
              <a:headEnd/>
              <a:tailEnd/>
            </a:ln>
          </p:spPr>
          <p:txBody>
            <a:bodyPr/>
            <a:lstStyle/>
            <a:p>
              <a:endParaRPr lang="ja-JP" altLang="en-US">
                <a:solidFill>
                  <a:srgbClr val="000000"/>
                </a:solidFill>
                <a:latin typeface="Arial"/>
                <a:ea typeface="ＭＳ Ｐゴシック"/>
              </a:endParaRPr>
            </a:p>
          </p:txBody>
        </p:sp>
        <p:sp>
          <p:nvSpPr>
            <p:cNvPr id="65716" name="Oval 253"/>
            <p:cNvSpPr>
              <a:spLocks noChangeArrowheads="1"/>
            </p:cNvSpPr>
            <p:nvPr/>
          </p:nvSpPr>
          <p:spPr bwMode="auto">
            <a:xfrm>
              <a:off x="2208" y="1200"/>
              <a:ext cx="154" cy="154"/>
            </a:xfrm>
            <a:prstGeom prst="ellipse">
              <a:avLst/>
            </a:prstGeom>
            <a:solidFill>
              <a:srgbClr val="0000FF"/>
            </a:solidFill>
            <a:ln w="15875">
              <a:solidFill>
                <a:srgbClr val="0000FF"/>
              </a:solidFill>
              <a:round/>
              <a:headEnd/>
              <a:tailEnd/>
            </a:ln>
          </p:spPr>
          <p:txBody>
            <a:bodyPr/>
            <a:lstStyle/>
            <a:p>
              <a:endParaRPr lang="ja-JP" altLang="en-US">
                <a:solidFill>
                  <a:srgbClr val="000000"/>
                </a:solidFill>
                <a:latin typeface="Arial"/>
                <a:ea typeface="ＭＳ Ｐゴシック"/>
              </a:endParaRPr>
            </a:p>
          </p:txBody>
        </p:sp>
        <p:sp>
          <p:nvSpPr>
            <p:cNvPr id="65717" name="Oval 254"/>
            <p:cNvSpPr>
              <a:spLocks noChangeArrowheads="1"/>
            </p:cNvSpPr>
            <p:nvPr/>
          </p:nvSpPr>
          <p:spPr bwMode="auto">
            <a:xfrm>
              <a:off x="2429" y="1162"/>
              <a:ext cx="154" cy="153"/>
            </a:xfrm>
            <a:prstGeom prst="ellipse">
              <a:avLst/>
            </a:prstGeom>
            <a:solidFill>
              <a:srgbClr val="0000FF"/>
            </a:solidFill>
            <a:ln w="15875">
              <a:solidFill>
                <a:srgbClr val="0000FF"/>
              </a:solidFill>
              <a:round/>
              <a:headEnd/>
              <a:tailEnd/>
            </a:ln>
          </p:spPr>
          <p:txBody>
            <a:bodyPr/>
            <a:lstStyle/>
            <a:p>
              <a:endParaRPr lang="ja-JP" altLang="en-US">
                <a:solidFill>
                  <a:srgbClr val="000000"/>
                </a:solidFill>
                <a:latin typeface="Arial"/>
                <a:ea typeface="ＭＳ Ｐゴシック"/>
              </a:endParaRPr>
            </a:p>
          </p:txBody>
        </p:sp>
        <p:sp>
          <p:nvSpPr>
            <p:cNvPr id="65718" name="Freeform 255"/>
            <p:cNvSpPr>
              <a:spLocks/>
            </p:cNvSpPr>
            <p:nvPr/>
          </p:nvSpPr>
          <p:spPr bwMode="auto">
            <a:xfrm>
              <a:off x="2237" y="1181"/>
              <a:ext cx="48" cy="48"/>
            </a:xfrm>
            <a:custGeom>
              <a:avLst/>
              <a:gdLst>
                <a:gd name="T0" fmla="*/ 39 w 48"/>
                <a:gd name="T1" fmla="*/ 0 h 48"/>
                <a:gd name="T2" fmla="*/ 48 w 48"/>
                <a:gd name="T3" fmla="*/ 38 h 48"/>
                <a:gd name="T4" fmla="*/ 10 w 48"/>
                <a:gd name="T5" fmla="*/ 48 h 48"/>
                <a:gd name="T6" fmla="*/ 0 w 48"/>
                <a:gd name="T7" fmla="*/ 10 h 48"/>
                <a:gd name="T8" fmla="*/ 39 w 48"/>
                <a:gd name="T9" fmla="*/ 0 h 48"/>
                <a:gd name="T10" fmla="*/ 0 60000 65536"/>
                <a:gd name="T11" fmla="*/ 0 60000 65536"/>
                <a:gd name="T12" fmla="*/ 0 60000 65536"/>
                <a:gd name="T13" fmla="*/ 0 60000 65536"/>
                <a:gd name="T14" fmla="*/ 0 60000 65536"/>
                <a:gd name="T15" fmla="*/ 0 w 48"/>
                <a:gd name="T16" fmla="*/ 0 h 48"/>
                <a:gd name="T17" fmla="*/ 48 w 48"/>
                <a:gd name="T18" fmla="*/ 48 h 48"/>
              </a:gdLst>
              <a:ahLst/>
              <a:cxnLst>
                <a:cxn ang="T10">
                  <a:pos x="T0" y="T1"/>
                </a:cxn>
                <a:cxn ang="T11">
                  <a:pos x="T2" y="T3"/>
                </a:cxn>
                <a:cxn ang="T12">
                  <a:pos x="T4" y="T5"/>
                </a:cxn>
                <a:cxn ang="T13">
                  <a:pos x="T6" y="T7"/>
                </a:cxn>
                <a:cxn ang="T14">
                  <a:pos x="T8" y="T9"/>
                </a:cxn>
              </a:cxnLst>
              <a:rect l="T15" t="T16" r="T17" b="T18"/>
              <a:pathLst>
                <a:path w="48" h="48">
                  <a:moveTo>
                    <a:pt x="39" y="0"/>
                  </a:moveTo>
                  <a:lnTo>
                    <a:pt x="48" y="38"/>
                  </a:lnTo>
                  <a:lnTo>
                    <a:pt x="10" y="48"/>
                  </a:lnTo>
                  <a:lnTo>
                    <a:pt x="0" y="10"/>
                  </a:lnTo>
                  <a:lnTo>
                    <a:pt x="39" y="0"/>
                  </a:lnTo>
                  <a:close/>
                </a:path>
              </a:pathLst>
            </a:custGeom>
            <a:solidFill>
              <a:srgbClr val="000000"/>
            </a:solidFill>
            <a:ln w="1587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65719" name="Rectangle 256"/>
            <p:cNvSpPr>
              <a:spLocks noChangeArrowheads="1"/>
            </p:cNvSpPr>
            <p:nvPr/>
          </p:nvSpPr>
          <p:spPr bwMode="auto">
            <a:xfrm>
              <a:off x="2458" y="1143"/>
              <a:ext cx="96" cy="67"/>
            </a:xfrm>
            <a:prstGeom prst="rect">
              <a:avLst/>
            </a:prstGeom>
            <a:solidFill>
              <a:srgbClr val="000000"/>
            </a:solidFill>
            <a:ln w="15875">
              <a:solidFill>
                <a:srgbClr val="000000"/>
              </a:solidFill>
              <a:miter lim="800000"/>
              <a:headEnd/>
              <a:tailEnd/>
            </a:ln>
          </p:spPr>
          <p:txBody>
            <a:bodyPr/>
            <a:lstStyle/>
            <a:p>
              <a:endParaRPr lang="ja-JP" altLang="en-US">
                <a:solidFill>
                  <a:srgbClr val="000000"/>
                </a:solidFill>
                <a:latin typeface="Arial"/>
                <a:ea typeface="ＭＳ Ｐゴシック"/>
              </a:endParaRPr>
            </a:p>
          </p:txBody>
        </p:sp>
        <p:sp>
          <p:nvSpPr>
            <p:cNvPr id="65720" name="Freeform 257"/>
            <p:cNvSpPr>
              <a:spLocks/>
            </p:cNvSpPr>
            <p:nvPr/>
          </p:nvSpPr>
          <p:spPr bwMode="auto">
            <a:xfrm>
              <a:off x="2362" y="883"/>
              <a:ext cx="355" cy="250"/>
            </a:xfrm>
            <a:custGeom>
              <a:avLst/>
              <a:gdLst>
                <a:gd name="T0" fmla="*/ 0 w 355"/>
                <a:gd name="T1" fmla="*/ 0 h 250"/>
                <a:gd name="T2" fmla="*/ 10 w 355"/>
                <a:gd name="T3" fmla="*/ 39 h 250"/>
                <a:gd name="T4" fmla="*/ 29 w 355"/>
                <a:gd name="T5" fmla="*/ 115 h 250"/>
                <a:gd name="T6" fmla="*/ 77 w 355"/>
                <a:gd name="T7" fmla="*/ 173 h 250"/>
                <a:gd name="T8" fmla="*/ 135 w 355"/>
                <a:gd name="T9" fmla="*/ 211 h 250"/>
                <a:gd name="T10" fmla="*/ 221 w 355"/>
                <a:gd name="T11" fmla="*/ 240 h 250"/>
                <a:gd name="T12" fmla="*/ 269 w 355"/>
                <a:gd name="T13" fmla="*/ 240 h 250"/>
                <a:gd name="T14" fmla="*/ 269 w 355"/>
                <a:gd name="T15" fmla="*/ 240 h 250"/>
                <a:gd name="T16" fmla="*/ 307 w 355"/>
                <a:gd name="T17" fmla="*/ 250 h 250"/>
                <a:gd name="T18" fmla="*/ 355 w 355"/>
                <a:gd name="T19" fmla="*/ 250 h 250"/>
                <a:gd name="T20" fmla="*/ 355 w 355"/>
                <a:gd name="T21" fmla="*/ 25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5"/>
                <a:gd name="T34" fmla="*/ 0 h 250"/>
                <a:gd name="T35" fmla="*/ 355 w 355"/>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5" h="250">
                  <a:moveTo>
                    <a:pt x="0" y="0"/>
                  </a:moveTo>
                  <a:lnTo>
                    <a:pt x="10" y="39"/>
                  </a:lnTo>
                  <a:lnTo>
                    <a:pt x="29" y="115"/>
                  </a:lnTo>
                  <a:lnTo>
                    <a:pt x="77" y="173"/>
                  </a:lnTo>
                  <a:lnTo>
                    <a:pt x="135" y="211"/>
                  </a:lnTo>
                  <a:lnTo>
                    <a:pt x="221" y="240"/>
                  </a:lnTo>
                  <a:lnTo>
                    <a:pt x="269" y="240"/>
                  </a:lnTo>
                  <a:lnTo>
                    <a:pt x="307" y="250"/>
                  </a:lnTo>
                  <a:lnTo>
                    <a:pt x="355" y="250"/>
                  </a:lnTo>
                </a:path>
              </a:pathLst>
            </a:custGeom>
            <a:noFill/>
            <a:ln w="1587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65721" name="Freeform 258"/>
            <p:cNvSpPr>
              <a:spLocks/>
            </p:cNvSpPr>
            <p:nvPr/>
          </p:nvSpPr>
          <p:spPr bwMode="auto">
            <a:xfrm>
              <a:off x="2362" y="883"/>
              <a:ext cx="355" cy="250"/>
            </a:xfrm>
            <a:custGeom>
              <a:avLst/>
              <a:gdLst>
                <a:gd name="T0" fmla="*/ 0 w 355"/>
                <a:gd name="T1" fmla="*/ 0 h 250"/>
                <a:gd name="T2" fmla="*/ 19 w 355"/>
                <a:gd name="T3" fmla="*/ 67 h 250"/>
                <a:gd name="T4" fmla="*/ 29 w 355"/>
                <a:gd name="T5" fmla="*/ 106 h 250"/>
                <a:gd name="T6" fmla="*/ 58 w 355"/>
                <a:gd name="T7" fmla="*/ 154 h 250"/>
                <a:gd name="T8" fmla="*/ 77 w 355"/>
                <a:gd name="T9" fmla="*/ 173 h 250"/>
                <a:gd name="T10" fmla="*/ 115 w 355"/>
                <a:gd name="T11" fmla="*/ 202 h 250"/>
                <a:gd name="T12" fmla="*/ 135 w 355"/>
                <a:gd name="T13" fmla="*/ 211 h 250"/>
                <a:gd name="T14" fmla="*/ 173 w 355"/>
                <a:gd name="T15" fmla="*/ 221 h 250"/>
                <a:gd name="T16" fmla="*/ 221 w 355"/>
                <a:gd name="T17" fmla="*/ 231 h 250"/>
                <a:gd name="T18" fmla="*/ 269 w 355"/>
                <a:gd name="T19" fmla="*/ 240 h 250"/>
                <a:gd name="T20" fmla="*/ 307 w 355"/>
                <a:gd name="T21" fmla="*/ 240 h 250"/>
                <a:gd name="T22" fmla="*/ 355 w 355"/>
                <a:gd name="T23" fmla="*/ 250 h 2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5"/>
                <a:gd name="T37" fmla="*/ 0 h 250"/>
                <a:gd name="T38" fmla="*/ 355 w 355"/>
                <a:gd name="T39" fmla="*/ 250 h 2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5" h="250">
                  <a:moveTo>
                    <a:pt x="0" y="0"/>
                  </a:moveTo>
                  <a:lnTo>
                    <a:pt x="19" y="67"/>
                  </a:lnTo>
                  <a:lnTo>
                    <a:pt x="29" y="106"/>
                  </a:lnTo>
                  <a:lnTo>
                    <a:pt x="58" y="154"/>
                  </a:lnTo>
                  <a:lnTo>
                    <a:pt x="77" y="173"/>
                  </a:lnTo>
                  <a:lnTo>
                    <a:pt x="115" y="202"/>
                  </a:lnTo>
                  <a:lnTo>
                    <a:pt x="135" y="211"/>
                  </a:lnTo>
                  <a:lnTo>
                    <a:pt x="173" y="221"/>
                  </a:lnTo>
                  <a:lnTo>
                    <a:pt x="221" y="231"/>
                  </a:lnTo>
                  <a:lnTo>
                    <a:pt x="269" y="240"/>
                  </a:lnTo>
                  <a:lnTo>
                    <a:pt x="307" y="240"/>
                  </a:lnTo>
                  <a:lnTo>
                    <a:pt x="355" y="250"/>
                  </a:lnTo>
                </a:path>
              </a:pathLst>
            </a:custGeom>
            <a:noFill/>
            <a:ln w="1587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grpSp>
          <p:nvGrpSpPr>
            <p:cNvPr id="30" name="Group 259"/>
            <p:cNvGrpSpPr>
              <a:grpSpLocks/>
            </p:cNvGrpSpPr>
            <p:nvPr/>
          </p:nvGrpSpPr>
          <p:grpSpPr bwMode="auto">
            <a:xfrm>
              <a:off x="2343" y="1248"/>
              <a:ext cx="278" cy="173"/>
              <a:chOff x="2343" y="1248"/>
              <a:chExt cx="278" cy="173"/>
            </a:xfrm>
          </p:grpSpPr>
          <p:sp>
            <p:nvSpPr>
              <p:cNvPr id="65877" name="Freeform 260"/>
              <p:cNvSpPr>
                <a:spLocks/>
              </p:cNvSpPr>
              <p:nvPr/>
            </p:nvSpPr>
            <p:spPr bwMode="auto">
              <a:xfrm>
                <a:off x="2343" y="1248"/>
                <a:ext cx="134" cy="96"/>
              </a:xfrm>
              <a:custGeom>
                <a:avLst/>
                <a:gdLst>
                  <a:gd name="T0" fmla="*/ 0 w 134"/>
                  <a:gd name="T1" fmla="*/ 0 h 96"/>
                  <a:gd name="T2" fmla="*/ 134 w 134"/>
                  <a:gd name="T3" fmla="*/ 39 h 96"/>
                  <a:gd name="T4" fmla="*/ 115 w 134"/>
                  <a:gd name="T5" fmla="*/ 67 h 96"/>
                  <a:gd name="T6" fmla="*/ 96 w 134"/>
                  <a:gd name="T7" fmla="*/ 96 h 96"/>
                  <a:gd name="T8" fmla="*/ 0 w 134"/>
                  <a:gd name="T9" fmla="*/ 0 h 96"/>
                  <a:gd name="T10" fmla="*/ 0 60000 65536"/>
                  <a:gd name="T11" fmla="*/ 0 60000 65536"/>
                  <a:gd name="T12" fmla="*/ 0 60000 65536"/>
                  <a:gd name="T13" fmla="*/ 0 60000 65536"/>
                  <a:gd name="T14" fmla="*/ 0 60000 65536"/>
                  <a:gd name="T15" fmla="*/ 0 w 134"/>
                  <a:gd name="T16" fmla="*/ 0 h 96"/>
                  <a:gd name="T17" fmla="*/ 134 w 134"/>
                  <a:gd name="T18" fmla="*/ 96 h 96"/>
                </a:gdLst>
                <a:ahLst/>
                <a:cxnLst>
                  <a:cxn ang="T10">
                    <a:pos x="T0" y="T1"/>
                  </a:cxn>
                  <a:cxn ang="T11">
                    <a:pos x="T2" y="T3"/>
                  </a:cxn>
                  <a:cxn ang="T12">
                    <a:pos x="T4" y="T5"/>
                  </a:cxn>
                  <a:cxn ang="T13">
                    <a:pos x="T6" y="T7"/>
                  </a:cxn>
                  <a:cxn ang="T14">
                    <a:pos x="T8" y="T9"/>
                  </a:cxn>
                </a:cxnLst>
                <a:rect l="T15" t="T16" r="T17" b="T18"/>
                <a:pathLst>
                  <a:path w="134" h="96">
                    <a:moveTo>
                      <a:pt x="0" y="0"/>
                    </a:moveTo>
                    <a:lnTo>
                      <a:pt x="134" y="39"/>
                    </a:lnTo>
                    <a:lnTo>
                      <a:pt x="115" y="67"/>
                    </a:lnTo>
                    <a:lnTo>
                      <a:pt x="96" y="96"/>
                    </a:lnTo>
                    <a:lnTo>
                      <a:pt x="0" y="0"/>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878" name="Line 261"/>
              <p:cNvSpPr>
                <a:spLocks noChangeShapeType="1"/>
              </p:cNvSpPr>
              <p:nvPr/>
            </p:nvSpPr>
            <p:spPr bwMode="auto">
              <a:xfrm flipH="1" flipV="1">
                <a:off x="2458" y="1315"/>
                <a:ext cx="163" cy="106"/>
              </a:xfrm>
              <a:prstGeom prst="line">
                <a:avLst/>
              </a:prstGeom>
              <a:noFill/>
              <a:ln w="15875">
                <a:solidFill>
                  <a:srgbClr val="FFC000"/>
                </a:solidFill>
                <a:round/>
                <a:headEnd/>
                <a:tailEnd/>
              </a:ln>
            </p:spPr>
            <p:txBody>
              <a:bodyPr/>
              <a:lstStyle/>
              <a:p>
                <a:endParaRPr lang="ja-JP" altLang="en-US">
                  <a:solidFill>
                    <a:srgbClr val="000000"/>
                  </a:solidFill>
                  <a:latin typeface="Arial"/>
                  <a:ea typeface="ＭＳ Ｐゴシック"/>
                </a:endParaRPr>
              </a:p>
            </p:txBody>
          </p:sp>
        </p:grpSp>
        <p:sp>
          <p:nvSpPr>
            <p:cNvPr id="65723" name="Freeform 262"/>
            <p:cNvSpPr>
              <a:spLocks/>
            </p:cNvSpPr>
            <p:nvPr/>
          </p:nvSpPr>
          <p:spPr bwMode="auto">
            <a:xfrm>
              <a:off x="3092" y="998"/>
              <a:ext cx="739" cy="68"/>
            </a:xfrm>
            <a:custGeom>
              <a:avLst/>
              <a:gdLst>
                <a:gd name="T0" fmla="*/ 9 w 739"/>
                <a:gd name="T1" fmla="*/ 0 h 68"/>
                <a:gd name="T2" fmla="*/ 9 w 739"/>
                <a:gd name="T3" fmla="*/ 0 h 68"/>
                <a:gd name="T4" fmla="*/ 96 w 739"/>
                <a:gd name="T5" fmla="*/ 0 h 68"/>
                <a:gd name="T6" fmla="*/ 211 w 739"/>
                <a:gd name="T7" fmla="*/ 0 h 68"/>
                <a:gd name="T8" fmla="*/ 374 w 739"/>
                <a:gd name="T9" fmla="*/ 10 h 68"/>
                <a:gd name="T10" fmla="*/ 451 w 739"/>
                <a:gd name="T11" fmla="*/ 20 h 68"/>
                <a:gd name="T12" fmla="*/ 451 w 739"/>
                <a:gd name="T13" fmla="*/ 20 h 68"/>
                <a:gd name="T14" fmla="*/ 499 w 739"/>
                <a:gd name="T15" fmla="*/ 20 h 68"/>
                <a:gd name="T16" fmla="*/ 595 w 739"/>
                <a:gd name="T17" fmla="*/ 29 h 68"/>
                <a:gd name="T18" fmla="*/ 605 w 739"/>
                <a:gd name="T19" fmla="*/ 29 h 68"/>
                <a:gd name="T20" fmla="*/ 605 w 739"/>
                <a:gd name="T21" fmla="*/ 29 h 68"/>
                <a:gd name="T22" fmla="*/ 614 w 739"/>
                <a:gd name="T23" fmla="*/ 29 h 68"/>
                <a:gd name="T24" fmla="*/ 691 w 739"/>
                <a:gd name="T25" fmla="*/ 0 h 68"/>
                <a:gd name="T26" fmla="*/ 739 w 739"/>
                <a:gd name="T27" fmla="*/ 0 h 68"/>
                <a:gd name="T28" fmla="*/ 730 w 739"/>
                <a:gd name="T29" fmla="*/ 0 h 68"/>
                <a:gd name="T30" fmla="*/ 730 w 739"/>
                <a:gd name="T31" fmla="*/ 0 h 68"/>
                <a:gd name="T32" fmla="*/ 739 w 739"/>
                <a:gd name="T33" fmla="*/ 29 h 68"/>
                <a:gd name="T34" fmla="*/ 730 w 739"/>
                <a:gd name="T35" fmla="*/ 29 h 68"/>
                <a:gd name="T36" fmla="*/ 730 w 739"/>
                <a:gd name="T37" fmla="*/ 29 h 68"/>
                <a:gd name="T38" fmla="*/ 720 w 739"/>
                <a:gd name="T39" fmla="*/ 48 h 68"/>
                <a:gd name="T40" fmla="*/ 614 w 739"/>
                <a:gd name="T41" fmla="*/ 68 h 68"/>
                <a:gd name="T42" fmla="*/ 557 w 739"/>
                <a:gd name="T43" fmla="*/ 48 h 68"/>
                <a:gd name="T44" fmla="*/ 557 w 739"/>
                <a:gd name="T45" fmla="*/ 48 h 68"/>
                <a:gd name="T46" fmla="*/ 499 w 739"/>
                <a:gd name="T47" fmla="*/ 48 h 68"/>
                <a:gd name="T48" fmla="*/ 413 w 739"/>
                <a:gd name="T49" fmla="*/ 39 h 68"/>
                <a:gd name="T50" fmla="*/ 345 w 739"/>
                <a:gd name="T51" fmla="*/ 39 h 68"/>
                <a:gd name="T52" fmla="*/ 345 w 739"/>
                <a:gd name="T53" fmla="*/ 39 h 68"/>
                <a:gd name="T54" fmla="*/ 269 w 739"/>
                <a:gd name="T55" fmla="*/ 39 h 68"/>
                <a:gd name="T56" fmla="*/ 134 w 739"/>
                <a:gd name="T57" fmla="*/ 29 h 68"/>
                <a:gd name="T58" fmla="*/ 48 w 739"/>
                <a:gd name="T59" fmla="*/ 29 h 68"/>
                <a:gd name="T60" fmla="*/ 0 w 739"/>
                <a:gd name="T61" fmla="*/ 29 h 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39"/>
                <a:gd name="T94" fmla="*/ 0 h 68"/>
                <a:gd name="T95" fmla="*/ 739 w 739"/>
                <a:gd name="T96" fmla="*/ 68 h 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39" h="68">
                  <a:moveTo>
                    <a:pt x="9" y="0"/>
                  </a:moveTo>
                  <a:lnTo>
                    <a:pt x="9" y="0"/>
                  </a:lnTo>
                  <a:lnTo>
                    <a:pt x="96" y="0"/>
                  </a:lnTo>
                  <a:lnTo>
                    <a:pt x="211" y="0"/>
                  </a:lnTo>
                  <a:lnTo>
                    <a:pt x="374" y="10"/>
                  </a:lnTo>
                  <a:lnTo>
                    <a:pt x="451" y="20"/>
                  </a:lnTo>
                  <a:lnTo>
                    <a:pt x="499" y="20"/>
                  </a:lnTo>
                  <a:lnTo>
                    <a:pt x="595" y="29"/>
                  </a:lnTo>
                  <a:lnTo>
                    <a:pt x="605" y="29"/>
                  </a:lnTo>
                  <a:lnTo>
                    <a:pt x="614" y="29"/>
                  </a:lnTo>
                  <a:lnTo>
                    <a:pt x="691" y="0"/>
                  </a:lnTo>
                  <a:lnTo>
                    <a:pt x="739" y="0"/>
                  </a:lnTo>
                  <a:lnTo>
                    <a:pt x="730" y="0"/>
                  </a:lnTo>
                  <a:lnTo>
                    <a:pt x="739" y="29"/>
                  </a:lnTo>
                  <a:lnTo>
                    <a:pt x="730" y="29"/>
                  </a:lnTo>
                  <a:lnTo>
                    <a:pt x="720" y="48"/>
                  </a:lnTo>
                  <a:lnTo>
                    <a:pt x="614" y="68"/>
                  </a:lnTo>
                  <a:lnTo>
                    <a:pt x="557" y="48"/>
                  </a:lnTo>
                  <a:lnTo>
                    <a:pt x="499" y="48"/>
                  </a:lnTo>
                  <a:lnTo>
                    <a:pt x="413" y="39"/>
                  </a:lnTo>
                  <a:lnTo>
                    <a:pt x="345" y="39"/>
                  </a:lnTo>
                  <a:lnTo>
                    <a:pt x="269" y="39"/>
                  </a:lnTo>
                  <a:lnTo>
                    <a:pt x="134" y="29"/>
                  </a:lnTo>
                  <a:lnTo>
                    <a:pt x="48" y="29"/>
                  </a:lnTo>
                  <a:lnTo>
                    <a:pt x="0" y="29"/>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724" name="Freeform 263"/>
            <p:cNvSpPr>
              <a:spLocks/>
            </p:cNvSpPr>
            <p:nvPr/>
          </p:nvSpPr>
          <p:spPr bwMode="auto">
            <a:xfrm>
              <a:off x="3092" y="998"/>
              <a:ext cx="730" cy="48"/>
            </a:xfrm>
            <a:custGeom>
              <a:avLst/>
              <a:gdLst>
                <a:gd name="T0" fmla="*/ 9 w 730"/>
                <a:gd name="T1" fmla="*/ 0 h 48"/>
                <a:gd name="T2" fmla="*/ 19 w 730"/>
                <a:gd name="T3" fmla="*/ 0 h 48"/>
                <a:gd name="T4" fmla="*/ 48 w 730"/>
                <a:gd name="T5" fmla="*/ 0 h 48"/>
                <a:gd name="T6" fmla="*/ 134 w 730"/>
                <a:gd name="T7" fmla="*/ 0 h 48"/>
                <a:gd name="T8" fmla="*/ 211 w 730"/>
                <a:gd name="T9" fmla="*/ 0 h 48"/>
                <a:gd name="T10" fmla="*/ 297 w 730"/>
                <a:gd name="T11" fmla="*/ 10 h 48"/>
                <a:gd name="T12" fmla="*/ 374 w 730"/>
                <a:gd name="T13" fmla="*/ 10 h 48"/>
                <a:gd name="T14" fmla="*/ 451 w 730"/>
                <a:gd name="T15" fmla="*/ 20 h 48"/>
                <a:gd name="T16" fmla="*/ 547 w 730"/>
                <a:gd name="T17" fmla="*/ 20 h 48"/>
                <a:gd name="T18" fmla="*/ 586 w 730"/>
                <a:gd name="T19" fmla="*/ 20 h 48"/>
                <a:gd name="T20" fmla="*/ 605 w 730"/>
                <a:gd name="T21" fmla="*/ 29 h 48"/>
                <a:gd name="T22" fmla="*/ 624 w 730"/>
                <a:gd name="T23" fmla="*/ 20 h 48"/>
                <a:gd name="T24" fmla="*/ 662 w 730"/>
                <a:gd name="T25" fmla="*/ 10 h 48"/>
                <a:gd name="T26" fmla="*/ 710 w 730"/>
                <a:gd name="T27" fmla="*/ 0 h 48"/>
                <a:gd name="T28" fmla="*/ 730 w 730"/>
                <a:gd name="T29" fmla="*/ 0 h 48"/>
                <a:gd name="T30" fmla="*/ 730 w 730"/>
                <a:gd name="T31" fmla="*/ 10 h 48"/>
                <a:gd name="T32" fmla="*/ 730 w 730"/>
                <a:gd name="T33" fmla="*/ 29 h 48"/>
                <a:gd name="T34" fmla="*/ 710 w 730"/>
                <a:gd name="T35" fmla="*/ 39 h 48"/>
                <a:gd name="T36" fmla="*/ 662 w 730"/>
                <a:gd name="T37" fmla="*/ 48 h 48"/>
                <a:gd name="T38" fmla="*/ 557 w 730"/>
                <a:gd name="T39" fmla="*/ 48 h 48"/>
                <a:gd name="T40" fmla="*/ 451 w 730"/>
                <a:gd name="T41" fmla="*/ 39 h 48"/>
                <a:gd name="T42" fmla="*/ 345 w 730"/>
                <a:gd name="T43" fmla="*/ 39 h 48"/>
                <a:gd name="T44" fmla="*/ 269 w 730"/>
                <a:gd name="T45" fmla="*/ 39 h 48"/>
                <a:gd name="T46" fmla="*/ 192 w 730"/>
                <a:gd name="T47" fmla="*/ 39 h 48"/>
                <a:gd name="T48" fmla="*/ 86 w 730"/>
                <a:gd name="T49" fmla="*/ 29 h 48"/>
                <a:gd name="T50" fmla="*/ 38 w 730"/>
                <a:gd name="T51" fmla="*/ 29 h 48"/>
                <a:gd name="T52" fmla="*/ 0 w 730"/>
                <a:gd name="T53" fmla="*/ 29 h 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30"/>
                <a:gd name="T82" fmla="*/ 0 h 48"/>
                <a:gd name="T83" fmla="*/ 730 w 730"/>
                <a:gd name="T84" fmla="*/ 48 h 4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30" h="48">
                  <a:moveTo>
                    <a:pt x="9" y="0"/>
                  </a:moveTo>
                  <a:lnTo>
                    <a:pt x="19" y="0"/>
                  </a:lnTo>
                  <a:lnTo>
                    <a:pt x="48" y="0"/>
                  </a:lnTo>
                  <a:lnTo>
                    <a:pt x="134" y="0"/>
                  </a:lnTo>
                  <a:lnTo>
                    <a:pt x="211" y="0"/>
                  </a:lnTo>
                  <a:lnTo>
                    <a:pt x="297" y="10"/>
                  </a:lnTo>
                  <a:lnTo>
                    <a:pt x="374" y="10"/>
                  </a:lnTo>
                  <a:lnTo>
                    <a:pt x="451" y="20"/>
                  </a:lnTo>
                  <a:lnTo>
                    <a:pt x="547" y="20"/>
                  </a:lnTo>
                  <a:lnTo>
                    <a:pt x="586" y="20"/>
                  </a:lnTo>
                  <a:lnTo>
                    <a:pt x="605" y="29"/>
                  </a:lnTo>
                  <a:lnTo>
                    <a:pt x="624" y="20"/>
                  </a:lnTo>
                  <a:lnTo>
                    <a:pt x="662" y="10"/>
                  </a:lnTo>
                  <a:lnTo>
                    <a:pt x="710" y="0"/>
                  </a:lnTo>
                  <a:lnTo>
                    <a:pt x="730" y="0"/>
                  </a:lnTo>
                  <a:lnTo>
                    <a:pt x="730" y="10"/>
                  </a:lnTo>
                  <a:lnTo>
                    <a:pt x="730" y="29"/>
                  </a:lnTo>
                  <a:lnTo>
                    <a:pt x="710" y="39"/>
                  </a:lnTo>
                  <a:lnTo>
                    <a:pt x="662" y="48"/>
                  </a:lnTo>
                  <a:lnTo>
                    <a:pt x="557" y="48"/>
                  </a:lnTo>
                  <a:lnTo>
                    <a:pt x="451" y="39"/>
                  </a:lnTo>
                  <a:lnTo>
                    <a:pt x="345" y="39"/>
                  </a:lnTo>
                  <a:lnTo>
                    <a:pt x="269" y="39"/>
                  </a:lnTo>
                  <a:lnTo>
                    <a:pt x="192" y="39"/>
                  </a:lnTo>
                  <a:lnTo>
                    <a:pt x="86" y="29"/>
                  </a:lnTo>
                  <a:lnTo>
                    <a:pt x="38" y="29"/>
                  </a:lnTo>
                  <a:lnTo>
                    <a:pt x="0" y="29"/>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725" name="Rectangle 264"/>
            <p:cNvSpPr>
              <a:spLocks noChangeArrowheads="1"/>
            </p:cNvSpPr>
            <p:nvPr/>
          </p:nvSpPr>
          <p:spPr bwMode="auto">
            <a:xfrm>
              <a:off x="3812" y="941"/>
              <a:ext cx="115" cy="173"/>
            </a:xfrm>
            <a:prstGeom prst="rect">
              <a:avLst/>
            </a:prstGeom>
            <a:solidFill>
              <a:srgbClr val="000000"/>
            </a:solidFill>
            <a:ln w="15875">
              <a:solidFill>
                <a:srgbClr val="000000"/>
              </a:solidFill>
              <a:miter lim="800000"/>
              <a:headEnd/>
              <a:tailEnd/>
            </a:ln>
          </p:spPr>
          <p:txBody>
            <a:bodyPr/>
            <a:lstStyle/>
            <a:p>
              <a:endParaRPr lang="ja-JP" altLang="en-US">
                <a:solidFill>
                  <a:srgbClr val="000000"/>
                </a:solidFill>
                <a:latin typeface="Arial"/>
                <a:ea typeface="ＭＳ Ｐゴシック"/>
              </a:endParaRPr>
            </a:p>
          </p:txBody>
        </p:sp>
        <p:sp>
          <p:nvSpPr>
            <p:cNvPr id="65726" name="Freeform 265"/>
            <p:cNvSpPr>
              <a:spLocks/>
            </p:cNvSpPr>
            <p:nvPr/>
          </p:nvSpPr>
          <p:spPr bwMode="auto">
            <a:xfrm>
              <a:off x="2852" y="1162"/>
              <a:ext cx="115" cy="19"/>
            </a:xfrm>
            <a:custGeom>
              <a:avLst/>
              <a:gdLst>
                <a:gd name="T0" fmla="*/ 0 w 115"/>
                <a:gd name="T1" fmla="*/ 0 h 19"/>
                <a:gd name="T2" fmla="*/ 0 w 115"/>
                <a:gd name="T3" fmla="*/ 0 h 19"/>
                <a:gd name="T4" fmla="*/ 115 w 115"/>
                <a:gd name="T5" fmla="*/ 9 h 19"/>
                <a:gd name="T6" fmla="*/ 115 w 115"/>
                <a:gd name="T7" fmla="*/ 9 h 19"/>
                <a:gd name="T8" fmla="*/ 115 w 115"/>
                <a:gd name="T9" fmla="*/ 19 h 19"/>
                <a:gd name="T10" fmla="*/ 115 w 115"/>
                <a:gd name="T11" fmla="*/ 19 h 19"/>
                <a:gd name="T12" fmla="*/ 9 w 115"/>
                <a:gd name="T13" fmla="*/ 19 h 19"/>
                <a:gd name="T14" fmla="*/ 9 w 115"/>
                <a:gd name="T15" fmla="*/ 19 h 19"/>
                <a:gd name="T16" fmla="*/ 0 w 115"/>
                <a:gd name="T17" fmla="*/ 0 h 19"/>
                <a:gd name="T18" fmla="*/ 0 w 115"/>
                <a:gd name="T19" fmla="*/ 0 h 19"/>
                <a:gd name="T20" fmla="*/ 115 w 115"/>
                <a:gd name="T21" fmla="*/ 9 h 19"/>
                <a:gd name="T22" fmla="*/ 115 w 115"/>
                <a:gd name="T23" fmla="*/ 19 h 19"/>
                <a:gd name="T24" fmla="*/ 9 w 115"/>
                <a:gd name="T25" fmla="*/ 19 h 19"/>
                <a:gd name="T26" fmla="*/ 0 w 115"/>
                <a:gd name="T27" fmla="*/ 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5"/>
                <a:gd name="T43" fmla="*/ 0 h 19"/>
                <a:gd name="T44" fmla="*/ 115 w 115"/>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5" h="19">
                  <a:moveTo>
                    <a:pt x="0" y="0"/>
                  </a:moveTo>
                  <a:lnTo>
                    <a:pt x="0" y="0"/>
                  </a:lnTo>
                  <a:lnTo>
                    <a:pt x="115" y="9"/>
                  </a:lnTo>
                  <a:lnTo>
                    <a:pt x="115" y="19"/>
                  </a:lnTo>
                  <a:lnTo>
                    <a:pt x="9" y="19"/>
                  </a:lnTo>
                  <a:lnTo>
                    <a:pt x="0" y="0"/>
                  </a:lnTo>
                  <a:lnTo>
                    <a:pt x="115" y="9"/>
                  </a:lnTo>
                  <a:lnTo>
                    <a:pt x="115" y="19"/>
                  </a:lnTo>
                  <a:lnTo>
                    <a:pt x="9" y="19"/>
                  </a:lnTo>
                  <a:lnTo>
                    <a:pt x="0" y="0"/>
                  </a:lnTo>
                  <a:close/>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727" name="Oval 266"/>
            <p:cNvSpPr>
              <a:spLocks noChangeArrowheads="1"/>
            </p:cNvSpPr>
            <p:nvPr/>
          </p:nvSpPr>
          <p:spPr bwMode="auto">
            <a:xfrm>
              <a:off x="3149" y="1210"/>
              <a:ext cx="116" cy="105"/>
            </a:xfrm>
            <a:prstGeom prst="ellipse">
              <a:avLst/>
            </a:prstGeom>
            <a:solidFill>
              <a:srgbClr val="000000"/>
            </a:solidFill>
            <a:ln w="15875">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65728" name="Oval 267"/>
            <p:cNvSpPr>
              <a:spLocks noChangeArrowheads="1"/>
            </p:cNvSpPr>
            <p:nvPr/>
          </p:nvSpPr>
          <p:spPr bwMode="auto">
            <a:xfrm>
              <a:off x="3341" y="1287"/>
              <a:ext cx="116" cy="105"/>
            </a:xfrm>
            <a:prstGeom prst="ellipse">
              <a:avLst/>
            </a:prstGeom>
            <a:solidFill>
              <a:srgbClr val="000000"/>
            </a:solidFill>
            <a:ln w="15875">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65729" name="Oval 268"/>
            <p:cNvSpPr>
              <a:spLocks noChangeArrowheads="1"/>
            </p:cNvSpPr>
            <p:nvPr/>
          </p:nvSpPr>
          <p:spPr bwMode="auto">
            <a:xfrm>
              <a:off x="3534" y="1392"/>
              <a:ext cx="115" cy="106"/>
            </a:xfrm>
            <a:prstGeom prst="ellipse">
              <a:avLst/>
            </a:prstGeom>
            <a:solidFill>
              <a:srgbClr val="000000"/>
            </a:solidFill>
            <a:ln w="15875">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65730" name="Freeform 269"/>
            <p:cNvSpPr>
              <a:spLocks/>
            </p:cNvSpPr>
            <p:nvPr/>
          </p:nvSpPr>
          <p:spPr bwMode="auto">
            <a:xfrm>
              <a:off x="3265" y="1210"/>
              <a:ext cx="96" cy="38"/>
            </a:xfrm>
            <a:custGeom>
              <a:avLst/>
              <a:gdLst>
                <a:gd name="T0" fmla="*/ 0 w 96"/>
                <a:gd name="T1" fmla="*/ 9 h 38"/>
                <a:gd name="T2" fmla="*/ 0 w 96"/>
                <a:gd name="T3" fmla="*/ 9 h 38"/>
                <a:gd name="T4" fmla="*/ 19 w 96"/>
                <a:gd name="T5" fmla="*/ 0 h 38"/>
                <a:gd name="T6" fmla="*/ 19 w 96"/>
                <a:gd name="T7" fmla="*/ 0 h 38"/>
                <a:gd name="T8" fmla="*/ 96 w 96"/>
                <a:gd name="T9" fmla="*/ 29 h 38"/>
                <a:gd name="T10" fmla="*/ 96 w 96"/>
                <a:gd name="T11" fmla="*/ 29 h 38"/>
                <a:gd name="T12" fmla="*/ 96 w 96"/>
                <a:gd name="T13" fmla="*/ 38 h 38"/>
                <a:gd name="T14" fmla="*/ 96 w 96"/>
                <a:gd name="T15" fmla="*/ 38 h 38"/>
                <a:gd name="T16" fmla="*/ 0 w 96"/>
                <a:gd name="T17" fmla="*/ 9 h 38"/>
                <a:gd name="T18" fmla="*/ 0 w 96"/>
                <a:gd name="T19" fmla="*/ 9 h 38"/>
                <a:gd name="T20" fmla="*/ 19 w 96"/>
                <a:gd name="T21" fmla="*/ 0 h 38"/>
                <a:gd name="T22" fmla="*/ 96 w 96"/>
                <a:gd name="T23" fmla="*/ 29 h 38"/>
                <a:gd name="T24" fmla="*/ 96 w 96"/>
                <a:gd name="T25" fmla="*/ 38 h 38"/>
                <a:gd name="T26" fmla="*/ 0 w 96"/>
                <a:gd name="T27" fmla="*/ 9 h 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38"/>
                <a:gd name="T44" fmla="*/ 96 w 96"/>
                <a:gd name="T45" fmla="*/ 38 h 3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38">
                  <a:moveTo>
                    <a:pt x="0" y="9"/>
                  </a:moveTo>
                  <a:lnTo>
                    <a:pt x="0" y="9"/>
                  </a:lnTo>
                  <a:lnTo>
                    <a:pt x="19" y="0"/>
                  </a:lnTo>
                  <a:lnTo>
                    <a:pt x="96" y="29"/>
                  </a:lnTo>
                  <a:lnTo>
                    <a:pt x="96" y="38"/>
                  </a:lnTo>
                  <a:lnTo>
                    <a:pt x="0" y="9"/>
                  </a:lnTo>
                  <a:lnTo>
                    <a:pt x="19" y="0"/>
                  </a:lnTo>
                  <a:lnTo>
                    <a:pt x="96" y="29"/>
                  </a:lnTo>
                  <a:lnTo>
                    <a:pt x="96" y="38"/>
                  </a:lnTo>
                  <a:lnTo>
                    <a:pt x="0" y="9"/>
                  </a:lnTo>
                  <a:close/>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731" name="Freeform 270"/>
            <p:cNvSpPr>
              <a:spLocks/>
            </p:cNvSpPr>
            <p:nvPr/>
          </p:nvSpPr>
          <p:spPr bwMode="auto">
            <a:xfrm>
              <a:off x="3591" y="1325"/>
              <a:ext cx="173" cy="240"/>
            </a:xfrm>
            <a:custGeom>
              <a:avLst/>
              <a:gdLst>
                <a:gd name="T0" fmla="*/ 0 w 173"/>
                <a:gd name="T1" fmla="*/ 0 h 240"/>
                <a:gd name="T2" fmla="*/ 0 w 173"/>
                <a:gd name="T3" fmla="*/ 0 h 240"/>
                <a:gd name="T4" fmla="*/ 67 w 173"/>
                <a:gd name="T5" fmla="*/ 48 h 240"/>
                <a:gd name="T6" fmla="*/ 67 w 173"/>
                <a:gd name="T7" fmla="*/ 48 h 240"/>
                <a:gd name="T8" fmla="*/ 115 w 173"/>
                <a:gd name="T9" fmla="*/ 96 h 240"/>
                <a:gd name="T10" fmla="*/ 115 w 173"/>
                <a:gd name="T11" fmla="*/ 96 h 240"/>
                <a:gd name="T12" fmla="*/ 154 w 173"/>
                <a:gd name="T13" fmla="*/ 154 h 240"/>
                <a:gd name="T14" fmla="*/ 154 w 173"/>
                <a:gd name="T15" fmla="*/ 154 h 240"/>
                <a:gd name="T16" fmla="*/ 173 w 173"/>
                <a:gd name="T17" fmla="*/ 211 h 240"/>
                <a:gd name="T18" fmla="*/ 173 w 173"/>
                <a:gd name="T19" fmla="*/ 211 h 240"/>
                <a:gd name="T20" fmla="*/ 173 w 173"/>
                <a:gd name="T21" fmla="*/ 240 h 240"/>
                <a:gd name="T22" fmla="*/ 173 w 173"/>
                <a:gd name="T23" fmla="*/ 240 h 240"/>
                <a:gd name="T24" fmla="*/ 163 w 173"/>
                <a:gd name="T25" fmla="*/ 240 h 240"/>
                <a:gd name="T26" fmla="*/ 163 w 173"/>
                <a:gd name="T27" fmla="*/ 240 h 240"/>
                <a:gd name="T28" fmla="*/ 154 w 173"/>
                <a:gd name="T29" fmla="*/ 173 h 240"/>
                <a:gd name="T30" fmla="*/ 154 w 173"/>
                <a:gd name="T31" fmla="*/ 173 h 240"/>
                <a:gd name="T32" fmla="*/ 115 w 173"/>
                <a:gd name="T33" fmla="*/ 106 h 240"/>
                <a:gd name="T34" fmla="*/ 115 w 173"/>
                <a:gd name="T35" fmla="*/ 106 h 240"/>
                <a:gd name="T36" fmla="*/ 67 w 173"/>
                <a:gd name="T37" fmla="*/ 67 h 240"/>
                <a:gd name="T38" fmla="*/ 67 w 173"/>
                <a:gd name="T39" fmla="*/ 67 h 240"/>
                <a:gd name="T40" fmla="*/ 0 w 173"/>
                <a:gd name="T41" fmla="*/ 19 h 240"/>
                <a:gd name="T42" fmla="*/ 0 w 173"/>
                <a:gd name="T43" fmla="*/ 19 h 2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3"/>
                <a:gd name="T67" fmla="*/ 0 h 240"/>
                <a:gd name="T68" fmla="*/ 173 w 173"/>
                <a:gd name="T69" fmla="*/ 240 h 2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3" h="240">
                  <a:moveTo>
                    <a:pt x="0" y="0"/>
                  </a:moveTo>
                  <a:lnTo>
                    <a:pt x="0" y="0"/>
                  </a:lnTo>
                  <a:lnTo>
                    <a:pt x="67" y="48"/>
                  </a:lnTo>
                  <a:lnTo>
                    <a:pt x="115" y="96"/>
                  </a:lnTo>
                  <a:lnTo>
                    <a:pt x="154" y="154"/>
                  </a:lnTo>
                  <a:lnTo>
                    <a:pt x="173" y="211"/>
                  </a:lnTo>
                  <a:lnTo>
                    <a:pt x="173" y="240"/>
                  </a:lnTo>
                  <a:lnTo>
                    <a:pt x="163" y="240"/>
                  </a:lnTo>
                  <a:lnTo>
                    <a:pt x="154" y="173"/>
                  </a:lnTo>
                  <a:lnTo>
                    <a:pt x="115" y="106"/>
                  </a:lnTo>
                  <a:lnTo>
                    <a:pt x="67" y="67"/>
                  </a:lnTo>
                  <a:lnTo>
                    <a:pt x="0" y="19"/>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732" name="Freeform 271"/>
            <p:cNvSpPr>
              <a:spLocks/>
            </p:cNvSpPr>
            <p:nvPr/>
          </p:nvSpPr>
          <p:spPr bwMode="auto">
            <a:xfrm>
              <a:off x="3591" y="1325"/>
              <a:ext cx="173" cy="240"/>
            </a:xfrm>
            <a:custGeom>
              <a:avLst/>
              <a:gdLst>
                <a:gd name="T0" fmla="*/ 0 w 173"/>
                <a:gd name="T1" fmla="*/ 0 h 240"/>
                <a:gd name="T2" fmla="*/ 67 w 173"/>
                <a:gd name="T3" fmla="*/ 48 h 240"/>
                <a:gd name="T4" fmla="*/ 115 w 173"/>
                <a:gd name="T5" fmla="*/ 96 h 240"/>
                <a:gd name="T6" fmla="*/ 154 w 173"/>
                <a:gd name="T7" fmla="*/ 154 h 240"/>
                <a:gd name="T8" fmla="*/ 173 w 173"/>
                <a:gd name="T9" fmla="*/ 211 h 240"/>
                <a:gd name="T10" fmla="*/ 173 w 173"/>
                <a:gd name="T11" fmla="*/ 240 h 240"/>
                <a:gd name="T12" fmla="*/ 163 w 173"/>
                <a:gd name="T13" fmla="*/ 240 h 240"/>
                <a:gd name="T14" fmla="*/ 154 w 173"/>
                <a:gd name="T15" fmla="*/ 173 h 240"/>
                <a:gd name="T16" fmla="*/ 115 w 173"/>
                <a:gd name="T17" fmla="*/ 106 h 240"/>
                <a:gd name="T18" fmla="*/ 67 w 173"/>
                <a:gd name="T19" fmla="*/ 67 h 240"/>
                <a:gd name="T20" fmla="*/ 0 w 173"/>
                <a:gd name="T21" fmla="*/ 19 h 2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3"/>
                <a:gd name="T34" fmla="*/ 0 h 240"/>
                <a:gd name="T35" fmla="*/ 173 w 173"/>
                <a:gd name="T36" fmla="*/ 240 h 2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3" h="240">
                  <a:moveTo>
                    <a:pt x="0" y="0"/>
                  </a:moveTo>
                  <a:lnTo>
                    <a:pt x="67" y="48"/>
                  </a:lnTo>
                  <a:lnTo>
                    <a:pt x="115" y="96"/>
                  </a:lnTo>
                  <a:lnTo>
                    <a:pt x="154" y="154"/>
                  </a:lnTo>
                  <a:lnTo>
                    <a:pt x="173" y="211"/>
                  </a:lnTo>
                  <a:lnTo>
                    <a:pt x="173" y="240"/>
                  </a:lnTo>
                  <a:lnTo>
                    <a:pt x="163" y="240"/>
                  </a:lnTo>
                  <a:lnTo>
                    <a:pt x="154" y="173"/>
                  </a:lnTo>
                  <a:lnTo>
                    <a:pt x="115" y="106"/>
                  </a:lnTo>
                  <a:lnTo>
                    <a:pt x="67" y="67"/>
                  </a:lnTo>
                  <a:lnTo>
                    <a:pt x="0" y="19"/>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733" name="Freeform 272"/>
            <p:cNvSpPr>
              <a:spLocks/>
            </p:cNvSpPr>
            <p:nvPr/>
          </p:nvSpPr>
          <p:spPr bwMode="auto">
            <a:xfrm>
              <a:off x="2391" y="902"/>
              <a:ext cx="470" cy="192"/>
            </a:xfrm>
            <a:custGeom>
              <a:avLst/>
              <a:gdLst>
                <a:gd name="T0" fmla="*/ 0 w 470"/>
                <a:gd name="T1" fmla="*/ 0 h 192"/>
                <a:gd name="T2" fmla="*/ 0 w 470"/>
                <a:gd name="T3" fmla="*/ 0 h 192"/>
                <a:gd name="T4" fmla="*/ 86 w 470"/>
                <a:gd name="T5" fmla="*/ 39 h 192"/>
                <a:gd name="T6" fmla="*/ 86 w 470"/>
                <a:gd name="T7" fmla="*/ 39 h 192"/>
                <a:gd name="T8" fmla="*/ 211 w 470"/>
                <a:gd name="T9" fmla="*/ 48 h 192"/>
                <a:gd name="T10" fmla="*/ 211 w 470"/>
                <a:gd name="T11" fmla="*/ 48 h 192"/>
                <a:gd name="T12" fmla="*/ 403 w 470"/>
                <a:gd name="T13" fmla="*/ 58 h 192"/>
                <a:gd name="T14" fmla="*/ 403 w 470"/>
                <a:gd name="T15" fmla="*/ 58 h 192"/>
                <a:gd name="T16" fmla="*/ 470 w 470"/>
                <a:gd name="T17" fmla="*/ 192 h 192"/>
                <a:gd name="T18" fmla="*/ 470 w 470"/>
                <a:gd name="T19" fmla="*/ 192 h 192"/>
                <a:gd name="T20" fmla="*/ 230 w 470"/>
                <a:gd name="T21" fmla="*/ 192 h 192"/>
                <a:gd name="T22" fmla="*/ 230 w 470"/>
                <a:gd name="T23" fmla="*/ 192 h 192"/>
                <a:gd name="T24" fmla="*/ 10 w 470"/>
                <a:gd name="T25" fmla="*/ 10 h 192"/>
                <a:gd name="T26" fmla="*/ 10 w 470"/>
                <a:gd name="T27" fmla="*/ 10 h 1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0"/>
                <a:gd name="T43" fmla="*/ 0 h 192"/>
                <a:gd name="T44" fmla="*/ 470 w 470"/>
                <a:gd name="T45" fmla="*/ 192 h 19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0" h="192">
                  <a:moveTo>
                    <a:pt x="0" y="0"/>
                  </a:moveTo>
                  <a:lnTo>
                    <a:pt x="0" y="0"/>
                  </a:lnTo>
                  <a:lnTo>
                    <a:pt x="86" y="39"/>
                  </a:lnTo>
                  <a:lnTo>
                    <a:pt x="211" y="48"/>
                  </a:lnTo>
                  <a:lnTo>
                    <a:pt x="403" y="58"/>
                  </a:lnTo>
                  <a:lnTo>
                    <a:pt x="470" y="192"/>
                  </a:lnTo>
                  <a:lnTo>
                    <a:pt x="230" y="192"/>
                  </a:lnTo>
                  <a:lnTo>
                    <a:pt x="10" y="10"/>
                  </a:lnTo>
                </a:path>
              </a:pathLst>
            </a:custGeom>
            <a:noFill/>
            <a:ln w="1587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65734" name="Freeform 273"/>
            <p:cNvSpPr>
              <a:spLocks/>
            </p:cNvSpPr>
            <p:nvPr/>
          </p:nvSpPr>
          <p:spPr bwMode="auto">
            <a:xfrm>
              <a:off x="2391" y="902"/>
              <a:ext cx="470" cy="192"/>
            </a:xfrm>
            <a:custGeom>
              <a:avLst/>
              <a:gdLst>
                <a:gd name="T0" fmla="*/ 0 w 470"/>
                <a:gd name="T1" fmla="*/ 0 h 192"/>
                <a:gd name="T2" fmla="*/ 86 w 470"/>
                <a:gd name="T3" fmla="*/ 39 h 192"/>
                <a:gd name="T4" fmla="*/ 211 w 470"/>
                <a:gd name="T5" fmla="*/ 48 h 192"/>
                <a:gd name="T6" fmla="*/ 403 w 470"/>
                <a:gd name="T7" fmla="*/ 58 h 192"/>
                <a:gd name="T8" fmla="*/ 470 w 470"/>
                <a:gd name="T9" fmla="*/ 192 h 192"/>
                <a:gd name="T10" fmla="*/ 230 w 470"/>
                <a:gd name="T11" fmla="*/ 192 h 192"/>
                <a:gd name="T12" fmla="*/ 10 w 470"/>
                <a:gd name="T13" fmla="*/ 10 h 192"/>
                <a:gd name="T14" fmla="*/ 0 60000 65536"/>
                <a:gd name="T15" fmla="*/ 0 60000 65536"/>
                <a:gd name="T16" fmla="*/ 0 60000 65536"/>
                <a:gd name="T17" fmla="*/ 0 60000 65536"/>
                <a:gd name="T18" fmla="*/ 0 60000 65536"/>
                <a:gd name="T19" fmla="*/ 0 60000 65536"/>
                <a:gd name="T20" fmla="*/ 0 60000 65536"/>
                <a:gd name="T21" fmla="*/ 0 w 470"/>
                <a:gd name="T22" fmla="*/ 0 h 192"/>
                <a:gd name="T23" fmla="*/ 470 w 470"/>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0" h="192">
                  <a:moveTo>
                    <a:pt x="0" y="0"/>
                  </a:moveTo>
                  <a:lnTo>
                    <a:pt x="86" y="39"/>
                  </a:lnTo>
                  <a:lnTo>
                    <a:pt x="211" y="48"/>
                  </a:lnTo>
                  <a:lnTo>
                    <a:pt x="403" y="58"/>
                  </a:lnTo>
                  <a:lnTo>
                    <a:pt x="470" y="192"/>
                  </a:lnTo>
                  <a:lnTo>
                    <a:pt x="230" y="192"/>
                  </a:lnTo>
                  <a:lnTo>
                    <a:pt x="10" y="10"/>
                  </a:lnTo>
                </a:path>
              </a:pathLst>
            </a:custGeom>
            <a:noFill/>
            <a:ln w="1587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65735" name="Rectangle 274"/>
            <p:cNvSpPr>
              <a:spLocks noChangeArrowheads="1"/>
            </p:cNvSpPr>
            <p:nvPr/>
          </p:nvSpPr>
          <p:spPr bwMode="auto">
            <a:xfrm>
              <a:off x="2635" y="974"/>
              <a:ext cx="242" cy="144"/>
            </a:xfrm>
            <a:prstGeom prst="rect">
              <a:avLst/>
            </a:prstGeom>
            <a:noFill/>
            <a:ln w="9525">
              <a:noFill/>
              <a:miter lim="800000"/>
              <a:headEnd/>
              <a:tailEnd/>
            </a:ln>
          </p:spPr>
          <p:txBody>
            <a:bodyPr wrap="none" lIns="0" tIns="0" rIns="0" bIns="0">
              <a:spAutoFit/>
            </a:bodyPr>
            <a:lstStyle/>
            <a:p>
              <a:r>
                <a:rPr lang="ja-JP" altLang="en-US" sz="1500" b="1">
                  <a:solidFill>
                    <a:srgbClr val="FFC000"/>
                  </a:solidFill>
                  <a:latin typeface="Arial"/>
                  <a:ea typeface="ＭＳ Ｐゴシック"/>
                </a:rPr>
                <a:t>受精</a:t>
              </a:r>
              <a:endParaRPr lang="ja-JP" altLang="en-US" sz="1400">
                <a:solidFill>
                  <a:srgbClr val="000000"/>
                </a:solidFill>
                <a:latin typeface="Times" charset="0"/>
                <a:ea typeface="ＭＳ 明朝" pitchFamily="17" charset="-128"/>
              </a:endParaRPr>
            </a:p>
          </p:txBody>
        </p:sp>
        <p:grpSp>
          <p:nvGrpSpPr>
            <p:cNvPr id="31" name="Group 275"/>
            <p:cNvGrpSpPr>
              <a:grpSpLocks/>
            </p:cNvGrpSpPr>
            <p:nvPr/>
          </p:nvGrpSpPr>
          <p:grpSpPr bwMode="auto">
            <a:xfrm>
              <a:off x="2708" y="1104"/>
              <a:ext cx="67" cy="250"/>
              <a:chOff x="2708" y="1104"/>
              <a:chExt cx="67" cy="250"/>
            </a:xfrm>
          </p:grpSpPr>
          <p:sp>
            <p:nvSpPr>
              <p:cNvPr id="65875" name="Freeform 276"/>
              <p:cNvSpPr>
                <a:spLocks/>
              </p:cNvSpPr>
              <p:nvPr/>
            </p:nvSpPr>
            <p:spPr bwMode="auto">
              <a:xfrm>
                <a:off x="2708" y="1200"/>
                <a:ext cx="67" cy="154"/>
              </a:xfrm>
              <a:custGeom>
                <a:avLst/>
                <a:gdLst>
                  <a:gd name="T0" fmla="*/ 38 w 67"/>
                  <a:gd name="T1" fmla="*/ 154 h 154"/>
                  <a:gd name="T2" fmla="*/ 0 w 67"/>
                  <a:gd name="T3" fmla="*/ 0 h 154"/>
                  <a:gd name="T4" fmla="*/ 38 w 67"/>
                  <a:gd name="T5" fmla="*/ 0 h 154"/>
                  <a:gd name="T6" fmla="*/ 67 w 67"/>
                  <a:gd name="T7" fmla="*/ 0 h 154"/>
                  <a:gd name="T8" fmla="*/ 38 w 67"/>
                  <a:gd name="T9" fmla="*/ 154 h 154"/>
                  <a:gd name="T10" fmla="*/ 0 60000 65536"/>
                  <a:gd name="T11" fmla="*/ 0 60000 65536"/>
                  <a:gd name="T12" fmla="*/ 0 60000 65536"/>
                  <a:gd name="T13" fmla="*/ 0 60000 65536"/>
                  <a:gd name="T14" fmla="*/ 0 60000 65536"/>
                  <a:gd name="T15" fmla="*/ 0 w 67"/>
                  <a:gd name="T16" fmla="*/ 0 h 154"/>
                  <a:gd name="T17" fmla="*/ 67 w 67"/>
                  <a:gd name="T18" fmla="*/ 154 h 154"/>
                </a:gdLst>
                <a:ahLst/>
                <a:cxnLst>
                  <a:cxn ang="T10">
                    <a:pos x="T0" y="T1"/>
                  </a:cxn>
                  <a:cxn ang="T11">
                    <a:pos x="T2" y="T3"/>
                  </a:cxn>
                  <a:cxn ang="T12">
                    <a:pos x="T4" y="T5"/>
                  </a:cxn>
                  <a:cxn ang="T13">
                    <a:pos x="T6" y="T7"/>
                  </a:cxn>
                  <a:cxn ang="T14">
                    <a:pos x="T8" y="T9"/>
                  </a:cxn>
                </a:cxnLst>
                <a:rect l="T15" t="T16" r="T17" b="T18"/>
                <a:pathLst>
                  <a:path w="67" h="154">
                    <a:moveTo>
                      <a:pt x="38" y="154"/>
                    </a:moveTo>
                    <a:lnTo>
                      <a:pt x="0" y="0"/>
                    </a:lnTo>
                    <a:lnTo>
                      <a:pt x="38" y="0"/>
                    </a:lnTo>
                    <a:lnTo>
                      <a:pt x="67" y="0"/>
                    </a:lnTo>
                    <a:lnTo>
                      <a:pt x="38" y="154"/>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876" name="Line 277"/>
              <p:cNvSpPr>
                <a:spLocks noChangeShapeType="1"/>
              </p:cNvSpPr>
              <p:nvPr/>
            </p:nvSpPr>
            <p:spPr bwMode="auto">
              <a:xfrm>
                <a:off x="2746" y="1104"/>
                <a:ext cx="1" cy="96"/>
              </a:xfrm>
              <a:prstGeom prst="line">
                <a:avLst/>
              </a:prstGeom>
              <a:noFill/>
              <a:ln w="15875">
                <a:solidFill>
                  <a:srgbClr val="FFC000"/>
                </a:solidFill>
                <a:round/>
                <a:headEnd/>
                <a:tailEnd/>
              </a:ln>
            </p:spPr>
            <p:txBody>
              <a:bodyPr/>
              <a:lstStyle/>
              <a:p>
                <a:endParaRPr lang="ja-JP" altLang="en-US">
                  <a:solidFill>
                    <a:srgbClr val="000000"/>
                  </a:solidFill>
                  <a:latin typeface="Arial"/>
                  <a:ea typeface="ＭＳ Ｐゴシック"/>
                </a:endParaRPr>
              </a:p>
            </p:txBody>
          </p:sp>
        </p:grpSp>
        <p:sp>
          <p:nvSpPr>
            <p:cNvPr id="65737" name="Oval 278"/>
            <p:cNvSpPr>
              <a:spLocks noChangeArrowheads="1"/>
            </p:cNvSpPr>
            <p:nvPr/>
          </p:nvSpPr>
          <p:spPr bwMode="auto">
            <a:xfrm>
              <a:off x="2449" y="1181"/>
              <a:ext cx="115" cy="106"/>
            </a:xfrm>
            <a:prstGeom prst="ellipse">
              <a:avLst/>
            </a:prstGeom>
            <a:solidFill>
              <a:srgbClr val="000000"/>
            </a:solidFill>
            <a:ln w="15875">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65738" name="Freeform 279"/>
            <p:cNvSpPr>
              <a:spLocks/>
            </p:cNvSpPr>
            <p:nvPr/>
          </p:nvSpPr>
          <p:spPr bwMode="auto">
            <a:xfrm>
              <a:off x="2429" y="1162"/>
              <a:ext cx="39" cy="38"/>
            </a:xfrm>
            <a:custGeom>
              <a:avLst/>
              <a:gdLst>
                <a:gd name="T0" fmla="*/ 0 w 39"/>
                <a:gd name="T1" fmla="*/ 0 h 38"/>
                <a:gd name="T2" fmla="*/ 0 w 39"/>
                <a:gd name="T3" fmla="*/ 0 h 38"/>
                <a:gd name="T4" fmla="*/ 10 w 39"/>
                <a:gd name="T5" fmla="*/ 0 h 38"/>
                <a:gd name="T6" fmla="*/ 39 w 39"/>
                <a:gd name="T7" fmla="*/ 29 h 38"/>
                <a:gd name="T8" fmla="*/ 29 w 39"/>
                <a:gd name="T9" fmla="*/ 38 h 38"/>
                <a:gd name="T10" fmla="*/ 0 60000 65536"/>
                <a:gd name="T11" fmla="*/ 0 60000 65536"/>
                <a:gd name="T12" fmla="*/ 0 60000 65536"/>
                <a:gd name="T13" fmla="*/ 0 60000 65536"/>
                <a:gd name="T14" fmla="*/ 0 60000 65536"/>
                <a:gd name="T15" fmla="*/ 0 w 39"/>
                <a:gd name="T16" fmla="*/ 0 h 38"/>
                <a:gd name="T17" fmla="*/ 39 w 39"/>
                <a:gd name="T18" fmla="*/ 38 h 38"/>
              </a:gdLst>
              <a:ahLst/>
              <a:cxnLst>
                <a:cxn ang="T10">
                  <a:pos x="T0" y="T1"/>
                </a:cxn>
                <a:cxn ang="T11">
                  <a:pos x="T2" y="T3"/>
                </a:cxn>
                <a:cxn ang="T12">
                  <a:pos x="T4" y="T5"/>
                </a:cxn>
                <a:cxn ang="T13">
                  <a:pos x="T6" y="T7"/>
                </a:cxn>
                <a:cxn ang="T14">
                  <a:pos x="T8" y="T9"/>
                </a:cxn>
              </a:cxnLst>
              <a:rect l="T15" t="T16" r="T17" b="T18"/>
              <a:pathLst>
                <a:path w="39" h="38">
                  <a:moveTo>
                    <a:pt x="0" y="0"/>
                  </a:moveTo>
                  <a:lnTo>
                    <a:pt x="0" y="0"/>
                  </a:lnTo>
                  <a:lnTo>
                    <a:pt x="10" y="0"/>
                  </a:lnTo>
                  <a:lnTo>
                    <a:pt x="39" y="29"/>
                  </a:lnTo>
                  <a:lnTo>
                    <a:pt x="29" y="38"/>
                  </a:lnTo>
                </a:path>
              </a:pathLst>
            </a:custGeom>
            <a:noFill/>
            <a:ln w="1587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65739" name="Freeform 280"/>
            <p:cNvSpPr>
              <a:spLocks/>
            </p:cNvSpPr>
            <p:nvPr/>
          </p:nvSpPr>
          <p:spPr bwMode="auto">
            <a:xfrm>
              <a:off x="2429" y="1162"/>
              <a:ext cx="29" cy="38"/>
            </a:xfrm>
            <a:custGeom>
              <a:avLst/>
              <a:gdLst>
                <a:gd name="T0" fmla="*/ 0 w 29"/>
                <a:gd name="T1" fmla="*/ 0 h 38"/>
                <a:gd name="T2" fmla="*/ 10 w 29"/>
                <a:gd name="T3" fmla="*/ 0 h 38"/>
                <a:gd name="T4" fmla="*/ 29 w 29"/>
                <a:gd name="T5" fmla="*/ 9 h 38"/>
                <a:gd name="T6" fmla="*/ 29 w 29"/>
                <a:gd name="T7" fmla="*/ 19 h 38"/>
                <a:gd name="T8" fmla="*/ 29 w 29"/>
                <a:gd name="T9" fmla="*/ 38 h 38"/>
                <a:gd name="T10" fmla="*/ 0 60000 65536"/>
                <a:gd name="T11" fmla="*/ 0 60000 65536"/>
                <a:gd name="T12" fmla="*/ 0 60000 65536"/>
                <a:gd name="T13" fmla="*/ 0 60000 65536"/>
                <a:gd name="T14" fmla="*/ 0 60000 65536"/>
                <a:gd name="T15" fmla="*/ 0 w 29"/>
                <a:gd name="T16" fmla="*/ 0 h 38"/>
                <a:gd name="T17" fmla="*/ 29 w 29"/>
                <a:gd name="T18" fmla="*/ 38 h 38"/>
              </a:gdLst>
              <a:ahLst/>
              <a:cxnLst>
                <a:cxn ang="T10">
                  <a:pos x="T0" y="T1"/>
                </a:cxn>
                <a:cxn ang="T11">
                  <a:pos x="T2" y="T3"/>
                </a:cxn>
                <a:cxn ang="T12">
                  <a:pos x="T4" y="T5"/>
                </a:cxn>
                <a:cxn ang="T13">
                  <a:pos x="T6" y="T7"/>
                </a:cxn>
                <a:cxn ang="T14">
                  <a:pos x="T8" y="T9"/>
                </a:cxn>
              </a:cxnLst>
              <a:rect l="T15" t="T16" r="T17" b="T18"/>
              <a:pathLst>
                <a:path w="29" h="38">
                  <a:moveTo>
                    <a:pt x="0" y="0"/>
                  </a:moveTo>
                  <a:lnTo>
                    <a:pt x="10" y="0"/>
                  </a:lnTo>
                  <a:lnTo>
                    <a:pt x="29" y="9"/>
                  </a:lnTo>
                  <a:lnTo>
                    <a:pt x="29" y="19"/>
                  </a:lnTo>
                  <a:lnTo>
                    <a:pt x="29" y="38"/>
                  </a:lnTo>
                </a:path>
              </a:pathLst>
            </a:custGeom>
            <a:noFill/>
            <a:ln w="1587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65740" name="Freeform 281"/>
            <p:cNvSpPr>
              <a:spLocks/>
            </p:cNvSpPr>
            <p:nvPr/>
          </p:nvSpPr>
          <p:spPr bwMode="auto">
            <a:xfrm>
              <a:off x="2545" y="1152"/>
              <a:ext cx="9" cy="48"/>
            </a:xfrm>
            <a:custGeom>
              <a:avLst/>
              <a:gdLst>
                <a:gd name="T0" fmla="*/ 9 w 9"/>
                <a:gd name="T1" fmla="*/ 0 h 48"/>
                <a:gd name="T2" fmla="*/ 9 w 9"/>
                <a:gd name="T3" fmla="*/ 0 h 48"/>
                <a:gd name="T4" fmla="*/ 0 w 9"/>
                <a:gd name="T5" fmla="*/ 10 h 48"/>
                <a:gd name="T6" fmla="*/ 0 w 9"/>
                <a:gd name="T7" fmla="*/ 10 h 48"/>
                <a:gd name="T8" fmla="*/ 0 w 9"/>
                <a:gd name="T9" fmla="*/ 29 h 48"/>
                <a:gd name="T10" fmla="*/ 0 w 9"/>
                <a:gd name="T11" fmla="*/ 48 h 48"/>
                <a:gd name="T12" fmla="*/ 0 w 9"/>
                <a:gd name="T13" fmla="*/ 48 h 48"/>
                <a:gd name="T14" fmla="*/ 0 60000 65536"/>
                <a:gd name="T15" fmla="*/ 0 60000 65536"/>
                <a:gd name="T16" fmla="*/ 0 60000 65536"/>
                <a:gd name="T17" fmla="*/ 0 60000 65536"/>
                <a:gd name="T18" fmla="*/ 0 60000 65536"/>
                <a:gd name="T19" fmla="*/ 0 60000 65536"/>
                <a:gd name="T20" fmla="*/ 0 60000 65536"/>
                <a:gd name="T21" fmla="*/ 0 w 9"/>
                <a:gd name="T22" fmla="*/ 0 h 48"/>
                <a:gd name="T23" fmla="*/ 9 w 9"/>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48">
                  <a:moveTo>
                    <a:pt x="9" y="0"/>
                  </a:moveTo>
                  <a:lnTo>
                    <a:pt x="9" y="0"/>
                  </a:lnTo>
                  <a:lnTo>
                    <a:pt x="0" y="10"/>
                  </a:lnTo>
                  <a:lnTo>
                    <a:pt x="0" y="29"/>
                  </a:lnTo>
                  <a:lnTo>
                    <a:pt x="0" y="48"/>
                  </a:lnTo>
                </a:path>
              </a:pathLst>
            </a:custGeom>
            <a:noFill/>
            <a:ln w="1587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65741" name="Freeform 282"/>
            <p:cNvSpPr>
              <a:spLocks/>
            </p:cNvSpPr>
            <p:nvPr/>
          </p:nvSpPr>
          <p:spPr bwMode="auto">
            <a:xfrm>
              <a:off x="2545" y="1152"/>
              <a:ext cx="9" cy="48"/>
            </a:xfrm>
            <a:custGeom>
              <a:avLst/>
              <a:gdLst>
                <a:gd name="T0" fmla="*/ 9 w 9"/>
                <a:gd name="T1" fmla="*/ 0 h 48"/>
                <a:gd name="T2" fmla="*/ 0 w 9"/>
                <a:gd name="T3" fmla="*/ 10 h 48"/>
                <a:gd name="T4" fmla="*/ 0 w 9"/>
                <a:gd name="T5" fmla="*/ 48 h 48"/>
                <a:gd name="T6" fmla="*/ 0 60000 65536"/>
                <a:gd name="T7" fmla="*/ 0 60000 65536"/>
                <a:gd name="T8" fmla="*/ 0 60000 65536"/>
                <a:gd name="T9" fmla="*/ 0 w 9"/>
                <a:gd name="T10" fmla="*/ 0 h 48"/>
                <a:gd name="T11" fmla="*/ 9 w 9"/>
                <a:gd name="T12" fmla="*/ 48 h 48"/>
              </a:gdLst>
              <a:ahLst/>
              <a:cxnLst>
                <a:cxn ang="T6">
                  <a:pos x="T0" y="T1"/>
                </a:cxn>
                <a:cxn ang="T7">
                  <a:pos x="T2" y="T3"/>
                </a:cxn>
                <a:cxn ang="T8">
                  <a:pos x="T4" y="T5"/>
                </a:cxn>
              </a:cxnLst>
              <a:rect l="T9" t="T10" r="T11" b="T12"/>
              <a:pathLst>
                <a:path w="9" h="48">
                  <a:moveTo>
                    <a:pt x="9" y="0"/>
                  </a:moveTo>
                  <a:lnTo>
                    <a:pt x="0" y="10"/>
                  </a:lnTo>
                  <a:lnTo>
                    <a:pt x="0" y="48"/>
                  </a:lnTo>
                </a:path>
              </a:pathLst>
            </a:custGeom>
            <a:noFill/>
            <a:ln w="1587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65742" name="Freeform 283"/>
            <p:cNvSpPr>
              <a:spLocks/>
            </p:cNvSpPr>
            <p:nvPr/>
          </p:nvSpPr>
          <p:spPr bwMode="auto">
            <a:xfrm>
              <a:off x="2208" y="1200"/>
              <a:ext cx="39" cy="48"/>
            </a:xfrm>
            <a:custGeom>
              <a:avLst/>
              <a:gdLst>
                <a:gd name="T0" fmla="*/ 0 w 39"/>
                <a:gd name="T1" fmla="*/ 0 h 48"/>
                <a:gd name="T2" fmla="*/ 0 w 39"/>
                <a:gd name="T3" fmla="*/ 0 h 48"/>
                <a:gd name="T4" fmla="*/ 39 w 39"/>
                <a:gd name="T5" fmla="*/ 0 h 48"/>
                <a:gd name="T6" fmla="*/ 39 w 39"/>
                <a:gd name="T7" fmla="*/ 10 h 48"/>
                <a:gd name="T8" fmla="*/ 39 w 39"/>
                <a:gd name="T9" fmla="*/ 10 h 48"/>
                <a:gd name="T10" fmla="*/ 29 w 39"/>
                <a:gd name="T11" fmla="*/ 29 h 48"/>
                <a:gd name="T12" fmla="*/ 29 w 39"/>
                <a:gd name="T13" fmla="*/ 48 h 48"/>
                <a:gd name="T14" fmla="*/ 29 w 39"/>
                <a:gd name="T15" fmla="*/ 48 h 48"/>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48"/>
                <a:gd name="T26" fmla="*/ 39 w 39"/>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48">
                  <a:moveTo>
                    <a:pt x="0" y="0"/>
                  </a:moveTo>
                  <a:lnTo>
                    <a:pt x="0" y="0"/>
                  </a:lnTo>
                  <a:lnTo>
                    <a:pt x="39" y="0"/>
                  </a:lnTo>
                  <a:lnTo>
                    <a:pt x="39" y="10"/>
                  </a:lnTo>
                  <a:lnTo>
                    <a:pt x="29" y="29"/>
                  </a:lnTo>
                  <a:lnTo>
                    <a:pt x="29" y="48"/>
                  </a:lnTo>
                </a:path>
              </a:pathLst>
            </a:custGeom>
            <a:noFill/>
            <a:ln w="1587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65743" name="Freeform 284"/>
            <p:cNvSpPr>
              <a:spLocks/>
            </p:cNvSpPr>
            <p:nvPr/>
          </p:nvSpPr>
          <p:spPr bwMode="auto">
            <a:xfrm>
              <a:off x="2208" y="1200"/>
              <a:ext cx="39" cy="48"/>
            </a:xfrm>
            <a:custGeom>
              <a:avLst/>
              <a:gdLst>
                <a:gd name="T0" fmla="*/ 0 w 39"/>
                <a:gd name="T1" fmla="*/ 0 h 48"/>
                <a:gd name="T2" fmla="*/ 10 w 39"/>
                <a:gd name="T3" fmla="*/ 0 h 48"/>
                <a:gd name="T4" fmla="*/ 39 w 39"/>
                <a:gd name="T5" fmla="*/ 10 h 48"/>
                <a:gd name="T6" fmla="*/ 29 w 39"/>
                <a:gd name="T7" fmla="*/ 48 h 48"/>
                <a:gd name="T8" fmla="*/ 0 60000 65536"/>
                <a:gd name="T9" fmla="*/ 0 60000 65536"/>
                <a:gd name="T10" fmla="*/ 0 60000 65536"/>
                <a:gd name="T11" fmla="*/ 0 60000 65536"/>
                <a:gd name="T12" fmla="*/ 0 w 39"/>
                <a:gd name="T13" fmla="*/ 0 h 48"/>
                <a:gd name="T14" fmla="*/ 39 w 39"/>
                <a:gd name="T15" fmla="*/ 48 h 48"/>
              </a:gdLst>
              <a:ahLst/>
              <a:cxnLst>
                <a:cxn ang="T8">
                  <a:pos x="T0" y="T1"/>
                </a:cxn>
                <a:cxn ang="T9">
                  <a:pos x="T2" y="T3"/>
                </a:cxn>
                <a:cxn ang="T10">
                  <a:pos x="T4" y="T5"/>
                </a:cxn>
                <a:cxn ang="T11">
                  <a:pos x="T6" y="T7"/>
                </a:cxn>
              </a:cxnLst>
              <a:rect l="T12" t="T13" r="T14" b="T15"/>
              <a:pathLst>
                <a:path w="39" h="48">
                  <a:moveTo>
                    <a:pt x="0" y="0"/>
                  </a:moveTo>
                  <a:lnTo>
                    <a:pt x="10" y="0"/>
                  </a:lnTo>
                  <a:lnTo>
                    <a:pt x="39" y="10"/>
                  </a:lnTo>
                  <a:lnTo>
                    <a:pt x="29" y="48"/>
                  </a:lnTo>
                </a:path>
              </a:pathLst>
            </a:custGeom>
            <a:noFill/>
            <a:ln w="1587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65744" name="Oval 285"/>
            <p:cNvSpPr>
              <a:spLocks noChangeArrowheads="1"/>
            </p:cNvSpPr>
            <p:nvPr/>
          </p:nvSpPr>
          <p:spPr bwMode="auto">
            <a:xfrm>
              <a:off x="2228" y="1219"/>
              <a:ext cx="115" cy="106"/>
            </a:xfrm>
            <a:prstGeom prst="ellipse">
              <a:avLst/>
            </a:prstGeom>
            <a:solidFill>
              <a:srgbClr val="000000"/>
            </a:solidFill>
            <a:ln w="15875">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65745" name="Freeform 286"/>
            <p:cNvSpPr>
              <a:spLocks/>
            </p:cNvSpPr>
            <p:nvPr/>
          </p:nvSpPr>
          <p:spPr bwMode="auto">
            <a:xfrm>
              <a:off x="2285" y="1171"/>
              <a:ext cx="39" cy="58"/>
            </a:xfrm>
            <a:custGeom>
              <a:avLst/>
              <a:gdLst>
                <a:gd name="T0" fmla="*/ 39 w 39"/>
                <a:gd name="T1" fmla="*/ 10 h 58"/>
                <a:gd name="T2" fmla="*/ 19 w 39"/>
                <a:gd name="T3" fmla="*/ 0 h 58"/>
                <a:gd name="T4" fmla="*/ 0 w 39"/>
                <a:gd name="T5" fmla="*/ 29 h 58"/>
                <a:gd name="T6" fmla="*/ 0 w 39"/>
                <a:gd name="T7" fmla="*/ 29 h 58"/>
                <a:gd name="T8" fmla="*/ 0 w 39"/>
                <a:gd name="T9" fmla="*/ 48 h 58"/>
                <a:gd name="T10" fmla="*/ 10 w 39"/>
                <a:gd name="T11" fmla="*/ 58 h 58"/>
                <a:gd name="T12" fmla="*/ 10 w 39"/>
                <a:gd name="T13" fmla="*/ 58 h 58"/>
                <a:gd name="T14" fmla="*/ 0 60000 65536"/>
                <a:gd name="T15" fmla="*/ 0 60000 65536"/>
                <a:gd name="T16" fmla="*/ 0 60000 65536"/>
                <a:gd name="T17" fmla="*/ 0 60000 65536"/>
                <a:gd name="T18" fmla="*/ 0 60000 65536"/>
                <a:gd name="T19" fmla="*/ 0 60000 65536"/>
                <a:gd name="T20" fmla="*/ 0 60000 65536"/>
                <a:gd name="T21" fmla="*/ 0 w 39"/>
                <a:gd name="T22" fmla="*/ 0 h 58"/>
                <a:gd name="T23" fmla="*/ 39 w 39"/>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58">
                  <a:moveTo>
                    <a:pt x="39" y="10"/>
                  </a:moveTo>
                  <a:lnTo>
                    <a:pt x="19" y="0"/>
                  </a:lnTo>
                  <a:lnTo>
                    <a:pt x="0" y="29"/>
                  </a:lnTo>
                  <a:lnTo>
                    <a:pt x="0" y="48"/>
                  </a:lnTo>
                  <a:lnTo>
                    <a:pt x="10" y="58"/>
                  </a:lnTo>
                </a:path>
              </a:pathLst>
            </a:custGeom>
            <a:noFill/>
            <a:ln w="1587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65746" name="Freeform 287"/>
            <p:cNvSpPr>
              <a:spLocks/>
            </p:cNvSpPr>
            <p:nvPr/>
          </p:nvSpPr>
          <p:spPr bwMode="auto">
            <a:xfrm>
              <a:off x="2285" y="1181"/>
              <a:ext cx="39" cy="48"/>
            </a:xfrm>
            <a:custGeom>
              <a:avLst/>
              <a:gdLst>
                <a:gd name="T0" fmla="*/ 39 w 39"/>
                <a:gd name="T1" fmla="*/ 0 h 48"/>
                <a:gd name="T2" fmla="*/ 19 w 39"/>
                <a:gd name="T3" fmla="*/ 0 h 48"/>
                <a:gd name="T4" fmla="*/ 0 w 39"/>
                <a:gd name="T5" fmla="*/ 19 h 48"/>
                <a:gd name="T6" fmla="*/ 0 w 39"/>
                <a:gd name="T7" fmla="*/ 29 h 48"/>
                <a:gd name="T8" fmla="*/ 10 w 39"/>
                <a:gd name="T9" fmla="*/ 48 h 48"/>
                <a:gd name="T10" fmla="*/ 0 60000 65536"/>
                <a:gd name="T11" fmla="*/ 0 60000 65536"/>
                <a:gd name="T12" fmla="*/ 0 60000 65536"/>
                <a:gd name="T13" fmla="*/ 0 60000 65536"/>
                <a:gd name="T14" fmla="*/ 0 60000 65536"/>
                <a:gd name="T15" fmla="*/ 0 w 39"/>
                <a:gd name="T16" fmla="*/ 0 h 48"/>
                <a:gd name="T17" fmla="*/ 39 w 39"/>
                <a:gd name="T18" fmla="*/ 48 h 48"/>
              </a:gdLst>
              <a:ahLst/>
              <a:cxnLst>
                <a:cxn ang="T10">
                  <a:pos x="T0" y="T1"/>
                </a:cxn>
                <a:cxn ang="T11">
                  <a:pos x="T2" y="T3"/>
                </a:cxn>
                <a:cxn ang="T12">
                  <a:pos x="T4" y="T5"/>
                </a:cxn>
                <a:cxn ang="T13">
                  <a:pos x="T6" y="T7"/>
                </a:cxn>
                <a:cxn ang="T14">
                  <a:pos x="T8" y="T9"/>
                </a:cxn>
              </a:cxnLst>
              <a:rect l="T15" t="T16" r="T17" b="T18"/>
              <a:pathLst>
                <a:path w="39" h="48">
                  <a:moveTo>
                    <a:pt x="39" y="0"/>
                  </a:moveTo>
                  <a:lnTo>
                    <a:pt x="19" y="0"/>
                  </a:lnTo>
                  <a:lnTo>
                    <a:pt x="0" y="19"/>
                  </a:lnTo>
                  <a:lnTo>
                    <a:pt x="0" y="29"/>
                  </a:lnTo>
                  <a:lnTo>
                    <a:pt x="10" y="48"/>
                  </a:lnTo>
                </a:path>
              </a:pathLst>
            </a:custGeom>
            <a:noFill/>
            <a:ln w="1587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65747" name="Oval 288"/>
            <p:cNvSpPr>
              <a:spLocks noChangeArrowheads="1"/>
            </p:cNvSpPr>
            <p:nvPr/>
          </p:nvSpPr>
          <p:spPr bwMode="auto">
            <a:xfrm>
              <a:off x="2007" y="1306"/>
              <a:ext cx="115" cy="105"/>
            </a:xfrm>
            <a:prstGeom prst="ellipse">
              <a:avLst/>
            </a:prstGeom>
            <a:solidFill>
              <a:srgbClr val="000000"/>
            </a:solidFill>
            <a:ln w="15875">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65748" name="Oval 289"/>
            <p:cNvSpPr>
              <a:spLocks noChangeArrowheads="1"/>
            </p:cNvSpPr>
            <p:nvPr/>
          </p:nvSpPr>
          <p:spPr bwMode="auto">
            <a:xfrm>
              <a:off x="1824" y="1411"/>
              <a:ext cx="116" cy="106"/>
            </a:xfrm>
            <a:prstGeom prst="ellipse">
              <a:avLst/>
            </a:prstGeom>
            <a:solidFill>
              <a:srgbClr val="000000"/>
            </a:solidFill>
            <a:ln w="15875">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65749" name="Rectangle 290"/>
            <p:cNvSpPr>
              <a:spLocks noChangeArrowheads="1"/>
            </p:cNvSpPr>
            <p:nvPr/>
          </p:nvSpPr>
          <p:spPr bwMode="auto">
            <a:xfrm>
              <a:off x="1709" y="1555"/>
              <a:ext cx="48" cy="48"/>
            </a:xfrm>
            <a:prstGeom prst="rect">
              <a:avLst/>
            </a:prstGeom>
            <a:solidFill>
              <a:srgbClr val="000000"/>
            </a:solidFill>
            <a:ln w="15875">
              <a:solidFill>
                <a:srgbClr val="000000"/>
              </a:solidFill>
              <a:miter lim="800000"/>
              <a:headEnd/>
              <a:tailEnd/>
            </a:ln>
          </p:spPr>
          <p:txBody>
            <a:bodyPr/>
            <a:lstStyle/>
            <a:p>
              <a:endParaRPr lang="ja-JP" altLang="en-US">
                <a:solidFill>
                  <a:srgbClr val="000000"/>
                </a:solidFill>
                <a:latin typeface="Arial"/>
                <a:ea typeface="ＭＳ Ｐゴシック"/>
              </a:endParaRPr>
            </a:p>
          </p:txBody>
        </p:sp>
        <p:grpSp>
          <p:nvGrpSpPr>
            <p:cNvPr id="65536" name="Group 291"/>
            <p:cNvGrpSpPr>
              <a:grpSpLocks/>
            </p:cNvGrpSpPr>
            <p:nvPr/>
          </p:nvGrpSpPr>
          <p:grpSpPr bwMode="auto">
            <a:xfrm>
              <a:off x="2871" y="864"/>
              <a:ext cx="749" cy="576"/>
              <a:chOff x="2871" y="864"/>
              <a:chExt cx="749" cy="576"/>
            </a:xfrm>
          </p:grpSpPr>
          <p:sp>
            <p:nvSpPr>
              <p:cNvPr id="65873" name="Freeform 292"/>
              <p:cNvSpPr>
                <a:spLocks/>
              </p:cNvSpPr>
              <p:nvPr/>
            </p:nvSpPr>
            <p:spPr bwMode="auto">
              <a:xfrm>
                <a:off x="3495" y="864"/>
                <a:ext cx="125" cy="106"/>
              </a:xfrm>
              <a:custGeom>
                <a:avLst/>
                <a:gdLst>
                  <a:gd name="T0" fmla="*/ 125 w 125"/>
                  <a:gd name="T1" fmla="*/ 0 h 106"/>
                  <a:gd name="T2" fmla="*/ 39 w 125"/>
                  <a:gd name="T3" fmla="*/ 106 h 106"/>
                  <a:gd name="T4" fmla="*/ 19 w 125"/>
                  <a:gd name="T5" fmla="*/ 77 h 106"/>
                  <a:gd name="T6" fmla="*/ 0 w 125"/>
                  <a:gd name="T7" fmla="*/ 58 h 106"/>
                  <a:gd name="T8" fmla="*/ 125 w 125"/>
                  <a:gd name="T9" fmla="*/ 0 h 106"/>
                  <a:gd name="T10" fmla="*/ 0 60000 65536"/>
                  <a:gd name="T11" fmla="*/ 0 60000 65536"/>
                  <a:gd name="T12" fmla="*/ 0 60000 65536"/>
                  <a:gd name="T13" fmla="*/ 0 60000 65536"/>
                  <a:gd name="T14" fmla="*/ 0 60000 65536"/>
                  <a:gd name="T15" fmla="*/ 0 w 125"/>
                  <a:gd name="T16" fmla="*/ 0 h 106"/>
                  <a:gd name="T17" fmla="*/ 125 w 125"/>
                  <a:gd name="T18" fmla="*/ 106 h 106"/>
                </a:gdLst>
                <a:ahLst/>
                <a:cxnLst>
                  <a:cxn ang="T10">
                    <a:pos x="T0" y="T1"/>
                  </a:cxn>
                  <a:cxn ang="T11">
                    <a:pos x="T2" y="T3"/>
                  </a:cxn>
                  <a:cxn ang="T12">
                    <a:pos x="T4" y="T5"/>
                  </a:cxn>
                  <a:cxn ang="T13">
                    <a:pos x="T6" y="T7"/>
                  </a:cxn>
                  <a:cxn ang="T14">
                    <a:pos x="T8" y="T9"/>
                  </a:cxn>
                </a:cxnLst>
                <a:rect l="T15" t="T16" r="T17" b="T18"/>
                <a:pathLst>
                  <a:path w="125" h="106">
                    <a:moveTo>
                      <a:pt x="125" y="0"/>
                    </a:moveTo>
                    <a:lnTo>
                      <a:pt x="39" y="106"/>
                    </a:lnTo>
                    <a:lnTo>
                      <a:pt x="19" y="77"/>
                    </a:lnTo>
                    <a:lnTo>
                      <a:pt x="0" y="58"/>
                    </a:lnTo>
                    <a:lnTo>
                      <a:pt x="125" y="0"/>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874" name="Line 293"/>
              <p:cNvSpPr>
                <a:spLocks noChangeShapeType="1"/>
              </p:cNvSpPr>
              <p:nvPr/>
            </p:nvSpPr>
            <p:spPr bwMode="auto">
              <a:xfrm flipV="1">
                <a:off x="2871" y="941"/>
                <a:ext cx="643" cy="499"/>
              </a:xfrm>
              <a:prstGeom prst="line">
                <a:avLst/>
              </a:prstGeom>
              <a:noFill/>
              <a:ln w="15875">
                <a:solidFill>
                  <a:srgbClr val="FFC000"/>
                </a:solidFill>
                <a:round/>
                <a:headEnd/>
                <a:tailEnd/>
              </a:ln>
            </p:spPr>
            <p:txBody>
              <a:bodyPr/>
              <a:lstStyle/>
              <a:p>
                <a:endParaRPr lang="ja-JP" altLang="en-US">
                  <a:solidFill>
                    <a:srgbClr val="000000"/>
                  </a:solidFill>
                  <a:latin typeface="Arial"/>
                  <a:ea typeface="ＭＳ Ｐゴシック"/>
                </a:endParaRPr>
              </a:p>
            </p:txBody>
          </p:sp>
        </p:grpSp>
        <p:sp>
          <p:nvSpPr>
            <p:cNvPr id="65751" name="AutoShape 294"/>
            <p:cNvSpPr>
              <a:spLocks noChangeArrowheads="1"/>
            </p:cNvSpPr>
            <p:nvPr/>
          </p:nvSpPr>
          <p:spPr bwMode="auto">
            <a:xfrm>
              <a:off x="2429" y="1373"/>
              <a:ext cx="644" cy="250"/>
            </a:xfrm>
            <a:prstGeom prst="roundRect">
              <a:avLst>
                <a:gd name="adj" fmla="val 48000"/>
              </a:avLst>
            </a:prstGeom>
            <a:solidFill>
              <a:srgbClr val="CCE6FF"/>
            </a:solidFill>
            <a:ln w="15875">
              <a:solidFill>
                <a:srgbClr val="000066"/>
              </a:solidFill>
              <a:round/>
              <a:headEnd/>
              <a:tailEnd/>
            </a:ln>
          </p:spPr>
          <p:txBody>
            <a:bodyPr/>
            <a:lstStyle/>
            <a:p>
              <a:endParaRPr lang="ja-JP" altLang="en-US">
                <a:solidFill>
                  <a:srgbClr val="000000"/>
                </a:solidFill>
                <a:latin typeface="Arial"/>
                <a:ea typeface="ＭＳ Ｐゴシック"/>
              </a:endParaRPr>
            </a:p>
          </p:txBody>
        </p:sp>
        <p:sp>
          <p:nvSpPr>
            <p:cNvPr id="65752" name="Rectangle 295"/>
            <p:cNvSpPr>
              <a:spLocks noChangeArrowheads="1"/>
            </p:cNvSpPr>
            <p:nvPr/>
          </p:nvSpPr>
          <p:spPr bwMode="auto">
            <a:xfrm>
              <a:off x="2482" y="1435"/>
              <a:ext cx="147" cy="150"/>
            </a:xfrm>
            <a:prstGeom prst="rect">
              <a:avLst/>
            </a:prstGeom>
            <a:noFill/>
            <a:ln w="9525">
              <a:noFill/>
              <a:miter lim="800000"/>
              <a:headEnd/>
              <a:tailEnd/>
            </a:ln>
          </p:spPr>
          <p:txBody>
            <a:bodyPr wrap="none" lIns="0" tIns="0" rIns="0" bIns="0">
              <a:spAutoFit/>
            </a:bodyPr>
            <a:lstStyle/>
            <a:p>
              <a:r>
                <a:rPr lang="en-US" altLang="ja-JP" sz="1500" b="1">
                  <a:solidFill>
                    <a:srgbClr val="000000"/>
                  </a:solidFill>
                  <a:latin typeface="Osaka" charset="-128"/>
                  <a:ea typeface="Osaka" charset="-128"/>
                </a:rPr>
                <a:t>Ca</a:t>
              </a:r>
              <a:endParaRPr lang="en-US" altLang="ja-JP" sz="1400">
                <a:solidFill>
                  <a:srgbClr val="000000"/>
                </a:solidFill>
                <a:latin typeface="Times" charset="0"/>
                <a:ea typeface="ＭＳ 明朝" pitchFamily="17" charset="-128"/>
              </a:endParaRPr>
            </a:p>
          </p:txBody>
        </p:sp>
        <p:sp>
          <p:nvSpPr>
            <p:cNvPr id="65753" name="Rectangle 296"/>
            <p:cNvSpPr>
              <a:spLocks noChangeArrowheads="1"/>
            </p:cNvSpPr>
            <p:nvPr/>
          </p:nvSpPr>
          <p:spPr bwMode="auto">
            <a:xfrm>
              <a:off x="2644" y="1415"/>
              <a:ext cx="130" cy="120"/>
            </a:xfrm>
            <a:prstGeom prst="rect">
              <a:avLst/>
            </a:prstGeom>
            <a:noFill/>
            <a:ln w="9525">
              <a:noFill/>
              <a:miter lim="800000"/>
              <a:headEnd/>
              <a:tailEnd/>
            </a:ln>
          </p:spPr>
          <p:txBody>
            <a:bodyPr wrap="none" lIns="0" tIns="0" rIns="0" bIns="0">
              <a:spAutoFit/>
            </a:bodyPr>
            <a:lstStyle/>
            <a:p>
              <a:r>
                <a:rPr lang="en-US" altLang="ja-JP" sz="1200" b="1">
                  <a:solidFill>
                    <a:srgbClr val="000000"/>
                  </a:solidFill>
                  <a:latin typeface="Osaka" charset="-128"/>
                  <a:ea typeface="Osaka" charset="-128"/>
                </a:rPr>
                <a:t>2+</a:t>
              </a:r>
              <a:endParaRPr lang="en-US" altLang="ja-JP" sz="1400">
                <a:solidFill>
                  <a:srgbClr val="000000"/>
                </a:solidFill>
                <a:latin typeface="Times" charset="0"/>
                <a:ea typeface="ＭＳ 明朝" pitchFamily="17" charset="-128"/>
              </a:endParaRPr>
            </a:p>
          </p:txBody>
        </p:sp>
        <p:sp>
          <p:nvSpPr>
            <p:cNvPr id="65754" name="Rectangle 297"/>
            <p:cNvSpPr>
              <a:spLocks noChangeArrowheads="1"/>
            </p:cNvSpPr>
            <p:nvPr/>
          </p:nvSpPr>
          <p:spPr bwMode="auto">
            <a:xfrm>
              <a:off x="2791" y="1435"/>
              <a:ext cx="242" cy="150"/>
            </a:xfrm>
            <a:prstGeom prst="rect">
              <a:avLst/>
            </a:prstGeom>
            <a:noFill/>
            <a:ln w="9525">
              <a:noFill/>
              <a:miter lim="800000"/>
              <a:headEnd/>
              <a:tailEnd/>
            </a:ln>
          </p:spPr>
          <p:txBody>
            <a:bodyPr wrap="none" lIns="0" tIns="0" rIns="0" bIns="0">
              <a:spAutoFit/>
            </a:bodyPr>
            <a:lstStyle/>
            <a:p>
              <a:r>
                <a:rPr lang="ja-JP" altLang="en-US" sz="1500" b="1">
                  <a:solidFill>
                    <a:srgbClr val="000000"/>
                  </a:solidFill>
                  <a:latin typeface="Osaka" charset="-128"/>
                  <a:ea typeface="Osaka" charset="-128"/>
                </a:rPr>
                <a:t>増加</a:t>
              </a:r>
              <a:endParaRPr lang="ja-JP" altLang="en-US" sz="1400">
                <a:solidFill>
                  <a:srgbClr val="000000"/>
                </a:solidFill>
                <a:latin typeface="Times" charset="0"/>
                <a:ea typeface="ＭＳ 明朝" pitchFamily="17" charset="-128"/>
              </a:endParaRPr>
            </a:p>
          </p:txBody>
        </p:sp>
        <p:sp>
          <p:nvSpPr>
            <p:cNvPr id="65755" name="Oval 298"/>
            <p:cNvSpPr>
              <a:spLocks noChangeArrowheads="1"/>
            </p:cNvSpPr>
            <p:nvPr/>
          </p:nvSpPr>
          <p:spPr bwMode="auto">
            <a:xfrm>
              <a:off x="1863" y="1459"/>
              <a:ext cx="19"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56" name="Oval 299"/>
            <p:cNvSpPr>
              <a:spLocks noChangeArrowheads="1"/>
            </p:cNvSpPr>
            <p:nvPr/>
          </p:nvSpPr>
          <p:spPr bwMode="auto">
            <a:xfrm>
              <a:off x="1892" y="1479"/>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57" name="Oval 300"/>
            <p:cNvSpPr>
              <a:spLocks noChangeArrowheads="1"/>
            </p:cNvSpPr>
            <p:nvPr/>
          </p:nvSpPr>
          <p:spPr bwMode="auto">
            <a:xfrm>
              <a:off x="1892" y="1450"/>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58" name="Oval 301"/>
            <p:cNvSpPr>
              <a:spLocks noChangeArrowheads="1"/>
            </p:cNvSpPr>
            <p:nvPr/>
          </p:nvSpPr>
          <p:spPr bwMode="auto">
            <a:xfrm>
              <a:off x="1863" y="1431"/>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59" name="Oval 302"/>
            <p:cNvSpPr>
              <a:spLocks noChangeArrowheads="1"/>
            </p:cNvSpPr>
            <p:nvPr/>
          </p:nvSpPr>
          <p:spPr bwMode="auto">
            <a:xfrm>
              <a:off x="1844" y="1440"/>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60" name="Oval 303"/>
            <p:cNvSpPr>
              <a:spLocks noChangeArrowheads="1"/>
            </p:cNvSpPr>
            <p:nvPr/>
          </p:nvSpPr>
          <p:spPr bwMode="auto">
            <a:xfrm>
              <a:off x="1844" y="1479"/>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61" name="Oval 304"/>
            <p:cNvSpPr>
              <a:spLocks noChangeArrowheads="1"/>
            </p:cNvSpPr>
            <p:nvPr/>
          </p:nvSpPr>
          <p:spPr bwMode="auto">
            <a:xfrm>
              <a:off x="1892" y="1498"/>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62" name="Oval 305"/>
            <p:cNvSpPr>
              <a:spLocks noChangeArrowheads="1"/>
            </p:cNvSpPr>
            <p:nvPr/>
          </p:nvSpPr>
          <p:spPr bwMode="auto">
            <a:xfrm>
              <a:off x="1892" y="1421"/>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63" name="Oval 306"/>
            <p:cNvSpPr>
              <a:spLocks noChangeArrowheads="1"/>
            </p:cNvSpPr>
            <p:nvPr/>
          </p:nvSpPr>
          <p:spPr bwMode="auto">
            <a:xfrm>
              <a:off x="1911" y="1440"/>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64" name="Oval 307"/>
            <p:cNvSpPr>
              <a:spLocks noChangeArrowheads="1"/>
            </p:cNvSpPr>
            <p:nvPr/>
          </p:nvSpPr>
          <p:spPr bwMode="auto">
            <a:xfrm>
              <a:off x="1911" y="1469"/>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65" name="Oval 308"/>
            <p:cNvSpPr>
              <a:spLocks noChangeArrowheads="1"/>
            </p:cNvSpPr>
            <p:nvPr/>
          </p:nvSpPr>
          <p:spPr bwMode="auto">
            <a:xfrm>
              <a:off x="1863" y="1498"/>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66" name="Oval 309"/>
            <p:cNvSpPr>
              <a:spLocks noChangeArrowheads="1"/>
            </p:cNvSpPr>
            <p:nvPr/>
          </p:nvSpPr>
          <p:spPr bwMode="auto">
            <a:xfrm>
              <a:off x="2055" y="1315"/>
              <a:ext cx="19"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67" name="Oval 310"/>
            <p:cNvSpPr>
              <a:spLocks noChangeArrowheads="1"/>
            </p:cNvSpPr>
            <p:nvPr/>
          </p:nvSpPr>
          <p:spPr bwMode="auto">
            <a:xfrm>
              <a:off x="2026" y="1335"/>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68" name="Oval 311"/>
            <p:cNvSpPr>
              <a:spLocks noChangeArrowheads="1"/>
            </p:cNvSpPr>
            <p:nvPr/>
          </p:nvSpPr>
          <p:spPr bwMode="auto">
            <a:xfrm>
              <a:off x="2045" y="1344"/>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69" name="Oval 312"/>
            <p:cNvSpPr>
              <a:spLocks noChangeArrowheads="1"/>
            </p:cNvSpPr>
            <p:nvPr/>
          </p:nvSpPr>
          <p:spPr bwMode="auto">
            <a:xfrm>
              <a:off x="2093" y="1335"/>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70" name="Oval 313"/>
            <p:cNvSpPr>
              <a:spLocks noChangeArrowheads="1"/>
            </p:cNvSpPr>
            <p:nvPr/>
          </p:nvSpPr>
          <p:spPr bwMode="auto">
            <a:xfrm>
              <a:off x="2074" y="1344"/>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71" name="Oval 314"/>
            <p:cNvSpPr>
              <a:spLocks noChangeArrowheads="1"/>
            </p:cNvSpPr>
            <p:nvPr/>
          </p:nvSpPr>
          <p:spPr bwMode="auto">
            <a:xfrm>
              <a:off x="2093" y="1373"/>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72" name="Oval 315"/>
            <p:cNvSpPr>
              <a:spLocks noChangeArrowheads="1"/>
            </p:cNvSpPr>
            <p:nvPr/>
          </p:nvSpPr>
          <p:spPr bwMode="auto">
            <a:xfrm>
              <a:off x="2064" y="1383"/>
              <a:ext cx="20"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73" name="Oval 316"/>
            <p:cNvSpPr>
              <a:spLocks noChangeArrowheads="1"/>
            </p:cNvSpPr>
            <p:nvPr/>
          </p:nvSpPr>
          <p:spPr bwMode="auto">
            <a:xfrm>
              <a:off x="2026" y="1373"/>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74" name="Oval 317"/>
            <p:cNvSpPr>
              <a:spLocks noChangeArrowheads="1"/>
            </p:cNvSpPr>
            <p:nvPr/>
          </p:nvSpPr>
          <p:spPr bwMode="auto">
            <a:xfrm>
              <a:off x="2016" y="1354"/>
              <a:ext cx="20"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75" name="Oval 318"/>
            <p:cNvSpPr>
              <a:spLocks noChangeArrowheads="1"/>
            </p:cNvSpPr>
            <p:nvPr/>
          </p:nvSpPr>
          <p:spPr bwMode="auto">
            <a:xfrm>
              <a:off x="2285" y="1239"/>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76" name="Oval 319"/>
            <p:cNvSpPr>
              <a:spLocks noChangeArrowheads="1"/>
            </p:cNvSpPr>
            <p:nvPr/>
          </p:nvSpPr>
          <p:spPr bwMode="auto">
            <a:xfrm>
              <a:off x="2247" y="1248"/>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77" name="Oval 320"/>
            <p:cNvSpPr>
              <a:spLocks noChangeArrowheads="1"/>
            </p:cNvSpPr>
            <p:nvPr/>
          </p:nvSpPr>
          <p:spPr bwMode="auto">
            <a:xfrm>
              <a:off x="2237" y="1267"/>
              <a:ext cx="19"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78" name="Oval 321"/>
            <p:cNvSpPr>
              <a:spLocks noChangeArrowheads="1"/>
            </p:cNvSpPr>
            <p:nvPr/>
          </p:nvSpPr>
          <p:spPr bwMode="auto">
            <a:xfrm>
              <a:off x="2256" y="1296"/>
              <a:ext cx="20"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79" name="Oval 322"/>
            <p:cNvSpPr>
              <a:spLocks noChangeArrowheads="1"/>
            </p:cNvSpPr>
            <p:nvPr/>
          </p:nvSpPr>
          <p:spPr bwMode="auto">
            <a:xfrm>
              <a:off x="2314" y="1277"/>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80" name="Oval 323"/>
            <p:cNvSpPr>
              <a:spLocks noChangeArrowheads="1"/>
            </p:cNvSpPr>
            <p:nvPr/>
          </p:nvSpPr>
          <p:spPr bwMode="auto">
            <a:xfrm>
              <a:off x="2276" y="1267"/>
              <a:ext cx="19"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81" name="Oval 324"/>
            <p:cNvSpPr>
              <a:spLocks noChangeArrowheads="1"/>
            </p:cNvSpPr>
            <p:nvPr/>
          </p:nvSpPr>
          <p:spPr bwMode="auto">
            <a:xfrm>
              <a:off x="2285" y="1296"/>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82" name="Oval 325"/>
            <p:cNvSpPr>
              <a:spLocks noChangeArrowheads="1"/>
            </p:cNvSpPr>
            <p:nvPr/>
          </p:nvSpPr>
          <p:spPr bwMode="auto">
            <a:xfrm>
              <a:off x="2304" y="1248"/>
              <a:ext cx="20"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83" name="Oval 326"/>
            <p:cNvSpPr>
              <a:spLocks noChangeArrowheads="1"/>
            </p:cNvSpPr>
            <p:nvPr/>
          </p:nvSpPr>
          <p:spPr bwMode="auto">
            <a:xfrm>
              <a:off x="2266" y="1210"/>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84" name="Oval 327"/>
            <p:cNvSpPr>
              <a:spLocks noChangeArrowheads="1"/>
            </p:cNvSpPr>
            <p:nvPr/>
          </p:nvSpPr>
          <p:spPr bwMode="auto">
            <a:xfrm>
              <a:off x="2247" y="1191"/>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85" name="Oval 328"/>
            <p:cNvSpPr>
              <a:spLocks noChangeArrowheads="1"/>
            </p:cNvSpPr>
            <p:nvPr/>
          </p:nvSpPr>
          <p:spPr bwMode="auto">
            <a:xfrm>
              <a:off x="2218" y="1181"/>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86" name="Oval 329"/>
            <p:cNvSpPr>
              <a:spLocks noChangeArrowheads="1"/>
            </p:cNvSpPr>
            <p:nvPr/>
          </p:nvSpPr>
          <p:spPr bwMode="auto">
            <a:xfrm>
              <a:off x="2180" y="1181"/>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87" name="Oval 330"/>
            <p:cNvSpPr>
              <a:spLocks noChangeArrowheads="1"/>
            </p:cNvSpPr>
            <p:nvPr/>
          </p:nvSpPr>
          <p:spPr bwMode="auto">
            <a:xfrm>
              <a:off x="2266" y="1162"/>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88" name="Oval 331"/>
            <p:cNvSpPr>
              <a:spLocks noChangeArrowheads="1"/>
            </p:cNvSpPr>
            <p:nvPr/>
          </p:nvSpPr>
          <p:spPr bwMode="auto">
            <a:xfrm>
              <a:off x="2295" y="1162"/>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89" name="Oval 332"/>
            <p:cNvSpPr>
              <a:spLocks noChangeArrowheads="1"/>
            </p:cNvSpPr>
            <p:nvPr/>
          </p:nvSpPr>
          <p:spPr bwMode="auto">
            <a:xfrm>
              <a:off x="2276" y="1181"/>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90" name="Oval 333"/>
            <p:cNvSpPr>
              <a:spLocks noChangeArrowheads="1"/>
            </p:cNvSpPr>
            <p:nvPr/>
          </p:nvSpPr>
          <p:spPr bwMode="auto">
            <a:xfrm>
              <a:off x="2228" y="1133"/>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91" name="Oval 334"/>
            <p:cNvSpPr>
              <a:spLocks noChangeArrowheads="1"/>
            </p:cNvSpPr>
            <p:nvPr/>
          </p:nvSpPr>
          <p:spPr bwMode="auto">
            <a:xfrm>
              <a:off x="2276" y="1114"/>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92" name="Oval 335"/>
            <p:cNvSpPr>
              <a:spLocks noChangeArrowheads="1"/>
            </p:cNvSpPr>
            <p:nvPr/>
          </p:nvSpPr>
          <p:spPr bwMode="auto">
            <a:xfrm>
              <a:off x="2314" y="1104"/>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93" name="Oval 336"/>
            <p:cNvSpPr>
              <a:spLocks noChangeArrowheads="1"/>
            </p:cNvSpPr>
            <p:nvPr/>
          </p:nvSpPr>
          <p:spPr bwMode="auto">
            <a:xfrm>
              <a:off x="2324" y="1133"/>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94" name="Oval 337"/>
            <p:cNvSpPr>
              <a:spLocks noChangeArrowheads="1"/>
            </p:cNvSpPr>
            <p:nvPr/>
          </p:nvSpPr>
          <p:spPr bwMode="auto">
            <a:xfrm>
              <a:off x="2295" y="1066"/>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95" name="Oval 338"/>
            <p:cNvSpPr>
              <a:spLocks noChangeArrowheads="1"/>
            </p:cNvSpPr>
            <p:nvPr/>
          </p:nvSpPr>
          <p:spPr bwMode="auto">
            <a:xfrm>
              <a:off x="2333" y="1037"/>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96" name="Oval 339"/>
            <p:cNvSpPr>
              <a:spLocks noChangeArrowheads="1"/>
            </p:cNvSpPr>
            <p:nvPr/>
          </p:nvSpPr>
          <p:spPr bwMode="auto">
            <a:xfrm>
              <a:off x="2276" y="1027"/>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97" name="Oval 340"/>
            <p:cNvSpPr>
              <a:spLocks noChangeArrowheads="1"/>
            </p:cNvSpPr>
            <p:nvPr/>
          </p:nvSpPr>
          <p:spPr bwMode="auto">
            <a:xfrm>
              <a:off x="2468" y="1248"/>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98" name="Oval 341"/>
            <p:cNvSpPr>
              <a:spLocks noChangeArrowheads="1"/>
            </p:cNvSpPr>
            <p:nvPr/>
          </p:nvSpPr>
          <p:spPr bwMode="auto">
            <a:xfrm>
              <a:off x="2506" y="1248"/>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99" name="Oval 342"/>
            <p:cNvSpPr>
              <a:spLocks noChangeArrowheads="1"/>
            </p:cNvSpPr>
            <p:nvPr/>
          </p:nvSpPr>
          <p:spPr bwMode="auto">
            <a:xfrm>
              <a:off x="2535" y="1210"/>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00" name="Oval 343"/>
            <p:cNvSpPr>
              <a:spLocks noChangeArrowheads="1"/>
            </p:cNvSpPr>
            <p:nvPr/>
          </p:nvSpPr>
          <p:spPr bwMode="auto">
            <a:xfrm>
              <a:off x="2487" y="1191"/>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01" name="Oval 344"/>
            <p:cNvSpPr>
              <a:spLocks noChangeArrowheads="1"/>
            </p:cNvSpPr>
            <p:nvPr/>
          </p:nvSpPr>
          <p:spPr bwMode="auto">
            <a:xfrm>
              <a:off x="2497" y="1258"/>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02" name="Oval 345"/>
            <p:cNvSpPr>
              <a:spLocks noChangeArrowheads="1"/>
            </p:cNvSpPr>
            <p:nvPr/>
          </p:nvSpPr>
          <p:spPr bwMode="auto">
            <a:xfrm>
              <a:off x="2535" y="1239"/>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03" name="Oval 346"/>
            <p:cNvSpPr>
              <a:spLocks noChangeArrowheads="1"/>
            </p:cNvSpPr>
            <p:nvPr/>
          </p:nvSpPr>
          <p:spPr bwMode="auto">
            <a:xfrm>
              <a:off x="2458" y="1210"/>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04" name="Oval 347"/>
            <p:cNvSpPr>
              <a:spLocks noChangeArrowheads="1"/>
            </p:cNvSpPr>
            <p:nvPr/>
          </p:nvSpPr>
          <p:spPr bwMode="auto">
            <a:xfrm>
              <a:off x="2497" y="1229"/>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05" name="Oval 348"/>
            <p:cNvSpPr>
              <a:spLocks noChangeArrowheads="1"/>
            </p:cNvSpPr>
            <p:nvPr/>
          </p:nvSpPr>
          <p:spPr bwMode="auto">
            <a:xfrm>
              <a:off x="2525" y="1171"/>
              <a:ext cx="20"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06" name="Oval 349"/>
            <p:cNvSpPr>
              <a:spLocks noChangeArrowheads="1"/>
            </p:cNvSpPr>
            <p:nvPr/>
          </p:nvSpPr>
          <p:spPr bwMode="auto">
            <a:xfrm>
              <a:off x="2487" y="1162"/>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07" name="Oval 350"/>
            <p:cNvSpPr>
              <a:spLocks noChangeArrowheads="1"/>
            </p:cNvSpPr>
            <p:nvPr/>
          </p:nvSpPr>
          <p:spPr bwMode="auto">
            <a:xfrm>
              <a:off x="2458" y="1133"/>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08" name="Oval 351"/>
            <p:cNvSpPr>
              <a:spLocks noChangeArrowheads="1"/>
            </p:cNvSpPr>
            <p:nvPr/>
          </p:nvSpPr>
          <p:spPr bwMode="auto">
            <a:xfrm>
              <a:off x="2401" y="1133"/>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09" name="Oval 352"/>
            <p:cNvSpPr>
              <a:spLocks noChangeArrowheads="1"/>
            </p:cNvSpPr>
            <p:nvPr/>
          </p:nvSpPr>
          <p:spPr bwMode="auto">
            <a:xfrm>
              <a:off x="2362" y="1094"/>
              <a:ext cx="19"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10" name="Oval 353"/>
            <p:cNvSpPr>
              <a:spLocks noChangeArrowheads="1"/>
            </p:cNvSpPr>
            <p:nvPr/>
          </p:nvSpPr>
          <p:spPr bwMode="auto">
            <a:xfrm>
              <a:off x="2324" y="979"/>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11" name="Oval 354"/>
            <p:cNvSpPr>
              <a:spLocks noChangeArrowheads="1"/>
            </p:cNvSpPr>
            <p:nvPr/>
          </p:nvSpPr>
          <p:spPr bwMode="auto">
            <a:xfrm>
              <a:off x="2996" y="1210"/>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12" name="Oval 355"/>
            <p:cNvSpPr>
              <a:spLocks noChangeArrowheads="1"/>
            </p:cNvSpPr>
            <p:nvPr/>
          </p:nvSpPr>
          <p:spPr bwMode="auto">
            <a:xfrm>
              <a:off x="2967" y="1219"/>
              <a:ext cx="19"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13" name="Oval 356"/>
            <p:cNvSpPr>
              <a:spLocks noChangeArrowheads="1"/>
            </p:cNvSpPr>
            <p:nvPr/>
          </p:nvSpPr>
          <p:spPr bwMode="auto">
            <a:xfrm>
              <a:off x="2996" y="1248"/>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14" name="Oval 357"/>
            <p:cNvSpPr>
              <a:spLocks noChangeArrowheads="1"/>
            </p:cNvSpPr>
            <p:nvPr/>
          </p:nvSpPr>
          <p:spPr bwMode="auto">
            <a:xfrm>
              <a:off x="3044" y="1229"/>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15" name="Oval 358"/>
            <p:cNvSpPr>
              <a:spLocks noChangeArrowheads="1"/>
            </p:cNvSpPr>
            <p:nvPr/>
          </p:nvSpPr>
          <p:spPr bwMode="auto">
            <a:xfrm>
              <a:off x="3015" y="1229"/>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16" name="Oval 359"/>
            <p:cNvSpPr>
              <a:spLocks noChangeArrowheads="1"/>
            </p:cNvSpPr>
            <p:nvPr/>
          </p:nvSpPr>
          <p:spPr bwMode="auto">
            <a:xfrm>
              <a:off x="3025" y="1258"/>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17" name="Oval 360"/>
            <p:cNvSpPr>
              <a:spLocks noChangeArrowheads="1"/>
            </p:cNvSpPr>
            <p:nvPr/>
          </p:nvSpPr>
          <p:spPr bwMode="auto">
            <a:xfrm>
              <a:off x="3005" y="1267"/>
              <a:ext cx="20"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18" name="Oval 361"/>
            <p:cNvSpPr>
              <a:spLocks noChangeArrowheads="1"/>
            </p:cNvSpPr>
            <p:nvPr/>
          </p:nvSpPr>
          <p:spPr bwMode="auto">
            <a:xfrm>
              <a:off x="3034" y="1200"/>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19" name="Oval 362"/>
            <p:cNvSpPr>
              <a:spLocks noChangeArrowheads="1"/>
            </p:cNvSpPr>
            <p:nvPr/>
          </p:nvSpPr>
          <p:spPr bwMode="auto">
            <a:xfrm>
              <a:off x="2967" y="1239"/>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20" name="Oval 363"/>
            <p:cNvSpPr>
              <a:spLocks noChangeArrowheads="1"/>
            </p:cNvSpPr>
            <p:nvPr/>
          </p:nvSpPr>
          <p:spPr bwMode="auto">
            <a:xfrm>
              <a:off x="2996" y="1181"/>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21" name="Oval 364"/>
            <p:cNvSpPr>
              <a:spLocks noChangeArrowheads="1"/>
            </p:cNvSpPr>
            <p:nvPr/>
          </p:nvSpPr>
          <p:spPr bwMode="auto">
            <a:xfrm>
              <a:off x="3025" y="1171"/>
              <a:ext cx="19"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22" name="Oval 365"/>
            <p:cNvSpPr>
              <a:spLocks noChangeArrowheads="1"/>
            </p:cNvSpPr>
            <p:nvPr/>
          </p:nvSpPr>
          <p:spPr bwMode="auto">
            <a:xfrm>
              <a:off x="2977" y="1143"/>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23" name="Oval 366"/>
            <p:cNvSpPr>
              <a:spLocks noChangeArrowheads="1"/>
            </p:cNvSpPr>
            <p:nvPr/>
          </p:nvSpPr>
          <p:spPr bwMode="auto">
            <a:xfrm>
              <a:off x="3053" y="1123"/>
              <a:ext cx="20"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24" name="Oval 367"/>
            <p:cNvSpPr>
              <a:spLocks noChangeArrowheads="1"/>
            </p:cNvSpPr>
            <p:nvPr/>
          </p:nvSpPr>
          <p:spPr bwMode="auto">
            <a:xfrm>
              <a:off x="3025" y="1133"/>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25" name="Oval 368"/>
            <p:cNvSpPr>
              <a:spLocks noChangeArrowheads="1"/>
            </p:cNvSpPr>
            <p:nvPr/>
          </p:nvSpPr>
          <p:spPr bwMode="auto">
            <a:xfrm>
              <a:off x="3063" y="1152"/>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26" name="Oval 369"/>
            <p:cNvSpPr>
              <a:spLocks noChangeArrowheads="1"/>
            </p:cNvSpPr>
            <p:nvPr/>
          </p:nvSpPr>
          <p:spPr bwMode="auto">
            <a:xfrm>
              <a:off x="3092" y="1094"/>
              <a:ext cx="19"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27" name="Oval 370"/>
            <p:cNvSpPr>
              <a:spLocks noChangeArrowheads="1"/>
            </p:cNvSpPr>
            <p:nvPr/>
          </p:nvSpPr>
          <p:spPr bwMode="auto">
            <a:xfrm>
              <a:off x="3111" y="1056"/>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28" name="Oval 371"/>
            <p:cNvSpPr>
              <a:spLocks noChangeArrowheads="1"/>
            </p:cNvSpPr>
            <p:nvPr/>
          </p:nvSpPr>
          <p:spPr bwMode="auto">
            <a:xfrm>
              <a:off x="3121" y="1123"/>
              <a:ext cx="19"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29" name="Oval 372"/>
            <p:cNvSpPr>
              <a:spLocks noChangeArrowheads="1"/>
            </p:cNvSpPr>
            <p:nvPr/>
          </p:nvSpPr>
          <p:spPr bwMode="auto">
            <a:xfrm>
              <a:off x="3197" y="1267"/>
              <a:ext cx="20"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30" name="Oval 373"/>
            <p:cNvSpPr>
              <a:spLocks noChangeArrowheads="1"/>
            </p:cNvSpPr>
            <p:nvPr/>
          </p:nvSpPr>
          <p:spPr bwMode="auto">
            <a:xfrm>
              <a:off x="3169" y="1267"/>
              <a:ext cx="19"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31" name="Oval 374"/>
            <p:cNvSpPr>
              <a:spLocks noChangeArrowheads="1"/>
            </p:cNvSpPr>
            <p:nvPr/>
          </p:nvSpPr>
          <p:spPr bwMode="auto">
            <a:xfrm>
              <a:off x="3236" y="1258"/>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32" name="Oval 375"/>
            <p:cNvSpPr>
              <a:spLocks noChangeArrowheads="1"/>
            </p:cNvSpPr>
            <p:nvPr/>
          </p:nvSpPr>
          <p:spPr bwMode="auto">
            <a:xfrm>
              <a:off x="3178" y="1239"/>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33" name="Oval 376"/>
            <p:cNvSpPr>
              <a:spLocks noChangeArrowheads="1"/>
            </p:cNvSpPr>
            <p:nvPr/>
          </p:nvSpPr>
          <p:spPr bwMode="auto">
            <a:xfrm>
              <a:off x="3197" y="1296"/>
              <a:ext cx="20"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34" name="Oval 377"/>
            <p:cNvSpPr>
              <a:spLocks noChangeArrowheads="1"/>
            </p:cNvSpPr>
            <p:nvPr/>
          </p:nvSpPr>
          <p:spPr bwMode="auto">
            <a:xfrm>
              <a:off x="3226" y="1287"/>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35" name="Oval 378"/>
            <p:cNvSpPr>
              <a:spLocks noChangeArrowheads="1"/>
            </p:cNvSpPr>
            <p:nvPr/>
          </p:nvSpPr>
          <p:spPr bwMode="auto">
            <a:xfrm>
              <a:off x="3217" y="1239"/>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36" name="Oval 379"/>
            <p:cNvSpPr>
              <a:spLocks noChangeArrowheads="1"/>
            </p:cNvSpPr>
            <p:nvPr/>
          </p:nvSpPr>
          <p:spPr bwMode="auto">
            <a:xfrm>
              <a:off x="3197" y="1219"/>
              <a:ext cx="20"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37" name="Oval 380"/>
            <p:cNvSpPr>
              <a:spLocks noChangeArrowheads="1"/>
            </p:cNvSpPr>
            <p:nvPr/>
          </p:nvSpPr>
          <p:spPr bwMode="auto">
            <a:xfrm>
              <a:off x="3226" y="1210"/>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38" name="Oval 381"/>
            <p:cNvSpPr>
              <a:spLocks noChangeArrowheads="1"/>
            </p:cNvSpPr>
            <p:nvPr/>
          </p:nvSpPr>
          <p:spPr bwMode="auto">
            <a:xfrm>
              <a:off x="3188" y="1162"/>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39" name="Oval 382"/>
            <p:cNvSpPr>
              <a:spLocks noChangeArrowheads="1"/>
            </p:cNvSpPr>
            <p:nvPr/>
          </p:nvSpPr>
          <p:spPr bwMode="auto">
            <a:xfrm>
              <a:off x="3159" y="1094"/>
              <a:ext cx="19"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40" name="Oval 383"/>
            <p:cNvSpPr>
              <a:spLocks noChangeArrowheads="1"/>
            </p:cNvSpPr>
            <p:nvPr/>
          </p:nvSpPr>
          <p:spPr bwMode="auto">
            <a:xfrm>
              <a:off x="3217" y="1094"/>
              <a:ext cx="19"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41" name="Oval 384"/>
            <p:cNvSpPr>
              <a:spLocks noChangeArrowheads="1"/>
            </p:cNvSpPr>
            <p:nvPr/>
          </p:nvSpPr>
          <p:spPr bwMode="auto">
            <a:xfrm>
              <a:off x="3265" y="1181"/>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42" name="Oval 385"/>
            <p:cNvSpPr>
              <a:spLocks noChangeArrowheads="1"/>
            </p:cNvSpPr>
            <p:nvPr/>
          </p:nvSpPr>
          <p:spPr bwMode="auto">
            <a:xfrm>
              <a:off x="3226" y="1181"/>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43" name="Oval 386"/>
            <p:cNvSpPr>
              <a:spLocks noChangeArrowheads="1"/>
            </p:cNvSpPr>
            <p:nvPr/>
          </p:nvSpPr>
          <p:spPr bwMode="auto">
            <a:xfrm>
              <a:off x="3313" y="1152"/>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44" name="Oval 387"/>
            <p:cNvSpPr>
              <a:spLocks noChangeArrowheads="1"/>
            </p:cNvSpPr>
            <p:nvPr/>
          </p:nvSpPr>
          <p:spPr bwMode="auto">
            <a:xfrm>
              <a:off x="3361" y="1114"/>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45" name="Oval 388"/>
            <p:cNvSpPr>
              <a:spLocks noChangeArrowheads="1"/>
            </p:cNvSpPr>
            <p:nvPr/>
          </p:nvSpPr>
          <p:spPr bwMode="auto">
            <a:xfrm>
              <a:off x="3370" y="1162"/>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46" name="Oval 389"/>
            <p:cNvSpPr>
              <a:spLocks noChangeArrowheads="1"/>
            </p:cNvSpPr>
            <p:nvPr/>
          </p:nvSpPr>
          <p:spPr bwMode="auto">
            <a:xfrm>
              <a:off x="3274" y="1046"/>
              <a:ext cx="19"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47" name="Oval 390"/>
            <p:cNvSpPr>
              <a:spLocks noChangeArrowheads="1"/>
            </p:cNvSpPr>
            <p:nvPr/>
          </p:nvSpPr>
          <p:spPr bwMode="auto">
            <a:xfrm>
              <a:off x="3274" y="1094"/>
              <a:ext cx="19"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48" name="Oval 391"/>
            <p:cNvSpPr>
              <a:spLocks noChangeArrowheads="1"/>
            </p:cNvSpPr>
            <p:nvPr/>
          </p:nvSpPr>
          <p:spPr bwMode="auto">
            <a:xfrm>
              <a:off x="3169" y="1133"/>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49" name="Oval 392"/>
            <p:cNvSpPr>
              <a:spLocks noChangeArrowheads="1"/>
            </p:cNvSpPr>
            <p:nvPr/>
          </p:nvSpPr>
          <p:spPr bwMode="auto">
            <a:xfrm>
              <a:off x="3370" y="1306"/>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50" name="Oval 393"/>
            <p:cNvSpPr>
              <a:spLocks noChangeArrowheads="1"/>
            </p:cNvSpPr>
            <p:nvPr/>
          </p:nvSpPr>
          <p:spPr bwMode="auto">
            <a:xfrm>
              <a:off x="3351" y="1335"/>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51" name="Oval 394"/>
            <p:cNvSpPr>
              <a:spLocks noChangeArrowheads="1"/>
            </p:cNvSpPr>
            <p:nvPr/>
          </p:nvSpPr>
          <p:spPr bwMode="auto">
            <a:xfrm>
              <a:off x="3361" y="1363"/>
              <a:ext cx="19"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52" name="Oval 395"/>
            <p:cNvSpPr>
              <a:spLocks noChangeArrowheads="1"/>
            </p:cNvSpPr>
            <p:nvPr/>
          </p:nvSpPr>
          <p:spPr bwMode="auto">
            <a:xfrm>
              <a:off x="3409" y="1373"/>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53" name="Oval 396"/>
            <p:cNvSpPr>
              <a:spLocks noChangeArrowheads="1"/>
            </p:cNvSpPr>
            <p:nvPr/>
          </p:nvSpPr>
          <p:spPr bwMode="auto">
            <a:xfrm>
              <a:off x="3428" y="1354"/>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54" name="Oval 397"/>
            <p:cNvSpPr>
              <a:spLocks noChangeArrowheads="1"/>
            </p:cNvSpPr>
            <p:nvPr/>
          </p:nvSpPr>
          <p:spPr bwMode="auto">
            <a:xfrm>
              <a:off x="3428" y="1325"/>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55" name="Oval 398"/>
            <p:cNvSpPr>
              <a:spLocks noChangeArrowheads="1"/>
            </p:cNvSpPr>
            <p:nvPr/>
          </p:nvSpPr>
          <p:spPr bwMode="auto">
            <a:xfrm>
              <a:off x="3409" y="1306"/>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56" name="Oval 399"/>
            <p:cNvSpPr>
              <a:spLocks noChangeArrowheads="1"/>
            </p:cNvSpPr>
            <p:nvPr/>
          </p:nvSpPr>
          <p:spPr bwMode="auto">
            <a:xfrm>
              <a:off x="3399" y="1335"/>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57" name="Oval 400"/>
            <p:cNvSpPr>
              <a:spLocks noChangeArrowheads="1"/>
            </p:cNvSpPr>
            <p:nvPr/>
          </p:nvSpPr>
          <p:spPr bwMode="auto">
            <a:xfrm>
              <a:off x="3380" y="1344"/>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58" name="Oval 401"/>
            <p:cNvSpPr>
              <a:spLocks noChangeArrowheads="1"/>
            </p:cNvSpPr>
            <p:nvPr/>
          </p:nvSpPr>
          <p:spPr bwMode="auto">
            <a:xfrm>
              <a:off x="3620" y="1459"/>
              <a:ext cx="19"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59" name="Oval 402"/>
            <p:cNvSpPr>
              <a:spLocks noChangeArrowheads="1"/>
            </p:cNvSpPr>
            <p:nvPr/>
          </p:nvSpPr>
          <p:spPr bwMode="auto">
            <a:xfrm>
              <a:off x="3582" y="1450"/>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60" name="Oval 403"/>
            <p:cNvSpPr>
              <a:spLocks noChangeArrowheads="1"/>
            </p:cNvSpPr>
            <p:nvPr/>
          </p:nvSpPr>
          <p:spPr bwMode="auto">
            <a:xfrm>
              <a:off x="3572" y="1469"/>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61" name="Oval 404"/>
            <p:cNvSpPr>
              <a:spLocks noChangeArrowheads="1"/>
            </p:cNvSpPr>
            <p:nvPr/>
          </p:nvSpPr>
          <p:spPr bwMode="auto">
            <a:xfrm>
              <a:off x="3543" y="1459"/>
              <a:ext cx="19"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62" name="Oval 405"/>
            <p:cNvSpPr>
              <a:spLocks noChangeArrowheads="1"/>
            </p:cNvSpPr>
            <p:nvPr/>
          </p:nvSpPr>
          <p:spPr bwMode="auto">
            <a:xfrm>
              <a:off x="3534" y="1431"/>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63" name="Oval 406"/>
            <p:cNvSpPr>
              <a:spLocks noChangeArrowheads="1"/>
            </p:cNvSpPr>
            <p:nvPr/>
          </p:nvSpPr>
          <p:spPr bwMode="auto">
            <a:xfrm>
              <a:off x="3562" y="1402"/>
              <a:ext cx="20"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64" name="Oval 407"/>
            <p:cNvSpPr>
              <a:spLocks noChangeArrowheads="1"/>
            </p:cNvSpPr>
            <p:nvPr/>
          </p:nvSpPr>
          <p:spPr bwMode="auto">
            <a:xfrm>
              <a:off x="3591" y="1402"/>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65" name="Oval 408"/>
            <p:cNvSpPr>
              <a:spLocks noChangeArrowheads="1"/>
            </p:cNvSpPr>
            <p:nvPr/>
          </p:nvSpPr>
          <p:spPr bwMode="auto">
            <a:xfrm>
              <a:off x="3610" y="1421"/>
              <a:ext cx="20"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66" name="Oval 409"/>
            <p:cNvSpPr>
              <a:spLocks noChangeArrowheads="1"/>
            </p:cNvSpPr>
            <p:nvPr/>
          </p:nvSpPr>
          <p:spPr bwMode="auto">
            <a:xfrm>
              <a:off x="3582" y="1431"/>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67" name="Oval 410"/>
            <p:cNvSpPr>
              <a:spLocks noChangeArrowheads="1"/>
            </p:cNvSpPr>
            <p:nvPr/>
          </p:nvSpPr>
          <p:spPr bwMode="auto">
            <a:xfrm>
              <a:off x="3610" y="1440"/>
              <a:ext cx="20"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68" name="Oval 411"/>
            <p:cNvSpPr>
              <a:spLocks noChangeArrowheads="1"/>
            </p:cNvSpPr>
            <p:nvPr/>
          </p:nvSpPr>
          <p:spPr bwMode="auto">
            <a:xfrm>
              <a:off x="3601" y="1469"/>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grpSp>
          <p:nvGrpSpPr>
            <p:cNvPr id="65537" name="Group 412"/>
            <p:cNvGrpSpPr>
              <a:grpSpLocks/>
            </p:cNvGrpSpPr>
            <p:nvPr/>
          </p:nvGrpSpPr>
          <p:grpSpPr bwMode="auto">
            <a:xfrm>
              <a:off x="2141" y="2304"/>
              <a:ext cx="1258" cy="347"/>
              <a:chOff x="2141" y="2304"/>
              <a:chExt cx="1258" cy="347"/>
            </a:xfrm>
          </p:grpSpPr>
          <p:sp>
            <p:nvSpPr>
              <p:cNvPr id="65870" name="AutoShape 413"/>
              <p:cNvSpPr>
                <a:spLocks noChangeArrowheads="1"/>
              </p:cNvSpPr>
              <p:nvPr/>
            </p:nvSpPr>
            <p:spPr bwMode="auto">
              <a:xfrm>
                <a:off x="2141" y="2304"/>
                <a:ext cx="1258" cy="336"/>
              </a:xfrm>
              <a:prstGeom prst="roundRect">
                <a:avLst>
                  <a:gd name="adj" fmla="val 40028"/>
                </a:avLst>
              </a:prstGeom>
              <a:solidFill>
                <a:srgbClr val="FFCCFF"/>
              </a:solidFill>
              <a:ln w="15875">
                <a:solidFill>
                  <a:srgbClr val="990099"/>
                </a:solidFill>
                <a:round/>
                <a:headEnd/>
                <a:tailEnd/>
              </a:ln>
            </p:spPr>
            <p:txBody>
              <a:bodyPr/>
              <a:lstStyle/>
              <a:p>
                <a:endParaRPr lang="ja-JP" altLang="en-US">
                  <a:solidFill>
                    <a:srgbClr val="000000"/>
                  </a:solidFill>
                  <a:latin typeface="Arial"/>
                  <a:ea typeface="ＭＳ Ｐゴシック"/>
                </a:endParaRPr>
              </a:p>
            </p:txBody>
          </p:sp>
          <p:sp>
            <p:nvSpPr>
              <p:cNvPr id="65871" name="Rectangle 414"/>
              <p:cNvSpPr>
                <a:spLocks noChangeArrowheads="1"/>
              </p:cNvSpPr>
              <p:nvPr/>
            </p:nvSpPr>
            <p:spPr bwMode="auto">
              <a:xfrm>
                <a:off x="2251" y="2328"/>
                <a:ext cx="605" cy="150"/>
              </a:xfrm>
              <a:prstGeom prst="rect">
                <a:avLst/>
              </a:prstGeom>
              <a:noFill/>
              <a:ln w="9525">
                <a:noFill/>
                <a:miter lim="800000"/>
                <a:headEnd/>
                <a:tailEnd/>
              </a:ln>
            </p:spPr>
            <p:txBody>
              <a:bodyPr wrap="none" lIns="0" tIns="0" rIns="0" bIns="0">
                <a:spAutoFit/>
              </a:bodyPr>
              <a:lstStyle/>
              <a:p>
                <a:r>
                  <a:rPr lang="ja-JP" altLang="en-US" sz="1500" b="1">
                    <a:solidFill>
                      <a:srgbClr val="000000"/>
                    </a:solidFill>
                    <a:latin typeface="Osaka" charset="-128"/>
                    <a:ea typeface="Osaka" charset="-128"/>
                  </a:rPr>
                  <a:t>ユビキチン</a:t>
                </a:r>
                <a:endParaRPr lang="ja-JP" altLang="en-US" sz="1400">
                  <a:solidFill>
                    <a:srgbClr val="000000"/>
                  </a:solidFill>
                  <a:latin typeface="Times" charset="0"/>
                  <a:ea typeface="ＭＳ 明朝" pitchFamily="17" charset="-128"/>
                </a:endParaRPr>
              </a:p>
            </p:txBody>
          </p:sp>
          <p:sp>
            <p:nvSpPr>
              <p:cNvPr id="65872" name="Rectangle 415"/>
              <p:cNvSpPr>
                <a:spLocks noChangeArrowheads="1"/>
              </p:cNvSpPr>
              <p:nvPr/>
            </p:nvSpPr>
            <p:spPr bwMode="auto">
              <a:xfrm>
                <a:off x="2253" y="2501"/>
                <a:ext cx="1068" cy="150"/>
              </a:xfrm>
              <a:prstGeom prst="rect">
                <a:avLst/>
              </a:prstGeom>
              <a:noFill/>
              <a:ln w="9525">
                <a:noFill/>
                <a:miter lim="800000"/>
                <a:headEnd/>
                <a:tailEnd/>
              </a:ln>
            </p:spPr>
            <p:txBody>
              <a:bodyPr wrap="none" lIns="0" tIns="0" rIns="0" bIns="0">
                <a:spAutoFit/>
              </a:bodyPr>
              <a:lstStyle/>
              <a:p>
                <a:r>
                  <a:rPr lang="en-US" altLang="ja-JP" sz="1500" b="1">
                    <a:solidFill>
                      <a:srgbClr val="000000"/>
                    </a:solidFill>
                    <a:latin typeface="Osaka" charset="-128"/>
                    <a:ea typeface="Osaka" charset="-128"/>
                  </a:rPr>
                  <a:t>/ </a:t>
                </a:r>
                <a:r>
                  <a:rPr lang="ja-JP" altLang="en-US" sz="1500" b="1">
                    <a:solidFill>
                      <a:srgbClr val="000000"/>
                    </a:solidFill>
                    <a:latin typeface="Osaka" charset="-128"/>
                    <a:ea typeface="Osaka" charset="-128"/>
                  </a:rPr>
                  <a:t>プロテアソーム系</a:t>
                </a:r>
                <a:endParaRPr lang="ja-JP" altLang="en-US" sz="1400">
                  <a:solidFill>
                    <a:srgbClr val="000000"/>
                  </a:solidFill>
                  <a:latin typeface="Times" charset="0"/>
                  <a:ea typeface="ＭＳ 明朝" pitchFamily="17" charset="-128"/>
                </a:endParaRPr>
              </a:p>
            </p:txBody>
          </p:sp>
        </p:grpSp>
      </p:grpSp>
    </p:spTree>
    <p:extLst>
      <p:ext uri="{BB962C8B-B14F-4D97-AF65-F5344CB8AC3E}">
        <p14:creationId xmlns:p14="http://schemas.microsoft.com/office/powerpoint/2010/main" val="3314610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2" name="Picture 4" descr="medakafer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49350"/>
            <a:ext cx="8229600" cy="455930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457200" y="404664"/>
            <a:ext cx="8632491" cy="369332"/>
          </a:xfrm>
          <a:prstGeom prst="rect">
            <a:avLst/>
          </a:prstGeom>
          <a:noFill/>
        </p:spPr>
        <p:txBody>
          <a:bodyPr wrap="none" rtlCol="0">
            <a:spAutoFit/>
          </a:bodyPr>
          <a:lstStyle/>
          <a:p>
            <a:r>
              <a:rPr kumimoji="1" lang="ja-JP" altLang="en-US" dirty="0"/>
              <a:t>硬骨魚類の精子には先体がありません。なので、卵殻にあらかじめ穴が開いています。</a:t>
            </a:r>
          </a:p>
        </p:txBody>
      </p:sp>
      <p:sp>
        <p:nvSpPr>
          <p:cNvPr id="3" name="テキスト ボックス 2"/>
          <p:cNvSpPr txBox="1"/>
          <p:nvPr/>
        </p:nvSpPr>
        <p:spPr>
          <a:xfrm>
            <a:off x="6012160" y="2164214"/>
            <a:ext cx="646331" cy="369332"/>
          </a:xfrm>
          <a:prstGeom prst="rect">
            <a:avLst/>
          </a:prstGeom>
          <a:solidFill>
            <a:schemeClr val="accent5"/>
          </a:solidFill>
        </p:spPr>
        <p:txBody>
          <a:bodyPr wrap="none" rtlCol="0">
            <a:spAutoFit/>
          </a:bodyPr>
          <a:lstStyle/>
          <a:p>
            <a:r>
              <a:rPr kumimoji="1" lang="ja-JP" altLang="en-US" dirty="0"/>
              <a:t>卵門</a:t>
            </a:r>
          </a:p>
        </p:txBody>
      </p:sp>
      <p:cxnSp>
        <p:nvCxnSpPr>
          <p:cNvPr id="5" name="直線矢印コネクタ 4"/>
          <p:cNvCxnSpPr/>
          <p:nvPr/>
        </p:nvCxnSpPr>
        <p:spPr>
          <a:xfrm flipH="1">
            <a:off x="4580110" y="2348880"/>
            <a:ext cx="1432050" cy="6480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8913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971600" y="980728"/>
            <a:ext cx="5230984" cy="369332"/>
          </a:xfrm>
          <a:prstGeom prst="rect">
            <a:avLst/>
          </a:prstGeom>
          <a:noFill/>
        </p:spPr>
        <p:txBody>
          <a:bodyPr wrap="none" rtlCol="0">
            <a:spAutoFit/>
          </a:bodyPr>
          <a:lstStyle/>
          <a:p>
            <a:r>
              <a:rPr lang="en-US" altLang="ja-JP" dirty="0"/>
              <a:t>https://www.youtube.com/watch?v=MHWkltLbJp0</a:t>
            </a:r>
            <a:endParaRPr kumimoji="1" lang="ja-JP" altLang="en-US" dirty="0"/>
          </a:p>
        </p:txBody>
      </p:sp>
      <p:sp>
        <p:nvSpPr>
          <p:cNvPr id="5" name="テキスト ボックス 4"/>
          <p:cNvSpPr txBox="1"/>
          <p:nvPr/>
        </p:nvSpPr>
        <p:spPr>
          <a:xfrm>
            <a:off x="683568" y="404664"/>
            <a:ext cx="3858749" cy="369332"/>
          </a:xfrm>
          <a:prstGeom prst="rect">
            <a:avLst/>
          </a:prstGeom>
          <a:noFill/>
        </p:spPr>
        <p:txBody>
          <a:bodyPr wrap="none" rtlCol="0">
            <a:spAutoFit/>
          </a:bodyPr>
          <a:lstStyle/>
          <a:p>
            <a:r>
              <a:rPr kumimoji="1" lang="ja-JP" altLang="en-US" dirty="0"/>
              <a:t>ウニ卵の受精時のカルシウムウェーブ</a:t>
            </a:r>
          </a:p>
        </p:txBody>
      </p:sp>
      <p:sp>
        <p:nvSpPr>
          <p:cNvPr id="6" name="テキスト ボックス 5"/>
          <p:cNvSpPr txBox="1"/>
          <p:nvPr/>
        </p:nvSpPr>
        <p:spPr>
          <a:xfrm>
            <a:off x="971600" y="1772816"/>
            <a:ext cx="5372048" cy="369332"/>
          </a:xfrm>
          <a:prstGeom prst="rect">
            <a:avLst/>
          </a:prstGeom>
          <a:noFill/>
        </p:spPr>
        <p:txBody>
          <a:bodyPr wrap="none" rtlCol="0">
            <a:spAutoFit/>
          </a:bodyPr>
          <a:lstStyle/>
          <a:p>
            <a:r>
              <a:rPr lang="en-US" altLang="ja-JP" dirty="0"/>
              <a:t>https://www.youtube.com/watch?v=BH06WgFua_4</a:t>
            </a:r>
            <a:endParaRPr kumimoji="1" lang="ja-JP" altLang="en-US" dirty="0"/>
          </a:p>
        </p:txBody>
      </p:sp>
      <p:pic>
        <p:nvPicPr>
          <p:cNvPr id="7" name="図 6"/>
          <p:cNvPicPr>
            <a:picLocks noChangeAspect="1"/>
          </p:cNvPicPr>
          <p:nvPr/>
        </p:nvPicPr>
        <p:blipFill>
          <a:blip r:embed="rId2"/>
          <a:stretch>
            <a:fillRect/>
          </a:stretch>
        </p:blipFill>
        <p:spPr>
          <a:xfrm>
            <a:off x="3587092" y="2348880"/>
            <a:ext cx="3782372" cy="4192219"/>
          </a:xfrm>
          <a:prstGeom prst="rect">
            <a:avLst/>
          </a:prstGeom>
        </p:spPr>
      </p:pic>
      <p:sp>
        <p:nvSpPr>
          <p:cNvPr id="8" name="テキスト ボックス 7"/>
          <p:cNvSpPr txBox="1"/>
          <p:nvPr/>
        </p:nvSpPr>
        <p:spPr>
          <a:xfrm>
            <a:off x="683568" y="2780928"/>
            <a:ext cx="2994731" cy="646331"/>
          </a:xfrm>
          <a:prstGeom prst="rect">
            <a:avLst/>
          </a:prstGeom>
          <a:noFill/>
        </p:spPr>
        <p:txBody>
          <a:bodyPr wrap="none" rtlCol="0">
            <a:spAutoFit/>
          </a:bodyPr>
          <a:lstStyle/>
          <a:p>
            <a:r>
              <a:rPr kumimoji="1" lang="ja-JP" altLang="en-US" dirty="0"/>
              <a:t>ハムスター卵の</a:t>
            </a:r>
            <a:endParaRPr kumimoji="1" lang="en-US" altLang="ja-JP" dirty="0"/>
          </a:p>
          <a:p>
            <a:r>
              <a:rPr kumimoji="1" lang="ja-JP" altLang="en-US" dirty="0"/>
              <a:t>受精時のカルシウムウェーブ</a:t>
            </a:r>
          </a:p>
        </p:txBody>
      </p:sp>
      <p:sp>
        <p:nvSpPr>
          <p:cNvPr id="9" name="テキスト ボックス 8"/>
          <p:cNvSpPr txBox="1"/>
          <p:nvPr/>
        </p:nvSpPr>
        <p:spPr>
          <a:xfrm>
            <a:off x="683568" y="3589356"/>
            <a:ext cx="2441694" cy="369332"/>
          </a:xfrm>
          <a:prstGeom prst="rect">
            <a:avLst/>
          </a:prstGeom>
          <a:noFill/>
        </p:spPr>
        <p:txBody>
          <a:bodyPr wrap="none" rtlCol="0">
            <a:spAutoFit/>
          </a:bodyPr>
          <a:lstStyle/>
          <a:p>
            <a:r>
              <a:rPr kumimoji="1" lang="en-US" altLang="ja-JP" dirty="0"/>
              <a:t>(Miyazaki et al., 1993)</a:t>
            </a:r>
          </a:p>
        </p:txBody>
      </p:sp>
    </p:spTree>
    <p:extLst>
      <p:ext uri="{BB962C8B-B14F-4D97-AF65-F5344CB8AC3E}">
        <p14:creationId xmlns:p14="http://schemas.microsoft.com/office/powerpoint/2010/main" val="3551053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1258888" y="1844675"/>
            <a:ext cx="6769100" cy="3803650"/>
            <a:chOff x="793" y="1706"/>
            <a:chExt cx="4264" cy="2396"/>
          </a:xfrm>
        </p:grpSpPr>
        <p:pic>
          <p:nvPicPr>
            <p:cNvPr id="66566" name="Picture 5"/>
            <p:cNvPicPr>
              <a:picLocks noChangeAspect="1" noChangeArrowheads="1"/>
            </p:cNvPicPr>
            <p:nvPr/>
          </p:nvPicPr>
          <p:blipFill>
            <a:blip r:embed="rId2" cstate="print"/>
            <a:srcRect/>
            <a:stretch>
              <a:fillRect/>
            </a:stretch>
          </p:blipFill>
          <p:spPr bwMode="auto">
            <a:xfrm>
              <a:off x="975" y="1842"/>
              <a:ext cx="3604" cy="2260"/>
            </a:xfrm>
            <a:prstGeom prst="rect">
              <a:avLst/>
            </a:prstGeom>
            <a:noFill/>
            <a:ln w="9525">
              <a:noFill/>
              <a:miter lim="800000"/>
              <a:headEnd/>
              <a:tailEnd/>
            </a:ln>
          </p:spPr>
        </p:pic>
        <p:sp>
          <p:nvSpPr>
            <p:cNvPr id="66567" name="Rectangle 6"/>
            <p:cNvSpPr>
              <a:spLocks noChangeArrowheads="1"/>
            </p:cNvSpPr>
            <p:nvPr/>
          </p:nvSpPr>
          <p:spPr bwMode="auto">
            <a:xfrm>
              <a:off x="793" y="1706"/>
              <a:ext cx="4264" cy="1089"/>
            </a:xfrm>
            <a:prstGeom prst="rect">
              <a:avLst/>
            </a:prstGeom>
            <a:solidFill>
              <a:schemeClr val="bg1"/>
            </a:solidFill>
            <a:ln w="9525">
              <a:noFill/>
              <a:miter lim="800000"/>
              <a:headEnd/>
              <a:tailEnd/>
            </a:ln>
          </p:spPr>
          <p:txBody>
            <a:bodyPr wrap="none" anchor="ctr"/>
            <a:lstStyle/>
            <a:p>
              <a:endParaRPr lang="ja-JP" altLang="en-US">
                <a:solidFill>
                  <a:srgbClr val="000000"/>
                </a:solidFill>
                <a:latin typeface="Arial"/>
                <a:ea typeface="ＭＳ Ｐゴシック"/>
              </a:endParaRPr>
            </a:p>
          </p:txBody>
        </p:sp>
      </p:grpSp>
      <p:sp>
        <p:nvSpPr>
          <p:cNvPr id="66563" name="Text Box 7"/>
          <p:cNvSpPr txBox="1">
            <a:spLocks noChangeArrowheads="1"/>
          </p:cNvSpPr>
          <p:nvPr/>
        </p:nvSpPr>
        <p:spPr bwMode="auto">
          <a:xfrm>
            <a:off x="1784350" y="1320800"/>
            <a:ext cx="3627438" cy="366713"/>
          </a:xfrm>
          <a:prstGeom prst="rect">
            <a:avLst/>
          </a:prstGeom>
          <a:noFill/>
          <a:ln w="9525">
            <a:noFill/>
            <a:miter lim="800000"/>
            <a:headEnd/>
            <a:tailEnd/>
          </a:ln>
        </p:spPr>
        <p:txBody>
          <a:bodyPr wrap="none">
            <a:spAutoFit/>
          </a:bodyPr>
          <a:lstStyle/>
          <a:p>
            <a:r>
              <a:rPr lang="ja-JP" altLang="en-US">
                <a:solidFill>
                  <a:srgbClr val="000000"/>
                </a:solidFill>
                <a:latin typeface="Arial"/>
                <a:ea typeface="ＭＳ Ｐゴシック"/>
              </a:rPr>
              <a:t>カルシウムウェーブ　</a:t>
            </a:r>
            <a:r>
              <a:rPr lang="en-US" altLang="ja-JP">
                <a:solidFill>
                  <a:srgbClr val="000000"/>
                </a:solidFill>
                <a:latin typeface="Arial"/>
                <a:ea typeface="ＭＳ Ｐゴシック"/>
              </a:rPr>
              <a:t>Calcium wave</a:t>
            </a:r>
          </a:p>
        </p:txBody>
      </p:sp>
      <p:sp>
        <p:nvSpPr>
          <p:cNvPr id="66564" name="Text Box 8"/>
          <p:cNvSpPr txBox="1">
            <a:spLocks noChangeArrowheads="1"/>
          </p:cNvSpPr>
          <p:nvPr/>
        </p:nvSpPr>
        <p:spPr bwMode="auto">
          <a:xfrm>
            <a:off x="1763713" y="1916113"/>
            <a:ext cx="4757737" cy="366712"/>
          </a:xfrm>
          <a:prstGeom prst="rect">
            <a:avLst/>
          </a:prstGeom>
          <a:noFill/>
          <a:ln w="9525">
            <a:noFill/>
            <a:miter lim="800000"/>
            <a:headEnd/>
            <a:tailEnd/>
          </a:ln>
        </p:spPr>
        <p:txBody>
          <a:bodyPr wrap="none">
            <a:spAutoFit/>
          </a:bodyPr>
          <a:lstStyle/>
          <a:p>
            <a:r>
              <a:rPr lang="ja-JP" altLang="en-US">
                <a:solidFill>
                  <a:srgbClr val="000000"/>
                </a:solidFill>
                <a:latin typeface="Arial"/>
                <a:ea typeface="ＭＳ Ｐゴシック"/>
              </a:rPr>
              <a:t>カルシウムオシレーション  </a:t>
            </a:r>
            <a:r>
              <a:rPr lang="en-US" altLang="ja-JP">
                <a:solidFill>
                  <a:srgbClr val="000000"/>
                </a:solidFill>
                <a:latin typeface="Arial"/>
                <a:ea typeface="ＭＳ Ｐゴシック"/>
              </a:rPr>
              <a:t>Calcium oscillations</a:t>
            </a:r>
          </a:p>
        </p:txBody>
      </p:sp>
      <p:sp>
        <p:nvSpPr>
          <p:cNvPr id="66565" name="Text Box 9"/>
          <p:cNvSpPr txBox="1">
            <a:spLocks noChangeArrowheads="1"/>
          </p:cNvSpPr>
          <p:nvPr/>
        </p:nvSpPr>
        <p:spPr bwMode="auto">
          <a:xfrm>
            <a:off x="1619250" y="3068638"/>
            <a:ext cx="6265863" cy="366712"/>
          </a:xfrm>
          <a:prstGeom prst="rect">
            <a:avLst/>
          </a:prstGeom>
          <a:noFill/>
          <a:ln w="9525">
            <a:noFill/>
            <a:miter lim="800000"/>
            <a:headEnd/>
            <a:tailEnd/>
          </a:ln>
        </p:spPr>
        <p:txBody>
          <a:bodyPr>
            <a:spAutoFit/>
          </a:bodyPr>
          <a:lstStyle/>
          <a:p>
            <a:r>
              <a:rPr lang="en-US" altLang="ja-JP">
                <a:solidFill>
                  <a:srgbClr val="000000"/>
                </a:solidFill>
                <a:latin typeface="Arial"/>
                <a:ea typeface="ＭＳ Ｐゴシック"/>
              </a:rPr>
              <a:t>Calcium oscillations  in mouse egg at the time of fertilization</a:t>
            </a:r>
          </a:p>
        </p:txBody>
      </p:sp>
    </p:spTree>
    <p:extLst>
      <p:ext uri="{BB962C8B-B14F-4D97-AF65-F5344CB8AC3E}">
        <p14:creationId xmlns:p14="http://schemas.microsoft.com/office/powerpoint/2010/main" val="1556789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09600" y="0"/>
            <a:ext cx="10471150" cy="7086600"/>
            <a:chOff x="-384" y="0"/>
            <a:chExt cx="6596" cy="4464"/>
          </a:xfrm>
        </p:grpSpPr>
        <p:sp>
          <p:nvSpPr>
            <p:cNvPr id="65539" name="Rectangle 3"/>
            <p:cNvSpPr>
              <a:spLocks noChangeArrowheads="1"/>
            </p:cNvSpPr>
            <p:nvPr/>
          </p:nvSpPr>
          <p:spPr bwMode="auto">
            <a:xfrm>
              <a:off x="-384" y="0"/>
              <a:ext cx="6596" cy="4464"/>
            </a:xfrm>
            <a:prstGeom prst="rect">
              <a:avLst/>
            </a:prstGeom>
            <a:solidFill>
              <a:srgbClr val="000000"/>
            </a:solidFill>
            <a:ln w="15875">
              <a:solidFill>
                <a:srgbClr val="000000"/>
              </a:solidFill>
              <a:miter lim="800000"/>
              <a:headEnd/>
              <a:tailEnd/>
            </a:ln>
          </p:spPr>
          <p:txBody>
            <a:bodyPr/>
            <a:lstStyle/>
            <a:p>
              <a:endParaRPr lang="ja-JP" altLang="en-US">
                <a:solidFill>
                  <a:srgbClr val="000000"/>
                </a:solidFill>
                <a:latin typeface="Arial"/>
                <a:ea typeface="ＭＳ Ｐゴシック"/>
              </a:endParaRPr>
            </a:p>
          </p:txBody>
        </p:sp>
        <p:sp>
          <p:nvSpPr>
            <p:cNvPr id="65540" name="Freeform 4"/>
            <p:cNvSpPr>
              <a:spLocks/>
            </p:cNvSpPr>
            <p:nvPr/>
          </p:nvSpPr>
          <p:spPr bwMode="auto">
            <a:xfrm>
              <a:off x="2525" y="1152"/>
              <a:ext cx="125" cy="58"/>
            </a:xfrm>
            <a:custGeom>
              <a:avLst/>
              <a:gdLst>
                <a:gd name="T0" fmla="*/ 125 w 125"/>
                <a:gd name="T1" fmla="*/ 0 h 58"/>
                <a:gd name="T2" fmla="*/ 125 w 125"/>
                <a:gd name="T3" fmla="*/ 0 h 58"/>
                <a:gd name="T4" fmla="*/ 116 w 125"/>
                <a:gd name="T5" fmla="*/ 10 h 58"/>
                <a:gd name="T6" fmla="*/ 106 w 125"/>
                <a:gd name="T7" fmla="*/ 10 h 58"/>
                <a:gd name="T8" fmla="*/ 96 w 125"/>
                <a:gd name="T9" fmla="*/ 10 h 58"/>
                <a:gd name="T10" fmla="*/ 87 w 125"/>
                <a:gd name="T11" fmla="*/ 10 h 58"/>
                <a:gd name="T12" fmla="*/ 87 w 125"/>
                <a:gd name="T13" fmla="*/ 10 h 58"/>
                <a:gd name="T14" fmla="*/ 77 w 125"/>
                <a:gd name="T15" fmla="*/ 10 h 58"/>
                <a:gd name="T16" fmla="*/ 77 w 125"/>
                <a:gd name="T17" fmla="*/ 10 h 58"/>
                <a:gd name="T18" fmla="*/ 68 w 125"/>
                <a:gd name="T19" fmla="*/ 10 h 58"/>
                <a:gd name="T20" fmla="*/ 68 w 125"/>
                <a:gd name="T21" fmla="*/ 10 h 58"/>
                <a:gd name="T22" fmla="*/ 58 w 125"/>
                <a:gd name="T23" fmla="*/ 10 h 58"/>
                <a:gd name="T24" fmla="*/ 39 w 125"/>
                <a:gd name="T25" fmla="*/ 10 h 58"/>
                <a:gd name="T26" fmla="*/ 20 w 125"/>
                <a:gd name="T27" fmla="*/ 10 h 58"/>
                <a:gd name="T28" fmla="*/ 10 w 125"/>
                <a:gd name="T29" fmla="*/ 10 h 58"/>
                <a:gd name="T30" fmla="*/ 10 w 125"/>
                <a:gd name="T31" fmla="*/ 10 h 58"/>
                <a:gd name="T32" fmla="*/ 0 w 125"/>
                <a:gd name="T33" fmla="*/ 10 h 58"/>
                <a:gd name="T34" fmla="*/ 0 w 125"/>
                <a:gd name="T35" fmla="*/ 10 h 58"/>
                <a:gd name="T36" fmla="*/ 0 w 125"/>
                <a:gd name="T37" fmla="*/ 19 h 58"/>
                <a:gd name="T38" fmla="*/ 0 w 125"/>
                <a:gd name="T39" fmla="*/ 19 h 58"/>
                <a:gd name="T40" fmla="*/ 0 w 125"/>
                <a:gd name="T41" fmla="*/ 29 h 58"/>
                <a:gd name="T42" fmla="*/ 0 w 125"/>
                <a:gd name="T43" fmla="*/ 29 h 58"/>
                <a:gd name="T44" fmla="*/ 10 w 125"/>
                <a:gd name="T45" fmla="*/ 29 h 58"/>
                <a:gd name="T46" fmla="*/ 10 w 125"/>
                <a:gd name="T47" fmla="*/ 29 h 58"/>
                <a:gd name="T48" fmla="*/ 20 w 125"/>
                <a:gd name="T49" fmla="*/ 39 h 58"/>
                <a:gd name="T50" fmla="*/ 20 w 125"/>
                <a:gd name="T51" fmla="*/ 48 h 58"/>
                <a:gd name="T52" fmla="*/ 20 w 125"/>
                <a:gd name="T53" fmla="*/ 48 h 58"/>
                <a:gd name="T54" fmla="*/ 48 w 125"/>
                <a:gd name="T55" fmla="*/ 58 h 58"/>
                <a:gd name="T56" fmla="*/ 96 w 125"/>
                <a:gd name="T57" fmla="*/ 39 h 58"/>
                <a:gd name="T58" fmla="*/ 125 w 125"/>
                <a:gd name="T59" fmla="*/ 19 h 58"/>
                <a:gd name="T60" fmla="*/ 125 w 125"/>
                <a:gd name="T61" fmla="*/ 19 h 5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5"/>
                <a:gd name="T94" fmla="*/ 0 h 58"/>
                <a:gd name="T95" fmla="*/ 125 w 125"/>
                <a:gd name="T96" fmla="*/ 58 h 5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5" h="58">
                  <a:moveTo>
                    <a:pt x="125" y="0"/>
                  </a:moveTo>
                  <a:lnTo>
                    <a:pt x="125" y="0"/>
                  </a:lnTo>
                  <a:lnTo>
                    <a:pt x="116" y="10"/>
                  </a:lnTo>
                  <a:lnTo>
                    <a:pt x="106" y="10"/>
                  </a:lnTo>
                  <a:lnTo>
                    <a:pt x="96" y="10"/>
                  </a:lnTo>
                  <a:lnTo>
                    <a:pt x="87" y="10"/>
                  </a:lnTo>
                  <a:lnTo>
                    <a:pt x="77" y="10"/>
                  </a:lnTo>
                  <a:lnTo>
                    <a:pt x="68" y="10"/>
                  </a:lnTo>
                  <a:lnTo>
                    <a:pt x="58" y="10"/>
                  </a:lnTo>
                  <a:lnTo>
                    <a:pt x="39" y="10"/>
                  </a:lnTo>
                  <a:lnTo>
                    <a:pt x="20" y="10"/>
                  </a:lnTo>
                  <a:lnTo>
                    <a:pt x="10" y="10"/>
                  </a:lnTo>
                  <a:lnTo>
                    <a:pt x="0" y="10"/>
                  </a:lnTo>
                  <a:lnTo>
                    <a:pt x="0" y="19"/>
                  </a:lnTo>
                  <a:lnTo>
                    <a:pt x="0" y="29"/>
                  </a:lnTo>
                  <a:lnTo>
                    <a:pt x="10" y="29"/>
                  </a:lnTo>
                  <a:lnTo>
                    <a:pt x="20" y="39"/>
                  </a:lnTo>
                  <a:lnTo>
                    <a:pt x="20" y="48"/>
                  </a:lnTo>
                  <a:lnTo>
                    <a:pt x="48" y="58"/>
                  </a:lnTo>
                  <a:lnTo>
                    <a:pt x="96" y="39"/>
                  </a:lnTo>
                  <a:lnTo>
                    <a:pt x="125" y="19"/>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541" name="Freeform 5"/>
            <p:cNvSpPr>
              <a:spLocks/>
            </p:cNvSpPr>
            <p:nvPr/>
          </p:nvSpPr>
          <p:spPr bwMode="auto">
            <a:xfrm>
              <a:off x="2525" y="1152"/>
              <a:ext cx="125" cy="48"/>
            </a:xfrm>
            <a:custGeom>
              <a:avLst/>
              <a:gdLst>
                <a:gd name="T0" fmla="*/ 125 w 125"/>
                <a:gd name="T1" fmla="*/ 0 h 48"/>
                <a:gd name="T2" fmla="*/ 125 w 125"/>
                <a:gd name="T3" fmla="*/ 0 h 48"/>
                <a:gd name="T4" fmla="*/ 116 w 125"/>
                <a:gd name="T5" fmla="*/ 10 h 48"/>
                <a:gd name="T6" fmla="*/ 106 w 125"/>
                <a:gd name="T7" fmla="*/ 10 h 48"/>
                <a:gd name="T8" fmla="*/ 87 w 125"/>
                <a:gd name="T9" fmla="*/ 10 h 48"/>
                <a:gd name="T10" fmla="*/ 77 w 125"/>
                <a:gd name="T11" fmla="*/ 10 h 48"/>
                <a:gd name="T12" fmla="*/ 68 w 125"/>
                <a:gd name="T13" fmla="*/ 10 h 48"/>
                <a:gd name="T14" fmla="*/ 48 w 125"/>
                <a:gd name="T15" fmla="*/ 10 h 48"/>
                <a:gd name="T16" fmla="*/ 29 w 125"/>
                <a:gd name="T17" fmla="*/ 10 h 48"/>
                <a:gd name="T18" fmla="*/ 10 w 125"/>
                <a:gd name="T19" fmla="*/ 10 h 48"/>
                <a:gd name="T20" fmla="*/ 0 w 125"/>
                <a:gd name="T21" fmla="*/ 10 h 48"/>
                <a:gd name="T22" fmla="*/ 0 w 125"/>
                <a:gd name="T23" fmla="*/ 19 h 48"/>
                <a:gd name="T24" fmla="*/ 0 w 125"/>
                <a:gd name="T25" fmla="*/ 29 h 48"/>
                <a:gd name="T26" fmla="*/ 10 w 125"/>
                <a:gd name="T27" fmla="*/ 29 h 48"/>
                <a:gd name="T28" fmla="*/ 20 w 125"/>
                <a:gd name="T29" fmla="*/ 48 h 48"/>
                <a:gd name="T30" fmla="*/ 68 w 125"/>
                <a:gd name="T31" fmla="*/ 39 h 48"/>
                <a:gd name="T32" fmla="*/ 125 w 125"/>
                <a:gd name="T33" fmla="*/ 19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5"/>
                <a:gd name="T52" fmla="*/ 0 h 48"/>
                <a:gd name="T53" fmla="*/ 125 w 125"/>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5" h="48">
                  <a:moveTo>
                    <a:pt x="125" y="0"/>
                  </a:moveTo>
                  <a:lnTo>
                    <a:pt x="125" y="0"/>
                  </a:lnTo>
                  <a:lnTo>
                    <a:pt x="116" y="10"/>
                  </a:lnTo>
                  <a:lnTo>
                    <a:pt x="106" y="10"/>
                  </a:lnTo>
                  <a:lnTo>
                    <a:pt x="87" y="10"/>
                  </a:lnTo>
                  <a:lnTo>
                    <a:pt x="77" y="10"/>
                  </a:lnTo>
                  <a:lnTo>
                    <a:pt x="68" y="10"/>
                  </a:lnTo>
                  <a:lnTo>
                    <a:pt x="48" y="10"/>
                  </a:lnTo>
                  <a:lnTo>
                    <a:pt x="29" y="10"/>
                  </a:lnTo>
                  <a:lnTo>
                    <a:pt x="10" y="10"/>
                  </a:lnTo>
                  <a:lnTo>
                    <a:pt x="0" y="10"/>
                  </a:lnTo>
                  <a:lnTo>
                    <a:pt x="0" y="19"/>
                  </a:lnTo>
                  <a:lnTo>
                    <a:pt x="0" y="29"/>
                  </a:lnTo>
                  <a:lnTo>
                    <a:pt x="10" y="29"/>
                  </a:lnTo>
                  <a:lnTo>
                    <a:pt x="20" y="48"/>
                  </a:lnTo>
                  <a:lnTo>
                    <a:pt x="68" y="39"/>
                  </a:lnTo>
                  <a:lnTo>
                    <a:pt x="125" y="19"/>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542" name="Freeform 6"/>
            <p:cNvSpPr>
              <a:spLocks/>
            </p:cNvSpPr>
            <p:nvPr/>
          </p:nvSpPr>
          <p:spPr bwMode="auto">
            <a:xfrm>
              <a:off x="2295" y="1162"/>
              <a:ext cx="173" cy="57"/>
            </a:xfrm>
            <a:custGeom>
              <a:avLst/>
              <a:gdLst>
                <a:gd name="T0" fmla="*/ 9 w 173"/>
                <a:gd name="T1" fmla="*/ 57 h 57"/>
                <a:gd name="T2" fmla="*/ 9 w 173"/>
                <a:gd name="T3" fmla="*/ 57 h 57"/>
                <a:gd name="T4" fmla="*/ 0 w 173"/>
                <a:gd name="T5" fmla="*/ 57 h 57"/>
                <a:gd name="T6" fmla="*/ 0 w 173"/>
                <a:gd name="T7" fmla="*/ 38 h 57"/>
                <a:gd name="T8" fmla="*/ 0 w 173"/>
                <a:gd name="T9" fmla="*/ 29 h 57"/>
                <a:gd name="T10" fmla="*/ 19 w 173"/>
                <a:gd name="T11" fmla="*/ 19 h 57"/>
                <a:gd name="T12" fmla="*/ 38 w 173"/>
                <a:gd name="T13" fmla="*/ 19 h 57"/>
                <a:gd name="T14" fmla="*/ 57 w 173"/>
                <a:gd name="T15" fmla="*/ 19 h 57"/>
                <a:gd name="T16" fmla="*/ 77 w 173"/>
                <a:gd name="T17" fmla="*/ 19 h 57"/>
                <a:gd name="T18" fmla="*/ 106 w 173"/>
                <a:gd name="T19" fmla="*/ 9 h 57"/>
                <a:gd name="T20" fmla="*/ 115 w 173"/>
                <a:gd name="T21" fmla="*/ 9 h 57"/>
                <a:gd name="T22" fmla="*/ 115 w 173"/>
                <a:gd name="T23" fmla="*/ 9 h 57"/>
                <a:gd name="T24" fmla="*/ 125 w 173"/>
                <a:gd name="T25" fmla="*/ 9 h 57"/>
                <a:gd name="T26" fmla="*/ 125 w 173"/>
                <a:gd name="T27" fmla="*/ 9 h 57"/>
                <a:gd name="T28" fmla="*/ 134 w 173"/>
                <a:gd name="T29" fmla="*/ 9 h 57"/>
                <a:gd name="T30" fmla="*/ 154 w 173"/>
                <a:gd name="T31" fmla="*/ 0 h 57"/>
                <a:gd name="T32" fmla="*/ 163 w 173"/>
                <a:gd name="T33" fmla="*/ 9 h 57"/>
                <a:gd name="T34" fmla="*/ 163 w 173"/>
                <a:gd name="T35" fmla="*/ 9 h 57"/>
                <a:gd name="T36" fmla="*/ 173 w 173"/>
                <a:gd name="T37" fmla="*/ 9 h 57"/>
                <a:gd name="T38" fmla="*/ 173 w 173"/>
                <a:gd name="T39" fmla="*/ 9 h 57"/>
                <a:gd name="T40" fmla="*/ 173 w 173"/>
                <a:gd name="T41" fmla="*/ 19 h 57"/>
                <a:gd name="T42" fmla="*/ 173 w 173"/>
                <a:gd name="T43" fmla="*/ 19 h 57"/>
                <a:gd name="T44" fmla="*/ 173 w 173"/>
                <a:gd name="T45" fmla="*/ 29 h 57"/>
                <a:gd name="T46" fmla="*/ 163 w 173"/>
                <a:gd name="T47" fmla="*/ 29 h 57"/>
                <a:gd name="T48" fmla="*/ 163 w 173"/>
                <a:gd name="T49" fmla="*/ 29 h 57"/>
                <a:gd name="T50" fmla="*/ 163 w 173"/>
                <a:gd name="T51" fmla="*/ 38 h 57"/>
                <a:gd name="T52" fmla="*/ 154 w 173"/>
                <a:gd name="T53" fmla="*/ 38 h 57"/>
                <a:gd name="T54" fmla="*/ 154 w 173"/>
                <a:gd name="T55" fmla="*/ 38 h 5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3"/>
                <a:gd name="T85" fmla="*/ 0 h 57"/>
                <a:gd name="T86" fmla="*/ 173 w 173"/>
                <a:gd name="T87" fmla="*/ 57 h 5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3" h="57">
                  <a:moveTo>
                    <a:pt x="9" y="57"/>
                  </a:moveTo>
                  <a:lnTo>
                    <a:pt x="9" y="57"/>
                  </a:lnTo>
                  <a:lnTo>
                    <a:pt x="0" y="57"/>
                  </a:lnTo>
                  <a:lnTo>
                    <a:pt x="0" y="38"/>
                  </a:lnTo>
                  <a:lnTo>
                    <a:pt x="0" y="29"/>
                  </a:lnTo>
                  <a:lnTo>
                    <a:pt x="19" y="19"/>
                  </a:lnTo>
                  <a:lnTo>
                    <a:pt x="38" y="19"/>
                  </a:lnTo>
                  <a:lnTo>
                    <a:pt x="57" y="19"/>
                  </a:lnTo>
                  <a:lnTo>
                    <a:pt x="77" y="19"/>
                  </a:lnTo>
                  <a:lnTo>
                    <a:pt x="106" y="9"/>
                  </a:lnTo>
                  <a:lnTo>
                    <a:pt x="115" y="9"/>
                  </a:lnTo>
                  <a:lnTo>
                    <a:pt x="125" y="9"/>
                  </a:lnTo>
                  <a:lnTo>
                    <a:pt x="134" y="9"/>
                  </a:lnTo>
                  <a:lnTo>
                    <a:pt x="154" y="0"/>
                  </a:lnTo>
                  <a:lnTo>
                    <a:pt x="163" y="9"/>
                  </a:lnTo>
                  <a:lnTo>
                    <a:pt x="173" y="9"/>
                  </a:lnTo>
                  <a:lnTo>
                    <a:pt x="173" y="19"/>
                  </a:lnTo>
                  <a:lnTo>
                    <a:pt x="173" y="29"/>
                  </a:lnTo>
                  <a:lnTo>
                    <a:pt x="163" y="29"/>
                  </a:lnTo>
                  <a:lnTo>
                    <a:pt x="163" y="38"/>
                  </a:lnTo>
                  <a:lnTo>
                    <a:pt x="154" y="38"/>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543" name="Freeform 7"/>
            <p:cNvSpPr>
              <a:spLocks/>
            </p:cNvSpPr>
            <p:nvPr/>
          </p:nvSpPr>
          <p:spPr bwMode="auto">
            <a:xfrm>
              <a:off x="2295" y="1162"/>
              <a:ext cx="173" cy="57"/>
            </a:xfrm>
            <a:custGeom>
              <a:avLst/>
              <a:gdLst>
                <a:gd name="T0" fmla="*/ 9 w 173"/>
                <a:gd name="T1" fmla="*/ 57 h 57"/>
                <a:gd name="T2" fmla="*/ 0 w 173"/>
                <a:gd name="T3" fmla="*/ 48 h 57"/>
                <a:gd name="T4" fmla="*/ 0 w 173"/>
                <a:gd name="T5" fmla="*/ 38 h 57"/>
                <a:gd name="T6" fmla="*/ 9 w 173"/>
                <a:gd name="T7" fmla="*/ 29 h 57"/>
                <a:gd name="T8" fmla="*/ 29 w 173"/>
                <a:gd name="T9" fmla="*/ 19 h 57"/>
                <a:gd name="T10" fmla="*/ 48 w 173"/>
                <a:gd name="T11" fmla="*/ 19 h 57"/>
                <a:gd name="T12" fmla="*/ 67 w 173"/>
                <a:gd name="T13" fmla="*/ 19 h 57"/>
                <a:gd name="T14" fmla="*/ 86 w 173"/>
                <a:gd name="T15" fmla="*/ 19 h 57"/>
                <a:gd name="T16" fmla="*/ 115 w 173"/>
                <a:gd name="T17" fmla="*/ 9 h 57"/>
                <a:gd name="T18" fmla="*/ 125 w 173"/>
                <a:gd name="T19" fmla="*/ 9 h 57"/>
                <a:gd name="T20" fmla="*/ 144 w 173"/>
                <a:gd name="T21" fmla="*/ 9 h 57"/>
                <a:gd name="T22" fmla="*/ 154 w 173"/>
                <a:gd name="T23" fmla="*/ 0 h 57"/>
                <a:gd name="T24" fmla="*/ 163 w 173"/>
                <a:gd name="T25" fmla="*/ 9 h 57"/>
                <a:gd name="T26" fmla="*/ 173 w 173"/>
                <a:gd name="T27" fmla="*/ 9 h 57"/>
                <a:gd name="T28" fmla="*/ 173 w 173"/>
                <a:gd name="T29" fmla="*/ 19 h 57"/>
                <a:gd name="T30" fmla="*/ 163 w 173"/>
                <a:gd name="T31" fmla="*/ 29 h 57"/>
                <a:gd name="T32" fmla="*/ 154 w 173"/>
                <a:gd name="T33" fmla="*/ 38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3"/>
                <a:gd name="T52" fmla="*/ 0 h 57"/>
                <a:gd name="T53" fmla="*/ 173 w 173"/>
                <a:gd name="T54" fmla="*/ 57 h 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3" h="57">
                  <a:moveTo>
                    <a:pt x="9" y="57"/>
                  </a:moveTo>
                  <a:lnTo>
                    <a:pt x="0" y="48"/>
                  </a:lnTo>
                  <a:lnTo>
                    <a:pt x="0" y="38"/>
                  </a:lnTo>
                  <a:lnTo>
                    <a:pt x="9" y="29"/>
                  </a:lnTo>
                  <a:lnTo>
                    <a:pt x="29" y="19"/>
                  </a:lnTo>
                  <a:lnTo>
                    <a:pt x="48" y="19"/>
                  </a:lnTo>
                  <a:lnTo>
                    <a:pt x="67" y="19"/>
                  </a:lnTo>
                  <a:lnTo>
                    <a:pt x="86" y="19"/>
                  </a:lnTo>
                  <a:lnTo>
                    <a:pt x="115" y="9"/>
                  </a:lnTo>
                  <a:lnTo>
                    <a:pt x="125" y="9"/>
                  </a:lnTo>
                  <a:lnTo>
                    <a:pt x="144" y="9"/>
                  </a:lnTo>
                  <a:lnTo>
                    <a:pt x="154" y="0"/>
                  </a:lnTo>
                  <a:lnTo>
                    <a:pt x="163" y="9"/>
                  </a:lnTo>
                  <a:lnTo>
                    <a:pt x="173" y="9"/>
                  </a:lnTo>
                  <a:lnTo>
                    <a:pt x="173" y="19"/>
                  </a:lnTo>
                  <a:lnTo>
                    <a:pt x="163" y="29"/>
                  </a:lnTo>
                  <a:lnTo>
                    <a:pt x="154" y="38"/>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544" name="Freeform 8"/>
            <p:cNvSpPr>
              <a:spLocks/>
            </p:cNvSpPr>
            <p:nvPr/>
          </p:nvSpPr>
          <p:spPr bwMode="auto">
            <a:xfrm>
              <a:off x="1728" y="1200"/>
              <a:ext cx="509" cy="365"/>
            </a:xfrm>
            <a:custGeom>
              <a:avLst/>
              <a:gdLst>
                <a:gd name="T0" fmla="*/ 0 w 509"/>
                <a:gd name="T1" fmla="*/ 365 h 365"/>
                <a:gd name="T2" fmla="*/ 0 w 509"/>
                <a:gd name="T3" fmla="*/ 355 h 365"/>
                <a:gd name="T4" fmla="*/ 0 w 509"/>
                <a:gd name="T5" fmla="*/ 307 h 365"/>
                <a:gd name="T6" fmla="*/ 10 w 509"/>
                <a:gd name="T7" fmla="*/ 288 h 365"/>
                <a:gd name="T8" fmla="*/ 29 w 509"/>
                <a:gd name="T9" fmla="*/ 259 h 365"/>
                <a:gd name="T10" fmla="*/ 48 w 509"/>
                <a:gd name="T11" fmla="*/ 221 h 365"/>
                <a:gd name="T12" fmla="*/ 68 w 509"/>
                <a:gd name="T13" fmla="*/ 202 h 365"/>
                <a:gd name="T14" fmla="*/ 106 w 509"/>
                <a:gd name="T15" fmla="*/ 163 h 365"/>
                <a:gd name="T16" fmla="*/ 164 w 509"/>
                <a:gd name="T17" fmla="*/ 125 h 365"/>
                <a:gd name="T18" fmla="*/ 212 w 509"/>
                <a:gd name="T19" fmla="*/ 96 h 365"/>
                <a:gd name="T20" fmla="*/ 250 w 509"/>
                <a:gd name="T21" fmla="*/ 87 h 365"/>
                <a:gd name="T22" fmla="*/ 269 w 509"/>
                <a:gd name="T23" fmla="*/ 77 h 365"/>
                <a:gd name="T24" fmla="*/ 298 w 509"/>
                <a:gd name="T25" fmla="*/ 67 h 365"/>
                <a:gd name="T26" fmla="*/ 346 w 509"/>
                <a:gd name="T27" fmla="*/ 48 h 365"/>
                <a:gd name="T28" fmla="*/ 394 w 509"/>
                <a:gd name="T29" fmla="*/ 29 h 365"/>
                <a:gd name="T30" fmla="*/ 423 w 509"/>
                <a:gd name="T31" fmla="*/ 19 h 365"/>
                <a:gd name="T32" fmla="*/ 480 w 509"/>
                <a:gd name="T33" fmla="*/ 0 h 365"/>
                <a:gd name="T34" fmla="*/ 490 w 509"/>
                <a:gd name="T35" fmla="*/ 10 h 365"/>
                <a:gd name="T36" fmla="*/ 490 w 509"/>
                <a:gd name="T37" fmla="*/ 10 h 365"/>
                <a:gd name="T38" fmla="*/ 500 w 509"/>
                <a:gd name="T39" fmla="*/ 10 h 365"/>
                <a:gd name="T40" fmla="*/ 509 w 509"/>
                <a:gd name="T41" fmla="*/ 19 h 365"/>
                <a:gd name="T42" fmla="*/ 509 w 509"/>
                <a:gd name="T43" fmla="*/ 19 h 365"/>
                <a:gd name="T44" fmla="*/ 500 w 509"/>
                <a:gd name="T45" fmla="*/ 29 h 365"/>
                <a:gd name="T46" fmla="*/ 500 w 509"/>
                <a:gd name="T47" fmla="*/ 39 h 365"/>
                <a:gd name="T48" fmla="*/ 500 w 509"/>
                <a:gd name="T49" fmla="*/ 39 h 36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09"/>
                <a:gd name="T76" fmla="*/ 0 h 365"/>
                <a:gd name="T77" fmla="*/ 509 w 509"/>
                <a:gd name="T78" fmla="*/ 365 h 36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09" h="365">
                  <a:moveTo>
                    <a:pt x="0" y="365"/>
                  </a:moveTo>
                  <a:lnTo>
                    <a:pt x="0" y="355"/>
                  </a:lnTo>
                  <a:lnTo>
                    <a:pt x="0" y="307"/>
                  </a:lnTo>
                  <a:lnTo>
                    <a:pt x="10" y="288"/>
                  </a:lnTo>
                  <a:lnTo>
                    <a:pt x="29" y="259"/>
                  </a:lnTo>
                  <a:lnTo>
                    <a:pt x="48" y="221"/>
                  </a:lnTo>
                  <a:lnTo>
                    <a:pt x="68" y="202"/>
                  </a:lnTo>
                  <a:lnTo>
                    <a:pt x="106" y="163"/>
                  </a:lnTo>
                  <a:lnTo>
                    <a:pt x="164" y="125"/>
                  </a:lnTo>
                  <a:lnTo>
                    <a:pt x="212" y="96"/>
                  </a:lnTo>
                  <a:lnTo>
                    <a:pt x="250" y="87"/>
                  </a:lnTo>
                  <a:lnTo>
                    <a:pt x="269" y="77"/>
                  </a:lnTo>
                  <a:lnTo>
                    <a:pt x="298" y="67"/>
                  </a:lnTo>
                  <a:lnTo>
                    <a:pt x="346" y="48"/>
                  </a:lnTo>
                  <a:lnTo>
                    <a:pt x="394" y="29"/>
                  </a:lnTo>
                  <a:lnTo>
                    <a:pt x="423" y="19"/>
                  </a:lnTo>
                  <a:lnTo>
                    <a:pt x="480" y="0"/>
                  </a:lnTo>
                  <a:lnTo>
                    <a:pt x="490" y="10"/>
                  </a:lnTo>
                  <a:lnTo>
                    <a:pt x="500" y="10"/>
                  </a:lnTo>
                  <a:lnTo>
                    <a:pt x="509" y="19"/>
                  </a:lnTo>
                  <a:lnTo>
                    <a:pt x="500" y="29"/>
                  </a:lnTo>
                  <a:lnTo>
                    <a:pt x="500" y="39"/>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545" name="Freeform 9"/>
            <p:cNvSpPr>
              <a:spLocks/>
            </p:cNvSpPr>
            <p:nvPr/>
          </p:nvSpPr>
          <p:spPr bwMode="auto">
            <a:xfrm>
              <a:off x="1728" y="1200"/>
              <a:ext cx="509" cy="365"/>
            </a:xfrm>
            <a:custGeom>
              <a:avLst/>
              <a:gdLst>
                <a:gd name="T0" fmla="*/ 0 w 509"/>
                <a:gd name="T1" fmla="*/ 365 h 365"/>
                <a:gd name="T2" fmla="*/ 0 w 509"/>
                <a:gd name="T3" fmla="*/ 336 h 365"/>
                <a:gd name="T4" fmla="*/ 10 w 509"/>
                <a:gd name="T5" fmla="*/ 298 h 365"/>
                <a:gd name="T6" fmla="*/ 20 w 509"/>
                <a:gd name="T7" fmla="*/ 269 h 365"/>
                <a:gd name="T8" fmla="*/ 29 w 509"/>
                <a:gd name="T9" fmla="*/ 250 h 365"/>
                <a:gd name="T10" fmla="*/ 48 w 509"/>
                <a:gd name="T11" fmla="*/ 231 h 365"/>
                <a:gd name="T12" fmla="*/ 68 w 509"/>
                <a:gd name="T13" fmla="*/ 211 h 365"/>
                <a:gd name="T14" fmla="*/ 87 w 509"/>
                <a:gd name="T15" fmla="*/ 192 h 365"/>
                <a:gd name="T16" fmla="*/ 135 w 509"/>
                <a:gd name="T17" fmla="*/ 154 h 365"/>
                <a:gd name="T18" fmla="*/ 202 w 509"/>
                <a:gd name="T19" fmla="*/ 106 h 365"/>
                <a:gd name="T20" fmla="*/ 240 w 509"/>
                <a:gd name="T21" fmla="*/ 96 h 365"/>
                <a:gd name="T22" fmla="*/ 260 w 509"/>
                <a:gd name="T23" fmla="*/ 77 h 365"/>
                <a:gd name="T24" fmla="*/ 279 w 509"/>
                <a:gd name="T25" fmla="*/ 67 h 365"/>
                <a:gd name="T26" fmla="*/ 308 w 509"/>
                <a:gd name="T27" fmla="*/ 58 h 365"/>
                <a:gd name="T28" fmla="*/ 336 w 509"/>
                <a:gd name="T29" fmla="*/ 48 h 365"/>
                <a:gd name="T30" fmla="*/ 375 w 509"/>
                <a:gd name="T31" fmla="*/ 39 h 365"/>
                <a:gd name="T32" fmla="*/ 404 w 509"/>
                <a:gd name="T33" fmla="*/ 29 h 365"/>
                <a:gd name="T34" fmla="*/ 452 w 509"/>
                <a:gd name="T35" fmla="*/ 10 h 365"/>
                <a:gd name="T36" fmla="*/ 471 w 509"/>
                <a:gd name="T37" fmla="*/ 0 h 365"/>
                <a:gd name="T38" fmla="*/ 490 w 509"/>
                <a:gd name="T39" fmla="*/ 10 h 365"/>
                <a:gd name="T40" fmla="*/ 509 w 509"/>
                <a:gd name="T41" fmla="*/ 19 h 365"/>
                <a:gd name="T42" fmla="*/ 500 w 509"/>
                <a:gd name="T43" fmla="*/ 39 h 36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9"/>
                <a:gd name="T67" fmla="*/ 0 h 365"/>
                <a:gd name="T68" fmla="*/ 509 w 509"/>
                <a:gd name="T69" fmla="*/ 365 h 36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9" h="365">
                  <a:moveTo>
                    <a:pt x="0" y="365"/>
                  </a:moveTo>
                  <a:lnTo>
                    <a:pt x="0" y="336"/>
                  </a:lnTo>
                  <a:lnTo>
                    <a:pt x="10" y="298"/>
                  </a:lnTo>
                  <a:lnTo>
                    <a:pt x="20" y="269"/>
                  </a:lnTo>
                  <a:lnTo>
                    <a:pt x="29" y="250"/>
                  </a:lnTo>
                  <a:lnTo>
                    <a:pt x="48" y="231"/>
                  </a:lnTo>
                  <a:lnTo>
                    <a:pt x="68" y="211"/>
                  </a:lnTo>
                  <a:lnTo>
                    <a:pt x="87" y="192"/>
                  </a:lnTo>
                  <a:lnTo>
                    <a:pt x="135" y="154"/>
                  </a:lnTo>
                  <a:lnTo>
                    <a:pt x="202" y="106"/>
                  </a:lnTo>
                  <a:lnTo>
                    <a:pt x="240" y="96"/>
                  </a:lnTo>
                  <a:lnTo>
                    <a:pt x="260" y="77"/>
                  </a:lnTo>
                  <a:lnTo>
                    <a:pt x="279" y="67"/>
                  </a:lnTo>
                  <a:lnTo>
                    <a:pt x="308" y="58"/>
                  </a:lnTo>
                  <a:lnTo>
                    <a:pt x="336" y="48"/>
                  </a:lnTo>
                  <a:lnTo>
                    <a:pt x="375" y="39"/>
                  </a:lnTo>
                  <a:lnTo>
                    <a:pt x="404" y="29"/>
                  </a:lnTo>
                  <a:lnTo>
                    <a:pt x="452" y="10"/>
                  </a:lnTo>
                  <a:lnTo>
                    <a:pt x="471" y="0"/>
                  </a:lnTo>
                  <a:lnTo>
                    <a:pt x="490" y="10"/>
                  </a:lnTo>
                  <a:lnTo>
                    <a:pt x="509" y="19"/>
                  </a:lnTo>
                  <a:lnTo>
                    <a:pt x="500" y="39"/>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546" name="Arc 10"/>
            <p:cNvSpPr>
              <a:spLocks/>
            </p:cNvSpPr>
            <p:nvPr/>
          </p:nvSpPr>
          <p:spPr bwMode="auto">
            <a:xfrm>
              <a:off x="1739" y="1182"/>
              <a:ext cx="902" cy="393"/>
            </a:xfrm>
            <a:custGeom>
              <a:avLst/>
              <a:gdLst>
                <a:gd name="T0" fmla="*/ 0 w 21599"/>
                <a:gd name="T1" fmla="*/ 0 h 21599"/>
                <a:gd name="T2" fmla="*/ 2 w 21599"/>
                <a:gd name="T3" fmla="*/ 0 h 21599"/>
                <a:gd name="T4" fmla="*/ 2 w 21599"/>
                <a:gd name="T5" fmla="*/ 0 h 21599"/>
                <a:gd name="T6" fmla="*/ 0 60000 65536"/>
                <a:gd name="T7" fmla="*/ 0 60000 65536"/>
                <a:gd name="T8" fmla="*/ 0 60000 65536"/>
                <a:gd name="T9" fmla="*/ 0 w 21599"/>
                <a:gd name="T10" fmla="*/ 0 h 21599"/>
                <a:gd name="T11" fmla="*/ 21599 w 21599"/>
                <a:gd name="T12" fmla="*/ 21599 h 21599"/>
              </a:gdLst>
              <a:ahLst/>
              <a:cxnLst>
                <a:cxn ang="T6">
                  <a:pos x="T0" y="T1"/>
                </a:cxn>
                <a:cxn ang="T7">
                  <a:pos x="T2" y="T3"/>
                </a:cxn>
                <a:cxn ang="T8">
                  <a:pos x="T4" y="T5"/>
                </a:cxn>
              </a:cxnLst>
              <a:rect l="T9" t="T10" r="T11" b="T12"/>
              <a:pathLst>
                <a:path w="21599" h="21599" fill="none" extrusionOk="0">
                  <a:moveTo>
                    <a:pt x="-1" y="21544"/>
                  </a:moveTo>
                  <a:cubicBezTo>
                    <a:pt x="28" y="9645"/>
                    <a:pt x="9676" y="11"/>
                    <a:pt x="21575" y="-1"/>
                  </a:cubicBezTo>
                </a:path>
                <a:path w="21599" h="21599" stroke="0" extrusionOk="0">
                  <a:moveTo>
                    <a:pt x="-1" y="21544"/>
                  </a:moveTo>
                  <a:cubicBezTo>
                    <a:pt x="28" y="9645"/>
                    <a:pt x="9676" y="11"/>
                    <a:pt x="21575" y="-1"/>
                  </a:cubicBezTo>
                  <a:lnTo>
                    <a:pt x="21599" y="21599"/>
                  </a:lnTo>
                  <a:close/>
                </a:path>
              </a:pathLst>
            </a:custGeom>
            <a:solidFill>
              <a:srgbClr val="000000"/>
            </a:solidFill>
            <a:ln w="15875">
              <a:solidFill>
                <a:srgbClr val="0000FF"/>
              </a:solidFill>
              <a:round/>
              <a:headEnd/>
              <a:tailEnd/>
            </a:ln>
          </p:spPr>
          <p:txBody>
            <a:bodyPr/>
            <a:lstStyle/>
            <a:p>
              <a:endParaRPr lang="ja-JP" altLang="en-US">
                <a:solidFill>
                  <a:srgbClr val="000000"/>
                </a:solidFill>
                <a:latin typeface="Arial"/>
                <a:ea typeface="ＭＳ Ｐゴシック"/>
              </a:endParaRPr>
            </a:p>
          </p:txBody>
        </p:sp>
        <p:sp>
          <p:nvSpPr>
            <p:cNvPr id="65547" name="Oval 11"/>
            <p:cNvSpPr>
              <a:spLocks noChangeArrowheads="1"/>
            </p:cNvSpPr>
            <p:nvPr/>
          </p:nvSpPr>
          <p:spPr bwMode="auto">
            <a:xfrm>
              <a:off x="3255" y="2871"/>
              <a:ext cx="1123" cy="1075"/>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grpSp>
          <p:nvGrpSpPr>
            <p:cNvPr id="3" name="Group 12"/>
            <p:cNvGrpSpPr>
              <a:grpSpLocks/>
            </p:cNvGrpSpPr>
            <p:nvPr/>
          </p:nvGrpSpPr>
          <p:grpSpPr bwMode="auto">
            <a:xfrm>
              <a:off x="3572" y="3504"/>
              <a:ext cx="566" cy="212"/>
              <a:chOff x="3572" y="3504"/>
              <a:chExt cx="566" cy="212"/>
            </a:xfrm>
          </p:grpSpPr>
          <p:sp>
            <p:nvSpPr>
              <p:cNvPr id="65949" name="Oval 13"/>
              <p:cNvSpPr>
                <a:spLocks noChangeArrowheads="1"/>
              </p:cNvSpPr>
              <p:nvPr/>
            </p:nvSpPr>
            <p:spPr bwMode="auto">
              <a:xfrm>
                <a:off x="3572" y="3504"/>
                <a:ext cx="566" cy="212"/>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950" name="Oval 14"/>
              <p:cNvSpPr>
                <a:spLocks noChangeArrowheads="1"/>
              </p:cNvSpPr>
              <p:nvPr/>
            </p:nvSpPr>
            <p:spPr bwMode="auto">
              <a:xfrm>
                <a:off x="3572" y="3543"/>
                <a:ext cx="557" cy="144"/>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951" name="Oval 15"/>
              <p:cNvSpPr>
                <a:spLocks noChangeArrowheads="1"/>
              </p:cNvSpPr>
              <p:nvPr/>
            </p:nvSpPr>
            <p:spPr bwMode="auto">
              <a:xfrm>
                <a:off x="3572" y="3581"/>
                <a:ext cx="557" cy="58"/>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grpSp>
        <p:sp>
          <p:nvSpPr>
            <p:cNvPr id="65549" name="Rectangle 16"/>
            <p:cNvSpPr>
              <a:spLocks noChangeArrowheads="1"/>
            </p:cNvSpPr>
            <p:nvPr/>
          </p:nvSpPr>
          <p:spPr bwMode="auto">
            <a:xfrm>
              <a:off x="3716" y="3447"/>
              <a:ext cx="307" cy="326"/>
            </a:xfrm>
            <a:prstGeom prst="rect">
              <a:avLst/>
            </a:prstGeom>
            <a:solidFill>
              <a:srgbClr val="000000"/>
            </a:solidFill>
            <a:ln w="15875">
              <a:solidFill>
                <a:srgbClr val="000000"/>
              </a:solidFill>
              <a:miter lim="800000"/>
              <a:headEnd/>
              <a:tailEnd/>
            </a:ln>
          </p:spPr>
          <p:txBody>
            <a:bodyPr/>
            <a:lstStyle/>
            <a:p>
              <a:endParaRPr lang="ja-JP" altLang="en-US">
                <a:solidFill>
                  <a:srgbClr val="000000"/>
                </a:solidFill>
                <a:latin typeface="Arial"/>
                <a:ea typeface="ＭＳ Ｐゴシック"/>
              </a:endParaRPr>
            </a:p>
          </p:txBody>
        </p:sp>
        <p:sp>
          <p:nvSpPr>
            <p:cNvPr id="65550" name="Freeform 17"/>
            <p:cNvSpPr>
              <a:spLocks/>
            </p:cNvSpPr>
            <p:nvPr/>
          </p:nvSpPr>
          <p:spPr bwMode="auto">
            <a:xfrm>
              <a:off x="3956" y="3504"/>
              <a:ext cx="58" cy="39"/>
            </a:xfrm>
            <a:custGeom>
              <a:avLst/>
              <a:gdLst>
                <a:gd name="T0" fmla="*/ 0 w 58"/>
                <a:gd name="T1" fmla="*/ 0 h 39"/>
                <a:gd name="T2" fmla="*/ 0 w 58"/>
                <a:gd name="T3" fmla="*/ 0 h 39"/>
                <a:gd name="T4" fmla="*/ 19 w 58"/>
                <a:gd name="T5" fmla="*/ 0 h 39"/>
                <a:gd name="T6" fmla="*/ 19 w 58"/>
                <a:gd name="T7" fmla="*/ 0 h 39"/>
                <a:gd name="T8" fmla="*/ 19 w 58"/>
                <a:gd name="T9" fmla="*/ 10 h 39"/>
                <a:gd name="T10" fmla="*/ 19 w 58"/>
                <a:gd name="T11" fmla="*/ 10 h 39"/>
                <a:gd name="T12" fmla="*/ 38 w 58"/>
                <a:gd name="T13" fmla="*/ 10 h 39"/>
                <a:gd name="T14" fmla="*/ 38 w 58"/>
                <a:gd name="T15" fmla="*/ 10 h 39"/>
                <a:gd name="T16" fmla="*/ 48 w 58"/>
                <a:gd name="T17" fmla="*/ 20 h 39"/>
                <a:gd name="T18" fmla="*/ 48 w 58"/>
                <a:gd name="T19" fmla="*/ 20 h 39"/>
                <a:gd name="T20" fmla="*/ 58 w 58"/>
                <a:gd name="T21" fmla="*/ 20 h 39"/>
                <a:gd name="T22" fmla="*/ 58 w 58"/>
                <a:gd name="T23" fmla="*/ 20 h 39"/>
                <a:gd name="T24" fmla="*/ 48 w 58"/>
                <a:gd name="T25" fmla="*/ 29 h 39"/>
                <a:gd name="T26" fmla="*/ 48 w 58"/>
                <a:gd name="T27" fmla="*/ 29 h 39"/>
                <a:gd name="T28" fmla="*/ 38 w 58"/>
                <a:gd name="T29" fmla="*/ 29 h 39"/>
                <a:gd name="T30" fmla="*/ 38 w 58"/>
                <a:gd name="T31" fmla="*/ 29 h 39"/>
                <a:gd name="T32" fmla="*/ 29 w 58"/>
                <a:gd name="T33" fmla="*/ 29 h 39"/>
                <a:gd name="T34" fmla="*/ 29 w 58"/>
                <a:gd name="T35" fmla="*/ 29 h 39"/>
                <a:gd name="T36" fmla="*/ 29 w 58"/>
                <a:gd name="T37" fmla="*/ 39 h 39"/>
                <a:gd name="T38" fmla="*/ 29 w 58"/>
                <a:gd name="T39" fmla="*/ 39 h 39"/>
                <a:gd name="T40" fmla="*/ 19 w 58"/>
                <a:gd name="T41" fmla="*/ 39 h 39"/>
                <a:gd name="T42" fmla="*/ 19 w 58"/>
                <a:gd name="T43" fmla="*/ 39 h 39"/>
                <a:gd name="T44" fmla="*/ 10 w 58"/>
                <a:gd name="T45" fmla="*/ 39 h 39"/>
                <a:gd name="T46" fmla="*/ 10 w 58"/>
                <a:gd name="T47" fmla="*/ 39 h 3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8"/>
                <a:gd name="T73" fmla="*/ 0 h 39"/>
                <a:gd name="T74" fmla="*/ 58 w 58"/>
                <a:gd name="T75" fmla="*/ 39 h 3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8" h="39">
                  <a:moveTo>
                    <a:pt x="0" y="0"/>
                  </a:moveTo>
                  <a:lnTo>
                    <a:pt x="0" y="0"/>
                  </a:lnTo>
                  <a:lnTo>
                    <a:pt x="19" y="0"/>
                  </a:lnTo>
                  <a:lnTo>
                    <a:pt x="19" y="10"/>
                  </a:lnTo>
                  <a:lnTo>
                    <a:pt x="38" y="10"/>
                  </a:lnTo>
                  <a:lnTo>
                    <a:pt x="48" y="20"/>
                  </a:lnTo>
                  <a:lnTo>
                    <a:pt x="58" y="20"/>
                  </a:lnTo>
                  <a:lnTo>
                    <a:pt x="48" y="29"/>
                  </a:lnTo>
                  <a:lnTo>
                    <a:pt x="38" y="29"/>
                  </a:lnTo>
                  <a:lnTo>
                    <a:pt x="29" y="29"/>
                  </a:lnTo>
                  <a:lnTo>
                    <a:pt x="29" y="39"/>
                  </a:lnTo>
                  <a:lnTo>
                    <a:pt x="19" y="39"/>
                  </a:lnTo>
                  <a:lnTo>
                    <a:pt x="10" y="39"/>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551" name="Freeform 18"/>
            <p:cNvSpPr>
              <a:spLocks/>
            </p:cNvSpPr>
            <p:nvPr/>
          </p:nvSpPr>
          <p:spPr bwMode="auto">
            <a:xfrm>
              <a:off x="3956" y="3504"/>
              <a:ext cx="58" cy="39"/>
            </a:xfrm>
            <a:custGeom>
              <a:avLst/>
              <a:gdLst>
                <a:gd name="T0" fmla="*/ 0 w 58"/>
                <a:gd name="T1" fmla="*/ 0 h 39"/>
                <a:gd name="T2" fmla="*/ 19 w 58"/>
                <a:gd name="T3" fmla="*/ 0 h 39"/>
                <a:gd name="T4" fmla="*/ 19 w 58"/>
                <a:gd name="T5" fmla="*/ 0 h 39"/>
                <a:gd name="T6" fmla="*/ 19 w 58"/>
                <a:gd name="T7" fmla="*/ 0 h 39"/>
                <a:gd name="T8" fmla="*/ 19 w 58"/>
                <a:gd name="T9" fmla="*/ 10 h 39"/>
                <a:gd name="T10" fmla="*/ 38 w 58"/>
                <a:gd name="T11" fmla="*/ 10 h 39"/>
                <a:gd name="T12" fmla="*/ 38 w 58"/>
                <a:gd name="T13" fmla="*/ 10 h 39"/>
                <a:gd name="T14" fmla="*/ 38 w 58"/>
                <a:gd name="T15" fmla="*/ 10 h 39"/>
                <a:gd name="T16" fmla="*/ 38 w 58"/>
                <a:gd name="T17" fmla="*/ 10 h 39"/>
                <a:gd name="T18" fmla="*/ 48 w 58"/>
                <a:gd name="T19" fmla="*/ 20 h 39"/>
                <a:gd name="T20" fmla="*/ 58 w 58"/>
                <a:gd name="T21" fmla="*/ 20 h 39"/>
                <a:gd name="T22" fmla="*/ 58 w 58"/>
                <a:gd name="T23" fmla="*/ 20 h 39"/>
                <a:gd name="T24" fmla="*/ 58 w 58"/>
                <a:gd name="T25" fmla="*/ 20 h 39"/>
                <a:gd name="T26" fmla="*/ 48 w 58"/>
                <a:gd name="T27" fmla="*/ 29 h 39"/>
                <a:gd name="T28" fmla="*/ 48 w 58"/>
                <a:gd name="T29" fmla="*/ 29 h 39"/>
                <a:gd name="T30" fmla="*/ 48 w 58"/>
                <a:gd name="T31" fmla="*/ 29 h 39"/>
                <a:gd name="T32" fmla="*/ 38 w 58"/>
                <a:gd name="T33" fmla="*/ 29 h 39"/>
                <a:gd name="T34" fmla="*/ 38 w 58"/>
                <a:gd name="T35" fmla="*/ 29 h 39"/>
                <a:gd name="T36" fmla="*/ 38 w 58"/>
                <a:gd name="T37" fmla="*/ 29 h 39"/>
                <a:gd name="T38" fmla="*/ 29 w 58"/>
                <a:gd name="T39" fmla="*/ 29 h 39"/>
                <a:gd name="T40" fmla="*/ 29 w 58"/>
                <a:gd name="T41" fmla="*/ 39 h 39"/>
                <a:gd name="T42" fmla="*/ 19 w 58"/>
                <a:gd name="T43" fmla="*/ 39 h 39"/>
                <a:gd name="T44" fmla="*/ 19 w 58"/>
                <a:gd name="T45" fmla="*/ 39 h 39"/>
                <a:gd name="T46" fmla="*/ 19 w 58"/>
                <a:gd name="T47" fmla="*/ 39 h 39"/>
                <a:gd name="T48" fmla="*/ 19 w 58"/>
                <a:gd name="T49" fmla="*/ 39 h 39"/>
                <a:gd name="T50" fmla="*/ 10 w 58"/>
                <a:gd name="T51" fmla="*/ 39 h 39"/>
                <a:gd name="T52" fmla="*/ 10 w 58"/>
                <a:gd name="T53" fmla="*/ 39 h 39"/>
                <a:gd name="T54" fmla="*/ 10 w 58"/>
                <a:gd name="T55" fmla="*/ 39 h 39"/>
                <a:gd name="T56" fmla="*/ 10 w 58"/>
                <a:gd name="T57" fmla="*/ 39 h 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8"/>
                <a:gd name="T88" fmla="*/ 0 h 39"/>
                <a:gd name="T89" fmla="*/ 58 w 58"/>
                <a:gd name="T90" fmla="*/ 39 h 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8" h="39">
                  <a:moveTo>
                    <a:pt x="0" y="0"/>
                  </a:moveTo>
                  <a:lnTo>
                    <a:pt x="19" y="0"/>
                  </a:lnTo>
                  <a:lnTo>
                    <a:pt x="19" y="10"/>
                  </a:lnTo>
                  <a:lnTo>
                    <a:pt x="38" y="10"/>
                  </a:lnTo>
                  <a:lnTo>
                    <a:pt x="48" y="20"/>
                  </a:lnTo>
                  <a:lnTo>
                    <a:pt x="58" y="20"/>
                  </a:lnTo>
                  <a:lnTo>
                    <a:pt x="48" y="29"/>
                  </a:lnTo>
                  <a:lnTo>
                    <a:pt x="38" y="29"/>
                  </a:lnTo>
                  <a:lnTo>
                    <a:pt x="29" y="29"/>
                  </a:lnTo>
                  <a:lnTo>
                    <a:pt x="29" y="39"/>
                  </a:lnTo>
                  <a:lnTo>
                    <a:pt x="19" y="39"/>
                  </a:lnTo>
                  <a:lnTo>
                    <a:pt x="10" y="39"/>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552" name="Freeform 19"/>
            <p:cNvSpPr>
              <a:spLocks/>
            </p:cNvSpPr>
            <p:nvPr/>
          </p:nvSpPr>
          <p:spPr bwMode="auto">
            <a:xfrm>
              <a:off x="3975" y="3572"/>
              <a:ext cx="48" cy="38"/>
            </a:xfrm>
            <a:custGeom>
              <a:avLst/>
              <a:gdLst>
                <a:gd name="T0" fmla="*/ 0 w 48"/>
                <a:gd name="T1" fmla="*/ 0 h 38"/>
                <a:gd name="T2" fmla="*/ 0 w 48"/>
                <a:gd name="T3" fmla="*/ 0 h 38"/>
                <a:gd name="T4" fmla="*/ 10 w 48"/>
                <a:gd name="T5" fmla="*/ 0 h 38"/>
                <a:gd name="T6" fmla="*/ 10 w 48"/>
                <a:gd name="T7" fmla="*/ 0 h 38"/>
                <a:gd name="T8" fmla="*/ 10 w 48"/>
                <a:gd name="T9" fmla="*/ 9 h 38"/>
                <a:gd name="T10" fmla="*/ 10 w 48"/>
                <a:gd name="T11" fmla="*/ 9 h 38"/>
                <a:gd name="T12" fmla="*/ 29 w 48"/>
                <a:gd name="T13" fmla="*/ 9 h 38"/>
                <a:gd name="T14" fmla="*/ 29 w 48"/>
                <a:gd name="T15" fmla="*/ 9 h 38"/>
                <a:gd name="T16" fmla="*/ 39 w 48"/>
                <a:gd name="T17" fmla="*/ 9 h 38"/>
                <a:gd name="T18" fmla="*/ 39 w 48"/>
                <a:gd name="T19" fmla="*/ 9 h 38"/>
                <a:gd name="T20" fmla="*/ 48 w 48"/>
                <a:gd name="T21" fmla="*/ 19 h 38"/>
                <a:gd name="T22" fmla="*/ 48 w 48"/>
                <a:gd name="T23" fmla="*/ 19 h 38"/>
                <a:gd name="T24" fmla="*/ 39 w 48"/>
                <a:gd name="T25" fmla="*/ 28 h 38"/>
                <a:gd name="T26" fmla="*/ 39 w 48"/>
                <a:gd name="T27" fmla="*/ 28 h 38"/>
                <a:gd name="T28" fmla="*/ 29 w 48"/>
                <a:gd name="T29" fmla="*/ 28 h 38"/>
                <a:gd name="T30" fmla="*/ 29 w 48"/>
                <a:gd name="T31" fmla="*/ 28 h 38"/>
                <a:gd name="T32" fmla="*/ 19 w 48"/>
                <a:gd name="T33" fmla="*/ 38 h 38"/>
                <a:gd name="T34" fmla="*/ 19 w 48"/>
                <a:gd name="T35" fmla="*/ 38 h 38"/>
                <a:gd name="T36" fmla="*/ 10 w 48"/>
                <a:gd name="T37" fmla="*/ 38 h 38"/>
                <a:gd name="T38" fmla="*/ 10 w 48"/>
                <a:gd name="T39" fmla="*/ 38 h 38"/>
                <a:gd name="T40" fmla="*/ 0 w 48"/>
                <a:gd name="T41" fmla="*/ 38 h 38"/>
                <a:gd name="T42" fmla="*/ 0 w 48"/>
                <a:gd name="T43" fmla="*/ 38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38"/>
                <a:gd name="T68" fmla="*/ 48 w 48"/>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38">
                  <a:moveTo>
                    <a:pt x="0" y="0"/>
                  </a:moveTo>
                  <a:lnTo>
                    <a:pt x="0" y="0"/>
                  </a:lnTo>
                  <a:lnTo>
                    <a:pt x="10" y="0"/>
                  </a:lnTo>
                  <a:lnTo>
                    <a:pt x="10" y="9"/>
                  </a:lnTo>
                  <a:lnTo>
                    <a:pt x="29" y="9"/>
                  </a:lnTo>
                  <a:lnTo>
                    <a:pt x="39" y="9"/>
                  </a:lnTo>
                  <a:lnTo>
                    <a:pt x="48" y="19"/>
                  </a:lnTo>
                  <a:lnTo>
                    <a:pt x="39" y="28"/>
                  </a:lnTo>
                  <a:lnTo>
                    <a:pt x="29" y="28"/>
                  </a:lnTo>
                  <a:lnTo>
                    <a:pt x="19" y="38"/>
                  </a:lnTo>
                  <a:lnTo>
                    <a:pt x="10" y="38"/>
                  </a:lnTo>
                  <a:lnTo>
                    <a:pt x="0" y="38"/>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553" name="Freeform 20"/>
            <p:cNvSpPr>
              <a:spLocks/>
            </p:cNvSpPr>
            <p:nvPr/>
          </p:nvSpPr>
          <p:spPr bwMode="auto">
            <a:xfrm>
              <a:off x="3975" y="3572"/>
              <a:ext cx="48" cy="38"/>
            </a:xfrm>
            <a:custGeom>
              <a:avLst/>
              <a:gdLst>
                <a:gd name="T0" fmla="*/ 0 w 48"/>
                <a:gd name="T1" fmla="*/ 0 h 38"/>
                <a:gd name="T2" fmla="*/ 10 w 48"/>
                <a:gd name="T3" fmla="*/ 0 h 38"/>
                <a:gd name="T4" fmla="*/ 10 w 48"/>
                <a:gd name="T5" fmla="*/ 0 h 38"/>
                <a:gd name="T6" fmla="*/ 10 w 48"/>
                <a:gd name="T7" fmla="*/ 0 h 38"/>
                <a:gd name="T8" fmla="*/ 10 w 48"/>
                <a:gd name="T9" fmla="*/ 9 h 38"/>
                <a:gd name="T10" fmla="*/ 29 w 48"/>
                <a:gd name="T11" fmla="*/ 9 h 38"/>
                <a:gd name="T12" fmla="*/ 29 w 48"/>
                <a:gd name="T13" fmla="*/ 9 h 38"/>
                <a:gd name="T14" fmla="*/ 29 w 48"/>
                <a:gd name="T15" fmla="*/ 9 h 38"/>
                <a:gd name="T16" fmla="*/ 39 w 48"/>
                <a:gd name="T17" fmla="*/ 9 h 38"/>
                <a:gd name="T18" fmla="*/ 48 w 48"/>
                <a:gd name="T19" fmla="*/ 19 h 38"/>
                <a:gd name="T20" fmla="*/ 48 w 48"/>
                <a:gd name="T21" fmla="*/ 19 h 38"/>
                <a:gd name="T22" fmla="*/ 48 w 48"/>
                <a:gd name="T23" fmla="*/ 19 h 38"/>
                <a:gd name="T24" fmla="*/ 48 w 48"/>
                <a:gd name="T25" fmla="*/ 19 h 38"/>
                <a:gd name="T26" fmla="*/ 39 w 48"/>
                <a:gd name="T27" fmla="*/ 28 h 38"/>
                <a:gd name="T28" fmla="*/ 39 w 48"/>
                <a:gd name="T29" fmla="*/ 28 h 38"/>
                <a:gd name="T30" fmla="*/ 39 w 48"/>
                <a:gd name="T31" fmla="*/ 28 h 38"/>
                <a:gd name="T32" fmla="*/ 29 w 48"/>
                <a:gd name="T33" fmla="*/ 28 h 38"/>
                <a:gd name="T34" fmla="*/ 29 w 48"/>
                <a:gd name="T35" fmla="*/ 28 h 38"/>
                <a:gd name="T36" fmla="*/ 29 w 48"/>
                <a:gd name="T37" fmla="*/ 28 h 38"/>
                <a:gd name="T38" fmla="*/ 29 w 48"/>
                <a:gd name="T39" fmla="*/ 28 h 38"/>
                <a:gd name="T40" fmla="*/ 19 w 48"/>
                <a:gd name="T41" fmla="*/ 38 h 38"/>
                <a:gd name="T42" fmla="*/ 19 w 48"/>
                <a:gd name="T43" fmla="*/ 38 h 38"/>
                <a:gd name="T44" fmla="*/ 10 w 48"/>
                <a:gd name="T45" fmla="*/ 38 h 38"/>
                <a:gd name="T46" fmla="*/ 10 w 48"/>
                <a:gd name="T47" fmla="*/ 38 h 38"/>
                <a:gd name="T48" fmla="*/ 10 w 48"/>
                <a:gd name="T49" fmla="*/ 38 h 38"/>
                <a:gd name="T50" fmla="*/ 10 w 48"/>
                <a:gd name="T51" fmla="*/ 38 h 38"/>
                <a:gd name="T52" fmla="*/ 0 w 48"/>
                <a:gd name="T53" fmla="*/ 38 h 38"/>
                <a:gd name="T54" fmla="*/ 0 w 48"/>
                <a:gd name="T55" fmla="*/ 38 h 38"/>
                <a:gd name="T56" fmla="*/ 0 w 48"/>
                <a:gd name="T57" fmla="*/ 38 h 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8"/>
                <a:gd name="T88" fmla="*/ 0 h 38"/>
                <a:gd name="T89" fmla="*/ 48 w 48"/>
                <a:gd name="T90" fmla="*/ 38 h 3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8" h="38">
                  <a:moveTo>
                    <a:pt x="0" y="0"/>
                  </a:moveTo>
                  <a:lnTo>
                    <a:pt x="10" y="0"/>
                  </a:lnTo>
                  <a:lnTo>
                    <a:pt x="10" y="9"/>
                  </a:lnTo>
                  <a:lnTo>
                    <a:pt x="29" y="9"/>
                  </a:lnTo>
                  <a:lnTo>
                    <a:pt x="39" y="9"/>
                  </a:lnTo>
                  <a:lnTo>
                    <a:pt x="48" y="19"/>
                  </a:lnTo>
                  <a:lnTo>
                    <a:pt x="39" y="28"/>
                  </a:lnTo>
                  <a:lnTo>
                    <a:pt x="29" y="28"/>
                  </a:lnTo>
                  <a:lnTo>
                    <a:pt x="19" y="38"/>
                  </a:lnTo>
                  <a:lnTo>
                    <a:pt x="10" y="38"/>
                  </a:lnTo>
                  <a:lnTo>
                    <a:pt x="0" y="38"/>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554" name="Freeform 21"/>
            <p:cNvSpPr>
              <a:spLocks/>
            </p:cNvSpPr>
            <p:nvPr/>
          </p:nvSpPr>
          <p:spPr bwMode="auto">
            <a:xfrm>
              <a:off x="3975" y="3648"/>
              <a:ext cx="48" cy="48"/>
            </a:xfrm>
            <a:custGeom>
              <a:avLst/>
              <a:gdLst>
                <a:gd name="T0" fmla="*/ 0 w 48"/>
                <a:gd name="T1" fmla="*/ 0 h 48"/>
                <a:gd name="T2" fmla="*/ 0 w 48"/>
                <a:gd name="T3" fmla="*/ 0 h 48"/>
                <a:gd name="T4" fmla="*/ 10 w 48"/>
                <a:gd name="T5" fmla="*/ 10 h 48"/>
                <a:gd name="T6" fmla="*/ 10 w 48"/>
                <a:gd name="T7" fmla="*/ 10 h 48"/>
                <a:gd name="T8" fmla="*/ 29 w 48"/>
                <a:gd name="T9" fmla="*/ 10 h 48"/>
                <a:gd name="T10" fmla="*/ 29 w 48"/>
                <a:gd name="T11" fmla="*/ 10 h 48"/>
                <a:gd name="T12" fmla="*/ 39 w 48"/>
                <a:gd name="T13" fmla="*/ 20 h 48"/>
                <a:gd name="T14" fmla="*/ 39 w 48"/>
                <a:gd name="T15" fmla="*/ 20 h 48"/>
                <a:gd name="T16" fmla="*/ 48 w 48"/>
                <a:gd name="T17" fmla="*/ 20 h 48"/>
                <a:gd name="T18" fmla="*/ 48 w 48"/>
                <a:gd name="T19" fmla="*/ 20 h 48"/>
                <a:gd name="T20" fmla="*/ 39 w 48"/>
                <a:gd name="T21" fmla="*/ 29 h 48"/>
                <a:gd name="T22" fmla="*/ 39 w 48"/>
                <a:gd name="T23" fmla="*/ 29 h 48"/>
                <a:gd name="T24" fmla="*/ 29 w 48"/>
                <a:gd name="T25" fmla="*/ 29 h 48"/>
                <a:gd name="T26" fmla="*/ 29 w 48"/>
                <a:gd name="T27" fmla="*/ 29 h 48"/>
                <a:gd name="T28" fmla="*/ 29 w 48"/>
                <a:gd name="T29" fmla="*/ 39 h 48"/>
                <a:gd name="T30" fmla="*/ 29 w 48"/>
                <a:gd name="T31" fmla="*/ 39 h 48"/>
                <a:gd name="T32" fmla="*/ 19 w 48"/>
                <a:gd name="T33" fmla="*/ 39 h 48"/>
                <a:gd name="T34" fmla="*/ 19 w 48"/>
                <a:gd name="T35" fmla="*/ 39 h 48"/>
                <a:gd name="T36" fmla="*/ 10 w 48"/>
                <a:gd name="T37" fmla="*/ 39 h 48"/>
                <a:gd name="T38" fmla="*/ 10 w 48"/>
                <a:gd name="T39" fmla="*/ 39 h 48"/>
                <a:gd name="T40" fmla="*/ 0 w 48"/>
                <a:gd name="T41" fmla="*/ 48 h 48"/>
                <a:gd name="T42" fmla="*/ 0 w 48"/>
                <a:gd name="T43" fmla="*/ 48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48"/>
                <a:gd name="T68" fmla="*/ 48 w 48"/>
                <a:gd name="T69" fmla="*/ 48 h 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48">
                  <a:moveTo>
                    <a:pt x="0" y="0"/>
                  </a:moveTo>
                  <a:lnTo>
                    <a:pt x="0" y="0"/>
                  </a:lnTo>
                  <a:lnTo>
                    <a:pt x="10" y="10"/>
                  </a:lnTo>
                  <a:lnTo>
                    <a:pt x="29" y="10"/>
                  </a:lnTo>
                  <a:lnTo>
                    <a:pt x="39" y="20"/>
                  </a:lnTo>
                  <a:lnTo>
                    <a:pt x="48" y="20"/>
                  </a:lnTo>
                  <a:lnTo>
                    <a:pt x="39" y="29"/>
                  </a:lnTo>
                  <a:lnTo>
                    <a:pt x="29" y="29"/>
                  </a:lnTo>
                  <a:lnTo>
                    <a:pt x="29" y="39"/>
                  </a:lnTo>
                  <a:lnTo>
                    <a:pt x="19" y="39"/>
                  </a:lnTo>
                  <a:lnTo>
                    <a:pt x="10" y="39"/>
                  </a:lnTo>
                  <a:lnTo>
                    <a:pt x="0" y="48"/>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555" name="Freeform 22"/>
            <p:cNvSpPr>
              <a:spLocks/>
            </p:cNvSpPr>
            <p:nvPr/>
          </p:nvSpPr>
          <p:spPr bwMode="auto">
            <a:xfrm>
              <a:off x="3975" y="3648"/>
              <a:ext cx="48" cy="48"/>
            </a:xfrm>
            <a:custGeom>
              <a:avLst/>
              <a:gdLst>
                <a:gd name="T0" fmla="*/ 0 w 48"/>
                <a:gd name="T1" fmla="*/ 0 h 48"/>
                <a:gd name="T2" fmla="*/ 10 w 48"/>
                <a:gd name="T3" fmla="*/ 10 h 48"/>
                <a:gd name="T4" fmla="*/ 10 w 48"/>
                <a:gd name="T5" fmla="*/ 10 h 48"/>
                <a:gd name="T6" fmla="*/ 10 w 48"/>
                <a:gd name="T7" fmla="*/ 10 h 48"/>
                <a:gd name="T8" fmla="*/ 10 w 48"/>
                <a:gd name="T9" fmla="*/ 10 h 48"/>
                <a:gd name="T10" fmla="*/ 29 w 48"/>
                <a:gd name="T11" fmla="*/ 10 h 48"/>
                <a:gd name="T12" fmla="*/ 29 w 48"/>
                <a:gd name="T13" fmla="*/ 10 h 48"/>
                <a:gd name="T14" fmla="*/ 29 w 48"/>
                <a:gd name="T15" fmla="*/ 10 h 48"/>
                <a:gd name="T16" fmla="*/ 39 w 48"/>
                <a:gd name="T17" fmla="*/ 20 h 48"/>
                <a:gd name="T18" fmla="*/ 48 w 48"/>
                <a:gd name="T19" fmla="*/ 20 h 48"/>
                <a:gd name="T20" fmla="*/ 48 w 48"/>
                <a:gd name="T21" fmla="*/ 20 h 48"/>
                <a:gd name="T22" fmla="*/ 48 w 48"/>
                <a:gd name="T23" fmla="*/ 20 h 48"/>
                <a:gd name="T24" fmla="*/ 48 w 48"/>
                <a:gd name="T25" fmla="*/ 20 h 48"/>
                <a:gd name="T26" fmla="*/ 39 w 48"/>
                <a:gd name="T27" fmla="*/ 29 h 48"/>
                <a:gd name="T28" fmla="*/ 39 w 48"/>
                <a:gd name="T29" fmla="*/ 29 h 48"/>
                <a:gd name="T30" fmla="*/ 39 w 48"/>
                <a:gd name="T31" fmla="*/ 29 h 48"/>
                <a:gd name="T32" fmla="*/ 29 w 48"/>
                <a:gd name="T33" fmla="*/ 29 h 48"/>
                <a:gd name="T34" fmla="*/ 29 w 48"/>
                <a:gd name="T35" fmla="*/ 39 h 48"/>
                <a:gd name="T36" fmla="*/ 29 w 48"/>
                <a:gd name="T37" fmla="*/ 39 h 48"/>
                <a:gd name="T38" fmla="*/ 29 w 48"/>
                <a:gd name="T39" fmla="*/ 39 h 48"/>
                <a:gd name="T40" fmla="*/ 19 w 48"/>
                <a:gd name="T41" fmla="*/ 39 h 48"/>
                <a:gd name="T42" fmla="*/ 19 w 48"/>
                <a:gd name="T43" fmla="*/ 39 h 48"/>
                <a:gd name="T44" fmla="*/ 10 w 48"/>
                <a:gd name="T45" fmla="*/ 39 h 48"/>
                <a:gd name="T46" fmla="*/ 10 w 48"/>
                <a:gd name="T47" fmla="*/ 39 h 48"/>
                <a:gd name="T48" fmla="*/ 10 w 48"/>
                <a:gd name="T49" fmla="*/ 39 h 48"/>
                <a:gd name="T50" fmla="*/ 10 w 48"/>
                <a:gd name="T51" fmla="*/ 39 h 48"/>
                <a:gd name="T52" fmla="*/ 0 w 48"/>
                <a:gd name="T53" fmla="*/ 48 h 48"/>
                <a:gd name="T54" fmla="*/ 0 w 48"/>
                <a:gd name="T55" fmla="*/ 48 h 48"/>
                <a:gd name="T56" fmla="*/ 0 w 48"/>
                <a:gd name="T57" fmla="*/ 48 h 4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8"/>
                <a:gd name="T88" fmla="*/ 0 h 48"/>
                <a:gd name="T89" fmla="*/ 48 w 48"/>
                <a:gd name="T90" fmla="*/ 48 h 4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8" h="48">
                  <a:moveTo>
                    <a:pt x="0" y="0"/>
                  </a:moveTo>
                  <a:lnTo>
                    <a:pt x="10" y="10"/>
                  </a:lnTo>
                  <a:lnTo>
                    <a:pt x="29" y="10"/>
                  </a:lnTo>
                  <a:lnTo>
                    <a:pt x="39" y="20"/>
                  </a:lnTo>
                  <a:lnTo>
                    <a:pt x="48" y="20"/>
                  </a:lnTo>
                  <a:lnTo>
                    <a:pt x="39" y="29"/>
                  </a:lnTo>
                  <a:lnTo>
                    <a:pt x="29" y="29"/>
                  </a:lnTo>
                  <a:lnTo>
                    <a:pt x="29" y="39"/>
                  </a:lnTo>
                  <a:lnTo>
                    <a:pt x="19" y="39"/>
                  </a:lnTo>
                  <a:lnTo>
                    <a:pt x="10" y="39"/>
                  </a:lnTo>
                  <a:lnTo>
                    <a:pt x="0" y="48"/>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556" name="Freeform 23"/>
            <p:cNvSpPr>
              <a:spLocks/>
            </p:cNvSpPr>
            <p:nvPr/>
          </p:nvSpPr>
          <p:spPr bwMode="auto">
            <a:xfrm>
              <a:off x="3697" y="3648"/>
              <a:ext cx="48" cy="48"/>
            </a:xfrm>
            <a:custGeom>
              <a:avLst/>
              <a:gdLst>
                <a:gd name="T0" fmla="*/ 48 w 48"/>
                <a:gd name="T1" fmla="*/ 0 h 48"/>
                <a:gd name="T2" fmla="*/ 48 w 48"/>
                <a:gd name="T3" fmla="*/ 0 h 48"/>
                <a:gd name="T4" fmla="*/ 38 w 48"/>
                <a:gd name="T5" fmla="*/ 10 h 48"/>
                <a:gd name="T6" fmla="*/ 38 w 48"/>
                <a:gd name="T7" fmla="*/ 10 h 48"/>
                <a:gd name="T8" fmla="*/ 19 w 48"/>
                <a:gd name="T9" fmla="*/ 10 h 48"/>
                <a:gd name="T10" fmla="*/ 19 w 48"/>
                <a:gd name="T11" fmla="*/ 10 h 48"/>
                <a:gd name="T12" fmla="*/ 9 w 48"/>
                <a:gd name="T13" fmla="*/ 20 h 48"/>
                <a:gd name="T14" fmla="*/ 9 w 48"/>
                <a:gd name="T15" fmla="*/ 20 h 48"/>
                <a:gd name="T16" fmla="*/ 0 w 48"/>
                <a:gd name="T17" fmla="*/ 20 h 48"/>
                <a:gd name="T18" fmla="*/ 0 w 48"/>
                <a:gd name="T19" fmla="*/ 20 h 48"/>
                <a:gd name="T20" fmla="*/ 9 w 48"/>
                <a:gd name="T21" fmla="*/ 29 h 48"/>
                <a:gd name="T22" fmla="*/ 9 w 48"/>
                <a:gd name="T23" fmla="*/ 29 h 48"/>
                <a:gd name="T24" fmla="*/ 19 w 48"/>
                <a:gd name="T25" fmla="*/ 29 h 48"/>
                <a:gd name="T26" fmla="*/ 19 w 48"/>
                <a:gd name="T27" fmla="*/ 29 h 48"/>
                <a:gd name="T28" fmla="*/ 19 w 48"/>
                <a:gd name="T29" fmla="*/ 39 h 48"/>
                <a:gd name="T30" fmla="*/ 19 w 48"/>
                <a:gd name="T31" fmla="*/ 39 h 48"/>
                <a:gd name="T32" fmla="*/ 29 w 48"/>
                <a:gd name="T33" fmla="*/ 39 h 48"/>
                <a:gd name="T34" fmla="*/ 29 w 48"/>
                <a:gd name="T35" fmla="*/ 39 h 48"/>
                <a:gd name="T36" fmla="*/ 38 w 48"/>
                <a:gd name="T37" fmla="*/ 39 h 48"/>
                <a:gd name="T38" fmla="*/ 38 w 48"/>
                <a:gd name="T39" fmla="*/ 39 h 48"/>
                <a:gd name="T40" fmla="*/ 48 w 48"/>
                <a:gd name="T41" fmla="*/ 48 h 48"/>
                <a:gd name="T42" fmla="*/ 48 w 48"/>
                <a:gd name="T43" fmla="*/ 48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48"/>
                <a:gd name="T68" fmla="*/ 48 w 48"/>
                <a:gd name="T69" fmla="*/ 48 h 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48">
                  <a:moveTo>
                    <a:pt x="48" y="0"/>
                  </a:moveTo>
                  <a:lnTo>
                    <a:pt x="48" y="0"/>
                  </a:lnTo>
                  <a:lnTo>
                    <a:pt x="38" y="10"/>
                  </a:lnTo>
                  <a:lnTo>
                    <a:pt x="19" y="10"/>
                  </a:lnTo>
                  <a:lnTo>
                    <a:pt x="9" y="20"/>
                  </a:lnTo>
                  <a:lnTo>
                    <a:pt x="0" y="20"/>
                  </a:lnTo>
                  <a:lnTo>
                    <a:pt x="9" y="29"/>
                  </a:lnTo>
                  <a:lnTo>
                    <a:pt x="19" y="29"/>
                  </a:lnTo>
                  <a:lnTo>
                    <a:pt x="19" y="39"/>
                  </a:lnTo>
                  <a:lnTo>
                    <a:pt x="29" y="39"/>
                  </a:lnTo>
                  <a:lnTo>
                    <a:pt x="38" y="39"/>
                  </a:lnTo>
                  <a:lnTo>
                    <a:pt x="48" y="48"/>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557" name="Freeform 24"/>
            <p:cNvSpPr>
              <a:spLocks/>
            </p:cNvSpPr>
            <p:nvPr/>
          </p:nvSpPr>
          <p:spPr bwMode="auto">
            <a:xfrm>
              <a:off x="3697" y="3648"/>
              <a:ext cx="48" cy="48"/>
            </a:xfrm>
            <a:custGeom>
              <a:avLst/>
              <a:gdLst>
                <a:gd name="T0" fmla="*/ 48 w 48"/>
                <a:gd name="T1" fmla="*/ 0 h 48"/>
                <a:gd name="T2" fmla="*/ 38 w 48"/>
                <a:gd name="T3" fmla="*/ 10 h 48"/>
                <a:gd name="T4" fmla="*/ 38 w 48"/>
                <a:gd name="T5" fmla="*/ 10 h 48"/>
                <a:gd name="T6" fmla="*/ 38 w 48"/>
                <a:gd name="T7" fmla="*/ 10 h 48"/>
                <a:gd name="T8" fmla="*/ 38 w 48"/>
                <a:gd name="T9" fmla="*/ 10 h 48"/>
                <a:gd name="T10" fmla="*/ 19 w 48"/>
                <a:gd name="T11" fmla="*/ 10 h 48"/>
                <a:gd name="T12" fmla="*/ 19 w 48"/>
                <a:gd name="T13" fmla="*/ 10 h 48"/>
                <a:gd name="T14" fmla="*/ 19 w 48"/>
                <a:gd name="T15" fmla="*/ 10 h 48"/>
                <a:gd name="T16" fmla="*/ 9 w 48"/>
                <a:gd name="T17" fmla="*/ 20 h 48"/>
                <a:gd name="T18" fmla="*/ 0 w 48"/>
                <a:gd name="T19" fmla="*/ 20 h 48"/>
                <a:gd name="T20" fmla="*/ 0 w 48"/>
                <a:gd name="T21" fmla="*/ 20 h 48"/>
                <a:gd name="T22" fmla="*/ 0 w 48"/>
                <a:gd name="T23" fmla="*/ 20 h 48"/>
                <a:gd name="T24" fmla="*/ 0 w 48"/>
                <a:gd name="T25" fmla="*/ 20 h 48"/>
                <a:gd name="T26" fmla="*/ 9 w 48"/>
                <a:gd name="T27" fmla="*/ 29 h 48"/>
                <a:gd name="T28" fmla="*/ 9 w 48"/>
                <a:gd name="T29" fmla="*/ 29 h 48"/>
                <a:gd name="T30" fmla="*/ 9 w 48"/>
                <a:gd name="T31" fmla="*/ 29 h 48"/>
                <a:gd name="T32" fmla="*/ 19 w 48"/>
                <a:gd name="T33" fmla="*/ 29 h 48"/>
                <a:gd name="T34" fmla="*/ 19 w 48"/>
                <a:gd name="T35" fmla="*/ 39 h 48"/>
                <a:gd name="T36" fmla="*/ 19 w 48"/>
                <a:gd name="T37" fmla="*/ 39 h 48"/>
                <a:gd name="T38" fmla="*/ 19 w 48"/>
                <a:gd name="T39" fmla="*/ 39 h 48"/>
                <a:gd name="T40" fmla="*/ 29 w 48"/>
                <a:gd name="T41" fmla="*/ 39 h 48"/>
                <a:gd name="T42" fmla="*/ 29 w 48"/>
                <a:gd name="T43" fmla="*/ 39 h 48"/>
                <a:gd name="T44" fmla="*/ 38 w 48"/>
                <a:gd name="T45" fmla="*/ 39 h 48"/>
                <a:gd name="T46" fmla="*/ 38 w 48"/>
                <a:gd name="T47" fmla="*/ 39 h 48"/>
                <a:gd name="T48" fmla="*/ 38 w 48"/>
                <a:gd name="T49" fmla="*/ 39 h 48"/>
                <a:gd name="T50" fmla="*/ 38 w 48"/>
                <a:gd name="T51" fmla="*/ 39 h 48"/>
                <a:gd name="T52" fmla="*/ 48 w 48"/>
                <a:gd name="T53" fmla="*/ 48 h 48"/>
                <a:gd name="T54" fmla="*/ 48 w 48"/>
                <a:gd name="T55" fmla="*/ 48 h 48"/>
                <a:gd name="T56" fmla="*/ 48 w 48"/>
                <a:gd name="T57" fmla="*/ 48 h 4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8"/>
                <a:gd name="T88" fmla="*/ 0 h 48"/>
                <a:gd name="T89" fmla="*/ 48 w 48"/>
                <a:gd name="T90" fmla="*/ 48 h 4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8" h="48">
                  <a:moveTo>
                    <a:pt x="48" y="0"/>
                  </a:moveTo>
                  <a:lnTo>
                    <a:pt x="38" y="10"/>
                  </a:lnTo>
                  <a:lnTo>
                    <a:pt x="19" y="10"/>
                  </a:lnTo>
                  <a:lnTo>
                    <a:pt x="9" y="20"/>
                  </a:lnTo>
                  <a:lnTo>
                    <a:pt x="0" y="20"/>
                  </a:lnTo>
                  <a:lnTo>
                    <a:pt x="9" y="29"/>
                  </a:lnTo>
                  <a:lnTo>
                    <a:pt x="19" y="29"/>
                  </a:lnTo>
                  <a:lnTo>
                    <a:pt x="19" y="39"/>
                  </a:lnTo>
                  <a:lnTo>
                    <a:pt x="29" y="39"/>
                  </a:lnTo>
                  <a:lnTo>
                    <a:pt x="38" y="39"/>
                  </a:lnTo>
                  <a:lnTo>
                    <a:pt x="48" y="48"/>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558" name="Freeform 25"/>
            <p:cNvSpPr>
              <a:spLocks/>
            </p:cNvSpPr>
            <p:nvPr/>
          </p:nvSpPr>
          <p:spPr bwMode="auto">
            <a:xfrm>
              <a:off x="3697" y="3572"/>
              <a:ext cx="57" cy="38"/>
            </a:xfrm>
            <a:custGeom>
              <a:avLst/>
              <a:gdLst>
                <a:gd name="T0" fmla="*/ 57 w 57"/>
                <a:gd name="T1" fmla="*/ 0 h 38"/>
                <a:gd name="T2" fmla="*/ 57 w 57"/>
                <a:gd name="T3" fmla="*/ 0 h 38"/>
                <a:gd name="T4" fmla="*/ 38 w 57"/>
                <a:gd name="T5" fmla="*/ 0 h 38"/>
                <a:gd name="T6" fmla="*/ 38 w 57"/>
                <a:gd name="T7" fmla="*/ 0 h 38"/>
                <a:gd name="T8" fmla="*/ 19 w 57"/>
                <a:gd name="T9" fmla="*/ 9 h 38"/>
                <a:gd name="T10" fmla="*/ 19 w 57"/>
                <a:gd name="T11" fmla="*/ 9 h 38"/>
                <a:gd name="T12" fmla="*/ 9 w 57"/>
                <a:gd name="T13" fmla="*/ 9 h 38"/>
                <a:gd name="T14" fmla="*/ 9 w 57"/>
                <a:gd name="T15" fmla="*/ 9 h 38"/>
                <a:gd name="T16" fmla="*/ 0 w 57"/>
                <a:gd name="T17" fmla="*/ 9 h 38"/>
                <a:gd name="T18" fmla="*/ 0 w 57"/>
                <a:gd name="T19" fmla="*/ 9 h 38"/>
                <a:gd name="T20" fmla="*/ 0 w 57"/>
                <a:gd name="T21" fmla="*/ 19 h 38"/>
                <a:gd name="T22" fmla="*/ 0 w 57"/>
                <a:gd name="T23" fmla="*/ 19 h 38"/>
                <a:gd name="T24" fmla="*/ 9 w 57"/>
                <a:gd name="T25" fmla="*/ 19 h 38"/>
                <a:gd name="T26" fmla="*/ 9 w 57"/>
                <a:gd name="T27" fmla="*/ 19 h 38"/>
                <a:gd name="T28" fmla="*/ 19 w 57"/>
                <a:gd name="T29" fmla="*/ 28 h 38"/>
                <a:gd name="T30" fmla="*/ 19 w 57"/>
                <a:gd name="T31" fmla="*/ 28 h 38"/>
                <a:gd name="T32" fmla="*/ 29 w 57"/>
                <a:gd name="T33" fmla="*/ 28 h 38"/>
                <a:gd name="T34" fmla="*/ 29 w 57"/>
                <a:gd name="T35" fmla="*/ 28 h 38"/>
                <a:gd name="T36" fmla="*/ 38 w 57"/>
                <a:gd name="T37" fmla="*/ 28 h 38"/>
                <a:gd name="T38" fmla="*/ 38 w 57"/>
                <a:gd name="T39" fmla="*/ 28 h 38"/>
                <a:gd name="T40" fmla="*/ 48 w 57"/>
                <a:gd name="T41" fmla="*/ 38 h 38"/>
                <a:gd name="T42" fmla="*/ 48 w 57"/>
                <a:gd name="T43" fmla="*/ 38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38"/>
                <a:gd name="T68" fmla="*/ 57 w 57"/>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38">
                  <a:moveTo>
                    <a:pt x="57" y="0"/>
                  </a:moveTo>
                  <a:lnTo>
                    <a:pt x="57" y="0"/>
                  </a:lnTo>
                  <a:lnTo>
                    <a:pt x="38" y="0"/>
                  </a:lnTo>
                  <a:lnTo>
                    <a:pt x="19" y="9"/>
                  </a:lnTo>
                  <a:lnTo>
                    <a:pt x="9" y="9"/>
                  </a:lnTo>
                  <a:lnTo>
                    <a:pt x="0" y="9"/>
                  </a:lnTo>
                  <a:lnTo>
                    <a:pt x="0" y="19"/>
                  </a:lnTo>
                  <a:lnTo>
                    <a:pt x="9" y="19"/>
                  </a:lnTo>
                  <a:lnTo>
                    <a:pt x="19" y="28"/>
                  </a:lnTo>
                  <a:lnTo>
                    <a:pt x="29" y="28"/>
                  </a:lnTo>
                  <a:lnTo>
                    <a:pt x="38" y="28"/>
                  </a:lnTo>
                  <a:lnTo>
                    <a:pt x="48" y="38"/>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559" name="Freeform 26"/>
            <p:cNvSpPr>
              <a:spLocks/>
            </p:cNvSpPr>
            <p:nvPr/>
          </p:nvSpPr>
          <p:spPr bwMode="auto">
            <a:xfrm>
              <a:off x="3697" y="3572"/>
              <a:ext cx="57" cy="38"/>
            </a:xfrm>
            <a:custGeom>
              <a:avLst/>
              <a:gdLst>
                <a:gd name="T0" fmla="*/ 57 w 57"/>
                <a:gd name="T1" fmla="*/ 0 h 38"/>
                <a:gd name="T2" fmla="*/ 38 w 57"/>
                <a:gd name="T3" fmla="*/ 0 h 38"/>
                <a:gd name="T4" fmla="*/ 38 w 57"/>
                <a:gd name="T5" fmla="*/ 0 h 38"/>
                <a:gd name="T6" fmla="*/ 38 w 57"/>
                <a:gd name="T7" fmla="*/ 0 h 38"/>
                <a:gd name="T8" fmla="*/ 38 w 57"/>
                <a:gd name="T9" fmla="*/ 0 h 38"/>
                <a:gd name="T10" fmla="*/ 19 w 57"/>
                <a:gd name="T11" fmla="*/ 9 h 38"/>
                <a:gd name="T12" fmla="*/ 19 w 57"/>
                <a:gd name="T13" fmla="*/ 9 h 38"/>
                <a:gd name="T14" fmla="*/ 19 w 57"/>
                <a:gd name="T15" fmla="*/ 9 h 38"/>
                <a:gd name="T16" fmla="*/ 19 w 57"/>
                <a:gd name="T17" fmla="*/ 9 h 38"/>
                <a:gd name="T18" fmla="*/ 9 w 57"/>
                <a:gd name="T19" fmla="*/ 9 h 38"/>
                <a:gd name="T20" fmla="*/ 0 w 57"/>
                <a:gd name="T21" fmla="*/ 9 h 38"/>
                <a:gd name="T22" fmla="*/ 0 w 57"/>
                <a:gd name="T23" fmla="*/ 9 h 38"/>
                <a:gd name="T24" fmla="*/ 0 w 57"/>
                <a:gd name="T25" fmla="*/ 19 h 38"/>
                <a:gd name="T26" fmla="*/ 9 w 57"/>
                <a:gd name="T27" fmla="*/ 19 h 38"/>
                <a:gd name="T28" fmla="*/ 9 w 57"/>
                <a:gd name="T29" fmla="*/ 19 h 38"/>
                <a:gd name="T30" fmla="*/ 9 w 57"/>
                <a:gd name="T31" fmla="*/ 19 h 38"/>
                <a:gd name="T32" fmla="*/ 19 w 57"/>
                <a:gd name="T33" fmla="*/ 28 h 38"/>
                <a:gd name="T34" fmla="*/ 19 w 57"/>
                <a:gd name="T35" fmla="*/ 28 h 38"/>
                <a:gd name="T36" fmla="*/ 19 w 57"/>
                <a:gd name="T37" fmla="*/ 28 h 38"/>
                <a:gd name="T38" fmla="*/ 29 w 57"/>
                <a:gd name="T39" fmla="*/ 28 h 38"/>
                <a:gd name="T40" fmla="*/ 29 w 57"/>
                <a:gd name="T41" fmla="*/ 28 h 38"/>
                <a:gd name="T42" fmla="*/ 38 w 57"/>
                <a:gd name="T43" fmla="*/ 28 h 38"/>
                <a:gd name="T44" fmla="*/ 38 w 57"/>
                <a:gd name="T45" fmla="*/ 28 h 38"/>
                <a:gd name="T46" fmla="*/ 38 w 57"/>
                <a:gd name="T47" fmla="*/ 28 h 38"/>
                <a:gd name="T48" fmla="*/ 38 w 57"/>
                <a:gd name="T49" fmla="*/ 28 h 38"/>
                <a:gd name="T50" fmla="*/ 48 w 57"/>
                <a:gd name="T51" fmla="*/ 38 h 38"/>
                <a:gd name="T52" fmla="*/ 48 w 57"/>
                <a:gd name="T53" fmla="*/ 38 h 38"/>
                <a:gd name="T54" fmla="*/ 48 w 57"/>
                <a:gd name="T55" fmla="*/ 38 h 38"/>
                <a:gd name="T56" fmla="*/ 48 w 57"/>
                <a:gd name="T57" fmla="*/ 38 h 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
                <a:gd name="T88" fmla="*/ 0 h 38"/>
                <a:gd name="T89" fmla="*/ 57 w 57"/>
                <a:gd name="T90" fmla="*/ 38 h 3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 h="38">
                  <a:moveTo>
                    <a:pt x="57" y="0"/>
                  </a:moveTo>
                  <a:lnTo>
                    <a:pt x="38" y="0"/>
                  </a:lnTo>
                  <a:lnTo>
                    <a:pt x="19" y="9"/>
                  </a:lnTo>
                  <a:lnTo>
                    <a:pt x="9" y="9"/>
                  </a:lnTo>
                  <a:lnTo>
                    <a:pt x="0" y="9"/>
                  </a:lnTo>
                  <a:lnTo>
                    <a:pt x="0" y="19"/>
                  </a:lnTo>
                  <a:lnTo>
                    <a:pt x="9" y="19"/>
                  </a:lnTo>
                  <a:lnTo>
                    <a:pt x="19" y="28"/>
                  </a:lnTo>
                  <a:lnTo>
                    <a:pt x="29" y="28"/>
                  </a:lnTo>
                  <a:lnTo>
                    <a:pt x="38" y="28"/>
                  </a:lnTo>
                  <a:lnTo>
                    <a:pt x="48" y="38"/>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560" name="Freeform 27"/>
            <p:cNvSpPr>
              <a:spLocks/>
            </p:cNvSpPr>
            <p:nvPr/>
          </p:nvSpPr>
          <p:spPr bwMode="auto">
            <a:xfrm>
              <a:off x="3697" y="3495"/>
              <a:ext cx="57" cy="48"/>
            </a:xfrm>
            <a:custGeom>
              <a:avLst/>
              <a:gdLst>
                <a:gd name="T0" fmla="*/ 57 w 57"/>
                <a:gd name="T1" fmla="*/ 0 h 48"/>
                <a:gd name="T2" fmla="*/ 57 w 57"/>
                <a:gd name="T3" fmla="*/ 0 h 48"/>
                <a:gd name="T4" fmla="*/ 48 w 57"/>
                <a:gd name="T5" fmla="*/ 9 h 48"/>
                <a:gd name="T6" fmla="*/ 48 w 57"/>
                <a:gd name="T7" fmla="*/ 9 h 48"/>
                <a:gd name="T8" fmla="*/ 38 w 57"/>
                <a:gd name="T9" fmla="*/ 9 h 48"/>
                <a:gd name="T10" fmla="*/ 38 w 57"/>
                <a:gd name="T11" fmla="*/ 9 h 48"/>
                <a:gd name="T12" fmla="*/ 29 w 57"/>
                <a:gd name="T13" fmla="*/ 9 h 48"/>
                <a:gd name="T14" fmla="*/ 29 w 57"/>
                <a:gd name="T15" fmla="*/ 9 h 48"/>
                <a:gd name="T16" fmla="*/ 19 w 57"/>
                <a:gd name="T17" fmla="*/ 9 h 48"/>
                <a:gd name="T18" fmla="*/ 19 w 57"/>
                <a:gd name="T19" fmla="*/ 9 h 48"/>
                <a:gd name="T20" fmla="*/ 19 w 57"/>
                <a:gd name="T21" fmla="*/ 19 h 48"/>
                <a:gd name="T22" fmla="*/ 19 w 57"/>
                <a:gd name="T23" fmla="*/ 19 h 48"/>
                <a:gd name="T24" fmla="*/ 9 w 57"/>
                <a:gd name="T25" fmla="*/ 19 h 48"/>
                <a:gd name="T26" fmla="*/ 9 w 57"/>
                <a:gd name="T27" fmla="*/ 19 h 48"/>
                <a:gd name="T28" fmla="*/ 0 w 57"/>
                <a:gd name="T29" fmla="*/ 19 h 48"/>
                <a:gd name="T30" fmla="*/ 0 w 57"/>
                <a:gd name="T31" fmla="*/ 19 h 48"/>
                <a:gd name="T32" fmla="*/ 9 w 57"/>
                <a:gd name="T33" fmla="*/ 29 h 48"/>
                <a:gd name="T34" fmla="*/ 9 w 57"/>
                <a:gd name="T35" fmla="*/ 29 h 48"/>
                <a:gd name="T36" fmla="*/ 19 w 57"/>
                <a:gd name="T37" fmla="*/ 29 h 48"/>
                <a:gd name="T38" fmla="*/ 19 w 57"/>
                <a:gd name="T39" fmla="*/ 29 h 48"/>
                <a:gd name="T40" fmla="*/ 19 w 57"/>
                <a:gd name="T41" fmla="*/ 38 h 48"/>
                <a:gd name="T42" fmla="*/ 19 w 57"/>
                <a:gd name="T43" fmla="*/ 38 h 48"/>
                <a:gd name="T44" fmla="*/ 29 w 57"/>
                <a:gd name="T45" fmla="*/ 38 h 48"/>
                <a:gd name="T46" fmla="*/ 29 w 57"/>
                <a:gd name="T47" fmla="*/ 38 h 48"/>
                <a:gd name="T48" fmla="*/ 38 w 57"/>
                <a:gd name="T49" fmla="*/ 38 h 48"/>
                <a:gd name="T50" fmla="*/ 38 w 57"/>
                <a:gd name="T51" fmla="*/ 38 h 48"/>
                <a:gd name="T52" fmla="*/ 48 w 57"/>
                <a:gd name="T53" fmla="*/ 38 h 48"/>
                <a:gd name="T54" fmla="*/ 48 w 57"/>
                <a:gd name="T55" fmla="*/ 38 h 48"/>
                <a:gd name="T56" fmla="*/ 48 w 57"/>
                <a:gd name="T57" fmla="*/ 48 h 48"/>
                <a:gd name="T58" fmla="*/ 48 w 57"/>
                <a:gd name="T59" fmla="*/ 48 h 48"/>
                <a:gd name="T60" fmla="*/ 57 w 57"/>
                <a:gd name="T61" fmla="*/ 48 h 48"/>
                <a:gd name="T62" fmla="*/ 57 w 57"/>
                <a:gd name="T63" fmla="*/ 48 h 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8"/>
                <a:gd name="T98" fmla="*/ 57 w 57"/>
                <a:gd name="T99" fmla="*/ 48 h 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8">
                  <a:moveTo>
                    <a:pt x="57" y="0"/>
                  </a:moveTo>
                  <a:lnTo>
                    <a:pt x="57" y="0"/>
                  </a:lnTo>
                  <a:lnTo>
                    <a:pt x="48" y="9"/>
                  </a:lnTo>
                  <a:lnTo>
                    <a:pt x="38" y="9"/>
                  </a:lnTo>
                  <a:lnTo>
                    <a:pt x="29" y="9"/>
                  </a:lnTo>
                  <a:lnTo>
                    <a:pt x="19" y="9"/>
                  </a:lnTo>
                  <a:lnTo>
                    <a:pt x="19" y="19"/>
                  </a:lnTo>
                  <a:lnTo>
                    <a:pt x="9" y="19"/>
                  </a:lnTo>
                  <a:lnTo>
                    <a:pt x="0" y="19"/>
                  </a:lnTo>
                  <a:lnTo>
                    <a:pt x="9" y="29"/>
                  </a:lnTo>
                  <a:lnTo>
                    <a:pt x="19" y="29"/>
                  </a:lnTo>
                  <a:lnTo>
                    <a:pt x="19" y="38"/>
                  </a:lnTo>
                  <a:lnTo>
                    <a:pt x="29" y="38"/>
                  </a:lnTo>
                  <a:lnTo>
                    <a:pt x="38" y="38"/>
                  </a:lnTo>
                  <a:lnTo>
                    <a:pt x="48" y="38"/>
                  </a:lnTo>
                  <a:lnTo>
                    <a:pt x="48" y="48"/>
                  </a:lnTo>
                  <a:lnTo>
                    <a:pt x="57" y="48"/>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561" name="Freeform 28"/>
            <p:cNvSpPr>
              <a:spLocks/>
            </p:cNvSpPr>
            <p:nvPr/>
          </p:nvSpPr>
          <p:spPr bwMode="auto">
            <a:xfrm>
              <a:off x="3697" y="3495"/>
              <a:ext cx="57" cy="48"/>
            </a:xfrm>
            <a:custGeom>
              <a:avLst/>
              <a:gdLst>
                <a:gd name="T0" fmla="*/ 57 w 57"/>
                <a:gd name="T1" fmla="*/ 0 h 48"/>
                <a:gd name="T2" fmla="*/ 48 w 57"/>
                <a:gd name="T3" fmla="*/ 9 h 48"/>
                <a:gd name="T4" fmla="*/ 38 w 57"/>
                <a:gd name="T5" fmla="*/ 9 h 48"/>
                <a:gd name="T6" fmla="*/ 38 w 57"/>
                <a:gd name="T7" fmla="*/ 9 h 48"/>
                <a:gd name="T8" fmla="*/ 38 w 57"/>
                <a:gd name="T9" fmla="*/ 9 h 48"/>
                <a:gd name="T10" fmla="*/ 29 w 57"/>
                <a:gd name="T11" fmla="*/ 9 h 48"/>
                <a:gd name="T12" fmla="*/ 19 w 57"/>
                <a:gd name="T13" fmla="*/ 9 h 48"/>
                <a:gd name="T14" fmla="*/ 19 w 57"/>
                <a:gd name="T15" fmla="*/ 9 h 48"/>
                <a:gd name="T16" fmla="*/ 19 w 57"/>
                <a:gd name="T17" fmla="*/ 19 h 48"/>
                <a:gd name="T18" fmla="*/ 9 w 57"/>
                <a:gd name="T19" fmla="*/ 19 h 48"/>
                <a:gd name="T20" fmla="*/ 9 w 57"/>
                <a:gd name="T21" fmla="*/ 19 h 48"/>
                <a:gd name="T22" fmla="*/ 9 w 57"/>
                <a:gd name="T23" fmla="*/ 19 h 48"/>
                <a:gd name="T24" fmla="*/ 0 w 57"/>
                <a:gd name="T25" fmla="*/ 19 h 48"/>
                <a:gd name="T26" fmla="*/ 9 w 57"/>
                <a:gd name="T27" fmla="*/ 29 h 48"/>
                <a:gd name="T28" fmla="*/ 9 w 57"/>
                <a:gd name="T29" fmla="*/ 29 h 48"/>
                <a:gd name="T30" fmla="*/ 19 w 57"/>
                <a:gd name="T31" fmla="*/ 29 h 48"/>
                <a:gd name="T32" fmla="*/ 19 w 57"/>
                <a:gd name="T33" fmla="*/ 29 h 48"/>
                <a:gd name="T34" fmla="*/ 19 w 57"/>
                <a:gd name="T35" fmla="*/ 38 h 48"/>
                <a:gd name="T36" fmla="*/ 29 w 57"/>
                <a:gd name="T37" fmla="*/ 38 h 48"/>
                <a:gd name="T38" fmla="*/ 29 w 57"/>
                <a:gd name="T39" fmla="*/ 38 h 48"/>
                <a:gd name="T40" fmla="*/ 29 w 57"/>
                <a:gd name="T41" fmla="*/ 38 h 48"/>
                <a:gd name="T42" fmla="*/ 38 w 57"/>
                <a:gd name="T43" fmla="*/ 38 h 48"/>
                <a:gd name="T44" fmla="*/ 38 w 57"/>
                <a:gd name="T45" fmla="*/ 38 h 48"/>
                <a:gd name="T46" fmla="*/ 38 w 57"/>
                <a:gd name="T47" fmla="*/ 38 h 48"/>
                <a:gd name="T48" fmla="*/ 48 w 57"/>
                <a:gd name="T49" fmla="*/ 38 h 48"/>
                <a:gd name="T50" fmla="*/ 48 w 57"/>
                <a:gd name="T51" fmla="*/ 38 h 48"/>
                <a:gd name="T52" fmla="*/ 48 w 57"/>
                <a:gd name="T53" fmla="*/ 48 h 48"/>
                <a:gd name="T54" fmla="*/ 48 w 57"/>
                <a:gd name="T55" fmla="*/ 48 h 48"/>
                <a:gd name="T56" fmla="*/ 57 w 57"/>
                <a:gd name="T57" fmla="*/ 48 h 4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
                <a:gd name="T88" fmla="*/ 0 h 48"/>
                <a:gd name="T89" fmla="*/ 57 w 57"/>
                <a:gd name="T90" fmla="*/ 48 h 4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 h="48">
                  <a:moveTo>
                    <a:pt x="57" y="0"/>
                  </a:moveTo>
                  <a:lnTo>
                    <a:pt x="48" y="9"/>
                  </a:lnTo>
                  <a:lnTo>
                    <a:pt x="38" y="9"/>
                  </a:lnTo>
                  <a:lnTo>
                    <a:pt x="29" y="9"/>
                  </a:lnTo>
                  <a:lnTo>
                    <a:pt x="19" y="9"/>
                  </a:lnTo>
                  <a:lnTo>
                    <a:pt x="19" y="19"/>
                  </a:lnTo>
                  <a:lnTo>
                    <a:pt x="9" y="19"/>
                  </a:lnTo>
                  <a:lnTo>
                    <a:pt x="0" y="19"/>
                  </a:lnTo>
                  <a:lnTo>
                    <a:pt x="9" y="29"/>
                  </a:lnTo>
                  <a:lnTo>
                    <a:pt x="19" y="29"/>
                  </a:lnTo>
                  <a:lnTo>
                    <a:pt x="19" y="38"/>
                  </a:lnTo>
                  <a:lnTo>
                    <a:pt x="29" y="38"/>
                  </a:lnTo>
                  <a:lnTo>
                    <a:pt x="38" y="38"/>
                  </a:lnTo>
                  <a:lnTo>
                    <a:pt x="48" y="38"/>
                  </a:lnTo>
                  <a:lnTo>
                    <a:pt x="48" y="48"/>
                  </a:lnTo>
                  <a:lnTo>
                    <a:pt x="57" y="48"/>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562" name="Oval 29"/>
            <p:cNvSpPr>
              <a:spLocks noChangeArrowheads="1"/>
            </p:cNvSpPr>
            <p:nvPr/>
          </p:nvSpPr>
          <p:spPr bwMode="auto">
            <a:xfrm>
              <a:off x="1258" y="2861"/>
              <a:ext cx="1123" cy="1075"/>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563" name="Oval 30"/>
            <p:cNvSpPr>
              <a:spLocks noChangeArrowheads="1"/>
            </p:cNvSpPr>
            <p:nvPr/>
          </p:nvSpPr>
          <p:spPr bwMode="auto">
            <a:xfrm>
              <a:off x="720" y="1296"/>
              <a:ext cx="375" cy="375"/>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564" name="Oval 31"/>
            <p:cNvSpPr>
              <a:spLocks noChangeArrowheads="1"/>
            </p:cNvSpPr>
            <p:nvPr/>
          </p:nvSpPr>
          <p:spPr bwMode="auto">
            <a:xfrm>
              <a:off x="970" y="989"/>
              <a:ext cx="269" cy="269"/>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565" name="Oval 32"/>
            <p:cNvSpPr>
              <a:spLocks noChangeArrowheads="1"/>
            </p:cNvSpPr>
            <p:nvPr/>
          </p:nvSpPr>
          <p:spPr bwMode="auto">
            <a:xfrm>
              <a:off x="1344" y="874"/>
              <a:ext cx="192" cy="192"/>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566" name="Oval 33"/>
            <p:cNvSpPr>
              <a:spLocks noChangeArrowheads="1"/>
            </p:cNvSpPr>
            <p:nvPr/>
          </p:nvSpPr>
          <p:spPr bwMode="auto">
            <a:xfrm>
              <a:off x="778" y="2439"/>
              <a:ext cx="528" cy="528"/>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567" name="Rectangle 34"/>
            <p:cNvSpPr>
              <a:spLocks noChangeArrowheads="1"/>
            </p:cNvSpPr>
            <p:nvPr/>
          </p:nvSpPr>
          <p:spPr bwMode="auto">
            <a:xfrm>
              <a:off x="1565" y="3245"/>
              <a:ext cx="605" cy="173"/>
            </a:xfrm>
            <a:prstGeom prst="rect">
              <a:avLst/>
            </a:prstGeom>
            <a:solidFill>
              <a:srgbClr val="99FF99"/>
            </a:solidFill>
            <a:ln w="15875">
              <a:solidFill>
                <a:srgbClr val="99FF99"/>
              </a:solidFill>
              <a:miter lim="800000"/>
              <a:headEnd/>
              <a:tailEnd/>
            </a:ln>
          </p:spPr>
          <p:txBody>
            <a:bodyPr/>
            <a:lstStyle/>
            <a:p>
              <a:endParaRPr lang="ja-JP" altLang="en-US">
                <a:solidFill>
                  <a:srgbClr val="000000"/>
                </a:solidFill>
                <a:latin typeface="Arial"/>
                <a:ea typeface="ＭＳ Ｐゴシック"/>
              </a:endParaRPr>
            </a:p>
          </p:txBody>
        </p:sp>
        <p:sp>
          <p:nvSpPr>
            <p:cNvPr id="65568" name="Rectangle 35"/>
            <p:cNvSpPr>
              <a:spLocks noChangeArrowheads="1"/>
            </p:cNvSpPr>
            <p:nvPr/>
          </p:nvSpPr>
          <p:spPr bwMode="auto">
            <a:xfrm>
              <a:off x="1589" y="3268"/>
              <a:ext cx="547" cy="120"/>
            </a:xfrm>
            <a:prstGeom prst="rect">
              <a:avLst/>
            </a:prstGeom>
            <a:noFill/>
            <a:ln w="9525">
              <a:noFill/>
              <a:miter lim="800000"/>
              <a:headEnd/>
              <a:tailEnd/>
            </a:ln>
          </p:spPr>
          <p:txBody>
            <a:bodyPr wrap="none" lIns="0" tIns="0" rIns="0" bIns="0">
              <a:spAutoFit/>
            </a:bodyPr>
            <a:lstStyle/>
            <a:p>
              <a:r>
                <a:rPr lang="ja-JP" altLang="en-US" sz="1200" b="1">
                  <a:solidFill>
                    <a:srgbClr val="000000"/>
                  </a:solidFill>
                  <a:latin typeface="Osaka" charset="-128"/>
                  <a:ea typeface="Osaka" charset="-128"/>
                </a:rPr>
                <a:t>サイクリン</a:t>
              </a:r>
              <a:r>
                <a:rPr lang="en-US" altLang="ja-JP" sz="1200" b="1">
                  <a:solidFill>
                    <a:srgbClr val="000000"/>
                  </a:solidFill>
                  <a:latin typeface="Osaka" charset="-128"/>
                  <a:ea typeface="Osaka" charset="-128"/>
                </a:rPr>
                <a:t>B</a:t>
              </a:r>
              <a:endParaRPr lang="en-US" altLang="ja-JP" sz="1400">
                <a:solidFill>
                  <a:srgbClr val="000000"/>
                </a:solidFill>
                <a:latin typeface="Times" charset="0"/>
                <a:ea typeface="ＭＳ 明朝" pitchFamily="17" charset="-128"/>
              </a:endParaRPr>
            </a:p>
          </p:txBody>
        </p:sp>
        <p:sp>
          <p:nvSpPr>
            <p:cNvPr id="65569" name="Rectangle 36"/>
            <p:cNvSpPr>
              <a:spLocks noChangeArrowheads="1"/>
            </p:cNvSpPr>
            <p:nvPr/>
          </p:nvSpPr>
          <p:spPr bwMode="auto">
            <a:xfrm>
              <a:off x="2525" y="3245"/>
              <a:ext cx="615" cy="173"/>
            </a:xfrm>
            <a:prstGeom prst="rect">
              <a:avLst/>
            </a:prstGeom>
            <a:solidFill>
              <a:srgbClr val="99FF99"/>
            </a:solidFill>
            <a:ln w="15875">
              <a:solidFill>
                <a:srgbClr val="99FF99"/>
              </a:solidFill>
              <a:miter lim="800000"/>
              <a:headEnd/>
              <a:tailEnd/>
            </a:ln>
          </p:spPr>
          <p:txBody>
            <a:bodyPr/>
            <a:lstStyle/>
            <a:p>
              <a:endParaRPr lang="ja-JP" altLang="en-US">
                <a:solidFill>
                  <a:srgbClr val="000000"/>
                </a:solidFill>
                <a:latin typeface="Arial"/>
                <a:ea typeface="ＭＳ Ｐゴシック"/>
              </a:endParaRPr>
            </a:p>
          </p:txBody>
        </p:sp>
        <p:grpSp>
          <p:nvGrpSpPr>
            <p:cNvPr id="4" name="Group 37"/>
            <p:cNvGrpSpPr>
              <a:grpSpLocks/>
            </p:cNvGrpSpPr>
            <p:nvPr/>
          </p:nvGrpSpPr>
          <p:grpSpPr bwMode="auto">
            <a:xfrm>
              <a:off x="2612" y="3082"/>
              <a:ext cx="499" cy="177"/>
              <a:chOff x="2612" y="3082"/>
              <a:chExt cx="499" cy="177"/>
            </a:xfrm>
          </p:grpSpPr>
          <p:sp>
            <p:nvSpPr>
              <p:cNvPr id="65947" name="AutoShape 38"/>
              <p:cNvSpPr>
                <a:spLocks noChangeArrowheads="1"/>
              </p:cNvSpPr>
              <p:nvPr/>
            </p:nvSpPr>
            <p:spPr bwMode="auto">
              <a:xfrm>
                <a:off x="2612" y="3082"/>
                <a:ext cx="499" cy="173"/>
              </a:xfrm>
              <a:prstGeom prst="roundRect">
                <a:avLst>
                  <a:gd name="adj" fmla="val 47111"/>
                </a:avLst>
              </a:prstGeom>
              <a:solidFill>
                <a:srgbClr val="FFFF99"/>
              </a:solidFill>
              <a:ln w="15875">
                <a:solidFill>
                  <a:srgbClr val="FFFF99"/>
                </a:solidFill>
                <a:round/>
                <a:headEnd/>
                <a:tailEnd/>
              </a:ln>
            </p:spPr>
            <p:txBody>
              <a:bodyPr/>
              <a:lstStyle/>
              <a:p>
                <a:endParaRPr lang="ja-JP" altLang="en-US">
                  <a:solidFill>
                    <a:srgbClr val="000000"/>
                  </a:solidFill>
                  <a:latin typeface="Arial"/>
                  <a:ea typeface="ＭＳ Ｐゴシック"/>
                </a:endParaRPr>
              </a:p>
            </p:txBody>
          </p:sp>
          <p:sp>
            <p:nvSpPr>
              <p:cNvPr id="65948" name="Rectangle 39"/>
              <p:cNvSpPr>
                <a:spLocks noChangeArrowheads="1"/>
              </p:cNvSpPr>
              <p:nvPr/>
            </p:nvSpPr>
            <p:spPr bwMode="auto">
              <a:xfrm>
                <a:off x="2722" y="3115"/>
                <a:ext cx="274" cy="144"/>
              </a:xfrm>
              <a:prstGeom prst="rect">
                <a:avLst/>
              </a:prstGeom>
              <a:noFill/>
              <a:ln w="9525">
                <a:noFill/>
                <a:miter lim="800000"/>
                <a:headEnd/>
                <a:tailEnd/>
              </a:ln>
            </p:spPr>
            <p:txBody>
              <a:bodyPr wrap="none" lIns="0" tIns="0" rIns="0" bIns="0">
                <a:spAutoFit/>
              </a:bodyPr>
              <a:lstStyle/>
              <a:p>
                <a:r>
                  <a:rPr lang="en-US" altLang="ja-JP" sz="1500" b="1">
                    <a:solidFill>
                      <a:srgbClr val="000000"/>
                    </a:solidFill>
                    <a:latin typeface="Helvetica" charset="0"/>
                    <a:ea typeface="ＭＳ 明朝" pitchFamily="17" charset="-128"/>
                  </a:rPr>
                  <a:t>cdc2</a:t>
                </a:r>
                <a:endParaRPr lang="en-US" altLang="ja-JP" sz="1400">
                  <a:solidFill>
                    <a:srgbClr val="000000"/>
                  </a:solidFill>
                  <a:latin typeface="Times" charset="0"/>
                  <a:ea typeface="ＭＳ 明朝" pitchFamily="17" charset="-128"/>
                </a:endParaRPr>
              </a:p>
            </p:txBody>
          </p:sp>
        </p:grpSp>
        <p:sp>
          <p:nvSpPr>
            <p:cNvPr id="65571" name="Rectangle 40"/>
            <p:cNvSpPr>
              <a:spLocks noChangeArrowheads="1"/>
            </p:cNvSpPr>
            <p:nvPr/>
          </p:nvSpPr>
          <p:spPr bwMode="auto">
            <a:xfrm>
              <a:off x="2549" y="3259"/>
              <a:ext cx="547" cy="120"/>
            </a:xfrm>
            <a:prstGeom prst="rect">
              <a:avLst/>
            </a:prstGeom>
            <a:noFill/>
            <a:ln w="9525">
              <a:noFill/>
              <a:miter lim="800000"/>
              <a:headEnd/>
              <a:tailEnd/>
            </a:ln>
          </p:spPr>
          <p:txBody>
            <a:bodyPr wrap="none" lIns="0" tIns="0" rIns="0" bIns="0">
              <a:spAutoFit/>
            </a:bodyPr>
            <a:lstStyle/>
            <a:p>
              <a:r>
                <a:rPr lang="ja-JP" altLang="en-US" sz="1200" b="1">
                  <a:solidFill>
                    <a:srgbClr val="000000"/>
                  </a:solidFill>
                  <a:latin typeface="Osaka" charset="-128"/>
                  <a:ea typeface="Osaka" charset="-128"/>
                </a:rPr>
                <a:t>サイクリン</a:t>
              </a:r>
              <a:r>
                <a:rPr lang="en-US" altLang="ja-JP" sz="1200" b="1">
                  <a:solidFill>
                    <a:srgbClr val="000000"/>
                  </a:solidFill>
                  <a:latin typeface="Osaka" charset="-128"/>
                  <a:ea typeface="Osaka" charset="-128"/>
                </a:rPr>
                <a:t>B</a:t>
              </a:r>
              <a:endParaRPr lang="en-US" altLang="ja-JP" sz="1400">
                <a:solidFill>
                  <a:srgbClr val="000000"/>
                </a:solidFill>
                <a:latin typeface="Times" charset="0"/>
                <a:ea typeface="ＭＳ 明朝" pitchFamily="17" charset="-128"/>
              </a:endParaRPr>
            </a:p>
          </p:txBody>
        </p:sp>
        <p:sp>
          <p:nvSpPr>
            <p:cNvPr id="65572" name="Oval 41"/>
            <p:cNvSpPr>
              <a:spLocks noChangeArrowheads="1"/>
            </p:cNvSpPr>
            <p:nvPr/>
          </p:nvSpPr>
          <p:spPr bwMode="auto">
            <a:xfrm>
              <a:off x="2477" y="3380"/>
              <a:ext cx="144" cy="134"/>
            </a:xfrm>
            <a:prstGeom prst="ellipse">
              <a:avLst/>
            </a:prstGeom>
            <a:solidFill>
              <a:srgbClr val="FF4C4C"/>
            </a:solidFill>
            <a:ln w="15875">
              <a:solidFill>
                <a:srgbClr val="FF0000"/>
              </a:solidFill>
              <a:round/>
              <a:headEnd/>
              <a:tailEnd/>
            </a:ln>
          </p:spPr>
          <p:txBody>
            <a:bodyPr/>
            <a:lstStyle/>
            <a:p>
              <a:endParaRPr lang="ja-JP" altLang="en-US">
                <a:solidFill>
                  <a:srgbClr val="000000"/>
                </a:solidFill>
                <a:latin typeface="Arial"/>
                <a:ea typeface="ＭＳ Ｐゴシック"/>
              </a:endParaRPr>
            </a:p>
          </p:txBody>
        </p:sp>
        <p:sp>
          <p:nvSpPr>
            <p:cNvPr id="65573" name="Rectangle 42"/>
            <p:cNvSpPr>
              <a:spLocks noChangeArrowheads="1"/>
            </p:cNvSpPr>
            <p:nvPr/>
          </p:nvSpPr>
          <p:spPr bwMode="auto">
            <a:xfrm>
              <a:off x="2520" y="3422"/>
              <a:ext cx="64" cy="106"/>
            </a:xfrm>
            <a:prstGeom prst="rect">
              <a:avLst/>
            </a:prstGeom>
            <a:noFill/>
            <a:ln w="9525">
              <a:noFill/>
              <a:miter lim="800000"/>
              <a:headEnd/>
              <a:tailEnd/>
            </a:ln>
          </p:spPr>
          <p:txBody>
            <a:bodyPr wrap="none" lIns="0" tIns="0" rIns="0" bIns="0">
              <a:spAutoFit/>
            </a:bodyPr>
            <a:lstStyle/>
            <a:p>
              <a:r>
                <a:rPr lang="en-US" altLang="ja-JP" sz="1100" b="1">
                  <a:solidFill>
                    <a:srgbClr val="000000"/>
                  </a:solidFill>
                  <a:latin typeface="Helvetica" charset="0"/>
                  <a:ea typeface="ＭＳ 明朝" pitchFamily="17" charset="-128"/>
                </a:rPr>
                <a:t>U</a:t>
              </a:r>
              <a:endParaRPr lang="en-US" altLang="ja-JP" sz="1400">
                <a:solidFill>
                  <a:srgbClr val="000000"/>
                </a:solidFill>
                <a:latin typeface="Times" charset="0"/>
                <a:ea typeface="ＭＳ 明朝" pitchFamily="17" charset="-128"/>
              </a:endParaRPr>
            </a:p>
          </p:txBody>
        </p:sp>
        <p:sp>
          <p:nvSpPr>
            <p:cNvPr id="65574" name="Oval 43"/>
            <p:cNvSpPr>
              <a:spLocks noChangeArrowheads="1"/>
            </p:cNvSpPr>
            <p:nvPr/>
          </p:nvSpPr>
          <p:spPr bwMode="auto">
            <a:xfrm>
              <a:off x="2439" y="3485"/>
              <a:ext cx="144" cy="135"/>
            </a:xfrm>
            <a:prstGeom prst="ellipse">
              <a:avLst/>
            </a:prstGeom>
            <a:solidFill>
              <a:srgbClr val="FF4C4C"/>
            </a:solidFill>
            <a:ln w="15875">
              <a:solidFill>
                <a:srgbClr val="FF0000"/>
              </a:solidFill>
              <a:round/>
              <a:headEnd/>
              <a:tailEnd/>
            </a:ln>
          </p:spPr>
          <p:txBody>
            <a:bodyPr/>
            <a:lstStyle/>
            <a:p>
              <a:endParaRPr lang="ja-JP" altLang="en-US">
                <a:solidFill>
                  <a:srgbClr val="000000"/>
                </a:solidFill>
                <a:latin typeface="Arial"/>
                <a:ea typeface="ＭＳ Ｐゴシック"/>
              </a:endParaRPr>
            </a:p>
          </p:txBody>
        </p:sp>
        <p:sp>
          <p:nvSpPr>
            <p:cNvPr id="65575" name="Rectangle 44"/>
            <p:cNvSpPr>
              <a:spLocks noChangeArrowheads="1"/>
            </p:cNvSpPr>
            <p:nvPr/>
          </p:nvSpPr>
          <p:spPr bwMode="auto">
            <a:xfrm>
              <a:off x="2482" y="3528"/>
              <a:ext cx="64" cy="106"/>
            </a:xfrm>
            <a:prstGeom prst="rect">
              <a:avLst/>
            </a:prstGeom>
            <a:noFill/>
            <a:ln w="9525">
              <a:noFill/>
              <a:miter lim="800000"/>
              <a:headEnd/>
              <a:tailEnd/>
            </a:ln>
          </p:spPr>
          <p:txBody>
            <a:bodyPr wrap="none" lIns="0" tIns="0" rIns="0" bIns="0">
              <a:spAutoFit/>
            </a:bodyPr>
            <a:lstStyle/>
            <a:p>
              <a:r>
                <a:rPr lang="en-US" altLang="ja-JP" sz="1100" b="1">
                  <a:solidFill>
                    <a:srgbClr val="000000"/>
                  </a:solidFill>
                  <a:latin typeface="Helvetica" charset="0"/>
                  <a:ea typeface="ＭＳ 明朝" pitchFamily="17" charset="-128"/>
                </a:rPr>
                <a:t>U</a:t>
              </a:r>
              <a:endParaRPr lang="en-US" altLang="ja-JP" sz="1400">
                <a:solidFill>
                  <a:srgbClr val="000000"/>
                </a:solidFill>
                <a:latin typeface="Times" charset="0"/>
                <a:ea typeface="ＭＳ 明朝" pitchFamily="17" charset="-128"/>
              </a:endParaRPr>
            </a:p>
          </p:txBody>
        </p:sp>
        <p:sp>
          <p:nvSpPr>
            <p:cNvPr id="65576" name="Oval 45"/>
            <p:cNvSpPr>
              <a:spLocks noChangeArrowheads="1"/>
            </p:cNvSpPr>
            <p:nvPr/>
          </p:nvSpPr>
          <p:spPr bwMode="auto">
            <a:xfrm>
              <a:off x="2401" y="3591"/>
              <a:ext cx="144" cy="134"/>
            </a:xfrm>
            <a:prstGeom prst="ellipse">
              <a:avLst/>
            </a:prstGeom>
            <a:solidFill>
              <a:srgbClr val="FF4C4C"/>
            </a:solidFill>
            <a:ln w="15875">
              <a:solidFill>
                <a:srgbClr val="FF0000"/>
              </a:solidFill>
              <a:round/>
              <a:headEnd/>
              <a:tailEnd/>
            </a:ln>
          </p:spPr>
          <p:txBody>
            <a:bodyPr/>
            <a:lstStyle/>
            <a:p>
              <a:endParaRPr lang="ja-JP" altLang="en-US">
                <a:solidFill>
                  <a:srgbClr val="000000"/>
                </a:solidFill>
                <a:latin typeface="Arial"/>
                <a:ea typeface="ＭＳ Ｐゴシック"/>
              </a:endParaRPr>
            </a:p>
          </p:txBody>
        </p:sp>
        <p:sp>
          <p:nvSpPr>
            <p:cNvPr id="65577" name="Rectangle 46"/>
            <p:cNvSpPr>
              <a:spLocks noChangeArrowheads="1"/>
            </p:cNvSpPr>
            <p:nvPr/>
          </p:nvSpPr>
          <p:spPr bwMode="auto">
            <a:xfrm>
              <a:off x="2443" y="3634"/>
              <a:ext cx="64" cy="106"/>
            </a:xfrm>
            <a:prstGeom prst="rect">
              <a:avLst/>
            </a:prstGeom>
            <a:noFill/>
            <a:ln w="9525">
              <a:noFill/>
              <a:miter lim="800000"/>
              <a:headEnd/>
              <a:tailEnd/>
            </a:ln>
          </p:spPr>
          <p:txBody>
            <a:bodyPr wrap="none" lIns="0" tIns="0" rIns="0" bIns="0">
              <a:spAutoFit/>
            </a:bodyPr>
            <a:lstStyle/>
            <a:p>
              <a:r>
                <a:rPr lang="en-US" altLang="ja-JP" sz="1100" b="1">
                  <a:solidFill>
                    <a:srgbClr val="000000"/>
                  </a:solidFill>
                  <a:latin typeface="Helvetica" charset="0"/>
                  <a:ea typeface="ＭＳ 明朝" pitchFamily="17" charset="-128"/>
                </a:rPr>
                <a:t>U</a:t>
              </a:r>
              <a:endParaRPr lang="en-US" altLang="ja-JP" sz="1400">
                <a:solidFill>
                  <a:srgbClr val="000000"/>
                </a:solidFill>
                <a:latin typeface="Times" charset="0"/>
                <a:ea typeface="ＭＳ 明朝" pitchFamily="17" charset="-128"/>
              </a:endParaRPr>
            </a:p>
          </p:txBody>
        </p:sp>
        <p:sp>
          <p:nvSpPr>
            <p:cNvPr id="65578" name="Oval 47"/>
            <p:cNvSpPr>
              <a:spLocks noChangeArrowheads="1"/>
            </p:cNvSpPr>
            <p:nvPr/>
          </p:nvSpPr>
          <p:spPr bwMode="auto">
            <a:xfrm>
              <a:off x="2352" y="3687"/>
              <a:ext cx="145" cy="134"/>
            </a:xfrm>
            <a:prstGeom prst="ellipse">
              <a:avLst/>
            </a:prstGeom>
            <a:solidFill>
              <a:srgbClr val="FF4C4C"/>
            </a:solidFill>
            <a:ln w="15875">
              <a:solidFill>
                <a:srgbClr val="FF0000"/>
              </a:solidFill>
              <a:round/>
              <a:headEnd/>
              <a:tailEnd/>
            </a:ln>
          </p:spPr>
          <p:txBody>
            <a:bodyPr/>
            <a:lstStyle/>
            <a:p>
              <a:endParaRPr lang="ja-JP" altLang="en-US">
                <a:solidFill>
                  <a:srgbClr val="000000"/>
                </a:solidFill>
                <a:latin typeface="Arial"/>
                <a:ea typeface="ＭＳ Ｐゴシック"/>
              </a:endParaRPr>
            </a:p>
          </p:txBody>
        </p:sp>
        <p:sp>
          <p:nvSpPr>
            <p:cNvPr id="65579" name="Rectangle 48"/>
            <p:cNvSpPr>
              <a:spLocks noChangeArrowheads="1"/>
            </p:cNvSpPr>
            <p:nvPr/>
          </p:nvSpPr>
          <p:spPr bwMode="auto">
            <a:xfrm>
              <a:off x="2405" y="3730"/>
              <a:ext cx="64" cy="106"/>
            </a:xfrm>
            <a:prstGeom prst="rect">
              <a:avLst/>
            </a:prstGeom>
            <a:noFill/>
            <a:ln w="9525">
              <a:noFill/>
              <a:miter lim="800000"/>
              <a:headEnd/>
              <a:tailEnd/>
            </a:ln>
          </p:spPr>
          <p:txBody>
            <a:bodyPr wrap="none" lIns="0" tIns="0" rIns="0" bIns="0">
              <a:spAutoFit/>
            </a:bodyPr>
            <a:lstStyle/>
            <a:p>
              <a:r>
                <a:rPr lang="en-US" altLang="ja-JP" sz="1100" b="1">
                  <a:solidFill>
                    <a:srgbClr val="000000"/>
                  </a:solidFill>
                  <a:latin typeface="Helvetica" charset="0"/>
                  <a:ea typeface="ＭＳ 明朝" pitchFamily="17" charset="-128"/>
                </a:rPr>
                <a:t>U</a:t>
              </a:r>
              <a:endParaRPr lang="en-US" altLang="ja-JP" sz="1400">
                <a:solidFill>
                  <a:srgbClr val="000000"/>
                </a:solidFill>
                <a:latin typeface="Times" charset="0"/>
                <a:ea typeface="ＭＳ 明朝" pitchFamily="17" charset="-128"/>
              </a:endParaRPr>
            </a:p>
          </p:txBody>
        </p:sp>
        <p:sp>
          <p:nvSpPr>
            <p:cNvPr id="65580" name="Oval 49"/>
            <p:cNvSpPr>
              <a:spLocks noChangeArrowheads="1"/>
            </p:cNvSpPr>
            <p:nvPr/>
          </p:nvSpPr>
          <p:spPr bwMode="auto">
            <a:xfrm>
              <a:off x="2295" y="3783"/>
              <a:ext cx="144" cy="134"/>
            </a:xfrm>
            <a:prstGeom prst="ellipse">
              <a:avLst/>
            </a:prstGeom>
            <a:solidFill>
              <a:srgbClr val="FF4C4C"/>
            </a:solidFill>
            <a:ln w="15875">
              <a:solidFill>
                <a:srgbClr val="FF0000"/>
              </a:solidFill>
              <a:round/>
              <a:headEnd/>
              <a:tailEnd/>
            </a:ln>
          </p:spPr>
          <p:txBody>
            <a:bodyPr/>
            <a:lstStyle/>
            <a:p>
              <a:endParaRPr lang="ja-JP" altLang="en-US">
                <a:solidFill>
                  <a:srgbClr val="000000"/>
                </a:solidFill>
                <a:latin typeface="Arial"/>
                <a:ea typeface="ＭＳ Ｐゴシック"/>
              </a:endParaRPr>
            </a:p>
          </p:txBody>
        </p:sp>
        <p:sp>
          <p:nvSpPr>
            <p:cNvPr id="65581" name="Rectangle 50"/>
            <p:cNvSpPr>
              <a:spLocks noChangeArrowheads="1"/>
            </p:cNvSpPr>
            <p:nvPr/>
          </p:nvSpPr>
          <p:spPr bwMode="auto">
            <a:xfrm>
              <a:off x="2338" y="3826"/>
              <a:ext cx="64" cy="106"/>
            </a:xfrm>
            <a:prstGeom prst="rect">
              <a:avLst/>
            </a:prstGeom>
            <a:noFill/>
            <a:ln w="9525">
              <a:noFill/>
              <a:miter lim="800000"/>
              <a:headEnd/>
              <a:tailEnd/>
            </a:ln>
          </p:spPr>
          <p:txBody>
            <a:bodyPr wrap="none" lIns="0" tIns="0" rIns="0" bIns="0">
              <a:spAutoFit/>
            </a:bodyPr>
            <a:lstStyle/>
            <a:p>
              <a:r>
                <a:rPr lang="en-US" altLang="ja-JP" sz="1100" b="1">
                  <a:solidFill>
                    <a:srgbClr val="000000"/>
                  </a:solidFill>
                  <a:latin typeface="Helvetica" charset="0"/>
                  <a:ea typeface="ＭＳ 明朝" pitchFamily="17" charset="-128"/>
                </a:rPr>
                <a:t>U</a:t>
              </a:r>
              <a:endParaRPr lang="en-US" altLang="ja-JP" sz="1400">
                <a:solidFill>
                  <a:srgbClr val="000000"/>
                </a:solidFill>
                <a:latin typeface="Times" charset="0"/>
                <a:ea typeface="ＭＳ 明朝" pitchFamily="17" charset="-128"/>
              </a:endParaRPr>
            </a:p>
          </p:txBody>
        </p:sp>
        <p:grpSp>
          <p:nvGrpSpPr>
            <p:cNvPr id="5" name="Group 51"/>
            <p:cNvGrpSpPr>
              <a:grpSpLocks/>
            </p:cNvGrpSpPr>
            <p:nvPr/>
          </p:nvGrpSpPr>
          <p:grpSpPr bwMode="auto">
            <a:xfrm>
              <a:off x="2160" y="3226"/>
              <a:ext cx="346" cy="86"/>
              <a:chOff x="2160" y="3226"/>
              <a:chExt cx="346" cy="86"/>
            </a:xfrm>
          </p:grpSpPr>
          <p:sp>
            <p:nvSpPr>
              <p:cNvPr id="65945" name="Freeform 52"/>
              <p:cNvSpPr>
                <a:spLocks/>
              </p:cNvSpPr>
              <p:nvPr/>
            </p:nvSpPr>
            <p:spPr bwMode="auto">
              <a:xfrm>
                <a:off x="2324" y="3226"/>
                <a:ext cx="182" cy="86"/>
              </a:xfrm>
              <a:custGeom>
                <a:avLst/>
                <a:gdLst>
                  <a:gd name="T0" fmla="*/ 182 w 182"/>
                  <a:gd name="T1" fmla="*/ 48 h 86"/>
                  <a:gd name="T2" fmla="*/ 0 w 182"/>
                  <a:gd name="T3" fmla="*/ 86 h 86"/>
                  <a:gd name="T4" fmla="*/ 0 w 182"/>
                  <a:gd name="T5" fmla="*/ 48 h 86"/>
                  <a:gd name="T6" fmla="*/ 0 w 182"/>
                  <a:gd name="T7" fmla="*/ 0 h 86"/>
                  <a:gd name="T8" fmla="*/ 182 w 182"/>
                  <a:gd name="T9" fmla="*/ 48 h 86"/>
                  <a:gd name="T10" fmla="*/ 0 60000 65536"/>
                  <a:gd name="T11" fmla="*/ 0 60000 65536"/>
                  <a:gd name="T12" fmla="*/ 0 60000 65536"/>
                  <a:gd name="T13" fmla="*/ 0 60000 65536"/>
                  <a:gd name="T14" fmla="*/ 0 60000 65536"/>
                  <a:gd name="T15" fmla="*/ 0 w 182"/>
                  <a:gd name="T16" fmla="*/ 0 h 86"/>
                  <a:gd name="T17" fmla="*/ 182 w 182"/>
                  <a:gd name="T18" fmla="*/ 86 h 86"/>
                </a:gdLst>
                <a:ahLst/>
                <a:cxnLst>
                  <a:cxn ang="T10">
                    <a:pos x="T0" y="T1"/>
                  </a:cxn>
                  <a:cxn ang="T11">
                    <a:pos x="T2" y="T3"/>
                  </a:cxn>
                  <a:cxn ang="T12">
                    <a:pos x="T4" y="T5"/>
                  </a:cxn>
                  <a:cxn ang="T13">
                    <a:pos x="T6" y="T7"/>
                  </a:cxn>
                  <a:cxn ang="T14">
                    <a:pos x="T8" y="T9"/>
                  </a:cxn>
                </a:cxnLst>
                <a:rect l="T15" t="T16" r="T17" b="T18"/>
                <a:pathLst>
                  <a:path w="182" h="86">
                    <a:moveTo>
                      <a:pt x="182" y="48"/>
                    </a:moveTo>
                    <a:lnTo>
                      <a:pt x="0" y="86"/>
                    </a:lnTo>
                    <a:lnTo>
                      <a:pt x="0" y="48"/>
                    </a:lnTo>
                    <a:lnTo>
                      <a:pt x="0" y="0"/>
                    </a:lnTo>
                    <a:lnTo>
                      <a:pt x="182" y="48"/>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946" name="Line 53"/>
              <p:cNvSpPr>
                <a:spLocks noChangeShapeType="1"/>
              </p:cNvSpPr>
              <p:nvPr/>
            </p:nvSpPr>
            <p:spPr bwMode="auto">
              <a:xfrm>
                <a:off x="2160" y="3264"/>
                <a:ext cx="154" cy="1"/>
              </a:xfrm>
              <a:prstGeom prst="line">
                <a:avLst/>
              </a:prstGeom>
              <a:noFill/>
              <a:ln w="46038">
                <a:solidFill>
                  <a:srgbClr val="FFC000"/>
                </a:solidFill>
                <a:round/>
                <a:headEnd/>
                <a:tailEnd/>
              </a:ln>
            </p:spPr>
            <p:txBody>
              <a:bodyPr/>
              <a:lstStyle/>
              <a:p>
                <a:endParaRPr lang="ja-JP" altLang="en-US">
                  <a:solidFill>
                    <a:srgbClr val="000000"/>
                  </a:solidFill>
                  <a:latin typeface="Arial"/>
                  <a:ea typeface="ＭＳ Ｐゴシック"/>
                </a:endParaRPr>
              </a:p>
            </p:txBody>
          </p:sp>
        </p:grpSp>
        <p:grpSp>
          <p:nvGrpSpPr>
            <p:cNvPr id="6" name="Group 54"/>
            <p:cNvGrpSpPr>
              <a:grpSpLocks/>
            </p:cNvGrpSpPr>
            <p:nvPr/>
          </p:nvGrpSpPr>
          <p:grpSpPr bwMode="auto">
            <a:xfrm>
              <a:off x="3149" y="3216"/>
              <a:ext cx="346" cy="87"/>
              <a:chOff x="3149" y="3216"/>
              <a:chExt cx="346" cy="87"/>
            </a:xfrm>
          </p:grpSpPr>
          <p:sp>
            <p:nvSpPr>
              <p:cNvPr id="65943" name="Freeform 55"/>
              <p:cNvSpPr>
                <a:spLocks/>
              </p:cNvSpPr>
              <p:nvPr/>
            </p:nvSpPr>
            <p:spPr bwMode="auto">
              <a:xfrm>
                <a:off x="3313" y="3216"/>
                <a:ext cx="182" cy="87"/>
              </a:xfrm>
              <a:custGeom>
                <a:avLst/>
                <a:gdLst>
                  <a:gd name="T0" fmla="*/ 182 w 182"/>
                  <a:gd name="T1" fmla="*/ 39 h 87"/>
                  <a:gd name="T2" fmla="*/ 0 w 182"/>
                  <a:gd name="T3" fmla="*/ 87 h 87"/>
                  <a:gd name="T4" fmla="*/ 0 w 182"/>
                  <a:gd name="T5" fmla="*/ 39 h 87"/>
                  <a:gd name="T6" fmla="*/ 0 w 182"/>
                  <a:gd name="T7" fmla="*/ 0 h 87"/>
                  <a:gd name="T8" fmla="*/ 182 w 182"/>
                  <a:gd name="T9" fmla="*/ 39 h 87"/>
                  <a:gd name="T10" fmla="*/ 0 60000 65536"/>
                  <a:gd name="T11" fmla="*/ 0 60000 65536"/>
                  <a:gd name="T12" fmla="*/ 0 60000 65536"/>
                  <a:gd name="T13" fmla="*/ 0 60000 65536"/>
                  <a:gd name="T14" fmla="*/ 0 60000 65536"/>
                  <a:gd name="T15" fmla="*/ 0 w 182"/>
                  <a:gd name="T16" fmla="*/ 0 h 87"/>
                  <a:gd name="T17" fmla="*/ 182 w 182"/>
                  <a:gd name="T18" fmla="*/ 87 h 87"/>
                </a:gdLst>
                <a:ahLst/>
                <a:cxnLst>
                  <a:cxn ang="T10">
                    <a:pos x="T0" y="T1"/>
                  </a:cxn>
                  <a:cxn ang="T11">
                    <a:pos x="T2" y="T3"/>
                  </a:cxn>
                  <a:cxn ang="T12">
                    <a:pos x="T4" y="T5"/>
                  </a:cxn>
                  <a:cxn ang="T13">
                    <a:pos x="T6" y="T7"/>
                  </a:cxn>
                  <a:cxn ang="T14">
                    <a:pos x="T8" y="T9"/>
                  </a:cxn>
                </a:cxnLst>
                <a:rect l="T15" t="T16" r="T17" b="T18"/>
                <a:pathLst>
                  <a:path w="182" h="87">
                    <a:moveTo>
                      <a:pt x="182" y="39"/>
                    </a:moveTo>
                    <a:lnTo>
                      <a:pt x="0" y="87"/>
                    </a:lnTo>
                    <a:lnTo>
                      <a:pt x="0" y="39"/>
                    </a:lnTo>
                    <a:lnTo>
                      <a:pt x="0" y="0"/>
                    </a:lnTo>
                    <a:lnTo>
                      <a:pt x="182" y="39"/>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944" name="Line 56"/>
              <p:cNvSpPr>
                <a:spLocks noChangeShapeType="1"/>
              </p:cNvSpPr>
              <p:nvPr/>
            </p:nvSpPr>
            <p:spPr bwMode="auto">
              <a:xfrm>
                <a:off x="3149" y="3245"/>
                <a:ext cx="154" cy="1"/>
              </a:xfrm>
              <a:prstGeom prst="line">
                <a:avLst/>
              </a:prstGeom>
              <a:noFill/>
              <a:ln w="46038">
                <a:solidFill>
                  <a:srgbClr val="FFC000"/>
                </a:solidFill>
                <a:round/>
                <a:headEnd/>
                <a:tailEnd/>
              </a:ln>
            </p:spPr>
            <p:txBody>
              <a:bodyPr/>
              <a:lstStyle/>
              <a:p>
                <a:endParaRPr lang="ja-JP" altLang="en-US">
                  <a:solidFill>
                    <a:srgbClr val="000000"/>
                  </a:solidFill>
                  <a:latin typeface="Arial"/>
                  <a:ea typeface="ＭＳ Ｐゴシック"/>
                </a:endParaRPr>
              </a:p>
            </p:txBody>
          </p:sp>
        </p:grpSp>
        <p:grpSp>
          <p:nvGrpSpPr>
            <p:cNvPr id="7" name="Group 57"/>
            <p:cNvGrpSpPr>
              <a:grpSpLocks/>
            </p:cNvGrpSpPr>
            <p:nvPr/>
          </p:nvGrpSpPr>
          <p:grpSpPr bwMode="auto">
            <a:xfrm>
              <a:off x="2276" y="2640"/>
              <a:ext cx="201" cy="615"/>
              <a:chOff x="2276" y="2640"/>
              <a:chExt cx="201" cy="615"/>
            </a:xfrm>
          </p:grpSpPr>
          <p:sp>
            <p:nvSpPr>
              <p:cNvPr id="65941" name="Freeform 58"/>
              <p:cNvSpPr>
                <a:spLocks/>
              </p:cNvSpPr>
              <p:nvPr/>
            </p:nvSpPr>
            <p:spPr bwMode="auto">
              <a:xfrm>
                <a:off x="2276" y="3111"/>
                <a:ext cx="67" cy="144"/>
              </a:xfrm>
              <a:custGeom>
                <a:avLst/>
                <a:gdLst>
                  <a:gd name="T0" fmla="*/ 0 w 67"/>
                  <a:gd name="T1" fmla="*/ 144 h 144"/>
                  <a:gd name="T2" fmla="*/ 9 w 67"/>
                  <a:gd name="T3" fmla="*/ 0 h 144"/>
                  <a:gd name="T4" fmla="*/ 38 w 67"/>
                  <a:gd name="T5" fmla="*/ 19 h 144"/>
                  <a:gd name="T6" fmla="*/ 67 w 67"/>
                  <a:gd name="T7" fmla="*/ 28 h 144"/>
                  <a:gd name="T8" fmla="*/ 0 w 67"/>
                  <a:gd name="T9" fmla="*/ 144 h 144"/>
                  <a:gd name="T10" fmla="*/ 0 60000 65536"/>
                  <a:gd name="T11" fmla="*/ 0 60000 65536"/>
                  <a:gd name="T12" fmla="*/ 0 60000 65536"/>
                  <a:gd name="T13" fmla="*/ 0 60000 65536"/>
                  <a:gd name="T14" fmla="*/ 0 60000 65536"/>
                  <a:gd name="T15" fmla="*/ 0 w 67"/>
                  <a:gd name="T16" fmla="*/ 0 h 144"/>
                  <a:gd name="T17" fmla="*/ 67 w 67"/>
                  <a:gd name="T18" fmla="*/ 144 h 144"/>
                </a:gdLst>
                <a:ahLst/>
                <a:cxnLst>
                  <a:cxn ang="T10">
                    <a:pos x="T0" y="T1"/>
                  </a:cxn>
                  <a:cxn ang="T11">
                    <a:pos x="T2" y="T3"/>
                  </a:cxn>
                  <a:cxn ang="T12">
                    <a:pos x="T4" y="T5"/>
                  </a:cxn>
                  <a:cxn ang="T13">
                    <a:pos x="T6" y="T7"/>
                  </a:cxn>
                  <a:cxn ang="T14">
                    <a:pos x="T8" y="T9"/>
                  </a:cxn>
                </a:cxnLst>
                <a:rect l="T15" t="T16" r="T17" b="T18"/>
                <a:pathLst>
                  <a:path w="67" h="144">
                    <a:moveTo>
                      <a:pt x="0" y="144"/>
                    </a:moveTo>
                    <a:lnTo>
                      <a:pt x="9" y="0"/>
                    </a:lnTo>
                    <a:lnTo>
                      <a:pt x="38" y="19"/>
                    </a:lnTo>
                    <a:lnTo>
                      <a:pt x="67" y="28"/>
                    </a:lnTo>
                    <a:lnTo>
                      <a:pt x="0" y="144"/>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942" name="Line 59"/>
              <p:cNvSpPr>
                <a:spLocks noChangeShapeType="1"/>
              </p:cNvSpPr>
              <p:nvPr/>
            </p:nvSpPr>
            <p:spPr bwMode="auto">
              <a:xfrm flipH="1">
                <a:off x="2314" y="2640"/>
                <a:ext cx="163" cy="490"/>
              </a:xfrm>
              <a:prstGeom prst="line">
                <a:avLst/>
              </a:prstGeom>
              <a:noFill/>
              <a:ln w="15875">
                <a:solidFill>
                  <a:srgbClr val="FFC000"/>
                </a:solidFill>
                <a:round/>
                <a:headEnd/>
                <a:tailEnd/>
              </a:ln>
            </p:spPr>
            <p:txBody>
              <a:bodyPr/>
              <a:lstStyle/>
              <a:p>
                <a:endParaRPr lang="ja-JP" altLang="en-US">
                  <a:solidFill>
                    <a:srgbClr val="000000"/>
                  </a:solidFill>
                  <a:latin typeface="Arial"/>
                  <a:ea typeface="ＭＳ Ｐゴシック"/>
                </a:endParaRPr>
              </a:p>
            </p:txBody>
          </p:sp>
        </p:grpSp>
        <p:grpSp>
          <p:nvGrpSpPr>
            <p:cNvPr id="8" name="Group 60"/>
            <p:cNvGrpSpPr>
              <a:grpSpLocks/>
            </p:cNvGrpSpPr>
            <p:nvPr/>
          </p:nvGrpSpPr>
          <p:grpSpPr bwMode="auto">
            <a:xfrm>
              <a:off x="3015" y="2631"/>
              <a:ext cx="259" cy="585"/>
              <a:chOff x="3015" y="2631"/>
              <a:chExt cx="259" cy="585"/>
            </a:xfrm>
          </p:grpSpPr>
          <p:sp>
            <p:nvSpPr>
              <p:cNvPr id="65939" name="Freeform 61"/>
              <p:cNvSpPr>
                <a:spLocks/>
              </p:cNvSpPr>
              <p:nvPr/>
            </p:nvSpPr>
            <p:spPr bwMode="auto">
              <a:xfrm>
                <a:off x="3188" y="3082"/>
                <a:ext cx="86" cy="134"/>
              </a:xfrm>
              <a:custGeom>
                <a:avLst/>
                <a:gdLst>
                  <a:gd name="T0" fmla="*/ 86 w 86"/>
                  <a:gd name="T1" fmla="*/ 134 h 134"/>
                  <a:gd name="T2" fmla="*/ 0 w 86"/>
                  <a:gd name="T3" fmla="*/ 29 h 134"/>
                  <a:gd name="T4" fmla="*/ 38 w 86"/>
                  <a:gd name="T5" fmla="*/ 19 h 134"/>
                  <a:gd name="T6" fmla="*/ 67 w 86"/>
                  <a:gd name="T7" fmla="*/ 0 h 134"/>
                  <a:gd name="T8" fmla="*/ 86 w 86"/>
                  <a:gd name="T9" fmla="*/ 134 h 134"/>
                  <a:gd name="T10" fmla="*/ 0 60000 65536"/>
                  <a:gd name="T11" fmla="*/ 0 60000 65536"/>
                  <a:gd name="T12" fmla="*/ 0 60000 65536"/>
                  <a:gd name="T13" fmla="*/ 0 60000 65536"/>
                  <a:gd name="T14" fmla="*/ 0 60000 65536"/>
                  <a:gd name="T15" fmla="*/ 0 w 86"/>
                  <a:gd name="T16" fmla="*/ 0 h 134"/>
                  <a:gd name="T17" fmla="*/ 86 w 86"/>
                  <a:gd name="T18" fmla="*/ 134 h 134"/>
                </a:gdLst>
                <a:ahLst/>
                <a:cxnLst>
                  <a:cxn ang="T10">
                    <a:pos x="T0" y="T1"/>
                  </a:cxn>
                  <a:cxn ang="T11">
                    <a:pos x="T2" y="T3"/>
                  </a:cxn>
                  <a:cxn ang="T12">
                    <a:pos x="T4" y="T5"/>
                  </a:cxn>
                  <a:cxn ang="T13">
                    <a:pos x="T6" y="T7"/>
                  </a:cxn>
                  <a:cxn ang="T14">
                    <a:pos x="T8" y="T9"/>
                  </a:cxn>
                </a:cxnLst>
                <a:rect l="T15" t="T16" r="T17" b="T18"/>
                <a:pathLst>
                  <a:path w="86" h="134">
                    <a:moveTo>
                      <a:pt x="86" y="134"/>
                    </a:moveTo>
                    <a:lnTo>
                      <a:pt x="0" y="29"/>
                    </a:lnTo>
                    <a:lnTo>
                      <a:pt x="38" y="19"/>
                    </a:lnTo>
                    <a:lnTo>
                      <a:pt x="67" y="0"/>
                    </a:lnTo>
                    <a:lnTo>
                      <a:pt x="86" y="134"/>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940" name="Line 62"/>
              <p:cNvSpPr>
                <a:spLocks noChangeShapeType="1"/>
              </p:cNvSpPr>
              <p:nvPr/>
            </p:nvSpPr>
            <p:spPr bwMode="auto">
              <a:xfrm>
                <a:off x="3015" y="2631"/>
                <a:ext cx="211" cy="470"/>
              </a:xfrm>
              <a:prstGeom prst="line">
                <a:avLst/>
              </a:prstGeom>
              <a:noFill/>
              <a:ln w="15875">
                <a:solidFill>
                  <a:srgbClr val="FFC000"/>
                </a:solidFill>
                <a:round/>
                <a:headEnd/>
                <a:tailEnd/>
              </a:ln>
            </p:spPr>
            <p:txBody>
              <a:bodyPr/>
              <a:lstStyle/>
              <a:p>
                <a:endParaRPr lang="ja-JP" altLang="en-US">
                  <a:solidFill>
                    <a:srgbClr val="000000"/>
                  </a:solidFill>
                  <a:latin typeface="Arial"/>
                  <a:ea typeface="ＭＳ Ｐゴシック"/>
                </a:endParaRPr>
              </a:p>
            </p:txBody>
          </p:sp>
        </p:grpSp>
        <p:grpSp>
          <p:nvGrpSpPr>
            <p:cNvPr id="9" name="Group 63"/>
            <p:cNvGrpSpPr>
              <a:grpSpLocks/>
            </p:cNvGrpSpPr>
            <p:nvPr/>
          </p:nvGrpSpPr>
          <p:grpSpPr bwMode="auto">
            <a:xfrm>
              <a:off x="2708" y="1968"/>
              <a:ext cx="77" cy="336"/>
              <a:chOff x="2708" y="1968"/>
              <a:chExt cx="77" cy="336"/>
            </a:xfrm>
          </p:grpSpPr>
          <p:sp>
            <p:nvSpPr>
              <p:cNvPr id="65937" name="Freeform 64"/>
              <p:cNvSpPr>
                <a:spLocks/>
              </p:cNvSpPr>
              <p:nvPr/>
            </p:nvSpPr>
            <p:spPr bwMode="auto">
              <a:xfrm>
                <a:off x="2708" y="2160"/>
                <a:ext cx="77" cy="144"/>
              </a:xfrm>
              <a:custGeom>
                <a:avLst/>
                <a:gdLst>
                  <a:gd name="T0" fmla="*/ 38 w 77"/>
                  <a:gd name="T1" fmla="*/ 144 h 144"/>
                  <a:gd name="T2" fmla="*/ 0 w 77"/>
                  <a:gd name="T3" fmla="*/ 0 h 144"/>
                  <a:gd name="T4" fmla="*/ 38 w 77"/>
                  <a:gd name="T5" fmla="*/ 0 h 144"/>
                  <a:gd name="T6" fmla="*/ 77 w 77"/>
                  <a:gd name="T7" fmla="*/ 0 h 144"/>
                  <a:gd name="T8" fmla="*/ 38 w 77"/>
                  <a:gd name="T9" fmla="*/ 144 h 144"/>
                  <a:gd name="T10" fmla="*/ 0 60000 65536"/>
                  <a:gd name="T11" fmla="*/ 0 60000 65536"/>
                  <a:gd name="T12" fmla="*/ 0 60000 65536"/>
                  <a:gd name="T13" fmla="*/ 0 60000 65536"/>
                  <a:gd name="T14" fmla="*/ 0 60000 65536"/>
                  <a:gd name="T15" fmla="*/ 0 w 77"/>
                  <a:gd name="T16" fmla="*/ 0 h 144"/>
                  <a:gd name="T17" fmla="*/ 77 w 77"/>
                  <a:gd name="T18" fmla="*/ 144 h 144"/>
                </a:gdLst>
                <a:ahLst/>
                <a:cxnLst>
                  <a:cxn ang="T10">
                    <a:pos x="T0" y="T1"/>
                  </a:cxn>
                  <a:cxn ang="T11">
                    <a:pos x="T2" y="T3"/>
                  </a:cxn>
                  <a:cxn ang="T12">
                    <a:pos x="T4" y="T5"/>
                  </a:cxn>
                  <a:cxn ang="T13">
                    <a:pos x="T6" y="T7"/>
                  </a:cxn>
                  <a:cxn ang="T14">
                    <a:pos x="T8" y="T9"/>
                  </a:cxn>
                </a:cxnLst>
                <a:rect l="T15" t="T16" r="T17" b="T18"/>
                <a:pathLst>
                  <a:path w="77" h="144">
                    <a:moveTo>
                      <a:pt x="38" y="144"/>
                    </a:moveTo>
                    <a:lnTo>
                      <a:pt x="0" y="0"/>
                    </a:lnTo>
                    <a:lnTo>
                      <a:pt x="38" y="0"/>
                    </a:lnTo>
                    <a:lnTo>
                      <a:pt x="77" y="0"/>
                    </a:lnTo>
                    <a:lnTo>
                      <a:pt x="38" y="144"/>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938" name="Line 65"/>
              <p:cNvSpPr>
                <a:spLocks noChangeShapeType="1"/>
              </p:cNvSpPr>
              <p:nvPr/>
            </p:nvSpPr>
            <p:spPr bwMode="auto">
              <a:xfrm>
                <a:off x="2746" y="1968"/>
                <a:ext cx="1" cy="192"/>
              </a:xfrm>
              <a:prstGeom prst="line">
                <a:avLst/>
              </a:prstGeom>
              <a:noFill/>
              <a:ln w="15875">
                <a:solidFill>
                  <a:srgbClr val="FFC000"/>
                </a:solidFill>
                <a:round/>
                <a:headEnd/>
                <a:tailEnd/>
              </a:ln>
            </p:spPr>
            <p:txBody>
              <a:bodyPr/>
              <a:lstStyle/>
              <a:p>
                <a:endParaRPr lang="ja-JP" altLang="en-US">
                  <a:solidFill>
                    <a:srgbClr val="000000"/>
                  </a:solidFill>
                  <a:latin typeface="Arial"/>
                  <a:ea typeface="ＭＳ Ｐゴシック"/>
                </a:endParaRPr>
              </a:p>
            </p:txBody>
          </p:sp>
        </p:grpSp>
        <p:sp>
          <p:nvSpPr>
            <p:cNvPr id="65587" name="Rectangle 66"/>
            <p:cNvSpPr>
              <a:spLocks noChangeArrowheads="1"/>
            </p:cNvSpPr>
            <p:nvPr/>
          </p:nvSpPr>
          <p:spPr bwMode="auto">
            <a:xfrm>
              <a:off x="2779" y="1982"/>
              <a:ext cx="176" cy="211"/>
            </a:xfrm>
            <a:prstGeom prst="rect">
              <a:avLst/>
            </a:prstGeom>
            <a:noFill/>
            <a:ln w="9525">
              <a:noFill/>
              <a:miter lim="800000"/>
              <a:headEnd/>
              <a:tailEnd/>
            </a:ln>
          </p:spPr>
          <p:txBody>
            <a:bodyPr wrap="none" lIns="0" tIns="0" rIns="0" bIns="0">
              <a:spAutoFit/>
            </a:bodyPr>
            <a:lstStyle/>
            <a:p>
              <a:r>
                <a:rPr lang="ja-JP" altLang="en-US" sz="2200">
                  <a:solidFill>
                    <a:srgbClr val="FFC000"/>
                  </a:solidFill>
                  <a:latin typeface="Arial"/>
                  <a:ea typeface="ＭＳ Ｐゴシック"/>
                </a:rPr>
                <a:t>？</a:t>
              </a:r>
              <a:endParaRPr lang="ja-JP" altLang="en-US" sz="1400">
                <a:solidFill>
                  <a:srgbClr val="000000"/>
                </a:solidFill>
                <a:latin typeface="Times" charset="0"/>
                <a:ea typeface="ＭＳ 明朝" pitchFamily="17" charset="-128"/>
              </a:endParaRPr>
            </a:p>
          </p:txBody>
        </p:sp>
        <p:sp>
          <p:nvSpPr>
            <p:cNvPr id="65588" name="Rectangle 67"/>
            <p:cNvSpPr>
              <a:spLocks noChangeArrowheads="1"/>
            </p:cNvSpPr>
            <p:nvPr/>
          </p:nvSpPr>
          <p:spPr bwMode="auto">
            <a:xfrm>
              <a:off x="3643" y="2683"/>
              <a:ext cx="363" cy="144"/>
            </a:xfrm>
            <a:prstGeom prst="rect">
              <a:avLst/>
            </a:prstGeom>
            <a:noFill/>
            <a:ln w="9525">
              <a:noFill/>
              <a:miter lim="800000"/>
              <a:headEnd/>
              <a:tailEnd/>
            </a:ln>
          </p:spPr>
          <p:txBody>
            <a:bodyPr wrap="none" lIns="0" tIns="0" rIns="0" bIns="0">
              <a:spAutoFit/>
            </a:bodyPr>
            <a:lstStyle/>
            <a:p>
              <a:r>
                <a:rPr lang="ja-JP" altLang="en-US" sz="1500" b="1">
                  <a:solidFill>
                    <a:srgbClr val="FFC000"/>
                  </a:solidFill>
                  <a:latin typeface="Arial"/>
                  <a:ea typeface="ＭＳ Ｐゴシック"/>
                </a:rPr>
                <a:t>受精卵</a:t>
              </a:r>
              <a:endParaRPr lang="ja-JP" altLang="en-US" sz="1400">
                <a:solidFill>
                  <a:srgbClr val="000000"/>
                </a:solidFill>
                <a:latin typeface="Times" charset="0"/>
                <a:ea typeface="ＭＳ 明朝" pitchFamily="17" charset="-128"/>
              </a:endParaRPr>
            </a:p>
          </p:txBody>
        </p:sp>
        <p:sp>
          <p:nvSpPr>
            <p:cNvPr id="65589" name="Rectangle 68"/>
            <p:cNvSpPr>
              <a:spLocks noChangeArrowheads="1"/>
            </p:cNvSpPr>
            <p:nvPr/>
          </p:nvSpPr>
          <p:spPr bwMode="auto">
            <a:xfrm>
              <a:off x="1589" y="2674"/>
              <a:ext cx="484" cy="144"/>
            </a:xfrm>
            <a:prstGeom prst="rect">
              <a:avLst/>
            </a:prstGeom>
            <a:noFill/>
            <a:ln w="9525">
              <a:noFill/>
              <a:miter lim="800000"/>
              <a:headEnd/>
              <a:tailEnd/>
            </a:ln>
          </p:spPr>
          <p:txBody>
            <a:bodyPr wrap="none" lIns="0" tIns="0" rIns="0" bIns="0">
              <a:spAutoFit/>
            </a:bodyPr>
            <a:lstStyle/>
            <a:p>
              <a:r>
                <a:rPr lang="ja-JP" altLang="en-US" sz="1500" b="1">
                  <a:solidFill>
                    <a:srgbClr val="FFC000"/>
                  </a:solidFill>
                  <a:latin typeface="Arial"/>
                  <a:ea typeface="ＭＳ Ｐゴシック"/>
                </a:rPr>
                <a:t>未受精卵</a:t>
              </a:r>
              <a:endParaRPr lang="ja-JP" altLang="en-US" sz="1400">
                <a:solidFill>
                  <a:srgbClr val="000000"/>
                </a:solidFill>
                <a:latin typeface="Times" charset="0"/>
                <a:ea typeface="ＭＳ 明朝" pitchFamily="17" charset="-128"/>
              </a:endParaRPr>
            </a:p>
          </p:txBody>
        </p:sp>
        <p:grpSp>
          <p:nvGrpSpPr>
            <p:cNvPr id="10" name="Group 69"/>
            <p:cNvGrpSpPr>
              <a:grpSpLocks/>
            </p:cNvGrpSpPr>
            <p:nvPr/>
          </p:nvGrpSpPr>
          <p:grpSpPr bwMode="auto">
            <a:xfrm>
              <a:off x="1575" y="3456"/>
              <a:ext cx="566" cy="250"/>
              <a:chOff x="1575" y="3456"/>
              <a:chExt cx="566" cy="250"/>
            </a:xfrm>
          </p:grpSpPr>
          <p:sp>
            <p:nvSpPr>
              <p:cNvPr id="65922" name="Oval 70"/>
              <p:cNvSpPr>
                <a:spLocks noChangeArrowheads="1"/>
              </p:cNvSpPr>
              <p:nvPr/>
            </p:nvSpPr>
            <p:spPr bwMode="auto">
              <a:xfrm>
                <a:off x="1575" y="3476"/>
                <a:ext cx="566" cy="211"/>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923" name="Oval 71"/>
              <p:cNvSpPr>
                <a:spLocks noChangeArrowheads="1"/>
              </p:cNvSpPr>
              <p:nvPr/>
            </p:nvSpPr>
            <p:spPr bwMode="auto">
              <a:xfrm>
                <a:off x="1584" y="3514"/>
                <a:ext cx="557" cy="144"/>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924" name="Oval 72"/>
              <p:cNvSpPr>
                <a:spLocks noChangeArrowheads="1"/>
              </p:cNvSpPr>
              <p:nvPr/>
            </p:nvSpPr>
            <p:spPr bwMode="auto">
              <a:xfrm>
                <a:off x="1584" y="3562"/>
                <a:ext cx="557" cy="58"/>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925" name="Freeform 73"/>
              <p:cNvSpPr>
                <a:spLocks/>
              </p:cNvSpPr>
              <p:nvPr/>
            </p:nvSpPr>
            <p:spPr bwMode="auto">
              <a:xfrm>
                <a:off x="1844" y="3456"/>
                <a:ext cx="48" cy="48"/>
              </a:xfrm>
              <a:custGeom>
                <a:avLst/>
                <a:gdLst>
                  <a:gd name="T0" fmla="*/ 0 w 48"/>
                  <a:gd name="T1" fmla="*/ 0 h 48"/>
                  <a:gd name="T2" fmla="*/ 0 w 48"/>
                  <a:gd name="T3" fmla="*/ 0 h 48"/>
                  <a:gd name="T4" fmla="*/ 9 w 48"/>
                  <a:gd name="T5" fmla="*/ 10 h 48"/>
                  <a:gd name="T6" fmla="*/ 9 w 48"/>
                  <a:gd name="T7" fmla="*/ 10 h 48"/>
                  <a:gd name="T8" fmla="*/ 28 w 48"/>
                  <a:gd name="T9" fmla="*/ 10 h 48"/>
                  <a:gd name="T10" fmla="*/ 28 w 48"/>
                  <a:gd name="T11" fmla="*/ 10 h 48"/>
                  <a:gd name="T12" fmla="*/ 38 w 48"/>
                  <a:gd name="T13" fmla="*/ 20 h 48"/>
                  <a:gd name="T14" fmla="*/ 38 w 48"/>
                  <a:gd name="T15" fmla="*/ 20 h 48"/>
                  <a:gd name="T16" fmla="*/ 48 w 48"/>
                  <a:gd name="T17" fmla="*/ 20 h 48"/>
                  <a:gd name="T18" fmla="*/ 48 w 48"/>
                  <a:gd name="T19" fmla="*/ 20 h 48"/>
                  <a:gd name="T20" fmla="*/ 38 w 48"/>
                  <a:gd name="T21" fmla="*/ 29 h 48"/>
                  <a:gd name="T22" fmla="*/ 38 w 48"/>
                  <a:gd name="T23" fmla="*/ 29 h 48"/>
                  <a:gd name="T24" fmla="*/ 28 w 48"/>
                  <a:gd name="T25" fmla="*/ 29 h 48"/>
                  <a:gd name="T26" fmla="*/ 28 w 48"/>
                  <a:gd name="T27" fmla="*/ 29 h 48"/>
                  <a:gd name="T28" fmla="*/ 28 w 48"/>
                  <a:gd name="T29" fmla="*/ 39 h 48"/>
                  <a:gd name="T30" fmla="*/ 28 w 48"/>
                  <a:gd name="T31" fmla="*/ 39 h 48"/>
                  <a:gd name="T32" fmla="*/ 19 w 48"/>
                  <a:gd name="T33" fmla="*/ 39 h 48"/>
                  <a:gd name="T34" fmla="*/ 19 w 48"/>
                  <a:gd name="T35" fmla="*/ 39 h 48"/>
                  <a:gd name="T36" fmla="*/ 9 w 48"/>
                  <a:gd name="T37" fmla="*/ 39 h 48"/>
                  <a:gd name="T38" fmla="*/ 9 w 48"/>
                  <a:gd name="T39" fmla="*/ 39 h 48"/>
                  <a:gd name="T40" fmla="*/ 0 w 48"/>
                  <a:gd name="T41" fmla="*/ 48 h 48"/>
                  <a:gd name="T42" fmla="*/ 0 w 48"/>
                  <a:gd name="T43" fmla="*/ 48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48"/>
                  <a:gd name="T68" fmla="*/ 48 w 48"/>
                  <a:gd name="T69" fmla="*/ 48 h 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48">
                    <a:moveTo>
                      <a:pt x="0" y="0"/>
                    </a:moveTo>
                    <a:lnTo>
                      <a:pt x="0" y="0"/>
                    </a:lnTo>
                    <a:lnTo>
                      <a:pt x="9" y="10"/>
                    </a:lnTo>
                    <a:lnTo>
                      <a:pt x="28" y="10"/>
                    </a:lnTo>
                    <a:lnTo>
                      <a:pt x="38" y="20"/>
                    </a:lnTo>
                    <a:lnTo>
                      <a:pt x="48" y="20"/>
                    </a:lnTo>
                    <a:lnTo>
                      <a:pt x="38" y="29"/>
                    </a:lnTo>
                    <a:lnTo>
                      <a:pt x="28" y="29"/>
                    </a:lnTo>
                    <a:lnTo>
                      <a:pt x="28" y="39"/>
                    </a:lnTo>
                    <a:lnTo>
                      <a:pt x="19" y="39"/>
                    </a:lnTo>
                    <a:lnTo>
                      <a:pt x="9" y="39"/>
                    </a:lnTo>
                    <a:lnTo>
                      <a:pt x="0" y="48"/>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926" name="Freeform 74"/>
              <p:cNvSpPr>
                <a:spLocks/>
              </p:cNvSpPr>
              <p:nvPr/>
            </p:nvSpPr>
            <p:spPr bwMode="auto">
              <a:xfrm>
                <a:off x="1844" y="3456"/>
                <a:ext cx="48" cy="48"/>
              </a:xfrm>
              <a:custGeom>
                <a:avLst/>
                <a:gdLst>
                  <a:gd name="T0" fmla="*/ 0 w 48"/>
                  <a:gd name="T1" fmla="*/ 0 h 48"/>
                  <a:gd name="T2" fmla="*/ 9 w 48"/>
                  <a:gd name="T3" fmla="*/ 10 h 48"/>
                  <a:gd name="T4" fmla="*/ 9 w 48"/>
                  <a:gd name="T5" fmla="*/ 10 h 48"/>
                  <a:gd name="T6" fmla="*/ 9 w 48"/>
                  <a:gd name="T7" fmla="*/ 10 h 48"/>
                  <a:gd name="T8" fmla="*/ 9 w 48"/>
                  <a:gd name="T9" fmla="*/ 10 h 48"/>
                  <a:gd name="T10" fmla="*/ 28 w 48"/>
                  <a:gd name="T11" fmla="*/ 10 h 48"/>
                  <a:gd name="T12" fmla="*/ 28 w 48"/>
                  <a:gd name="T13" fmla="*/ 10 h 48"/>
                  <a:gd name="T14" fmla="*/ 28 w 48"/>
                  <a:gd name="T15" fmla="*/ 10 h 48"/>
                  <a:gd name="T16" fmla="*/ 38 w 48"/>
                  <a:gd name="T17" fmla="*/ 20 h 48"/>
                  <a:gd name="T18" fmla="*/ 48 w 48"/>
                  <a:gd name="T19" fmla="*/ 20 h 48"/>
                  <a:gd name="T20" fmla="*/ 48 w 48"/>
                  <a:gd name="T21" fmla="*/ 20 h 48"/>
                  <a:gd name="T22" fmla="*/ 48 w 48"/>
                  <a:gd name="T23" fmla="*/ 20 h 48"/>
                  <a:gd name="T24" fmla="*/ 48 w 48"/>
                  <a:gd name="T25" fmla="*/ 20 h 48"/>
                  <a:gd name="T26" fmla="*/ 38 w 48"/>
                  <a:gd name="T27" fmla="*/ 29 h 48"/>
                  <a:gd name="T28" fmla="*/ 38 w 48"/>
                  <a:gd name="T29" fmla="*/ 29 h 48"/>
                  <a:gd name="T30" fmla="*/ 38 w 48"/>
                  <a:gd name="T31" fmla="*/ 29 h 48"/>
                  <a:gd name="T32" fmla="*/ 28 w 48"/>
                  <a:gd name="T33" fmla="*/ 29 h 48"/>
                  <a:gd name="T34" fmla="*/ 28 w 48"/>
                  <a:gd name="T35" fmla="*/ 39 h 48"/>
                  <a:gd name="T36" fmla="*/ 28 w 48"/>
                  <a:gd name="T37" fmla="*/ 39 h 48"/>
                  <a:gd name="T38" fmla="*/ 28 w 48"/>
                  <a:gd name="T39" fmla="*/ 39 h 48"/>
                  <a:gd name="T40" fmla="*/ 19 w 48"/>
                  <a:gd name="T41" fmla="*/ 39 h 48"/>
                  <a:gd name="T42" fmla="*/ 19 w 48"/>
                  <a:gd name="T43" fmla="*/ 39 h 48"/>
                  <a:gd name="T44" fmla="*/ 9 w 48"/>
                  <a:gd name="T45" fmla="*/ 39 h 48"/>
                  <a:gd name="T46" fmla="*/ 9 w 48"/>
                  <a:gd name="T47" fmla="*/ 39 h 48"/>
                  <a:gd name="T48" fmla="*/ 9 w 48"/>
                  <a:gd name="T49" fmla="*/ 39 h 48"/>
                  <a:gd name="T50" fmla="*/ 9 w 48"/>
                  <a:gd name="T51" fmla="*/ 39 h 48"/>
                  <a:gd name="T52" fmla="*/ 0 w 48"/>
                  <a:gd name="T53" fmla="*/ 48 h 48"/>
                  <a:gd name="T54" fmla="*/ 0 w 48"/>
                  <a:gd name="T55" fmla="*/ 48 h 48"/>
                  <a:gd name="T56" fmla="*/ 0 w 48"/>
                  <a:gd name="T57" fmla="*/ 48 h 4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8"/>
                  <a:gd name="T88" fmla="*/ 0 h 48"/>
                  <a:gd name="T89" fmla="*/ 48 w 48"/>
                  <a:gd name="T90" fmla="*/ 48 h 4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8" h="48">
                    <a:moveTo>
                      <a:pt x="0" y="0"/>
                    </a:moveTo>
                    <a:lnTo>
                      <a:pt x="9" y="10"/>
                    </a:lnTo>
                    <a:lnTo>
                      <a:pt x="28" y="10"/>
                    </a:lnTo>
                    <a:lnTo>
                      <a:pt x="38" y="20"/>
                    </a:lnTo>
                    <a:lnTo>
                      <a:pt x="48" y="20"/>
                    </a:lnTo>
                    <a:lnTo>
                      <a:pt x="38" y="29"/>
                    </a:lnTo>
                    <a:lnTo>
                      <a:pt x="28" y="29"/>
                    </a:lnTo>
                    <a:lnTo>
                      <a:pt x="28" y="39"/>
                    </a:lnTo>
                    <a:lnTo>
                      <a:pt x="19" y="39"/>
                    </a:lnTo>
                    <a:lnTo>
                      <a:pt x="9" y="39"/>
                    </a:lnTo>
                    <a:lnTo>
                      <a:pt x="0" y="48"/>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927" name="Freeform 75"/>
              <p:cNvSpPr>
                <a:spLocks/>
              </p:cNvSpPr>
              <p:nvPr/>
            </p:nvSpPr>
            <p:spPr bwMode="auto">
              <a:xfrm>
                <a:off x="1824" y="3533"/>
                <a:ext cx="58" cy="48"/>
              </a:xfrm>
              <a:custGeom>
                <a:avLst/>
                <a:gdLst>
                  <a:gd name="T0" fmla="*/ 0 w 58"/>
                  <a:gd name="T1" fmla="*/ 0 h 48"/>
                  <a:gd name="T2" fmla="*/ 0 w 58"/>
                  <a:gd name="T3" fmla="*/ 0 h 48"/>
                  <a:gd name="T4" fmla="*/ 20 w 58"/>
                  <a:gd name="T5" fmla="*/ 10 h 48"/>
                  <a:gd name="T6" fmla="*/ 20 w 58"/>
                  <a:gd name="T7" fmla="*/ 10 h 48"/>
                  <a:gd name="T8" fmla="*/ 39 w 58"/>
                  <a:gd name="T9" fmla="*/ 19 h 48"/>
                  <a:gd name="T10" fmla="*/ 39 w 58"/>
                  <a:gd name="T11" fmla="*/ 19 h 48"/>
                  <a:gd name="T12" fmla="*/ 48 w 58"/>
                  <a:gd name="T13" fmla="*/ 19 h 48"/>
                  <a:gd name="T14" fmla="*/ 48 w 58"/>
                  <a:gd name="T15" fmla="*/ 19 h 48"/>
                  <a:gd name="T16" fmla="*/ 58 w 58"/>
                  <a:gd name="T17" fmla="*/ 19 h 48"/>
                  <a:gd name="T18" fmla="*/ 58 w 58"/>
                  <a:gd name="T19" fmla="*/ 19 h 48"/>
                  <a:gd name="T20" fmla="*/ 58 w 58"/>
                  <a:gd name="T21" fmla="*/ 29 h 48"/>
                  <a:gd name="T22" fmla="*/ 58 w 58"/>
                  <a:gd name="T23" fmla="*/ 29 h 48"/>
                  <a:gd name="T24" fmla="*/ 48 w 58"/>
                  <a:gd name="T25" fmla="*/ 29 h 48"/>
                  <a:gd name="T26" fmla="*/ 48 w 58"/>
                  <a:gd name="T27" fmla="*/ 29 h 48"/>
                  <a:gd name="T28" fmla="*/ 39 w 58"/>
                  <a:gd name="T29" fmla="*/ 39 h 48"/>
                  <a:gd name="T30" fmla="*/ 39 w 58"/>
                  <a:gd name="T31" fmla="*/ 39 h 48"/>
                  <a:gd name="T32" fmla="*/ 29 w 58"/>
                  <a:gd name="T33" fmla="*/ 39 h 48"/>
                  <a:gd name="T34" fmla="*/ 29 w 58"/>
                  <a:gd name="T35" fmla="*/ 39 h 48"/>
                  <a:gd name="T36" fmla="*/ 20 w 58"/>
                  <a:gd name="T37" fmla="*/ 39 h 48"/>
                  <a:gd name="T38" fmla="*/ 20 w 58"/>
                  <a:gd name="T39" fmla="*/ 39 h 48"/>
                  <a:gd name="T40" fmla="*/ 10 w 58"/>
                  <a:gd name="T41" fmla="*/ 48 h 48"/>
                  <a:gd name="T42" fmla="*/ 10 w 58"/>
                  <a:gd name="T43" fmla="*/ 48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48"/>
                  <a:gd name="T68" fmla="*/ 58 w 58"/>
                  <a:gd name="T69" fmla="*/ 48 h 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48">
                    <a:moveTo>
                      <a:pt x="0" y="0"/>
                    </a:moveTo>
                    <a:lnTo>
                      <a:pt x="0" y="0"/>
                    </a:lnTo>
                    <a:lnTo>
                      <a:pt x="20" y="10"/>
                    </a:lnTo>
                    <a:lnTo>
                      <a:pt x="39" y="19"/>
                    </a:lnTo>
                    <a:lnTo>
                      <a:pt x="48" y="19"/>
                    </a:lnTo>
                    <a:lnTo>
                      <a:pt x="58" y="19"/>
                    </a:lnTo>
                    <a:lnTo>
                      <a:pt x="58" y="29"/>
                    </a:lnTo>
                    <a:lnTo>
                      <a:pt x="48" y="29"/>
                    </a:lnTo>
                    <a:lnTo>
                      <a:pt x="39" y="39"/>
                    </a:lnTo>
                    <a:lnTo>
                      <a:pt x="29" y="39"/>
                    </a:lnTo>
                    <a:lnTo>
                      <a:pt x="20" y="39"/>
                    </a:lnTo>
                    <a:lnTo>
                      <a:pt x="10" y="48"/>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928" name="Freeform 76"/>
              <p:cNvSpPr>
                <a:spLocks/>
              </p:cNvSpPr>
              <p:nvPr/>
            </p:nvSpPr>
            <p:spPr bwMode="auto">
              <a:xfrm>
                <a:off x="1824" y="3533"/>
                <a:ext cx="58" cy="48"/>
              </a:xfrm>
              <a:custGeom>
                <a:avLst/>
                <a:gdLst>
                  <a:gd name="T0" fmla="*/ 0 w 58"/>
                  <a:gd name="T1" fmla="*/ 0 h 48"/>
                  <a:gd name="T2" fmla="*/ 20 w 58"/>
                  <a:gd name="T3" fmla="*/ 10 h 48"/>
                  <a:gd name="T4" fmla="*/ 20 w 58"/>
                  <a:gd name="T5" fmla="*/ 10 h 48"/>
                  <a:gd name="T6" fmla="*/ 20 w 58"/>
                  <a:gd name="T7" fmla="*/ 10 h 48"/>
                  <a:gd name="T8" fmla="*/ 20 w 58"/>
                  <a:gd name="T9" fmla="*/ 10 h 48"/>
                  <a:gd name="T10" fmla="*/ 39 w 58"/>
                  <a:gd name="T11" fmla="*/ 19 h 48"/>
                  <a:gd name="T12" fmla="*/ 39 w 58"/>
                  <a:gd name="T13" fmla="*/ 19 h 48"/>
                  <a:gd name="T14" fmla="*/ 39 w 58"/>
                  <a:gd name="T15" fmla="*/ 19 h 48"/>
                  <a:gd name="T16" fmla="*/ 39 w 58"/>
                  <a:gd name="T17" fmla="*/ 19 h 48"/>
                  <a:gd name="T18" fmla="*/ 48 w 58"/>
                  <a:gd name="T19" fmla="*/ 19 h 48"/>
                  <a:gd name="T20" fmla="*/ 58 w 58"/>
                  <a:gd name="T21" fmla="*/ 19 h 48"/>
                  <a:gd name="T22" fmla="*/ 58 w 58"/>
                  <a:gd name="T23" fmla="*/ 19 h 48"/>
                  <a:gd name="T24" fmla="*/ 58 w 58"/>
                  <a:gd name="T25" fmla="*/ 29 h 48"/>
                  <a:gd name="T26" fmla="*/ 48 w 58"/>
                  <a:gd name="T27" fmla="*/ 29 h 48"/>
                  <a:gd name="T28" fmla="*/ 48 w 58"/>
                  <a:gd name="T29" fmla="*/ 29 h 48"/>
                  <a:gd name="T30" fmla="*/ 48 w 58"/>
                  <a:gd name="T31" fmla="*/ 29 h 48"/>
                  <a:gd name="T32" fmla="*/ 39 w 58"/>
                  <a:gd name="T33" fmla="*/ 39 h 48"/>
                  <a:gd name="T34" fmla="*/ 39 w 58"/>
                  <a:gd name="T35" fmla="*/ 39 h 48"/>
                  <a:gd name="T36" fmla="*/ 39 w 58"/>
                  <a:gd name="T37" fmla="*/ 39 h 48"/>
                  <a:gd name="T38" fmla="*/ 29 w 58"/>
                  <a:gd name="T39" fmla="*/ 39 h 48"/>
                  <a:gd name="T40" fmla="*/ 29 w 58"/>
                  <a:gd name="T41" fmla="*/ 39 h 48"/>
                  <a:gd name="T42" fmla="*/ 20 w 58"/>
                  <a:gd name="T43" fmla="*/ 39 h 48"/>
                  <a:gd name="T44" fmla="*/ 20 w 58"/>
                  <a:gd name="T45" fmla="*/ 39 h 48"/>
                  <a:gd name="T46" fmla="*/ 20 w 58"/>
                  <a:gd name="T47" fmla="*/ 39 h 48"/>
                  <a:gd name="T48" fmla="*/ 20 w 58"/>
                  <a:gd name="T49" fmla="*/ 39 h 48"/>
                  <a:gd name="T50" fmla="*/ 10 w 58"/>
                  <a:gd name="T51" fmla="*/ 48 h 48"/>
                  <a:gd name="T52" fmla="*/ 10 w 58"/>
                  <a:gd name="T53" fmla="*/ 48 h 48"/>
                  <a:gd name="T54" fmla="*/ 10 w 58"/>
                  <a:gd name="T55" fmla="*/ 48 h 48"/>
                  <a:gd name="T56" fmla="*/ 10 w 58"/>
                  <a:gd name="T57" fmla="*/ 48 h 4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8"/>
                  <a:gd name="T88" fmla="*/ 0 h 48"/>
                  <a:gd name="T89" fmla="*/ 58 w 58"/>
                  <a:gd name="T90" fmla="*/ 48 h 4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8" h="48">
                    <a:moveTo>
                      <a:pt x="0" y="0"/>
                    </a:moveTo>
                    <a:lnTo>
                      <a:pt x="20" y="10"/>
                    </a:lnTo>
                    <a:lnTo>
                      <a:pt x="39" y="19"/>
                    </a:lnTo>
                    <a:lnTo>
                      <a:pt x="48" y="19"/>
                    </a:lnTo>
                    <a:lnTo>
                      <a:pt x="58" y="19"/>
                    </a:lnTo>
                    <a:lnTo>
                      <a:pt x="58" y="29"/>
                    </a:lnTo>
                    <a:lnTo>
                      <a:pt x="48" y="29"/>
                    </a:lnTo>
                    <a:lnTo>
                      <a:pt x="39" y="39"/>
                    </a:lnTo>
                    <a:lnTo>
                      <a:pt x="29" y="39"/>
                    </a:lnTo>
                    <a:lnTo>
                      <a:pt x="20" y="39"/>
                    </a:lnTo>
                    <a:lnTo>
                      <a:pt x="10" y="48"/>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929" name="Freeform 77"/>
              <p:cNvSpPr>
                <a:spLocks/>
              </p:cNvSpPr>
              <p:nvPr/>
            </p:nvSpPr>
            <p:spPr bwMode="auto">
              <a:xfrm>
                <a:off x="1824" y="3620"/>
                <a:ext cx="58" cy="48"/>
              </a:xfrm>
              <a:custGeom>
                <a:avLst/>
                <a:gdLst>
                  <a:gd name="T0" fmla="*/ 0 w 58"/>
                  <a:gd name="T1" fmla="*/ 0 h 48"/>
                  <a:gd name="T2" fmla="*/ 0 w 58"/>
                  <a:gd name="T3" fmla="*/ 0 h 48"/>
                  <a:gd name="T4" fmla="*/ 10 w 58"/>
                  <a:gd name="T5" fmla="*/ 9 h 48"/>
                  <a:gd name="T6" fmla="*/ 10 w 58"/>
                  <a:gd name="T7" fmla="*/ 9 h 48"/>
                  <a:gd name="T8" fmla="*/ 20 w 58"/>
                  <a:gd name="T9" fmla="*/ 9 h 48"/>
                  <a:gd name="T10" fmla="*/ 20 w 58"/>
                  <a:gd name="T11" fmla="*/ 9 h 48"/>
                  <a:gd name="T12" fmla="*/ 29 w 58"/>
                  <a:gd name="T13" fmla="*/ 19 h 48"/>
                  <a:gd name="T14" fmla="*/ 29 w 58"/>
                  <a:gd name="T15" fmla="*/ 19 h 48"/>
                  <a:gd name="T16" fmla="*/ 39 w 58"/>
                  <a:gd name="T17" fmla="*/ 19 h 48"/>
                  <a:gd name="T18" fmla="*/ 39 w 58"/>
                  <a:gd name="T19" fmla="*/ 19 h 48"/>
                  <a:gd name="T20" fmla="*/ 48 w 58"/>
                  <a:gd name="T21" fmla="*/ 19 h 48"/>
                  <a:gd name="T22" fmla="*/ 48 w 58"/>
                  <a:gd name="T23" fmla="*/ 19 h 48"/>
                  <a:gd name="T24" fmla="*/ 58 w 58"/>
                  <a:gd name="T25" fmla="*/ 28 h 48"/>
                  <a:gd name="T26" fmla="*/ 58 w 58"/>
                  <a:gd name="T27" fmla="*/ 28 h 48"/>
                  <a:gd name="T28" fmla="*/ 48 w 58"/>
                  <a:gd name="T29" fmla="*/ 28 h 48"/>
                  <a:gd name="T30" fmla="*/ 48 w 58"/>
                  <a:gd name="T31" fmla="*/ 28 h 48"/>
                  <a:gd name="T32" fmla="*/ 39 w 58"/>
                  <a:gd name="T33" fmla="*/ 28 h 48"/>
                  <a:gd name="T34" fmla="*/ 39 w 58"/>
                  <a:gd name="T35" fmla="*/ 28 h 48"/>
                  <a:gd name="T36" fmla="*/ 39 w 58"/>
                  <a:gd name="T37" fmla="*/ 38 h 48"/>
                  <a:gd name="T38" fmla="*/ 39 w 58"/>
                  <a:gd name="T39" fmla="*/ 38 h 48"/>
                  <a:gd name="T40" fmla="*/ 29 w 58"/>
                  <a:gd name="T41" fmla="*/ 38 h 48"/>
                  <a:gd name="T42" fmla="*/ 29 w 58"/>
                  <a:gd name="T43" fmla="*/ 38 h 48"/>
                  <a:gd name="T44" fmla="*/ 20 w 58"/>
                  <a:gd name="T45" fmla="*/ 38 h 48"/>
                  <a:gd name="T46" fmla="*/ 20 w 58"/>
                  <a:gd name="T47" fmla="*/ 38 h 48"/>
                  <a:gd name="T48" fmla="*/ 10 w 58"/>
                  <a:gd name="T49" fmla="*/ 38 h 48"/>
                  <a:gd name="T50" fmla="*/ 10 w 58"/>
                  <a:gd name="T51" fmla="*/ 38 h 48"/>
                  <a:gd name="T52" fmla="*/ 10 w 58"/>
                  <a:gd name="T53" fmla="*/ 48 h 48"/>
                  <a:gd name="T54" fmla="*/ 10 w 58"/>
                  <a:gd name="T55" fmla="*/ 48 h 48"/>
                  <a:gd name="T56" fmla="*/ 0 w 58"/>
                  <a:gd name="T57" fmla="*/ 48 h 48"/>
                  <a:gd name="T58" fmla="*/ 0 w 58"/>
                  <a:gd name="T59" fmla="*/ 48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
                  <a:gd name="T91" fmla="*/ 0 h 48"/>
                  <a:gd name="T92" fmla="*/ 58 w 58"/>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 h="48">
                    <a:moveTo>
                      <a:pt x="0" y="0"/>
                    </a:moveTo>
                    <a:lnTo>
                      <a:pt x="0" y="0"/>
                    </a:lnTo>
                    <a:lnTo>
                      <a:pt x="10" y="9"/>
                    </a:lnTo>
                    <a:lnTo>
                      <a:pt x="20" y="9"/>
                    </a:lnTo>
                    <a:lnTo>
                      <a:pt x="29" y="19"/>
                    </a:lnTo>
                    <a:lnTo>
                      <a:pt x="39" y="19"/>
                    </a:lnTo>
                    <a:lnTo>
                      <a:pt x="48" y="19"/>
                    </a:lnTo>
                    <a:lnTo>
                      <a:pt x="58" y="28"/>
                    </a:lnTo>
                    <a:lnTo>
                      <a:pt x="48" y="28"/>
                    </a:lnTo>
                    <a:lnTo>
                      <a:pt x="39" y="28"/>
                    </a:lnTo>
                    <a:lnTo>
                      <a:pt x="39" y="38"/>
                    </a:lnTo>
                    <a:lnTo>
                      <a:pt x="29" y="38"/>
                    </a:lnTo>
                    <a:lnTo>
                      <a:pt x="20" y="38"/>
                    </a:lnTo>
                    <a:lnTo>
                      <a:pt x="10" y="38"/>
                    </a:lnTo>
                    <a:lnTo>
                      <a:pt x="10" y="48"/>
                    </a:lnTo>
                    <a:lnTo>
                      <a:pt x="0" y="48"/>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930" name="Freeform 78"/>
              <p:cNvSpPr>
                <a:spLocks/>
              </p:cNvSpPr>
              <p:nvPr/>
            </p:nvSpPr>
            <p:spPr bwMode="auto">
              <a:xfrm>
                <a:off x="1824" y="3620"/>
                <a:ext cx="58" cy="48"/>
              </a:xfrm>
              <a:custGeom>
                <a:avLst/>
                <a:gdLst>
                  <a:gd name="T0" fmla="*/ 0 w 58"/>
                  <a:gd name="T1" fmla="*/ 0 h 48"/>
                  <a:gd name="T2" fmla="*/ 10 w 58"/>
                  <a:gd name="T3" fmla="*/ 9 h 48"/>
                  <a:gd name="T4" fmla="*/ 20 w 58"/>
                  <a:gd name="T5" fmla="*/ 9 h 48"/>
                  <a:gd name="T6" fmla="*/ 20 w 58"/>
                  <a:gd name="T7" fmla="*/ 9 h 48"/>
                  <a:gd name="T8" fmla="*/ 20 w 58"/>
                  <a:gd name="T9" fmla="*/ 9 h 48"/>
                  <a:gd name="T10" fmla="*/ 29 w 58"/>
                  <a:gd name="T11" fmla="*/ 19 h 48"/>
                  <a:gd name="T12" fmla="*/ 39 w 58"/>
                  <a:gd name="T13" fmla="*/ 19 h 48"/>
                  <a:gd name="T14" fmla="*/ 39 w 58"/>
                  <a:gd name="T15" fmla="*/ 19 h 48"/>
                  <a:gd name="T16" fmla="*/ 39 w 58"/>
                  <a:gd name="T17" fmla="*/ 19 h 48"/>
                  <a:gd name="T18" fmla="*/ 48 w 58"/>
                  <a:gd name="T19" fmla="*/ 19 h 48"/>
                  <a:gd name="T20" fmla="*/ 48 w 58"/>
                  <a:gd name="T21" fmla="*/ 19 h 48"/>
                  <a:gd name="T22" fmla="*/ 48 w 58"/>
                  <a:gd name="T23" fmla="*/ 19 h 48"/>
                  <a:gd name="T24" fmla="*/ 58 w 58"/>
                  <a:gd name="T25" fmla="*/ 28 h 48"/>
                  <a:gd name="T26" fmla="*/ 48 w 58"/>
                  <a:gd name="T27" fmla="*/ 28 h 48"/>
                  <a:gd name="T28" fmla="*/ 48 w 58"/>
                  <a:gd name="T29" fmla="*/ 28 h 48"/>
                  <a:gd name="T30" fmla="*/ 39 w 58"/>
                  <a:gd name="T31" fmla="*/ 28 h 48"/>
                  <a:gd name="T32" fmla="*/ 39 w 58"/>
                  <a:gd name="T33" fmla="*/ 38 h 48"/>
                  <a:gd name="T34" fmla="*/ 39 w 58"/>
                  <a:gd name="T35" fmla="*/ 38 h 48"/>
                  <a:gd name="T36" fmla="*/ 29 w 58"/>
                  <a:gd name="T37" fmla="*/ 38 h 48"/>
                  <a:gd name="T38" fmla="*/ 29 w 58"/>
                  <a:gd name="T39" fmla="*/ 38 h 48"/>
                  <a:gd name="T40" fmla="*/ 29 w 58"/>
                  <a:gd name="T41" fmla="*/ 38 h 48"/>
                  <a:gd name="T42" fmla="*/ 20 w 58"/>
                  <a:gd name="T43" fmla="*/ 38 h 48"/>
                  <a:gd name="T44" fmla="*/ 20 w 58"/>
                  <a:gd name="T45" fmla="*/ 38 h 48"/>
                  <a:gd name="T46" fmla="*/ 20 w 58"/>
                  <a:gd name="T47" fmla="*/ 38 h 48"/>
                  <a:gd name="T48" fmla="*/ 10 w 58"/>
                  <a:gd name="T49" fmla="*/ 38 h 48"/>
                  <a:gd name="T50" fmla="*/ 10 w 58"/>
                  <a:gd name="T51" fmla="*/ 48 h 48"/>
                  <a:gd name="T52" fmla="*/ 10 w 58"/>
                  <a:gd name="T53" fmla="*/ 48 h 48"/>
                  <a:gd name="T54" fmla="*/ 10 w 58"/>
                  <a:gd name="T55" fmla="*/ 48 h 48"/>
                  <a:gd name="T56" fmla="*/ 0 w 58"/>
                  <a:gd name="T57" fmla="*/ 48 h 4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8"/>
                  <a:gd name="T88" fmla="*/ 0 h 48"/>
                  <a:gd name="T89" fmla="*/ 58 w 58"/>
                  <a:gd name="T90" fmla="*/ 48 h 4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8" h="48">
                    <a:moveTo>
                      <a:pt x="0" y="0"/>
                    </a:moveTo>
                    <a:lnTo>
                      <a:pt x="10" y="9"/>
                    </a:lnTo>
                    <a:lnTo>
                      <a:pt x="20" y="9"/>
                    </a:lnTo>
                    <a:lnTo>
                      <a:pt x="29" y="19"/>
                    </a:lnTo>
                    <a:lnTo>
                      <a:pt x="39" y="19"/>
                    </a:lnTo>
                    <a:lnTo>
                      <a:pt x="48" y="19"/>
                    </a:lnTo>
                    <a:lnTo>
                      <a:pt x="58" y="28"/>
                    </a:lnTo>
                    <a:lnTo>
                      <a:pt x="48" y="28"/>
                    </a:lnTo>
                    <a:lnTo>
                      <a:pt x="39" y="28"/>
                    </a:lnTo>
                    <a:lnTo>
                      <a:pt x="39" y="38"/>
                    </a:lnTo>
                    <a:lnTo>
                      <a:pt x="29" y="38"/>
                    </a:lnTo>
                    <a:lnTo>
                      <a:pt x="20" y="38"/>
                    </a:lnTo>
                    <a:lnTo>
                      <a:pt x="10" y="38"/>
                    </a:lnTo>
                    <a:lnTo>
                      <a:pt x="10" y="48"/>
                    </a:lnTo>
                    <a:lnTo>
                      <a:pt x="0" y="48"/>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931" name="Freeform 79"/>
              <p:cNvSpPr>
                <a:spLocks/>
              </p:cNvSpPr>
              <p:nvPr/>
            </p:nvSpPr>
            <p:spPr bwMode="auto">
              <a:xfrm>
                <a:off x="1863" y="3668"/>
                <a:ext cx="48" cy="38"/>
              </a:xfrm>
              <a:custGeom>
                <a:avLst/>
                <a:gdLst>
                  <a:gd name="T0" fmla="*/ 48 w 48"/>
                  <a:gd name="T1" fmla="*/ 0 h 38"/>
                  <a:gd name="T2" fmla="*/ 48 w 48"/>
                  <a:gd name="T3" fmla="*/ 0 h 38"/>
                  <a:gd name="T4" fmla="*/ 38 w 48"/>
                  <a:gd name="T5" fmla="*/ 0 h 38"/>
                  <a:gd name="T6" fmla="*/ 38 w 48"/>
                  <a:gd name="T7" fmla="*/ 0 h 38"/>
                  <a:gd name="T8" fmla="*/ 19 w 48"/>
                  <a:gd name="T9" fmla="*/ 9 h 38"/>
                  <a:gd name="T10" fmla="*/ 19 w 48"/>
                  <a:gd name="T11" fmla="*/ 9 h 38"/>
                  <a:gd name="T12" fmla="*/ 9 w 48"/>
                  <a:gd name="T13" fmla="*/ 9 h 38"/>
                  <a:gd name="T14" fmla="*/ 9 w 48"/>
                  <a:gd name="T15" fmla="*/ 9 h 38"/>
                  <a:gd name="T16" fmla="*/ 0 w 48"/>
                  <a:gd name="T17" fmla="*/ 9 h 38"/>
                  <a:gd name="T18" fmla="*/ 0 w 48"/>
                  <a:gd name="T19" fmla="*/ 9 h 38"/>
                  <a:gd name="T20" fmla="*/ 0 w 48"/>
                  <a:gd name="T21" fmla="*/ 19 h 38"/>
                  <a:gd name="T22" fmla="*/ 0 w 48"/>
                  <a:gd name="T23" fmla="*/ 19 h 38"/>
                  <a:gd name="T24" fmla="*/ 9 w 48"/>
                  <a:gd name="T25" fmla="*/ 19 h 38"/>
                  <a:gd name="T26" fmla="*/ 9 w 48"/>
                  <a:gd name="T27" fmla="*/ 19 h 38"/>
                  <a:gd name="T28" fmla="*/ 9 w 48"/>
                  <a:gd name="T29" fmla="*/ 28 h 38"/>
                  <a:gd name="T30" fmla="*/ 9 w 48"/>
                  <a:gd name="T31" fmla="*/ 28 h 38"/>
                  <a:gd name="T32" fmla="*/ 19 w 48"/>
                  <a:gd name="T33" fmla="*/ 28 h 38"/>
                  <a:gd name="T34" fmla="*/ 19 w 48"/>
                  <a:gd name="T35" fmla="*/ 28 h 38"/>
                  <a:gd name="T36" fmla="*/ 29 w 48"/>
                  <a:gd name="T37" fmla="*/ 28 h 38"/>
                  <a:gd name="T38" fmla="*/ 29 w 48"/>
                  <a:gd name="T39" fmla="*/ 28 h 38"/>
                  <a:gd name="T40" fmla="*/ 38 w 48"/>
                  <a:gd name="T41" fmla="*/ 28 h 38"/>
                  <a:gd name="T42" fmla="*/ 38 w 48"/>
                  <a:gd name="T43" fmla="*/ 28 h 38"/>
                  <a:gd name="T44" fmla="*/ 38 w 48"/>
                  <a:gd name="T45" fmla="*/ 38 h 38"/>
                  <a:gd name="T46" fmla="*/ 38 w 48"/>
                  <a:gd name="T47" fmla="*/ 38 h 38"/>
                  <a:gd name="T48" fmla="*/ 48 w 48"/>
                  <a:gd name="T49" fmla="*/ 38 h 38"/>
                  <a:gd name="T50" fmla="*/ 48 w 48"/>
                  <a:gd name="T51" fmla="*/ 38 h 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8"/>
                  <a:gd name="T79" fmla="*/ 0 h 38"/>
                  <a:gd name="T80" fmla="*/ 48 w 48"/>
                  <a:gd name="T81" fmla="*/ 38 h 3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8" h="38">
                    <a:moveTo>
                      <a:pt x="48" y="0"/>
                    </a:moveTo>
                    <a:lnTo>
                      <a:pt x="48" y="0"/>
                    </a:lnTo>
                    <a:lnTo>
                      <a:pt x="38" y="0"/>
                    </a:lnTo>
                    <a:lnTo>
                      <a:pt x="19" y="9"/>
                    </a:lnTo>
                    <a:lnTo>
                      <a:pt x="9" y="9"/>
                    </a:lnTo>
                    <a:lnTo>
                      <a:pt x="0" y="9"/>
                    </a:lnTo>
                    <a:lnTo>
                      <a:pt x="0" y="19"/>
                    </a:lnTo>
                    <a:lnTo>
                      <a:pt x="9" y="19"/>
                    </a:lnTo>
                    <a:lnTo>
                      <a:pt x="9" y="28"/>
                    </a:lnTo>
                    <a:lnTo>
                      <a:pt x="19" y="28"/>
                    </a:lnTo>
                    <a:lnTo>
                      <a:pt x="29" y="28"/>
                    </a:lnTo>
                    <a:lnTo>
                      <a:pt x="38" y="28"/>
                    </a:lnTo>
                    <a:lnTo>
                      <a:pt x="38" y="38"/>
                    </a:lnTo>
                    <a:lnTo>
                      <a:pt x="48" y="38"/>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932" name="Freeform 80"/>
              <p:cNvSpPr>
                <a:spLocks/>
              </p:cNvSpPr>
              <p:nvPr/>
            </p:nvSpPr>
            <p:spPr bwMode="auto">
              <a:xfrm>
                <a:off x="1863" y="3668"/>
                <a:ext cx="48" cy="38"/>
              </a:xfrm>
              <a:custGeom>
                <a:avLst/>
                <a:gdLst>
                  <a:gd name="T0" fmla="*/ 48 w 48"/>
                  <a:gd name="T1" fmla="*/ 0 h 38"/>
                  <a:gd name="T2" fmla="*/ 38 w 48"/>
                  <a:gd name="T3" fmla="*/ 0 h 38"/>
                  <a:gd name="T4" fmla="*/ 38 w 48"/>
                  <a:gd name="T5" fmla="*/ 0 h 38"/>
                  <a:gd name="T6" fmla="*/ 38 w 48"/>
                  <a:gd name="T7" fmla="*/ 0 h 38"/>
                  <a:gd name="T8" fmla="*/ 38 w 48"/>
                  <a:gd name="T9" fmla="*/ 0 h 38"/>
                  <a:gd name="T10" fmla="*/ 19 w 48"/>
                  <a:gd name="T11" fmla="*/ 9 h 38"/>
                  <a:gd name="T12" fmla="*/ 19 w 48"/>
                  <a:gd name="T13" fmla="*/ 9 h 38"/>
                  <a:gd name="T14" fmla="*/ 19 w 48"/>
                  <a:gd name="T15" fmla="*/ 9 h 38"/>
                  <a:gd name="T16" fmla="*/ 9 w 48"/>
                  <a:gd name="T17" fmla="*/ 9 h 38"/>
                  <a:gd name="T18" fmla="*/ 0 w 48"/>
                  <a:gd name="T19" fmla="*/ 9 h 38"/>
                  <a:gd name="T20" fmla="*/ 0 w 48"/>
                  <a:gd name="T21" fmla="*/ 9 h 38"/>
                  <a:gd name="T22" fmla="*/ 0 w 48"/>
                  <a:gd name="T23" fmla="*/ 19 h 38"/>
                  <a:gd name="T24" fmla="*/ 0 w 48"/>
                  <a:gd name="T25" fmla="*/ 19 h 38"/>
                  <a:gd name="T26" fmla="*/ 9 w 48"/>
                  <a:gd name="T27" fmla="*/ 19 h 38"/>
                  <a:gd name="T28" fmla="*/ 9 w 48"/>
                  <a:gd name="T29" fmla="*/ 28 h 38"/>
                  <a:gd name="T30" fmla="*/ 9 w 48"/>
                  <a:gd name="T31" fmla="*/ 28 h 38"/>
                  <a:gd name="T32" fmla="*/ 19 w 48"/>
                  <a:gd name="T33" fmla="*/ 28 h 38"/>
                  <a:gd name="T34" fmla="*/ 19 w 48"/>
                  <a:gd name="T35" fmla="*/ 28 h 38"/>
                  <a:gd name="T36" fmla="*/ 19 w 48"/>
                  <a:gd name="T37" fmla="*/ 28 h 38"/>
                  <a:gd name="T38" fmla="*/ 19 w 48"/>
                  <a:gd name="T39" fmla="*/ 28 h 38"/>
                  <a:gd name="T40" fmla="*/ 29 w 48"/>
                  <a:gd name="T41" fmla="*/ 28 h 38"/>
                  <a:gd name="T42" fmla="*/ 29 w 48"/>
                  <a:gd name="T43" fmla="*/ 28 h 38"/>
                  <a:gd name="T44" fmla="*/ 38 w 48"/>
                  <a:gd name="T45" fmla="*/ 28 h 38"/>
                  <a:gd name="T46" fmla="*/ 38 w 48"/>
                  <a:gd name="T47" fmla="*/ 28 h 38"/>
                  <a:gd name="T48" fmla="*/ 38 w 48"/>
                  <a:gd name="T49" fmla="*/ 38 h 38"/>
                  <a:gd name="T50" fmla="*/ 38 w 48"/>
                  <a:gd name="T51" fmla="*/ 38 h 38"/>
                  <a:gd name="T52" fmla="*/ 48 w 48"/>
                  <a:gd name="T53" fmla="*/ 38 h 38"/>
                  <a:gd name="T54" fmla="*/ 48 w 48"/>
                  <a:gd name="T55" fmla="*/ 38 h 38"/>
                  <a:gd name="T56" fmla="*/ 48 w 48"/>
                  <a:gd name="T57" fmla="*/ 38 h 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8"/>
                  <a:gd name="T88" fmla="*/ 0 h 38"/>
                  <a:gd name="T89" fmla="*/ 48 w 48"/>
                  <a:gd name="T90" fmla="*/ 38 h 3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8" h="38">
                    <a:moveTo>
                      <a:pt x="48" y="0"/>
                    </a:moveTo>
                    <a:lnTo>
                      <a:pt x="38" y="0"/>
                    </a:lnTo>
                    <a:lnTo>
                      <a:pt x="19" y="9"/>
                    </a:lnTo>
                    <a:lnTo>
                      <a:pt x="9" y="9"/>
                    </a:lnTo>
                    <a:lnTo>
                      <a:pt x="0" y="9"/>
                    </a:lnTo>
                    <a:lnTo>
                      <a:pt x="0" y="19"/>
                    </a:lnTo>
                    <a:lnTo>
                      <a:pt x="9" y="19"/>
                    </a:lnTo>
                    <a:lnTo>
                      <a:pt x="9" y="28"/>
                    </a:lnTo>
                    <a:lnTo>
                      <a:pt x="19" y="28"/>
                    </a:lnTo>
                    <a:lnTo>
                      <a:pt x="29" y="28"/>
                    </a:lnTo>
                    <a:lnTo>
                      <a:pt x="38" y="28"/>
                    </a:lnTo>
                    <a:lnTo>
                      <a:pt x="38" y="38"/>
                    </a:lnTo>
                    <a:lnTo>
                      <a:pt x="48" y="38"/>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933" name="Freeform 81"/>
              <p:cNvSpPr>
                <a:spLocks/>
              </p:cNvSpPr>
              <p:nvPr/>
            </p:nvSpPr>
            <p:spPr bwMode="auto">
              <a:xfrm>
                <a:off x="1863" y="3581"/>
                <a:ext cx="48" cy="39"/>
              </a:xfrm>
              <a:custGeom>
                <a:avLst/>
                <a:gdLst>
                  <a:gd name="T0" fmla="*/ 48 w 48"/>
                  <a:gd name="T1" fmla="*/ 0 h 39"/>
                  <a:gd name="T2" fmla="*/ 48 w 48"/>
                  <a:gd name="T3" fmla="*/ 0 h 39"/>
                  <a:gd name="T4" fmla="*/ 38 w 48"/>
                  <a:gd name="T5" fmla="*/ 10 h 39"/>
                  <a:gd name="T6" fmla="*/ 38 w 48"/>
                  <a:gd name="T7" fmla="*/ 10 h 39"/>
                  <a:gd name="T8" fmla="*/ 19 w 48"/>
                  <a:gd name="T9" fmla="*/ 10 h 39"/>
                  <a:gd name="T10" fmla="*/ 19 w 48"/>
                  <a:gd name="T11" fmla="*/ 10 h 39"/>
                  <a:gd name="T12" fmla="*/ 9 w 48"/>
                  <a:gd name="T13" fmla="*/ 10 h 39"/>
                  <a:gd name="T14" fmla="*/ 9 w 48"/>
                  <a:gd name="T15" fmla="*/ 10 h 39"/>
                  <a:gd name="T16" fmla="*/ 0 w 48"/>
                  <a:gd name="T17" fmla="*/ 19 h 39"/>
                  <a:gd name="T18" fmla="*/ 0 w 48"/>
                  <a:gd name="T19" fmla="*/ 19 h 39"/>
                  <a:gd name="T20" fmla="*/ 9 w 48"/>
                  <a:gd name="T21" fmla="*/ 29 h 39"/>
                  <a:gd name="T22" fmla="*/ 9 w 48"/>
                  <a:gd name="T23" fmla="*/ 29 h 39"/>
                  <a:gd name="T24" fmla="*/ 19 w 48"/>
                  <a:gd name="T25" fmla="*/ 29 h 39"/>
                  <a:gd name="T26" fmla="*/ 19 w 48"/>
                  <a:gd name="T27" fmla="*/ 29 h 39"/>
                  <a:gd name="T28" fmla="*/ 29 w 48"/>
                  <a:gd name="T29" fmla="*/ 39 h 39"/>
                  <a:gd name="T30" fmla="*/ 29 w 48"/>
                  <a:gd name="T31" fmla="*/ 39 h 39"/>
                  <a:gd name="T32" fmla="*/ 38 w 48"/>
                  <a:gd name="T33" fmla="*/ 39 h 39"/>
                  <a:gd name="T34" fmla="*/ 38 w 48"/>
                  <a:gd name="T35" fmla="*/ 39 h 39"/>
                  <a:gd name="T36" fmla="*/ 48 w 48"/>
                  <a:gd name="T37" fmla="*/ 39 h 39"/>
                  <a:gd name="T38" fmla="*/ 48 w 48"/>
                  <a:gd name="T39" fmla="*/ 39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
                  <a:gd name="T61" fmla="*/ 0 h 39"/>
                  <a:gd name="T62" fmla="*/ 48 w 48"/>
                  <a:gd name="T63" fmla="*/ 39 h 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 h="39">
                    <a:moveTo>
                      <a:pt x="48" y="0"/>
                    </a:moveTo>
                    <a:lnTo>
                      <a:pt x="48" y="0"/>
                    </a:lnTo>
                    <a:lnTo>
                      <a:pt x="38" y="10"/>
                    </a:lnTo>
                    <a:lnTo>
                      <a:pt x="19" y="10"/>
                    </a:lnTo>
                    <a:lnTo>
                      <a:pt x="9" y="10"/>
                    </a:lnTo>
                    <a:lnTo>
                      <a:pt x="0" y="19"/>
                    </a:lnTo>
                    <a:lnTo>
                      <a:pt x="9" y="29"/>
                    </a:lnTo>
                    <a:lnTo>
                      <a:pt x="19" y="29"/>
                    </a:lnTo>
                    <a:lnTo>
                      <a:pt x="29" y="39"/>
                    </a:lnTo>
                    <a:lnTo>
                      <a:pt x="38" y="39"/>
                    </a:lnTo>
                    <a:lnTo>
                      <a:pt x="48" y="39"/>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934" name="Freeform 82"/>
              <p:cNvSpPr>
                <a:spLocks/>
              </p:cNvSpPr>
              <p:nvPr/>
            </p:nvSpPr>
            <p:spPr bwMode="auto">
              <a:xfrm>
                <a:off x="1863" y="3581"/>
                <a:ext cx="48" cy="39"/>
              </a:xfrm>
              <a:custGeom>
                <a:avLst/>
                <a:gdLst>
                  <a:gd name="T0" fmla="*/ 48 w 48"/>
                  <a:gd name="T1" fmla="*/ 0 h 39"/>
                  <a:gd name="T2" fmla="*/ 38 w 48"/>
                  <a:gd name="T3" fmla="*/ 10 h 39"/>
                  <a:gd name="T4" fmla="*/ 38 w 48"/>
                  <a:gd name="T5" fmla="*/ 10 h 39"/>
                  <a:gd name="T6" fmla="*/ 38 w 48"/>
                  <a:gd name="T7" fmla="*/ 10 h 39"/>
                  <a:gd name="T8" fmla="*/ 38 w 48"/>
                  <a:gd name="T9" fmla="*/ 10 h 39"/>
                  <a:gd name="T10" fmla="*/ 19 w 48"/>
                  <a:gd name="T11" fmla="*/ 10 h 39"/>
                  <a:gd name="T12" fmla="*/ 19 w 48"/>
                  <a:gd name="T13" fmla="*/ 10 h 39"/>
                  <a:gd name="T14" fmla="*/ 19 w 48"/>
                  <a:gd name="T15" fmla="*/ 10 h 39"/>
                  <a:gd name="T16" fmla="*/ 9 w 48"/>
                  <a:gd name="T17" fmla="*/ 10 h 39"/>
                  <a:gd name="T18" fmla="*/ 0 w 48"/>
                  <a:gd name="T19" fmla="*/ 19 h 39"/>
                  <a:gd name="T20" fmla="*/ 0 w 48"/>
                  <a:gd name="T21" fmla="*/ 19 h 39"/>
                  <a:gd name="T22" fmla="*/ 0 w 48"/>
                  <a:gd name="T23" fmla="*/ 19 h 39"/>
                  <a:gd name="T24" fmla="*/ 0 w 48"/>
                  <a:gd name="T25" fmla="*/ 19 h 39"/>
                  <a:gd name="T26" fmla="*/ 9 w 48"/>
                  <a:gd name="T27" fmla="*/ 29 h 39"/>
                  <a:gd name="T28" fmla="*/ 9 w 48"/>
                  <a:gd name="T29" fmla="*/ 29 h 39"/>
                  <a:gd name="T30" fmla="*/ 9 w 48"/>
                  <a:gd name="T31" fmla="*/ 29 h 39"/>
                  <a:gd name="T32" fmla="*/ 19 w 48"/>
                  <a:gd name="T33" fmla="*/ 29 h 39"/>
                  <a:gd name="T34" fmla="*/ 19 w 48"/>
                  <a:gd name="T35" fmla="*/ 29 h 39"/>
                  <a:gd name="T36" fmla="*/ 19 w 48"/>
                  <a:gd name="T37" fmla="*/ 29 h 39"/>
                  <a:gd name="T38" fmla="*/ 19 w 48"/>
                  <a:gd name="T39" fmla="*/ 29 h 39"/>
                  <a:gd name="T40" fmla="*/ 29 w 48"/>
                  <a:gd name="T41" fmla="*/ 39 h 39"/>
                  <a:gd name="T42" fmla="*/ 29 w 48"/>
                  <a:gd name="T43" fmla="*/ 39 h 39"/>
                  <a:gd name="T44" fmla="*/ 38 w 48"/>
                  <a:gd name="T45" fmla="*/ 39 h 39"/>
                  <a:gd name="T46" fmla="*/ 38 w 48"/>
                  <a:gd name="T47" fmla="*/ 39 h 39"/>
                  <a:gd name="T48" fmla="*/ 38 w 48"/>
                  <a:gd name="T49" fmla="*/ 39 h 39"/>
                  <a:gd name="T50" fmla="*/ 38 w 48"/>
                  <a:gd name="T51" fmla="*/ 39 h 39"/>
                  <a:gd name="T52" fmla="*/ 48 w 48"/>
                  <a:gd name="T53" fmla="*/ 39 h 39"/>
                  <a:gd name="T54" fmla="*/ 48 w 48"/>
                  <a:gd name="T55" fmla="*/ 39 h 39"/>
                  <a:gd name="T56" fmla="*/ 48 w 48"/>
                  <a:gd name="T57" fmla="*/ 39 h 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8"/>
                  <a:gd name="T88" fmla="*/ 0 h 39"/>
                  <a:gd name="T89" fmla="*/ 48 w 48"/>
                  <a:gd name="T90" fmla="*/ 39 h 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8" h="39">
                    <a:moveTo>
                      <a:pt x="48" y="0"/>
                    </a:moveTo>
                    <a:lnTo>
                      <a:pt x="38" y="10"/>
                    </a:lnTo>
                    <a:lnTo>
                      <a:pt x="19" y="10"/>
                    </a:lnTo>
                    <a:lnTo>
                      <a:pt x="9" y="10"/>
                    </a:lnTo>
                    <a:lnTo>
                      <a:pt x="0" y="19"/>
                    </a:lnTo>
                    <a:lnTo>
                      <a:pt x="9" y="29"/>
                    </a:lnTo>
                    <a:lnTo>
                      <a:pt x="19" y="29"/>
                    </a:lnTo>
                    <a:lnTo>
                      <a:pt x="29" y="39"/>
                    </a:lnTo>
                    <a:lnTo>
                      <a:pt x="38" y="39"/>
                    </a:lnTo>
                    <a:lnTo>
                      <a:pt x="48" y="39"/>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935" name="Freeform 83"/>
              <p:cNvSpPr>
                <a:spLocks/>
              </p:cNvSpPr>
              <p:nvPr/>
            </p:nvSpPr>
            <p:spPr bwMode="auto">
              <a:xfrm>
                <a:off x="1853" y="3504"/>
                <a:ext cx="58" cy="39"/>
              </a:xfrm>
              <a:custGeom>
                <a:avLst/>
                <a:gdLst>
                  <a:gd name="T0" fmla="*/ 58 w 58"/>
                  <a:gd name="T1" fmla="*/ 0 h 39"/>
                  <a:gd name="T2" fmla="*/ 58 w 58"/>
                  <a:gd name="T3" fmla="*/ 0 h 39"/>
                  <a:gd name="T4" fmla="*/ 48 w 58"/>
                  <a:gd name="T5" fmla="*/ 0 h 39"/>
                  <a:gd name="T6" fmla="*/ 48 w 58"/>
                  <a:gd name="T7" fmla="*/ 0 h 39"/>
                  <a:gd name="T8" fmla="*/ 39 w 58"/>
                  <a:gd name="T9" fmla="*/ 0 h 39"/>
                  <a:gd name="T10" fmla="*/ 39 w 58"/>
                  <a:gd name="T11" fmla="*/ 0 h 39"/>
                  <a:gd name="T12" fmla="*/ 29 w 58"/>
                  <a:gd name="T13" fmla="*/ 10 h 39"/>
                  <a:gd name="T14" fmla="*/ 29 w 58"/>
                  <a:gd name="T15" fmla="*/ 10 h 39"/>
                  <a:gd name="T16" fmla="*/ 19 w 58"/>
                  <a:gd name="T17" fmla="*/ 10 h 39"/>
                  <a:gd name="T18" fmla="*/ 19 w 58"/>
                  <a:gd name="T19" fmla="*/ 10 h 39"/>
                  <a:gd name="T20" fmla="*/ 10 w 58"/>
                  <a:gd name="T21" fmla="*/ 10 h 39"/>
                  <a:gd name="T22" fmla="*/ 10 w 58"/>
                  <a:gd name="T23" fmla="*/ 10 h 39"/>
                  <a:gd name="T24" fmla="*/ 10 w 58"/>
                  <a:gd name="T25" fmla="*/ 20 h 39"/>
                  <a:gd name="T26" fmla="*/ 10 w 58"/>
                  <a:gd name="T27" fmla="*/ 20 h 39"/>
                  <a:gd name="T28" fmla="*/ 0 w 58"/>
                  <a:gd name="T29" fmla="*/ 20 h 39"/>
                  <a:gd name="T30" fmla="*/ 0 w 58"/>
                  <a:gd name="T31" fmla="*/ 20 h 39"/>
                  <a:gd name="T32" fmla="*/ 10 w 58"/>
                  <a:gd name="T33" fmla="*/ 20 h 39"/>
                  <a:gd name="T34" fmla="*/ 10 w 58"/>
                  <a:gd name="T35" fmla="*/ 20 h 39"/>
                  <a:gd name="T36" fmla="*/ 10 w 58"/>
                  <a:gd name="T37" fmla="*/ 29 h 39"/>
                  <a:gd name="T38" fmla="*/ 10 w 58"/>
                  <a:gd name="T39" fmla="*/ 29 h 39"/>
                  <a:gd name="T40" fmla="*/ 19 w 58"/>
                  <a:gd name="T41" fmla="*/ 29 h 39"/>
                  <a:gd name="T42" fmla="*/ 19 w 58"/>
                  <a:gd name="T43" fmla="*/ 29 h 39"/>
                  <a:gd name="T44" fmla="*/ 29 w 58"/>
                  <a:gd name="T45" fmla="*/ 29 h 39"/>
                  <a:gd name="T46" fmla="*/ 29 w 58"/>
                  <a:gd name="T47" fmla="*/ 29 h 39"/>
                  <a:gd name="T48" fmla="*/ 39 w 58"/>
                  <a:gd name="T49" fmla="*/ 29 h 39"/>
                  <a:gd name="T50" fmla="*/ 39 w 58"/>
                  <a:gd name="T51" fmla="*/ 29 h 39"/>
                  <a:gd name="T52" fmla="*/ 48 w 58"/>
                  <a:gd name="T53" fmla="*/ 39 h 39"/>
                  <a:gd name="T54" fmla="*/ 48 w 58"/>
                  <a:gd name="T55" fmla="*/ 39 h 39"/>
                  <a:gd name="T56" fmla="*/ 58 w 58"/>
                  <a:gd name="T57" fmla="*/ 39 h 39"/>
                  <a:gd name="T58" fmla="*/ 58 w 58"/>
                  <a:gd name="T59" fmla="*/ 39 h 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
                  <a:gd name="T91" fmla="*/ 0 h 39"/>
                  <a:gd name="T92" fmla="*/ 58 w 58"/>
                  <a:gd name="T93" fmla="*/ 39 h 3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 h="39">
                    <a:moveTo>
                      <a:pt x="58" y="0"/>
                    </a:moveTo>
                    <a:lnTo>
                      <a:pt x="58" y="0"/>
                    </a:lnTo>
                    <a:lnTo>
                      <a:pt x="48" y="0"/>
                    </a:lnTo>
                    <a:lnTo>
                      <a:pt x="39" y="0"/>
                    </a:lnTo>
                    <a:lnTo>
                      <a:pt x="29" y="10"/>
                    </a:lnTo>
                    <a:lnTo>
                      <a:pt x="19" y="10"/>
                    </a:lnTo>
                    <a:lnTo>
                      <a:pt x="10" y="10"/>
                    </a:lnTo>
                    <a:lnTo>
                      <a:pt x="10" y="20"/>
                    </a:lnTo>
                    <a:lnTo>
                      <a:pt x="0" y="20"/>
                    </a:lnTo>
                    <a:lnTo>
                      <a:pt x="10" y="20"/>
                    </a:lnTo>
                    <a:lnTo>
                      <a:pt x="10" y="29"/>
                    </a:lnTo>
                    <a:lnTo>
                      <a:pt x="19" y="29"/>
                    </a:lnTo>
                    <a:lnTo>
                      <a:pt x="29" y="29"/>
                    </a:lnTo>
                    <a:lnTo>
                      <a:pt x="39" y="29"/>
                    </a:lnTo>
                    <a:lnTo>
                      <a:pt x="48" y="39"/>
                    </a:lnTo>
                    <a:lnTo>
                      <a:pt x="58" y="39"/>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sp>
            <p:nvSpPr>
              <p:cNvPr id="65936" name="Freeform 84"/>
              <p:cNvSpPr>
                <a:spLocks/>
              </p:cNvSpPr>
              <p:nvPr/>
            </p:nvSpPr>
            <p:spPr bwMode="auto">
              <a:xfrm>
                <a:off x="1853" y="3504"/>
                <a:ext cx="58" cy="39"/>
              </a:xfrm>
              <a:custGeom>
                <a:avLst/>
                <a:gdLst>
                  <a:gd name="T0" fmla="*/ 58 w 58"/>
                  <a:gd name="T1" fmla="*/ 0 h 39"/>
                  <a:gd name="T2" fmla="*/ 48 w 58"/>
                  <a:gd name="T3" fmla="*/ 0 h 39"/>
                  <a:gd name="T4" fmla="*/ 39 w 58"/>
                  <a:gd name="T5" fmla="*/ 0 h 39"/>
                  <a:gd name="T6" fmla="*/ 39 w 58"/>
                  <a:gd name="T7" fmla="*/ 0 h 39"/>
                  <a:gd name="T8" fmla="*/ 39 w 58"/>
                  <a:gd name="T9" fmla="*/ 0 h 39"/>
                  <a:gd name="T10" fmla="*/ 29 w 58"/>
                  <a:gd name="T11" fmla="*/ 10 h 39"/>
                  <a:gd name="T12" fmla="*/ 19 w 58"/>
                  <a:gd name="T13" fmla="*/ 10 h 39"/>
                  <a:gd name="T14" fmla="*/ 19 w 58"/>
                  <a:gd name="T15" fmla="*/ 10 h 39"/>
                  <a:gd name="T16" fmla="*/ 19 w 58"/>
                  <a:gd name="T17" fmla="*/ 10 h 39"/>
                  <a:gd name="T18" fmla="*/ 10 w 58"/>
                  <a:gd name="T19" fmla="*/ 10 h 39"/>
                  <a:gd name="T20" fmla="*/ 10 w 58"/>
                  <a:gd name="T21" fmla="*/ 10 h 39"/>
                  <a:gd name="T22" fmla="*/ 10 w 58"/>
                  <a:gd name="T23" fmla="*/ 20 h 39"/>
                  <a:gd name="T24" fmla="*/ 0 w 58"/>
                  <a:gd name="T25" fmla="*/ 20 h 39"/>
                  <a:gd name="T26" fmla="*/ 10 w 58"/>
                  <a:gd name="T27" fmla="*/ 20 h 39"/>
                  <a:gd name="T28" fmla="*/ 10 w 58"/>
                  <a:gd name="T29" fmla="*/ 29 h 39"/>
                  <a:gd name="T30" fmla="*/ 19 w 58"/>
                  <a:gd name="T31" fmla="*/ 29 h 39"/>
                  <a:gd name="T32" fmla="*/ 19 w 58"/>
                  <a:gd name="T33" fmla="*/ 29 h 39"/>
                  <a:gd name="T34" fmla="*/ 19 w 58"/>
                  <a:gd name="T35" fmla="*/ 29 h 39"/>
                  <a:gd name="T36" fmla="*/ 29 w 58"/>
                  <a:gd name="T37" fmla="*/ 29 h 39"/>
                  <a:gd name="T38" fmla="*/ 29 w 58"/>
                  <a:gd name="T39" fmla="*/ 29 h 39"/>
                  <a:gd name="T40" fmla="*/ 29 w 58"/>
                  <a:gd name="T41" fmla="*/ 29 h 39"/>
                  <a:gd name="T42" fmla="*/ 39 w 58"/>
                  <a:gd name="T43" fmla="*/ 29 h 39"/>
                  <a:gd name="T44" fmla="*/ 39 w 58"/>
                  <a:gd name="T45" fmla="*/ 29 h 39"/>
                  <a:gd name="T46" fmla="*/ 39 w 58"/>
                  <a:gd name="T47" fmla="*/ 29 h 39"/>
                  <a:gd name="T48" fmla="*/ 48 w 58"/>
                  <a:gd name="T49" fmla="*/ 39 h 39"/>
                  <a:gd name="T50" fmla="*/ 48 w 58"/>
                  <a:gd name="T51" fmla="*/ 39 h 39"/>
                  <a:gd name="T52" fmla="*/ 48 w 58"/>
                  <a:gd name="T53" fmla="*/ 39 h 39"/>
                  <a:gd name="T54" fmla="*/ 48 w 58"/>
                  <a:gd name="T55" fmla="*/ 39 h 39"/>
                  <a:gd name="T56" fmla="*/ 58 w 58"/>
                  <a:gd name="T57" fmla="*/ 39 h 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8"/>
                  <a:gd name="T88" fmla="*/ 0 h 39"/>
                  <a:gd name="T89" fmla="*/ 58 w 58"/>
                  <a:gd name="T90" fmla="*/ 39 h 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8" h="39">
                    <a:moveTo>
                      <a:pt x="58" y="0"/>
                    </a:moveTo>
                    <a:lnTo>
                      <a:pt x="48" y="0"/>
                    </a:lnTo>
                    <a:lnTo>
                      <a:pt x="39" y="0"/>
                    </a:lnTo>
                    <a:lnTo>
                      <a:pt x="29" y="10"/>
                    </a:lnTo>
                    <a:lnTo>
                      <a:pt x="19" y="10"/>
                    </a:lnTo>
                    <a:lnTo>
                      <a:pt x="10" y="10"/>
                    </a:lnTo>
                    <a:lnTo>
                      <a:pt x="10" y="20"/>
                    </a:lnTo>
                    <a:lnTo>
                      <a:pt x="0" y="20"/>
                    </a:lnTo>
                    <a:lnTo>
                      <a:pt x="10" y="20"/>
                    </a:lnTo>
                    <a:lnTo>
                      <a:pt x="10" y="29"/>
                    </a:lnTo>
                    <a:lnTo>
                      <a:pt x="19" y="29"/>
                    </a:lnTo>
                    <a:lnTo>
                      <a:pt x="29" y="29"/>
                    </a:lnTo>
                    <a:lnTo>
                      <a:pt x="39" y="29"/>
                    </a:lnTo>
                    <a:lnTo>
                      <a:pt x="48" y="39"/>
                    </a:lnTo>
                    <a:lnTo>
                      <a:pt x="58" y="39"/>
                    </a:lnTo>
                  </a:path>
                </a:pathLst>
              </a:custGeom>
              <a:noFill/>
              <a:ln w="15875">
                <a:solidFill>
                  <a:srgbClr val="FFFFFF"/>
                </a:solidFill>
                <a:prstDash val="solid"/>
                <a:round/>
                <a:headEnd/>
                <a:tailEnd/>
              </a:ln>
            </p:spPr>
            <p:txBody>
              <a:bodyPr/>
              <a:lstStyle/>
              <a:p>
                <a:endParaRPr lang="ja-JP" altLang="en-US">
                  <a:solidFill>
                    <a:srgbClr val="000000"/>
                  </a:solidFill>
                  <a:latin typeface="Arial"/>
                  <a:ea typeface="ＭＳ Ｐゴシック"/>
                </a:endParaRPr>
              </a:p>
            </p:txBody>
          </p:sp>
        </p:grpSp>
        <p:sp>
          <p:nvSpPr>
            <p:cNvPr id="65591" name="Rectangle 85"/>
            <p:cNvSpPr>
              <a:spLocks noChangeArrowheads="1"/>
            </p:cNvSpPr>
            <p:nvPr/>
          </p:nvSpPr>
          <p:spPr bwMode="auto">
            <a:xfrm>
              <a:off x="1598" y="3979"/>
              <a:ext cx="137" cy="163"/>
            </a:xfrm>
            <a:prstGeom prst="rect">
              <a:avLst/>
            </a:prstGeom>
            <a:noFill/>
            <a:ln w="9525">
              <a:noFill/>
              <a:miter lim="800000"/>
              <a:headEnd/>
              <a:tailEnd/>
            </a:ln>
          </p:spPr>
          <p:txBody>
            <a:bodyPr wrap="none" lIns="0" tIns="0" rIns="0" bIns="0">
              <a:spAutoFit/>
            </a:bodyPr>
            <a:lstStyle/>
            <a:p>
              <a:r>
                <a:rPr lang="ja-JP" altLang="en-US" sz="1700" b="1">
                  <a:solidFill>
                    <a:srgbClr val="FFC000"/>
                  </a:solidFill>
                  <a:latin typeface="Arial"/>
                  <a:ea typeface="ＭＳ Ｐゴシック"/>
                </a:rPr>
                <a:t>Ｍ</a:t>
              </a:r>
              <a:endParaRPr lang="ja-JP" altLang="en-US" sz="1400">
                <a:solidFill>
                  <a:srgbClr val="000000"/>
                </a:solidFill>
                <a:latin typeface="Times" charset="0"/>
                <a:ea typeface="ＭＳ 明朝" pitchFamily="17" charset="-128"/>
              </a:endParaRPr>
            </a:p>
          </p:txBody>
        </p:sp>
        <p:sp>
          <p:nvSpPr>
            <p:cNvPr id="65592" name="Rectangle 86"/>
            <p:cNvSpPr>
              <a:spLocks noChangeArrowheads="1"/>
            </p:cNvSpPr>
            <p:nvPr/>
          </p:nvSpPr>
          <p:spPr bwMode="auto">
            <a:xfrm>
              <a:off x="1746" y="3998"/>
              <a:ext cx="363" cy="144"/>
            </a:xfrm>
            <a:prstGeom prst="rect">
              <a:avLst/>
            </a:prstGeom>
            <a:noFill/>
            <a:ln w="9525">
              <a:noFill/>
              <a:miter lim="800000"/>
              <a:headEnd/>
              <a:tailEnd/>
            </a:ln>
          </p:spPr>
          <p:txBody>
            <a:bodyPr wrap="none" lIns="0" tIns="0" rIns="0" bIns="0">
              <a:spAutoFit/>
            </a:bodyPr>
            <a:lstStyle/>
            <a:p>
              <a:r>
                <a:rPr lang="ja-JP" altLang="ja-JP" sz="1500" b="1">
                  <a:solidFill>
                    <a:srgbClr val="FFC000"/>
                  </a:solidFill>
                  <a:latin typeface="Arial"/>
                  <a:ea typeface="ＭＳ Ｐゴシック"/>
                </a:rPr>
                <a:t>Ⅱ</a:t>
              </a:r>
              <a:r>
                <a:rPr lang="ja-JP" altLang="en-US" sz="1500" b="1">
                  <a:solidFill>
                    <a:srgbClr val="FFC000"/>
                  </a:solidFill>
                  <a:latin typeface="Arial"/>
                  <a:ea typeface="ＭＳ Ｐゴシック"/>
                </a:rPr>
                <a:t>停止</a:t>
              </a:r>
              <a:endParaRPr lang="ja-JP" altLang="en-US" sz="1400">
                <a:solidFill>
                  <a:srgbClr val="000000"/>
                </a:solidFill>
                <a:latin typeface="Times" charset="0"/>
                <a:ea typeface="ＭＳ 明朝" pitchFamily="17" charset="-128"/>
              </a:endParaRPr>
            </a:p>
          </p:txBody>
        </p:sp>
        <p:sp>
          <p:nvSpPr>
            <p:cNvPr id="65593" name="Rectangle 87"/>
            <p:cNvSpPr>
              <a:spLocks noChangeArrowheads="1"/>
            </p:cNvSpPr>
            <p:nvPr/>
          </p:nvSpPr>
          <p:spPr bwMode="auto">
            <a:xfrm>
              <a:off x="3499" y="3999"/>
              <a:ext cx="137" cy="163"/>
            </a:xfrm>
            <a:prstGeom prst="rect">
              <a:avLst/>
            </a:prstGeom>
            <a:noFill/>
            <a:ln w="9525">
              <a:noFill/>
              <a:miter lim="800000"/>
              <a:headEnd/>
              <a:tailEnd/>
            </a:ln>
          </p:spPr>
          <p:txBody>
            <a:bodyPr wrap="none" lIns="0" tIns="0" rIns="0" bIns="0">
              <a:spAutoFit/>
            </a:bodyPr>
            <a:lstStyle/>
            <a:p>
              <a:r>
                <a:rPr lang="ja-JP" altLang="en-US" sz="1700" b="1">
                  <a:solidFill>
                    <a:srgbClr val="FFC000"/>
                  </a:solidFill>
                  <a:latin typeface="Arial"/>
                  <a:ea typeface="ＭＳ Ｐゴシック"/>
                </a:rPr>
                <a:t>Ｍ</a:t>
              </a:r>
              <a:endParaRPr lang="ja-JP" altLang="en-US" sz="1400">
                <a:solidFill>
                  <a:srgbClr val="000000"/>
                </a:solidFill>
                <a:latin typeface="Times" charset="0"/>
                <a:ea typeface="ＭＳ 明朝" pitchFamily="17" charset="-128"/>
              </a:endParaRPr>
            </a:p>
          </p:txBody>
        </p:sp>
        <p:sp>
          <p:nvSpPr>
            <p:cNvPr id="65594" name="Rectangle 88"/>
            <p:cNvSpPr>
              <a:spLocks noChangeArrowheads="1"/>
            </p:cNvSpPr>
            <p:nvPr/>
          </p:nvSpPr>
          <p:spPr bwMode="auto">
            <a:xfrm>
              <a:off x="3647" y="4018"/>
              <a:ext cx="605" cy="144"/>
            </a:xfrm>
            <a:prstGeom prst="rect">
              <a:avLst/>
            </a:prstGeom>
            <a:noFill/>
            <a:ln w="9525">
              <a:noFill/>
              <a:miter lim="800000"/>
              <a:headEnd/>
              <a:tailEnd/>
            </a:ln>
          </p:spPr>
          <p:txBody>
            <a:bodyPr wrap="none" lIns="0" tIns="0" rIns="0" bIns="0">
              <a:spAutoFit/>
            </a:bodyPr>
            <a:lstStyle/>
            <a:p>
              <a:r>
                <a:rPr lang="ja-JP" altLang="ja-JP" sz="1500" b="1">
                  <a:solidFill>
                    <a:srgbClr val="FFC000"/>
                  </a:solidFill>
                  <a:latin typeface="Arial"/>
                  <a:ea typeface="ＭＳ Ｐゴシック"/>
                </a:rPr>
                <a:t>Ⅱ</a:t>
              </a:r>
              <a:r>
                <a:rPr lang="ja-JP" altLang="en-US" sz="1500" b="1">
                  <a:solidFill>
                    <a:srgbClr val="FFC000"/>
                  </a:solidFill>
                  <a:latin typeface="Arial"/>
                  <a:ea typeface="ＭＳ Ｐゴシック"/>
                </a:rPr>
                <a:t>停止解除</a:t>
              </a:r>
              <a:endParaRPr lang="ja-JP" altLang="en-US" sz="1400">
                <a:solidFill>
                  <a:srgbClr val="000000"/>
                </a:solidFill>
                <a:latin typeface="Times" charset="0"/>
                <a:ea typeface="ＭＳ 明朝" pitchFamily="17" charset="-128"/>
              </a:endParaRPr>
            </a:p>
          </p:txBody>
        </p:sp>
        <p:sp>
          <p:nvSpPr>
            <p:cNvPr id="65595" name="Rectangle 89"/>
            <p:cNvSpPr>
              <a:spLocks noChangeArrowheads="1"/>
            </p:cNvSpPr>
            <p:nvPr/>
          </p:nvSpPr>
          <p:spPr bwMode="auto">
            <a:xfrm>
              <a:off x="3298" y="2146"/>
              <a:ext cx="147" cy="144"/>
            </a:xfrm>
            <a:prstGeom prst="rect">
              <a:avLst/>
            </a:prstGeom>
            <a:noFill/>
            <a:ln w="9525">
              <a:noFill/>
              <a:miter lim="800000"/>
              <a:headEnd/>
              <a:tailEnd/>
            </a:ln>
          </p:spPr>
          <p:txBody>
            <a:bodyPr wrap="none" lIns="0" tIns="0" rIns="0" bIns="0">
              <a:spAutoFit/>
            </a:bodyPr>
            <a:lstStyle/>
            <a:p>
              <a:r>
                <a:rPr lang="en-US" altLang="ja-JP" sz="1500" b="1">
                  <a:solidFill>
                    <a:srgbClr val="FFC000"/>
                  </a:solidFill>
                  <a:latin typeface="Arial"/>
                  <a:ea typeface="ＭＳ Ｐゴシック"/>
                </a:rPr>
                <a:t>Ca</a:t>
              </a:r>
              <a:endParaRPr lang="en-US" altLang="ja-JP" sz="1400">
                <a:solidFill>
                  <a:srgbClr val="000000"/>
                </a:solidFill>
                <a:latin typeface="Times" charset="0"/>
                <a:ea typeface="ＭＳ 明朝" pitchFamily="17" charset="-128"/>
              </a:endParaRPr>
            </a:p>
          </p:txBody>
        </p:sp>
        <p:sp>
          <p:nvSpPr>
            <p:cNvPr id="65596" name="Rectangle 90"/>
            <p:cNvSpPr>
              <a:spLocks noChangeArrowheads="1"/>
            </p:cNvSpPr>
            <p:nvPr/>
          </p:nvSpPr>
          <p:spPr bwMode="auto">
            <a:xfrm>
              <a:off x="3470" y="2136"/>
              <a:ext cx="130" cy="115"/>
            </a:xfrm>
            <a:prstGeom prst="rect">
              <a:avLst/>
            </a:prstGeom>
            <a:noFill/>
            <a:ln w="9525">
              <a:noFill/>
              <a:miter lim="800000"/>
              <a:headEnd/>
              <a:tailEnd/>
            </a:ln>
          </p:spPr>
          <p:txBody>
            <a:bodyPr wrap="none" lIns="0" tIns="0" rIns="0" bIns="0">
              <a:spAutoFit/>
            </a:bodyPr>
            <a:lstStyle/>
            <a:p>
              <a:r>
                <a:rPr lang="en-US" altLang="ja-JP" sz="1200" b="1">
                  <a:solidFill>
                    <a:srgbClr val="FFC000"/>
                  </a:solidFill>
                  <a:latin typeface="Arial"/>
                  <a:ea typeface="ＭＳ Ｐゴシック"/>
                </a:rPr>
                <a:t>2+</a:t>
              </a:r>
              <a:endParaRPr lang="en-US" altLang="ja-JP" sz="1400">
                <a:solidFill>
                  <a:srgbClr val="000000"/>
                </a:solidFill>
                <a:latin typeface="Times" charset="0"/>
                <a:ea typeface="ＭＳ 明朝" pitchFamily="17" charset="-128"/>
              </a:endParaRPr>
            </a:p>
          </p:txBody>
        </p:sp>
        <p:sp>
          <p:nvSpPr>
            <p:cNvPr id="65597" name="Rectangle 91"/>
            <p:cNvSpPr>
              <a:spLocks noChangeArrowheads="1"/>
            </p:cNvSpPr>
            <p:nvPr/>
          </p:nvSpPr>
          <p:spPr bwMode="auto">
            <a:xfrm>
              <a:off x="3599" y="2146"/>
              <a:ext cx="847" cy="144"/>
            </a:xfrm>
            <a:prstGeom prst="rect">
              <a:avLst/>
            </a:prstGeom>
            <a:noFill/>
            <a:ln w="9525">
              <a:noFill/>
              <a:miter lim="800000"/>
              <a:headEnd/>
              <a:tailEnd/>
            </a:ln>
          </p:spPr>
          <p:txBody>
            <a:bodyPr wrap="none" lIns="0" tIns="0" rIns="0" bIns="0">
              <a:spAutoFit/>
            </a:bodyPr>
            <a:lstStyle/>
            <a:p>
              <a:r>
                <a:rPr lang="ja-JP" altLang="en-US" sz="1500" b="1">
                  <a:solidFill>
                    <a:srgbClr val="FFC000"/>
                  </a:solidFill>
                  <a:latin typeface="Arial"/>
                  <a:ea typeface="ＭＳ Ｐゴシック"/>
                </a:rPr>
                <a:t>オシレーション</a:t>
              </a:r>
              <a:endParaRPr lang="ja-JP" altLang="en-US" sz="1400">
                <a:solidFill>
                  <a:srgbClr val="000000"/>
                </a:solidFill>
                <a:latin typeface="Times" charset="0"/>
                <a:ea typeface="ＭＳ 明朝" pitchFamily="17" charset="-128"/>
              </a:endParaRPr>
            </a:p>
          </p:txBody>
        </p:sp>
        <p:sp>
          <p:nvSpPr>
            <p:cNvPr id="65598" name="Oval 92"/>
            <p:cNvSpPr>
              <a:spLocks noChangeArrowheads="1"/>
            </p:cNvSpPr>
            <p:nvPr/>
          </p:nvSpPr>
          <p:spPr bwMode="auto">
            <a:xfrm>
              <a:off x="499" y="1767"/>
              <a:ext cx="528" cy="528"/>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599" name="Oval 93"/>
            <p:cNvSpPr>
              <a:spLocks noChangeArrowheads="1"/>
            </p:cNvSpPr>
            <p:nvPr/>
          </p:nvSpPr>
          <p:spPr bwMode="auto">
            <a:xfrm>
              <a:off x="605" y="2045"/>
              <a:ext cx="192" cy="192"/>
            </a:xfrm>
            <a:prstGeom prst="ellipse">
              <a:avLst/>
            </a:prstGeom>
            <a:blipFill dpi="0" rotWithShape="0">
              <a:blip r:embed="rId2" cstate="print"/>
              <a:srcRect/>
              <a:tile tx="0" ty="0" sx="100000" sy="100000" flip="none" algn="tl"/>
            </a:blip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600" name="Rectangle 94"/>
            <p:cNvSpPr>
              <a:spLocks noChangeArrowheads="1"/>
            </p:cNvSpPr>
            <p:nvPr/>
          </p:nvSpPr>
          <p:spPr bwMode="auto">
            <a:xfrm>
              <a:off x="216" y="3010"/>
              <a:ext cx="726" cy="144"/>
            </a:xfrm>
            <a:prstGeom prst="rect">
              <a:avLst/>
            </a:prstGeom>
            <a:noFill/>
            <a:ln w="9525">
              <a:noFill/>
              <a:miter lim="800000"/>
              <a:headEnd/>
              <a:tailEnd/>
            </a:ln>
          </p:spPr>
          <p:txBody>
            <a:bodyPr wrap="none" lIns="0" tIns="0" rIns="0" bIns="0">
              <a:spAutoFit/>
            </a:bodyPr>
            <a:lstStyle/>
            <a:p>
              <a:r>
                <a:rPr lang="ja-JP" altLang="en-US" sz="1500" b="1">
                  <a:solidFill>
                    <a:srgbClr val="FFC000"/>
                  </a:solidFill>
                  <a:latin typeface="Arial"/>
                  <a:ea typeface="ＭＳ Ｐゴシック"/>
                </a:rPr>
                <a:t>第一極体放出</a:t>
              </a:r>
              <a:endParaRPr lang="ja-JP" altLang="en-US" sz="1400">
                <a:solidFill>
                  <a:srgbClr val="000000"/>
                </a:solidFill>
                <a:latin typeface="Times" charset="0"/>
                <a:ea typeface="ＭＳ 明朝" pitchFamily="17" charset="-128"/>
              </a:endParaRPr>
            </a:p>
          </p:txBody>
        </p:sp>
        <p:sp>
          <p:nvSpPr>
            <p:cNvPr id="65601" name="Oval 95"/>
            <p:cNvSpPr>
              <a:spLocks noChangeArrowheads="1"/>
            </p:cNvSpPr>
            <p:nvPr/>
          </p:nvSpPr>
          <p:spPr bwMode="auto">
            <a:xfrm>
              <a:off x="1344" y="3783"/>
              <a:ext cx="269" cy="182"/>
            </a:xfrm>
            <a:prstGeom prst="ellipse">
              <a:avLst/>
            </a:prstGeom>
            <a:solidFill>
              <a:srgbClr val="000000"/>
            </a:solid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602" name="Rectangle 96"/>
            <p:cNvSpPr>
              <a:spLocks noChangeArrowheads="1"/>
            </p:cNvSpPr>
            <p:nvPr/>
          </p:nvSpPr>
          <p:spPr bwMode="auto">
            <a:xfrm>
              <a:off x="1368" y="3806"/>
              <a:ext cx="229" cy="144"/>
            </a:xfrm>
            <a:prstGeom prst="rect">
              <a:avLst/>
            </a:prstGeom>
            <a:noFill/>
            <a:ln w="9525">
              <a:noFill/>
              <a:miter lim="800000"/>
              <a:headEnd/>
              <a:tailEnd/>
            </a:ln>
          </p:spPr>
          <p:txBody>
            <a:bodyPr wrap="none" lIns="0" tIns="0" rIns="0" bIns="0">
              <a:spAutoFit/>
            </a:bodyPr>
            <a:lstStyle/>
            <a:p>
              <a:r>
                <a:rPr lang="en-US" altLang="ja-JP" sz="1500" b="1">
                  <a:solidFill>
                    <a:srgbClr val="000000"/>
                  </a:solidFill>
                  <a:latin typeface="Arial"/>
                  <a:ea typeface="ＭＳ Ｐゴシック"/>
                </a:rPr>
                <a:t>1PB</a:t>
              </a:r>
              <a:endParaRPr lang="en-US" altLang="ja-JP" sz="1400">
                <a:solidFill>
                  <a:srgbClr val="000000"/>
                </a:solidFill>
                <a:latin typeface="Times" charset="0"/>
                <a:ea typeface="ＭＳ 明朝" pitchFamily="17" charset="-128"/>
              </a:endParaRPr>
            </a:p>
          </p:txBody>
        </p:sp>
        <p:sp>
          <p:nvSpPr>
            <p:cNvPr id="65603" name="Rectangle 97"/>
            <p:cNvSpPr>
              <a:spLocks noChangeArrowheads="1"/>
            </p:cNvSpPr>
            <p:nvPr/>
          </p:nvSpPr>
          <p:spPr bwMode="auto">
            <a:xfrm>
              <a:off x="4728" y="3230"/>
              <a:ext cx="726" cy="144"/>
            </a:xfrm>
            <a:prstGeom prst="rect">
              <a:avLst/>
            </a:prstGeom>
            <a:noFill/>
            <a:ln w="9525">
              <a:noFill/>
              <a:miter lim="800000"/>
              <a:headEnd/>
              <a:tailEnd/>
            </a:ln>
          </p:spPr>
          <p:txBody>
            <a:bodyPr wrap="none" lIns="0" tIns="0" rIns="0" bIns="0">
              <a:spAutoFit/>
            </a:bodyPr>
            <a:lstStyle/>
            <a:p>
              <a:r>
                <a:rPr lang="ja-JP" altLang="en-US" sz="1500" b="1">
                  <a:solidFill>
                    <a:srgbClr val="FFC000"/>
                  </a:solidFill>
                  <a:latin typeface="Arial"/>
                  <a:ea typeface="ＭＳ Ｐゴシック"/>
                </a:rPr>
                <a:t>第二極体放出</a:t>
              </a:r>
              <a:endParaRPr lang="ja-JP" altLang="en-US" sz="1400">
                <a:solidFill>
                  <a:srgbClr val="000000"/>
                </a:solidFill>
                <a:latin typeface="Times" charset="0"/>
                <a:ea typeface="ＭＳ 明朝" pitchFamily="17" charset="-128"/>
              </a:endParaRPr>
            </a:p>
          </p:txBody>
        </p:sp>
        <p:sp>
          <p:nvSpPr>
            <p:cNvPr id="65604" name="Rectangle 98"/>
            <p:cNvSpPr>
              <a:spLocks noChangeArrowheads="1"/>
            </p:cNvSpPr>
            <p:nvPr/>
          </p:nvSpPr>
          <p:spPr bwMode="auto">
            <a:xfrm>
              <a:off x="206" y="2338"/>
              <a:ext cx="605" cy="144"/>
            </a:xfrm>
            <a:prstGeom prst="rect">
              <a:avLst/>
            </a:prstGeom>
            <a:noFill/>
            <a:ln w="9525">
              <a:noFill/>
              <a:miter lim="800000"/>
              <a:headEnd/>
              <a:tailEnd/>
            </a:ln>
          </p:spPr>
          <p:txBody>
            <a:bodyPr wrap="none" lIns="0" tIns="0" rIns="0" bIns="0">
              <a:spAutoFit/>
            </a:bodyPr>
            <a:lstStyle/>
            <a:p>
              <a:r>
                <a:rPr lang="ja-JP" altLang="en-US" sz="1500" b="1">
                  <a:solidFill>
                    <a:srgbClr val="FFC000"/>
                  </a:solidFill>
                  <a:latin typeface="Arial"/>
                  <a:ea typeface="ＭＳ Ｐゴシック"/>
                </a:rPr>
                <a:t>卵核胞崩壊</a:t>
              </a:r>
              <a:endParaRPr lang="ja-JP" altLang="en-US" sz="1400">
                <a:solidFill>
                  <a:srgbClr val="000000"/>
                </a:solidFill>
                <a:latin typeface="Times" charset="0"/>
                <a:ea typeface="ＭＳ 明朝" pitchFamily="17" charset="-128"/>
              </a:endParaRPr>
            </a:p>
          </p:txBody>
        </p:sp>
        <p:sp>
          <p:nvSpPr>
            <p:cNvPr id="65605" name="Oval 99"/>
            <p:cNvSpPr>
              <a:spLocks noChangeArrowheads="1"/>
            </p:cNvSpPr>
            <p:nvPr/>
          </p:nvSpPr>
          <p:spPr bwMode="auto">
            <a:xfrm>
              <a:off x="3332" y="3783"/>
              <a:ext cx="269" cy="182"/>
            </a:xfrm>
            <a:prstGeom prst="ellipse">
              <a:avLst/>
            </a:prstGeom>
            <a:solidFill>
              <a:srgbClr val="000000"/>
            </a:solid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606" name="Rectangle 100"/>
            <p:cNvSpPr>
              <a:spLocks noChangeArrowheads="1"/>
            </p:cNvSpPr>
            <p:nvPr/>
          </p:nvSpPr>
          <p:spPr bwMode="auto">
            <a:xfrm>
              <a:off x="3346" y="3806"/>
              <a:ext cx="229" cy="144"/>
            </a:xfrm>
            <a:prstGeom prst="rect">
              <a:avLst/>
            </a:prstGeom>
            <a:noFill/>
            <a:ln w="9525">
              <a:noFill/>
              <a:miter lim="800000"/>
              <a:headEnd/>
              <a:tailEnd/>
            </a:ln>
          </p:spPr>
          <p:txBody>
            <a:bodyPr wrap="none" lIns="0" tIns="0" rIns="0" bIns="0">
              <a:spAutoFit/>
            </a:bodyPr>
            <a:lstStyle/>
            <a:p>
              <a:r>
                <a:rPr lang="en-US" altLang="ja-JP" sz="1500" b="1">
                  <a:solidFill>
                    <a:srgbClr val="000000"/>
                  </a:solidFill>
                  <a:latin typeface="Arial"/>
                  <a:ea typeface="ＭＳ Ｐゴシック"/>
                </a:rPr>
                <a:t>1PB</a:t>
              </a:r>
              <a:endParaRPr lang="en-US" altLang="ja-JP" sz="1400">
                <a:solidFill>
                  <a:srgbClr val="000000"/>
                </a:solidFill>
                <a:latin typeface="Times" charset="0"/>
                <a:ea typeface="ＭＳ 明朝" pitchFamily="17" charset="-128"/>
              </a:endParaRPr>
            </a:p>
          </p:txBody>
        </p:sp>
        <p:sp>
          <p:nvSpPr>
            <p:cNvPr id="65607" name="Oval 101"/>
            <p:cNvSpPr>
              <a:spLocks noChangeArrowheads="1"/>
            </p:cNvSpPr>
            <p:nvPr/>
          </p:nvSpPr>
          <p:spPr bwMode="auto">
            <a:xfrm>
              <a:off x="711" y="2823"/>
              <a:ext cx="230" cy="153"/>
            </a:xfrm>
            <a:prstGeom prst="ellipse">
              <a:avLst/>
            </a:prstGeom>
            <a:solidFill>
              <a:srgbClr val="000000"/>
            </a:solid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608" name="Rectangle 102"/>
            <p:cNvSpPr>
              <a:spLocks noChangeArrowheads="1"/>
            </p:cNvSpPr>
            <p:nvPr/>
          </p:nvSpPr>
          <p:spPr bwMode="auto">
            <a:xfrm>
              <a:off x="725" y="2846"/>
              <a:ext cx="184" cy="115"/>
            </a:xfrm>
            <a:prstGeom prst="rect">
              <a:avLst/>
            </a:prstGeom>
            <a:noFill/>
            <a:ln w="9525">
              <a:noFill/>
              <a:miter lim="800000"/>
              <a:headEnd/>
              <a:tailEnd/>
            </a:ln>
          </p:spPr>
          <p:txBody>
            <a:bodyPr wrap="none" lIns="0" tIns="0" rIns="0" bIns="0">
              <a:spAutoFit/>
            </a:bodyPr>
            <a:lstStyle/>
            <a:p>
              <a:r>
                <a:rPr lang="en-US" altLang="ja-JP" sz="1200" b="1">
                  <a:solidFill>
                    <a:srgbClr val="000000"/>
                  </a:solidFill>
                  <a:latin typeface="Arial"/>
                  <a:ea typeface="ＭＳ Ｐゴシック"/>
                </a:rPr>
                <a:t>1PB</a:t>
              </a:r>
              <a:endParaRPr lang="en-US" altLang="ja-JP" sz="1400">
                <a:solidFill>
                  <a:srgbClr val="000000"/>
                </a:solidFill>
                <a:latin typeface="Times" charset="0"/>
                <a:ea typeface="ＭＳ 明朝" pitchFamily="17" charset="-128"/>
              </a:endParaRPr>
            </a:p>
          </p:txBody>
        </p:sp>
        <p:sp>
          <p:nvSpPr>
            <p:cNvPr id="65609" name="Oval 103"/>
            <p:cNvSpPr>
              <a:spLocks noChangeArrowheads="1"/>
            </p:cNvSpPr>
            <p:nvPr/>
          </p:nvSpPr>
          <p:spPr bwMode="auto">
            <a:xfrm>
              <a:off x="4407" y="2573"/>
              <a:ext cx="528" cy="528"/>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610" name="Oval 104"/>
            <p:cNvSpPr>
              <a:spLocks noChangeArrowheads="1"/>
            </p:cNvSpPr>
            <p:nvPr/>
          </p:nvSpPr>
          <p:spPr bwMode="auto">
            <a:xfrm>
              <a:off x="4436" y="2986"/>
              <a:ext cx="231" cy="153"/>
            </a:xfrm>
            <a:prstGeom prst="ellipse">
              <a:avLst/>
            </a:prstGeom>
            <a:solidFill>
              <a:srgbClr val="000000"/>
            </a:solid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611" name="Rectangle 105"/>
            <p:cNvSpPr>
              <a:spLocks noChangeArrowheads="1"/>
            </p:cNvSpPr>
            <p:nvPr/>
          </p:nvSpPr>
          <p:spPr bwMode="auto">
            <a:xfrm>
              <a:off x="4460" y="3019"/>
              <a:ext cx="184" cy="115"/>
            </a:xfrm>
            <a:prstGeom prst="rect">
              <a:avLst/>
            </a:prstGeom>
            <a:noFill/>
            <a:ln w="9525">
              <a:noFill/>
              <a:miter lim="800000"/>
              <a:headEnd/>
              <a:tailEnd/>
            </a:ln>
          </p:spPr>
          <p:txBody>
            <a:bodyPr wrap="none" lIns="0" tIns="0" rIns="0" bIns="0">
              <a:spAutoFit/>
            </a:bodyPr>
            <a:lstStyle/>
            <a:p>
              <a:r>
                <a:rPr lang="en-US" altLang="ja-JP" sz="1200" b="1">
                  <a:solidFill>
                    <a:srgbClr val="000000"/>
                  </a:solidFill>
                  <a:latin typeface="Arial"/>
                  <a:ea typeface="ＭＳ Ｐゴシック"/>
                </a:rPr>
                <a:t>1PB</a:t>
              </a:r>
              <a:endParaRPr lang="en-US" altLang="ja-JP" sz="1400">
                <a:solidFill>
                  <a:srgbClr val="000000"/>
                </a:solidFill>
                <a:latin typeface="Times" charset="0"/>
                <a:ea typeface="ＭＳ 明朝" pitchFamily="17" charset="-128"/>
              </a:endParaRPr>
            </a:p>
          </p:txBody>
        </p:sp>
        <p:sp>
          <p:nvSpPr>
            <p:cNvPr id="65612" name="Oval 106"/>
            <p:cNvSpPr>
              <a:spLocks noChangeArrowheads="1"/>
            </p:cNvSpPr>
            <p:nvPr/>
          </p:nvSpPr>
          <p:spPr bwMode="auto">
            <a:xfrm>
              <a:off x="4657" y="2986"/>
              <a:ext cx="230" cy="153"/>
            </a:xfrm>
            <a:prstGeom prst="ellipse">
              <a:avLst/>
            </a:prstGeom>
            <a:solidFill>
              <a:srgbClr val="000000"/>
            </a:solid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613" name="Rectangle 107"/>
            <p:cNvSpPr>
              <a:spLocks noChangeArrowheads="1"/>
            </p:cNvSpPr>
            <p:nvPr/>
          </p:nvSpPr>
          <p:spPr bwMode="auto">
            <a:xfrm>
              <a:off x="4690" y="3019"/>
              <a:ext cx="184" cy="115"/>
            </a:xfrm>
            <a:prstGeom prst="rect">
              <a:avLst/>
            </a:prstGeom>
            <a:noFill/>
            <a:ln w="9525">
              <a:noFill/>
              <a:miter lim="800000"/>
              <a:headEnd/>
              <a:tailEnd/>
            </a:ln>
          </p:spPr>
          <p:txBody>
            <a:bodyPr wrap="none" lIns="0" tIns="0" rIns="0" bIns="0">
              <a:spAutoFit/>
            </a:bodyPr>
            <a:lstStyle/>
            <a:p>
              <a:r>
                <a:rPr lang="en-US" altLang="ja-JP" sz="1200" b="1">
                  <a:solidFill>
                    <a:srgbClr val="000000"/>
                  </a:solidFill>
                  <a:latin typeface="Arial"/>
                  <a:ea typeface="ＭＳ Ｐゴシック"/>
                </a:rPr>
                <a:t>2PB</a:t>
              </a:r>
              <a:endParaRPr lang="en-US" altLang="ja-JP" sz="1400">
                <a:solidFill>
                  <a:srgbClr val="000000"/>
                </a:solidFill>
                <a:latin typeface="Times" charset="0"/>
                <a:ea typeface="ＭＳ 明朝" pitchFamily="17" charset="-128"/>
              </a:endParaRPr>
            </a:p>
          </p:txBody>
        </p:sp>
        <p:sp>
          <p:nvSpPr>
            <p:cNvPr id="65614" name="Oval 108"/>
            <p:cNvSpPr>
              <a:spLocks noChangeArrowheads="1"/>
            </p:cNvSpPr>
            <p:nvPr/>
          </p:nvSpPr>
          <p:spPr bwMode="auto">
            <a:xfrm>
              <a:off x="4522" y="1776"/>
              <a:ext cx="529" cy="528"/>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615" name="Oval 109"/>
            <p:cNvSpPr>
              <a:spLocks noChangeArrowheads="1"/>
            </p:cNvSpPr>
            <p:nvPr/>
          </p:nvSpPr>
          <p:spPr bwMode="auto">
            <a:xfrm>
              <a:off x="4599" y="2199"/>
              <a:ext cx="231" cy="153"/>
            </a:xfrm>
            <a:prstGeom prst="ellipse">
              <a:avLst/>
            </a:prstGeom>
            <a:solidFill>
              <a:srgbClr val="000000"/>
            </a:solid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616" name="Rectangle 110"/>
            <p:cNvSpPr>
              <a:spLocks noChangeArrowheads="1"/>
            </p:cNvSpPr>
            <p:nvPr/>
          </p:nvSpPr>
          <p:spPr bwMode="auto">
            <a:xfrm>
              <a:off x="4623" y="2232"/>
              <a:ext cx="184" cy="115"/>
            </a:xfrm>
            <a:prstGeom prst="rect">
              <a:avLst/>
            </a:prstGeom>
            <a:noFill/>
            <a:ln w="9525">
              <a:noFill/>
              <a:miter lim="800000"/>
              <a:headEnd/>
              <a:tailEnd/>
            </a:ln>
          </p:spPr>
          <p:txBody>
            <a:bodyPr wrap="none" lIns="0" tIns="0" rIns="0" bIns="0">
              <a:spAutoFit/>
            </a:bodyPr>
            <a:lstStyle/>
            <a:p>
              <a:r>
                <a:rPr lang="en-US" altLang="ja-JP" sz="1200" b="1">
                  <a:solidFill>
                    <a:srgbClr val="000000"/>
                  </a:solidFill>
                  <a:latin typeface="Arial"/>
                  <a:ea typeface="ＭＳ Ｐゴシック"/>
                </a:rPr>
                <a:t>1PB</a:t>
              </a:r>
              <a:endParaRPr lang="en-US" altLang="ja-JP" sz="1400">
                <a:solidFill>
                  <a:srgbClr val="000000"/>
                </a:solidFill>
                <a:latin typeface="Times" charset="0"/>
                <a:ea typeface="ＭＳ 明朝" pitchFamily="17" charset="-128"/>
              </a:endParaRPr>
            </a:p>
          </p:txBody>
        </p:sp>
        <p:sp>
          <p:nvSpPr>
            <p:cNvPr id="65617" name="Oval 111"/>
            <p:cNvSpPr>
              <a:spLocks noChangeArrowheads="1"/>
            </p:cNvSpPr>
            <p:nvPr/>
          </p:nvSpPr>
          <p:spPr bwMode="auto">
            <a:xfrm>
              <a:off x="4820" y="2208"/>
              <a:ext cx="231" cy="154"/>
            </a:xfrm>
            <a:prstGeom prst="ellipse">
              <a:avLst/>
            </a:prstGeom>
            <a:solidFill>
              <a:srgbClr val="000000"/>
            </a:solid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618" name="Rectangle 112"/>
            <p:cNvSpPr>
              <a:spLocks noChangeArrowheads="1"/>
            </p:cNvSpPr>
            <p:nvPr/>
          </p:nvSpPr>
          <p:spPr bwMode="auto">
            <a:xfrm>
              <a:off x="4844" y="2241"/>
              <a:ext cx="184" cy="115"/>
            </a:xfrm>
            <a:prstGeom prst="rect">
              <a:avLst/>
            </a:prstGeom>
            <a:noFill/>
            <a:ln w="9525">
              <a:noFill/>
              <a:miter lim="800000"/>
              <a:headEnd/>
              <a:tailEnd/>
            </a:ln>
          </p:spPr>
          <p:txBody>
            <a:bodyPr wrap="none" lIns="0" tIns="0" rIns="0" bIns="0">
              <a:spAutoFit/>
            </a:bodyPr>
            <a:lstStyle/>
            <a:p>
              <a:r>
                <a:rPr lang="en-US" altLang="ja-JP" sz="1200" b="1">
                  <a:solidFill>
                    <a:srgbClr val="000000"/>
                  </a:solidFill>
                  <a:latin typeface="Arial"/>
                  <a:ea typeface="ＭＳ Ｐゴシック"/>
                </a:rPr>
                <a:t>2PB</a:t>
              </a:r>
              <a:endParaRPr lang="en-US" altLang="ja-JP" sz="1400">
                <a:solidFill>
                  <a:srgbClr val="000000"/>
                </a:solidFill>
                <a:latin typeface="Times" charset="0"/>
                <a:ea typeface="ＭＳ 明朝" pitchFamily="17" charset="-128"/>
              </a:endParaRPr>
            </a:p>
          </p:txBody>
        </p:sp>
        <p:grpSp>
          <p:nvGrpSpPr>
            <p:cNvPr id="11" name="Group 113"/>
            <p:cNvGrpSpPr>
              <a:grpSpLocks/>
            </p:cNvGrpSpPr>
            <p:nvPr/>
          </p:nvGrpSpPr>
          <p:grpSpPr bwMode="auto">
            <a:xfrm>
              <a:off x="4705" y="1834"/>
              <a:ext cx="154" cy="153"/>
              <a:chOff x="4705" y="1834"/>
              <a:chExt cx="154" cy="153"/>
            </a:xfrm>
          </p:grpSpPr>
          <p:sp>
            <p:nvSpPr>
              <p:cNvPr id="65918" name="Oval 114"/>
              <p:cNvSpPr>
                <a:spLocks noChangeArrowheads="1"/>
              </p:cNvSpPr>
              <p:nvPr/>
            </p:nvSpPr>
            <p:spPr bwMode="auto">
              <a:xfrm>
                <a:off x="4705" y="1834"/>
                <a:ext cx="154" cy="153"/>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919" name="Oval 115"/>
              <p:cNvSpPr>
                <a:spLocks noChangeArrowheads="1"/>
              </p:cNvSpPr>
              <p:nvPr/>
            </p:nvSpPr>
            <p:spPr bwMode="auto">
              <a:xfrm>
                <a:off x="4753" y="1863"/>
                <a:ext cx="29" cy="28"/>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920" name="Oval 116"/>
              <p:cNvSpPr>
                <a:spLocks noChangeArrowheads="1"/>
              </p:cNvSpPr>
              <p:nvPr/>
            </p:nvSpPr>
            <p:spPr bwMode="auto">
              <a:xfrm>
                <a:off x="4734" y="1911"/>
                <a:ext cx="38" cy="38"/>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921" name="Oval 117"/>
              <p:cNvSpPr>
                <a:spLocks noChangeArrowheads="1"/>
              </p:cNvSpPr>
              <p:nvPr/>
            </p:nvSpPr>
            <p:spPr bwMode="auto">
              <a:xfrm>
                <a:off x="4801" y="1882"/>
                <a:ext cx="29" cy="29"/>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grpSp>
        <p:grpSp>
          <p:nvGrpSpPr>
            <p:cNvPr id="12" name="Group 118"/>
            <p:cNvGrpSpPr>
              <a:grpSpLocks/>
            </p:cNvGrpSpPr>
            <p:nvPr/>
          </p:nvGrpSpPr>
          <p:grpSpPr bwMode="auto">
            <a:xfrm>
              <a:off x="4734" y="2045"/>
              <a:ext cx="153" cy="154"/>
              <a:chOff x="4734" y="2045"/>
              <a:chExt cx="153" cy="154"/>
            </a:xfrm>
          </p:grpSpPr>
          <p:sp>
            <p:nvSpPr>
              <p:cNvPr id="65914" name="Oval 119"/>
              <p:cNvSpPr>
                <a:spLocks noChangeArrowheads="1"/>
              </p:cNvSpPr>
              <p:nvPr/>
            </p:nvSpPr>
            <p:spPr bwMode="auto">
              <a:xfrm>
                <a:off x="4734" y="2045"/>
                <a:ext cx="153" cy="154"/>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915" name="Oval 120"/>
              <p:cNvSpPr>
                <a:spLocks noChangeArrowheads="1"/>
              </p:cNvSpPr>
              <p:nvPr/>
            </p:nvSpPr>
            <p:spPr bwMode="auto">
              <a:xfrm>
                <a:off x="4772" y="2141"/>
                <a:ext cx="29" cy="29"/>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916" name="Oval 121"/>
              <p:cNvSpPr>
                <a:spLocks noChangeArrowheads="1"/>
              </p:cNvSpPr>
              <p:nvPr/>
            </p:nvSpPr>
            <p:spPr bwMode="auto">
              <a:xfrm>
                <a:off x="4763" y="2083"/>
                <a:ext cx="38" cy="39"/>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917" name="Oval 122"/>
              <p:cNvSpPr>
                <a:spLocks noChangeArrowheads="1"/>
              </p:cNvSpPr>
              <p:nvPr/>
            </p:nvSpPr>
            <p:spPr bwMode="auto">
              <a:xfrm>
                <a:off x="4820" y="2122"/>
                <a:ext cx="29" cy="29"/>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grpSp>
        <p:sp>
          <p:nvSpPr>
            <p:cNvPr id="65621" name="Rectangle 123"/>
            <p:cNvSpPr>
              <a:spLocks noChangeArrowheads="1"/>
            </p:cNvSpPr>
            <p:nvPr/>
          </p:nvSpPr>
          <p:spPr bwMode="auto">
            <a:xfrm>
              <a:off x="4901" y="1272"/>
              <a:ext cx="484" cy="144"/>
            </a:xfrm>
            <a:prstGeom prst="rect">
              <a:avLst/>
            </a:prstGeom>
            <a:noFill/>
            <a:ln w="9525">
              <a:noFill/>
              <a:miter lim="800000"/>
              <a:headEnd/>
              <a:tailEnd/>
            </a:ln>
          </p:spPr>
          <p:txBody>
            <a:bodyPr wrap="none" lIns="0" tIns="0" rIns="0" bIns="0">
              <a:spAutoFit/>
            </a:bodyPr>
            <a:lstStyle/>
            <a:p>
              <a:r>
                <a:rPr lang="ja-JP" altLang="en-US" sz="1500" b="1">
                  <a:solidFill>
                    <a:srgbClr val="FFC000"/>
                  </a:solidFill>
                  <a:latin typeface="Arial"/>
                  <a:ea typeface="ＭＳ Ｐゴシック"/>
                </a:rPr>
                <a:t>第一卵割</a:t>
              </a:r>
              <a:endParaRPr lang="ja-JP" altLang="en-US" sz="1400">
                <a:solidFill>
                  <a:srgbClr val="000000"/>
                </a:solidFill>
                <a:latin typeface="Times" charset="0"/>
                <a:ea typeface="ＭＳ 明朝" pitchFamily="17" charset="-128"/>
              </a:endParaRPr>
            </a:p>
          </p:txBody>
        </p:sp>
        <p:sp>
          <p:nvSpPr>
            <p:cNvPr id="65622" name="Rectangle 124"/>
            <p:cNvSpPr>
              <a:spLocks noChangeArrowheads="1"/>
            </p:cNvSpPr>
            <p:nvPr/>
          </p:nvSpPr>
          <p:spPr bwMode="auto">
            <a:xfrm>
              <a:off x="5007" y="2386"/>
              <a:ext cx="484" cy="144"/>
            </a:xfrm>
            <a:prstGeom prst="rect">
              <a:avLst/>
            </a:prstGeom>
            <a:noFill/>
            <a:ln w="9525">
              <a:noFill/>
              <a:miter lim="800000"/>
              <a:headEnd/>
              <a:tailEnd/>
            </a:ln>
          </p:spPr>
          <p:txBody>
            <a:bodyPr wrap="none" lIns="0" tIns="0" rIns="0" bIns="0">
              <a:spAutoFit/>
            </a:bodyPr>
            <a:lstStyle/>
            <a:p>
              <a:r>
                <a:rPr lang="ja-JP" altLang="en-US" sz="1500" b="1">
                  <a:solidFill>
                    <a:srgbClr val="FFC000"/>
                  </a:solidFill>
                  <a:latin typeface="Arial"/>
                  <a:ea typeface="ＭＳ Ｐゴシック"/>
                </a:rPr>
                <a:t>前核形成</a:t>
              </a:r>
              <a:endParaRPr lang="ja-JP" altLang="en-US" sz="1400">
                <a:solidFill>
                  <a:srgbClr val="000000"/>
                </a:solidFill>
                <a:latin typeface="Times" charset="0"/>
                <a:ea typeface="ＭＳ 明朝" pitchFamily="17" charset="-128"/>
              </a:endParaRPr>
            </a:p>
          </p:txBody>
        </p:sp>
        <p:grpSp>
          <p:nvGrpSpPr>
            <p:cNvPr id="13" name="Group 125"/>
            <p:cNvGrpSpPr>
              <a:grpSpLocks/>
            </p:cNvGrpSpPr>
            <p:nvPr/>
          </p:nvGrpSpPr>
          <p:grpSpPr bwMode="auto">
            <a:xfrm>
              <a:off x="1114" y="1133"/>
              <a:ext cx="514" cy="586"/>
              <a:chOff x="1114" y="1133"/>
              <a:chExt cx="514" cy="586"/>
            </a:xfrm>
          </p:grpSpPr>
          <p:sp>
            <p:nvSpPr>
              <p:cNvPr id="65910" name="Arc 126"/>
              <p:cNvSpPr>
                <a:spLocks/>
              </p:cNvSpPr>
              <p:nvPr/>
            </p:nvSpPr>
            <p:spPr bwMode="auto">
              <a:xfrm>
                <a:off x="1143" y="1133"/>
                <a:ext cx="485" cy="53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686"/>
                      <a:pt x="9643" y="23"/>
                      <a:pt x="21555" y="-1"/>
                    </a:cubicBezTo>
                  </a:path>
                  <a:path w="21600" h="21599" stroke="0" extrusionOk="0">
                    <a:moveTo>
                      <a:pt x="0" y="21599"/>
                    </a:moveTo>
                    <a:cubicBezTo>
                      <a:pt x="0" y="9686"/>
                      <a:pt x="9643" y="23"/>
                      <a:pt x="21555" y="-1"/>
                    </a:cubicBezTo>
                    <a:lnTo>
                      <a:pt x="21600" y="21599"/>
                    </a:lnTo>
                    <a:close/>
                  </a:path>
                </a:pathLst>
              </a:custGeom>
              <a:noFill/>
              <a:ln w="15875">
                <a:solidFill>
                  <a:srgbClr val="FFC000"/>
                </a:solidFill>
                <a:round/>
                <a:headEnd/>
                <a:tailEnd/>
              </a:ln>
            </p:spPr>
            <p:txBody>
              <a:bodyPr/>
              <a:lstStyle/>
              <a:p>
                <a:endParaRPr lang="ja-JP" altLang="en-US">
                  <a:solidFill>
                    <a:srgbClr val="000000"/>
                  </a:solidFill>
                  <a:latin typeface="Arial"/>
                  <a:ea typeface="ＭＳ Ｐゴシック"/>
                </a:endParaRPr>
              </a:p>
            </p:txBody>
          </p:sp>
          <p:grpSp>
            <p:nvGrpSpPr>
              <p:cNvPr id="14" name="Group 127"/>
              <p:cNvGrpSpPr>
                <a:grpSpLocks/>
              </p:cNvGrpSpPr>
              <p:nvPr/>
            </p:nvGrpSpPr>
            <p:grpSpPr bwMode="auto">
              <a:xfrm>
                <a:off x="1114" y="1565"/>
                <a:ext cx="77" cy="154"/>
                <a:chOff x="1114" y="1565"/>
                <a:chExt cx="77" cy="154"/>
              </a:xfrm>
            </p:grpSpPr>
            <p:sp>
              <p:nvSpPr>
                <p:cNvPr id="65912" name="Freeform 128"/>
                <p:cNvSpPr>
                  <a:spLocks/>
                </p:cNvSpPr>
                <p:nvPr/>
              </p:nvSpPr>
              <p:spPr bwMode="auto">
                <a:xfrm>
                  <a:off x="1114" y="1565"/>
                  <a:ext cx="77" cy="154"/>
                </a:xfrm>
                <a:custGeom>
                  <a:avLst/>
                  <a:gdLst>
                    <a:gd name="T0" fmla="*/ 38 w 77"/>
                    <a:gd name="T1" fmla="*/ 154 h 154"/>
                    <a:gd name="T2" fmla="*/ 0 w 77"/>
                    <a:gd name="T3" fmla="*/ 0 h 154"/>
                    <a:gd name="T4" fmla="*/ 38 w 77"/>
                    <a:gd name="T5" fmla="*/ 0 h 154"/>
                    <a:gd name="T6" fmla="*/ 77 w 77"/>
                    <a:gd name="T7" fmla="*/ 0 h 154"/>
                    <a:gd name="T8" fmla="*/ 38 w 77"/>
                    <a:gd name="T9" fmla="*/ 154 h 154"/>
                    <a:gd name="T10" fmla="*/ 0 60000 65536"/>
                    <a:gd name="T11" fmla="*/ 0 60000 65536"/>
                    <a:gd name="T12" fmla="*/ 0 60000 65536"/>
                    <a:gd name="T13" fmla="*/ 0 60000 65536"/>
                    <a:gd name="T14" fmla="*/ 0 60000 65536"/>
                    <a:gd name="T15" fmla="*/ 0 w 77"/>
                    <a:gd name="T16" fmla="*/ 0 h 154"/>
                    <a:gd name="T17" fmla="*/ 77 w 77"/>
                    <a:gd name="T18" fmla="*/ 154 h 154"/>
                  </a:gdLst>
                  <a:ahLst/>
                  <a:cxnLst>
                    <a:cxn ang="T10">
                      <a:pos x="T0" y="T1"/>
                    </a:cxn>
                    <a:cxn ang="T11">
                      <a:pos x="T2" y="T3"/>
                    </a:cxn>
                    <a:cxn ang="T12">
                      <a:pos x="T4" y="T5"/>
                    </a:cxn>
                    <a:cxn ang="T13">
                      <a:pos x="T6" y="T7"/>
                    </a:cxn>
                    <a:cxn ang="T14">
                      <a:pos x="T8" y="T9"/>
                    </a:cxn>
                  </a:cxnLst>
                  <a:rect l="T15" t="T16" r="T17" b="T18"/>
                  <a:pathLst>
                    <a:path w="77" h="154">
                      <a:moveTo>
                        <a:pt x="38" y="154"/>
                      </a:moveTo>
                      <a:lnTo>
                        <a:pt x="0" y="0"/>
                      </a:lnTo>
                      <a:lnTo>
                        <a:pt x="38" y="0"/>
                      </a:lnTo>
                      <a:lnTo>
                        <a:pt x="77" y="0"/>
                      </a:lnTo>
                      <a:lnTo>
                        <a:pt x="38" y="154"/>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913" name="Line 129"/>
                <p:cNvSpPr>
                  <a:spLocks noChangeShapeType="1"/>
                </p:cNvSpPr>
                <p:nvPr/>
              </p:nvSpPr>
              <p:spPr bwMode="auto">
                <a:xfrm flipV="1">
                  <a:off x="1152" y="1565"/>
                  <a:ext cx="1" cy="48"/>
                </a:xfrm>
                <a:prstGeom prst="line">
                  <a:avLst/>
                </a:prstGeom>
                <a:noFill/>
                <a:ln w="15875">
                  <a:solidFill>
                    <a:srgbClr val="FFC000"/>
                  </a:solidFill>
                  <a:round/>
                  <a:headEnd/>
                  <a:tailEnd/>
                </a:ln>
              </p:spPr>
              <p:txBody>
                <a:bodyPr/>
                <a:lstStyle/>
                <a:p>
                  <a:endParaRPr lang="ja-JP" altLang="en-US">
                    <a:solidFill>
                      <a:srgbClr val="000000"/>
                    </a:solidFill>
                    <a:latin typeface="Arial"/>
                    <a:ea typeface="ＭＳ Ｐゴシック"/>
                  </a:endParaRPr>
                </a:p>
              </p:txBody>
            </p:sp>
          </p:grpSp>
        </p:grpSp>
        <p:sp>
          <p:nvSpPr>
            <p:cNvPr id="65624" name="Rectangle 130"/>
            <p:cNvSpPr>
              <a:spLocks noChangeArrowheads="1"/>
            </p:cNvSpPr>
            <p:nvPr/>
          </p:nvSpPr>
          <p:spPr bwMode="auto">
            <a:xfrm>
              <a:off x="1262" y="1368"/>
              <a:ext cx="363" cy="144"/>
            </a:xfrm>
            <a:prstGeom prst="rect">
              <a:avLst/>
            </a:prstGeom>
            <a:noFill/>
            <a:ln w="9525">
              <a:noFill/>
              <a:miter lim="800000"/>
              <a:headEnd/>
              <a:tailEnd/>
            </a:ln>
          </p:spPr>
          <p:txBody>
            <a:bodyPr wrap="none" lIns="0" tIns="0" rIns="0" bIns="0">
              <a:spAutoFit/>
            </a:bodyPr>
            <a:lstStyle/>
            <a:p>
              <a:r>
                <a:rPr lang="ja-JP" altLang="en-US" sz="1500" b="1">
                  <a:solidFill>
                    <a:srgbClr val="FFC000"/>
                  </a:solidFill>
                  <a:latin typeface="Arial"/>
                  <a:ea typeface="ＭＳ Ｐゴシック"/>
                </a:rPr>
                <a:t>卵形成</a:t>
              </a:r>
              <a:endParaRPr lang="ja-JP" altLang="en-US" sz="1400">
                <a:solidFill>
                  <a:srgbClr val="000000"/>
                </a:solidFill>
                <a:latin typeface="Times" charset="0"/>
                <a:ea typeface="ＭＳ 明朝" pitchFamily="17" charset="-128"/>
              </a:endParaRPr>
            </a:p>
          </p:txBody>
        </p:sp>
        <p:sp>
          <p:nvSpPr>
            <p:cNvPr id="65625" name="Rectangle 131"/>
            <p:cNvSpPr>
              <a:spLocks noChangeArrowheads="1"/>
            </p:cNvSpPr>
            <p:nvPr/>
          </p:nvSpPr>
          <p:spPr bwMode="auto">
            <a:xfrm>
              <a:off x="2635" y="3461"/>
              <a:ext cx="534" cy="106"/>
            </a:xfrm>
            <a:prstGeom prst="rect">
              <a:avLst/>
            </a:prstGeom>
            <a:noFill/>
            <a:ln w="9525">
              <a:noFill/>
              <a:miter lim="800000"/>
              <a:headEnd/>
              <a:tailEnd/>
            </a:ln>
          </p:spPr>
          <p:txBody>
            <a:bodyPr wrap="none" lIns="0" tIns="0" rIns="0" bIns="0">
              <a:spAutoFit/>
            </a:bodyPr>
            <a:lstStyle/>
            <a:p>
              <a:r>
                <a:rPr lang="ja-JP" altLang="en-US" sz="1100" b="1">
                  <a:solidFill>
                    <a:srgbClr val="FFC000"/>
                  </a:solidFill>
                  <a:latin typeface="Arial"/>
                  <a:ea typeface="ＭＳ Ｐゴシック"/>
                </a:rPr>
                <a:t>サイクリンの</a:t>
              </a:r>
              <a:endParaRPr lang="ja-JP" altLang="en-US" sz="1400">
                <a:solidFill>
                  <a:srgbClr val="000000"/>
                </a:solidFill>
                <a:latin typeface="Times" charset="0"/>
                <a:ea typeface="ＭＳ 明朝" pitchFamily="17" charset="-128"/>
              </a:endParaRPr>
            </a:p>
          </p:txBody>
        </p:sp>
        <p:sp>
          <p:nvSpPr>
            <p:cNvPr id="65626" name="Rectangle 132"/>
            <p:cNvSpPr>
              <a:spLocks noChangeArrowheads="1"/>
            </p:cNvSpPr>
            <p:nvPr/>
          </p:nvSpPr>
          <p:spPr bwMode="auto">
            <a:xfrm>
              <a:off x="2637" y="3567"/>
              <a:ext cx="534" cy="106"/>
            </a:xfrm>
            <a:prstGeom prst="rect">
              <a:avLst/>
            </a:prstGeom>
            <a:noFill/>
            <a:ln w="9525">
              <a:noFill/>
              <a:miter lim="800000"/>
              <a:headEnd/>
              <a:tailEnd/>
            </a:ln>
          </p:spPr>
          <p:txBody>
            <a:bodyPr wrap="none" lIns="0" tIns="0" rIns="0" bIns="0">
              <a:spAutoFit/>
            </a:bodyPr>
            <a:lstStyle/>
            <a:p>
              <a:r>
                <a:rPr lang="ja-JP" altLang="en-US" sz="1100" b="1">
                  <a:solidFill>
                    <a:srgbClr val="FFC000"/>
                  </a:solidFill>
                  <a:latin typeface="Arial"/>
                  <a:ea typeface="ＭＳ Ｐゴシック"/>
                </a:rPr>
                <a:t>ユビキチン化</a:t>
              </a:r>
              <a:endParaRPr lang="ja-JP" altLang="en-US" sz="1400">
                <a:solidFill>
                  <a:srgbClr val="000000"/>
                </a:solidFill>
                <a:latin typeface="Times" charset="0"/>
                <a:ea typeface="ＭＳ 明朝" pitchFamily="17" charset="-128"/>
              </a:endParaRPr>
            </a:p>
          </p:txBody>
        </p:sp>
        <p:grpSp>
          <p:nvGrpSpPr>
            <p:cNvPr id="15" name="Group 133"/>
            <p:cNvGrpSpPr>
              <a:grpSpLocks/>
            </p:cNvGrpSpPr>
            <p:nvPr/>
          </p:nvGrpSpPr>
          <p:grpSpPr bwMode="auto">
            <a:xfrm>
              <a:off x="1373" y="3053"/>
              <a:ext cx="250" cy="327"/>
              <a:chOff x="1373" y="3053"/>
              <a:chExt cx="250" cy="327"/>
            </a:xfrm>
          </p:grpSpPr>
          <p:sp>
            <p:nvSpPr>
              <p:cNvPr id="65908" name="Freeform 134"/>
              <p:cNvSpPr>
                <a:spLocks/>
              </p:cNvSpPr>
              <p:nvPr/>
            </p:nvSpPr>
            <p:spPr bwMode="auto">
              <a:xfrm>
                <a:off x="1517" y="3053"/>
                <a:ext cx="106" cy="125"/>
              </a:xfrm>
              <a:custGeom>
                <a:avLst/>
                <a:gdLst>
                  <a:gd name="T0" fmla="*/ 106 w 106"/>
                  <a:gd name="T1" fmla="*/ 0 h 125"/>
                  <a:gd name="T2" fmla="*/ 58 w 106"/>
                  <a:gd name="T3" fmla="*/ 125 h 125"/>
                  <a:gd name="T4" fmla="*/ 29 w 106"/>
                  <a:gd name="T5" fmla="*/ 106 h 125"/>
                  <a:gd name="T6" fmla="*/ 0 w 106"/>
                  <a:gd name="T7" fmla="*/ 86 h 125"/>
                  <a:gd name="T8" fmla="*/ 106 w 106"/>
                  <a:gd name="T9" fmla="*/ 0 h 125"/>
                  <a:gd name="T10" fmla="*/ 0 60000 65536"/>
                  <a:gd name="T11" fmla="*/ 0 60000 65536"/>
                  <a:gd name="T12" fmla="*/ 0 60000 65536"/>
                  <a:gd name="T13" fmla="*/ 0 60000 65536"/>
                  <a:gd name="T14" fmla="*/ 0 60000 65536"/>
                  <a:gd name="T15" fmla="*/ 0 w 106"/>
                  <a:gd name="T16" fmla="*/ 0 h 125"/>
                  <a:gd name="T17" fmla="*/ 106 w 106"/>
                  <a:gd name="T18" fmla="*/ 125 h 125"/>
                </a:gdLst>
                <a:ahLst/>
                <a:cxnLst>
                  <a:cxn ang="T10">
                    <a:pos x="T0" y="T1"/>
                  </a:cxn>
                  <a:cxn ang="T11">
                    <a:pos x="T2" y="T3"/>
                  </a:cxn>
                  <a:cxn ang="T12">
                    <a:pos x="T4" y="T5"/>
                  </a:cxn>
                  <a:cxn ang="T13">
                    <a:pos x="T6" y="T7"/>
                  </a:cxn>
                  <a:cxn ang="T14">
                    <a:pos x="T8" y="T9"/>
                  </a:cxn>
                </a:cxnLst>
                <a:rect l="T15" t="T16" r="T17" b="T18"/>
                <a:pathLst>
                  <a:path w="106" h="125">
                    <a:moveTo>
                      <a:pt x="106" y="0"/>
                    </a:moveTo>
                    <a:lnTo>
                      <a:pt x="58" y="125"/>
                    </a:lnTo>
                    <a:lnTo>
                      <a:pt x="29" y="106"/>
                    </a:lnTo>
                    <a:lnTo>
                      <a:pt x="0" y="86"/>
                    </a:lnTo>
                    <a:lnTo>
                      <a:pt x="106" y="0"/>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909" name="Line 135"/>
              <p:cNvSpPr>
                <a:spLocks noChangeShapeType="1"/>
              </p:cNvSpPr>
              <p:nvPr/>
            </p:nvSpPr>
            <p:spPr bwMode="auto">
              <a:xfrm flipV="1">
                <a:off x="1373" y="3159"/>
                <a:ext cx="173" cy="221"/>
              </a:xfrm>
              <a:prstGeom prst="line">
                <a:avLst/>
              </a:prstGeom>
              <a:noFill/>
              <a:ln w="15875">
                <a:solidFill>
                  <a:srgbClr val="FFC000"/>
                </a:solidFill>
                <a:round/>
                <a:headEnd/>
                <a:tailEnd/>
              </a:ln>
            </p:spPr>
            <p:txBody>
              <a:bodyPr/>
              <a:lstStyle/>
              <a:p>
                <a:endParaRPr lang="ja-JP" altLang="en-US">
                  <a:solidFill>
                    <a:srgbClr val="000000"/>
                  </a:solidFill>
                  <a:latin typeface="Arial"/>
                  <a:ea typeface="ＭＳ Ｐゴシック"/>
                </a:endParaRPr>
              </a:p>
            </p:txBody>
          </p:sp>
        </p:grpSp>
        <p:sp>
          <p:nvSpPr>
            <p:cNvPr id="65628" name="Rectangle 136"/>
            <p:cNvSpPr>
              <a:spLocks noChangeArrowheads="1"/>
            </p:cNvSpPr>
            <p:nvPr/>
          </p:nvSpPr>
          <p:spPr bwMode="auto">
            <a:xfrm>
              <a:off x="1143" y="3264"/>
              <a:ext cx="365" cy="212"/>
            </a:xfrm>
            <a:prstGeom prst="rect">
              <a:avLst/>
            </a:prstGeom>
            <a:solidFill>
              <a:srgbClr val="000000"/>
            </a:solidFill>
            <a:ln w="15875">
              <a:solidFill>
                <a:srgbClr val="FFC000"/>
              </a:solidFill>
              <a:miter lim="800000"/>
              <a:headEnd/>
              <a:tailEnd/>
            </a:ln>
          </p:spPr>
          <p:txBody>
            <a:bodyPr/>
            <a:lstStyle/>
            <a:p>
              <a:endParaRPr lang="ja-JP" altLang="en-US">
                <a:solidFill>
                  <a:srgbClr val="000000"/>
                </a:solidFill>
                <a:latin typeface="Arial"/>
                <a:ea typeface="ＭＳ Ｐゴシック"/>
              </a:endParaRPr>
            </a:p>
          </p:txBody>
        </p:sp>
        <p:sp>
          <p:nvSpPr>
            <p:cNvPr id="65629" name="Rectangle 137"/>
            <p:cNvSpPr>
              <a:spLocks noChangeArrowheads="1"/>
            </p:cNvSpPr>
            <p:nvPr/>
          </p:nvSpPr>
          <p:spPr bwMode="auto">
            <a:xfrm>
              <a:off x="1205" y="3307"/>
              <a:ext cx="221" cy="144"/>
            </a:xfrm>
            <a:prstGeom prst="rect">
              <a:avLst/>
            </a:prstGeom>
            <a:noFill/>
            <a:ln w="9525">
              <a:noFill/>
              <a:miter lim="800000"/>
              <a:headEnd/>
              <a:tailEnd/>
            </a:ln>
          </p:spPr>
          <p:txBody>
            <a:bodyPr wrap="none" lIns="0" tIns="0" rIns="0" bIns="0">
              <a:spAutoFit/>
            </a:bodyPr>
            <a:lstStyle/>
            <a:p>
              <a:r>
                <a:rPr lang="en-US" altLang="ja-JP" sz="1500" b="1">
                  <a:solidFill>
                    <a:srgbClr val="FFC000"/>
                  </a:solidFill>
                  <a:latin typeface="Arial"/>
                  <a:ea typeface="ＭＳ Ｐゴシック"/>
                </a:rPr>
                <a:t>CSF</a:t>
              </a:r>
              <a:endParaRPr lang="en-US" altLang="ja-JP" sz="1400">
                <a:solidFill>
                  <a:srgbClr val="000000"/>
                </a:solidFill>
                <a:latin typeface="Times" charset="0"/>
                <a:ea typeface="ＭＳ 明朝" pitchFamily="17" charset="-128"/>
              </a:endParaRPr>
            </a:p>
          </p:txBody>
        </p:sp>
        <p:sp>
          <p:nvSpPr>
            <p:cNvPr id="65630" name="Rectangle 138"/>
            <p:cNvSpPr>
              <a:spLocks noChangeArrowheads="1"/>
            </p:cNvSpPr>
            <p:nvPr/>
          </p:nvSpPr>
          <p:spPr bwMode="auto">
            <a:xfrm>
              <a:off x="3499" y="2952"/>
              <a:ext cx="598" cy="144"/>
            </a:xfrm>
            <a:prstGeom prst="rect">
              <a:avLst/>
            </a:prstGeom>
            <a:noFill/>
            <a:ln w="9525">
              <a:noFill/>
              <a:miter lim="800000"/>
              <a:headEnd/>
              <a:tailEnd/>
            </a:ln>
          </p:spPr>
          <p:txBody>
            <a:bodyPr wrap="none" lIns="0" tIns="0" rIns="0" bIns="0">
              <a:spAutoFit/>
            </a:bodyPr>
            <a:lstStyle/>
            <a:p>
              <a:r>
                <a:rPr lang="en-US" altLang="ja-JP" sz="1500" b="1">
                  <a:solidFill>
                    <a:srgbClr val="FFC000"/>
                  </a:solidFill>
                  <a:latin typeface="Arial"/>
                  <a:ea typeface="ＭＳ Ｐゴシック"/>
                </a:rPr>
                <a:t>MPF</a:t>
              </a:r>
              <a:r>
                <a:rPr lang="ja-JP" altLang="en-US" sz="1500" b="1">
                  <a:solidFill>
                    <a:srgbClr val="FFC000"/>
                  </a:solidFill>
                  <a:latin typeface="Arial"/>
                  <a:ea typeface="ＭＳ Ｐゴシック"/>
                </a:rPr>
                <a:t>の失活</a:t>
              </a:r>
              <a:endParaRPr lang="ja-JP" altLang="en-US" sz="1400">
                <a:solidFill>
                  <a:srgbClr val="000000"/>
                </a:solidFill>
                <a:latin typeface="Times" charset="0"/>
                <a:ea typeface="ＭＳ 明朝" pitchFamily="17" charset="-128"/>
              </a:endParaRPr>
            </a:p>
          </p:txBody>
        </p:sp>
        <p:grpSp>
          <p:nvGrpSpPr>
            <p:cNvPr id="16" name="Group 139"/>
            <p:cNvGrpSpPr>
              <a:grpSpLocks/>
            </p:cNvGrpSpPr>
            <p:nvPr/>
          </p:nvGrpSpPr>
          <p:grpSpPr bwMode="auto">
            <a:xfrm>
              <a:off x="1219" y="2938"/>
              <a:ext cx="135" cy="153"/>
              <a:chOff x="1219" y="2938"/>
              <a:chExt cx="135" cy="153"/>
            </a:xfrm>
          </p:grpSpPr>
          <p:sp>
            <p:nvSpPr>
              <p:cNvPr id="65906" name="Freeform 140"/>
              <p:cNvSpPr>
                <a:spLocks/>
              </p:cNvSpPr>
              <p:nvPr/>
            </p:nvSpPr>
            <p:spPr bwMode="auto">
              <a:xfrm>
                <a:off x="1239" y="2967"/>
                <a:ext cx="115" cy="124"/>
              </a:xfrm>
              <a:custGeom>
                <a:avLst/>
                <a:gdLst>
                  <a:gd name="T0" fmla="*/ 115 w 115"/>
                  <a:gd name="T1" fmla="*/ 124 h 124"/>
                  <a:gd name="T2" fmla="*/ 0 w 115"/>
                  <a:gd name="T3" fmla="*/ 48 h 124"/>
                  <a:gd name="T4" fmla="*/ 29 w 115"/>
                  <a:gd name="T5" fmla="*/ 19 h 124"/>
                  <a:gd name="T6" fmla="*/ 57 w 115"/>
                  <a:gd name="T7" fmla="*/ 0 h 124"/>
                  <a:gd name="T8" fmla="*/ 115 w 115"/>
                  <a:gd name="T9" fmla="*/ 124 h 124"/>
                  <a:gd name="T10" fmla="*/ 0 60000 65536"/>
                  <a:gd name="T11" fmla="*/ 0 60000 65536"/>
                  <a:gd name="T12" fmla="*/ 0 60000 65536"/>
                  <a:gd name="T13" fmla="*/ 0 60000 65536"/>
                  <a:gd name="T14" fmla="*/ 0 60000 65536"/>
                  <a:gd name="T15" fmla="*/ 0 w 115"/>
                  <a:gd name="T16" fmla="*/ 0 h 124"/>
                  <a:gd name="T17" fmla="*/ 115 w 115"/>
                  <a:gd name="T18" fmla="*/ 124 h 124"/>
                </a:gdLst>
                <a:ahLst/>
                <a:cxnLst>
                  <a:cxn ang="T10">
                    <a:pos x="T0" y="T1"/>
                  </a:cxn>
                  <a:cxn ang="T11">
                    <a:pos x="T2" y="T3"/>
                  </a:cxn>
                  <a:cxn ang="T12">
                    <a:pos x="T4" y="T5"/>
                  </a:cxn>
                  <a:cxn ang="T13">
                    <a:pos x="T6" y="T7"/>
                  </a:cxn>
                  <a:cxn ang="T14">
                    <a:pos x="T8" y="T9"/>
                  </a:cxn>
                </a:cxnLst>
                <a:rect l="T15" t="T16" r="T17" b="T18"/>
                <a:pathLst>
                  <a:path w="115" h="124">
                    <a:moveTo>
                      <a:pt x="115" y="124"/>
                    </a:moveTo>
                    <a:lnTo>
                      <a:pt x="0" y="48"/>
                    </a:lnTo>
                    <a:lnTo>
                      <a:pt x="29" y="19"/>
                    </a:lnTo>
                    <a:lnTo>
                      <a:pt x="57" y="0"/>
                    </a:lnTo>
                    <a:lnTo>
                      <a:pt x="115" y="124"/>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907" name="Line 141"/>
              <p:cNvSpPr>
                <a:spLocks noChangeShapeType="1"/>
              </p:cNvSpPr>
              <p:nvPr/>
            </p:nvSpPr>
            <p:spPr bwMode="auto">
              <a:xfrm>
                <a:off x="1219" y="2938"/>
                <a:ext cx="49" cy="48"/>
              </a:xfrm>
              <a:prstGeom prst="line">
                <a:avLst/>
              </a:prstGeom>
              <a:noFill/>
              <a:ln w="15875">
                <a:solidFill>
                  <a:srgbClr val="FFC000"/>
                </a:solidFill>
                <a:round/>
                <a:headEnd/>
                <a:tailEnd/>
              </a:ln>
            </p:spPr>
            <p:txBody>
              <a:bodyPr/>
              <a:lstStyle/>
              <a:p>
                <a:endParaRPr lang="ja-JP" altLang="en-US">
                  <a:solidFill>
                    <a:srgbClr val="000000"/>
                  </a:solidFill>
                  <a:latin typeface="Arial"/>
                  <a:ea typeface="ＭＳ Ｐゴシック"/>
                </a:endParaRPr>
              </a:p>
            </p:txBody>
          </p:sp>
        </p:grpSp>
        <p:grpSp>
          <p:nvGrpSpPr>
            <p:cNvPr id="17" name="Group 142"/>
            <p:cNvGrpSpPr>
              <a:grpSpLocks/>
            </p:cNvGrpSpPr>
            <p:nvPr/>
          </p:nvGrpSpPr>
          <p:grpSpPr bwMode="auto">
            <a:xfrm>
              <a:off x="826" y="2304"/>
              <a:ext cx="77" cy="154"/>
              <a:chOff x="826" y="2304"/>
              <a:chExt cx="77" cy="154"/>
            </a:xfrm>
          </p:grpSpPr>
          <p:sp>
            <p:nvSpPr>
              <p:cNvPr id="65904" name="Freeform 143"/>
              <p:cNvSpPr>
                <a:spLocks/>
              </p:cNvSpPr>
              <p:nvPr/>
            </p:nvSpPr>
            <p:spPr bwMode="auto">
              <a:xfrm>
                <a:off x="826" y="2323"/>
                <a:ext cx="77" cy="135"/>
              </a:xfrm>
              <a:custGeom>
                <a:avLst/>
                <a:gdLst>
                  <a:gd name="T0" fmla="*/ 77 w 77"/>
                  <a:gd name="T1" fmla="*/ 135 h 135"/>
                  <a:gd name="T2" fmla="*/ 0 w 77"/>
                  <a:gd name="T3" fmla="*/ 20 h 135"/>
                  <a:gd name="T4" fmla="*/ 38 w 77"/>
                  <a:gd name="T5" fmla="*/ 10 h 135"/>
                  <a:gd name="T6" fmla="*/ 67 w 77"/>
                  <a:gd name="T7" fmla="*/ 0 h 135"/>
                  <a:gd name="T8" fmla="*/ 77 w 77"/>
                  <a:gd name="T9" fmla="*/ 135 h 135"/>
                  <a:gd name="T10" fmla="*/ 0 60000 65536"/>
                  <a:gd name="T11" fmla="*/ 0 60000 65536"/>
                  <a:gd name="T12" fmla="*/ 0 60000 65536"/>
                  <a:gd name="T13" fmla="*/ 0 60000 65536"/>
                  <a:gd name="T14" fmla="*/ 0 60000 65536"/>
                  <a:gd name="T15" fmla="*/ 0 w 77"/>
                  <a:gd name="T16" fmla="*/ 0 h 135"/>
                  <a:gd name="T17" fmla="*/ 77 w 77"/>
                  <a:gd name="T18" fmla="*/ 135 h 135"/>
                </a:gdLst>
                <a:ahLst/>
                <a:cxnLst>
                  <a:cxn ang="T10">
                    <a:pos x="T0" y="T1"/>
                  </a:cxn>
                  <a:cxn ang="T11">
                    <a:pos x="T2" y="T3"/>
                  </a:cxn>
                  <a:cxn ang="T12">
                    <a:pos x="T4" y="T5"/>
                  </a:cxn>
                  <a:cxn ang="T13">
                    <a:pos x="T6" y="T7"/>
                  </a:cxn>
                  <a:cxn ang="T14">
                    <a:pos x="T8" y="T9"/>
                  </a:cxn>
                </a:cxnLst>
                <a:rect l="T15" t="T16" r="T17" b="T18"/>
                <a:pathLst>
                  <a:path w="77" h="135">
                    <a:moveTo>
                      <a:pt x="77" y="135"/>
                    </a:moveTo>
                    <a:lnTo>
                      <a:pt x="0" y="20"/>
                    </a:lnTo>
                    <a:lnTo>
                      <a:pt x="38" y="10"/>
                    </a:lnTo>
                    <a:lnTo>
                      <a:pt x="67" y="0"/>
                    </a:lnTo>
                    <a:lnTo>
                      <a:pt x="77" y="135"/>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905" name="Line 144"/>
              <p:cNvSpPr>
                <a:spLocks noChangeShapeType="1"/>
              </p:cNvSpPr>
              <p:nvPr/>
            </p:nvSpPr>
            <p:spPr bwMode="auto">
              <a:xfrm>
                <a:off x="855" y="2304"/>
                <a:ext cx="9" cy="29"/>
              </a:xfrm>
              <a:prstGeom prst="line">
                <a:avLst/>
              </a:prstGeom>
              <a:noFill/>
              <a:ln w="15875">
                <a:solidFill>
                  <a:srgbClr val="FFC000"/>
                </a:solidFill>
                <a:round/>
                <a:headEnd/>
                <a:tailEnd/>
              </a:ln>
            </p:spPr>
            <p:txBody>
              <a:bodyPr/>
              <a:lstStyle/>
              <a:p>
                <a:endParaRPr lang="ja-JP" altLang="en-US">
                  <a:solidFill>
                    <a:srgbClr val="000000"/>
                  </a:solidFill>
                  <a:latin typeface="Arial"/>
                  <a:ea typeface="ＭＳ Ｐゴシック"/>
                </a:endParaRPr>
              </a:p>
            </p:txBody>
          </p:sp>
        </p:grpSp>
        <p:sp>
          <p:nvSpPr>
            <p:cNvPr id="65633" name="Freeform 145"/>
            <p:cNvSpPr>
              <a:spLocks/>
            </p:cNvSpPr>
            <p:nvPr/>
          </p:nvSpPr>
          <p:spPr bwMode="auto">
            <a:xfrm>
              <a:off x="3534" y="3274"/>
              <a:ext cx="220" cy="163"/>
            </a:xfrm>
            <a:custGeom>
              <a:avLst/>
              <a:gdLst>
                <a:gd name="T0" fmla="*/ 0 w 220"/>
                <a:gd name="T1" fmla="*/ 0 h 163"/>
                <a:gd name="T2" fmla="*/ 0 w 220"/>
                <a:gd name="T3" fmla="*/ 0 h 163"/>
                <a:gd name="T4" fmla="*/ 0 w 220"/>
                <a:gd name="T5" fmla="*/ 163 h 163"/>
                <a:gd name="T6" fmla="*/ 0 w 220"/>
                <a:gd name="T7" fmla="*/ 163 h 163"/>
                <a:gd name="T8" fmla="*/ 201 w 220"/>
                <a:gd name="T9" fmla="*/ 163 h 163"/>
                <a:gd name="T10" fmla="*/ 201 w 220"/>
                <a:gd name="T11" fmla="*/ 163 h 163"/>
                <a:gd name="T12" fmla="*/ 211 w 220"/>
                <a:gd name="T13" fmla="*/ 125 h 163"/>
                <a:gd name="T14" fmla="*/ 211 w 220"/>
                <a:gd name="T15" fmla="*/ 125 h 163"/>
                <a:gd name="T16" fmla="*/ 192 w 220"/>
                <a:gd name="T17" fmla="*/ 86 h 163"/>
                <a:gd name="T18" fmla="*/ 192 w 220"/>
                <a:gd name="T19" fmla="*/ 86 h 163"/>
                <a:gd name="T20" fmla="*/ 220 w 220"/>
                <a:gd name="T21" fmla="*/ 29 h 163"/>
                <a:gd name="T22" fmla="*/ 220 w 220"/>
                <a:gd name="T23" fmla="*/ 29 h 163"/>
                <a:gd name="T24" fmla="*/ 192 w 220"/>
                <a:gd name="T25" fmla="*/ 0 h 163"/>
                <a:gd name="T26" fmla="*/ 192 w 220"/>
                <a:gd name="T27" fmla="*/ 0 h 163"/>
                <a:gd name="T28" fmla="*/ 0 w 220"/>
                <a:gd name="T29" fmla="*/ 0 h 163"/>
                <a:gd name="T30" fmla="*/ 0 w 220"/>
                <a:gd name="T31" fmla="*/ 0 h 163"/>
                <a:gd name="T32" fmla="*/ 0 w 220"/>
                <a:gd name="T33" fmla="*/ 163 h 163"/>
                <a:gd name="T34" fmla="*/ 201 w 220"/>
                <a:gd name="T35" fmla="*/ 163 h 163"/>
                <a:gd name="T36" fmla="*/ 211 w 220"/>
                <a:gd name="T37" fmla="*/ 125 h 163"/>
                <a:gd name="T38" fmla="*/ 192 w 220"/>
                <a:gd name="T39" fmla="*/ 86 h 163"/>
                <a:gd name="T40" fmla="*/ 220 w 220"/>
                <a:gd name="T41" fmla="*/ 29 h 163"/>
                <a:gd name="T42" fmla="*/ 192 w 220"/>
                <a:gd name="T43" fmla="*/ 0 h 163"/>
                <a:gd name="T44" fmla="*/ 0 w 220"/>
                <a:gd name="T45" fmla="*/ 0 h 16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0"/>
                <a:gd name="T70" fmla="*/ 0 h 163"/>
                <a:gd name="T71" fmla="*/ 220 w 220"/>
                <a:gd name="T72" fmla="*/ 163 h 16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0" h="163">
                  <a:moveTo>
                    <a:pt x="0" y="0"/>
                  </a:moveTo>
                  <a:lnTo>
                    <a:pt x="0" y="0"/>
                  </a:lnTo>
                  <a:lnTo>
                    <a:pt x="0" y="163"/>
                  </a:lnTo>
                  <a:lnTo>
                    <a:pt x="201" y="163"/>
                  </a:lnTo>
                  <a:lnTo>
                    <a:pt x="211" y="125"/>
                  </a:lnTo>
                  <a:lnTo>
                    <a:pt x="192" y="86"/>
                  </a:lnTo>
                  <a:lnTo>
                    <a:pt x="220" y="29"/>
                  </a:lnTo>
                  <a:lnTo>
                    <a:pt x="192" y="0"/>
                  </a:lnTo>
                  <a:lnTo>
                    <a:pt x="0" y="0"/>
                  </a:lnTo>
                  <a:lnTo>
                    <a:pt x="0" y="163"/>
                  </a:lnTo>
                  <a:lnTo>
                    <a:pt x="201" y="163"/>
                  </a:lnTo>
                  <a:lnTo>
                    <a:pt x="211" y="125"/>
                  </a:lnTo>
                  <a:lnTo>
                    <a:pt x="192" y="86"/>
                  </a:lnTo>
                  <a:lnTo>
                    <a:pt x="220" y="29"/>
                  </a:lnTo>
                  <a:lnTo>
                    <a:pt x="192" y="0"/>
                  </a:lnTo>
                  <a:lnTo>
                    <a:pt x="0" y="0"/>
                  </a:lnTo>
                  <a:close/>
                </a:path>
              </a:pathLst>
            </a:custGeom>
            <a:noFill/>
            <a:ln w="15875">
              <a:solidFill>
                <a:srgbClr val="99FF99"/>
              </a:solidFill>
              <a:prstDash val="solid"/>
              <a:round/>
              <a:headEnd/>
              <a:tailEnd/>
            </a:ln>
          </p:spPr>
          <p:txBody>
            <a:bodyPr/>
            <a:lstStyle/>
            <a:p>
              <a:endParaRPr lang="ja-JP" altLang="en-US">
                <a:solidFill>
                  <a:srgbClr val="000000"/>
                </a:solidFill>
                <a:latin typeface="Arial"/>
                <a:ea typeface="ＭＳ Ｐゴシック"/>
              </a:endParaRPr>
            </a:p>
          </p:txBody>
        </p:sp>
        <p:sp>
          <p:nvSpPr>
            <p:cNvPr id="65634" name="Rectangle 146"/>
            <p:cNvSpPr>
              <a:spLocks noChangeArrowheads="1"/>
            </p:cNvSpPr>
            <p:nvPr/>
          </p:nvSpPr>
          <p:spPr bwMode="auto">
            <a:xfrm>
              <a:off x="3547" y="3297"/>
              <a:ext cx="194" cy="120"/>
            </a:xfrm>
            <a:prstGeom prst="rect">
              <a:avLst/>
            </a:prstGeom>
            <a:noFill/>
            <a:ln w="9525">
              <a:noFill/>
              <a:miter lim="800000"/>
              <a:headEnd/>
              <a:tailEnd/>
            </a:ln>
          </p:spPr>
          <p:txBody>
            <a:bodyPr wrap="none" lIns="0" tIns="0" rIns="0" bIns="0">
              <a:spAutoFit/>
            </a:bodyPr>
            <a:lstStyle/>
            <a:p>
              <a:r>
                <a:rPr lang="ja-JP" altLang="en-US" sz="1200" b="1">
                  <a:solidFill>
                    <a:srgbClr val="000000"/>
                  </a:solidFill>
                  <a:latin typeface="Osaka" charset="-128"/>
                  <a:ea typeface="Osaka" charset="-128"/>
                </a:rPr>
                <a:t>サイ</a:t>
              </a:r>
              <a:endParaRPr lang="ja-JP" altLang="en-US" sz="1400">
                <a:solidFill>
                  <a:srgbClr val="000000"/>
                </a:solidFill>
                <a:latin typeface="Times" charset="0"/>
                <a:ea typeface="ＭＳ 明朝" pitchFamily="17" charset="-128"/>
              </a:endParaRPr>
            </a:p>
          </p:txBody>
        </p:sp>
        <p:sp>
          <p:nvSpPr>
            <p:cNvPr id="65635" name="Freeform 147"/>
            <p:cNvSpPr>
              <a:spLocks/>
            </p:cNvSpPr>
            <p:nvPr/>
          </p:nvSpPr>
          <p:spPr bwMode="auto">
            <a:xfrm>
              <a:off x="3764" y="3274"/>
              <a:ext cx="240" cy="163"/>
            </a:xfrm>
            <a:custGeom>
              <a:avLst/>
              <a:gdLst>
                <a:gd name="T0" fmla="*/ 10 w 240"/>
                <a:gd name="T1" fmla="*/ 0 h 163"/>
                <a:gd name="T2" fmla="*/ 10 w 240"/>
                <a:gd name="T3" fmla="*/ 0 h 163"/>
                <a:gd name="T4" fmla="*/ 29 w 240"/>
                <a:gd name="T5" fmla="*/ 29 h 163"/>
                <a:gd name="T6" fmla="*/ 29 w 240"/>
                <a:gd name="T7" fmla="*/ 29 h 163"/>
                <a:gd name="T8" fmla="*/ 0 w 240"/>
                <a:gd name="T9" fmla="*/ 86 h 163"/>
                <a:gd name="T10" fmla="*/ 0 w 240"/>
                <a:gd name="T11" fmla="*/ 86 h 163"/>
                <a:gd name="T12" fmla="*/ 29 w 240"/>
                <a:gd name="T13" fmla="*/ 125 h 163"/>
                <a:gd name="T14" fmla="*/ 29 w 240"/>
                <a:gd name="T15" fmla="*/ 125 h 163"/>
                <a:gd name="T16" fmla="*/ 19 w 240"/>
                <a:gd name="T17" fmla="*/ 163 h 163"/>
                <a:gd name="T18" fmla="*/ 19 w 240"/>
                <a:gd name="T19" fmla="*/ 163 h 163"/>
                <a:gd name="T20" fmla="*/ 221 w 240"/>
                <a:gd name="T21" fmla="*/ 163 h 163"/>
                <a:gd name="T22" fmla="*/ 221 w 240"/>
                <a:gd name="T23" fmla="*/ 163 h 163"/>
                <a:gd name="T24" fmla="*/ 192 w 240"/>
                <a:gd name="T25" fmla="*/ 125 h 163"/>
                <a:gd name="T26" fmla="*/ 192 w 240"/>
                <a:gd name="T27" fmla="*/ 125 h 163"/>
                <a:gd name="T28" fmla="*/ 221 w 240"/>
                <a:gd name="T29" fmla="*/ 86 h 163"/>
                <a:gd name="T30" fmla="*/ 221 w 240"/>
                <a:gd name="T31" fmla="*/ 86 h 163"/>
                <a:gd name="T32" fmla="*/ 192 w 240"/>
                <a:gd name="T33" fmla="*/ 38 h 163"/>
                <a:gd name="T34" fmla="*/ 192 w 240"/>
                <a:gd name="T35" fmla="*/ 38 h 163"/>
                <a:gd name="T36" fmla="*/ 240 w 240"/>
                <a:gd name="T37" fmla="*/ 29 h 163"/>
                <a:gd name="T38" fmla="*/ 240 w 240"/>
                <a:gd name="T39" fmla="*/ 29 h 163"/>
                <a:gd name="T40" fmla="*/ 173 w 240"/>
                <a:gd name="T41" fmla="*/ 0 h 163"/>
                <a:gd name="T42" fmla="*/ 173 w 240"/>
                <a:gd name="T43" fmla="*/ 0 h 163"/>
                <a:gd name="T44" fmla="*/ 10 w 240"/>
                <a:gd name="T45" fmla="*/ 0 h 163"/>
                <a:gd name="T46" fmla="*/ 10 w 240"/>
                <a:gd name="T47" fmla="*/ 0 h 163"/>
                <a:gd name="T48" fmla="*/ 29 w 240"/>
                <a:gd name="T49" fmla="*/ 29 h 163"/>
                <a:gd name="T50" fmla="*/ 0 w 240"/>
                <a:gd name="T51" fmla="*/ 86 h 163"/>
                <a:gd name="T52" fmla="*/ 29 w 240"/>
                <a:gd name="T53" fmla="*/ 125 h 163"/>
                <a:gd name="T54" fmla="*/ 19 w 240"/>
                <a:gd name="T55" fmla="*/ 163 h 163"/>
                <a:gd name="T56" fmla="*/ 221 w 240"/>
                <a:gd name="T57" fmla="*/ 163 h 163"/>
                <a:gd name="T58" fmla="*/ 192 w 240"/>
                <a:gd name="T59" fmla="*/ 125 h 163"/>
                <a:gd name="T60" fmla="*/ 221 w 240"/>
                <a:gd name="T61" fmla="*/ 86 h 163"/>
                <a:gd name="T62" fmla="*/ 192 w 240"/>
                <a:gd name="T63" fmla="*/ 38 h 163"/>
                <a:gd name="T64" fmla="*/ 240 w 240"/>
                <a:gd name="T65" fmla="*/ 29 h 163"/>
                <a:gd name="T66" fmla="*/ 173 w 240"/>
                <a:gd name="T67" fmla="*/ 0 h 163"/>
                <a:gd name="T68" fmla="*/ 10 w 240"/>
                <a:gd name="T69" fmla="*/ 0 h 1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0"/>
                <a:gd name="T106" fmla="*/ 0 h 163"/>
                <a:gd name="T107" fmla="*/ 240 w 240"/>
                <a:gd name="T108" fmla="*/ 163 h 1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0" h="163">
                  <a:moveTo>
                    <a:pt x="10" y="0"/>
                  </a:moveTo>
                  <a:lnTo>
                    <a:pt x="10" y="0"/>
                  </a:lnTo>
                  <a:lnTo>
                    <a:pt x="29" y="29"/>
                  </a:lnTo>
                  <a:lnTo>
                    <a:pt x="0" y="86"/>
                  </a:lnTo>
                  <a:lnTo>
                    <a:pt x="29" y="125"/>
                  </a:lnTo>
                  <a:lnTo>
                    <a:pt x="19" y="163"/>
                  </a:lnTo>
                  <a:lnTo>
                    <a:pt x="221" y="163"/>
                  </a:lnTo>
                  <a:lnTo>
                    <a:pt x="192" y="125"/>
                  </a:lnTo>
                  <a:lnTo>
                    <a:pt x="221" y="86"/>
                  </a:lnTo>
                  <a:lnTo>
                    <a:pt x="192" y="38"/>
                  </a:lnTo>
                  <a:lnTo>
                    <a:pt x="240" y="29"/>
                  </a:lnTo>
                  <a:lnTo>
                    <a:pt x="173" y="0"/>
                  </a:lnTo>
                  <a:lnTo>
                    <a:pt x="10" y="0"/>
                  </a:lnTo>
                  <a:lnTo>
                    <a:pt x="29" y="29"/>
                  </a:lnTo>
                  <a:lnTo>
                    <a:pt x="0" y="86"/>
                  </a:lnTo>
                  <a:lnTo>
                    <a:pt x="29" y="125"/>
                  </a:lnTo>
                  <a:lnTo>
                    <a:pt x="19" y="163"/>
                  </a:lnTo>
                  <a:lnTo>
                    <a:pt x="221" y="163"/>
                  </a:lnTo>
                  <a:lnTo>
                    <a:pt x="192" y="125"/>
                  </a:lnTo>
                  <a:lnTo>
                    <a:pt x="221" y="86"/>
                  </a:lnTo>
                  <a:lnTo>
                    <a:pt x="192" y="38"/>
                  </a:lnTo>
                  <a:lnTo>
                    <a:pt x="240" y="29"/>
                  </a:lnTo>
                  <a:lnTo>
                    <a:pt x="173" y="0"/>
                  </a:lnTo>
                  <a:lnTo>
                    <a:pt x="10" y="0"/>
                  </a:lnTo>
                  <a:close/>
                </a:path>
              </a:pathLst>
            </a:custGeom>
            <a:noFill/>
            <a:ln w="15875">
              <a:solidFill>
                <a:srgbClr val="99FF99"/>
              </a:solidFill>
              <a:prstDash val="solid"/>
              <a:round/>
              <a:headEnd/>
              <a:tailEnd/>
            </a:ln>
          </p:spPr>
          <p:txBody>
            <a:bodyPr/>
            <a:lstStyle/>
            <a:p>
              <a:endParaRPr lang="ja-JP" altLang="en-US">
                <a:solidFill>
                  <a:srgbClr val="000000"/>
                </a:solidFill>
                <a:latin typeface="Arial"/>
                <a:ea typeface="ＭＳ Ｐゴシック"/>
              </a:endParaRPr>
            </a:p>
          </p:txBody>
        </p:sp>
        <p:sp>
          <p:nvSpPr>
            <p:cNvPr id="65636" name="Rectangle 148"/>
            <p:cNvSpPr>
              <a:spLocks noChangeArrowheads="1"/>
            </p:cNvSpPr>
            <p:nvPr/>
          </p:nvSpPr>
          <p:spPr bwMode="auto">
            <a:xfrm>
              <a:off x="3787" y="3297"/>
              <a:ext cx="194" cy="120"/>
            </a:xfrm>
            <a:prstGeom prst="rect">
              <a:avLst/>
            </a:prstGeom>
            <a:noFill/>
            <a:ln w="9525">
              <a:noFill/>
              <a:miter lim="800000"/>
              <a:headEnd/>
              <a:tailEnd/>
            </a:ln>
          </p:spPr>
          <p:txBody>
            <a:bodyPr wrap="none" lIns="0" tIns="0" rIns="0" bIns="0">
              <a:spAutoFit/>
            </a:bodyPr>
            <a:lstStyle/>
            <a:p>
              <a:r>
                <a:rPr lang="ja-JP" altLang="en-US" sz="1200" b="1">
                  <a:solidFill>
                    <a:srgbClr val="000000"/>
                  </a:solidFill>
                  <a:latin typeface="Osaka" charset="-128"/>
                  <a:ea typeface="Osaka" charset="-128"/>
                </a:rPr>
                <a:t>クリ</a:t>
              </a:r>
              <a:endParaRPr lang="ja-JP" altLang="en-US" sz="1400">
                <a:solidFill>
                  <a:srgbClr val="000000"/>
                </a:solidFill>
                <a:latin typeface="Times" charset="0"/>
                <a:ea typeface="ＭＳ 明朝" pitchFamily="17" charset="-128"/>
              </a:endParaRPr>
            </a:p>
          </p:txBody>
        </p:sp>
        <p:sp>
          <p:nvSpPr>
            <p:cNvPr id="65637" name="Freeform 149"/>
            <p:cNvSpPr>
              <a:spLocks/>
            </p:cNvSpPr>
            <p:nvPr/>
          </p:nvSpPr>
          <p:spPr bwMode="auto">
            <a:xfrm>
              <a:off x="4014" y="3274"/>
              <a:ext cx="211" cy="163"/>
            </a:xfrm>
            <a:custGeom>
              <a:avLst/>
              <a:gdLst>
                <a:gd name="T0" fmla="*/ 0 w 211"/>
                <a:gd name="T1" fmla="*/ 0 h 163"/>
                <a:gd name="T2" fmla="*/ 0 w 211"/>
                <a:gd name="T3" fmla="*/ 0 h 163"/>
                <a:gd name="T4" fmla="*/ 57 w 211"/>
                <a:gd name="T5" fmla="*/ 29 h 163"/>
                <a:gd name="T6" fmla="*/ 57 w 211"/>
                <a:gd name="T7" fmla="*/ 29 h 163"/>
                <a:gd name="T8" fmla="*/ 19 w 211"/>
                <a:gd name="T9" fmla="*/ 38 h 163"/>
                <a:gd name="T10" fmla="*/ 19 w 211"/>
                <a:gd name="T11" fmla="*/ 38 h 163"/>
                <a:gd name="T12" fmla="*/ 48 w 211"/>
                <a:gd name="T13" fmla="*/ 86 h 163"/>
                <a:gd name="T14" fmla="*/ 48 w 211"/>
                <a:gd name="T15" fmla="*/ 86 h 163"/>
                <a:gd name="T16" fmla="*/ 19 w 211"/>
                <a:gd name="T17" fmla="*/ 125 h 163"/>
                <a:gd name="T18" fmla="*/ 19 w 211"/>
                <a:gd name="T19" fmla="*/ 125 h 163"/>
                <a:gd name="T20" fmla="*/ 38 w 211"/>
                <a:gd name="T21" fmla="*/ 163 h 163"/>
                <a:gd name="T22" fmla="*/ 38 w 211"/>
                <a:gd name="T23" fmla="*/ 163 h 163"/>
                <a:gd name="T24" fmla="*/ 211 w 211"/>
                <a:gd name="T25" fmla="*/ 163 h 163"/>
                <a:gd name="T26" fmla="*/ 211 w 211"/>
                <a:gd name="T27" fmla="*/ 163 h 163"/>
                <a:gd name="T28" fmla="*/ 211 w 211"/>
                <a:gd name="T29" fmla="*/ 0 h 163"/>
                <a:gd name="T30" fmla="*/ 211 w 211"/>
                <a:gd name="T31" fmla="*/ 0 h 163"/>
                <a:gd name="T32" fmla="*/ 0 w 211"/>
                <a:gd name="T33" fmla="*/ 0 h 163"/>
                <a:gd name="T34" fmla="*/ 0 w 211"/>
                <a:gd name="T35" fmla="*/ 0 h 163"/>
                <a:gd name="T36" fmla="*/ 57 w 211"/>
                <a:gd name="T37" fmla="*/ 29 h 163"/>
                <a:gd name="T38" fmla="*/ 19 w 211"/>
                <a:gd name="T39" fmla="*/ 38 h 163"/>
                <a:gd name="T40" fmla="*/ 48 w 211"/>
                <a:gd name="T41" fmla="*/ 86 h 163"/>
                <a:gd name="T42" fmla="*/ 19 w 211"/>
                <a:gd name="T43" fmla="*/ 125 h 163"/>
                <a:gd name="T44" fmla="*/ 38 w 211"/>
                <a:gd name="T45" fmla="*/ 163 h 163"/>
                <a:gd name="T46" fmla="*/ 211 w 211"/>
                <a:gd name="T47" fmla="*/ 163 h 163"/>
                <a:gd name="T48" fmla="*/ 211 w 211"/>
                <a:gd name="T49" fmla="*/ 0 h 163"/>
                <a:gd name="T50" fmla="*/ 0 w 211"/>
                <a:gd name="T51" fmla="*/ 0 h 1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1"/>
                <a:gd name="T79" fmla="*/ 0 h 163"/>
                <a:gd name="T80" fmla="*/ 211 w 211"/>
                <a:gd name="T81" fmla="*/ 163 h 1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1" h="163">
                  <a:moveTo>
                    <a:pt x="0" y="0"/>
                  </a:moveTo>
                  <a:lnTo>
                    <a:pt x="0" y="0"/>
                  </a:lnTo>
                  <a:lnTo>
                    <a:pt x="57" y="29"/>
                  </a:lnTo>
                  <a:lnTo>
                    <a:pt x="19" y="38"/>
                  </a:lnTo>
                  <a:lnTo>
                    <a:pt x="48" y="86"/>
                  </a:lnTo>
                  <a:lnTo>
                    <a:pt x="19" y="125"/>
                  </a:lnTo>
                  <a:lnTo>
                    <a:pt x="38" y="163"/>
                  </a:lnTo>
                  <a:lnTo>
                    <a:pt x="211" y="163"/>
                  </a:lnTo>
                  <a:lnTo>
                    <a:pt x="211" y="0"/>
                  </a:lnTo>
                  <a:lnTo>
                    <a:pt x="0" y="0"/>
                  </a:lnTo>
                  <a:lnTo>
                    <a:pt x="57" y="29"/>
                  </a:lnTo>
                  <a:lnTo>
                    <a:pt x="19" y="38"/>
                  </a:lnTo>
                  <a:lnTo>
                    <a:pt x="48" y="86"/>
                  </a:lnTo>
                  <a:lnTo>
                    <a:pt x="19" y="125"/>
                  </a:lnTo>
                  <a:lnTo>
                    <a:pt x="38" y="163"/>
                  </a:lnTo>
                  <a:lnTo>
                    <a:pt x="211" y="163"/>
                  </a:lnTo>
                  <a:lnTo>
                    <a:pt x="211" y="0"/>
                  </a:lnTo>
                  <a:lnTo>
                    <a:pt x="0" y="0"/>
                  </a:lnTo>
                  <a:close/>
                </a:path>
              </a:pathLst>
            </a:custGeom>
            <a:noFill/>
            <a:ln w="15875">
              <a:solidFill>
                <a:srgbClr val="99FF99"/>
              </a:solidFill>
              <a:prstDash val="solid"/>
              <a:round/>
              <a:headEnd/>
              <a:tailEnd/>
            </a:ln>
          </p:spPr>
          <p:txBody>
            <a:bodyPr/>
            <a:lstStyle/>
            <a:p>
              <a:endParaRPr lang="ja-JP" altLang="en-US">
                <a:solidFill>
                  <a:srgbClr val="000000"/>
                </a:solidFill>
                <a:latin typeface="Arial"/>
                <a:ea typeface="ＭＳ Ｐゴシック"/>
              </a:endParaRPr>
            </a:p>
          </p:txBody>
        </p:sp>
        <p:sp>
          <p:nvSpPr>
            <p:cNvPr id="65638" name="Rectangle 150"/>
            <p:cNvSpPr>
              <a:spLocks noChangeArrowheads="1"/>
            </p:cNvSpPr>
            <p:nvPr/>
          </p:nvSpPr>
          <p:spPr bwMode="auto">
            <a:xfrm>
              <a:off x="4037" y="3297"/>
              <a:ext cx="194" cy="120"/>
            </a:xfrm>
            <a:prstGeom prst="rect">
              <a:avLst/>
            </a:prstGeom>
            <a:noFill/>
            <a:ln w="9525">
              <a:noFill/>
              <a:miter lim="800000"/>
              <a:headEnd/>
              <a:tailEnd/>
            </a:ln>
          </p:spPr>
          <p:txBody>
            <a:bodyPr wrap="none" lIns="0" tIns="0" rIns="0" bIns="0">
              <a:spAutoFit/>
            </a:bodyPr>
            <a:lstStyle/>
            <a:p>
              <a:r>
                <a:rPr lang="ja-JP" altLang="en-US" sz="1200" b="1">
                  <a:solidFill>
                    <a:srgbClr val="000000"/>
                  </a:solidFill>
                  <a:latin typeface="Osaka" charset="-128"/>
                  <a:ea typeface="Osaka" charset="-128"/>
                </a:rPr>
                <a:t>ンＢ</a:t>
              </a:r>
              <a:endParaRPr lang="ja-JP" altLang="en-US" sz="1400">
                <a:solidFill>
                  <a:srgbClr val="000000"/>
                </a:solidFill>
                <a:latin typeface="Times" charset="0"/>
                <a:ea typeface="ＭＳ 明朝" pitchFamily="17" charset="-128"/>
              </a:endParaRPr>
            </a:p>
          </p:txBody>
        </p:sp>
        <p:grpSp>
          <p:nvGrpSpPr>
            <p:cNvPr id="18" name="Group 151"/>
            <p:cNvGrpSpPr>
              <a:grpSpLocks/>
            </p:cNvGrpSpPr>
            <p:nvPr/>
          </p:nvGrpSpPr>
          <p:grpSpPr bwMode="auto">
            <a:xfrm>
              <a:off x="4426" y="3149"/>
              <a:ext cx="231" cy="163"/>
              <a:chOff x="4426" y="3149"/>
              <a:chExt cx="231" cy="163"/>
            </a:xfrm>
          </p:grpSpPr>
          <p:sp>
            <p:nvSpPr>
              <p:cNvPr id="65902" name="Freeform 152"/>
              <p:cNvSpPr>
                <a:spLocks/>
              </p:cNvSpPr>
              <p:nvPr/>
            </p:nvSpPr>
            <p:spPr bwMode="auto">
              <a:xfrm>
                <a:off x="4532" y="3149"/>
                <a:ext cx="125" cy="106"/>
              </a:xfrm>
              <a:custGeom>
                <a:avLst/>
                <a:gdLst>
                  <a:gd name="T0" fmla="*/ 125 w 125"/>
                  <a:gd name="T1" fmla="*/ 0 h 106"/>
                  <a:gd name="T2" fmla="*/ 39 w 125"/>
                  <a:gd name="T3" fmla="*/ 106 h 106"/>
                  <a:gd name="T4" fmla="*/ 19 w 125"/>
                  <a:gd name="T5" fmla="*/ 77 h 106"/>
                  <a:gd name="T6" fmla="*/ 0 w 125"/>
                  <a:gd name="T7" fmla="*/ 48 h 106"/>
                  <a:gd name="T8" fmla="*/ 125 w 125"/>
                  <a:gd name="T9" fmla="*/ 0 h 106"/>
                  <a:gd name="T10" fmla="*/ 0 60000 65536"/>
                  <a:gd name="T11" fmla="*/ 0 60000 65536"/>
                  <a:gd name="T12" fmla="*/ 0 60000 65536"/>
                  <a:gd name="T13" fmla="*/ 0 60000 65536"/>
                  <a:gd name="T14" fmla="*/ 0 60000 65536"/>
                  <a:gd name="T15" fmla="*/ 0 w 125"/>
                  <a:gd name="T16" fmla="*/ 0 h 106"/>
                  <a:gd name="T17" fmla="*/ 125 w 125"/>
                  <a:gd name="T18" fmla="*/ 106 h 106"/>
                </a:gdLst>
                <a:ahLst/>
                <a:cxnLst>
                  <a:cxn ang="T10">
                    <a:pos x="T0" y="T1"/>
                  </a:cxn>
                  <a:cxn ang="T11">
                    <a:pos x="T2" y="T3"/>
                  </a:cxn>
                  <a:cxn ang="T12">
                    <a:pos x="T4" y="T5"/>
                  </a:cxn>
                  <a:cxn ang="T13">
                    <a:pos x="T6" y="T7"/>
                  </a:cxn>
                  <a:cxn ang="T14">
                    <a:pos x="T8" y="T9"/>
                  </a:cxn>
                </a:cxnLst>
                <a:rect l="T15" t="T16" r="T17" b="T18"/>
                <a:pathLst>
                  <a:path w="125" h="106">
                    <a:moveTo>
                      <a:pt x="125" y="0"/>
                    </a:moveTo>
                    <a:lnTo>
                      <a:pt x="39" y="106"/>
                    </a:lnTo>
                    <a:lnTo>
                      <a:pt x="19" y="77"/>
                    </a:lnTo>
                    <a:lnTo>
                      <a:pt x="0" y="48"/>
                    </a:lnTo>
                    <a:lnTo>
                      <a:pt x="125" y="0"/>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903" name="Line 153"/>
              <p:cNvSpPr>
                <a:spLocks noChangeShapeType="1"/>
              </p:cNvSpPr>
              <p:nvPr/>
            </p:nvSpPr>
            <p:spPr bwMode="auto">
              <a:xfrm flipV="1">
                <a:off x="4426" y="3226"/>
                <a:ext cx="125" cy="86"/>
              </a:xfrm>
              <a:prstGeom prst="line">
                <a:avLst/>
              </a:prstGeom>
              <a:noFill/>
              <a:ln w="15875">
                <a:solidFill>
                  <a:srgbClr val="FFC000"/>
                </a:solidFill>
                <a:round/>
                <a:headEnd/>
                <a:tailEnd/>
              </a:ln>
            </p:spPr>
            <p:txBody>
              <a:bodyPr/>
              <a:lstStyle/>
              <a:p>
                <a:endParaRPr lang="ja-JP" altLang="en-US">
                  <a:solidFill>
                    <a:srgbClr val="000000"/>
                  </a:solidFill>
                  <a:latin typeface="Arial"/>
                  <a:ea typeface="ＭＳ Ｐゴシック"/>
                </a:endParaRPr>
              </a:p>
            </p:txBody>
          </p:sp>
        </p:grpSp>
        <p:grpSp>
          <p:nvGrpSpPr>
            <p:cNvPr id="19" name="Group 154"/>
            <p:cNvGrpSpPr>
              <a:grpSpLocks/>
            </p:cNvGrpSpPr>
            <p:nvPr/>
          </p:nvGrpSpPr>
          <p:grpSpPr bwMode="auto">
            <a:xfrm>
              <a:off x="4811" y="2381"/>
              <a:ext cx="57" cy="221"/>
              <a:chOff x="4811" y="2381"/>
              <a:chExt cx="57" cy="221"/>
            </a:xfrm>
          </p:grpSpPr>
          <p:sp>
            <p:nvSpPr>
              <p:cNvPr id="65900" name="Freeform 155"/>
              <p:cNvSpPr>
                <a:spLocks/>
              </p:cNvSpPr>
              <p:nvPr/>
            </p:nvSpPr>
            <p:spPr bwMode="auto">
              <a:xfrm>
                <a:off x="4811" y="2381"/>
                <a:ext cx="57" cy="134"/>
              </a:xfrm>
              <a:custGeom>
                <a:avLst/>
                <a:gdLst>
                  <a:gd name="T0" fmla="*/ 48 w 57"/>
                  <a:gd name="T1" fmla="*/ 0 h 134"/>
                  <a:gd name="T2" fmla="*/ 57 w 57"/>
                  <a:gd name="T3" fmla="*/ 134 h 134"/>
                  <a:gd name="T4" fmla="*/ 28 w 57"/>
                  <a:gd name="T5" fmla="*/ 134 h 134"/>
                  <a:gd name="T6" fmla="*/ 0 w 57"/>
                  <a:gd name="T7" fmla="*/ 125 h 134"/>
                  <a:gd name="T8" fmla="*/ 48 w 57"/>
                  <a:gd name="T9" fmla="*/ 0 h 134"/>
                  <a:gd name="T10" fmla="*/ 0 60000 65536"/>
                  <a:gd name="T11" fmla="*/ 0 60000 65536"/>
                  <a:gd name="T12" fmla="*/ 0 60000 65536"/>
                  <a:gd name="T13" fmla="*/ 0 60000 65536"/>
                  <a:gd name="T14" fmla="*/ 0 60000 65536"/>
                  <a:gd name="T15" fmla="*/ 0 w 57"/>
                  <a:gd name="T16" fmla="*/ 0 h 134"/>
                  <a:gd name="T17" fmla="*/ 57 w 57"/>
                  <a:gd name="T18" fmla="*/ 134 h 134"/>
                </a:gdLst>
                <a:ahLst/>
                <a:cxnLst>
                  <a:cxn ang="T10">
                    <a:pos x="T0" y="T1"/>
                  </a:cxn>
                  <a:cxn ang="T11">
                    <a:pos x="T2" y="T3"/>
                  </a:cxn>
                  <a:cxn ang="T12">
                    <a:pos x="T4" y="T5"/>
                  </a:cxn>
                  <a:cxn ang="T13">
                    <a:pos x="T6" y="T7"/>
                  </a:cxn>
                  <a:cxn ang="T14">
                    <a:pos x="T8" y="T9"/>
                  </a:cxn>
                </a:cxnLst>
                <a:rect l="T15" t="T16" r="T17" b="T18"/>
                <a:pathLst>
                  <a:path w="57" h="134">
                    <a:moveTo>
                      <a:pt x="48" y="0"/>
                    </a:moveTo>
                    <a:lnTo>
                      <a:pt x="57" y="134"/>
                    </a:lnTo>
                    <a:lnTo>
                      <a:pt x="28" y="134"/>
                    </a:lnTo>
                    <a:lnTo>
                      <a:pt x="0" y="125"/>
                    </a:lnTo>
                    <a:lnTo>
                      <a:pt x="48" y="0"/>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901" name="Line 156"/>
              <p:cNvSpPr>
                <a:spLocks noChangeShapeType="1"/>
              </p:cNvSpPr>
              <p:nvPr/>
            </p:nvSpPr>
            <p:spPr bwMode="auto">
              <a:xfrm flipV="1">
                <a:off x="4830" y="2515"/>
                <a:ext cx="9" cy="87"/>
              </a:xfrm>
              <a:prstGeom prst="line">
                <a:avLst/>
              </a:prstGeom>
              <a:noFill/>
              <a:ln w="15875">
                <a:solidFill>
                  <a:srgbClr val="FFC000"/>
                </a:solidFill>
                <a:round/>
                <a:headEnd/>
                <a:tailEnd/>
              </a:ln>
            </p:spPr>
            <p:txBody>
              <a:bodyPr/>
              <a:lstStyle/>
              <a:p>
                <a:endParaRPr lang="ja-JP" altLang="en-US">
                  <a:solidFill>
                    <a:srgbClr val="000000"/>
                  </a:solidFill>
                  <a:latin typeface="Arial"/>
                  <a:ea typeface="ＭＳ Ｐゴシック"/>
                </a:endParaRPr>
              </a:p>
            </p:txBody>
          </p:sp>
        </p:grpSp>
        <p:grpSp>
          <p:nvGrpSpPr>
            <p:cNvPr id="20" name="Group 157"/>
            <p:cNvGrpSpPr>
              <a:grpSpLocks/>
            </p:cNvGrpSpPr>
            <p:nvPr/>
          </p:nvGrpSpPr>
          <p:grpSpPr bwMode="auto">
            <a:xfrm>
              <a:off x="4715" y="1459"/>
              <a:ext cx="86" cy="298"/>
              <a:chOff x="4715" y="1459"/>
              <a:chExt cx="86" cy="298"/>
            </a:xfrm>
          </p:grpSpPr>
          <p:sp>
            <p:nvSpPr>
              <p:cNvPr id="65898" name="Freeform 158"/>
              <p:cNvSpPr>
                <a:spLocks/>
              </p:cNvSpPr>
              <p:nvPr/>
            </p:nvSpPr>
            <p:spPr bwMode="auto">
              <a:xfrm>
                <a:off x="4715" y="1459"/>
                <a:ext cx="67" cy="135"/>
              </a:xfrm>
              <a:custGeom>
                <a:avLst/>
                <a:gdLst>
                  <a:gd name="T0" fmla="*/ 0 w 67"/>
                  <a:gd name="T1" fmla="*/ 0 h 135"/>
                  <a:gd name="T2" fmla="*/ 67 w 67"/>
                  <a:gd name="T3" fmla="*/ 116 h 135"/>
                  <a:gd name="T4" fmla="*/ 38 w 67"/>
                  <a:gd name="T5" fmla="*/ 125 h 135"/>
                  <a:gd name="T6" fmla="*/ 0 w 67"/>
                  <a:gd name="T7" fmla="*/ 135 h 135"/>
                  <a:gd name="T8" fmla="*/ 0 w 67"/>
                  <a:gd name="T9" fmla="*/ 0 h 135"/>
                  <a:gd name="T10" fmla="*/ 0 60000 65536"/>
                  <a:gd name="T11" fmla="*/ 0 60000 65536"/>
                  <a:gd name="T12" fmla="*/ 0 60000 65536"/>
                  <a:gd name="T13" fmla="*/ 0 60000 65536"/>
                  <a:gd name="T14" fmla="*/ 0 60000 65536"/>
                  <a:gd name="T15" fmla="*/ 0 w 67"/>
                  <a:gd name="T16" fmla="*/ 0 h 135"/>
                  <a:gd name="T17" fmla="*/ 67 w 67"/>
                  <a:gd name="T18" fmla="*/ 135 h 135"/>
                </a:gdLst>
                <a:ahLst/>
                <a:cxnLst>
                  <a:cxn ang="T10">
                    <a:pos x="T0" y="T1"/>
                  </a:cxn>
                  <a:cxn ang="T11">
                    <a:pos x="T2" y="T3"/>
                  </a:cxn>
                  <a:cxn ang="T12">
                    <a:pos x="T4" y="T5"/>
                  </a:cxn>
                  <a:cxn ang="T13">
                    <a:pos x="T6" y="T7"/>
                  </a:cxn>
                  <a:cxn ang="T14">
                    <a:pos x="T8" y="T9"/>
                  </a:cxn>
                </a:cxnLst>
                <a:rect l="T15" t="T16" r="T17" b="T18"/>
                <a:pathLst>
                  <a:path w="67" h="135">
                    <a:moveTo>
                      <a:pt x="0" y="0"/>
                    </a:moveTo>
                    <a:lnTo>
                      <a:pt x="67" y="116"/>
                    </a:lnTo>
                    <a:lnTo>
                      <a:pt x="38" y="125"/>
                    </a:lnTo>
                    <a:lnTo>
                      <a:pt x="0" y="135"/>
                    </a:lnTo>
                    <a:lnTo>
                      <a:pt x="0" y="0"/>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899" name="Line 159"/>
              <p:cNvSpPr>
                <a:spLocks noChangeShapeType="1"/>
              </p:cNvSpPr>
              <p:nvPr/>
            </p:nvSpPr>
            <p:spPr bwMode="auto">
              <a:xfrm flipH="1" flipV="1">
                <a:off x="4753" y="1584"/>
                <a:ext cx="48" cy="173"/>
              </a:xfrm>
              <a:prstGeom prst="line">
                <a:avLst/>
              </a:prstGeom>
              <a:noFill/>
              <a:ln w="15875">
                <a:solidFill>
                  <a:srgbClr val="FFC000"/>
                </a:solidFill>
                <a:round/>
                <a:headEnd/>
                <a:tailEnd/>
              </a:ln>
            </p:spPr>
            <p:txBody>
              <a:bodyPr/>
              <a:lstStyle/>
              <a:p>
                <a:endParaRPr lang="ja-JP" altLang="en-US">
                  <a:solidFill>
                    <a:srgbClr val="000000"/>
                  </a:solidFill>
                  <a:latin typeface="Arial"/>
                  <a:ea typeface="ＭＳ Ｐゴシック"/>
                </a:endParaRPr>
              </a:p>
            </p:txBody>
          </p:sp>
        </p:grpSp>
        <p:grpSp>
          <p:nvGrpSpPr>
            <p:cNvPr id="21" name="Group 160"/>
            <p:cNvGrpSpPr>
              <a:grpSpLocks/>
            </p:cNvGrpSpPr>
            <p:nvPr/>
          </p:nvGrpSpPr>
          <p:grpSpPr bwMode="auto">
            <a:xfrm>
              <a:off x="3927" y="2275"/>
              <a:ext cx="317" cy="442"/>
              <a:chOff x="3927" y="2275"/>
              <a:chExt cx="317" cy="442"/>
            </a:xfrm>
          </p:grpSpPr>
          <p:sp>
            <p:nvSpPr>
              <p:cNvPr id="65896" name="Freeform 161"/>
              <p:cNvSpPr>
                <a:spLocks/>
              </p:cNvSpPr>
              <p:nvPr/>
            </p:nvSpPr>
            <p:spPr bwMode="auto">
              <a:xfrm>
                <a:off x="4138" y="2583"/>
                <a:ext cx="106" cy="134"/>
              </a:xfrm>
              <a:custGeom>
                <a:avLst/>
                <a:gdLst>
                  <a:gd name="T0" fmla="*/ 106 w 106"/>
                  <a:gd name="T1" fmla="*/ 134 h 134"/>
                  <a:gd name="T2" fmla="*/ 0 w 106"/>
                  <a:gd name="T3" fmla="*/ 38 h 134"/>
                  <a:gd name="T4" fmla="*/ 29 w 106"/>
                  <a:gd name="T5" fmla="*/ 19 h 134"/>
                  <a:gd name="T6" fmla="*/ 48 w 106"/>
                  <a:gd name="T7" fmla="*/ 0 h 134"/>
                  <a:gd name="T8" fmla="*/ 106 w 106"/>
                  <a:gd name="T9" fmla="*/ 134 h 134"/>
                  <a:gd name="T10" fmla="*/ 0 60000 65536"/>
                  <a:gd name="T11" fmla="*/ 0 60000 65536"/>
                  <a:gd name="T12" fmla="*/ 0 60000 65536"/>
                  <a:gd name="T13" fmla="*/ 0 60000 65536"/>
                  <a:gd name="T14" fmla="*/ 0 60000 65536"/>
                  <a:gd name="T15" fmla="*/ 0 w 106"/>
                  <a:gd name="T16" fmla="*/ 0 h 134"/>
                  <a:gd name="T17" fmla="*/ 106 w 106"/>
                  <a:gd name="T18" fmla="*/ 134 h 134"/>
                </a:gdLst>
                <a:ahLst/>
                <a:cxnLst>
                  <a:cxn ang="T10">
                    <a:pos x="T0" y="T1"/>
                  </a:cxn>
                  <a:cxn ang="T11">
                    <a:pos x="T2" y="T3"/>
                  </a:cxn>
                  <a:cxn ang="T12">
                    <a:pos x="T4" y="T5"/>
                  </a:cxn>
                  <a:cxn ang="T13">
                    <a:pos x="T6" y="T7"/>
                  </a:cxn>
                  <a:cxn ang="T14">
                    <a:pos x="T8" y="T9"/>
                  </a:cxn>
                </a:cxnLst>
                <a:rect l="T15" t="T16" r="T17" b="T18"/>
                <a:pathLst>
                  <a:path w="106" h="134">
                    <a:moveTo>
                      <a:pt x="106" y="134"/>
                    </a:moveTo>
                    <a:lnTo>
                      <a:pt x="0" y="38"/>
                    </a:lnTo>
                    <a:lnTo>
                      <a:pt x="29" y="19"/>
                    </a:lnTo>
                    <a:lnTo>
                      <a:pt x="48" y="0"/>
                    </a:lnTo>
                    <a:lnTo>
                      <a:pt x="106" y="134"/>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897" name="Line 162"/>
              <p:cNvSpPr>
                <a:spLocks noChangeShapeType="1"/>
              </p:cNvSpPr>
              <p:nvPr/>
            </p:nvSpPr>
            <p:spPr bwMode="auto">
              <a:xfrm>
                <a:off x="3927" y="2275"/>
                <a:ext cx="240" cy="327"/>
              </a:xfrm>
              <a:prstGeom prst="line">
                <a:avLst/>
              </a:prstGeom>
              <a:noFill/>
              <a:ln w="15875">
                <a:solidFill>
                  <a:srgbClr val="FFC000"/>
                </a:solidFill>
                <a:round/>
                <a:headEnd/>
                <a:tailEnd/>
              </a:ln>
            </p:spPr>
            <p:txBody>
              <a:bodyPr/>
              <a:lstStyle/>
              <a:p>
                <a:endParaRPr lang="ja-JP" altLang="en-US">
                  <a:solidFill>
                    <a:srgbClr val="000000"/>
                  </a:solidFill>
                  <a:latin typeface="Arial"/>
                  <a:ea typeface="ＭＳ Ｐゴシック"/>
                </a:endParaRPr>
              </a:p>
            </p:txBody>
          </p:sp>
        </p:grpSp>
        <p:sp>
          <p:nvSpPr>
            <p:cNvPr id="65643" name="Rectangle 163"/>
            <p:cNvSpPr>
              <a:spLocks noChangeArrowheads="1"/>
            </p:cNvSpPr>
            <p:nvPr/>
          </p:nvSpPr>
          <p:spPr bwMode="auto">
            <a:xfrm>
              <a:off x="4095" y="2328"/>
              <a:ext cx="176" cy="211"/>
            </a:xfrm>
            <a:prstGeom prst="rect">
              <a:avLst/>
            </a:prstGeom>
            <a:noFill/>
            <a:ln w="9525">
              <a:noFill/>
              <a:miter lim="800000"/>
              <a:headEnd/>
              <a:tailEnd/>
            </a:ln>
          </p:spPr>
          <p:txBody>
            <a:bodyPr wrap="none" lIns="0" tIns="0" rIns="0" bIns="0">
              <a:spAutoFit/>
            </a:bodyPr>
            <a:lstStyle/>
            <a:p>
              <a:r>
                <a:rPr lang="ja-JP" altLang="en-US" sz="2200">
                  <a:solidFill>
                    <a:srgbClr val="FFC000"/>
                  </a:solidFill>
                  <a:latin typeface="Arial"/>
                  <a:ea typeface="ＭＳ Ｐゴシック"/>
                </a:rPr>
                <a:t>？</a:t>
              </a:r>
              <a:endParaRPr lang="ja-JP" altLang="en-US" sz="1400">
                <a:solidFill>
                  <a:srgbClr val="000000"/>
                </a:solidFill>
                <a:latin typeface="Times" charset="0"/>
                <a:ea typeface="ＭＳ 明朝" pitchFamily="17" charset="-128"/>
              </a:endParaRPr>
            </a:p>
          </p:txBody>
        </p:sp>
        <p:sp>
          <p:nvSpPr>
            <p:cNvPr id="65644" name="Rectangle 164"/>
            <p:cNvSpPr>
              <a:spLocks noChangeArrowheads="1"/>
            </p:cNvSpPr>
            <p:nvPr/>
          </p:nvSpPr>
          <p:spPr bwMode="auto">
            <a:xfrm>
              <a:off x="2414" y="1829"/>
              <a:ext cx="754" cy="144"/>
            </a:xfrm>
            <a:prstGeom prst="rect">
              <a:avLst/>
            </a:prstGeom>
            <a:noFill/>
            <a:ln w="9525">
              <a:noFill/>
              <a:miter lim="800000"/>
              <a:headEnd/>
              <a:tailEnd/>
            </a:ln>
          </p:spPr>
          <p:txBody>
            <a:bodyPr wrap="none" lIns="0" tIns="0" rIns="0" bIns="0">
              <a:spAutoFit/>
            </a:bodyPr>
            <a:lstStyle/>
            <a:p>
              <a:r>
                <a:rPr lang="en-US" altLang="ja-JP" sz="1500" b="1">
                  <a:solidFill>
                    <a:srgbClr val="FFC000"/>
                  </a:solidFill>
                  <a:latin typeface="Arial"/>
                  <a:ea typeface="ＭＳ Ｐゴシック"/>
                </a:rPr>
                <a:t>CaM/CaMK</a:t>
              </a:r>
              <a:r>
                <a:rPr lang="ja-JP" altLang="ja-JP" sz="1500" b="1">
                  <a:solidFill>
                    <a:srgbClr val="FFC000"/>
                  </a:solidFill>
                  <a:latin typeface="Arial"/>
                  <a:ea typeface="ＭＳ Ｐゴシック"/>
                </a:rPr>
                <a:t>Ⅱ</a:t>
              </a:r>
              <a:endParaRPr lang="en-US" altLang="ja-JP" sz="1400">
                <a:solidFill>
                  <a:srgbClr val="000000"/>
                </a:solidFill>
                <a:latin typeface="Times" charset="0"/>
                <a:ea typeface="ＭＳ 明朝" pitchFamily="17" charset="-128"/>
              </a:endParaRPr>
            </a:p>
          </p:txBody>
        </p:sp>
        <p:grpSp>
          <p:nvGrpSpPr>
            <p:cNvPr id="22" name="Group 165"/>
            <p:cNvGrpSpPr>
              <a:grpSpLocks/>
            </p:cNvGrpSpPr>
            <p:nvPr/>
          </p:nvGrpSpPr>
          <p:grpSpPr bwMode="auto">
            <a:xfrm>
              <a:off x="2756" y="1488"/>
              <a:ext cx="950" cy="624"/>
              <a:chOff x="2756" y="1488"/>
              <a:chExt cx="950" cy="624"/>
            </a:xfrm>
          </p:grpSpPr>
          <p:sp>
            <p:nvSpPr>
              <p:cNvPr id="65894" name="Freeform 166"/>
              <p:cNvSpPr>
                <a:spLocks/>
              </p:cNvSpPr>
              <p:nvPr/>
            </p:nvSpPr>
            <p:spPr bwMode="auto">
              <a:xfrm>
                <a:off x="3572" y="2007"/>
                <a:ext cx="134" cy="105"/>
              </a:xfrm>
              <a:custGeom>
                <a:avLst/>
                <a:gdLst>
                  <a:gd name="T0" fmla="*/ 134 w 134"/>
                  <a:gd name="T1" fmla="*/ 105 h 105"/>
                  <a:gd name="T2" fmla="*/ 0 w 134"/>
                  <a:gd name="T3" fmla="*/ 57 h 105"/>
                  <a:gd name="T4" fmla="*/ 19 w 134"/>
                  <a:gd name="T5" fmla="*/ 28 h 105"/>
                  <a:gd name="T6" fmla="*/ 38 w 134"/>
                  <a:gd name="T7" fmla="*/ 0 h 105"/>
                  <a:gd name="T8" fmla="*/ 134 w 134"/>
                  <a:gd name="T9" fmla="*/ 105 h 105"/>
                  <a:gd name="T10" fmla="*/ 0 60000 65536"/>
                  <a:gd name="T11" fmla="*/ 0 60000 65536"/>
                  <a:gd name="T12" fmla="*/ 0 60000 65536"/>
                  <a:gd name="T13" fmla="*/ 0 60000 65536"/>
                  <a:gd name="T14" fmla="*/ 0 60000 65536"/>
                  <a:gd name="T15" fmla="*/ 0 w 134"/>
                  <a:gd name="T16" fmla="*/ 0 h 105"/>
                  <a:gd name="T17" fmla="*/ 134 w 134"/>
                  <a:gd name="T18" fmla="*/ 105 h 105"/>
                </a:gdLst>
                <a:ahLst/>
                <a:cxnLst>
                  <a:cxn ang="T10">
                    <a:pos x="T0" y="T1"/>
                  </a:cxn>
                  <a:cxn ang="T11">
                    <a:pos x="T2" y="T3"/>
                  </a:cxn>
                  <a:cxn ang="T12">
                    <a:pos x="T4" y="T5"/>
                  </a:cxn>
                  <a:cxn ang="T13">
                    <a:pos x="T6" y="T7"/>
                  </a:cxn>
                  <a:cxn ang="T14">
                    <a:pos x="T8" y="T9"/>
                  </a:cxn>
                </a:cxnLst>
                <a:rect l="T15" t="T16" r="T17" b="T18"/>
                <a:pathLst>
                  <a:path w="134" h="105">
                    <a:moveTo>
                      <a:pt x="134" y="105"/>
                    </a:moveTo>
                    <a:lnTo>
                      <a:pt x="0" y="57"/>
                    </a:lnTo>
                    <a:lnTo>
                      <a:pt x="19" y="28"/>
                    </a:lnTo>
                    <a:lnTo>
                      <a:pt x="38" y="0"/>
                    </a:lnTo>
                    <a:lnTo>
                      <a:pt x="134" y="105"/>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895" name="Line 167"/>
              <p:cNvSpPr>
                <a:spLocks noChangeShapeType="1"/>
              </p:cNvSpPr>
              <p:nvPr/>
            </p:nvSpPr>
            <p:spPr bwMode="auto">
              <a:xfrm>
                <a:off x="2756" y="1488"/>
                <a:ext cx="835" cy="547"/>
              </a:xfrm>
              <a:prstGeom prst="line">
                <a:avLst/>
              </a:prstGeom>
              <a:noFill/>
              <a:ln w="15875">
                <a:solidFill>
                  <a:srgbClr val="FFC000"/>
                </a:solidFill>
                <a:round/>
                <a:headEnd/>
                <a:tailEnd/>
              </a:ln>
            </p:spPr>
            <p:txBody>
              <a:bodyPr/>
              <a:lstStyle/>
              <a:p>
                <a:endParaRPr lang="ja-JP" altLang="en-US">
                  <a:solidFill>
                    <a:srgbClr val="000000"/>
                  </a:solidFill>
                  <a:latin typeface="Arial"/>
                  <a:ea typeface="ＭＳ Ｐゴシック"/>
                </a:endParaRPr>
              </a:p>
            </p:txBody>
          </p:sp>
        </p:grpSp>
        <p:grpSp>
          <p:nvGrpSpPr>
            <p:cNvPr id="23" name="Group 168"/>
            <p:cNvGrpSpPr>
              <a:grpSpLocks/>
            </p:cNvGrpSpPr>
            <p:nvPr/>
          </p:nvGrpSpPr>
          <p:grpSpPr bwMode="auto">
            <a:xfrm>
              <a:off x="2737" y="1440"/>
              <a:ext cx="1104" cy="355"/>
              <a:chOff x="2737" y="1440"/>
              <a:chExt cx="1104" cy="355"/>
            </a:xfrm>
          </p:grpSpPr>
          <p:sp>
            <p:nvSpPr>
              <p:cNvPr id="65892" name="Freeform 169"/>
              <p:cNvSpPr>
                <a:spLocks/>
              </p:cNvSpPr>
              <p:nvPr/>
            </p:nvSpPr>
            <p:spPr bwMode="auto">
              <a:xfrm>
                <a:off x="3706" y="1728"/>
                <a:ext cx="135" cy="67"/>
              </a:xfrm>
              <a:custGeom>
                <a:avLst/>
                <a:gdLst>
                  <a:gd name="T0" fmla="*/ 135 w 135"/>
                  <a:gd name="T1" fmla="*/ 67 h 67"/>
                  <a:gd name="T2" fmla="*/ 0 w 135"/>
                  <a:gd name="T3" fmla="*/ 58 h 67"/>
                  <a:gd name="T4" fmla="*/ 10 w 135"/>
                  <a:gd name="T5" fmla="*/ 29 h 67"/>
                  <a:gd name="T6" fmla="*/ 20 w 135"/>
                  <a:gd name="T7" fmla="*/ 0 h 67"/>
                  <a:gd name="T8" fmla="*/ 135 w 135"/>
                  <a:gd name="T9" fmla="*/ 67 h 67"/>
                  <a:gd name="T10" fmla="*/ 0 60000 65536"/>
                  <a:gd name="T11" fmla="*/ 0 60000 65536"/>
                  <a:gd name="T12" fmla="*/ 0 60000 65536"/>
                  <a:gd name="T13" fmla="*/ 0 60000 65536"/>
                  <a:gd name="T14" fmla="*/ 0 60000 65536"/>
                  <a:gd name="T15" fmla="*/ 0 w 135"/>
                  <a:gd name="T16" fmla="*/ 0 h 67"/>
                  <a:gd name="T17" fmla="*/ 135 w 135"/>
                  <a:gd name="T18" fmla="*/ 67 h 67"/>
                </a:gdLst>
                <a:ahLst/>
                <a:cxnLst>
                  <a:cxn ang="T10">
                    <a:pos x="T0" y="T1"/>
                  </a:cxn>
                  <a:cxn ang="T11">
                    <a:pos x="T2" y="T3"/>
                  </a:cxn>
                  <a:cxn ang="T12">
                    <a:pos x="T4" y="T5"/>
                  </a:cxn>
                  <a:cxn ang="T13">
                    <a:pos x="T6" y="T7"/>
                  </a:cxn>
                  <a:cxn ang="T14">
                    <a:pos x="T8" y="T9"/>
                  </a:cxn>
                </a:cxnLst>
                <a:rect l="T15" t="T16" r="T17" b="T18"/>
                <a:pathLst>
                  <a:path w="135" h="67">
                    <a:moveTo>
                      <a:pt x="135" y="67"/>
                    </a:moveTo>
                    <a:lnTo>
                      <a:pt x="0" y="58"/>
                    </a:lnTo>
                    <a:lnTo>
                      <a:pt x="10" y="29"/>
                    </a:lnTo>
                    <a:lnTo>
                      <a:pt x="20" y="0"/>
                    </a:lnTo>
                    <a:lnTo>
                      <a:pt x="135" y="67"/>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893" name="Line 170"/>
              <p:cNvSpPr>
                <a:spLocks noChangeShapeType="1"/>
              </p:cNvSpPr>
              <p:nvPr/>
            </p:nvSpPr>
            <p:spPr bwMode="auto">
              <a:xfrm>
                <a:off x="2737" y="1440"/>
                <a:ext cx="979" cy="317"/>
              </a:xfrm>
              <a:prstGeom prst="line">
                <a:avLst/>
              </a:prstGeom>
              <a:noFill/>
              <a:ln w="15875">
                <a:solidFill>
                  <a:srgbClr val="FFC000"/>
                </a:solidFill>
                <a:round/>
                <a:headEnd/>
                <a:tailEnd/>
              </a:ln>
            </p:spPr>
            <p:txBody>
              <a:bodyPr/>
              <a:lstStyle/>
              <a:p>
                <a:endParaRPr lang="ja-JP" altLang="en-US">
                  <a:solidFill>
                    <a:srgbClr val="000000"/>
                  </a:solidFill>
                  <a:latin typeface="Arial"/>
                  <a:ea typeface="ＭＳ Ｐゴシック"/>
                </a:endParaRPr>
              </a:p>
            </p:txBody>
          </p:sp>
        </p:grpSp>
        <p:sp>
          <p:nvSpPr>
            <p:cNvPr id="65647" name="Rectangle 171"/>
            <p:cNvSpPr>
              <a:spLocks noChangeArrowheads="1"/>
            </p:cNvSpPr>
            <p:nvPr/>
          </p:nvSpPr>
          <p:spPr bwMode="auto">
            <a:xfrm>
              <a:off x="3864" y="1723"/>
              <a:ext cx="231" cy="144"/>
            </a:xfrm>
            <a:prstGeom prst="rect">
              <a:avLst/>
            </a:prstGeom>
            <a:noFill/>
            <a:ln w="9525">
              <a:noFill/>
              <a:miter lim="800000"/>
              <a:headEnd/>
              <a:tailEnd/>
            </a:ln>
          </p:spPr>
          <p:txBody>
            <a:bodyPr wrap="none" lIns="0" tIns="0" rIns="0" bIns="0">
              <a:spAutoFit/>
            </a:bodyPr>
            <a:lstStyle/>
            <a:p>
              <a:r>
                <a:rPr lang="en-US" altLang="ja-JP" sz="1500" b="1">
                  <a:solidFill>
                    <a:srgbClr val="FFC000"/>
                  </a:solidFill>
                  <a:latin typeface="Arial"/>
                  <a:ea typeface="ＭＳ Ｐゴシック"/>
                </a:rPr>
                <a:t>PKC</a:t>
              </a:r>
              <a:endParaRPr lang="en-US" altLang="ja-JP" sz="1400">
                <a:solidFill>
                  <a:srgbClr val="000000"/>
                </a:solidFill>
                <a:latin typeface="Times" charset="0"/>
                <a:ea typeface="ＭＳ 明朝" pitchFamily="17" charset="-128"/>
              </a:endParaRPr>
            </a:p>
          </p:txBody>
        </p:sp>
        <p:sp>
          <p:nvSpPr>
            <p:cNvPr id="65648" name="Rectangle 172"/>
            <p:cNvSpPr>
              <a:spLocks noChangeArrowheads="1"/>
            </p:cNvSpPr>
            <p:nvPr/>
          </p:nvSpPr>
          <p:spPr bwMode="auto">
            <a:xfrm>
              <a:off x="3903" y="1857"/>
              <a:ext cx="176" cy="211"/>
            </a:xfrm>
            <a:prstGeom prst="rect">
              <a:avLst/>
            </a:prstGeom>
            <a:noFill/>
            <a:ln w="9525">
              <a:noFill/>
              <a:miter lim="800000"/>
              <a:headEnd/>
              <a:tailEnd/>
            </a:ln>
          </p:spPr>
          <p:txBody>
            <a:bodyPr wrap="none" lIns="0" tIns="0" rIns="0" bIns="0">
              <a:spAutoFit/>
            </a:bodyPr>
            <a:lstStyle/>
            <a:p>
              <a:r>
                <a:rPr lang="ja-JP" altLang="en-US" sz="2200">
                  <a:solidFill>
                    <a:srgbClr val="FFC000"/>
                  </a:solidFill>
                  <a:latin typeface="Arial"/>
                  <a:ea typeface="ＭＳ Ｐゴシック"/>
                </a:rPr>
                <a:t>？</a:t>
              </a:r>
              <a:endParaRPr lang="ja-JP" altLang="en-US" sz="1400">
                <a:solidFill>
                  <a:srgbClr val="000000"/>
                </a:solidFill>
                <a:latin typeface="Times" charset="0"/>
                <a:ea typeface="ＭＳ 明朝" pitchFamily="17" charset="-128"/>
              </a:endParaRPr>
            </a:p>
          </p:txBody>
        </p:sp>
        <p:grpSp>
          <p:nvGrpSpPr>
            <p:cNvPr id="24" name="Group 173"/>
            <p:cNvGrpSpPr>
              <a:grpSpLocks/>
            </p:cNvGrpSpPr>
            <p:nvPr/>
          </p:nvGrpSpPr>
          <p:grpSpPr bwMode="auto">
            <a:xfrm>
              <a:off x="2708" y="1603"/>
              <a:ext cx="77" cy="231"/>
              <a:chOff x="2708" y="1603"/>
              <a:chExt cx="77" cy="231"/>
            </a:xfrm>
          </p:grpSpPr>
          <p:sp>
            <p:nvSpPr>
              <p:cNvPr id="65890" name="Freeform 174"/>
              <p:cNvSpPr>
                <a:spLocks/>
              </p:cNvSpPr>
              <p:nvPr/>
            </p:nvSpPr>
            <p:spPr bwMode="auto">
              <a:xfrm>
                <a:off x="2708" y="1690"/>
                <a:ext cx="77" cy="144"/>
              </a:xfrm>
              <a:custGeom>
                <a:avLst/>
                <a:gdLst>
                  <a:gd name="T0" fmla="*/ 38 w 77"/>
                  <a:gd name="T1" fmla="*/ 144 h 144"/>
                  <a:gd name="T2" fmla="*/ 0 w 77"/>
                  <a:gd name="T3" fmla="*/ 0 h 144"/>
                  <a:gd name="T4" fmla="*/ 38 w 77"/>
                  <a:gd name="T5" fmla="*/ 0 h 144"/>
                  <a:gd name="T6" fmla="*/ 77 w 77"/>
                  <a:gd name="T7" fmla="*/ 0 h 144"/>
                  <a:gd name="T8" fmla="*/ 38 w 77"/>
                  <a:gd name="T9" fmla="*/ 144 h 144"/>
                  <a:gd name="T10" fmla="*/ 0 60000 65536"/>
                  <a:gd name="T11" fmla="*/ 0 60000 65536"/>
                  <a:gd name="T12" fmla="*/ 0 60000 65536"/>
                  <a:gd name="T13" fmla="*/ 0 60000 65536"/>
                  <a:gd name="T14" fmla="*/ 0 60000 65536"/>
                  <a:gd name="T15" fmla="*/ 0 w 77"/>
                  <a:gd name="T16" fmla="*/ 0 h 144"/>
                  <a:gd name="T17" fmla="*/ 77 w 77"/>
                  <a:gd name="T18" fmla="*/ 144 h 144"/>
                </a:gdLst>
                <a:ahLst/>
                <a:cxnLst>
                  <a:cxn ang="T10">
                    <a:pos x="T0" y="T1"/>
                  </a:cxn>
                  <a:cxn ang="T11">
                    <a:pos x="T2" y="T3"/>
                  </a:cxn>
                  <a:cxn ang="T12">
                    <a:pos x="T4" y="T5"/>
                  </a:cxn>
                  <a:cxn ang="T13">
                    <a:pos x="T6" y="T7"/>
                  </a:cxn>
                  <a:cxn ang="T14">
                    <a:pos x="T8" y="T9"/>
                  </a:cxn>
                </a:cxnLst>
                <a:rect l="T15" t="T16" r="T17" b="T18"/>
                <a:pathLst>
                  <a:path w="77" h="144">
                    <a:moveTo>
                      <a:pt x="38" y="144"/>
                    </a:moveTo>
                    <a:lnTo>
                      <a:pt x="0" y="0"/>
                    </a:lnTo>
                    <a:lnTo>
                      <a:pt x="38" y="0"/>
                    </a:lnTo>
                    <a:lnTo>
                      <a:pt x="77" y="0"/>
                    </a:lnTo>
                    <a:lnTo>
                      <a:pt x="38" y="144"/>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891" name="Line 175"/>
              <p:cNvSpPr>
                <a:spLocks noChangeShapeType="1"/>
              </p:cNvSpPr>
              <p:nvPr/>
            </p:nvSpPr>
            <p:spPr bwMode="auto">
              <a:xfrm>
                <a:off x="2746" y="1603"/>
                <a:ext cx="1" cy="87"/>
              </a:xfrm>
              <a:prstGeom prst="line">
                <a:avLst/>
              </a:prstGeom>
              <a:noFill/>
              <a:ln w="15875">
                <a:solidFill>
                  <a:srgbClr val="FFC000"/>
                </a:solidFill>
                <a:round/>
                <a:headEnd/>
                <a:tailEnd/>
              </a:ln>
            </p:spPr>
            <p:txBody>
              <a:bodyPr/>
              <a:lstStyle/>
              <a:p>
                <a:endParaRPr lang="ja-JP" altLang="en-US">
                  <a:solidFill>
                    <a:srgbClr val="000000"/>
                  </a:solidFill>
                  <a:latin typeface="Arial"/>
                  <a:ea typeface="ＭＳ Ｐゴシック"/>
                </a:endParaRPr>
              </a:p>
            </p:txBody>
          </p:sp>
        </p:grpSp>
        <p:sp>
          <p:nvSpPr>
            <p:cNvPr id="65650" name="Freeform 176"/>
            <p:cNvSpPr>
              <a:spLocks/>
            </p:cNvSpPr>
            <p:nvPr/>
          </p:nvSpPr>
          <p:spPr bwMode="auto">
            <a:xfrm>
              <a:off x="2304" y="778"/>
              <a:ext cx="807" cy="374"/>
            </a:xfrm>
            <a:custGeom>
              <a:avLst/>
              <a:gdLst>
                <a:gd name="T0" fmla="*/ 10 w 807"/>
                <a:gd name="T1" fmla="*/ 0 h 374"/>
                <a:gd name="T2" fmla="*/ 29 w 807"/>
                <a:gd name="T3" fmla="*/ 38 h 374"/>
                <a:gd name="T4" fmla="*/ 68 w 807"/>
                <a:gd name="T5" fmla="*/ 76 h 374"/>
                <a:gd name="T6" fmla="*/ 68 w 807"/>
                <a:gd name="T7" fmla="*/ 76 h 374"/>
                <a:gd name="T8" fmla="*/ 106 w 807"/>
                <a:gd name="T9" fmla="*/ 105 h 374"/>
                <a:gd name="T10" fmla="*/ 164 w 807"/>
                <a:gd name="T11" fmla="*/ 124 h 374"/>
                <a:gd name="T12" fmla="*/ 164 w 807"/>
                <a:gd name="T13" fmla="*/ 124 h 374"/>
                <a:gd name="T14" fmla="*/ 241 w 807"/>
                <a:gd name="T15" fmla="*/ 144 h 374"/>
                <a:gd name="T16" fmla="*/ 317 w 807"/>
                <a:gd name="T17" fmla="*/ 144 h 374"/>
                <a:gd name="T18" fmla="*/ 317 w 807"/>
                <a:gd name="T19" fmla="*/ 144 h 374"/>
                <a:gd name="T20" fmla="*/ 404 w 807"/>
                <a:gd name="T21" fmla="*/ 144 h 374"/>
                <a:gd name="T22" fmla="*/ 529 w 807"/>
                <a:gd name="T23" fmla="*/ 144 h 374"/>
                <a:gd name="T24" fmla="*/ 615 w 807"/>
                <a:gd name="T25" fmla="*/ 144 h 374"/>
                <a:gd name="T26" fmla="*/ 615 w 807"/>
                <a:gd name="T27" fmla="*/ 144 h 374"/>
                <a:gd name="T28" fmla="*/ 682 w 807"/>
                <a:gd name="T29" fmla="*/ 134 h 374"/>
                <a:gd name="T30" fmla="*/ 778 w 807"/>
                <a:gd name="T31" fmla="*/ 163 h 374"/>
                <a:gd name="T32" fmla="*/ 788 w 807"/>
                <a:gd name="T33" fmla="*/ 192 h 374"/>
                <a:gd name="T34" fmla="*/ 788 w 807"/>
                <a:gd name="T35" fmla="*/ 192 h 374"/>
                <a:gd name="T36" fmla="*/ 807 w 807"/>
                <a:gd name="T37" fmla="*/ 230 h 374"/>
                <a:gd name="T38" fmla="*/ 788 w 807"/>
                <a:gd name="T39" fmla="*/ 268 h 374"/>
                <a:gd name="T40" fmla="*/ 788 w 807"/>
                <a:gd name="T41" fmla="*/ 268 h 374"/>
                <a:gd name="T42" fmla="*/ 778 w 807"/>
                <a:gd name="T43" fmla="*/ 316 h 374"/>
                <a:gd name="T44" fmla="*/ 740 w 807"/>
                <a:gd name="T45" fmla="*/ 326 h 374"/>
                <a:gd name="T46" fmla="*/ 740 w 807"/>
                <a:gd name="T47" fmla="*/ 326 h 374"/>
                <a:gd name="T48" fmla="*/ 673 w 807"/>
                <a:gd name="T49" fmla="*/ 374 h 374"/>
                <a:gd name="T50" fmla="*/ 596 w 807"/>
                <a:gd name="T51" fmla="*/ 365 h 374"/>
                <a:gd name="T52" fmla="*/ 596 w 807"/>
                <a:gd name="T53" fmla="*/ 365 h 374"/>
                <a:gd name="T54" fmla="*/ 519 w 807"/>
                <a:gd name="T55" fmla="*/ 374 h 374"/>
                <a:gd name="T56" fmla="*/ 442 w 807"/>
                <a:gd name="T57" fmla="*/ 374 h 374"/>
                <a:gd name="T58" fmla="*/ 442 w 807"/>
                <a:gd name="T59" fmla="*/ 374 h 374"/>
                <a:gd name="T60" fmla="*/ 385 w 807"/>
                <a:gd name="T61" fmla="*/ 374 h 374"/>
                <a:gd name="T62" fmla="*/ 269 w 807"/>
                <a:gd name="T63" fmla="*/ 365 h 374"/>
                <a:gd name="T64" fmla="*/ 221 w 807"/>
                <a:gd name="T65" fmla="*/ 345 h 374"/>
                <a:gd name="T66" fmla="*/ 221 w 807"/>
                <a:gd name="T67" fmla="*/ 345 h 374"/>
                <a:gd name="T68" fmla="*/ 164 w 807"/>
                <a:gd name="T69" fmla="*/ 345 h 374"/>
                <a:gd name="T70" fmla="*/ 125 w 807"/>
                <a:gd name="T71" fmla="*/ 307 h 374"/>
                <a:gd name="T72" fmla="*/ 125 w 807"/>
                <a:gd name="T73" fmla="*/ 307 h 374"/>
                <a:gd name="T74" fmla="*/ 87 w 807"/>
                <a:gd name="T75" fmla="*/ 268 h 374"/>
                <a:gd name="T76" fmla="*/ 68 w 807"/>
                <a:gd name="T77" fmla="*/ 220 h 374"/>
                <a:gd name="T78" fmla="*/ 68 w 807"/>
                <a:gd name="T79" fmla="*/ 220 h 374"/>
                <a:gd name="T80" fmla="*/ 48 w 807"/>
                <a:gd name="T81" fmla="*/ 144 h 374"/>
                <a:gd name="T82" fmla="*/ 29 w 807"/>
                <a:gd name="T83" fmla="*/ 67 h 374"/>
                <a:gd name="T84" fmla="*/ 29 w 807"/>
                <a:gd name="T85" fmla="*/ 67 h 374"/>
                <a:gd name="T86" fmla="*/ 20 w 807"/>
                <a:gd name="T87" fmla="*/ 38 h 374"/>
                <a:gd name="T88" fmla="*/ 0 w 807"/>
                <a:gd name="T89" fmla="*/ 9 h 374"/>
                <a:gd name="T90" fmla="*/ 0 w 807"/>
                <a:gd name="T91" fmla="*/ 9 h 37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07"/>
                <a:gd name="T139" fmla="*/ 0 h 374"/>
                <a:gd name="T140" fmla="*/ 807 w 807"/>
                <a:gd name="T141" fmla="*/ 374 h 37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07" h="374">
                  <a:moveTo>
                    <a:pt x="10" y="0"/>
                  </a:moveTo>
                  <a:lnTo>
                    <a:pt x="29" y="38"/>
                  </a:lnTo>
                  <a:lnTo>
                    <a:pt x="68" y="76"/>
                  </a:lnTo>
                  <a:lnTo>
                    <a:pt x="106" y="105"/>
                  </a:lnTo>
                  <a:lnTo>
                    <a:pt x="164" y="124"/>
                  </a:lnTo>
                  <a:lnTo>
                    <a:pt x="241" y="144"/>
                  </a:lnTo>
                  <a:lnTo>
                    <a:pt x="317" y="144"/>
                  </a:lnTo>
                  <a:lnTo>
                    <a:pt x="404" y="144"/>
                  </a:lnTo>
                  <a:lnTo>
                    <a:pt x="529" y="144"/>
                  </a:lnTo>
                  <a:lnTo>
                    <a:pt x="615" y="144"/>
                  </a:lnTo>
                  <a:lnTo>
                    <a:pt x="682" y="134"/>
                  </a:lnTo>
                  <a:lnTo>
                    <a:pt x="778" y="163"/>
                  </a:lnTo>
                  <a:lnTo>
                    <a:pt x="788" y="192"/>
                  </a:lnTo>
                  <a:lnTo>
                    <a:pt x="807" y="230"/>
                  </a:lnTo>
                  <a:lnTo>
                    <a:pt x="788" y="268"/>
                  </a:lnTo>
                  <a:lnTo>
                    <a:pt x="778" y="316"/>
                  </a:lnTo>
                  <a:lnTo>
                    <a:pt x="740" y="326"/>
                  </a:lnTo>
                  <a:lnTo>
                    <a:pt x="673" y="374"/>
                  </a:lnTo>
                  <a:lnTo>
                    <a:pt x="596" y="365"/>
                  </a:lnTo>
                  <a:lnTo>
                    <a:pt x="519" y="374"/>
                  </a:lnTo>
                  <a:lnTo>
                    <a:pt x="442" y="374"/>
                  </a:lnTo>
                  <a:lnTo>
                    <a:pt x="385" y="374"/>
                  </a:lnTo>
                  <a:lnTo>
                    <a:pt x="269" y="365"/>
                  </a:lnTo>
                  <a:lnTo>
                    <a:pt x="221" y="345"/>
                  </a:lnTo>
                  <a:lnTo>
                    <a:pt x="164" y="345"/>
                  </a:lnTo>
                  <a:lnTo>
                    <a:pt x="125" y="307"/>
                  </a:lnTo>
                  <a:lnTo>
                    <a:pt x="87" y="268"/>
                  </a:lnTo>
                  <a:lnTo>
                    <a:pt x="68" y="220"/>
                  </a:lnTo>
                  <a:lnTo>
                    <a:pt x="48" y="144"/>
                  </a:lnTo>
                  <a:lnTo>
                    <a:pt x="29" y="67"/>
                  </a:lnTo>
                  <a:lnTo>
                    <a:pt x="20" y="38"/>
                  </a:lnTo>
                  <a:lnTo>
                    <a:pt x="0" y="9"/>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651" name="Freeform 177"/>
            <p:cNvSpPr>
              <a:spLocks/>
            </p:cNvSpPr>
            <p:nvPr/>
          </p:nvSpPr>
          <p:spPr bwMode="auto">
            <a:xfrm>
              <a:off x="2304" y="778"/>
              <a:ext cx="788" cy="374"/>
            </a:xfrm>
            <a:custGeom>
              <a:avLst/>
              <a:gdLst>
                <a:gd name="T0" fmla="*/ 10 w 788"/>
                <a:gd name="T1" fmla="*/ 0 h 374"/>
                <a:gd name="T2" fmla="*/ 29 w 788"/>
                <a:gd name="T3" fmla="*/ 38 h 374"/>
                <a:gd name="T4" fmla="*/ 68 w 788"/>
                <a:gd name="T5" fmla="*/ 76 h 374"/>
                <a:gd name="T6" fmla="*/ 164 w 788"/>
                <a:gd name="T7" fmla="*/ 124 h 374"/>
                <a:gd name="T8" fmla="*/ 241 w 788"/>
                <a:gd name="T9" fmla="*/ 134 h 374"/>
                <a:gd name="T10" fmla="*/ 317 w 788"/>
                <a:gd name="T11" fmla="*/ 144 h 374"/>
                <a:gd name="T12" fmla="*/ 394 w 788"/>
                <a:gd name="T13" fmla="*/ 144 h 374"/>
                <a:gd name="T14" fmla="*/ 461 w 788"/>
                <a:gd name="T15" fmla="*/ 144 h 374"/>
                <a:gd name="T16" fmla="*/ 529 w 788"/>
                <a:gd name="T17" fmla="*/ 144 h 374"/>
                <a:gd name="T18" fmla="*/ 615 w 788"/>
                <a:gd name="T19" fmla="*/ 144 h 374"/>
                <a:gd name="T20" fmla="*/ 673 w 788"/>
                <a:gd name="T21" fmla="*/ 134 h 374"/>
                <a:gd name="T22" fmla="*/ 730 w 788"/>
                <a:gd name="T23" fmla="*/ 144 h 374"/>
                <a:gd name="T24" fmla="*/ 788 w 788"/>
                <a:gd name="T25" fmla="*/ 192 h 374"/>
                <a:gd name="T26" fmla="*/ 788 w 788"/>
                <a:gd name="T27" fmla="*/ 268 h 374"/>
                <a:gd name="T28" fmla="*/ 769 w 788"/>
                <a:gd name="T29" fmla="*/ 297 h 374"/>
                <a:gd name="T30" fmla="*/ 740 w 788"/>
                <a:gd name="T31" fmla="*/ 326 h 374"/>
                <a:gd name="T32" fmla="*/ 663 w 788"/>
                <a:gd name="T33" fmla="*/ 355 h 374"/>
                <a:gd name="T34" fmla="*/ 596 w 788"/>
                <a:gd name="T35" fmla="*/ 365 h 374"/>
                <a:gd name="T36" fmla="*/ 519 w 788"/>
                <a:gd name="T37" fmla="*/ 365 h 374"/>
                <a:gd name="T38" fmla="*/ 442 w 788"/>
                <a:gd name="T39" fmla="*/ 374 h 374"/>
                <a:gd name="T40" fmla="*/ 327 w 788"/>
                <a:gd name="T41" fmla="*/ 365 h 374"/>
                <a:gd name="T42" fmla="*/ 221 w 788"/>
                <a:gd name="T43" fmla="*/ 345 h 374"/>
                <a:gd name="T44" fmla="*/ 164 w 788"/>
                <a:gd name="T45" fmla="*/ 326 h 374"/>
                <a:gd name="T46" fmla="*/ 125 w 788"/>
                <a:gd name="T47" fmla="*/ 307 h 374"/>
                <a:gd name="T48" fmla="*/ 87 w 788"/>
                <a:gd name="T49" fmla="*/ 259 h 374"/>
                <a:gd name="T50" fmla="*/ 68 w 788"/>
                <a:gd name="T51" fmla="*/ 220 h 374"/>
                <a:gd name="T52" fmla="*/ 48 w 788"/>
                <a:gd name="T53" fmla="*/ 144 h 374"/>
                <a:gd name="T54" fmla="*/ 29 w 788"/>
                <a:gd name="T55" fmla="*/ 67 h 374"/>
                <a:gd name="T56" fmla="*/ 0 w 788"/>
                <a:gd name="T57" fmla="*/ 9 h 3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88"/>
                <a:gd name="T88" fmla="*/ 0 h 374"/>
                <a:gd name="T89" fmla="*/ 788 w 788"/>
                <a:gd name="T90" fmla="*/ 374 h 37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88" h="374">
                  <a:moveTo>
                    <a:pt x="10" y="0"/>
                  </a:moveTo>
                  <a:lnTo>
                    <a:pt x="29" y="38"/>
                  </a:lnTo>
                  <a:lnTo>
                    <a:pt x="68" y="76"/>
                  </a:lnTo>
                  <a:lnTo>
                    <a:pt x="164" y="124"/>
                  </a:lnTo>
                  <a:lnTo>
                    <a:pt x="241" y="134"/>
                  </a:lnTo>
                  <a:lnTo>
                    <a:pt x="317" y="144"/>
                  </a:lnTo>
                  <a:lnTo>
                    <a:pt x="394" y="144"/>
                  </a:lnTo>
                  <a:lnTo>
                    <a:pt x="461" y="144"/>
                  </a:lnTo>
                  <a:lnTo>
                    <a:pt x="529" y="144"/>
                  </a:lnTo>
                  <a:lnTo>
                    <a:pt x="615" y="144"/>
                  </a:lnTo>
                  <a:lnTo>
                    <a:pt x="673" y="134"/>
                  </a:lnTo>
                  <a:lnTo>
                    <a:pt x="730" y="144"/>
                  </a:lnTo>
                  <a:lnTo>
                    <a:pt x="788" y="192"/>
                  </a:lnTo>
                  <a:lnTo>
                    <a:pt x="788" y="268"/>
                  </a:lnTo>
                  <a:lnTo>
                    <a:pt x="769" y="297"/>
                  </a:lnTo>
                  <a:lnTo>
                    <a:pt x="740" y="326"/>
                  </a:lnTo>
                  <a:lnTo>
                    <a:pt x="663" y="355"/>
                  </a:lnTo>
                  <a:lnTo>
                    <a:pt x="596" y="365"/>
                  </a:lnTo>
                  <a:lnTo>
                    <a:pt x="519" y="365"/>
                  </a:lnTo>
                  <a:lnTo>
                    <a:pt x="442" y="374"/>
                  </a:lnTo>
                  <a:lnTo>
                    <a:pt x="327" y="365"/>
                  </a:lnTo>
                  <a:lnTo>
                    <a:pt x="221" y="345"/>
                  </a:lnTo>
                  <a:lnTo>
                    <a:pt x="164" y="326"/>
                  </a:lnTo>
                  <a:lnTo>
                    <a:pt x="125" y="307"/>
                  </a:lnTo>
                  <a:lnTo>
                    <a:pt x="87" y="259"/>
                  </a:lnTo>
                  <a:lnTo>
                    <a:pt x="68" y="220"/>
                  </a:lnTo>
                  <a:lnTo>
                    <a:pt x="48" y="144"/>
                  </a:lnTo>
                  <a:lnTo>
                    <a:pt x="29" y="67"/>
                  </a:lnTo>
                  <a:lnTo>
                    <a:pt x="0" y="9"/>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652" name="Rectangle 178"/>
            <p:cNvSpPr>
              <a:spLocks noChangeArrowheads="1"/>
            </p:cNvSpPr>
            <p:nvPr/>
          </p:nvSpPr>
          <p:spPr bwMode="auto">
            <a:xfrm>
              <a:off x="2660" y="1094"/>
              <a:ext cx="201" cy="106"/>
            </a:xfrm>
            <a:prstGeom prst="rect">
              <a:avLst/>
            </a:prstGeom>
            <a:solidFill>
              <a:srgbClr val="000000"/>
            </a:solidFill>
            <a:ln w="15875">
              <a:solidFill>
                <a:srgbClr val="000000"/>
              </a:solidFill>
              <a:miter lim="800000"/>
              <a:headEnd/>
              <a:tailEnd/>
            </a:ln>
          </p:spPr>
          <p:txBody>
            <a:bodyPr/>
            <a:lstStyle/>
            <a:p>
              <a:endParaRPr lang="ja-JP" altLang="en-US">
                <a:solidFill>
                  <a:srgbClr val="000000"/>
                </a:solidFill>
                <a:latin typeface="Arial"/>
                <a:ea typeface="ＭＳ Ｐゴシック"/>
              </a:endParaRPr>
            </a:p>
          </p:txBody>
        </p:sp>
        <p:sp>
          <p:nvSpPr>
            <p:cNvPr id="65653" name="Freeform 179"/>
            <p:cNvSpPr>
              <a:spLocks/>
            </p:cNvSpPr>
            <p:nvPr/>
          </p:nvSpPr>
          <p:spPr bwMode="auto">
            <a:xfrm>
              <a:off x="2641" y="1133"/>
              <a:ext cx="38" cy="48"/>
            </a:xfrm>
            <a:custGeom>
              <a:avLst/>
              <a:gdLst>
                <a:gd name="T0" fmla="*/ 9 w 38"/>
                <a:gd name="T1" fmla="*/ 0 h 48"/>
                <a:gd name="T2" fmla="*/ 19 w 38"/>
                <a:gd name="T3" fmla="*/ 0 h 48"/>
                <a:gd name="T4" fmla="*/ 28 w 38"/>
                <a:gd name="T5" fmla="*/ 0 h 48"/>
                <a:gd name="T6" fmla="*/ 28 w 38"/>
                <a:gd name="T7" fmla="*/ 10 h 48"/>
                <a:gd name="T8" fmla="*/ 28 w 38"/>
                <a:gd name="T9" fmla="*/ 10 h 48"/>
                <a:gd name="T10" fmla="*/ 38 w 38"/>
                <a:gd name="T11" fmla="*/ 10 h 48"/>
                <a:gd name="T12" fmla="*/ 38 w 38"/>
                <a:gd name="T13" fmla="*/ 10 h 48"/>
                <a:gd name="T14" fmla="*/ 38 w 38"/>
                <a:gd name="T15" fmla="*/ 19 h 48"/>
                <a:gd name="T16" fmla="*/ 38 w 38"/>
                <a:gd name="T17" fmla="*/ 29 h 48"/>
                <a:gd name="T18" fmla="*/ 38 w 38"/>
                <a:gd name="T19" fmla="*/ 29 h 48"/>
                <a:gd name="T20" fmla="*/ 28 w 38"/>
                <a:gd name="T21" fmla="*/ 38 h 48"/>
                <a:gd name="T22" fmla="*/ 28 w 38"/>
                <a:gd name="T23" fmla="*/ 38 h 48"/>
                <a:gd name="T24" fmla="*/ 19 w 38"/>
                <a:gd name="T25" fmla="*/ 38 h 48"/>
                <a:gd name="T26" fmla="*/ 19 w 38"/>
                <a:gd name="T27" fmla="*/ 48 h 48"/>
                <a:gd name="T28" fmla="*/ 19 w 38"/>
                <a:gd name="T29" fmla="*/ 48 h 48"/>
                <a:gd name="T30" fmla="*/ 9 w 38"/>
                <a:gd name="T31" fmla="*/ 48 h 48"/>
                <a:gd name="T32" fmla="*/ 9 w 38"/>
                <a:gd name="T33" fmla="*/ 48 h 48"/>
                <a:gd name="T34" fmla="*/ 0 w 38"/>
                <a:gd name="T35" fmla="*/ 48 h 48"/>
                <a:gd name="T36" fmla="*/ 0 w 38"/>
                <a:gd name="T37" fmla="*/ 48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8"/>
                <a:gd name="T58" fmla="*/ 0 h 48"/>
                <a:gd name="T59" fmla="*/ 38 w 38"/>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8" h="48">
                  <a:moveTo>
                    <a:pt x="9" y="0"/>
                  </a:moveTo>
                  <a:lnTo>
                    <a:pt x="19" y="0"/>
                  </a:lnTo>
                  <a:lnTo>
                    <a:pt x="28" y="0"/>
                  </a:lnTo>
                  <a:lnTo>
                    <a:pt x="28" y="10"/>
                  </a:lnTo>
                  <a:lnTo>
                    <a:pt x="38" y="10"/>
                  </a:lnTo>
                  <a:lnTo>
                    <a:pt x="38" y="19"/>
                  </a:lnTo>
                  <a:lnTo>
                    <a:pt x="38" y="29"/>
                  </a:lnTo>
                  <a:lnTo>
                    <a:pt x="28" y="38"/>
                  </a:lnTo>
                  <a:lnTo>
                    <a:pt x="19" y="38"/>
                  </a:lnTo>
                  <a:lnTo>
                    <a:pt x="19" y="48"/>
                  </a:lnTo>
                  <a:lnTo>
                    <a:pt x="9" y="48"/>
                  </a:lnTo>
                  <a:lnTo>
                    <a:pt x="0" y="48"/>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654" name="Freeform 180"/>
            <p:cNvSpPr>
              <a:spLocks/>
            </p:cNvSpPr>
            <p:nvPr/>
          </p:nvSpPr>
          <p:spPr bwMode="auto">
            <a:xfrm>
              <a:off x="2641" y="1133"/>
              <a:ext cx="38" cy="48"/>
            </a:xfrm>
            <a:custGeom>
              <a:avLst/>
              <a:gdLst>
                <a:gd name="T0" fmla="*/ 9 w 38"/>
                <a:gd name="T1" fmla="*/ 0 h 48"/>
                <a:gd name="T2" fmla="*/ 19 w 38"/>
                <a:gd name="T3" fmla="*/ 0 h 48"/>
                <a:gd name="T4" fmla="*/ 28 w 38"/>
                <a:gd name="T5" fmla="*/ 10 h 48"/>
                <a:gd name="T6" fmla="*/ 38 w 38"/>
                <a:gd name="T7" fmla="*/ 10 h 48"/>
                <a:gd name="T8" fmla="*/ 38 w 38"/>
                <a:gd name="T9" fmla="*/ 29 h 48"/>
                <a:gd name="T10" fmla="*/ 28 w 38"/>
                <a:gd name="T11" fmla="*/ 38 h 48"/>
                <a:gd name="T12" fmla="*/ 19 w 38"/>
                <a:gd name="T13" fmla="*/ 48 h 48"/>
                <a:gd name="T14" fmla="*/ 9 w 38"/>
                <a:gd name="T15" fmla="*/ 48 h 48"/>
                <a:gd name="T16" fmla="*/ 0 w 38"/>
                <a:gd name="T17" fmla="*/ 48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48"/>
                <a:gd name="T29" fmla="*/ 38 w 38"/>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48">
                  <a:moveTo>
                    <a:pt x="9" y="0"/>
                  </a:moveTo>
                  <a:lnTo>
                    <a:pt x="19" y="0"/>
                  </a:lnTo>
                  <a:lnTo>
                    <a:pt x="28" y="10"/>
                  </a:lnTo>
                  <a:lnTo>
                    <a:pt x="38" y="10"/>
                  </a:lnTo>
                  <a:lnTo>
                    <a:pt x="38" y="29"/>
                  </a:lnTo>
                  <a:lnTo>
                    <a:pt x="28" y="38"/>
                  </a:lnTo>
                  <a:lnTo>
                    <a:pt x="19" y="48"/>
                  </a:lnTo>
                  <a:lnTo>
                    <a:pt x="9" y="48"/>
                  </a:lnTo>
                  <a:lnTo>
                    <a:pt x="0" y="48"/>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655" name="Freeform 181"/>
            <p:cNvSpPr>
              <a:spLocks/>
            </p:cNvSpPr>
            <p:nvPr/>
          </p:nvSpPr>
          <p:spPr bwMode="auto">
            <a:xfrm>
              <a:off x="2833" y="1133"/>
              <a:ext cx="38" cy="48"/>
            </a:xfrm>
            <a:custGeom>
              <a:avLst/>
              <a:gdLst>
                <a:gd name="T0" fmla="*/ 28 w 38"/>
                <a:gd name="T1" fmla="*/ 0 h 48"/>
                <a:gd name="T2" fmla="*/ 28 w 38"/>
                <a:gd name="T3" fmla="*/ 0 h 48"/>
                <a:gd name="T4" fmla="*/ 19 w 38"/>
                <a:gd name="T5" fmla="*/ 0 h 48"/>
                <a:gd name="T6" fmla="*/ 19 w 38"/>
                <a:gd name="T7" fmla="*/ 0 h 48"/>
                <a:gd name="T8" fmla="*/ 19 w 38"/>
                <a:gd name="T9" fmla="*/ 10 h 48"/>
                <a:gd name="T10" fmla="*/ 19 w 38"/>
                <a:gd name="T11" fmla="*/ 10 h 48"/>
                <a:gd name="T12" fmla="*/ 9 w 38"/>
                <a:gd name="T13" fmla="*/ 10 h 48"/>
                <a:gd name="T14" fmla="*/ 9 w 38"/>
                <a:gd name="T15" fmla="*/ 10 h 48"/>
                <a:gd name="T16" fmla="*/ 9 w 38"/>
                <a:gd name="T17" fmla="*/ 19 h 48"/>
                <a:gd name="T18" fmla="*/ 9 w 38"/>
                <a:gd name="T19" fmla="*/ 19 h 48"/>
                <a:gd name="T20" fmla="*/ 0 w 38"/>
                <a:gd name="T21" fmla="*/ 19 h 48"/>
                <a:gd name="T22" fmla="*/ 0 w 38"/>
                <a:gd name="T23" fmla="*/ 19 h 48"/>
                <a:gd name="T24" fmla="*/ 0 w 38"/>
                <a:gd name="T25" fmla="*/ 29 h 48"/>
                <a:gd name="T26" fmla="*/ 0 w 38"/>
                <a:gd name="T27" fmla="*/ 29 h 48"/>
                <a:gd name="T28" fmla="*/ 0 w 38"/>
                <a:gd name="T29" fmla="*/ 38 h 48"/>
                <a:gd name="T30" fmla="*/ 0 w 38"/>
                <a:gd name="T31" fmla="*/ 38 h 48"/>
                <a:gd name="T32" fmla="*/ 9 w 38"/>
                <a:gd name="T33" fmla="*/ 38 h 48"/>
                <a:gd name="T34" fmla="*/ 9 w 38"/>
                <a:gd name="T35" fmla="*/ 38 h 48"/>
                <a:gd name="T36" fmla="*/ 9 w 38"/>
                <a:gd name="T37" fmla="*/ 48 h 48"/>
                <a:gd name="T38" fmla="*/ 9 w 38"/>
                <a:gd name="T39" fmla="*/ 48 h 48"/>
                <a:gd name="T40" fmla="*/ 19 w 38"/>
                <a:gd name="T41" fmla="*/ 48 h 48"/>
                <a:gd name="T42" fmla="*/ 19 w 38"/>
                <a:gd name="T43" fmla="*/ 48 h 48"/>
                <a:gd name="T44" fmla="*/ 28 w 38"/>
                <a:gd name="T45" fmla="*/ 48 h 48"/>
                <a:gd name="T46" fmla="*/ 28 w 38"/>
                <a:gd name="T47" fmla="*/ 48 h 48"/>
                <a:gd name="T48" fmla="*/ 38 w 38"/>
                <a:gd name="T49" fmla="*/ 48 h 48"/>
                <a:gd name="T50" fmla="*/ 38 w 38"/>
                <a:gd name="T51" fmla="*/ 48 h 4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8"/>
                <a:gd name="T79" fmla="*/ 0 h 48"/>
                <a:gd name="T80" fmla="*/ 38 w 38"/>
                <a:gd name="T81" fmla="*/ 48 h 4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8" h="48">
                  <a:moveTo>
                    <a:pt x="28" y="0"/>
                  </a:moveTo>
                  <a:lnTo>
                    <a:pt x="28" y="0"/>
                  </a:lnTo>
                  <a:lnTo>
                    <a:pt x="19" y="0"/>
                  </a:lnTo>
                  <a:lnTo>
                    <a:pt x="19" y="10"/>
                  </a:lnTo>
                  <a:lnTo>
                    <a:pt x="9" y="10"/>
                  </a:lnTo>
                  <a:lnTo>
                    <a:pt x="9" y="19"/>
                  </a:lnTo>
                  <a:lnTo>
                    <a:pt x="0" y="19"/>
                  </a:lnTo>
                  <a:lnTo>
                    <a:pt x="0" y="29"/>
                  </a:lnTo>
                  <a:lnTo>
                    <a:pt x="0" y="38"/>
                  </a:lnTo>
                  <a:lnTo>
                    <a:pt x="9" y="38"/>
                  </a:lnTo>
                  <a:lnTo>
                    <a:pt x="9" y="48"/>
                  </a:lnTo>
                  <a:lnTo>
                    <a:pt x="19" y="48"/>
                  </a:lnTo>
                  <a:lnTo>
                    <a:pt x="28" y="48"/>
                  </a:lnTo>
                  <a:lnTo>
                    <a:pt x="38" y="48"/>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656" name="Freeform 182"/>
            <p:cNvSpPr>
              <a:spLocks/>
            </p:cNvSpPr>
            <p:nvPr/>
          </p:nvSpPr>
          <p:spPr bwMode="auto">
            <a:xfrm>
              <a:off x="2833" y="1133"/>
              <a:ext cx="38" cy="48"/>
            </a:xfrm>
            <a:custGeom>
              <a:avLst/>
              <a:gdLst>
                <a:gd name="T0" fmla="*/ 28 w 38"/>
                <a:gd name="T1" fmla="*/ 0 h 48"/>
                <a:gd name="T2" fmla="*/ 28 w 38"/>
                <a:gd name="T3" fmla="*/ 0 h 48"/>
                <a:gd name="T4" fmla="*/ 28 w 38"/>
                <a:gd name="T5" fmla="*/ 0 h 48"/>
                <a:gd name="T6" fmla="*/ 19 w 38"/>
                <a:gd name="T7" fmla="*/ 0 h 48"/>
                <a:gd name="T8" fmla="*/ 19 w 38"/>
                <a:gd name="T9" fmla="*/ 0 h 48"/>
                <a:gd name="T10" fmla="*/ 19 w 38"/>
                <a:gd name="T11" fmla="*/ 0 h 48"/>
                <a:gd name="T12" fmla="*/ 19 w 38"/>
                <a:gd name="T13" fmla="*/ 10 h 48"/>
                <a:gd name="T14" fmla="*/ 19 w 38"/>
                <a:gd name="T15" fmla="*/ 10 h 48"/>
                <a:gd name="T16" fmla="*/ 19 w 38"/>
                <a:gd name="T17" fmla="*/ 10 h 48"/>
                <a:gd name="T18" fmla="*/ 19 w 38"/>
                <a:gd name="T19" fmla="*/ 10 h 48"/>
                <a:gd name="T20" fmla="*/ 19 w 38"/>
                <a:gd name="T21" fmla="*/ 10 h 48"/>
                <a:gd name="T22" fmla="*/ 9 w 38"/>
                <a:gd name="T23" fmla="*/ 10 h 48"/>
                <a:gd name="T24" fmla="*/ 9 w 38"/>
                <a:gd name="T25" fmla="*/ 10 h 48"/>
                <a:gd name="T26" fmla="*/ 9 w 38"/>
                <a:gd name="T27" fmla="*/ 10 h 48"/>
                <a:gd name="T28" fmla="*/ 9 w 38"/>
                <a:gd name="T29" fmla="*/ 10 h 48"/>
                <a:gd name="T30" fmla="*/ 9 w 38"/>
                <a:gd name="T31" fmla="*/ 10 h 48"/>
                <a:gd name="T32" fmla="*/ 9 w 38"/>
                <a:gd name="T33" fmla="*/ 10 h 48"/>
                <a:gd name="T34" fmla="*/ 9 w 38"/>
                <a:gd name="T35" fmla="*/ 19 h 48"/>
                <a:gd name="T36" fmla="*/ 9 w 38"/>
                <a:gd name="T37" fmla="*/ 19 h 48"/>
                <a:gd name="T38" fmla="*/ 9 w 38"/>
                <a:gd name="T39" fmla="*/ 19 h 48"/>
                <a:gd name="T40" fmla="*/ 9 w 38"/>
                <a:gd name="T41" fmla="*/ 19 h 48"/>
                <a:gd name="T42" fmla="*/ 9 w 38"/>
                <a:gd name="T43" fmla="*/ 19 h 48"/>
                <a:gd name="T44" fmla="*/ 9 w 38"/>
                <a:gd name="T45" fmla="*/ 19 h 48"/>
                <a:gd name="T46" fmla="*/ 9 w 38"/>
                <a:gd name="T47" fmla="*/ 19 h 48"/>
                <a:gd name="T48" fmla="*/ 0 w 38"/>
                <a:gd name="T49" fmla="*/ 19 h 48"/>
                <a:gd name="T50" fmla="*/ 0 w 38"/>
                <a:gd name="T51" fmla="*/ 19 h 48"/>
                <a:gd name="T52" fmla="*/ 0 w 38"/>
                <a:gd name="T53" fmla="*/ 29 h 48"/>
                <a:gd name="T54" fmla="*/ 0 w 38"/>
                <a:gd name="T55" fmla="*/ 29 h 48"/>
                <a:gd name="T56" fmla="*/ 0 w 38"/>
                <a:gd name="T57" fmla="*/ 29 h 48"/>
                <a:gd name="T58" fmla="*/ 0 w 38"/>
                <a:gd name="T59" fmla="*/ 29 h 48"/>
                <a:gd name="T60" fmla="*/ 0 w 38"/>
                <a:gd name="T61" fmla="*/ 29 h 48"/>
                <a:gd name="T62" fmla="*/ 0 w 38"/>
                <a:gd name="T63" fmla="*/ 38 h 48"/>
                <a:gd name="T64" fmla="*/ 0 w 38"/>
                <a:gd name="T65" fmla="*/ 38 h 48"/>
                <a:gd name="T66" fmla="*/ 0 w 38"/>
                <a:gd name="T67" fmla="*/ 38 h 48"/>
                <a:gd name="T68" fmla="*/ 9 w 38"/>
                <a:gd name="T69" fmla="*/ 38 h 48"/>
                <a:gd name="T70" fmla="*/ 9 w 38"/>
                <a:gd name="T71" fmla="*/ 38 h 48"/>
                <a:gd name="T72" fmla="*/ 9 w 38"/>
                <a:gd name="T73" fmla="*/ 38 h 48"/>
                <a:gd name="T74" fmla="*/ 9 w 38"/>
                <a:gd name="T75" fmla="*/ 38 h 48"/>
                <a:gd name="T76" fmla="*/ 9 w 38"/>
                <a:gd name="T77" fmla="*/ 38 h 48"/>
                <a:gd name="T78" fmla="*/ 9 w 38"/>
                <a:gd name="T79" fmla="*/ 38 h 48"/>
                <a:gd name="T80" fmla="*/ 9 w 38"/>
                <a:gd name="T81" fmla="*/ 48 h 48"/>
                <a:gd name="T82" fmla="*/ 9 w 38"/>
                <a:gd name="T83" fmla="*/ 48 h 48"/>
                <a:gd name="T84" fmla="*/ 9 w 38"/>
                <a:gd name="T85" fmla="*/ 48 h 48"/>
                <a:gd name="T86" fmla="*/ 9 w 38"/>
                <a:gd name="T87" fmla="*/ 48 h 48"/>
                <a:gd name="T88" fmla="*/ 19 w 38"/>
                <a:gd name="T89" fmla="*/ 48 h 48"/>
                <a:gd name="T90" fmla="*/ 19 w 38"/>
                <a:gd name="T91" fmla="*/ 48 h 48"/>
                <a:gd name="T92" fmla="*/ 19 w 38"/>
                <a:gd name="T93" fmla="*/ 48 h 48"/>
                <a:gd name="T94" fmla="*/ 19 w 38"/>
                <a:gd name="T95" fmla="*/ 48 h 48"/>
                <a:gd name="T96" fmla="*/ 19 w 38"/>
                <a:gd name="T97" fmla="*/ 48 h 48"/>
                <a:gd name="T98" fmla="*/ 19 w 38"/>
                <a:gd name="T99" fmla="*/ 48 h 48"/>
                <a:gd name="T100" fmla="*/ 19 w 38"/>
                <a:gd name="T101" fmla="*/ 48 h 48"/>
                <a:gd name="T102" fmla="*/ 28 w 38"/>
                <a:gd name="T103" fmla="*/ 48 h 48"/>
                <a:gd name="T104" fmla="*/ 28 w 38"/>
                <a:gd name="T105" fmla="*/ 48 h 48"/>
                <a:gd name="T106" fmla="*/ 28 w 38"/>
                <a:gd name="T107" fmla="*/ 48 h 48"/>
                <a:gd name="T108" fmla="*/ 28 w 38"/>
                <a:gd name="T109" fmla="*/ 48 h 48"/>
                <a:gd name="T110" fmla="*/ 28 w 38"/>
                <a:gd name="T111" fmla="*/ 48 h 48"/>
                <a:gd name="T112" fmla="*/ 28 w 38"/>
                <a:gd name="T113" fmla="*/ 48 h 48"/>
                <a:gd name="T114" fmla="*/ 38 w 38"/>
                <a:gd name="T115" fmla="*/ 48 h 48"/>
                <a:gd name="T116" fmla="*/ 38 w 38"/>
                <a:gd name="T117" fmla="*/ 48 h 4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8"/>
                <a:gd name="T178" fmla="*/ 0 h 48"/>
                <a:gd name="T179" fmla="*/ 38 w 38"/>
                <a:gd name="T180" fmla="*/ 48 h 4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8" h="48">
                  <a:moveTo>
                    <a:pt x="28" y="0"/>
                  </a:moveTo>
                  <a:lnTo>
                    <a:pt x="28" y="0"/>
                  </a:lnTo>
                  <a:lnTo>
                    <a:pt x="19" y="0"/>
                  </a:lnTo>
                  <a:lnTo>
                    <a:pt x="19" y="10"/>
                  </a:lnTo>
                  <a:lnTo>
                    <a:pt x="9" y="10"/>
                  </a:lnTo>
                  <a:lnTo>
                    <a:pt x="9" y="19"/>
                  </a:lnTo>
                  <a:lnTo>
                    <a:pt x="0" y="19"/>
                  </a:lnTo>
                  <a:lnTo>
                    <a:pt x="0" y="29"/>
                  </a:lnTo>
                  <a:lnTo>
                    <a:pt x="0" y="38"/>
                  </a:lnTo>
                  <a:lnTo>
                    <a:pt x="9" y="38"/>
                  </a:lnTo>
                  <a:lnTo>
                    <a:pt x="9" y="48"/>
                  </a:lnTo>
                  <a:lnTo>
                    <a:pt x="19" y="48"/>
                  </a:lnTo>
                  <a:lnTo>
                    <a:pt x="28" y="48"/>
                  </a:lnTo>
                  <a:lnTo>
                    <a:pt x="38" y="48"/>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657" name="Arc 183"/>
            <p:cNvSpPr>
              <a:spLocks/>
            </p:cNvSpPr>
            <p:nvPr/>
          </p:nvSpPr>
          <p:spPr bwMode="auto">
            <a:xfrm>
              <a:off x="2871" y="1181"/>
              <a:ext cx="893" cy="394"/>
            </a:xfrm>
            <a:custGeom>
              <a:avLst/>
              <a:gdLst>
                <a:gd name="T0" fmla="*/ 0 w 21599"/>
                <a:gd name="T1" fmla="*/ 0 h 21600"/>
                <a:gd name="T2" fmla="*/ 2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908" y="0"/>
                    <a:pt x="21570" y="9637"/>
                    <a:pt x="21599" y="21545"/>
                  </a:cubicBezTo>
                </a:path>
                <a:path w="21599" h="21600" stroke="0" extrusionOk="0">
                  <a:moveTo>
                    <a:pt x="-1" y="0"/>
                  </a:moveTo>
                  <a:cubicBezTo>
                    <a:pt x="11908" y="0"/>
                    <a:pt x="21570" y="9637"/>
                    <a:pt x="21599" y="21545"/>
                  </a:cubicBezTo>
                  <a:lnTo>
                    <a:pt x="0" y="21600"/>
                  </a:lnTo>
                  <a:close/>
                </a:path>
              </a:pathLst>
            </a:custGeom>
            <a:noFill/>
            <a:ln w="15875">
              <a:solidFill>
                <a:srgbClr val="0000FF"/>
              </a:solidFill>
              <a:round/>
              <a:headEnd/>
              <a:tailEnd/>
            </a:ln>
          </p:spPr>
          <p:txBody>
            <a:bodyPr/>
            <a:lstStyle/>
            <a:p>
              <a:endParaRPr lang="ja-JP" altLang="en-US">
                <a:solidFill>
                  <a:srgbClr val="000000"/>
                </a:solidFill>
                <a:latin typeface="Arial"/>
                <a:ea typeface="ＭＳ Ｐゴシック"/>
              </a:endParaRPr>
            </a:p>
          </p:txBody>
        </p:sp>
        <p:sp>
          <p:nvSpPr>
            <p:cNvPr id="65658" name="Oval 184"/>
            <p:cNvSpPr>
              <a:spLocks noChangeArrowheads="1"/>
            </p:cNvSpPr>
            <p:nvPr/>
          </p:nvSpPr>
          <p:spPr bwMode="auto">
            <a:xfrm>
              <a:off x="3514" y="1373"/>
              <a:ext cx="154" cy="154"/>
            </a:xfrm>
            <a:prstGeom prst="ellipse">
              <a:avLst/>
            </a:prstGeom>
            <a:solidFill>
              <a:srgbClr val="0000FF"/>
            </a:solidFill>
            <a:ln w="15875">
              <a:solidFill>
                <a:srgbClr val="0000FF"/>
              </a:solidFill>
              <a:round/>
              <a:headEnd/>
              <a:tailEnd/>
            </a:ln>
          </p:spPr>
          <p:txBody>
            <a:bodyPr/>
            <a:lstStyle/>
            <a:p>
              <a:endParaRPr lang="ja-JP" altLang="en-US">
                <a:solidFill>
                  <a:srgbClr val="000000"/>
                </a:solidFill>
                <a:latin typeface="Arial"/>
                <a:ea typeface="ＭＳ Ｐゴシック"/>
              </a:endParaRPr>
            </a:p>
          </p:txBody>
        </p:sp>
        <p:sp>
          <p:nvSpPr>
            <p:cNvPr id="65659" name="Rectangle 185"/>
            <p:cNvSpPr>
              <a:spLocks noChangeArrowheads="1"/>
            </p:cNvSpPr>
            <p:nvPr/>
          </p:nvSpPr>
          <p:spPr bwMode="auto">
            <a:xfrm>
              <a:off x="3044" y="1181"/>
              <a:ext cx="19" cy="19"/>
            </a:xfrm>
            <a:prstGeom prst="rect">
              <a:avLst/>
            </a:prstGeom>
            <a:noFill/>
            <a:ln w="15875">
              <a:solidFill>
                <a:srgbClr val="FFFFFF"/>
              </a:solidFill>
              <a:miter lim="800000"/>
              <a:headEnd/>
              <a:tailEnd/>
            </a:ln>
          </p:spPr>
          <p:txBody>
            <a:bodyPr/>
            <a:lstStyle/>
            <a:p>
              <a:endParaRPr lang="ja-JP" altLang="en-US">
                <a:solidFill>
                  <a:srgbClr val="000000"/>
                </a:solidFill>
                <a:latin typeface="Arial"/>
                <a:ea typeface="ＭＳ Ｐゴシック"/>
              </a:endParaRPr>
            </a:p>
          </p:txBody>
        </p:sp>
        <p:sp>
          <p:nvSpPr>
            <p:cNvPr id="65660" name="Freeform 186"/>
            <p:cNvSpPr>
              <a:spLocks/>
            </p:cNvSpPr>
            <p:nvPr/>
          </p:nvSpPr>
          <p:spPr bwMode="auto">
            <a:xfrm>
              <a:off x="2756" y="941"/>
              <a:ext cx="317" cy="192"/>
            </a:xfrm>
            <a:custGeom>
              <a:avLst/>
              <a:gdLst>
                <a:gd name="T0" fmla="*/ 0 w 317"/>
                <a:gd name="T1" fmla="*/ 9 h 192"/>
                <a:gd name="T2" fmla="*/ 29 w 317"/>
                <a:gd name="T3" fmla="*/ 9 h 192"/>
                <a:gd name="T4" fmla="*/ 57 w 317"/>
                <a:gd name="T5" fmla="*/ 9 h 192"/>
                <a:gd name="T6" fmla="*/ 115 w 317"/>
                <a:gd name="T7" fmla="*/ 9 h 192"/>
                <a:gd name="T8" fmla="*/ 163 w 317"/>
                <a:gd name="T9" fmla="*/ 9 h 192"/>
                <a:gd name="T10" fmla="*/ 201 w 317"/>
                <a:gd name="T11" fmla="*/ 0 h 192"/>
                <a:gd name="T12" fmla="*/ 240 w 317"/>
                <a:gd name="T13" fmla="*/ 0 h 192"/>
                <a:gd name="T14" fmla="*/ 269 w 317"/>
                <a:gd name="T15" fmla="*/ 0 h 192"/>
                <a:gd name="T16" fmla="*/ 288 w 317"/>
                <a:gd name="T17" fmla="*/ 9 h 192"/>
                <a:gd name="T18" fmla="*/ 307 w 317"/>
                <a:gd name="T19" fmla="*/ 29 h 192"/>
                <a:gd name="T20" fmla="*/ 317 w 317"/>
                <a:gd name="T21" fmla="*/ 57 h 192"/>
                <a:gd name="T22" fmla="*/ 317 w 317"/>
                <a:gd name="T23" fmla="*/ 86 h 192"/>
                <a:gd name="T24" fmla="*/ 317 w 317"/>
                <a:gd name="T25" fmla="*/ 115 h 192"/>
                <a:gd name="T26" fmla="*/ 297 w 317"/>
                <a:gd name="T27" fmla="*/ 144 h 192"/>
                <a:gd name="T28" fmla="*/ 269 w 317"/>
                <a:gd name="T29" fmla="*/ 153 h 192"/>
                <a:gd name="T30" fmla="*/ 240 w 317"/>
                <a:gd name="T31" fmla="*/ 173 h 192"/>
                <a:gd name="T32" fmla="*/ 192 w 317"/>
                <a:gd name="T33" fmla="*/ 173 h 192"/>
                <a:gd name="T34" fmla="*/ 153 w 317"/>
                <a:gd name="T35" fmla="*/ 182 h 192"/>
                <a:gd name="T36" fmla="*/ 134 w 317"/>
                <a:gd name="T37" fmla="*/ 182 h 192"/>
                <a:gd name="T38" fmla="*/ 134 w 317"/>
                <a:gd name="T39" fmla="*/ 182 h 192"/>
                <a:gd name="T40" fmla="*/ 125 w 317"/>
                <a:gd name="T41" fmla="*/ 192 h 192"/>
                <a:gd name="T42" fmla="*/ 96 w 317"/>
                <a:gd name="T43" fmla="*/ 192 h 192"/>
                <a:gd name="T44" fmla="*/ 96 w 317"/>
                <a:gd name="T45" fmla="*/ 192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17"/>
                <a:gd name="T70" fmla="*/ 0 h 192"/>
                <a:gd name="T71" fmla="*/ 317 w 317"/>
                <a:gd name="T72" fmla="*/ 192 h 19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17" h="192">
                  <a:moveTo>
                    <a:pt x="0" y="9"/>
                  </a:moveTo>
                  <a:lnTo>
                    <a:pt x="29" y="9"/>
                  </a:lnTo>
                  <a:lnTo>
                    <a:pt x="57" y="9"/>
                  </a:lnTo>
                  <a:lnTo>
                    <a:pt x="115" y="9"/>
                  </a:lnTo>
                  <a:lnTo>
                    <a:pt x="163" y="9"/>
                  </a:lnTo>
                  <a:lnTo>
                    <a:pt x="201" y="0"/>
                  </a:lnTo>
                  <a:lnTo>
                    <a:pt x="240" y="0"/>
                  </a:lnTo>
                  <a:lnTo>
                    <a:pt x="269" y="0"/>
                  </a:lnTo>
                  <a:lnTo>
                    <a:pt x="288" y="9"/>
                  </a:lnTo>
                  <a:lnTo>
                    <a:pt x="307" y="29"/>
                  </a:lnTo>
                  <a:lnTo>
                    <a:pt x="317" y="57"/>
                  </a:lnTo>
                  <a:lnTo>
                    <a:pt x="317" y="86"/>
                  </a:lnTo>
                  <a:lnTo>
                    <a:pt x="317" y="115"/>
                  </a:lnTo>
                  <a:lnTo>
                    <a:pt x="297" y="144"/>
                  </a:lnTo>
                  <a:lnTo>
                    <a:pt x="269" y="153"/>
                  </a:lnTo>
                  <a:lnTo>
                    <a:pt x="240" y="173"/>
                  </a:lnTo>
                  <a:lnTo>
                    <a:pt x="192" y="173"/>
                  </a:lnTo>
                  <a:lnTo>
                    <a:pt x="153" y="182"/>
                  </a:lnTo>
                  <a:lnTo>
                    <a:pt x="134" y="182"/>
                  </a:lnTo>
                  <a:lnTo>
                    <a:pt x="125" y="192"/>
                  </a:lnTo>
                  <a:lnTo>
                    <a:pt x="96" y="192"/>
                  </a:lnTo>
                </a:path>
              </a:pathLst>
            </a:custGeom>
            <a:noFill/>
            <a:ln w="1587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65661" name="Freeform 187"/>
            <p:cNvSpPr>
              <a:spLocks/>
            </p:cNvSpPr>
            <p:nvPr/>
          </p:nvSpPr>
          <p:spPr bwMode="auto">
            <a:xfrm>
              <a:off x="2756" y="941"/>
              <a:ext cx="317" cy="192"/>
            </a:xfrm>
            <a:custGeom>
              <a:avLst/>
              <a:gdLst>
                <a:gd name="T0" fmla="*/ 0 w 317"/>
                <a:gd name="T1" fmla="*/ 9 h 192"/>
                <a:gd name="T2" fmla="*/ 38 w 317"/>
                <a:gd name="T3" fmla="*/ 9 h 192"/>
                <a:gd name="T4" fmla="*/ 86 w 317"/>
                <a:gd name="T5" fmla="*/ 9 h 192"/>
                <a:gd name="T6" fmla="*/ 144 w 317"/>
                <a:gd name="T7" fmla="*/ 9 h 192"/>
                <a:gd name="T8" fmla="*/ 192 w 317"/>
                <a:gd name="T9" fmla="*/ 9 h 192"/>
                <a:gd name="T10" fmla="*/ 230 w 317"/>
                <a:gd name="T11" fmla="*/ 0 h 192"/>
                <a:gd name="T12" fmla="*/ 249 w 317"/>
                <a:gd name="T13" fmla="*/ 0 h 192"/>
                <a:gd name="T14" fmla="*/ 278 w 317"/>
                <a:gd name="T15" fmla="*/ 9 h 192"/>
                <a:gd name="T16" fmla="*/ 297 w 317"/>
                <a:gd name="T17" fmla="*/ 19 h 192"/>
                <a:gd name="T18" fmla="*/ 317 w 317"/>
                <a:gd name="T19" fmla="*/ 38 h 192"/>
                <a:gd name="T20" fmla="*/ 317 w 317"/>
                <a:gd name="T21" fmla="*/ 67 h 192"/>
                <a:gd name="T22" fmla="*/ 317 w 317"/>
                <a:gd name="T23" fmla="*/ 96 h 192"/>
                <a:gd name="T24" fmla="*/ 297 w 317"/>
                <a:gd name="T25" fmla="*/ 125 h 192"/>
                <a:gd name="T26" fmla="*/ 278 w 317"/>
                <a:gd name="T27" fmla="*/ 144 h 192"/>
                <a:gd name="T28" fmla="*/ 249 w 317"/>
                <a:gd name="T29" fmla="*/ 163 h 192"/>
                <a:gd name="T30" fmla="*/ 221 w 317"/>
                <a:gd name="T31" fmla="*/ 173 h 192"/>
                <a:gd name="T32" fmla="*/ 182 w 317"/>
                <a:gd name="T33" fmla="*/ 182 h 192"/>
                <a:gd name="T34" fmla="*/ 134 w 317"/>
                <a:gd name="T35" fmla="*/ 182 h 192"/>
                <a:gd name="T36" fmla="*/ 96 w 317"/>
                <a:gd name="T37" fmla="*/ 192 h 1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7"/>
                <a:gd name="T58" fmla="*/ 0 h 192"/>
                <a:gd name="T59" fmla="*/ 317 w 317"/>
                <a:gd name="T60" fmla="*/ 192 h 19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7" h="192">
                  <a:moveTo>
                    <a:pt x="0" y="9"/>
                  </a:moveTo>
                  <a:lnTo>
                    <a:pt x="38" y="9"/>
                  </a:lnTo>
                  <a:lnTo>
                    <a:pt x="86" y="9"/>
                  </a:lnTo>
                  <a:lnTo>
                    <a:pt x="144" y="9"/>
                  </a:lnTo>
                  <a:lnTo>
                    <a:pt x="192" y="9"/>
                  </a:lnTo>
                  <a:lnTo>
                    <a:pt x="230" y="0"/>
                  </a:lnTo>
                  <a:lnTo>
                    <a:pt x="249" y="0"/>
                  </a:lnTo>
                  <a:lnTo>
                    <a:pt x="278" y="9"/>
                  </a:lnTo>
                  <a:lnTo>
                    <a:pt x="297" y="19"/>
                  </a:lnTo>
                  <a:lnTo>
                    <a:pt x="317" y="38"/>
                  </a:lnTo>
                  <a:lnTo>
                    <a:pt x="317" y="67"/>
                  </a:lnTo>
                  <a:lnTo>
                    <a:pt x="317" y="96"/>
                  </a:lnTo>
                  <a:lnTo>
                    <a:pt x="297" y="125"/>
                  </a:lnTo>
                  <a:lnTo>
                    <a:pt x="278" y="144"/>
                  </a:lnTo>
                  <a:lnTo>
                    <a:pt x="249" y="163"/>
                  </a:lnTo>
                  <a:lnTo>
                    <a:pt x="221" y="173"/>
                  </a:lnTo>
                  <a:lnTo>
                    <a:pt x="182" y="182"/>
                  </a:lnTo>
                  <a:lnTo>
                    <a:pt x="134" y="182"/>
                  </a:lnTo>
                  <a:lnTo>
                    <a:pt x="96" y="192"/>
                  </a:lnTo>
                </a:path>
              </a:pathLst>
            </a:custGeom>
            <a:noFill/>
            <a:ln w="1587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65662" name="Freeform 188"/>
            <p:cNvSpPr>
              <a:spLocks/>
            </p:cNvSpPr>
            <p:nvPr/>
          </p:nvSpPr>
          <p:spPr bwMode="auto">
            <a:xfrm>
              <a:off x="2362" y="883"/>
              <a:ext cx="211" cy="58"/>
            </a:xfrm>
            <a:custGeom>
              <a:avLst/>
              <a:gdLst>
                <a:gd name="T0" fmla="*/ 0 w 211"/>
                <a:gd name="T1" fmla="*/ 0 h 58"/>
                <a:gd name="T2" fmla="*/ 29 w 211"/>
                <a:gd name="T3" fmla="*/ 10 h 58"/>
                <a:gd name="T4" fmla="*/ 67 w 211"/>
                <a:gd name="T5" fmla="*/ 39 h 58"/>
                <a:gd name="T6" fmla="*/ 115 w 211"/>
                <a:gd name="T7" fmla="*/ 48 h 58"/>
                <a:gd name="T8" fmla="*/ 135 w 211"/>
                <a:gd name="T9" fmla="*/ 48 h 58"/>
                <a:gd name="T10" fmla="*/ 183 w 211"/>
                <a:gd name="T11" fmla="*/ 58 h 58"/>
                <a:gd name="T12" fmla="*/ 211 w 211"/>
                <a:gd name="T13" fmla="*/ 58 h 58"/>
                <a:gd name="T14" fmla="*/ 211 w 211"/>
                <a:gd name="T15" fmla="*/ 58 h 58"/>
                <a:gd name="T16" fmla="*/ 0 60000 65536"/>
                <a:gd name="T17" fmla="*/ 0 60000 65536"/>
                <a:gd name="T18" fmla="*/ 0 60000 65536"/>
                <a:gd name="T19" fmla="*/ 0 60000 65536"/>
                <a:gd name="T20" fmla="*/ 0 60000 65536"/>
                <a:gd name="T21" fmla="*/ 0 60000 65536"/>
                <a:gd name="T22" fmla="*/ 0 60000 65536"/>
                <a:gd name="T23" fmla="*/ 0 60000 65536"/>
                <a:gd name="T24" fmla="*/ 0 w 211"/>
                <a:gd name="T25" fmla="*/ 0 h 58"/>
                <a:gd name="T26" fmla="*/ 211 w 211"/>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1" h="58">
                  <a:moveTo>
                    <a:pt x="0" y="0"/>
                  </a:moveTo>
                  <a:lnTo>
                    <a:pt x="29" y="10"/>
                  </a:lnTo>
                  <a:lnTo>
                    <a:pt x="67" y="39"/>
                  </a:lnTo>
                  <a:lnTo>
                    <a:pt x="115" y="48"/>
                  </a:lnTo>
                  <a:lnTo>
                    <a:pt x="135" y="48"/>
                  </a:lnTo>
                  <a:lnTo>
                    <a:pt x="183" y="58"/>
                  </a:lnTo>
                  <a:lnTo>
                    <a:pt x="211" y="58"/>
                  </a:lnTo>
                </a:path>
              </a:pathLst>
            </a:custGeom>
            <a:noFill/>
            <a:ln w="1587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65663" name="Freeform 189"/>
            <p:cNvSpPr>
              <a:spLocks/>
            </p:cNvSpPr>
            <p:nvPr/>
          </p:nvSpPr>
          <p:spPr bwMode="auto">
            <a:xfrm>
              <a:off x="2362" y="883"/>
              <a:ext cx="211" cy="58"/>
            </a:xfrm>
            <a:custGeom>
              <a:avLst/>
              <a:gdLst>
                <a:gd name="T0" fmla="*/ 0 w 211"/>
                <a:gd name="T1" fmla="*/ 0 h 58"/>
                <a:gd name="T2" fmla="*/ 39 w 211"/>
                <a:gd name="T3" fmla="*/ 19 h 58"/>
                <a:gd name="T4" fmla="*/ 96 w 211"/>
                <a:gd name="T5" fmla="*/ 48 h 58"/>
                <a:gd name="T6" fmla="*/ 125 w 211"/>
                <a:gd name="T7" fmla="*/ 48 h 58"/>
                <a:gd name="T8" fmla="*/ 163 w 211"/>
                <a:gd name="T9" fmla="*/ 58 h 58"/>
                <a:gd name="T10" fmla="*/ 192 w 211"/>
                <a:gd name="T11" fmla="*/ 58 h 58"/>
                <a:gd name="T12" fmla="*/ 211 w 211"/>
                <a:gd name="T13" fmla="*/ 58 h 58"/>
                <a:gd name="T14" fmla="*/ 0 60000 65536"/>
                <a:gd name="T15" fmla="*/ 0 60000 65536"/>
                <a:gd name="T16" fmla="*/ 0 60000 65536"/>
                <a:gd name="T17" fmla="*/ 0 60000 65536"/>
                <a:gd name="T18" fmla="*/ 0 60000 65536"/>
                <a:gd name="T19" fmla="*/ 0 60000 65536"/>
                <a:gd name="T20" fmla="*/ 0 60000 65536"/>
                <a:gd name="T21" fmla="*/ 0 w 211"/>
                <a:gd name="T22" fmla="*/ 0 h 58"/>
                <a:gd name="T23" fmla="*/ 211 w 211"/>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1" h="58">
                  <a:moveTo>
                    <a:pt x="0" y="0"/>
                  </a:moveTo>
                  <a:lnTo>
                    <a:pt x="39" y="19"/>
                  </a:lnTo>
                  <a:lnTo>
                    <a:pt x="96" y="48"/>
                  </a:lnTo>
                  <a:lnTo>
                    <a:pt x="125" y="48"/>
                  </a:lnTo>
                  <a:lnTo>
                    <a:pt x="163" y="58"/>
                  </a:lnTo>
                  <a:lnTo>
                    <a:pt x="192" y="58"/>
                  </a:lnTo>
                  <a:lnTo>
                    <a:pt x="211" y="58"/>
                  </a:lnTo>
                </a:path>
              </a:pathLst>
            </a:custGeom>
            <a:noFill/>
            <a:ln w="1587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65664" name="Freeform 190"/>
            <p:cNvSpPr>
              <a:spLocks/>
            </p:cNvSpPr>
            <p:nvPr/>
          </p:nvSpPr>
          <p:spPr bwMode="auto">
            <a:xfrm>
              <a:off x="2583" y="941"/>
              <a:ext cx="173" cy="9"/>
            </a:xfrm>
            <a:custGeom>
              <a:avLst/>
              <a:gdLst>
                <a:gd name="T0" fmla="*/ 0 w 173"/>
                <a:gd name="T1" fmla="*/ 0 h 9"/>
                <a:gd name="T2" fmla="*/ 10 w 173"/>
                <a:gd name="T3" fmla="*/ 0 h 9"/>
                <a:gd name="T4" fmla="*/ 77 w 173"/>
                <a:gd name="T5" fmla="*/ 0 h 9"/>
                <a:gd name="T6" fmla="*/ 125 w 173"/>
                <a:gd name="T7" fmla="*/ 9 h 9"/>
                <a:gd name="T8" fmla="*/ 154 w 173"/>
                <a:gd name="T9" fmla="*/ 9 h 9"/>
                <a:gd name="T10" fmla="*/ 173 w 173"/>
                <a:gd name="T11" fmla="*/ 9 h 9"/>
                <a:gd name="T12" fmla="*/ 173 w 173"/>
                <a:gd name="T13" fmla="*/ 9 h 9"/>
                <a:gd name="T14" fmla="*/ 0 60000 65536"/>
                <a:gd name="T15" fmla="*/ 0 60000 65536"/>
                <a:gd name="T16" fmla="*/ 0 60000 65536"/>
                <a:gd name="T17" fmla="*/ 0 60000 65536"/>
                <a:gd name="T18" fmla="*/ 0 60000 65536"/>
                <a:gd name="T19" fmla="*/ 0 60000 65536"/>
                <a:gd name="T20" fmla="*/ 0 60000 65536"/>
                <a:gd name="T21" fmla="*/ 0 w 173"/>
                <a:gd name="T22" fmla="*/ 0 h 9"/>
                <a:gd name="T23" fmla="*/ 173 w 17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 h="9">
                  <a:moveTo>
                    <a:pt x="0" y="0"/>
                  </a:moveTo>
                  <a:lnTo>
                    <a:pt x="10" y="0"/>
                  </a:lnTo>
                  <a:lnTo>
                    <a:pt x="77" y="0"/>
                  </a:lnTo>
                  <a:lnTo>
                    <a:pt x="125" y="9"/>
                  </a:lnTo>
                  <a:lnTo>
                    <a:pt x="154" y="9"/>
                  </a:lnTo>
                  <a:lnTo>
                    <a:pt x="173" y="9"/>
                  </a:lnTo>
                </a:path>
              </a:pathLst>
            </a:custGeom>
            <a:noFill/>
            <a:ln w="1587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65665" name="Freeform 191"/>
            <p:cNvSpPr>
              <a:spLocks/>
            </p:cNvSpPr>
            <p:nvPr/>
          </p:nvSpPr>
          <p:spPr bwMode="auto">
            <a:xfrm>
              <a:off x="2583" y="941"/>
              <a:ext cx="173" cy="9"/>
            </a:xfrm>
            <a:custGeom>
              <a:avLst/>
              <a:gdLst>
                <a:gd name="T0" fmla="*/ 0 w 173"/>
                <a:gd name="T1" fmla="*/ 0 h 9"/>
                <a:gd name="T2" fmla="*/ 38 w 173"/>
                <a:gd name="T3" fmla="*/ 0 h 9"/>
                <a:gd name="T4" fmla="*/ 67 w 173"/>
                <a:gd name="T5" fmla="*/ 0 h 9"/>
                <a:gd name="T6" fmla="*/ 106 w 173"/>
                <a:gd name="T7" fmla="*/ 9 h 9"/>
                <a:gd name="T8" fmla="*/ 134 w 173"/>
                <a:gd name="T9" fmla="*/ 9 h 9"/>
                <a:gd name="T10" fmla="*/ 163 w 173"/>
                <a:gd name="T11" fmla="*/ 9 h 9"/>
                <a:gd name="T12" fmla="*/ 173 w 173"/>
                <a:gd name="T13" fmla="*/ 9 h 9"/>
                <a:gd name="T14" fmla="*/ 0 60000 65536"/>
                <a:gd name="T15" fmla="*/ 0 60000 65536"/>
                <a:gd name="T16" fmla="*/ 0 60000 65536"/>
                <a:gd name="T17" fmla="*/ 0 60000 65536"/>
                <a:gd name="T18" fmla="*/ 0 60000 65536"/>
                <a:gd name="T19" fmla="*/ 0 60000 65536"/>
                <a:gd name="T20" fmla="*/ 0 60000 65536"/>
                <a:gd name="T21" fmla="*/ 0 w 173"/>
                <a:gd name="T22" fmla="*/ 0 h 9"/>
                <a:gd name="T23" fmla="*/ 173 w 17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 h="9">
                  <a:moveTo>
                    <a:pt x="0" y="0"/>
                  </a:moveTo>
                  <a:lnTo>
                    <a:pt x="38" y="0"/>
                  </a:lnTo>
                  <a:lnTo>
                    <a:pt x="67" y="0"/>
                  </a:lnTo>
                  <a:lnTo>
                    <a:pt x="106" y="9"/>
                  </a:lnTo>
                  <a:lnTo>
                    <a:pt x="134" y="9"/>
                  </a:lnTo>
                  <a:lnTo>
                    <a:pt x="163" y="9"/>
                  </a:lnTo>
                  <a:lnTo>
                    <a:pt x="173" y="9"/>
                  </a:lnTo>
                </a:path>
              </a:pathLst>
            </a:custGeom>
            <a:noFill/>
            <a:ln w="1587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65666" name="Oval 192"/>
            <p:cNvSpPr>
              <a:spLocks noChangeArrowheads="1"/>
            </p:cNvSpPr>
            <p:nvPr/>
          </p:nvSpPr>
          <p:spPr bwMode="auto">
            <a:xfrm>
              <a:off x="3322" y="1267"/>
              <a:ext cx="154" cy="154"/>
            </a:xfrm>
            <a:prstGeom prst="ellipse">
              <a:avLst/>
            </a:prstGeom>
            <a:solidFill>
              <a:srgbClr val="0000FF"/>
            </a:solidFill>
            <a:ln w="15875">
              <a:solidFill>
                <a:srgbClr val="0000FF"/>
              </a:solidFill>
              <a:round/>
              <a:headEnd/>
              <a:tailEnd/>
            </a:ln>
          </p:spPr>
          <p:txBody>
            <a:bodyPr/>
            <a:lstStyle/>
            <a:p>
              <a:endParaRPr lang="ja-JP" altLang="en-US">
                <a:solidFill>
                  <a:srgbClr val="000000"/>
                </a:solidFill>
                <a:latin typeface="Arial"/>
                <a:ea typeface="ＭＳ Ｐゴシック"/>
              </a:endParaRPr>
            </a:p>
          </p:txBody>
        </p:sp>
        <p:sp>
          <p:nvSpPr>
            <p:cNvPr id="65667" name="Oval 193"/>
            <p:cNvSpPr>
              <a:spLocks noChangeArrowheads="1"/>
            </p:cNvSpPr>
            <p:nvPr/>
          </p:nvSpPr>
          <p:spPr bwMode="auto">
            <a:xfrm>
              <a:off x="3130" y="1191"/>
              <a:ext cx="154" cy="153"/>
            </a:xfrm>
            <a:prstGeom prst="ellipse">
              <a:avLst/>
            </a:prstGeom>
            <a:solidFill>
              <a:srgbClr val="0000FF"/>
            </a:solidFill>
            <a:ln w="15875">
              <a:solidFill>
                <a:srgbClr val="0000FF"/>
              </a:solidFill>
              <a:round/>
              <a:headEnd/>
              <a:tailEnd/>
            </a:ln>
          </p:spPr>
          <p:txBody>
            <a:bodyPr/>
            <a:lstStyle/>
            <a:p>
              <a:endParaRPr lang="ja-JP" altLang="en-US">
                <a:solidFill>
                  <a:srgbClr val="000000"/>
                </a:solidFill>
                <a:latin typeface="Arial"/>
                <a:ea typeface="ＭＳ Ｐゴシック"/>
              </a:endParaRPr>
            </a:p>
          </p:txBody>
        </p:sp>
        <p:sp>
          <p:nvSpPr>
            <p:cNvPr id="65668" name="Oval 194"/>
            <p:cNvSpPr>
              <a:spLocks noChangeArrowheads="1"/>
            </p:cNvSpPr>
            <p:nvPr/>
          </p:nvSpPr>
          <p:spPr bwMode="auto">
            <a:xfrm>
              <a:off x="2938" y="1162"/>
              <a:ext cx="154" cy="153"/>
            </a:xfrm>
            <a:prstGeom prst="ellipse">
              <a:avLst/>
            </a:prstGeom>
            <a:solidFill>
              <a:srgbClr val="0000FF"/>
            </a:solidFill>
            <a:ln w="15875">
              <a:solidFill>
                <a:srgbClr val="0000FF"/>
              </a:solidFill>
              <a:round/>
              <a:headEnd/>
              <a:tailEnd/>
            </a:ln>
          </p:spPr>
          <p:txBody>
            <a:bodyPr/>
            <a:lstStyle/>
            <a:p>
              <a:endParaRPr lang="ja-JP" altLang="en-US">
                <a:solidFill>
                  <a:srgbClr val="000000"/>
                </a:solidFill>
                <a:latin typeface="Arial"/>
                <a:ea typeface="ＭＳ Ｐゴシック"/>
              </a:endParaRPr>
            </a:p>
          </p:txBody>
        </p:sp>
        <p:sp>
          <p:nvSpPr>
            <p:cNvPr id="65669" name="Oval 195"/>
            <p:cNvSpPr>
              <a:spLocks noChangeArrowheads="1"/>
            </p:cNvSpPr>
            <p:nvPr/>
          </p:nvSpPr>
          <p:spPr bwMode="auto">
            <a:xfrm>
              <a:off x="2957" y="1181"/>
              <a:ext cx="116" cy="106"/>
            </a:xfrm>
            <a:prstGeom prst="ellipse">
              <a:avLst/>
            </a:prstGeom>
            <a:solidFill>
              <a:srgbClr val="000000"/>
            </a:solidFill>
            <a:ln w="15875">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65670" name="Freeform 196"/>
            <p:cNvSpPr>
              <a:spLocks/>
            </p:cNvSpPr>
            <p:nvPr/>
          </p:nvSpPr>
          <p:spPr bwMode="auto">
            <a:xfrm>
              <a:off x="2852" y="1152"/>
              <a:ext cx="125" cy="10"/>
            </a:xfrm>
            <a:custGeom>
              <a:avLst/>
              <a:gdLst>
                <a:gd name="T0" fmla="*/ 0 w 125"/>
                <a:gd name="T1" fmla="*/ 0 h 10"/>
                <a:gd name="T2" fmla="*/ 0 w 125"/>
                <a:gd name="T3" fmla="*/ 0 h 10"/>
                <a:gd name="T4" fmla="*/ 9 w 125"/>
                <a:gd name="T5" fmla="*/ 0 h 10"/>
                <a:gd name="T6" fmla="*/ 9 w 125"/>
                <a:gd name="T7" fmla="*/ 0 h 10"/>
                <a:gd name="T8" fmla="*/ 9 w 125"/>
                <a:gd name="T9" fmla="*/ 10 h 10"/>
                <a:gd name="T10" fmla="*/ 9 w 125"/>
                <a:gd name="T11" fmla="*/ 10 h 10"/>
                <a:gd name="T12" fmla="*/ 19 w 125"/>
                <a:gd name="T13" fmla="*/ 10 h 10"/>
                <a:gd name="T14" fmla="*/ 19 w 125"/>
                <a:gd name="T15" fmla="*/ 10 h 10"/>
                <a:gd name="T16" fmla="*/ 29 w 125"/>
                <a:gd name="T17" fmla="*/ 10 h 10"/>
                <a:gd name="T18" fmla="*/ 29 w 125"/>
                <a:gd name="T19" fmla="*/ 10 h 10"/>
                <a:gd name="T20" fmla="*/ 38 w 125"/>
                <a:gd name="T21" fmla="*/ 10 h 10"/>
                <a:gd name="T22" fmla="*/ 38 w 125"/>
                <a:gd name="T23" fmla="*/ 10 h 10"/>
                <a:gd name="T24" fmla="*/ 48 w 125"/>
                <a:gd name="T25" fmla="*/ 10 h 10"/>
                <a:gd name="T26" fmla="*/ 48 w 125"/>
                <a:gd name="T27" fmla="*/ 10 h 10"/>
                <a:gd name="T28" fmla="*/ 57 w 125"/>
                <a:gd name="T29" fmla="*/ 10 h 10"/>
                <a:gd name="T30" fmla="*/ 57 w 125"/>
                <a:gd name="T31" fmla="*/ 10 h 10"/>
                <a:gd name="T32" fmla="*/ 67 w 125"/>
                <a:gd name="T33" fmla="*/ 10 h 10"/>
                <a:gd name="T34" fmla="*/ 67 w 125"/>
                <a:gd name="T35" fmla="*/ 10 h 10"/>
                <a:gd name="T36" fmla="*/ 77 w 125"/>
                <a:gd name="T37" fmla="*/ 10 h 10"/>
                <a:gd name="T38" fmla="*/ 77 w 125"/>
                <a:gd name="T39" fmla="*/ 10 h 10"/>
                <a:gd name="T40" fmla="*/ 86 w 125"/>
                <a:gd name="T41" fmla="*/ 10 h 10"/>
                <a:gd name="T42" fmla="*/ 86 w 125"/>
                <a:gd name="T43" fmla="*/ 10 h 10"/>
                <a:gd name="T44" fmla="*/ 96 w 125"/>
                <a:gd name="T45" fmla="*/ 10 h 10"/>
                <a:gd name="T46" fmla="*/ 96 w 125"/>
                <a:gd name="T47" fmla="*/ 10 h 10"/>
                <a:gd name="T48" fmla="*/ 105 w 125"/>
                <a:gd name="T49" fmla="*/ 10 h 10"/>
                <a:gd name="T50" fmla="*/ 105 w 125"/>
                <a:gd name="T51" fmla="*/ 10 h 10"/>
                <a:gd name="T52" fmla="*/ 115 w 125"/>
                <a:gd name="T53" fmla="*/ 10 h 10"/>
                <a:gd name="T54" fmla="*/ 115 w 125"/>
                <a:gd name="T55" fmla="*/ 10 h 10"/>
                <a:gd name="T56" fmla="*/ 125 w 125"/>
                <a:gd name="T57" fmla="*/ 10 h 10"/>
                <a:gd name="T58" fmla="*/ 125 w 125"/>
                <a:gd name="T59" fmla="*/ 10 h 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5"/>
                <a:gd name="T91" fmla="*/ 0 h 10"/>
                <a:gd name="T92" fmla="*/ 125 w 125"/>
                <a:gd name="T93" fmla="*/ 10 h 1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5" h="10">
                  <a:moveTo>
                    <a:pt x="0" y="0"/>
                  </a:moveTo>
                  <a:lnTo>
                    <a:pt x="0" y="0"/>
                  </a:lnTo>
                  <a:lnTo>
                    <a:pt x="9" y="0"/>
                  </a:lnTo>
                  <a:lnTo>
                    <a:pt x="9" y="10"/>
                  </a:lnTo>
                  <a:lnTo>
                    <a:pt x="19" y="10"/>
                  </a:lnTo>
                  <a:lnTo>
                    <a:pt x="29" y="10"/>
                  </a:lnTo>
                  <a:lnTo>
                    <a:pt x="38" y="10"/>
                  </a:lnTo>
                  <a:lnTo>
                    <a:pt x="48" y="10"/>
                  </a:lnTo>
                  <a:lnTo>
                    <a:pt x="57" y="10"/>
                  </a:lnTo>
                  <a:lnTo>
                    <a:pt x="67" y="10"/>
                  </a:lnTo>
                  <a:lnTo>
                    <a:pt x="77" y="10"/>
                  </a:lnTo>
                  <a:lnTo>
                    <a:pt x="86" y="10"/>
                  </a:lnTo>
                  <a:lnTo>
                    <a:pt x="96" y="10"/>
                  </a:lnTo>
                  <a:lnTo>
                    <a:pt x="105" y="10"/>
                  </a:lnTo>
                  <a:lnTo>
                    <a:pt x="115" y="10"/>
                  </a:lnTo>
                  <a:lnTo>
                    <a:pt x="125" y="10"/>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671" name="Freeform 197"/>
            <p:cNvSpPr>
              <a:spLocks/>
            </p:cNvSpPr>
            <p:nvPr/>
          </p:nvSpPr>
          <p:spPr bwMode="auto">
            <a:xfrm>
              <a:off x="2852" y="1152"/>
              <a:ext cx="125" cy="10"/>
            </a:xfrm>
            <a:custGeom>
              <a:avLst/>
              <a:gdLst>
                <a:gd name="T0" fmla="*/ 0 w 125"/>
                <a:gd name="T1" fmla="*/ 0 h 10"/>
                <a:gd name="T2" fmla="*/ 9 w 125"/>
                <a:gd name="T3" fmla="*/ 0 h 10"/>
                <a:gd name="T4" fmla="*/ 9 w 125"/>
                <a:gd name="T5" fmla="*/ 0 h 10"/>
                <a:gd name="T6" fmla="*/ 9 w 125"/>
                <a:gd name="T7" fmla="*/ 0 h 10"/>
                <a:gd name="T8" fmla="*/ 9 w 125"/>
                <a:gd name="T9" fmla="*/ 10 h 10"/>
                <a:gd name="T10" fmla="*/ 19 w 125"/>
                <a:gd name="T11" fmla="*/ 10 h 10"/>
                <a:gd name="T12" fmla="*/ 19 w 125"/>
                <a:gd name="T13" fmla="*/ 10 h 10"/>
                <a:gd name="T14" fmla="*/ 19 w 125"/>
                <a:gd name="T15" fmla="*/ 10 h 10"/>
                <a:gd name="T16" fmla="*/ 29 w 125"/>
                <a:gd name="T17" fmla="*/ 10 h 10"/>
                <a:gd name="T18" fmla="*/ 29 w 125"/>
                <a:gd name="T19" fmla="*/ 10 h 10"/>
                <a:gd name="T20" fmla="*/ 29 w 125"/>
                <a:gd name="T21" fmla="*/ 10 h 10"/>
                <a:gd name="T22" fmla="*/ 29 w 125"/>
                <a:gd name="T23" fmla="*/ 10 h 10"/>
                <a:gd name="T24" fmla="*/ 38 w 125"/>
                <a:gd name="T25" fmla="*/ 10 h 10"/>
                <a:gd name="T26" fmla="*/ 38 w 125"/>
                <a:gd name="T27" fmla="*/ 10 h 10"/>
                <a:gd name="T28" fmla="*/ 38 w 125"/>
                <a:gd name="T29" fmla="*/ 10 h 10"/>
                <a:gd name="T30" fmla="*/ 48 w 125"/>
                <a:gd name="T31" fmla="*/ 10 h 10"/>
                <a:gd name="T32" fmla="*/ 48 w 125"/>
                <a:gd name="T33" fmla="*/ 10 h 10"/>
                <a:gd name="T34" fmla="*/ 48 w 125"/>
                <a:gd name="T35" fmla="*/ 10 h 10"/>
                <a:gd name="T36" fmla="*/ 57 w 125"/>
                <a:gd name="T37" fmla="*/ 10 h 10"/>
                <a:gd name="T38" fmla="*/ 57 w 125"/>
                <a:gd name="T39" fmla="*/ 10 h 10"/>
                <a:gd name="T40" fmla="*/ 57 w 125"/>
                <a:gd name="T41" fmla="*/ 10 h 10"/>
                <a:gd name="T42" fmla="*/ 67 w 125"/>
                <a:gd name="T43" fmla="*/ 10 h 10"/>
                <a:gd name="T44" fmla="*/ 67 w 125"/>
                <a:gd name="T45" fmla="*/ 10 h 10"/>
                <a:gd name="T46" fmla="*/ 77 w 125"/>
                <a:gd name="T47" fmla="*/ 10 h 10"/>
                <a:gd name="T48" fmla="*/ 77 w 125"/>
                <a:gd name="T49" fmla="*/ 10 h 10"/>
                <a:gd name="T50" fmla="*/ 77 w 125"/>
                <a:gd name="T51" fmla="*/ 10 h 10"/>
                <a:gd name="T52" fmla="*/ 86 w 125"/>
                <a:gd name="T53" fmla="*/ 10 h 10"/>
                <a:gd name="T54" fmla="*/ 86 w 125"/>
                <a:gd name="T55" fmla="*/ 10 h 10"/>
                <a:gd name="T56" fmla="*/ 96 w 125"/>
                <a:gd name="T57" fmla="*/ 10 h 10"/>
                <a:gd name="T58" fmla="*/ 96 w 125"/>
                <a:gd name="T59" fmla="*/ 10 h 10"/>
                <a:gd name="T60" fmla="*/ 96 w 125"/>
                <a:gd name="T61" fmla="*/ 10 h 10"/>
                <a:gd name="T62" fmla="*/ 105 w 125"/>
                <a:gd name="T63" fmla="*/ 10 h 10"/>
                <a:gd name="T64" fmla="*/ 105 w 125"/>
                <a:gd name="T65" fmla="*/ 10 h 10"/>
                <a:gd name="T66" fmla="*/ 105 w 125"/>
                <a:gd name="T67" fmla="*/ 10 h 10"/>
                <a:gd name="T68" fmla="*/ 115 w 125"/>
                <a:gd name="T69" fmla="*/ 10 h 10"/>
                <a:gd name="T70" fmla="*/ 115 w 125"/>
                <a:gd name="T71" fmla="*/ 10 h 10"/>
                <a:gd name="T72" fmla="*/ 115 w 125"/>
                <a:gd name="T73" fmla="*/ 10 h 10"/>
                <a:gd name="T74" fmla="*/ 125 w 125"/>
                <a:gd name="T75" fmla="*/ 10 h 10"/>
                <a:gd name="T76" fmla="*/ 125 w 125"/>
                <a:gd name="T77" fmla="*/ 10 h 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5"/>
                <a:gd name="T118" fmla="*/ 0 h 10"/>
                <a:gd name="T119" fmla="*/ 125 w 125"/>
                <a:gd name="T120" fmla="*/ 10 h 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5" h="10">
                  <a:moveTo>
                    <a:pt x="0" y="0"/>
                  </a:moveTo>
                  <a:lnTo>
                    <a:pt x="0" y="0"/>
                  </a:lnTo>
                  <a:lnTo>
                    <a:pt x="9" y="0"/>
                  </a:lnTo>
                  <a:lnTo>
                    <a:pt x="9" y="10"/>
                  </a:lnTo>
                  <a:lnTo>
                    <a:pt x="19" y="10"/>
                  </a:lnTo>
                  <a:lnTo>
                    <a:pt x="29" y="10"/>
                  </a:lnTo>
                  <a:lnTo>
                    <a:pt x="38" y="10"/>
                  </a:lnTo>
                  <a:lnTo>
                    <a:pt x="48" y="10"/>
                  </a:lnTo>
                  <a:lnTo>
                    <a:pt x="57" y="10"/>
                  </a:lnTo>
                  <a:lnTo>
                    <a:pt x="67" y="10"/>
                  </a:lnTo>
                  <a:lnTo>
                    <a:pt x="77" y="10"/>
                  </a:lnTo>
                  <a:lnTo>
                    <a:pt x="86" y="10"/>
                  </a:lnTo>
                  <a:lnTo>
                    <a:pt x="96" y="10"/>
                  </a:lnTo>
                  <a:lnTo>
                    <a:pt x="105" y="10"/>
                  </a:lnTo>
                  <a:lnTo>
                    <a:pt x="115" y="10"/>
                  </a:lnTo>
                  <a:lnTo>
                    <a:pt x="125" y="10"/>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672" name="Rectangle 198"/>
            <p:cNvSpPr>
              <a:spLocks noChangeArrowheads="1"/>
            </p:cNvSpPr>
            <p:nvPr/>
          </p:nvSpPr>
          <p:spPr bwMode="auto">
            <a:xfrm>
              <a:off x="2967" y="1152"/>
              <a:ext cx="115" cy="39"/>
            </a:xfrm>
            <a:prstGeom prst="rect">
              <a:avLst/>
            </a:prstGeom>
            <a:solidFill>
              <a:srgbClr val="000000"/>
            </a:solidFill>
            <a:ln w="15875">
              <a:solidFill>
                <a:srgbClr val="000000"/>
              </a:solidFill>
              <a:miter lim="800000"/>
              <a:headEnd/>
              <a:tailEnd/>
            </a:ln>
          </p:spPr>
          <p:txBody>
            <a:bodyPr/>
            <a:lstStyle/>
            <a:p>
              <a:endParaRPr lang="ja-JP" altLang="en-US">
                <a:solidFill>
                  <a:srgbClr val="000000"/>
                </a:solidFill>
                <a:latin typeface="Arial"/>
                <a:ea typeface="ＭＳ Ｐゴシック"/>
              </a:endParaRPr>
            </a:p>
          </p:txBody>
        </p:sp>
        <p:sp>
          <p:nvSpPr>
            <p:cNvPr id="65673" name="Rectangle 199"/>
            <p:cNvSpPr>
              <a:spLocks noChangeArrowheads="1"/>
            </p:cNvSpPr>
            <p:nvPr/>
          </p:nvSpPr>
          <p:spPr bwMode="auto">
            <a:xfrm>
              <a:off x="3169" y="1181"/>
              <a:ext cx="115" cy="38"/>
            </a:xfrm>
            <a:prstGeom prst="rect">
              <a:avLst/>
            </a:prstGeom>
            <a:solidFill>
              <a:srgbClr val="000000"/>
            </a:solidFill>
            <a:ln w="15875">
              <a:solidFill>
                <a:srgbClr val="000000"/>
              </a:solidFill>
              <a:miter lim="800000"/>
              <a:headEnd/>
              <a:tailEnd/>
            </a:ln>
          </p:spPr>
          <p:txBody>
            <a:bodyPr/>
            <a:lstStyle/>
            <a:p>
              <a:endParaRPr lang="ja-JP" altLang="en-US">
                <a:solidFill>
                  <a:srgbClr val="000000"/>
                </a:solidFill>
                <a:latin typeface="Arial"/>
                <a:ea typeface="ＭＳ Ｐゴシック"/>
              </a:endParaRPr>
            </a:p>
          </p:txBody>
        </p:sp>
        <p:sp>
          <p:nvSpPr>
            <p:cNvPr id="65674" name="Rectangle 200"/>
            <p:cNvSpPr>
              <a:spLocks noChangeArrowheads="1"/>
            </p:cNvSpPr>
            <p:nvPr/>
          </p:nvSpPr>
          <p:spPr bwMode="auto">
            <a:xfrm>
              <a:off x="3178" y="1200"/>
              <a:ext cx="77" cy="39"/>
            </a:xfrm>
            <a:prstGeom prst="rect">
              <a:avLst/>
            </a:prstGeom>
            <a:solidFill>
              <a:srgbClr val="000000"/>
            </a:solidFill>
            <a:ln w="15875">
              <a:solidFill>
                <a:srgbClr val="000000"/>
              </a:solidFill>
              <a:miter lim="800000"/>
              <a:headEnd/>
              <a:tailEnd/>
            </a:ln>
          </p:spPr>
          <p:txBody>
            <a:bodyPr/>
            <a:lstStyle/>
            <a:p>
              <a:endParaRPr lang="ja-JP" altLang="en-US">
                <a:solidFill>
                  <a:srgbClr val="000000"/>
                </a:solidFill>
                <a:latin typeface="Arial"/>
                <a:ea typeface="ＭＳ Ｐゴシック"/>
              </a:endParaRPr>
            </a:p>
          </p:txBody>
        </p:sp>
        <p:sp>
          <p:nvSpPr>
            <p:cNvPr id="65675" name="Freeform 201"/>
            <p:cNvSpPr>
              <a:spLocks/>
            </p:cNvSpPr>
            <p:nvPr/>
          </p:nvSpPr>
          <p:spPr bwMode="auto">
            <a:xfrm>
              <a:off x="2957" y="1162"/>
              <a:ext cx="20" cy="19"/>
            </a:xfrm>
            <a:custGeom>
              <a:avLst/>
              <a:gdLst>
                <a:gd name="T0" fmla="*/ 0 w 20"/>
                <a:gd name="T1" fmla="*/ 0 h 19"/>
                <a:gd name="T2" fmla="*/ 0 w 20"/>
                <a:gd name="T3" fmla="*/ 0 h 19"/>
                <a:gd name="T4" fmla="*/ 10 w 20"/>
                <a:gd name="T5" fmla="*/ 0 h 19"/>
                <a:gd name="T6" fmla="*/ 10 w 20"/>
                <a:gd name="T7" fmla="*/ 0 h 19"/>
                <a:gd name="T8" fmla="*/ 10 w 20"/>
                <a:gd name="T9" fmla="*/ 9 h 19"/>
                <a:gd name="T10" fmla="*/ 10 w 20"/>
                <a:gd name="T11" fmla="*/ 9 h 19"/>
                <a:gd name="T12" fmla="*/ 20 w 20"/>
                <a:gd name="T13" fmla="*/ 9 h 19"/>
                <a:gd name="T14" fmla="*/ 20 w 20"/>
                <a:gd name="T15" fmla="*/ 9 h 19"/>
                <a:gd name="T16" fmla="*/ 20 w 20"/>
                <a:gd name="T17" fmla="*/ 19 h 19"/>
                <a:gd name="T18" fmla="*/ 20 w 20"/>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9"/>
                <a:gd name="T32" fmla="*/ 20 w 20"/>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9">
                  <a:moveTo>
                    <a:pt x="0" y="0"/>
                  </a:moveTo>
                  <a:lnTo>
                    <a:pt x="0" y="0"/>
                  </a:lnTo>
                  <a:lnTo>
                    <a:pt x="10" y="0"/>
                  </a:lnTo>
                  <a:lnTo>
                    <a:pt x="10" y="9"/>
                  </a:lnTo>
                  <a:lnTo>
                    <a:pt x="20" y="9"/>
                  </a:lnTo>
                  <a:lnTo>
                    <a:pt x="20" y="19"/>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676" name="Freeform 202"/>
            <p:cNvSpPr>
              <a:spLocks/>
            </p:cNvSpPr>
            <p:nvPr/>
          </p:nvSpPr>
          <p:spPr bwMode="auto">
            <a:xfrm>
              <a:off x="2957" y="1162"/>
              <a:ext cx="20" cy="19"/>
            </a:xfrm>
            <a:custGeom>
              <a:avLst/>
              <a:gdLst>
                <a:gd name="T0" fmla="*/ 0 w 20"/>
                <a:gd name="T1" fmla="*/ 0 h 19"/>
                <a:gd name="T2" fmla="*/ 0 w 20"/>
                <a:gd name="T3" fmla="*/ 0 h 19"/>
                <a:gd name="T4" fmla="*/ 0 w 20"/>
                <a:gd name="T5" fmla="*/ 0 h 19"/>
                <a:gd name="T6" fmla="*/ 0 w 20"/>
                <a:gd name="T7" fmla="*/ 0 h 19"/>
                <a:gd name="T8" fmla="*/ 10 w 20"/>
                <a:gd name="T9" fmla="*/ 0 h 19"/>
                <a:gd name="T10" fmla="*/ 10 w 20"/>
                <a:gd name="T11" fmla="*/ 0 h 19"/>
                <a:gd name="T12" fmla="*/ 10 w 20"/>
                <a:gd name="T13" fmla="*/ 0 h 19"/>
                <a:gd name="T14" fmla="*/ 10 w 20"/>
                <a:gd name="T15" fmla="*/ 0 h 19"/>
                <a:gd name="T16" fmla="*/ 10 w 20"/>
                <a:gd name="T17" fmla="*/ 9 h 19"/>
                <a:gd name="T18" fmla="*/ 10 w 20"/>
                <a:gd name="T19" fmla="*/ 9 h 19"/>
                <a:gd name="T20" fmla="*/ 10 w 20"/>
                <a:gd name="T21" fmla="*/ 9 h 19"/>
                <a:gd name="T22" fmla="*/ 20 w 20"/>
                <a:gd name="T23" fmla="*/ 9 h 19"/>
                <a:gd name="T24" fmla="*/ 20 w 20"/>
                <a:gd name="T25" fmla="*/ 9 h 19"/>
                <a:gd name="T26" fmla="*/ 20 w 20"/>
                <a:gd name="T27" fmla="*/ 9 h 19"/>
                <a:gd name="T28" fmla="*/ 20 w 20"/>
                <a:gd name="T29" fmla="*/ 9 h 19"/>
                <a:gd name="T30" fmla="*/ 20 w 20"/>
                <a:gd name="T31" fmla="*/ 9 h 19"/>
                <a:gd name="T32" fmla="*/ 20 w 20"/>
                <a:gd name="T33" fmla="*/ 9 h 19"/>
                <a:gd name="T34" fmla="*/ 20 w 20"/>
                <a:gd name="T35" fmla="*/ 19 h 19"/>
                <a:gd name="T36" fmla="*/ 20 w 20"/>
                <a:gd name="T37" fmla="*/ 19 h 19"/>
                <a:gd name="T38" fmla="*/ 20 w 20"/>
                <a:gd name="T39" fmla="*/ 19 h 19"/>
                <a:gd name="T40" fmla="*/ 20 w 20"/>
                <a:gd name="T41" fmla="*/ 19 h 19"/>
                <a:gd name="T42" fmla="*/ 20 w 20"/>
                <a:gd name="T43" fmla="*/ 19 h 19"/>
                <a:gd name="T44" fmla="*/ 20 w 20"/>
                <a:gd name="T45" fmla="*/ 19 h 19"/>
                <a:gd name="T46" fmla="*/ 20 w 20"/>
                <a:gd name="T47" fmla="*/ 19 h 19"/>
                <a:gd name="T48" fmla="*/ 20 w 20"/>
                <a:gd name="T49" fmla="*/ 19 h 1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
                <a:gd name="T76" fmla="*/ 0 h 19"/>
                <a:gd name="T77" fmla="*/ 20 w 20"/>
                <a:gd name="T78" fmla="*/ 19 h 1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 h="19">
                  <a:moveTo>
                    <a:pt x="0" y="0"/>
                  </a:moveTo>
                  <a:lnTo>
                    <a:pt x="0" y="0"/>
                  </a:lnTo>
                  <a:lnTo>
                    <a:pt x="10" y="0"/>
                  </a:lnTo>
                  <a:lnTo>
                    <a:pt x="10" y="9"/>
                  </a:lnTo>
                  <a:lnTo>
                    <a:pt x="20" y="9"/>
                  </a:lnTo>
                  <a:lnTo>
                    <a:pt x="20" y="19"/>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677" name="Freeform 203"/>
            <p:cNvSpPr>
              <a:spLocks/>
            </p:cNvSpPr>
            <p:nvPr/>
          </p:nvSpPr>
          <p:spPr bwMode="auto">
            <a:xfrm>
              <a:off x="3044" y="1171"/>
              <a:ext cx="134" cy="39"/>
            </a:xfrm>
            <a:custGeom>
              <a:avLst/>
              <a:gdLst>
                <a:gd name="T0" fmla="*/ 19 w 134"/>
                <a:gd name="T1" fmla="*/ 20 h 39"/>
                <a:gd name="T2" fmla="*/ 0 w 134"/>
                <a:gd name="T3" fmla="*/ 10 h 39"/>
                <a:gd name="T4" fmla="*/ 0 w 134"/>
                <a:gd name="T5" fmla="*/ 10 h 39"/>
                <a:gd name="T6" fmla="*/ 9 w 134"/>
                <a:gd name="T7" fmla="*/ 0 h 39"/>
                <a:gd name="T8" fmla="*/ 38 w 134"/>
                <a:gd name="T9" fmla="*/ 0 h 39"/>
                <a:gd name="T10" fmla="*/ 38 w 134"/>
                <a:gd name="T11" fmla="*/ 10 h 39"/>
                <a:gd name="T12" fmla="*/ 38 w 134"/>
                <a:gd name="T13" fmla="*/ 10 h 39"/>
                <a:gd name="T14" fmla="*/ 57 w 134"/>
                <a:gd name="T15" fmla="*/ 10 h 39"/>
                <a:gd name="T16" fmla="*/ 105 w 134"/>
                <a:gd name="T17" fmla="*/ 20 h 39"/>
                <a:gd name="T18" fmla="*/ 125 w 134"/>
                <a:gd name="T19" fmla="*/ 20 h 39"/>
                <a:gd name="T20" fmla="*/ 125 w 134"/>
                <a:gd name="T21" fmla="*/ 20 h 39"/>
                <a:gd name="T22" fmla="*/ 125 w 134"/>
                <a:gd name="T23" fmla="*/ 29 h 39"/>
                <a:gd name="T24" fmla="*/ 134 w 134"/>
                <a:gd name="T25" fmla="*/ 29 h 39"/>
                <a:gd name="T26" fmla="*/ 134 w 134"/>
                <a:gd name="T27" fmla="*/ 29 h 39"/>
                <a:gd name="T28" fmla="*/ 134 w 134"/>
                <a:gd name="T29" fmla="*/ 39 h 39"/>
                <a:gd name="T30" fmla="*/ 125 w 134"/>
                <a:gd name="T31" fmla="*/ 39 h 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4"/>
                <a:gd name="T49" fmla="*/ 0 h 39"/>
                <a:gd name="T50" fmla="*/ 134 w 134"/>
                <a:gd name="T51" fmla="*/ 39 h 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4" h="39">
                  <a:moveTo>
                    <a:pt x="19" y="20"/>
                  </a:moveTo>
                  <a:lnTo>
                    <a:pt x="0" y="10"/>
                  </a:lnTo>
                  <a:lnTo>
                    <a:pt x="9" y="0"/>
                  </a:lnTo>
                  <a:lnTo>
                    <a:pt x="38" y="0"/>
                  </a:lnTo>
                  <a:lnTo>
                    <a:pt x="38" y="10"/>
                  </a:lnTo>
                  <a:lnTo>
                    <a:pt x="57" y="10"/>
                  </a:lnTo>
                  <a:lnTo>
                    <a:pt x="105" y="20"/>
                  </a:lnTo>
                  <a:lnTo>
                    <a:pt x="125" y="20"/>
                  </a:lnTo>
                  <a:lnTo>
                    <a:pt x="125" y="29"/>
                  </a:lnTo>
                  <a:lnTo>
                    <a:pt x="134" y="29"/>
                  </a:lnTo>
                  <a:lnTo>
                    <a:pt x="134" y="39"/>
                  </a:lnTo>
                  <a:lnTo>
                    <a:pt x="125" y="39"/>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678" name="Freeform 204"/>
            <p:cNvSpPr>
              <a:spLocks/>
            </p:cNvSpPr>
            <p:nvPr/>
          </p:nvSpPr>
          <p:spPr bwMode="auto">
            <a:xfrm>
              <a:off x="3044" y="1171"/>
              <a:ext cx="134" cy="39"/>
            </a:xfrm>
            <a:custGeom>
              <a:avLst/>
              <a:gdLst>
                <a:gd name="T0" fmla="*/ 19 w 134"/>
                <a:gd name="T1" fmla="*/ 20 h 39"/>
                <a:gd name="T2" fmla="*/ 0 w 134"/>
                <a:gd name="T3" fmla="*/ 10 h 39"/>
                <a:gd name="T4" fmla="*/ 19 w 134"/>
                <a:gd name="T5" fmla="*/ 0 h 39"/>
                <a:gd name="T6" fmla="*/ 38 w 134"/>
                <a:gd name="T7" fmla="*/ 10 h 39"/>
                <a:gd name="T8" fmla="*/ 86 w 134"/>
                <a:gd name="T9" fmla="*/ 20 h 39"/>
                <a:gd name="T10" fmla="*/ 105 w 134"/>
                <a:gd name="T11" fmla="*/ 20 h 39"/>
                <a:gd name="T12" fmla="*/ 125 w 134"/>
                <a:gd name="T13" fmla="*/ 20 h 39"/>
                <a:gd name="T14" fmla="*/ 125 w 134"/>
                <a:gd name="T15" fmla="*/ 20 h 39"/>
                <a:gd name="T16" fmla="*/ 134 w 134"/>
                <a:gd name="T17" fmla="*/ 29 h 39"/>
                <a:gd name="T18" fmla="*/ 125 w 134"/>
                <a:gd name="T19" fmla="*/ 39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4"/>
                <a:gd name="T31" fmla="*/ 0 h 39"/>
                <a:gd name="T32" fmla="*/ 134 w 134"/>
                <a:gd name="T33" fmla="*/ 39 h 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4" h="39">
                  <a:moveTo>
                    <a:pt x="19" y="20"/>
                  </a:moveTo>
                  <a:lnTo>
                    <a:pt x="0" y="10"/>
                  </a:lnTo>
                  <a:lnTo>
                    <a:pt x="19" y="0"/>
                  </a:lnTo>
                  <a:lnTo>
                    <a:pt x="38" y="10"/>
                  </a:lnTo>
                  <a:lnTo>
                    <a:pt x="86" y="20"/>
                  </a:lnTo>
                  <a:lnTo>
                    <a:pt x="105" y="20"/>
                  </a:lnTo>
                  <a:lnTo>
                    <a:pt x="125" y="20"/>
                  </a:lnTo>
                  <a:lnTo>
                    <a:pt x="134" y="29"/>
                  </a:lnTo>
                  <a:lnTo>
                    <a:pt x="125" y="39"/>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679" name="Freeform 205"/>
            <p:cNvSpPr>
              <a:spLocks/>
            </p:cNvSpPr>
            <p:nvPr/>
          </p:nvSpPr>
          <p:spPr bwMode="auto">
            <a:xfrm>
              <a:off x="3255" y="1210"/>
              <a:ext cx="19" cy="19"/>
            </a:xfrm>
            <a:custGeom>
              <a:avLst/>
              <a:gdLst>
                <a:gd name="T0" fmla="*/ 0 w 19"/>
                <a:gd name="T1" fmla="*/ 19 h 19"/>
                <a:gd name="T2" fmla="*/ 0 w 19"/>
                <a:gd name="T3" fmla="*/ 9 h 19"/>
                <a:gd name="T4" fmla="*/ 10 w 19"/>
                <a:gd name="T5" fmla="*/ 0 h 19"/>
                <a:gd name="T6" fmla="*/ 19 w 19"/>
                <a:gd name="T7" fmla="*/ 9 h 19"/>
                <a:gd name="T8" fmla="*/ 0 w 19"/>
                <a:gd name="T9" fmla="*/ 19 h 19"/>
                <a:gd name="T10" fmla="*/ 0 60000 65536"/>
                <a:gd name="T11" fmla="*/ 0 60000 65536"/>
                <a:gd name="T12" fmla="*/ 0 60000 65536"/>
                <a:gd name="T13" fmla="*/ 0 60000 65536"/>
                <a:gd name="T14" fmla="*/ 0 60000 65536"/>
                <a:gd name="T15" fmla="*/ 0 w 19"/>
                <a:gd name="T16" fmla="*/ 0 h 19"/>
                <a:gd name="T17" fmla="*/ 19 w 19"/>
                <a:gd name="T18" fmla="*/ 19 h 19"/>
              </a:gdLst>
              <a:ahLst/>
              <a:cxnLst>
                <a:cxn ang="T10">
                  <a:pos x="T0" y="T1"/>
                </a:cxn>
                <a:cxn ang="T11">
                  <a:pos x="T2" y="T3"/>
                </a:cxn>
                <a:cxn ang="T12">
                  <a:pos x="T4" y="T5"/>
                </a:cxn>
                <a:cxn ang="T13">
                  <a:pos x="T6" y="T7"/>
                </a:cxn>
                <a:cxn ang="T14">
                  <a:pos x="T8" y="T9"/>
                </a:cxn>
              </a:cxnLst>
              <a:rect l="T15" t="T16" r="T17" b="T18"/>
              <a:pathLst>
                <a:path w="19" h="19">
                  <a:moveTo>
                    <a:pt x="0" y="19"/>
                  </a:moveTo>
                  <a:lnTo>
                    <a:pt x="0" y="9"/>
                  </a:lnTo>
                  <a:lnTo>
                    <a:pt x="10" y="0"/>
                  </a:lnTo>
                  <a:lnTo>
                    <a:pt x="19" y="9"/>
                  </a:lnTo>
                  <a:lnTo>
                    <a:pt x="0" y="19"/>
                  </a:lnTo>
                  <a:close/>
                </a:path>
              </a:pathLst>
            </a:custGeom>
            <a:solidFill>
              <a:srgbClr val="0000FF"/>
            </a:solidFill>
            <a:ln w="9525">
              <a:noFill/>
              <a:round/>
              <a:headEnd/>
              <a:tailEnd/>
            </a:ln>
          </p:spPr>
          <p:txBody>
            <a:bodyPr/>
            <a:lstStyle/>
            <a:p>
              <a:endParaRPr lang="ja-JP" altLang="en-US">
                <a:solidFill>
                  <a:srgbClr val="000000"/>
                </a:solidFill>
                <a:latin typeface="Arial"/>
                <a:ea typeface="ＭＳ Ｐゴシック"/>
              </a:endParaRPr>
            </a:p>
          </p:txBody>
        </p:sp>
        <p:sp>
          <p:nvSpPr>
            <p:cNvPr id="65680" name="Freeform 206"/>
            <p:cNvSpPr>
              <a:spLocks/>
            </p:cNvSpPr>
            <p:nvPr/>
          </p:nvSpPr>
          <p:spPr bwMode="auto">
            <a:xfrm>
              <a:off x="3255" y="1210"/>
              <a:ext cx="10" cy="19"/>
            </a:xfrm>
            <a:custGeom>
              <a:avLst/>
              <a:gdLst>
                <a:gd name="T0" fmla="*/ 0 w 10"/>
                <a:gd name="T1" fmla="*/ 19 h 19"/>
                <a:gd name="T2" fmla="*/ 0 w 10"/>
                <a:gd name="T3" fmla="*/ 9 h 19"/>
                <a:gd name="T4" fmla="*/ 10 w 10"/>
                <a:gd name="T5" fmla="*/ 0 h 19"/>
                <a:gd name="T6" fmla="*/ 0 60000 65536"/>
                <a:gd name="T7" fmla="*/ 0 60000 65536"/>
                <a:gd name="T8" fmla="*/ 0 60000 65536"/>
                <a:gd name="T9" fmla="*/ 0 w 10"/>
                <a:gd name="T10" fmla="*/ 0 h 19"/>
                <a:gd name="T11" fmla="*/ 10 w 10"/>
                <a:gd name="T12" fmla="*/ 19 h 19"/>
              </a:gdLst>
              <a:ahLst/>
              <a:cxnLst>
                <a:cxn ang="T6">
                  <a:pos x="T0" y="T1"/>
                </a:cxn>
                <a:cxn ang="T7">
                  <a:pos x="T2" y="T3"/>
                </a:cxn>
                <a:cxn ang="T8">
                  <a:pos x="T4" y="T5"/>
                </a:cxn>
              </a:cxnLst>
              <a:rect l="T9" t="T10" r="T11" b="T12"/>
              <a:pathLst>
                <a:path w="10" h="19">
                  <a:moveTo>
                    <a:pt x="0" y="19"/>
                  </a:moveTo>
                  <a:lnTo>
                    <a:pt x="0" y="9"/>
                  </a:lnTo>
                  <a:lnTo>
                    <a:pt x="10" y="0"/>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681" name="Freeform 207"/>
            <p:cNvSpPr>
              <a:spLocks/>
            </p:cNvSpPr>
            <p:nvPr/>
          </p:nvSpPr>
          <p:spPr bwMode="auto">
            <a:xfrm>
              <a:off x="3265" y="1210"/>
              <a:ext cx="413" cy="173"/>
            </a:xfrm>
            <a:custGeom>
              <a:avLst/>
              <a:gdLst>
                <a:gd name="T0" fmla="*/ 0 w 413"/>
                <a:gd name="T1" fmla="*/ 0 h 173"/>
                <a:gd name="T2" fmla="*/ 19 w 413"/>
                <a:gd name="T3" fmla="*/ 0 h 173"/>
                <a:gd name="T4" fmla="*/ 48 w 413"/>
                <a:gd name="T5" fmla="*/ 0 h 173"/>
                <a:gd name="T6" fmla="*/ 124 w 413"/>
                <a:gd name="T7" fmla="*/ 19 h 173"/>
                <a:gd name="T8" fmla="*/ 201 w 413"/>
                <a:gd name="T9" fmla="*/ 57 h 173"/>
                <a:gd name="T10" fmla="*/ 288 w 413"/>
                <a:gd name="T11" fmla="*/ 96 h 173"/>
                <a:gd name="T12" fmla="*/ 345 w 413"/>
                <a:gd name="T13" fmla="*/ 125 h 173"/>
                <a:gd name="T14" fmla="*/ 393 w 413"/>
                <a:gd name="T15" fmla="*/ 153 h 173"/>
                <a:gd name="T16" fmla="*/ 403 w 413"/>
                <a:gd name="T17" fmla="*/ 163 h 173"/>
                <a:gd name="T18" fmla="*/ 403 w 413"/>
                <a:gd name="T19" fmla="*/ 163 h 173"/>
                <a:gd name="T20" fmla="*/ 413 w 413"/>
                <a:gd name="T21" fmla="*/ 173 h 173"/>
                <a:gd name="T22" fmla="*/ 413 w 413"/>
                <a:gd name="T23" fmla="*/ 173 h 1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3"/>
                <a:gd name="T37" fmla="*/ 0 h 173"/>
                <a:gd name="T38" fmla="*/ 413 w 413"/>
                <a:gd name="T39" fmla="*/ 173 h 1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3" h="173">
                  <a:moveTo>
                    <a:pt x="0" y="0"/>
                  </a:moveTo>
                  <a:lnTo>
                    <a:pt x="19" y="0"/>
                  </a:lnTo>
                  <a:lnTo>
                    <a:pt x="48" y="0"/>
                  </a:lnTo>
                  <a:lnTo>
                    <a:pt x="124" y="19"/>
                  </a:lnTo>
                  <a:lnTo>
                    <a:pt x="201" y="57"/>
                  </a:lnTo>
                  <a:lnTo>
                    <a:pt x="288" y="96"/>
                  </a:lnTo>
                  <a:lnTo>
                    <a:pt x="345" y="125"/>
                  </a:lnTo>
                  <a:lnTo>
                    <a:pt x="393" y="153"/>
                  </a:lnTo>
                  <a:lnTo>
                    <a:pt x="403" y="163"/>
                  </a:lnTo>
                  <a:lnTo>
                    <a:pt x="413" y="173"/>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682" name="Freeform 208"/>
            <p:cNvSpPr>
              <a:spLocks/>
            </p:cNvSpPr>
            <p:nvPr/>
          </p:nvSpPr>
          <p:spPr bwMode="auto">
            <a:xfrm>
              <a:off x="3265" y="1210"/>
              <a:ext cx="413" cy="173"/>
            </a:xfrm>
            <a:custGeom>
              <a:avLst/>
              <a:gdLst>
                <a:gd name="T0" fmla="*/ 0 w 413"/>
                <a:gd name="T1" fmla="*/ 0 h 173"/>
                <a:gd name="T2" fmla="*/ 28 w 413"/>
                <a:gd name="T3" fmla="*/ 0 h 173"/>
                <a:gd name="T4" fmla="*/ 76 w 413"/>
                <a:gd name="T5" fmla="*/ 19 h 173"/>
                <a:gd name="T6" fmla="*/ 115 w 413"/>
                <a:gd name="T7" fmla="*/ 19 h 173"/>
                <a:gd name="T8" fmla="*/ 153 w 413"/>
                <a:gd name="T9" fmla="*/ 38 h 173"/>
                <a:gd name="T10" fmla="*/ 192 w 413"/>
                <a:gd name="T11" fmla="*/ 48 h 173"/>
                <a:gd name="T12" fmla="*/ 240 w 413"/>
                <a:gd name="T13" fmla="*/ 67 h 173"/>
                <a:gd name="T14" fmla="*/ 278 w 413"/>
                <a:gd name="T15" fmla="*/ 86 h 173"/>
                <a:gd name="T16" fmla="*/ 317 w 413"/>
                <a:gd name="T17" fmla="*/ 105 h 173"/>
                <a:gd name="T18" fmla="*/ 345 w 413"/>
                <a:gd name="T19" fmla="*/ 125 h 173"/>
                <a:gd name="T20" fmla="*/ 374 w 413"/>
                <a:gd name="T21" fmla="*/ 144 h 173"/>
                <a:gd name="T22" fmla="*/ 403 w 413"/>
                <a:gd name="T23" fmla="*/ 163 h 173"/>
                <a:gd name="T24" fmla="*/ 413 w 413"/>
                <a:gd name="T25" fmla="*/ 173 h 1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3"/>
                <a:gd name="T40" fmla="*/ 0 h 173"/>
                <a:gd name="T41" fmla="*/ 413 w 413"/>
                <a:gd name="T42" fmla="*/ 173 h 1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3" h="173">
                  <a:moveTo>
                    <a:pt x="0" y="0"/>
                  </a:moveTo>
                  <a:lnTo>
                    <a:pt x="28" y="0"/>
                  </a:lnTo>
                  <a:lnTo>
                    <a:pt x="76" y="19"/>
                  </a:lnTo>
                  <a:lnTo>
                    <a:pt x="115" y="19"/>
                  </a:lnTo>
                  <a:lnTo>
                    <a:pt x="153" y="38"/>
                  </a:lnTo>
                  <a:lnTo>
                    <a:pt x="192" y="48"/>
                  </a:lnTo>
                  <a:lnTo>
                    <a:pt x="240" y="67"/>
                  </a:lnTo>
                  <a:lnTo>
                    <a:pt x="278" y="86"/>
                  </a:lnTo>
                  <a:lnTo>
                    <a:pt x="317" y="105"/>
                  </a:lnTo>
                  <a:lnTo>
                    <a:pt x="345" y="125"/>
                  </a:lnTo>
                  <a:lnTo>
                    <a:pt x="374" y="144"/>
                  </a:lnTo>
                  <a:lnTo>
                    <a:pt x="403" y="163"/>
                  </a:lnTo>
                  <a:lnTo>
                    <a:pt x="413" y="173"/>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683" name="Freeform 209"/>
            <p:cNvSpPr>
              <a:spLocks/>
            </p:cNvSpPr>
            <p:nvPr/>
          </p:nvSpPr>
          <p:spPr bwMode="auto">
            <a:xfrm>
              <a:off x="3678" y="1383"/>
              <a:ext cx="96" cy="182"/>
            </a:xfrm>
            <a:custGeom>
              <a:avLst/>
              <a:gdLst>
                <a:gd name="T0" fmla="*/ 96 w 96"/>
                <a:gd name="T1" fmla="*/ 182 h 182"/>
                <a:gd name="T2" fmla="*/ 86 w 96"/>
                <a:gd name="T3" fmla="*/ 172 h 182"/>
                <a:gd name="T4" fmla="*/ 86 w 96"/>
                <a:gd name="T5" fmla="*/ 144 h 182"/>
                <a:gd name="T6" fmla="*/ 76 w 96"/>
                <a:gd name="T7" fmla="*/ 96 h 182"/>
                <a:gd name="T8" fmla="*/ 48 w 96"/>
                <a:gd name="T9" fmla="*/ 67 h 182"/>
                <a:gd name="T10" fmla="*/ 38 w 96"/>
                <a:gd name="T11" fmla="*/ 38 h 182"/>
                <a:gd name="T12" fmla="*/ 19 w 96"/>
                <a:gd name="T13" fmla="*/ 19 h 182"/>
                <a:gd name="T14" fmla="*/ 19 w 96"/>
                <a:gd name="T15" fmla="*/ 19 h 182"/>
                <a:gd name="T16" fmla="*/ 0 w 96"/>
                <a:gd name="T17" fmla="*/ 9 h 182"/>
                <a:gd name="T18" fmla="*/ 0 w 96"/>
                <a:gd name="T19" fmla="*/ 0 h 182"/>
                <a:gd name="T20" fmla="*/ 0 w 96"/>
                <a:gd name="T21" fmla="*/ 0 h 1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6"/>
                <a:gd name="T34" fmla="*/ 0 h 182"/>
                <a:gd name="T35" fmla="*/ 96 w 96"/>
                <a:gd name="T36" fmla="*/ 182 h 18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6" h="182">
                  <a:moveTo>
                    <a:pt x="96" y="182"/>
                  </a:moveTo>
                  <a:lnTo>
                    <a:pt x="86" y="172"/>
                  </a:lnTo>
                  <a:lnTo>
                    <a:pt x="86" y="144"/>
                  </a:lnTo>
                  <a:lnTo>
                    <a:pt x="76" y="96"/>
                  </a:lnTo>
                  <a:lnTo>
                    <a:pt x="48" y="67"/>
                  </a:lnTo>
                  <a:lnTo>
                    <a:pt x="38" y="38"/>
                  </a:lnTo>
                  <a:lnTo>
                    <a:pt x="19" y="19"/>
                  </a:lnTo>
                  <a:lnTo>
                    <a:pt x="0" y="9"/>
                  </a:lnTo>
                  <a:lnTo>
                    <a:pt x="0" y="0"/>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684" name="Freeform 210"/>
            <p:cNvSpPr>
              <a:spLocks/>
            </p:cNvSpPr>
            <p:nvPr/>
          </p:nvSpPr>
          <p:spPr bwMode="auto">
            <a:xfrm>
              <a:off x="3678" y="1383"/>
              <a:ext cx="96" cy="182"/>
            </a:xfrm>
            <a:custGeom>
              <a:avLst/>
              <a:gdLst>
                <a:gd name="T0" fmla="*/ 96 w 96"/>
                <a:gd name="T1" fmla="*/ 182 h 182"/>
                <a:gd name="T2" fmla="*/ 86 w 96"/>
                <a:gd name="T3" fmla="*/ 153 h 182"/>
                <a:gd name="T4" fmla="*/ 86 w 96"/>
                <a:gd name="T5" fmla="*/ 124 h 182"/>
                <a:gd name="T6" fmla="*/ 57 w 96"/>
                <a:gd name="T7" fmla="*/ 76 h 182"/>
                <a:gd name="T8" fmla="*/ 48 w 96"/>
                <a:gd name="T9" fmla="*/ 57 h 182"/>
                <a:gd name="T10" fmla="*/ 28 w 96"/>
                <a:gd name="T11" fmla="*/ 38 h 182"/>
                <a:gd name="T12" fmla="*/ 19 w 96"/>
                <a:gd name="T13" fmla="*/ 19 h 182"/>
                <a:gd name="T14" fmla="*/ 0 w 96"/>
                <a:gd name="T15" fmla="*/ 0 h 182"/>
                <a:gd name="T16" fmla="*/ 0 60000 65536"/>
                <a:gd name="T17" fmla="*/ 0 60000 65536"/>
                <a:gd name="T18" fmla="*/ 0 60000 65536"/>
                <a:gd name="T19" fmla="*/ 0 60000 65536"/>
                <a:gd name="T20" fmla="*/ 0 60000 65536"/>
                <a:gd name="T21" fmla="*/ 0 60000 65536"/>
                <a:gd name="T22" fmla="*/ 0 60000 65536"/>
                <a:gd name="T23" fmla="*/ 0 60000 65536"/>
                <a:gd name="T24" fmla="*/ 0 w 96"/>
                <a:gd name="T25" fmla="*/ 0 h 182"/>
                <a:gd name="T26" fmla="*/ 96 w 96"/>
                <a:gd name="T27" fmla="*/ 182 h 1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6" h="182">
                  <a:moveTo>
                    <a:pt x="96" y="182"/>
                  </a:moveTo>
                  <a:lnTo>
                    <a:pt x="86" y="153"/>
                  </a:lnTo>
                  <a:lnTo>
                    <a:pt x="86" y="124"/>
                  </a:lnTo>
                  <a:lnTo>
                    <a:pt x="57" y="76"/>
                  </a:lnTo>
                  <a:lnTo>
                    <a:pt x="48" y="57"/>
                  </a:lnTo>
                  <a:lnTo>
                    <a:pt x="28" y="38"/>
                  </a:lnTo>
                  <a:lnTo>
                    <a:pt x="19" y="19"/>
                  </a:lnTo>
                  <a:lnTo>
                    <a:pt x="0" y="0"/>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685" name="Rectangle 211"/>
            <p:cNvSpPr>
              <a:spLocks noChangeArrowheads="1"/>
            </p:cNvSpPr>
            <p:nvPr/>
          </p:nvSpPr>
          <p:spPr bwMode="auto">
            <a:xfrm>
              <a:off x="3403" y="734"/>
              <a:ext cx="484" cy="144"/>
            </a:xfrm>
            <a:prstGeom prst="rect">
              <a:avLst/>
            </a:prstGeom>
            <a:noFill/>
            <a:ln w="9525">
              <a:noFill/>
              <a:miter lim="800000"/>
              <a:headEnd/>
              <a:tailEnd/>
            </a:ln>
          </p:spPr>
          <p:txBody>
            <a:bodyPr wrap="none" lIns="0" tIns="0" rIns="0" bIns="0">
              <a:spAutoFit/>
            </a:bodyPr>
            <a:lstStyle/>
            <a:p>
              <a:r>
                <a:rPr lang="ja-JP" altLang="en-US" sz="1500" b="1">
                  <a:solidFill>
                    <a:srgbClr val="FFC000"/>
                  </a:solidFill>
                  <a:latin typeface="Arial"/>
                  <a:ea typeface="ＭＳ Ｐゴシック"/>
                </a:rPr>
                <a:t>受精電位</a:t>
              </a:r>
              <a:endParaRPr lang="ja-JP" altLang="en-US" sz="1400">
                <a:solidFill>
                  <a:srgbClr val="000000"/>
                </a:solidFill>
                <a:latin typeface="Times" charset="0"/>
                <a:ea typeface="ＭＳ 明朝" pitchFamily="17" charset="-128"/>
              </a:endParaRPr>
            </a:p>
          </p:txBody>
        </p:sp>
        <p:sp>
          <p:nvSpPr>
            <p:cNvPr id="65686" name="Oval 212"/>
            <p:cNvSpPr>
              <a:spLocks noChangeArrowheads="1"/>
            </p:cNvSpPr>
            <p:nvPr/>
          </p:nvSpPr>
          <p:spPr bwMode="auto">
            <a:xfrm>
              <a:off x="2170" y="1114"/>
              <a:ext cx="154" cy="105"/>
            </a:xfrm>
            <a:prstGeom prst="ellipse">
              <a:avLst/>
            </a:prstGeom>
            <a:solidFill>
              <a:srgbClr val="000000"/>
            </a:solidFill>
            <a:ln w="15875">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65687" name="Rectangle 213"/>
            <p:cNvSpPr>
              <a:spLocks noChangeArrowheads="1"/>
            </p:cNvSpPr>
            <p:nvPr/>
          </p:nvSpPr>
          <p:spPr bwMode="auto">
            <a:xfrm>
              <a:off x="1915" y="1512"/>
              <a:ext cx="484" cy="144"/>
            </a:xfrm>
            <a:prstGeom prst="rect">
              <a:avLst/>
            </a:prstGeom>
            <a:noFill/>
            <a:ln w="9525">
              <a:noFill/>
              <a:miter lim="800000"/>
              <a:headEnd/>
              <a:tailEnd/>
            </a:ln>
          </p:spPr>
          <p:txBody>
            <a:bodyPr wrap="none" lIns="0" tIns="0" rIns="0" bIns="0">
              <a:spAutoFit/>
            </a:bodyPr>
            <a:lstStyle/>
            <a:p>
              <a:r>
                <a:rPr lang="ja-JP" altLang="en-US" sz="1500" b="1">
                  <a:solidFill>
                    <a:srgbClr val="FFC000"/>
                  </a:solidFill>
                  <a:latin typeface="Arial"/>
                  <a:ea typeface="ＭＳ Ｐゴシック"/>
                </a:rPr>
                <a:t>表層顆粒</a:t>
              </a:r>
              <a:endParaRPr lang="ja-JP" altLang="en-US" sz="1400">
                <a:solidFill>
                  <a:srgbClr val="000000"/>
                </a:solidFill>
                <a:latin typeface="Times" charset="0"/>
                <a:ea typeface="ＭＳ 明朝" pitchFamily="17" charset="-128"/>
              </a:endParaRPr>
            </a:p>
          </p:txBody>
        </p:sp>
        <p:sp>
          <p:nvSpPr>
            <p:cNvPr id="65688" name="Rectangle 214"/>
            <p:cNvSpPr>
              <a:spLocks noChangeArrowheads="1"/>
            </p:cNvSpPr>
            <p:nvPr/>
          </p:nvSpPr>
          <p:spPr bwMode="auto">
            <a:xfrm>
              <a:off x="1781" y="1051"/>
              <a:ext cx="484" cy="144"/>
            </a:xfrm>
            <a:prstGeom prst="rect">
              <a:avLst/>
            </a:prstGeom>
            <a:noFill/>
            <a:ln w="9525">
              <a:noFill/>
              <a:miter lim="800000"/>
              <a:headEnd/>
              <a:tailEnd/>
            </a:ln>
          </p:spPr>
          <p:txBody>
            <a:bodyPr wrap="none" lIns="0" tIns="0" rIns="0" bIns="0">
              <a:spAutoFit/>
            </a:bodyPr>
            <a:lstStyle/>
            <a:p>
              <a:r>
                <a:rPr lang="ja-JP" altLang="en-US" sz="1500" b="1">
                  <a:solidFill>
                    <a:srgbClr val="FFC000"/>
                  </a:solidFill>
                  <a:latin typeface="Arial"/>
                  <a:ea typeface="ＭＳ Ｐゴシック"/>
                </a:rPr>
                <a:t>表層反応</a:t>
              </a:r>
              <a:endParaRPr lang="ja-JP" altLang="en-US" sz="1400">
                <a:solidFill>
                  <a:srgbClr val="000000"/>
                </a:solidFill>
                <a:latin typeface="Times" charset="0"/>
                <a:ea typeface="ＭＳ 明朝" pitchFamily="17" charset="-128"/>
              </a:endParaRPr>
            </a:p>
          </p:txBody>
        </p:sp>
        <p:sp>
          <p:nvSpPr>
            <p:cNvPr id="65689" name="Oval 215"/>
            <p:cNvSpPr>
              <a:spLocks noChangeArrowheads="1"/>
            </p:cNvSpPr>
            <p:nvPr/>
          </p:nvSpPr>
          <p:spPr bwMode="auto">
            <a:xfrm>
              <a:off x="4273" y="816"/>
              <a:ext cx="403" cy="557"/>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690" name="Oval 216"/>
            <p:cNvSpPr>
              <a:spLocks noChangeArrowheads="1"/>
            </p:cNvSpPr>
            <p:nvPr/>
          </p:nvSpPr>
          <p:spPr bwMode="auto">
            <a:xfrm>
              <a:off x="4513" y="816"/>
              <a:ext cx="403" cy="557"/>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691" name="Rectangle 217"/>
            <p:cNvSpPr>
              <a:spLocks noChangeArrowheads="1"/>
            </p:cNvSpPr>
            <p:nvPr/>
          </p:nvSpPr>
          <p:spPr bwMode="auto">
            <a:xfrm>
              <a:off x="4503" y="874"/>
              <a:ext cx="135" cy="432"/>
            </a:xfrm>
            <a:prstGeom prst="rect">
              <a:avLst/>
            </a:prstGeom>
            <a:solidFill>
              <a:srgbClr val="000000"/>
            </a:solidFill>
            <a:ln w="15875">
              <a:solidFill>
                <a:srgbClr val="000000"/>
              </a:solidFill>
              <a:miter lim="800000"/>
              <a:headEnd/>
              <a:tailEnd/>
            </a:ln>
          </p:spPr>
          <p:txBody>
            <a:bodyPr/>
            <a:lstStyle/>
            <a:p>
              <a:endParaRPr lang="ja-JP" altLang="en-US">
                <a:solidFill>
                  <a:srgbClr val="000000"/>
                </a:solidFill>
                <a:latin typeface="Arial"/>
                <a:ea typeface="ＭＳ Ｐゴシック"/>
              </a:endParaRPr>
            </a:p>
          </p:txBody>
        </p:sp>
        <p:sp>
          <p:nvSpPr>
            <p:cNvPr id="65692" name="Rectangle 218"/>
            <p:cNvSpPr>
              <a:spLocks noChangeArrowheads="1"/>
            </p:cNvSpPr>
            <p:nvPr/>
          </p:nvSpPr>
          <p:spPr bwMode="auto">
            <a:xfrm>
              <a:off x="1579" y="2914"/>
              <a:ext cx="477" cy="144"/>
            </a:xfrm>
            <a:prstGeom prst="rect">
              <a:avLst/>
            </a:prstGeom>
            <a:noFill/>
            <a:ln w="9525">
              <a:noFill/>
              <a:miter lim="800000"/>
              <a:headEnd/>
              <a:tailEnd/>
            </a:ln>
          </p:spPr>
          <p:txBody>
            <a:bodyPr wrap="none" lIns="0" tIns="0" rIns="0" bIns="0">
              <a:spAutoFit/>
            </a:bodyPr>
            <a:lstStyle/>
            <a:p>
              <a:r>
                <a:rPr lang="ja-JP" altLang="en-US" sz="1500" b="1">
                  <a:solidFill>
                    <a:srgbClr val="FFC000"/>
                  </a:solidFill>
                  <a:latin typeface="Arial"/>
                  <a:ea typeface="ＭＳ Ｐゴシック"/>
                </a:rPr>
                <a:t>活性</a:t>
              </a:r>
              <a:r>
                <a:rPr lang="en-US" altLang="ja-JP" sz="1500" b="1">
                  <a:solidFill>
                    <a:srgbClr val="FFC000"/>
                  </a:solidFill>
                  <a:latin typeface="Arial"/>
                  <a:ea typeface="ＭＳ Ｐゴシック"/>
                </a:rPr>
                <a:t>MPF</a:t>
              </a:r>
              <a:endParaRPr lang="en-US" altLang="ja-JP" sz="1400">
                <a:solidFill>
                  <a:srgbClr val="000000"/>
                </a:solidFill>
                <a:latin typeface="Times" charset="0"/>
                <a:ea typeface="ＭＳ 明朝" pitchFamily="17" charset="-128"/>
              </a:endParaRPr>
            </a:p>
          </p:txBody>
        </p:sp>
        <p:sp>
          <p:nvSpPr>
            <p:cNvPr id="65693" name="Rectangle 219"/>
            <p:cNvSpPr>
              <a:spLocks noChangeArrowheads="1"/>
            </p:cNvSpPr>
            <p:nvPr/>
          </p:nvSpPr>
          <p:spPr bwMode="auto">
            <a:xfrm>
              <a:off x="1013" y="3029"/>
              <a:ext cx="242" cy="144"/>
            </a:xfrm>
            <a:prstGeom prst="rect">
              <a:avLst/>
            </a:prstGeom>
            <a:noFill/>
            <a:ln w="9525">
              <a:noFill/>
              <a:miter lim="800000"/>
              <a:headEnd/>
              <a:tailEnd/>
            </a:ln>
          </p:spPr>
          <p:txBody>
            <a:bodyPr wrap="none" lIns="0" tIns="0" rIns="0" bIns="0">
              <a:spAutoFit/>
            </a:bodyPr>
            <a:lstStyle/>
            <a:p>
              <a:r>
                <a:rPr lang="ja-JP" altLang="en-US" sz="1500" b="1">
                  <a:solidFill>
                    <a:srgbClr val="FFC000"/>
                  </a:solidFill>
                  <a:latin typeface="Arial"/>
                  <a:ea typeface="ＭＳ Ｐゴシック"/>
                </a:rPr>
                <a:t>排卵</a:t>
              </a:r>
              <a:endParaRPr lang="ja-JP" altLang="en-US" sz="1400">
                <a:solidFill>
                  <a:srgbClr val="000000"/>
                </a:solidFill>
                <a:latin typeface="Times" charset="0"/>
                <a:ea typeface="ＭＳ 明朝" pitchFamily="17" charset="-128"/>
              </a:endParaRPr>
            </a:p>
          </p:txBody>
        </p:sp>
        <p:sp>
          <p:nvSpPr>
            <p:cNvPr id="65694" name="Rectangle 220"/>
            <p:cNvSpPr>
              <a:spLocks noChangeArrowheads="1"/>
            </p:cNvSpPr>
            <p:nvPr/>
          </p:nvSpPr>
          <p:spPr bwMode="auto">
            <a:xfrm>
              <a:off x="1233" y="2126"/>
              <a:ext cx="363" cy="144"/>
            </a:xfrm>
            <a:prstGeom prst="rect">
              <a:avLst/>
            </a:prstGeom>
            <a:noFill/>
            <a:ln w="9525">
              <a:noFill/>
              <a:miter lim="800000"/>
              <a:headEnd/>
              <a:tailEnd/>
            </a:ln>
          </p:spPr>
          <p:txBody>
            <a:bodyPr wrap="none" lIns="0" tIns="0" rIns="0" bIns="0">
              <a:spAutoFit/>
            </a:bodyPr>
            <a:lstStyle/>
            <a:p>
              <a:r>
                <a:rPr lang="ja-JP" altLang="en-US" sz="1500" b="1">
                  <a:solidFill>
                    <a:srgbClr val="FFC000"/>
                  </a:solidFill>
                  <a:latin typeface="Arial"/>
                  <a:ea typeface="ＭＳ Ｐゴシック"/>
                </a:rPr>
                <a:t>卵成熟</a:t>
              </a:r>
              <a:endParaRPr lang="ja-JP" altLang="en-US" sz="1400">
                <a:solidFill>
                  <a:srgbClr val="000000"/>
                </a:solidFill>
                <a:latin typeface="Times" charset="0"/>
                <a:ea typeface="ＭＳ 明朝" pitchFamily="17" charset="-128"/>
              </a:endParaRPr>
            </a:p>
          </p:txBody>
        </p:sp>
        <p:grpSp>
          <p:nvGrpSpPr>
            <p:cNvPr id="25" name="Group 221"/>
            <p:cNvGrpSpPr>
              <a:grpSpLocks/>
            </p:cNvGrpSpPr>
            <p:nvPr/>
          </p:nvGrpSpPr>
          <p:grpSpPr bwMode="auto">
            <a:xfrm>
              <a:off x="1143" y="1872"/>
              <a:ext cx="365" cy="883"/>
              <a:chOff x="1143" y="1872"/>
              <a:chExt cx="365" cy="883"/>
            </a:xfrm>
          </p:grpSpPr>
          <p:grpSp>
            <p:nvGrpSpPr>
              <p:cNvPr id="26" name="Group 222"/>
              <p:cNvGrpSpPr>
                <a:grpSpLocks/>
              </p:cNvGrpSpPr>
              <p:nvPr/>
            </p:nvGrpSpPr>
            <p:grpSpPr bwMode="auto">
              <a:xfrm>
                <a:off x="1383" y="2621"/>
                <a:ext cx="125" cy="134"/>
                <a:chOff x="1383" y="2621"/>
                <a:chExt cx="125" cy="134"/>
              </a:xfrm>
            </p:grpSpPr>
            <p:sp>
              <p:nvSpPr>
                <p:cNvPr id="65888" name="Freeform 223"/>
                <p:cNvSpPr>
                  <a:spLocks/>
                </p:cNvSpPr>
                <p:nvPr/>
              </p:nvSpPr>
              <p:spPr bwMode="auto">
                <a:xfrm>
                  <a:off x="1383" y="2621"/>
                  <a:ext cx="125" cy="134"/>
                </a:xfrm>
                <a:custGeom>
                  <a:avLst/>
                  <a:gdLst>
                    <a:gd name="T0" fmla="*/ 125 w 125"/>
                    <a:gd name="T1" fmla="*/ 134 h 134"/>
                    <a:gd name="T2" fmla="*/ 0 w 125"/>
                    <a:gd name="T3" fmla="*/ 48 h 134"/>
                    <a:gd name="T4" fmla="*/ 19 w 125"/>
                    <a:gd name="T5" fmla="*/ 19 h 134"/>
                    <a:gd name="T6" fmla="*/ 48 w 125"/>
                    <a:gd name="T7" fmla="*/ 0 h 134"/>
                    <a:gd name="T8" fmla="*/ 125 w 125"/>
                    <a:gd name="T9" fmla="*/ 134 h 134"/>
                    <a:gd name="T10" fmla="*/ 0 60000 65536"/>
                    <a:gd name="T11" fmla="*/ 0 60000 65536"/>
                    <a:gd name="T12" fmla="*/ 0 60000 65536"/>
                    <a:gd name="T13" fmla="*/ 0 60000 65536"/>
                    <a:gd name="T14" fmla="*/ 0 60000 65536"/>
                    <a:gd name="T15" fmla="*/ 0 w 125"/>
                    <a:gd name="T16" fmla="*/ 0 h 134"/>
                    <a:gd name="T17" fmla="*/ 125 w 125"/>
                    <a:gd name="T18" fmla="*/ 134 h 134"/>
                  </a:gdLst>
                  <a:ahLst/>
                  <a:cxnLst>
                    <a:cxn ang="T10">
                      <a:pos x="T0" y="T1"/>
                    </a:cxn>
                    <a:cxn ang="T11">
                      <a:pos x="T2" y="T3"/>
                    </a:cxn>
                    <a:cxn ang="T12">
                      <a:pos x="T4" y="T5"/>
                    </a:cxn>
                    <a:cxn ang="T13">
                      <a:pos x="T6" y="T7"/>
                    </a:cxn>
                    <a:cxn ang="T14">
                      <a:pos x="T8" y="T9"/>
                    </a:cxn>
                  </a:cxnLst>
                  <a:rect l="T15" t="T16" r="T17" b="T18"/>
                  <a:pathLst>
                    <a:path w="125" h="134">
                      <a:moveTo>
                        <a:pt x="125" y="134"/>
                      </a:moveTo>
                      <a:lnTo>
                        <a:pt x="0" y="48"/>
                      </a:lnTo>
                      <a:lnTo>
                        <a:pt x="19" y="19"/>
                      </a:lnTo>
                      <a:lnTo>
                        <a:pt x="48" y="0"/>
                      </a:lnTo>
                      <a:lnTo>
                        <a:pt x="125" y="134"/>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889" name="Line 224"/>
                <p:cNvSpPr>
                  <a:spLocks noChangeShapeType="1"/>
                </p:cNvSpPr>
                <p:nvPr/>
              </p:nvSpPr>
              <p:spPr bwMode="auto">
                <a:xfrm flipH="1" flipV="1">
                  <a:off x="1402" y="2640"/>
                  <a:ext cx="38" cy="39"/>
                </a:xfrm>
                <a:prstGeom prst="line">
                  <a:avLst/>
                </a:prstGeom>
                <a:noFill/>
                <a:ln w="15875">
                  <a:solidFill>
                    <a:srgbClr val="FFC000"/>
                  </a:solidFill>
                  <a:round/>
                  <a:headEnd/>
                  <a:tailEnd/>
                </a:ln>
              </p:spPr>
              <p:txBody>
                <a:bodyPr/>
                <a:lstStyle/>
                <a:p>
                  <a:endParaRPr lang="ja-JP" altLang="en-US">
                    <a:solidFill>
                      <a:srgbClr val="000000"/>
                    </a:solidFill>
                    <a:latin typeface="Arial"/>
                    <a:ea typeface="ＭＳ Ｐゴシック"/>
                  </a:endParaRPr>
                </a:p>
              </p:txBody>
            </p:sp>
          </p:grpSp>
          <p:sp>
            <p:nvSpPr>
              <p:cNvPr id="65886" name="Freeform 225"/>
              <p:cNvSpPr>
                <a:spLocks/>
              </p:cNvSpPr>
              <p:nvPr/>
            </p:nvSpPr>
            <p:spPr bwMode="auto">
              <a:xfrm>
                <a:off x="1143" y="1872"/>
                <a:ext cx="288" cy="807"/>
              </a:xfrm>
              <a:custGeom>
                <a:avLst/>
                <a:gdLst>
                  <a:gd name="T0" fmla="*/ 0 w 288"/>
                  <a:gd name="T1" fmla="*/ 0 h 807"/>
                  <a:gd name="T2" fmla="*/ 0 w 288"/>
                  <a:gd name="T3" fmla="*/ 135 h 807"/>
                  <a:gd name="T4" fmla="*/ 0 w 288"/>
                  <a:gd name="T5" fmla="*/ 288 h 807"/>
                  <a:gd name="T6" fmla="*/ 38 w 288"/>
                  <a:gd name="T7" fmla="*/ 375 h 807"/>
                  <a:gd name="T8" fmla="*/ 76 w 288"/>
                  <a:gd name="T9" fmla="*/ 490 h 807"/>
                  <a:gd name="T10" fmla="*/ 153 w 288"/>
                  <a:gd name="T11" fmla="*/ 634 h 807"/>
                  <a:gd name="T12" fmla="*/ 240 w 288"/>
                  <a:gd name="T13" fmla="*/ 739 h 807"/>
                  <a:gd name="T14" fmla="*/ 288 w 288"/>
                  <a:gd name="T15" fmla="*/ 807 h 807"/>
                  <a:gd name="T16" fmla="*/ 0 60000 65536"/>
                  <a:gd name="T17" fmla="*/ 0 60000 65536"/>
                  <a:gd name="T18" fmla="*/ 0 60000 65536"/>
                  <a:gd name="T19" fmla="*/ 0 60000 65536"/>
                  <a:gd name="T20" fmla="*/ 0 60000 65536"/>
                  <a:gd name="T21" fmla="*/ 0 60000 65536"/>
                  <a:gd name="T22" fmla="*/ 0 60000 65536"/>
                  <a:gd name="T23" fmla="*/ 0 60000 65536"/>
                  <a:gd name="T24" fmla="*/ 0 w 288"/>
                  <a:gd name="T25" fmla="*/ 0 h 807"/>
                  <a:gd name="T26" fmla="*/ 288 w 288"/>
                  <a:gd name="T27" fmla="*/ 807 h 8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8" h="807">
                    <a:moveTo>
                      <a:pt x="0" y="0"/>
                    </a:moveTo>
                    <a:lnTo>
                      <a:pt x="0" y="135"/>
                    </a:lnTo>
                    <a:lnTo>
                      <a:pt x="0" y="288"/>
                    </a:lnTo>
                    <a:lnTo>
                      <a:pt x="38" y="375"/>
                    </a:lnTo>
                    <a:lnTo>
                      <a:pt x="76" y="490"/>
                    </a:lnTo>
                    <a:lnTo>
                      <a:pt x="153" y="634"/>
                    </a:lnTo>
                    <a:lnTo>
                      <a:pt x="240" y="739"/>
                    </a:lnTo>
                    <a:lnTo>
                      <a:pt x="288" y="807"/>
                    </a:lnTo>
                  </a:path>
                </a:pathLst>
              </a:custGeom>
              <a:noFill/>
              <a:ln w="15875">
                <a:solidFill>
                  <a:srgbClr val="FFC000"/>
                </a:solidFill>
                <a:prstDash val="solid"/>
                <a:round/>
                <a:headEnd/>
                <a:tailEnd/>
              </a:ln>
            </p:spPr>
            <p:txBody>
              <a:bodyPr/>
              <a:lstStyle/>
              <a:p>
                <a:endParaRPr lang="ja-JP" altLang="en-US">
                  <a:solidFill>
                    <a:srgbClr val="000000"/>
                  </a:solidFill>
                  <a:latin typeface="Arial"/>
                  <a:ea typeface="ＭＳ Ｐゴシック"/>
                </a:endParaRPr>
              </a:p>
            </p:txBody>
          </p:sp>
          <p:sp>
            <p:nvSpPr>
              <p:cNvPr id="65887" name="Freeform 226"/>
              <p:cNvSpPr>
                <a:spLocks/>
              </p:cNvSpPr>
              <p:nvPr/>
            </p:nvSpPr>
            <p:spPr bwMode="auto">
              <a:xfrm>
                <a:off x="1143" y="1872"/>
                <a:ext cx="288" cy="807"/>
              </a:xfrm>
              <a:custGeom>
                <a:avLst/>
                <a:gdLst>
                  <a:gd name="T0" fmla="*/ 0 w 288"/>
                  <a:gd name="T1" fmla="*/ 0 h 807"/>
                  <a:gd name="T2" fmla="*/ 0 w 288"/>
                  <a:gd name="T3" fmla="*/ 106 h 807"/>
                  <a:gd name="T4" fmla="*/ 0 w 288"/>
                  <a:gd name="T5" fmla="*/ 202 h 807"/>
                  <a:gd name="T6" fmla="*/ 9 w 288"/>
                  <a:gd name="T7" fmla="*/ 269 h 807"/>
                  <a:gd name="T8" fmla="*/ 19 w 288"/>
                  <a:gd name="T9" fmla="*/ 327 h 807"/>
                  <a:gd name="T10" fmla="*/ 48 w 288"/>
                  <a:gd name="T11" fmla="*/ 432 h 807"/>
                  <a:gd name="T12" fmla="*/ 67 w 288"/>
                  <a:gd name="T13" fmla="*/ 480 h 807"/>
                  <a:gd name="T14" fmla="*/ 105 w 288"/>
                  <a:gd name="T15" fmla="*/ 557 h 807"/>
                  <a:gd name="T16" fmla="*/ 144 w 288"/>
                  <a:gd name="T17" fmla="*/ 624 h 807"/>
                  <a:gd name="T18" fmla="*/ 182 w 288"/>
                  <a:gd name="T19" fmla="*/ 682 h 807"/>
                  <a:gd name="T20" fmla="*/ 230 w 288"/>
                  <a:gd name="T21" fmla="*/ 730 h 807"/>
                  <a:gd name="T22" fmla="*/ 288 w 288"/>
                  <a:gd name="T23" fmla="*/ 807 h 8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8"/>
                  <a:gd name="T37" fmla="*/ 0 h 807"/>
                  <a:gd name="T38" fmla="*/ 288 w 288"/>
                  <a:gd name="T39" fmla="*/ 807 h 80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8" h="807">
                    <a:moveTo>
                      <a:pt x="0" y="0"/>
                    </a:moveTo>
                    <a:lnTo>
                      <a:pt x="0" y="106"/>
                    </a:lnTo>
                    <a:lnTo>
                      <a:pt x="0" y="202"/>
                    </a:lnTo>
                    <a:lnTo>
                      <a:pt x="9" y="269"/>
                    </a:lnTo>
                    <a:lnTo>
                      <a:pt x="19" y="327"/>
                    </a:lnTo>
                    <a:lnTo>
                      <a:pt x="48" y="432"/>
                    </a:lnTo>
                    <a:lnTo>
                      <a:pt x="67" y="480"/>
                    </a:lnTo>
                    <a:lnTo>
                      <a:pt x="105" y="557"/>
                    </a:lnTo>
                    <a:lnTo>
                      <a:pt x="144" y="624"/>
                    </a:lnTo>
                    <a:lnTo>
                      <a:pt x="182" y="682"/>
                    </a:lnTo>
                    <a:lnTo>
                      <a:pt x="230" y="730"/>
                    </a:lnTo>
                    <a:lnTo>
                      <a:pt x="288" y="807"/>
                    </a:lnTo>
                  </a:path>
                </a:pathLst>
              </a:custGeom>
              <a:noFill/>
              <a:ln w="15875">
                <a:solidFill>
                  <a:srgbClr val="FFC000"/>
                </a:solidFill>
                <a:prstDash val="solid"/>
                <a:round/>
                <a:headEnd/>
                <a:tailEnd/>
              </a:ln>
            </p:spPr>
            <p:txBody>
              <a:bodyPr/>
              <a:lstStyle/>
              <a:p>
                <a:endParaRPr lang="ja-JP" altLang="en-US">
                  <a:solidFill>
                    <a:srgbClr val="000000"/>
                  </a:solidFill>
                  <a:latin typeface="Arial"/>
                  <a:ea typeface="ＭＳ Ｐゴシック"/>
                </a:endParaRPr>
              </a:p>
            </p:txBody>
          </p:sp>
        </p:grpSp>
        <p:sp>
          <p:nvSpPr>
            <p:cNvPr id="65696" name="Rectangle 227"/>
            <p:cNvSpPr>
              <a:spLocks noChangeArrowheads="1"/>
            </p:cNvSpPr>
            <p:nvPr/>
          </p:nvSpPr>
          <p:spPr bwMode="auto">
            <a:xfrm>
              <a:off x="2635" y="744"/>
              <a:ext cx="274" cy="163"/>
            </a:xfrm>
            <a:prstGeom prst="rect">
              <a:avLst/>
            </a:prstGeom>
            <a:noFill/>
            <a:ln w="9525">
              <a:noFill/>
              <a:miter lim="800000"/>
              <a:headEnd/>
              <a:tailEnd/>
            </a:ln>
          </p:spPr>
          <p:txBody>
            <a:bodyPr wrap="none" lIns="0" tIns="0" rIns="0" bIns="0">
              <a:spAutoFit/>
            </a:bodyPr>
            <a:lstStyle/>
            <a:p>
              <a:r>
                <a:rPr lang="ja-JP" altLang="en-US" sz="1700" b="1">
                  <a:solidFill>
                    <a:srgbClr val="FFC000"/>
                  </a:solidFill>
                  <a:latin typeface="Arial"/>
                  <a:ea typeface="ＭＳ Ｐゴシック"/>
                </a:rPr>
                <a:t>精子</a:t>
              </a:r>
              <a:endParaRPr lang="ja-JP" altLang="en-US" sz="1400">
                <a:solidFill>
                  <a:srgbClr val="000000"/>
                </a:solidFill>
                <a:latin typeface="Times" charset="0"/>
                <a:ea typeface="ＭＳ 明朝" pitchFamily="17" charset="-128"/>
              </a:endParaRPr>
            </a:p>
          </p:txBody>
        </p:sp>
        <p:sp>
          <p:nvSpPr>
            <p:cNvPr id="65697" name="Rectangle 228"/>
            <p:cNvSpPr>
              <a:spLocks noChangeArrowheads="1"/>
            </p:cNvSpPr>
            <p:nvPr/>
          </p:nvSpPr>
          <p:spPr bwMode="auto">
            <a:xfrm>
              <a:off x="3106" y="1387"/>
              <a:ext cx="137" cy="163"/>
            </a:xfrm>
            <a:prstGeom prst="rect">
              <a:avLst/>
            </a:prstGeom>
            <a:noFill/>
            <a:ln w="9525">
              <a:noFill/>
              <a:miter lim="800000"/>
              <a:headEnd/>
              <a:tailEnd/>
            </a:ln>
          </p:spPr>
          <p:txBody>
            <a:bodyPr wrap="none" lIns="0" tIns="0" rIns="0" bIns="0">
              <a:spAutoFit/>
            </a:bodyPr>
            <a:lstStyle/>
            <a:p>
              <a:r>
                <a:rPr lang="ja-JP" altLang="en-US" sz="1700" b="1">
                  <a:solidFill>
                    <a:srgbClr val="FFC000"/>
                  </a:solidFill>
                  <a:latin typeface="Arial"/>
                  <a:ea typeface="ＭＳ Ｐゴシック"/>
                </a:rPr>
                <a:t>卵</a:t>
              </a:r>
              <a:endParaRPr lang="ja-JP" altLang="en-US" sz="1400">
                <a:solidFill>
                  <a:srgbClr val="000000"/>
                </a:solidFill>
                <a:latin typeface="Times" charset="0"/>
                <a:ea typeface="ＭＳ 明朝" pitchFamily="17" charset="-128"/>
              </a:endParaRPr>
            </a:p>
          </p:txBody>
        </p:sp>
        <p:sp>
          <p:nvSpPr>
            <p:cNvPr id="65698" name="Rectangle 229"/>
            <p:cNvSpPr>
              <a:spLocks noChangeArrowheads="1"/>
            </p:cNvSpPr>
            <p:nvPr/>
          </p:nvSpPr>
          <p:spPr bwMode="auto">
            <a:xfrm>
              <a:off x="1272" y="609"/>
              <a:ext cx="867" cy="144"/>
            </a:xfrm>
            <a:prstGeom prst="rect">
              <a:avLst/>
            </a:prstGeom>
            <a:noFill/>
            <a:ln w="9525">
              <a:noFill/>
              <a:miter lim="800000"/>
              <a:headEnd/>
              <a:tailEnd/>
            </a:ln>
          </p:spPr>
          <p:txBody>
            <a:bodyPr wrap="none" lIns="0" tIns="0" rIns="0" bIns="0">
              <a:spAutoFit/>
            </a:bodyPr>
            <a:lstStyle/>
            <a:p>
              <a:r>
                <a:rPr lang="en-US" altLang="ja-JP" sz="1500" b="1">
                  <a:solidFill>
                    <a:srgbClr val="FFC000"/>
                  </a:solidFill>
                  <a:latin typeface="Arial"/>
                  <a:ea typeface="ＭＳ Ｐゴシック"/>
                </a:rPr>
                <a:t>ZP</a:t>
              </a:r>
              <a:r>
                <a:rPr lang="ja-JP" altLang="en-US" sz="1500" b="1">
                  <a:solidFill>
                    <a:srgbClr val="FFC000"/>
                  </a:solidFill>
                  <a:latin typeface="Arial"/>
                  <a:ea typeface="ＭＳ Ｐゴシック"/>
                </a:rPr>
                <a:t>蛋白質の修飾</a:t>
              </a:r>
              <a:endParaRPr lang="ja-JP" altLang="en-US" sz="1400">
                <a:solidFill>
                  <a:srgbClr val="000000"/>
                </a:solidFill>
                <a:latin typeface="Times" charset="0"/>
                <a:ea typeface="ＭＳ 明朝" pitchFamily="17" charset="-128"/>
              </a:endParaRPr>
            </a:p>
          </p:txBody>
        </p:sp>
        <p:grpSp>
          <p:nvGrpSpPr>
            <p:cNvPr id="27" name="Group 230"/>
            <p:cNvGrpSpPr>
              <a:grpSpLocks/>
            </p:cNvGrpSpPr>
            <p:nvPr/>
          </p:nvGrpSpPr>
          <p:grpSpPr bwMode="auto">
            <a:xfrm>
              <a:off x="1930" y="768"/>
              <a:ext cx="86" cy="250"/>
              <a:chOff x="1930" y="768"/>
              <a:chExt cx="86" cy="250"/>
            </a:xfrm>
          </p:grpSpPr>
          <p:sp>
            <p:nvSpPr>
              <p:cNvPr id="65883" name="Freeform 231"/>
              <p:cNvSpPr>
                <a:spLocks/>
              </p:cNvSpPr>
              <p:nvPr/>
            </p:nvSpPr>
            <p:spPr bwMode="auto">
              <a:xfrm>
                <a:off x="1930" y="768"/>
                <a:ext cx="77" cy="134"/>
              </a:xfrm>
              <a:custGeom>
                <a:avLst/>
                <a:gdLst>
                  <a:gd name="T0" fmla="*/ 0 w 77"/>
                  <a:gd name="T1" fmla="*/ 0 h 134"/>
                  <a:gd name="T2" fmla="*/ 77 w 77"/>
                  <a:gd name="T3" fmla="*/ 115 h 134"/>
                  <a:gd name="T4" fmla="*/ 48 w 77"/>
                  <a:gd name="T5" fmla="*/ 125 h 134"/>
                  <a:gd name="T6" fmla="*/ 10 w 77"/>
                  <a:gd name="T7" fmla="*/ 134 h 134"/>
                  <a:gd name="T8" fmla="*/ 0 w 77"/>
                  <a:gd name="T9" fmla="*/ 0 h 134"/>
                  <a:gd name="T10" fmla="*/ 0 60000 65536"/>
                  <a:gd name="T11" fmla="*/ 0 60000 65536"/>
                  <a:gd name="T12" fmla="*/ 0 60000 65536"/>
                  <a:gd name="T13" fmla="*/ 0 60000 65536"/>
                  <a:gd name="T14" fmla="*/ 0 60000 65536"/>
                  <a:gd name="T15" fmla="*/ 0 w 77"/>
                  <a:gd name="T16" fmla="*/ 0 h 134"/>
                  <a:gd name="T17" fmla="*/ 77 w 77"/>
                  <a:gd name="T18" fmla="*/ 134 h 134"/>
                </a:gdLst>
                <a:ahLst/>
                <a:cxnLst>
                  <a:cxn ang="T10">
                    <a:pos x="T0" y="T1"/>
                  </a:cxn>
                  <a:cxn ang="T11">
                    <a:pos x="T2" y="T3"/>
                  </a:cxn>
                  <a:cxn ang="T12">
                    <a:pos x="T4" y="T5"/>
                  </a:cxn>
                  <a:cxn ang="T13">
                    <a:pos x="T6" y="T7"/>
                  </a:cxn>
                  <a:cxn ang="T14">
                    <a:pos x="T8" y="T9"/>
                  </a:cxn>
                </a:cxnLst>
                <a:rect l="T15" t="T16" r="T17" b="T18"/>
                <a:pathLst>
                  <a:path w="77" h="134">
                    <a:moveTo>
                      <a:pt x="0" y="0"/>
                    </a:moveTo>
                    <a:lnTo>
                      <a:pt x="77" y="115"/>
                    </a:lnTo>
                    <a:lnTo>
                      <a:pt x="48" y="125"/>
                    </a:lnTo>
                    <a:lnTo>
                      <a:pt x="10" y="134"/>
                    </a:lnTo>
                    <a:lnTo>
                      <a:pt x="0" y="0"/>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884" name="Line 232"/>
              <p:cNvSpPr>
                <a:spLocks noChangeShapeType="1"/>
              </p:cNvSpPr>
              <p:nvPr/>
            </p:nvSpPr>
            <p:spPr bwMode="auto">
              <a:xfrm flipH="1" flipV="1">
                <a:off x="1978" y="893"/>
                <a:ext cx="38" cy="125"/>
              </a:xfrm>
              <a:prstGeom prst="line">
                <a:avLst/>
              </a:prstGeom>
              <a:noFill/>
              <a:ln w="15875">
                <a:solidFill>
                  <a:srgbClr val="FFC000"/>
                </a:solidFill>
                <a:round/>
                <a:headEnd/>
                <a:tailEnd/>
              </a:ln>
            </p:spPr>
            <p:txBody>
              <a:bodyPr/>
              <a:lstStyle/>
              <a:p>
                <a:endParaRPr lang="ja-JP" altLang="en-US">
                  <a:solidFill>
                    <a:srgbClr val="000000"/>
                  </a:solidFill>
                  <a:latin typeface="Arial"/>
                  <a:ea typeface="ＭＳ Ｐゴシック"/>
                </a:endParaRPr>
              </a:p>
            </p:txBody>
          </p:sp>
        </p:grpSp>
        <p:sp>
          <p:nvSpPr>
            <p:cNvPr id="65700" name="Rectangle 233"/>
            <p:cNvSpPr>
              <a:spLocks noChangeArrowheads="1"/>
            </p:cNvSpPr>
            <p:nvPr/>
          </p:nvSpPr>
          <p:spPr bwMode="auto">
            <a:xfrm>
              <a:off x="1886" y="350"/>
              <a:ext cx="136" cy="163"/>
            </a:xfrm>
            <a:prstGeom prst="rect">
              <a:avLst/>
            </a:prstGeom>
            <a:noFill/>
            <a:ln w="9525">
              <a:noFill/>
              <a:miter lim="800000"/>
              <a:headEnd/>
              <a:tailEnd/>
            </a:ln>
          </p:spPr>
          <p:txBody>
            <a:bodyPr wrap="none" lIns="0" tIns="0" rIns="0" bIns="0">
              <a:spAutoFit/>
            </a:bodyPr>
            <a:lstStyle/>
            <a:p>
              <a:r>
                <a:rPr lang="ja-JP" altLang="en-US" sz="1700">
                  <a:solidFill>
                    <a:srgbClr val="000000"/>
                  </a:solidFill>
                  <a:latin typeface="Arial"/>
                  <a:ea typeface="ＭＳ Ｐゴシック"/>
                </a:rPr>
                <a:t>　</a:t>
              </a:r>
              <a:endParaRPr lang="ja-JP" altLang="en-US" sz="1400">
                <a:solidFill>
                  <a:srgbClr val="000000"/>
                </a:solidFill>
                <a:latin typeface="Times" charset="0"/>
                <a:ea typeface="ＭＳ 明朝" pitchFamily="17" charset="-128"/>
              </a:endParaRPr>
            </a:p>
          </p:txBody>
        </p:sp>
        <p:sp>
          <p:nvSpPr>
            <p:cNvPr id="65701" name="Rectangle 234"/>
            <p:cNvSpPr>
              <a:spLocks noChangeArrowheads="1"/>
            </p:cNvSpPr>
            <p:nvPr/>
          </p:nvSpPr>
          <p:spPr bwMode="auto">
            <a:xfrm>
              <a:off x="2022" y="311"/>
              <a:ext cx="215" cy="211"/>
            </a:xfrm>
            <a:prstGeom prst="rect">
              <a:avLst/>
            </a:prstGeom>
            <a:noFill/>
            <a:ln w="9525">
              <a:noFill/>
              <a:miter lim="800000"/>
              <a:headEnd/>
              <a:tailEnd/>
            </a:ln>
          </p:spPr>
          <p:txBody>
            <a:bodyPr wrap="none" lIns="0" tIns="0" rIns="0" bIns="0">
              <a:spAutoFit/>
            </a:bodyPr>
            <a:lstStyle/>
            <a:p>
              <a:r>
                <a:rPr lang="en-US" altLang="ja-JP" sz="2200" b="1">
                  <a:solidFill>
                    <a:srgbClr val="000000"/>
                  </a:solidFill>
                  <a:latin typeface="Arial"/>
                  <a:ea typeface="ＭＳ Ｐゴシック"/>
                </a:rPr>
                <a:t>Ca</a:t>
              </a:r>
              <a:endParaRPr lang="en-US" altLang="ja-JP" sz="1400">
                <a:solidFill>
                  <a:srgbClr val="000000"/>
                </a:solidFill>
                <a:latin typeface="Times" charset="0"/>
                <a:ea typeface="ＭＳ 明朝" pitchFamily="17" charset="-128"/>
              </a:endParaRPr>
            </a:p>
          </p:txBody>
        </p:sp>
        <p:sp>
          <p:nvSpPr>
            <p:cNvPr id="65702" name="Rectangle 235"/>
            <p:cNvSpPr>
              <a:spLocks noChangeArrowheads="1"/>
            </p:cNvSpPr>
            <p:nvPr/>
          </p:nvSpPr>
          <p:spPr bwMode="auto">
            <a:xfrm>
              <a:off x="2278" y="302"/>
              <a:ext cx="184" cy="163"/>
            </a:xfrm>
            <a:prstGeom prst="rect">
              <a:avLst/>
            </a:prstGeom>
            <a:noFill/>
            <a:ln w="9525">
              <a:noFill/>
              <a:miter lim="800000"/>
              <a:headEnd/>
              <a:tailEnd/>
            </a:ln>
          </p:spPr>
          <p:txBody>
            <a:bodyPr wrap="none" lIns="0" tIns="0" rIns="0" bIns="0">
              <a:spAutoFit/>
            </a:bodyPr>
            <a:lstStyle/>
            <a:p>
              <a:r>
                <a:rPr lang="en-US" altLang="ja-JP" sz="1700" b="1">
                  <a:solidFill>
                    <a:srgbClr val="000000"/>
                  </a:solidFill>
                  <a:latin typeface="Arial"/>
                  <a:ea typeface="ＭＳ Ｐゴシック"/>
                </a:rPr>
                <a:t>2+</a:t>
              </a:r>
              <a:endParaRPr lang="en-US" altLang="ja-JP" sz="1400">
                <a:solidFill>
                  <a:srgbClr val="000000"/>
                </a:solidFill>
                <a:latin typeface="Times" charset="0"/>
                <a:ea typeface="ＭＳ 明朝" pitchFamily="17" charset="-128"/>
              </a:endParaRPr>
            </a:p>
          </p:txBody>
        </p:sp>
        <p:sp>
          <p:nvSpPr>
            <p:cNvPr id="65703" name="Rectangle 236"/>
            <p:cNvSpPr>
              <a:spLocks noChangeArrowheads="1"/>
            </p:cNvSpPr>
            <p:nvPr/>
          </p:nvSpPr>
          <p:spPr bwMode="auto">
            <a:xfrm>
              <a:off x="2459" y="311"/>
              <a:ext cx="1593" cy="211"/>
            </a:xfrm>
            <a:prstGeom prst="rect">
              <a:avLst/>
            </a:prstGeom>
            <a:noFill/>
            <a:ln w="9525">
              <a:noFill/>
              <a:miter lim="800000"/>
              <a:headEnd/>
              <a:tailEnd/>
            </a:ln>
          </p:spPr>
          <p:txBody>
            <a:bodyPr wrap="none" lIns="0" tIns="0" rIns="0" bIns="0">
              <a:spAutoFit/>
            </a:bodyPr>
            <a:lstStyle/>
            <a:p>
              <a:r>
                <a:rPr lang="ja-JP" altLang="en-US" sz="2200" b="1">
                  <a:solidFill>
                    <a:srgbClr val="000000"/>
                  </a:solidFill>
                  <a:latin typeface="Arial"/>
                  <a:ea typeface="ＭＳ Ｐゴシック"/>
                </a:rPr>
                <a:t>による卵活性化機構</a:t>
              </a:r>
              <a:endParaRPr lang="ja-JP" altLang="en-US" sz="1400">
                <a:solidFill>
                  <a:srgbClr val="000000"/>
                </a:solidFill>
                <a:latin typeface="Times" charset="0"/>
                <a:ea typeface="ＭＳ 明朝" pitchFamily="17" charset="-128"/>
              </a:endParaRPr>
            </a:p>
          </p:txBody>
        </p:sp>
        <p:grpSp>
          <p:nvGrpSpPr>
            <p:cNvPr id="28" name="Group 237"/>
            <p:cNvGrpSpPr>
              <a:grpSpLocks/>
            </p:cNvGrpSpPr>
            <p:nvPr/>
          </p:nvGrpSpPr>
          <p:grpSpPr bwMode="auto">
            <a:xfrm>
              <a:off x="1632" y="3082"/>
              <a:ext cx="500" cy="177"/>
              <a:chOff x="1632" y="3082"/>
              <a:chExt cx="500" cy="177"/>
            </a:xfrm>
          </p:grpSpPr>
          <p:sp>
            <p:nvSpPr>
              <p:cNvPr id="65881" name="AutoShape 238"/>
              <p:cNvSpPr>
                <a:spLocks noChangeArrowheads="1"/>
              </p:cNvSpPr>
              <p:nvPr/>
            </p:nvSpPr>
            <p:spPr bwMode="auto">
              <a:xfrm>
                <a:off x="1632" y="3082"/>
                <a:ext cx="500" cy="173"/>
              </a:xfrm>
              <a:prstGeom prst="roundRect">
                <a:avLst>
                  <a:gd name="adj" fmla="val 47111"/>
                </a:avLst>
              </a:prstGeom>
              <a:solidFill>
                <a:srgbClr val="FFFF99"/>
              </a:solidFill>
              <a:ln w="15875">
                <a:solidFill>
                  <a:srgbClr val="FFFF99"/>
                </a:solidFill>
                <a:round/>
                <a:headEnd/>
                <a:tailEnd/>
              </a:ln>
            </p:spPr>
            <p:txBody>
              <a:bodyPr/>
              <a:lstStyle/>
              <a:p>
                <a:endParaRPr lang="ja-JP" altLang="en-US">
                  <a:solidFill>
                    <a:srgbClr val="000000"/>
                  </a:solidFill>
                  <a:latin typeface="Arial"/>
                  <a:ea typeface="ＭＳ Ｐゴシック"/>
                </a:endParaRPr>
              </a:p>
            </p:txBody>
          </p:sp>
          <p:sp>
            <p:nvSpPr>
              <p:cNvPr id="65882" name="Rectangle 239"/>
              <p:cNvSpPr>
                <a:spLocks noChangeArrowheads="1"/>
              </p:cNvSpPr>
              <p:nvPr/>
            </p:nvSpPr>
            <p:spPr bwMode="auto">
              <a:xfrm>
                <a:off x="1742" y="3115"/>
                <a:ext cx="274" cy="144"/>
              </a:xfrm>
              <a:prstGeom prst="rect">
                <a:avLst/>
              </a:prstGeom>
              <a:noFill/>
              <a:ln w="9525">
                <a:noFill/>
                <a:miter lim="800000"/>
                <a:headEnd/>
                <a:tailEnd/>
              </a:ln>
            </p:spPr>
            <p:txBody>
              <a:bodyPr wrap="none" lIns="0" tIns="0" rIns="0" bIns="0">
                <a:spAutoFit/>
              </a:bodyPr>
              <a:lstStyle/>
              <a:p>
                <a:r>
                  <a:rPr lang="en-US" altLang="ja-JP" sz="1500" b="1">
                    <a:solidFill>
                      <a:srgbClr val="000000"/>
                    </a:solidFill>
                    <a:latin typeface="Helvetica" charset="0"/>
                    <a:ea typeface="ＭＳ 明朝" pitchFamily="17" charset="-128"/>
                  </a:rPr>
                  <a:t>cdc2</a:t>
                </a:r>
                <a:endParaRPr lang="en-US" altLang="ja-JP" sz="1400">
                  <a:solidFill>
                    <a:srgbClr val="000000"/>
                  </a:solidFill>
                  <a:latin typeface="Times" charset="0"/>
                  <a:ea typeface="ＭＳ 明朝" pitchFamily="17" charset="-128"/>
                </a:endParaRPr>
              </a:p>
            </p:txBody>
          </p:sp>
        </p:grpSp>
        <p:grpSp>
          <p:nvGrpSpPr>
            <p:cNvPr id="29" name="Group 240"/>
            <p:cNvGrpSpPr>
              <a:grpSpLocks/>
            </p:cNvGrpSpPr>
            <p:nvPr/>
          </p:nvGrpSpPr>
          <p:grpSpPr bwMode="auto">
            <a:xfrm>
              <a:off x="3620" y="3082"/>
              <a:ext cx="499" cy="177"/>
              <a:chOff x="3620" y="3082"/>
              <a:chExt cx="499" cy="177"/>
            </a:xfrm>
          </p:grpSpPr>
          <p:sp>
            <p:nvSpPr>
              <p:cNvPr id="65879" name="AutoShape 241"/>
              <p:cNvSpPr>
                <a:spLocks noChangeArrowheads="1"/>
              </p:cNvSpPr>
              <p:nvPr/>
            </p:nvSpPr>
            <p:spPr bwMode="auto">
              <a:xfrm>
                <a:off x="3620" y="3082"/>
                <a:ext cx="499" cy="173"/>
              </a:xfrm>
              <a:prstGeom prst="roundRect">
                <a:avLst>
                  <a:gd name="adj" fmla="val 47111"/>
                </a:avLst>
              </a:prstGeom>
              <a:solidFill>
                <a:srgbClr val="FFFF99"/>
              </a:solidFill>
              <a:ln w="15875">
                <a:solidFill>
                  <a:srgbClr val="FFFF99"/>
                </a:solidFill>
                <a:round/>
                <a:headEnd/>
                <a:tailEnd/>
              </a:ln>
            </p:spPr>
            <p:txBody>
              <a:bodyPr/>
              <a:lstStyle/>
              <a:p>
                <a:endParaRPr lang="ja-JP" altLang="en-US">
                  <a:solidFill>
                    <a:srgbClr val="000000"/>
                  </a:solidFill>
                  <a:latin typeface="Arial"/>
                  <a:ea typeface="ＭＳ Ｐゴシック"/>
                </a:endParaRPr>
              </a:p>
            </p:txBody>
          </p:sp>
          <p:sp>
            <p:nvSpPr>
              <p:cNvPr id="65880" name="Rectangle 242"/>
              <p:cNvSpPr>
                <a:spLocks noChangeArrowheads="1"/>
              </p:cNvSpPr>
              <p:nvPr/>
            </p:nvSpPr>
            <p:spPr bwMode="auto">
              <a:xfrm>
                <a:off x="3730" y="3115"/>
                <a:ext cx="274" cy="144"/>
              </a:xfrm>
              <a:prstGeom prst="rect">
                <a:avLst/>
              </a:prstGeom>
              <a:noFill/>
              <a:ln w="9525">
                <a:noFill/>
                <a:miter lim="800000"/>
                <a:headEnd/>
                <a:tailEnd/>
              </a:ln>
            </p:spPr>
            <p:txBody>
              <a:bodyPr wrap="none" lIns="0" tIns="0" rIns="0" bIns="0">
                <a:spAutoFit/>
              </a:bodyPr>
              <a:lstStyle/>
              <a:p>
                <a:r>
                  <a:rPr lang="en-US" altLang="ja-JP" sz="1500" b="1">
                    <a:solidFill>
                      <a:srgbClr val="000000"/>
                    </a:solidFill>
                    <a:latin typeface="Helvetica" charset="0"/>
                    <a:ea typeface="ＭＳ 明朝" pitchFamily="17" charset="-128"/>
                  </a:rPr>
                  <a:t>cdc2</a:t>
                </a:r>
                <a:endParaRPr lang="en-US" altLang="ja-JP" sz="1400">
                  <a:solidFill>
                    <a:srgbClr val="000000"/>
                  </a:solidFill>
                  <a:latin typeface="Times" charset="0"/>
                  <a:ea typeface="ＭＳ 明朝" pitchFamily="17" charset="-128"/>
                </a:endParaRPr>
              </a:p>
            </p:txBody>
          </p:sp>
        </p:grpSp>
        <p:sp>
          <p:nvSpPr>
            <p:cNvPr id="65706" name="Rectangle 243"/>
            <p:cNvSpPr>
              <a:spLocks noChangeArrowheads="1"/>
            </p:cNvSpPr>
            <p:nvPr/>
          </p:nvSpPr>
          <p:spPr bwMode="auto">
            <a:xfrm>
              <a:off x="4551" y="893"/>
              <a:ext cx="202" cy="413"/>
            </a:xfrm>
            <a:prstGeom prst="rect">
              <a:avLst/>
            </a:prstGeom>
            <a:solidFill>
              <a:srgbClr val="000000"/>
            </a:solidFill>
            <a:ln w="15875">
              <a:solidFill>
                <a:srgbClr val="000000"/>
              </a:solidFill>
              <a:miter lim="800000"/>
              <a:headEnd/>
              <a:tailEnd/>
            </a:ln>
          </p:spPr>
          <p:txBody>
            <a:bodyPr/>
            <a:lstStyle/>
            <a:p>
              <a:endParaRPr lang="ja-JP" altLang="en-US">
                <a:solidFill>
                  <a:srgbClr val="000000"/>
                </a:solidFill>
                <a:latin typeface="Arial"/>
                <a:ea typeface="ＭＳ Ｐゴシック"/>
              </a:endParaRPr>
            </a:p>
          </p:txBody>
        </p:sp>
        <p:sp>
          <p:nvSpPr>
            <p:cNvPr id="65707" name="Line 244"/>
            <p:cNvSpPr>
              <a:spLocks noChangeShapeType="1"/>
            </p:cNvSpPr>
            <p:nvPr/>
          </p:nvSpPr>
          <p:spPr bwMode="auto">
            <a:xfrm>
              <a:off x="4590" y="874"/>
              <a:ext cx="1" cy="432"/>
            </a:xfrm>
            <a:prstGeom prst="lin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708" name="Oval 245"/>
            <p:cNvSpPr>
              <a:spLocks noChangeArrowheads="1"/>
            </p:cNvSpPr>
            <p:nvPr/>
          </p:nvSpPr>
          <p:spPr bwMode="auto">
            <a:xfrm>
              <a:off x="4369" y="1239"/>
              <a:ext cx="230" cy="153"/>
            </a:xfrm>
            <a:prstGeom prst="ellipse">
              <a:avLst/>
            </a:prstGeom>
            <a:solidFill>
              <a:srgbClr val="000000"/>
            </a:solid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709" name="Rectangle 246"/>
            <p:cNvSpPr>
              <a:spLocks noChangeArrowheads="1"/>
            </p:cNvSpPr>
            <p:nvPr/>
          </p:nvSpPr>
          <p:spPr bwMode="auto">
            <a:xfrm>
              <a:off x="4392" y="1272"/>
              <a:ext cx="184" cy="115"/>
            </a:xfrm>
            <a:prstGeom prst="rect">
              <a:avLst/>
            </a:prstGeom>
            <a:noFill/>
            <a:ln w="9525">
              <a:noFill/>
              <a:miter lim="800000"/>
              <a:headEnd/>
              <a:tailEnd/>
            </a:ln>
          </p:spPr>
          <p:txBody>
            <a:bodyPr wrap="none" lIns="0" tIns="0" rIns="0" bIns="0">
              <a:spAutoFit/>
            </a:bodyPr>
            <a:lstStyle/>
            <a:p>
              <a:r>
                <a:rPr lang="en-US" altLang="ja-JP" sz="1200" b="1">
                  <a:solidFill>
                    <a:srgbClr val="000000"/>
                  </a:solidFill>
                  <a:latin typeface="Arial"/>
                  <a:ea typeface="ＭＳ Ｐゴシック"/>
                </a:rPr>
                <a:t>1PB</a:t>
              </a:r>
              <a:endParaRPr lang="en-US" altLang="ja-JP" sz="1400">
                <a:solidFill>
                  <a:srgbClr val="000000"/>
                </a:solidFill>
                <a:latin typeface="Times" charset="0"/>
                <a:ea typeface="ＭＳ 明朝" pitchFamily="17" charset="-128"/>
              </a:endParaRPr>
            </a:p>
          </p:txBody>
        </p:sp>
        <p:sp>
          <p:nvSpPr>
            <p:cNvPr id="65710" name="Oval 247"/>
            <p:cNvSpPr>
              <a:spLocks noChangeArrowheads="1"/>
            </p:cNvSpPr>
            <p:nvPr/>
          </p:nvSpPr>
          <p:spPr bwMode="auto">
            <a:xfrm>
              <a:off x="4590" y="1239"/>
              <a:ext cx="230" cy="153"/>
            </a:xfrm>
            <a:prstGeom prst="ellipse">
              <a:avLst/>
            </a:prstGeom>
            <a:solidFill>
              <a:srgbClr val="000000"/>
            </a:solid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711" name="Rectangle 248"/>
            <p:cNvSpPr>
              <a:spLocks noChangeArrowheads="1"/>
            </p:cNvSpPr>
            <p:nvPr/>
          </p:nvSpPr>
          <p:spPr bwMode="auto">
            <a:xfrm>
              <a:off x="4613" y="1272"/>
              <a:ext cx="184" cy="115"/>
            </a:xfrm>
            <a:prstGeom prst="rect">
              <a:avLst/>
            </a:prstGeom>
            <a:noFill/>
            <a:ln w="9525">
              <a:noFill/>
              <a:miter lim="800000"/>
              <a:headEnd/>
              <a:tailEnd/>
            </a:ln>
          </p:spPr>
          <p:txBody>
            <a:bodyPr wrap="none" lIns="0" tIns="0" rIns="0" bIns="0">
              <a:spAutoFit/>
            </a:bodyPr>
            <a:lstStyle/>
            <a:p>
              <a:r>
                <a:rPr lang="en-US" altLang="ja-JP" sz="1200" b="1">
                  <a:solidFill>
                    <a:srgbClr val="000000"/>
                  </a:solidFill>
                  <a:latin typeface="Arial"/>
                  <a:ea typeface="ＭＳ Ｐゴシック"/>
                </a:rPr>
                <a:t>2PB</a:t>
              </a:r>
              <a:endParaRPr lang="en-US" altLang="ja-JP" sz="1400">
                <a:solidFill>
                  <a:srgbClr val="000000"/>
                </a:solidFill>
                <a:latin typeface="Times" charset="0"/>
                <a:ea typeface="ＭＳ 明朝" pitchFamily="17" charset="-128"/>
              </a:endParaRPr>
            </a:p>
          </p:txBody>
        </p:sp>
        <p:sp>
          <p:nvSpPr>
            <p:cNvPr id="65712" name="Oval 249"/>
            <p:cNvSpPr>
              <a:spLocks noChangeArrowheads="1"/>
            </p:cNvSpPr>
            <p:nvPr/>
          </p:nvSpPr>
          <p:spPr bwMode="auto">
            <a:xfrm>
              <a:off x="4638" y="1018"/>
              <a:ext cx="153" cy="153"/>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713" name="Oval 250"/>
            <p:cNvSpPr>
              <a:spLocks noChangeArrowheads="1"/>
            </p:cNvSpPr>
            <p:nvPr/>
          </p:nvSpPr>
          <p:spPr bwMode="auto">
            <a:xfrm>
              <a:off x="4398" y="1018"/>
              <a:ext cx="153" cy="153"/>
            </a:xfrm>
            <a:prstGeom prst="ellipse">
              <a:avLst/>
            </a:prstGeom>
            <a:noFill/>
            <a:ln w="15875">
              <a:solidFill>
                <a:srgbClr val="FFFFFF"/>
              </a:solidFill>
              <a:round/>
              <a:headEnd/>
              <a:tailEnd/>
            </a:ln>
          </p:spPr>
          <p:txBody>
            <a:bodyPr/>
            <a:lstStyle/>
            <a:p>
              <a:endParaRPr lang="ja-JP" altLang="en-US">
                <a:solidFill>
                  <a:srgbClr val="000000"/>
                </a:solidFill>
                <a:latin typeface="Arial"/>
                <a:ea typeface="ＭＳ Ｐゴシック"/>
              </a:endParaRPr>
            </a:p>
          </p:txBody>
        </p:sp>
        <p:sp>
          <p:nvSpPr>
            <p:cNvPr id="65714" name="Oval 251"/>
            <p:cNvSpPr>
              <a:spLocks noChangeArrowheads="1"/>
            </p:cNvSpPr>
            <p:nvPr/>
          </p:nvSpPr>
          <p:spPr bwMode="auto">
            <a:xfrm>
              <a:off x="1805" y="1392"/>
              <a:ext cx="154" cy="154"/>
            </a:xfrm>
            <a:prstGeom prst="ellipse">
              <a:avLst/>
            </a:prstGeom>
            <a:solidFill>
              <a:srgbClr val="0000FF"/>
            </a:solidFill>
            <a:ln w="15875">
              <a:solidFill>
                <a:srgbClr val="0000FF"/>
              </a:solidFill>
              <a:round/>
              <a:headEnd/>
              <a:tailEnd/>
            </a:ln>
          </p:spPr>
          <p:txBody>
            <a:bodyPr/>
            <a:lstStyle/>
            <a:p>
              <a:endParaRPr lang="ja-JP" altLang="en-US">
                <a:solidFill>
                  <a:srgbClr val="000000"/>
                </a:solidFill>
                <a:latin typeface="Arial"/>
                <a:ea typeface="ＭＳ Ｐゴシック"/>
              </a:endParaRPr>
            </a:p>
          </p:txBody>
        </p:sp>
        <p:sp>
          <p:nvSpPr>
            <p:cNvPr id="65715" name="Oval 252"/>
            <p:cNvSpPr>
              <a:spLocks noChangeArrowheads="1"/>
            </p:cNvSpPr>
            <p:nvPr/>
          </p:nvSpPr>
          <p:spPr bwMode="auto">
            <a:xfrm>
              <a:off x="1988" y="1287"/>
              <a:ext cx="153" cy="153"/>
            </a:xfrm>
            <a:prstGeom prst="ellipse">
              <a:avLst/>
            </a:prstGeom>
            <a:solidFill>
              <a:srgbClr val="0000FF"/>
            </a:solidFill>
            <a:ln w="15875">
              <a:solidFill>
                <a:srgbClr val="0000FF"/>
              </a:solidFill>
              <a:round/>
              <a:headEnd/>
              <a:tailEnd/>
            </a:ln>
          </p:spPr>
          <p:txBody>
            <a:bodyPr/>
            <a:lstStyle/>
            <a:p>
              <a:endParaRPr lang="ja-JP" altLang="en-US">
                <a:solidFill>
                  <a:srgbClr val="000000"/>
                </a:solidFill>
                <a:latin typeface="Arial"/>
                <a:ea typeface="ＭＳ Ｐゴシック"/>
              </a:endParaRPr>
            </a:p>
          </p:txBody>
        </p:sp>
        <p:sp>
          <p:nvSpPr>
            <p:cNvPr id="65716" name="Oval 253"/>
            <p:cNvSpPr>
              <a:spLocks noChangeArrowheads="1"/>
            </p:cNvSpPr>
            <p:nvPr/>
          </p:nvSpPr>
          <p:spPr bwMode="auto">
            <a:xfrm>
              <a:off x="2208" y="1200"/>
              <a:ext cx="154" cy="154"/>
            </a:xfrm>
            <a:prstGeom prst="ellipse">
              <a:avLst/>
            </a:prstGeom>
            <a:solidFill>
              <a:srgbClr val="0000FF"/>
            </a:solidFill>
            <a:ln w="15875">
              <a:solidFill>
                <a:srgbClr val="0000FF"/>
              </a:solidFill>
              <a:round/>
              <a:headEnd/>
              <a:tailEnd/>
            </a:ln>
          </p:spPr>
          <p:txBody>
            <a:bodyPr/>
            <a:lstStyle/>
            <a:p>
              <a:endParaRPr lang="ja-JP" altLang="en-US">
                <a:solidFill>
                  <a:srgbClr val="000000"/>
                </a:solidFill>
                <a:latin typeface="Arial"/>
                <a:ea typeface="ＭＳ Ｐゴシック"/>
              </a:endParaRPr>
            </a:p>
          </p:txBody>
        </p:sp>
        <p:sp>
          <p:nvSpPr>
            <p:cNvPr id="65717" name="Oval 254"/>
            <p:cNvSpPr>
              <a:spLocks noChangeArrowheads="1"/>
            </p:cNvSpPr>
            <p:nvPr/>
          </p:nvSpPr>
          <p:spPr bwMode="auto">
            <a:xfrm>
              <a:off x="2429" y="1162"/>
              <a:ext cx="154" cy="153"/>
            </a:xfrm>
            <a:prstGeom prst="ellipse">
              <a:avLst/>
            </a:prstGeom>
            <a:solidFill>
              <a:srgbClr val="0000FF"/>
            </a:solidFill>
            <a:ln w="15875">
              <a:solidFill>
                <a:srgbClr val="0000FF"/>
              </a:solidFill>
              <a:round/>
              <a:headEnd/>
              <a:tailEnd/>
            </a:ln>
          </p:spPr>
          <p:txBody>
            <a:bodyPr/>
            <a:lstStyle/>
            <a:p>
              <a:endParaRPr lang="ja-JP" altLang="en-US">
                <a:solidFill>
                  <a:srgbClr val="000000"/>
                </a:solidFill>
                <a:latin typeface="Arial"/>
                <a:ea typeface="ＭＳ Ｐゴシック"/>
              </a:endParaRPr>
            </a:p>
          </p:txBody>
        </p:sp>
        <p:sp>
          <p:nvSpPr>
            <p:cNvPr id="65718" name="Freeform 255"/>
            <p:cNvSpPr>
              <a:spLocks/>
            </p:cNvSpPr>
            <p:nvPr/>
          </p:nvSpPr>
          <p:spPr bwMode="auto">
            <a:xfrm>
              <a:off x="2237" y="1181"/>
              <a:ext cx="48" cy="48"/>
            </a:xfrm>
            <a:custGeom>
              <a:avLst/>
              <a:gdLst>
                <a:gd name="T0" fmla="*/ 39 w 48"/>
                <a:gd name="T1" fmla="*/ 0 h 48"/>
                <a:gd name="T2" fmla="*/ 48 w 48"/>
                <a:gd name="T3" fmla="*/ 38 h 48"/>
                <a:gd name="T4" fmla="*/ 10 w 48"/>
                <a:gd name="T5" fmla="*/ 48 h 48"/>
                <a:gd name="T6" fmla="*/ 0 w 48"/>
                <a:gd name="T7" fmla="*/ 10 h 48"/>
                <a:gd name="T8" fmla="*/ 39 w 48"/>
                <a:gd name="T9" fmla="*/ 0 h 48"/>
                <a:gd name="T10" fmla="*/ 0 60000 65536"/>
                <a:gd name="T11" fmla="*/ 0 60000 65536"/>
                <a:gd name="T12" fmla="*/ 0 60000 65536"/>
                <a:gd name="T13" fmla="*/ 0 60000 65536"/>
                <a:gd name="T14" fmla="*/ 0 60000 65536"/>
                <a:gd name="T15" fmla="*/ 0 w 48"/>
                <a:gd name="T16" fmla="*/ 0 h 48"/>
                <a:gd name="T17" fmla="*/ 48 w 48"/>
                <a:gd name="T18" fmla="*/ 48 h 48"/>
              </a:gdLst>
              <a:ahLst/>
              <a:cxnLst>
                <a:cxn ang="T10">
                  <a:pos x="T0" y="T1"/>
                </a:cxn>
                <a:cxn ang="T11">
                  <a:pos x="T2" y="T3"/>
                </a:cxn>
                <a:cxn ang="T12">
                  <a:pos x="T4" y="T5"/>
                </a:cxn>
                <a:cxn ang="T13">
                  <a:pos x="T6" y="T7"/>
                </a:cxn>
                <a:cxn ang="T14">
                  <a:pos x="T8" y="T9"/>
                </a:cxn>
              </a:cxnLst>
              <a:rect l="T15" t="T16" r="T17" b="T18"/>
              <a:pathLst>
                <a:path w="48" h="48">
                  <a:moveTo>
                    <a:pt x="39" y="0"/>
                  </a:moveTo>
                  <a:lnTo>
                    <a:pt x="48" y="38"/>
                  </a:lnTo>
                  <a:lnTo>
                    <a:pt x="10" y="48"/>
                  </a:lnTo>
                  <a:lnTo>
                    <a:pt x="0" y="10"/>
                  </a:lnTo>
                  <a:lnTo>
                    <a:pt x="39" y="0"/>
                  </a:lnTo>
                  <a:close/>
                </a:path>
              </a:pathLst>
            </a:custGeom>
            <a:solidFill>
              <a:srgbClr val="000000"/>
            </a:solidFill>
            <a:ln w="1587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65719" name="Rectangle 256"/>
            <p:cNvSpPr>
              <a:spLocks noChangeArrowheads="1"/>
            </p:cNvSpPr>
            <p:nvPr/>
          </p:nvSpPr>
          <p:spPr bwMode="auto">
            <a:xfrm>
              <a:off x="2458" y="1143"/>
              <a:ext cx="96" cy="67"/>
            </a:xfrm>
            <a:prstGeom prst="rect">
              <a:avLst/>
            </a:prstGeom>
            <a:solidFill>
              <a:srgbClr val="000000"/>
            </a:solidFill>
            <a:ln w="15875">
              <a:solidFill>
                <a:srgbClr val="000000"/>
              </a:solidFill>
              <a:miter lim="800000"/>
              <a:headEnd/>
              <a:tailEnd/>
            </a:ln>
          </p:spPr>
          <p:txBody>
            <a:bodyPr/>
            <a:lstStyle/>
            <a:p>
              <a:endParaRPr lang="ja-JP" altLang="en-US">
                <a:solidFill>
                  <a:srgbClr val="000000"/>
                </a:solidFill>
                <a:latin typeface="Arial"/>
                <a:ea typeface="ＭＳ Ｐゴシック"/>
              </a:endParaRPr>
            </a:p>
          </p:txBody>
        </p:sp>
        <p:sp>
          <p:nvSpPr>
            <p:cNvPr id="65720" name="Freeform 257"/>
            <p:cNvSpPr>
              <a:spLocks/>
            </p:cNvSpPr>
            <p:nvPr/>
          </p:nvSpPr>
          <p:spPr bwMode="auto">
            <a:xfrm>
              <a:off x="2362" y="883"/>
              <a:ext cx="355" cy="250"/>
            </a:xfrm>
            <a:custGeom>
              <a:avLst/>
              <a:gdLst>
                <a:gd name="T0" fmla="*/ 0 w 355"/>
                <a:gd name="T1" fmla="*/ 0 h 250"/>
                <a:gd name="T2" fmla="*/ 10 w 355"/>
                <a:gd name="T3" fmla="*/ 39 h 250"/>
                <a:gd name="T4" fmla="*/ 29 w 355"/>
                <a:gd name="T5" fmla="*/ 115 h 250"/>
                <a:gd name="T6" fmla="*/ 77 w 355"/>
                <a:gd name="T7" fmla="*/ 173 h 250"/>
                <a:gd name="T8" fmla="*/ 135 w 355"/>
                <a:gd name="T9" fmla="*/ 211 h 250"/>
                <a:gd name="T10" fmla="*/ 221 w 355"/>
                <a:gd name="T11" fmla="*/ 240 h 250"/>
                <a:gd name="T12" fmla="*/ 269 w 355"/>
                <a:gd name="T13" fmla="*/ 240 h 250"/>
                <a:gd name="T14" fmla="*/ 269 w 355"/>
                <a:gd name="T15" fmla="*/ 240 h 250"/>
                <a:gd name="T16" fmla="*/ 307 w 355"/>
                <a:gd name="T17" fmla="*/ 250 h 250"/>
                <a:gd name="T18" fmla="*/ 355 w 355"/>
                <a:gd name="T19" fmla="*/ 250 h 250"/>
                <a:gd name="T20" fmla="*/ 355 w 355"/>
                <a:gd name="T21" fmla="*/ 25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5"/>
                <a:gd name="T34" fmla="*/ 0 h 250"/>
                <a:gd name="T35" fmla="*/ 355 w 355"/>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5" h="250">
                  <a:moveTo>
                    <a:pt x="0" y="0"/>
                  </a:moveTo>
                  <a:lnTo>
                    <a:pt x="10" y="39"/>
                  </a:lnTo>
                  <a:lnTo>
                    <a:pt x="29" y="115"/>
                  </a:lnTo>
                  <a:lnTo>
                    <a:pt x="77" y="173"/>
                  </a:lnTo>
                  <a:lnTo>
                    <a:pt x="135" y="211"/>
                  </a:lnTo>
                  <a:lnTo>
                    <a:pt x="221" y="240"/>
                  </a:lnTo>
                  <a:lnTo>
                    <a:pt x="269" y="240"/>
                  </a:lnTo>
                  <a:lnTo>
                    <a:pt x="307" y="250"/>
                  </a:lnTo>
                  <a:lnTo>
                    <a:pt x="355" y="250"/>
                  </a:lnTo>
                </a:path>
              </a:pathLst>
            </a:custGeom>
            <a:noFill/>
            <a:ln w="1587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65721" name="Freeform 258"/>
            <p:cNvSpPr>
              <a:spLocks/>
            </p:cNvSpPr>
            <p:nvPr/>
          </p:nvSpPr>
          <p:spPr bwMode="auto">
            <a:xfrm>
              <a:off x="2362" y="883"/>
              <a:ext cx="355" cy="250"/>
            </a:xfrm>
            <a:custGeom>
              <a:avLst/>
              <a:gdLst>
                <a:gd name="T0" fmla="*/ 0 w 355"/>
                <a:gd name="T1" fmla="*/ 0 h 250"/>
                <a:gd name="T2" fmla="*/ 19 w 355"/>
                <a:gd name="T3" fmla="*/ 67 h 250"/>
                <a:gd name="T4" fmla="*/ 29 w 355"/>
                <a:gd name="T5" fmla="*/ 106 h 250"/>
                <a:gd name="T6" fmla="*/ 58 w 355"/>
                <a:gd name="T7" fmla="*/ 154 h 250"/>
                <a:gd name="T8" fmla="*/ 77 w 355"/>
                <a:gd name="T9" fmla="*/ 173 h 250"/>
                <a:gd name="T10" fmla="*/ 115 w 355"/>
                <a:gd name="T11" fmla="*/ 202 h 250"/>
                <a:gd name="T12" fmla="*/ 135 w 355"/>
                <a:gd name="T13" fmla="*/ 211 h 250"/>
                <a:gd name="T14" fmla="*/ 173 w 355"/>
                <a:gd name="T15" fmla="*/ 221 h 250"/>
                <a:gd name="T16" fmla="*/ 221 w 355"/>
                <a:gd name="T17" fmla="*/ 231 h 250"/>
                <a:gd name="T18" fmla="*/ 269 w 355"/>
                <a:gd name="T19" fmla="*/ 240 h 250"/>
                <a:gd name="T20" fmla="*/ 307 w 355"/>
                <a:gd name="T21" fmla="*/ 240 h 250"/>
                <a:gd name="T22" fmla="*/ 355 w 355"/>
                <a:gd name="T23" fmla="*/ 250 h 2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5"/>
                <a:gd name="T37" fmla="*/ 0 h 250"/>
                <a:gd name="T38" fmla="*/ 355 w 355"/>
                <a:gd name="T39" fmla="*/ 250 h 2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5" h="250">
                  <a:moveTo>
                    <a:pt x="0" y="0"/>
                  </a:moveTo>
                  <a:lnTo>
                    <a:pt x="19" y="67"/>
                  </a:lnTo>
                  <a:lnTo>
                    <a:pt x="29" y="106"/>
                  </a:lnTo>
                  <a:lnTo>
                    <a:pt x="58" y="154"/>
                  </a:lnTo>
                  <a:lnTo>
                    <a:pt x="77" y="173"/>
                  </a:lnTo>
                  <a:lnTo>
                    <a:pt x="115" y="202"/>
                  </a:lnTo>
                  <a:lnTo>
                    <a:pt x="135" y="211"/>
                  </a:lnTo>
                  <a:lnTo>
                    <a:pt x="173" y="221"/>
                  </a:lnTo>
                  <a:lnTo>
                    <a:pt x="221" y="231"/>
                  </a:lnTo>
                  <a:lnTo>
                    <a:pt x="269" y="240"/>
                  </a:lnTo>
                  <a:lnTo>
                    <a:pt x="307" y="240"/>
                  </a:lnTo>
                  <a:lnTo>
                    <a:pt x="355" y="250"/>
                  </a:lnTo>
                </a:path>
              </a:pathLst>
            </a:custGeom>
            <a:noFill/>
            <a:ln w="1587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grpSp>
          <p:nvGrpSpPr>
            <p:cNvPr id="30" name="Group 259"/>
            <p:cNvGrpSpPr>
              <a:grpSpLocks/>
            </p:cNvGrpSpPr>
            <p:nvPr/>
          </p:nvGrpSpPr>
          <p:grpSpPr bwMode="auto">
            <a:xfrm>
              <a:off x="2343" y="1248"/>
              <a:ext cx="278" cy="173"/>
              <a:chOff x="2343" y="1248"/>
              <a:chExt cx="278" cy="173"/>
            </a:xfrm>
          </p:grpSpPr>
          <p:sp>
            <p:nvSpPr>
              <p:cNvPr id="65877" name="Freeform 260"/>
              <p:cNvSpPr>
                <a:spLocks/>
              </p:cNvSpPr>
              <p:nvPr/>
            </p:nvSpPr>
            <p:spPr bwMode="auto">
              <a:xfrm>
                <a:off x="2343" y="1248"/>
                <a:ext cx="134" cy="96"/>
              </a:xfrm>
              <a:custGeom>
                <a:avLst/>
                <a:gdLst>
                  <a:gd name="T0" fmla="*/ 0 w 134"/>
                  <a:gd name="T1" fmla="*/ 0 h 96"/>
                  <a:gd name="T2" fmla="*/ 134 w 134"/>
                  <a:gd name="T3" fmla="*/ 39 h 96"/>
                  <a:gd name="T4" fmla="*/ 115 w 134"/>
                  <a:gd name="T5" fmla="*/ 67 h 96"/>
                  <a:gd name="T6" fmla="*/ 96 w 134"/>
                  <a:gd name="T7" fmla="*/ 96 h 96"/>
                  <a:gd name="T8" fmla="*/ 0 w 134"/>
                  <a:gd name="T9" fmla="*/ 0 h 96"/>
                  <a:gd name="T10" fmla="*/ 0 60000 65536"/>
                  <a:gd name="T11" fmla="*/ 0 60000 65536"/>
                  <a:gd name="T12" fmla="*/ 0 60000 65536"/>
                  <a:gd name="T13" fmla="*/ 0 60000 65536"/>
                  <a:gd name="T14" fmla="*/ 0 60000 65536"/>
                  <a:gd name="T15" fmla="*/ 0 w 134"/>
                  <a:gd name="T16" fmla="*/ 0 h 96"/>
                  <a:gd name="T17" fmla="*/ 134 w 134"/>
                  <a:gd name="T18" fmla="*/ 96 h 96"/>
                </a:gdLst>
                <a:ahLst/>
                <a:cxnLst>
                  <a:cxn ang="T10">
                    <a:pos x="T0" y="T1"/>
                  </a:cxn>
                  <a:cxn ang="T11">
                    <a:pos x="T2" y="T3"/>
                  </a:cxn>
                  <a:cxn ang="T12">
                    <a:pos x="T4" y="T5"/>
                  </a:cxn>
                  <a:cxn ang="T13">
                    <a:pos x="T6" y="T7"/>
                  </a:cxn>
                  <a:cxn ang="T14">
                    <a:pos x="T8" y="T9"/>
                  </a:cxn>
                </a:cxnLst>
                <a:rect l="T15" t="T16" r="T17" b="T18"/>
                <a:pathLst>
                  <a:path w="134" h="96">
                    <a:moveTo>
                      <a:pt x="0" y="0"/>
                    </a:moveTo>
                    <a:lnTo>
                      <a:pt x="134" y="39"/>
                    </a:lnTo>
                    <a:lnTo>
                      <a:pt x="115" y="67"/>
                    </a:lnTo>
                    <a:lnTo>
                      <a:pt x="96" y="96"/>
                    </a:lnTo>
                    <a:lnTo>
                      <a:pt x="0" y="0"/>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878" name="Line 261"/>
              <p:cNvSpPr>
                <a:spLocks noChangeShapeType="1"/>
              </p:cNvSpPr>
              <p:nvPr/>
            </p:nvSpPr>
            <p:spPr bwMode="auto">
              <a:xfrm flipH="1" flipV="1">
                <a:off x="2458" y="1315"/>
                <a:ext cx="163" cy="106"/>
              </a:xfrm>
              <a:prstGeom prst="line">
                <a:avLst/>
              </a:prstGeom>
              <a:noFill/>
              <a:ln w="15875">
                <a:solidFill>
                  <a:srgbClr val="FFC000"/>
                </a:solidFill>
                <a:round/>
                <a:headEnd/>
                <a:tailEnd/>
              </a:ln>
            </p:spPr>
            <p:txBody>
              <a:bodyPr/>
              <a:lstStyle/>
              <a:p>
                <a:endParaRPr lang="ja-JP" altLang="en-US">
                  <a:solidFill>
                    <a:srgbClr val="000000"/>
                  </a:solidFill>
                  <a:latin typeface="Arial"/>
                  <a:ea typeface="ＭＳ Ｐゴシック"/>
                </a:endParaRPr>
              </a:p>
            </p:txBody>
          </p:sp>
        </p:grpSp>
        <p:sp>
          <p:nvSpPr>
            <p:cNvPr id="65723" name="Freeform 262"/>
            <p:cNvSpPr>
              <a:spLocks/>
            </p:cNvSpPr>
            <p:nvPr/>
          </p:nvSpPr>
          <p:spPr bwMode="auto">
            <a:xfrm>
              <a:off x="3092" y="998"/>
              <a:ext cx="739" cy="68"/>
            </a:xfrm>
            <a:custGeom>
              <a:avLst/>
              <a:gdLst>
                <a:gd name="T0" fmla="*/ 9 w 739"/>
                <a:gd name="T1" fmla="*/ 0 h 68"/>
                <a:gd name="T2" fmla="*/ 9 w 739"/>
                <a:gd name="T3" fmla="*/ 0 h 68"/>
                <a:gd name="T4" fmla="*/ 96 w 739"/>
                <a:gd name="T5" fmla="*/ 0 h 68"/>
                <a:gd name="T6" fmla="*/ 211 w 739"/>
                <a:gd name="T7" fmla="*/ 0 h 68"/>
                <a:gd name="T8" fmla="*/ 374 w 739"/>
                <a:gd name="T9" fmla="*/ 10 h 68"/>
                <a:gd name="T10" fmla="*/ 451 w 739"/>
                <a:gd name="T11" fmla="*/ 20 h 68"/>
                <a:gd name="T12" fmla="*/ 451 w 739"/>
                <a:gd name="T13" fmla="*/ 20 h 68"/>
                <a:gd name="T14" fmla="*/ 499 w 739"/>
                <a:gd name="T15" fmla="*/ 20 h 68"/>
                <a:gd name="T16" fmla="*/ 595 w 739"/>
                <a:gd name="T17" fmla="*/ 29 h 68"/>
                <a:gd name="T18" fmla="*/ 605 w 739"/>
                <a:gd name="T19" fmla="*/ 29 h 68"/>
                <a:gd name="T20" fmla="*/ 605 w 739"/>
                <a:gd name="T21" fmla="*/ 29 h 68"/>
                <a:gd name="T22" fmla="*/ 614 w 739"/>
                <a:gd name="T23" fmla="*/ 29 h 68"/>
                <a:gd name="T24" fmla="*/ 691 w 739"/>
                <a:gd name="T25" fmla="*/ 0 h 68"/>
                <a:gd name="T26" fmla="*/ 739 w 739"/>
                <a:gd name="T27" fmla="*/ 0 h 68"/>
                <a:gd name="T28" fmla="*/ 730 w 739"/>
                <a:gd name="T29" fmla="*/ 0 h 68"/>
                <a:gd name="T30" fmla="*/ 730 w 739"/>
                <a:gd name="T31" fmla="*/ 0 h 68"/>
                <a:gd name="T32" fmla="*/ 739 w 739"/>
                <a:gd name="T33" fmla="*/ 29 h 68"/>
                <a:gd name="T34" fmla="*/ 730 w 739"/>
                <a:gd name="T35" fmla="*/ 29 h 68"/>
                <a:gd name="T36" fmla="*/ 730 w 739"/>
                <a:gd name="T37" fmla="*/ 29 h 68"/>
                <a:gd name="T38" fmla="*/ 720 w 739"/>
                <a:gd name="T39" fmla="*/ 48 h 68"/>
                <a:gd name="T40" fmla="*/ 614 w 739"/>
                <a:gd name="T41" fmla="*/ 68 h 68"/>
                <a:gd name="T42" fmla="*/ 557 w 739"/>
                <a:gd name="T43" fmla="*/ 48 h 68"/>
                <a:gd name="T44" fmla="*/ 557 w 739"/>
                <a:gd name="T45" fmla="*/ 48 h 68"/>
                <a:gd name="T46" fmla="*/ 499 w 739"/>
                <a:gd name="T47" fmla="*/ 48 h 68"/>
                <a:gd name="T48" fmla="*/ 413 w 739"/>
                <a:gd name="T49" fmla="*/ 39 h 68"/>
                <a:gd name="T50" fmla="*/ 345 w 739"/>
                <a:gd name="T51" fmla="*/ 39 h 68"/>
                <a:gd name="T52" fmla="*/ 345 w 739"/>
                <a:gd name="T53" fmla="*/ 39 h 68"/>
                <a:gd name="T54" fmla="*/ 269 w 739"/>
                <a:gd name="T55" fmla="*/ 39 h 68"/>
                <a:gd name="T56" fmla="*/ 134 w 739"/>
                <a:gd name="T57" fmla="*/ 29 h 68"/>
                <a:gd name="T58" fmla="*/ 48 w 739"/>
                <a:gd name="T59" fmla="*/ 29 h 68"/>
                <a:gd name="T60" fmla="*/ 0 w 739"/>
                <a:gd name="T61" fmla="*/ 29 h 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39"/>
                <a:gd name="T94" fmla="*/ 0 h 68"/>
                <a:gd name="T95" fmla="*/ 739 w 739"/>
                <a:gd name="T96" fmla="*/ 68 h 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39" h="68">
                  <a:moveTo>
                    <a:pt x="9" y="0"/>
                  </a:moveTo>
                  <a:lnTo>
                    <a:pt x="9" y="0"/>
                  </a:lnTo>
                  <a:lnTo>
                    <a:pt x="96" y="0"/>
                  </a:lnTo>
                  <a:lnTo>
                    <a:pt x="211" y="0"/>
                  </a:lnTo>
                  <a:lnTo>
                    <a:pt x="374" y="10"/>
                  </a:lnTo>
                  <a:lnTo>
                    <a:pt x="451" y="20"/>
                  </a:lnTo>
                  <a:lnTo>
                    <a:pt x="499" y="20"/>
                  </a:lnTo>
                  <a:lnTo>
                    <a:pt x="595" y="29"/>
                  </a:lnTo>
                  <a:lnTo>
                    <a:pt x="605" y="29"/>
                  </a:lnTo>
                  <a:lnTo>
                    <a:pt x="614" y="29"/>
                  </a:lnTo>
                  <a:lnTo>
                    <a:pt x="691" y="0"/>
                  </a:lnTo>
                  <a:lnTo>
                    <a:pt x="739" y="0"/>
                  </a:lnTo>
                  <a:lnTo>
                    <a:pt x="730" y="0"/>
                  </a:lnTo>
                  <a:lnTo>
                    <a:pt x="739" y="29"/>
                  </a:lnTo>
                  <a:lnTo>
                    <a:pt x="730" y="29"/>
                  </a:lnTo>
                  <a:lnTo>
                    <a:pt x="720" y="48"/>
                  </a:lnTo>
                  <a:lnTo>
                    <a:pt x="614" y="68"/>
                  </a:lnTo>
                  <a:lnTo>
                    <a:pt x="557" y="48"/>
                  </a:lnTo>
                  <a:lnTo>
                    <a:pt x="499" y="48"/>
                  </a:lnTo>
                  <a:lnTo>
                    <a:pt x="413" y="39"/>
                  </a:lnTo>
                  <a:lnTo>
                    <a:pt x="345" y="39"/>
                  </a:lnTo>
                  <a:lnTo>
                    <a:pt x="269" y="39"/>
                  </a:lnTo>
                  <a:lnTo>
                    <a:pt x="134" y="29"/>
                  </a:lnTo>
                  <a:lnTo>
                    <a:pt x="48" y="29"/>
                  </a:lnTo>
                  <a:lnTo>
                    <a:pt x="0" y="29"/>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724" name="Freeform 263"/>
            <p:cNvSpPr>
              <a:spLocks/>
            </p:cNvSpPr>
            <p:nvPr/>
          </p:nvSpPr>
          <p:spPr bwMode="auto">
            <a:xfrm>
              <a:off x="3092" y="998"/>
              <a:ext cx="730" cy="48"/>
            </a:xfrm>
            <a:custGeom>
              <a:avLst/>
              <a:gdLst>
                <a:gd name="T0" fmla="*/ 9 w 730"/>
                <a:gd name="T1" fmla="*/ 0 h 48"/>
                <a:gd name="T2" fmla="*/ 19 w 730"/>
                <a:gd name="T3" fmla="*/ 0 h 48"/>
                <a:gd name="T4" fmla="*/ 48 w 730"/>
                <a:gd name="T5" fmla="*/ 0 h 48"/>
                <a:gd name="T6" fmla="*/ 134 w 730"/>
                <a:gd name="T7" fmla="*/ 0 h 48"/>
                <a:gd name="T8" fmla="*/ 211 w 730"/>
                <a:gd name="T9" fmla="*/ 0 h 48"/>
                <a:gd name="T10" fmla="*/ 297 w 730"/>
                <a:gd name="T11" fmla="*/ 10 h 48"/>
                <a:gd name="T12" fmla="*/ 374 w 730"/>
                <a:gd name="T13" fmla="*/ 10 h 48"/>
                <a:gd name="T14" fmla="*/ 451 w 730"/>
                <a:gd name="T15" fmla="*/ 20 h 48"/>
                <a:gd name="T16" fmla="*/ 547 w 730"/>
                <a:gd name="T17" fmla="*/ 20 h 48"/>
                <a:gd name="T18" fmla="*/ 586 w 730"/>
                <a:gd name="T19" fmla="*/ 20 h 48"/>
                <a:gd name="T20" fmla="*/ 605 w 730"/>
                <a:gd name="T21" fmla="*/ 29 h 48"/>
                <a:gd name="T22" fmla="*/ 624 w 730"/>
                <a:gd name="T23" fmla="*/ 20 h 48"/>
                <a:gd name="T24" fmla="*/ 662 w 730"/>
                <a:gd name="T25" fmla="*/ 10 h 48"/>
                <a:gd name="T26" fmla="*/ 710 w 730"/>
                <a:gd name="T27" fmla="*/ 0 h 48"/>
                <a:gd name="T28" fmla="*/ 730 w 730"/>
                <a:gd name="T29" fmla="*/ 0 h 48"/>
                <a:gd name="T30" fmla="*/ 730 w 730"/>
                <a:gd name="T31" fmla="*/ 10 h 48"/>
                <a:gd name="T32" fmla="*/ 730 w 730"/>
                <a:gd name="T33" fmla="*/ 29 h 48"/>
                <a:gd name="T34" fmla="*/ 710 w 730"/>
                <a:gd name="T35" fmla="*/ 39 h 48"/>
                <a:gd name="T36" fmla="*/ 662 w 730"/>
                <a:gd name="T37" fmla="*/ 48 h 48"/>
                <a:gd name="T38" fmla="*/ 557 w 730"/>
                <a:gd name="T39" fmla="*/ 48 h 48"/>
                <a:gd name="T40" fmla="*/ 451 w 730"/>
                <a:gd name="T41" fmla="*/ 39 h 48"/>
                <a:gd name="T42" fmla="*/ 345 w 730"/>
                <a:gd name="T43" fmla="*/ 39 h 48"/>
                <a:gd name="T44" fmla="*/ 269 w 730"/>
                <a:gd name="T45" fmla="*/ 39 h 48"/>
                <a:gd name="T46" fmla="*/ 192 w 730"/>
                <a:gd name="T47" fmla="*/ 39 h 48"/>
                <a:gd name="T48" fmla="*/ 86 w 730"/>
                <a:gd name="T49" fmla="*/ 29 h 48"/>
                <a:gd name="T50" fmla="*/ 38 w 730"/>
                <a:gd name="T51" fmla="*/ 29 h 48"/>
                <a:gd name="T52" fmla="*/ 0 w 730"/>
                <a:gd name="T53" fmla="*/ 29 h 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30"/>
                <a:gd name="T82" fmla="*/ 0 h 48"/>
                <a:gd name="T83" fmla="*/ 730 w 730"/>
                <a:gd name="T84" fmla="*/ 48 h 4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30" h="48">
                  <a:moveTo>
                    <a:pt x="9" y="0"/>
                  </a:moveTo>
                  <a:lnTo>
                    <a:pt x="19" y="0"/>
                  </a:lnTo>
                  <a:lnTo>
                    <a:pt x="48" y="0"/>
                  </a:lnTo>
                  <a:lnTo>
                    <a:pt x="134" y="0"/>
                  </a:lnTo>
                  <a:lnTo>
                    <a:pt x="211" y="0"/>
                  </a:lnTo>
                  <a:lnTo>
                    <a:pt x="297" y="10"/>
                  </a:lnTo>
                  <a:lnTo>
                    <a:pt x="374" y="10"/>
                  </a:lnTo>
                  <a:lnTo>
                    <a:pt x="451" y="20"/>
                  </a:lnTo>
                  <a:lnTo>
                    <a:pt x="547" y="20"/>
                  </a:lnTo>
                  <a:lnTo>
                    <a:pt x="586" y="20"/>
                  </a:lnTo>
                  <a:lnTo>
                    <a:pt x="605" y="29"/>
                  </a:lnTo>
                  <a:lnTo>
                    <a:pt x="624" y="20"/>
                  </a:lnTo>
                  <a:lnTo>
                    <a:pt x="662" y="10"/>
                  </a:lnTo>
                  <a:lnTo>
                    <a:pt x="710" y="0"/>
                  </a:lnTo>
                  <a:lnTo>
                    <a:pt x="730" y="0"/>
                  </a:lnTo>
                  <a:lnTo>
                    <a:pt x="730" y="10"/>
                  </a:lnTo>
                  <a:lnTo>
                    <a:pt x="730" y="29"/>
                  </a:lnTo>
                  <a:lnTo>
                    <a:pt x="710" y="39"/>
                  </a:lnTo>
                  <a:lnTo>
                    <a:pt x="662" y="48"/>
                  </a:lnTo>
                  <a:lnTo>
                    <a:pt x="557" y="48"/>
                  </a:lnTo>
                  <a:lnTo>
                    <a:pt x="451" y="39"/>
                  </a:lnTo>
                  <a:lnTo>
                    <a:pt x="345" y="39"/>
                  </a:lnTo>
                  <a:lnTo>
                    <a:pt x="269" y="39"/>
                  </a:lnTo>
                  <a:lnTo>
                    <a:pt x="192" y="39"/>
                  </a:lnTo>
                  <a:lnTo>
                    <a:pt x="86" y="29"/>
                  </a:lnTo>
                  <a:lnTo>
                    <a:pt x="38" y="29"/>
                  </a:lnTo>
                  <a:lnTo>
                    <a:pt x="0" y="29"/>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725" name="Rectangle 264"/>
            <p:cNvSpPr>
              <a:spLocks noChangeArrowheads="1"/>
            </p:cNvSpPr>
            <p:nvPr/>
          </p:nvSpPr>
          <p:spPr bwMode="auto">
            <a:xfrm>
              <a:off x="3812" y="941"/>
              <a:ext cx="115" cy="173"/>
            </a:xfrm>
            <a:prstGeom prst="rect">
              <a:avLst/>
            </a:prstGeom>
            <a:solidFill>
              <a:srgbClr val="000000"/>
            </a:solidFill>
            <a:ln w="15875">
              <a:solidFill>
                <a:srgbClr val="000000"/>
              </a:solidFill>
              <a:miter lim="800000"/>
              <a:headEnd/>
              <a:tailEnd/>
            </a:ln>
          </p:spPr>
          <p:txBody>
            <a:bodyPr/>
            <a:lstStyle/>
            <a:p>
              <a:endParaRPr lang="ja-JP" altLang="en-US">
                <a:solidFill>
                  <a:srgbClr val="000000"/>
                </a:solidFill>
                <a:latin typeface="Arial"/>
                <a:ea typeface="ＭＳ Ｐゴシック"/>
              </a:endParaRPr>
            </a:p>
          </p:txBody>
        </p:sp>
        <p:sp>
          <p:nvSpPr>
            <p:cNvPr id="65726" name="Freeform 265"/>
            <p:cNvSpPr>
              <a:spLocks/>
            </p:cNvSpPr>
            <p:nvPr/>
          </p:nvSpPr>
          <p:spPr bwMode="auto">
            <a:xfrm>
              <a:off x="2852" y="1162"/>
              <a:ext cx="115" cy="19"/>
            </a:xfrm>
            <a:custGeom>
              <a:avLst/>
              <a:gdLst>
                <a:gd name="T0" fmla="*/ 0 w 115"/>
                <a:gd name="T1" fmla="*/ 0 h 19"/>
                <a:gd name="T2" fmla="*/ 0 w 115"/>
                <a:gd name="T3" fmla="*/ 0 h 19"/>
                <a:gd name="T4" fmla="*/ 115 w 115"/>
                <a:gd name="T5" fmla="*/ 9 h 19"/>
                <a:gd name="T6" fmla="*/ 115 w 115"/>
                <a:gd name="T7" fmla="*/ 9 h 19"/>
                <a:gd name="T8" fmla="*/ 115 w 115"/>
                <a:gd name="T9" fmla="*/ 19 h 19"/>
                <a:gd name="T10" fmla="*/ 115 w 115"/>
                <a:gd name="T11" fmla="*/ 19 h 19"/>
                <a:gd name="T12" fmla="*/ 9 w 115"/>
                <a:gd name="T13" fmla="*/ 19 h 19"/>
                <a:gd name="T14" fmla="*/ 9 w 115"/>
                <a:gd name="T15" fmla="*/ 19 h 19"/>
                <a:gd name="T16" fmla="*/ 0 w 115"/>
                <a:gd name="T17" fmla="*/ 0 h 19"/>
                <a:gd name="T18" fmla="*/ 0 w 115"/>
                <a:gd name="T19" fmla="*/ 0 h 19"/>
                <a:gd name="T20" fmla="*/ 115 w 115"/>
                <a:gd name="T21" fmla="*/ 9 h 19"/>
                <a:gd name="T22" fmla="*/ 115 w 115"/>
                <a:gd name="T23" fmla="*/ 19 h 19"/>
                <a:gd name="T24" fmla="*/ 9 w 115"/>
                <a:gd name="T25" fmla="*/ 19 h 19"/>
                <a:gd name="T26" fmla="*/ 0 w 115"/>
                <a:gd name="T27" fmla="*/ 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5"/>
                <a:gd name="T43" fmla="*/ 0 h 19"/>
                <a:gd name="T44" fmla="*/ 115 w 115"/>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5" h="19">
                  <a:moveTo>
                    <a:pt x="0" y="0"/>
                  </a:moveTo>
                  <a:lnTo>
                    <a:pt x="0" y="0"/>
                  </a:lnTo>
                  <a:lnTo>
                    <a:pt x="115" y="9"/>
                  </a:lnTo>
                  <a:lnTo>
                    <a:pt x="115" y="19"/>
                  </a:lnTo>
                  <a:lnTo>
                    <a:pt x="9" y="19"/>
                  </a:lnTo>
                  <a:lnTo>
                    <a:pt x="0" y="0"/>
                  </a:lnTo>
                  <a:lnTo>
                    <a:pt x="115" y="9"/>
                  </a:lnTo>
                  <a:lnTo>
                    <a:pt x="115" y="19"/>
                  </a:lnTo>
                  <a:lnTo>
                    <a:pt x="9" y="19"/>
                  </a:lnTo>
                  <a:lnTo>
                    <a:pt x="0" y="0"/>
                  </a:lnTo>
                  <a:close/>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727" name="Oval 266"/>
            <p:cNvSpPr>
              <a:spLocks noChangeArrowheads="1"/>
            </p:cNvSpPr>
            <p:nvPr/>
          </p:nvSpPr>
          <p:spPr bwMode="auto">
            <a:xfrm>
              <a:off x="3149" y="1210"/>
              <a:ext cx="116" cy="105"/>
            </a:xfrm>
            <a:prstGeom prst="ellipse">
              <a:avLst/>
            </a:prstGeom>
            <a:solidFill>
              <a:srgbClr val="000000"/>
            </a:solidFill>
            <a:ln w="15875">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65728" name="Oval 267"/>
            <p:cNvSpPr>
              <a:spLocks noChangeArrowheads="1"/>
            </p:cNvSpPr>
            <p:nvPr/>
          </p:nvSpPr>
          <p:spPr bwMode="auto">
            <a:xfrm>
              <a:off x="3341" y="1287"/>
              <a:ext cx="116" cy="105"/>
            </a:xfrm>
            <a:prstGeom prst="ellipse">
              <a:avLst/>
            </a:prstGeom>
            <a:solidFill>
              <a:srgbClr val="000000"/>
            </a:solidFill>
            <a:ln w="15875">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65729" name="Oval 268"/>
            <p:cNvSpPr>
              <a:spLocks noChangeArrowheads="1"/>
            </p:cNvSpPr>
            <p:nvPr/>
          </p:nvSpPr>
          <p:spPr bwMode="auto">
            <a:xfrm>
              <a:off x="3534" y="1392"/>
              <a:ext cx="115" cy="106"/>
            </a:xfrm>
            <a:prstGeom prst="ellipse">
              <a:avLst/>
            </a:prstGeom>
            <a:solidFill>
              <a:srgbClr val="000000"/>
            </a:solidFill>
            <a:ln w="15875">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65730" name="Freeform 269"/>
            <p:cNvSpPr>
              <a:spLocks/>
            </p:cNvSpPr>
            <p:nvPr/>
          </p:nvSpPr>
          <p:spPr bwMode="auto">
            <a:xfrm>
              <a:off x="3265" y="1210"/>
              <a:ext cx="96" cy="38"/>
            </a:xfrm>
            <a:custGeom>
              <a:avLst/>
              <a:gdLst>
                <a:gd name="T0" fmla="*/ 0 w 96"/>
                <a:gd name="T1" fmla="*/ 9 h 38"/>
                <a:gd name="T2" fmla="*/ 0 w 96"/>
                <a:gd name="T3" fmla="*/ 9 h 38"/>
                <a:gd name="T4" fmla="*/ 19 w 96"/>
                <a:gd name="T5" fmla="*/ 0 h 38"/>
                <a:gd name="T6" fmla="*/ 19 w 96"/>
                <a:gd name="T7" fmla="*/ 0 h 38"/>
                <a:gd name="T8" fmla="*/ 96 w 96"/>
                <a:gd name="T9" fmla="*/ 29 h 38"/>
                <a:gd name="T10" fmla="*/ 96 w 96"/>
                <a:gd name="T11" fmla="*/ 29 h 38"/>
                <a:gd name="T12" fmla="*/ 96 w 96"/>
                <a:gd name="T13" fmla="*/ 38 h 38"/>
                <a:gd name="T14" fmla="*/ 96 w 96"/>
                <a:gd name="T15" fmla="*/ 38 h 38"/>
                <a:gd name="T16" fmla="*/ 0 w 96"/>
                <a:gd name="T17" fmla="*/ 9 h 38"/>
                <a:gd name="T18" fmla="*/ 0 w 96"/>
                <a:gd name="T19" fmla="*/ 9 h 38"/>
                <a:gd name="T20" fmla="*/ 19 w 96"/>
                <a:gd name="T21" fmla="*/ 0 h 38"/>
                <a:gd name="T22" fmla="*/ 96 w 96"/>
                <a:gd name="T23" fmla="*/ 29 h 38"/>
                <a:gd name="T24" fmla="*/ 96 w 96"/>
                <a:gd name="T25" fmla="*/ 38 h 38"/>
                <a:gd name="T26" fmla="*/ 0 w 96"/>
                <a:gd name="T27" fmla="*/ 9 h 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38"/>
                <a:gd name="T44" fmla="*/ 96 w 96"/>
                <a:gd name="T45" fmla="*/ 38 h 3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38">
                  <a:moveTo>
                    <a:pt x="0" y="9"/>
                  </a:moveTo>
                  <a:lnTo>
                    <a:pt x="0" y="9"/>
                  </a:lnTo>
                  <a:lnTo>
                    <a:pt x="19" y="0"/>
                  </a:lnTo>
                  <a:lnTo>
                    <a:pt x="96" y="29"/>
                  </a:lnTo>
                  <a:lnTo>
                    <a:pt x="96" y="38"/>
                  </a:lnTo>
                  <a:lnTo>
                    <a:pt x="0" y="9"/>
                  </a:lnTo>
                  <a:lnTo>
                    <a:pt x="19" y="0"/>
                  </a:lnTo>
                  <a:lnTo>
                    <a:pt x="96" y="29"/>
                  </a:lnTo>
                  <a:lnTo>
                    <a:pt x="96" y="38"/>
                  </a:lnTo>
                  <a:lnTo>
                    <a:pt x="0" y="9"/>
                  </a:lnTo>
                  <a:close/>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731" name="Freeform 270"/>
            <p:cNvSpPr>
              <a:spLocks/>
            </p:cNvSpPr>
            <p:nvPr/>
          </p:nvSpPr>
          <p:spPr bwMode="auto">
            <a:xfrm>
              <a:off x="3591" y="1325"/>
              <a:ext cx="173" cy="240"/>
            </a:xfrm>
            <a:custGeom>
              <a:avLst/>
              <a:gdLst>
                <a:gd name="T0" fmla="*/ 0 w 173"/>
                <a:gd name="T1" fmla="*/ 0 h 240"/>
                <a:gd name="T2" fmla="*/ 0 w 173"/>
                <a:gd name="T3" fmla="*/ 0 h 240"/>
                <a:gd name="T4" fmla="*/ 67 w 173"/>
                <a:gd name="T5" fmla="*/ 48 h 240"/>
                <a:gd name="T6" fmla="*/ 67 w 173"/>
                <a:gd name="T7" fmla="*/ 48 h 240"/>
                <a:gd name="T8" fmla="*/ 115 w 173"/>
                <a:gd name="T9" fmla="*/ 96 h 240"/>
                <a:gd name="T10" fmla="*/ 115 w 173"/>
                <a:gd name="T11" fmla="*/ 96 h 240"/>
                <a:gd name="T12" fmla="*/ 154 w 173"/>
                <a:gd name="T13" fmla="*/ 154 h 240"/>
                <a:gd name="T14" fmla="*/ 154 w 173"/>
                <a:gd name="T15" fmla="*/ 154 h 240"/>
                <a:gd name="T16" fmla="*/ 173 w 173"/>
                <a:gd name="T17" fmla="*/ 211 h 240"/>
                <a:gd name="T18" fmla="*/ 173 w 173"/>
                <a:gd name="T19" fmla="*/ 211 h 240"/>
                <a:gd name="T20" fmla="*/ 173 w 173"/>
                <a:gd name="T21" fmla="*/ 240 h 240"/>
                <a:gd name="T22" fmla="*/ 173 w 173"/>
                <a:gd name="T23" fmla="*/ 240 h 240"/>
                <a:gd name="T24" fmla="*/ 163 w 173"/>
                <a:gd name="T25" fmla="*/ 240 h 240"/>
                <a:gd name="T26" fmla="*/ 163 w 173"/>
                <a:gd name="T27" fmla="*/ 240 h 240"/>
                <a:gd name="T28" fmla="*/ 154 w 173"/>
                <a:gd name="T29" fmla="*/ 173 h 240"/>
                <a:gd name="T30" fmla="*/ 154 w 173"/>
                <a:gd name="T31" fmla="*/ 173 h 240"/>
                <a:gd name="T32" fmla="*/ 115 w 173"/>
                <a:gd name="T33" fmla="*/ 106 h 240"/>
                <a:gd name="T34" fmla="*/ 115 w 173"/>
                <a:gd name="T35" fmla="*/ 106 h 240"/>
                <a:gd name="T36" fmla="*/ 67 w 173"/>
                <a:gd name="T37" fmla="*/ 67 h 240"/>
                <a:gd name="T38" fmla="*/ 67 w 173"/>
                <a:gd name="T39" fmla="*/ 67 h 240"/>
                <a:gd name="T40" fmla="*/ 0 w 173"/>
                <a:gd name="T41" fmla="*/ 19 h 240"/>
                <a:gd name="T42" fmla="*/ 0 w 173"/>
                <a:gd name="T43" fmla="*/ 19 h 2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3"/>
                <a:gd name="T67" fmla="*/ 0 h 240"/>
                <a:gd name="T68" fmla="*/ 173 w 173"/>
                <a:gd name="T69" fmla="*/ 240 h 2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3" h="240">
                  <a:moveTo>
                    <a:pt x="0" y="0"/>
                  </a:moveTo>
                  <a:lnTo>
                    <a:pt x="0" y="0"/>
                  </a:lnTo>
                  <a:lnTo>
                    <a:pt x="67" y="48"/>
                  </a:lnTo>
                  <a:lnTo>
                    <a:pt x="115" y="96"/>
                  </a:lnTo>
                  <a:lnTo>
                    <a:pt x="154" y="154"/>
                  </a:lnTo>
                  <a:lnTo>
                    <a:pt x="173" y="211"/>
                  </a:lnTo>
                  <a:lnTo>
                    <a:pt x="173" y="240"/>
                  </a:lnTo>
                  <a:lnTo>
                    <a:pt x="163" y="240"/>
                  </a:lnTo>
                  <a:lnTo>
                    <a:pt x="154" y="173"/>
                  </a:lnTo>
                  <a:lnTo>
                    <a:pt x="115" y="106"/>
                  </a:lnTo>
                  <a:lnTo>
                    <a:pt x="67" y="67"/>
                  </a:lnTo>
                  <a:lnTo>
                    <a:pt x="0" y="19"/>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732" name="Freeform 271"/>
            <p:cNvSpPr>
              <a:spLocks/>
            </p:cNvSpPr>
            <p:nvPr/>
          </p:nvSpPr>
          <p:spPr bwMode="auto">
            <a:xfrm>
              <a:off x="3591" y="1325"/>
              <a:ext cx="173" cy="240"/>
            </a:xfrm>
            <a:custGeom>
              <a:avLst/>
              <a:gdLst>
                <a:gd name="T0" fmla="*/ 0 w 173"/>
                <a:gd name="T1" fmla="*/ 0 h 240"/>
                <a:gd name="T2" fmla="*/ 67 w 173"/>
                <a:gd name="T3" fmla="*/ 48 h 240"/>
                <a:gd name="T4" fmla="*/ 115 w 173"/>
                <a:gd name="T5" fmla="*/ 96 h 240"/>
                <a:gd name="T6" fmla="*/ 154 w 173"/>
                <a:gd name="T7" fmla="*/ 154 h 240"/>
                <a:gd name="T8" fmla="*/ 173 w 173"/>
                <a:gd name="T9" fmla="*/ 211 h 240"/>
                <a:gd name="T10" fmla="*/ 173 w 173"/>
                <a:gd name="T11" fmla="*/ 240 h 240"/>
                <a:gd name="T12" fmla="*/ 163 w 173"/>
                <a:gd name="T13" fmla="*/ 240 h 240"/>
                <a:gd name="T14" fmla="*/ 154 w 173"/>
                <a:gd name="T15" fmla="*/ 173 h 240"/>
                <a:gd name="T16" fmla="*/ 115 w 173"/>
                <a:gd name="T17" fmla="*/ 106 h 240"/>
                <a:gd name="T18" fmla="*/ 67 w 173"/>
                <a:gd name="T19" fmla="*/ 67 h 240"/>
                <a:gd name="T20" fmla="*/ 0 w 173"/>
                <a:gd name="T21" fmla="*/ 19 h 2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3"/>
                <a:gd name="T34" fmla="*/ 0 h 240"/>
                <a:gd name="T35" fmla="*/ 173 w 173"/>
                <a:gd name="T36" fmla="*/ 240 h 2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3" h="240">
                  <a:moveTo>
                    <a:pt x="0" y="0"/>
                  </a:moveTo>
                  <a:lnTo>
                    <a:pt x="67" y="48"/>
                  </a:lnTo>
                  <a:lnTo>
                    <a:pt x="115" y="96"/>
                  </a:lnTo>
                  <a:lnTo>
                    <a:pt x="154" y="154"/>
                  </a:lnTo>
                  <a:lnTo>
                    <a:pt x="173" y="211"/>
                  </a:lnTo>
                  <a:lnTo>
                    <a:pt x="173" y="240"/>
                  </a:lnTo>
                  <a:lnTo>
                    <a:pt x="163" y="240"/>
                  </a:lnTo>
                  <a:lnTo>
                    <a:pt x="154" y="173"/>
                  </a:lnTo>
                  <a:lnTo>
                    <a:pt x="115" y="106"/>
                  </a:lnTo>
                  <a:lnTo>
                    <a:pt x="67" y="67"/>
                  </a:lnTo>
                  <a:lnTo>
                    <a:pt x="0" y="19"/>
                  </a:lnTo>
                </a:path>
              </a:pathLst>
            </a:custGeom>
            <a:noFill/>
            <a:ln w="15875">
              <a:solidFill>
                <a:srgbClr val="0000FF"/>
              </a:solidFill>
              <a:prstDash val="solid"/>
              <a:round/>
              <a:headEnd/>
              <a:tailEnd/>
            </a:ln>
          </p:spPr>
          <p:txBody>
            <a:bodyPr/>
            <a:lstStyle/>
            <a:p>
              <a:endParaRPr lang="ja-JP" altLang="en-US">
                <a:solidFill>
                  <a:srgbClr val="000000"/>
                </a:solidFill>
                <a:latin typeface="Arial"/>
                <a:ea typeface="ＭＳ Ｐゴシック"/>
              </a:endParaRPr>
            </a:p>
          </p:txBody>
        </p:sp>
        <p:sp>
          <p:nvSpPr>
            <p:cNvPr id="65733" name="Freeform 272"/>
            <p:cNvSpPr>
              <a:spLocks/>
            </p:cNvSpPr>
            <p:nvPr/>
          </p:nvSpPr>
          <p:spPr bwMode="auto">
            <a:xfrm>
              <a:off x="2391" y="902"/>
              <a:ext cx="470" cy="192"/>
            </a:xfrm>
            <a:custGeom>
              <a:avLst/>
              <a:gdLst>
                <a:gd name="T0" fmla="*/ 0 w 470"/>
                <a:gd name="T1" fmla="*/ 0 h 192"/>
                <a:gd name="T2" fmla="*/ 0 w 470"/>
                <a:gd name="T3" fmla="*/ 0 h 192"/>
                <a:gd name="T4" fmla="*/ 86 w 470"/>
                <a:gd name="T5" fmla="*/ 39 h 192"/>
                <a:gd name="T6" fmla="*/ 86 w 470"/>
                <a:gd name="T7" fmla="*/ 39 h 192"/>
                <a:gd name="T8" fmla="*/ 211 w 470"/>
                <a:gd name="T9" fmla="*/ 48 h 192"/>
                <a:gd name="T10" fmla="*/ 211 w 470"/>
                <a:gd name="T11" fmla="*/ 48 h 192"/>
                <a:gd name="T12" fmla="*/ 403 w 470"/>
                <a:gd name="T13" fmla="*/ 58 h 192"/>
                <a:gd name="T14" fmla="*/ 403 w 470"/>
                <a:gd name="T15" fmla="*/ 58 h 192"/>
                <a:gd name="T16" fmla="*/ 470 w 470"/>
                <a:gd name="T17" fmla="*/ 192 h 192"/>
                <a:gd name="T18" fmla="*/ 470 w 470"/>
                <a:gd name="T19" fmla="*/ 192 h 192"/>
                <a:gd name="T20" fmla="*/ 230 w 470"/>
                <a:gd name="T21" fmla="*/ 192 h 192"/>
                <a:gd name="T22" fmla="*/ 230 w 470"/>
                <a:gd name="T23" fmla="*/ 192 h 192"/>
                <a:gd name="T24" fmla="*/ 10 w 470"/>
                <a:gd name="T25" fmla="*/ 10 h 192"/>
                <a:gd name="T26" fmla="*/ 10 w 470"/>
                <a:gd name="T27" fmla="*/ 10 h 1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0"/>
                <a:gd name="T43" fmla="*/ 0 h 192"/>
                <a:gd name="T44" fmla="*/ 470 w 470"/>
                <a:gd name="T45" fmla="*/ 192 h 19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0" h="192">
                  <a:moveTo>
                    <a:pt x="0" y="0"/>
                  </a:moveTo>
                  <a:lnTo>
                    <a:pt x="0" y="0"/>
                  </a:lnTo>
                  <a:lnTo>
                    <a:pt x="86" y="39"/>
                  </a:lnTo>
                  <a:lnTo>
                    <a:pt x="211" y="48"/>
                  </a:lnTo>
                  <a:lnTo>
                    <a:pt x="403" y="58"/>
                  </a:lnTo>
                  <a:lnTo>
                    <a:pt x="470" y="192"/>
                  </a:lnTo>
                  <a:lnTo>
                    <a:pt x="230" y="192"/>
                  </a:lnTo>
                  <a:lnTo>
                    <a:pt x="10" y="10"/>
                  </a:lnTo>
                </a:path>
              </a:pathLst>
            </a:custGeom>
            <a:noFill/>
            <a:ln w="1587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65734" name="Freeform 273"/>
            <p:cNvSpPr>
              <a:spLocks/>
            </p:cNvSpPr>
            <p:nvPr/>
          </p:nvSpPr>
          <p:spPr bwMode="auto">
            <a:xfrm>
              <a:off x="2391" y="902"/>
              <a:ext cx="470" cy="192"/>
            </a:xfrm>
            <a:custGeom>
              <a:avLst/>
              <a:gdLst>
                <a:gd name="T0" fmla="*/ 0 w 470"/>
                <a:gd name="T1" fmla="*/ 0 h 192"/>
                <a:gd name="T2" fmla="*/ 86 w 470"/>
                <a:gd name="T3" fmla="*/ 39 h 192"/>
                <a:gd name="T4" fmla="*/ 211 w 470"/>
                <a:gd name="T5" fmla="*/ 48 h 192"/>
                <a:gd name="T6" fmla="*/ 403 w 470"/>
                <a:gd name="T7" fmla="*/ 58 h 192"/>
                <a:gd name="T8" fmla="*/ 470 w 470"/>
                <a:gd name="T9" fmla="*/ 192 h 192"/>
                <a:gd name="T10" fmla="*/ 230 w 470"/>
                <a:gd name="T11" fmla="*/ 192 h 192"/>
                <a:gd name="T12" fmla="*/ 10 w 470"/>
                <a:gd name="T13" fmla="*/ 10 h 192"/>
                <a:gd name="T14" fmla="*/ 0 60000 65536"/>
                <a:gd name="T15" fmla="*/ 0 60000 65536"/>
                <a:gd name="T16" fmla="*/ 0 60000 65536"/>
                <a:gd name="T17" fmla="*/ 0 60000 65536"/>
                <a:gd name="T18" fmla="*/ 0 60000 65536"/>
                <a:gd name="T19" fmla="*/ 0 60000 65536"/>
                <a:gd name="T20" fmla="*/ 0 60000 65536"/>
                <a:gd name="T21" fmla="*/ 0 w 470"/>
                <a:gd name="T22" fmla="*/ 0 h 192"/>
                <a:gd name="T23" fmla="*/ 470 w 470"/>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0" h="192">
                  <a:moveTo>
                    <a:pt x="0" y="0"/>
                  </a:moveTo>
                  <a:lnTo>
                    <a:pt x="86" y="39"/>
                  </a:lnTo>
                  <a:lnTo>
                    <a:pt x="211" y="48"/>
                  </a:lnTo>
                  <a:lnTo>
                    <a:pt x="403" y="58"/>
                  </a:lnTo>
                  <a:lnTo>
                    <a:pt x="470" y="192"/>
                  </a:lnTo>
                  <a:lnTo>
                    <a:pt x="230" y="192"/>
                  </a:lnTo>
                  <a:lnTo>
                    <a:pt x="10" y="10"/>
                  </a:lnTo>
                </a:path>
              </a:pathLst>
            </a:custGeom>
            <a:noFill/>
            <a:ln w="1587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65735" name="Rectangle 274"/>
            <p:cNvSpPr>
              <a:spLocks noChangeArrowheads="1"/>
            </p:cNvSpPr>
            <p:nvPr/>
          </p:nvSpPr>
          <p:spPr bwMode="auto">
            <a:xfrm>
              <a:off x="2635" y="974"/>
              <a:ext cx="242" cy="144"/>
            </a:xfrm>
            <a:prstGeom prst="rect">
              <a:avLst/>
            </a:prstGeom>
            <a:noFill/>
            <a:ln w="9525">
              <a:noFill/>
              <a:miter lim="800000"/>
              <a:headEnd/>
              <a:tailEnd/>
            </a:ln>
          </p:spPr>
          <p:txBody>
            <a:bodyPr wrap="none" lIns="0" tIns="0" rIns="0" bIns="0">
              <a:spAutoFit/>
            </a:bodyPr>
            <a:lstStyle/>
            <a:p>
              <a:r>
                <a:rPr lang="ja-JP" altLang="en-US" sz="1500" b="1">
                  <a:solidFill>
                    <a:srgbClr val="FFC000"/>
                  </a:solidFill>
                  <a:latin typeface="Arial"/>
                  <a:ea typeface="ＭＳ Ｐゴシック"/>
                </a:rPr>
                <a:t>受精</a:t>
              </a:r>
              <a:endParaRPr lang="ja-JP" altLang="en-US" sz="1400">
                <a:solidFill>
                  <a:srgbClr val="000000"/>
                </a:solidFill>
                <a:latin typeface="Times" charset="0"/>
                <a:ea typeface="ＭＳ 明朝" pitchFamily="17" charset="-128"/>
              </a:endParaRPr>
            </a:p>
          </p:txBody>
        </p:sp>
        <p:grpSp>
          <p:nvGrpSpPr>
            <p:cNvPr id="31" name="Group 275"/>
            <p:cNvGrpSpPr>
              <a:grpSpLocks/>
            </p:cNvGrpSpPr>
            <p:nvPr/>
          </p:nvGrpSpPr>
          <p:grpSpPr bwMode="auto">
            <a:xfrm>
              <a:off x="2708" y="1104"/>
              <a:ext cx="67" cy="250"/>
              <a:chOff x="2708" y="1104"/>
              <a:chExt cx="67" cy="250"/>
            </a:xfrm>
          </p:grpSpPr>
          <p:sp>
            <p:nvSpPr>
              <p:cNvPr id="65875" name="Freeform 276"/>
              <p:cNvSpPr>
                <a:spLocks/>
              </p:cNvSpPr>
              <p:nvPr/>
            </p:nvSpPr>
            <p:spPr bwMode="auto">
              <a:xfrm>
                <a:off x="2708" y="1200"/>
                <a:ext cx="67" cy="154"/>
              </a:xfrm>
              <a:custGeom>
                <a:avLst/>
                <a:gdLst>
                  <a:gd name="T0" fmla="*/ 38 w 67"/>
                  <a:gd name="T1" fmla="*/ 154 h 154"/>
                  <a:gd name="T2" fmla="*/ 0 w 67"/>
                  <a:gd name="T3" fmla="*/ 0 h 154"/>
                  <a:gd name="T4" fmla="*/ 38 w 67"/>
                  <a:gd name="T5" fmla="*/ 0 h 154"/>
                  <a:gd name="T6" fmla="*/ 67 w 67"/>
                  <a:gd name="T7" fmla="*/ 0 h 154"/>
                  <a:gd name="T8" fmla="*/ 38 w 67"/>
                  <a:gd name="T9" fmla="*/ 154 h 154"/>
                  <a:gd name="T10" fmla="*/ 0 60000 65536"/>
                  <a:gd name="T11" fmla="*/ 0 60000 65536"/>
                  <a:gd name="T12" fmla="*/ 0 60000 65536"/>
                  <a:gd name="T13" fmla="*/ 0 60000 65536"/>
                  <a:gd name="T14" fmla="*/ 0 60000 65536"/>
                  <a:gd name="T15" fmla="*/ 0 w 67"/>
                  <a:gd name="T16" fmla="*/ 0 h 154"/>
                  <a:gd name="T17" fmla="*/ 67 w 67"/>
                  <a:gd name="T18" fmla="*/ 154 h 154"/>
                </a:gdLst>
                <a:ahLst/>
                <a:cxnLst>
                  <a:cxn ang="T10">
                    <a:pos x="T0" y="T1"/>
                  </a:cxn>
                  <a:cxn ang="T11">
                    <a:pos x="T2" y="T3"/>
                  </a:cxn>
                  <a:cxn ang="T12">
                    <a:pos x="T4" y="T5"/>
                  </a:cxn>
                  <a:cxn ang="T13">
                    <a:pos x="T6" y="T7"/>
                  </a:cxn>
                  <a:cxn ang="T14">
                    <a:pos x="T8" y="T9"/>
                  </a:cxn>
                </a:cxnLst>
                <a:rect l="T15" t="T16" r="T17" b="T18"/>
                <a:pathLst>
                  <a:path w="67" h="154">
                    <a:moveTo>
                      <a:pt x="38" y="154"/>
                    </a:moveTo>
                    <a:lnTo>
                      <a:pt x="0" y="0"/>
                    </a:lnTo>
                    <a:lnTo>
                      <a:pt x="38" y="0"/>
                    </a:lnTo>
                    <a:lnTo>
                      <a:pt x="67" y="0"/>
                    </a:lnTo>
                    <a:lnTo>
                      <a:pt x="38" y="154"/>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876" name="Line 277"/>
              <p:cNvSpPr>
                <a:spLocks noChangeShapeType="1"/>
              </p:cNvSpPr>
              <p:nvPr/>
            </p:nvSpPr>
            <p:spPr bwMode="auto">
              <a:xfrm>
                <a:off x="2746" y="1104"/>
                <a:ext cx="1" cy="96"/>
              </a:xfrm>
              <a:prstGeom prst="line">
                <a:avLst/>
              </a:prstGeom>
              <a:noFill/>
              <a:ln w="15875">
                <a:solidFill>
                  <a:srgbClr val="FFC000"/>
                </a:solidFill>
                <a:round/>
                <a:headEnd/>
                <a:tailEnd/>
              </a:ln>
            </p:spPr>
            <p:txBody>
              <a:bodyPr/>
              <a:lstStyle/>
              <a:p>
                <a:endParaRPr lang="ja-JP" altLang="en-US">
                  <a:solidFill>
                    <a:srgbClr val="000000"/>
                  </a:solidFill>
                  <a:latin typeface="Arial"/>
                  <a:ea typeface="ＭＳ Ｐゴシック"/>
                </a:endParaRPr>
              </a:p>
            </p:txBody>
          </p:sp>
        </p:grpSp>
        <p:sp>
          <p:nvSpPr>
            <p:cNvPr id="65737" name="Oval 278"/>
            <p:cNvSpPr>
              <a:spLocks noChangeArrowheads="1"/>
            </p:cNvSpPr>
            <p:nvPr/>
          </p:nvSpPr>
          <p:spPr bwMode="auto">
            <a:xfrm>
              <a:off x="2449" y="1181"/>
              <a:ext cx="115" cy="106"/>
            </a:xfrm>
            <a:prstGeom prst="ellipse">
              <a:avLst/>
            </a:prstGeom>
            <a:solidFill>
              <a:srgbClr val="000000"/>
            </a:solidFill>
            <a:ln w="15875">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65738" name="Freeform 279"/>
            <p:cNvSpPr>
              <a:spLocks/>
            </p:cNvSpPr>
            <p:nvPr/>
          </p:nvSpPr>
          <p:spPr bwMode="auto">
            <a:xfrm>
              <a:off x="2429" y="1162"/>
              <a:ext cx="39" cy="38"/>
            </a:xfrm>
            <a:custGeom>
              <a:avLst/>
              <a:gdLst>
                <a:gd name="T0" fmla="*/ 0 w 39"/>
                <a:gd name="T1" fmla="*/ 0 h 38"/>
                <a:gd name="T2" fmla="*/ 0 w 39"/>
                <a:gd name="T3" fmla="*/ 0 h 38"/>
                <a:gd name="T4" fmla="*/ 10 w 39"/>
                <a:gd name="T5" fmla="*/ 0 h 38"/>
                <a:gd name="T6" fmla="*/ 39 w 39"/>
                <a:gd name="T7" fmla="*/ 29 h 38"/>
                <a:gd name="T8" fmla="*/ 29 w 39"/>
                <a:gd name="T9" fmla="*/ 38 h 38"/>
                <a:gd name="T10" fmla="*/ 0 60000 65536"/>
                <a:gd name="T11" fmla="*/ 0 60000 65536"/>
                <a:gd name="T12" fmla="*/ 0 60000 65536"/>
                <a:gd name="T13" fmla="*/ 0 60000 65536"/>
                <a:gd name="T14" fmla="*/ 0 60000 65536"/>
                <a:gd name="T15" fmla="*/ 0 w 39"/>
                <a:gd name="T16" fmla="*/ 0 h 38"/>
                <a:gd name="T17" fmla="*/ 39 w 39"/>
                <a:gd name="T18" fmla="*/ 38 h 38"/>
              </a:gdLst>
              <a:ahLst/>
              <a:cxnLst>
                <a:cxn ang="T10">
                  <a:pos x="T0" y="T1"/>
                </a:cxn>
                <a:cxn ang="T11">
                  <a:pos x="T2" y="T3"/>
                </a:cxn>
                <a:cxn ang="T12">
                  <a:pos x="T4" y="T5"/>
                </a:cxn>
                <a:cxn ang="T13">
                  <a:pos x="T6" y="T7"/>
                </a:cxn>
                <a:cxn ang="T14">
                  <a:pos x="T8" y="T9"/>
                </a:cxn>
              </a:cxnLst>
              <a:rect l="T15" t="T16" r="T17" b="T18"/>
              <a:pathLst>
                <a:path w="39" h="38">
                  <a:moveTo>
                    <a:pt x="0" y="0"/>
                  </a:moveTo>
                  <a:lnTo>
                    <a:pt x="0" y="0"/>
                  </a:lnTo>
                  <a:lnTo>
                    <a:pt x="10" y="0"/>
                  </a:lnTo>
                  <a:lnTo>
                    <a:pt x="39" y="29"/>
                  </a:lnTo>
                  <a:lnTo>
                    <a:pt x="29" y="38"/>
                  </a:lnTo>
                </a:path>
              </a:pathLst>
            </a:custGeom>
            <a:noFill/>
            <a:ln w="1587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65739" name="Freeform 280"/>
            <p:cNvSpPr>
              <a:spLocks/>
            </p:cNvSpPr>
            <p:nvPr/>
          </p:nvSpPr>
          <p:spPr bwMode="auto">
            <a:xfrm>
              <a:off x="2429" y="1162"/>
              <a:ext cx="29" cy="38"/>
            </a:xfrm>
            <a:custGeom>
              <a:avLst/>
              <a:gdLst>
                <a:gd name="T0" fmla="*/ 0 w 29"/>
                <a:gd name="T1" fmla="*/ 0 h 38"/>
                <a:gd name="T2" fmla="*/ 10 w 29"/>
                <a:gd name="T3" fmla="*/ 0 h 38"/>
                <a:gd name="T4" fmla="*/ 29 w 29"/>
                <a:gd name="T5" fmla="*/ 9 h 38"/>
                <a:gd name="T6" fmla="*/ 29 w 29"/>
                <a:gd name="T7" fmla="*/ 19 h 38"/>
                <a:gd name="T8" fmla="*/ 29 w 29"/>
                <a:gd name="T9" fmla="*/ 38 h 38"/>
                <a:gd name="T10" fmla="*/ 0 60000 65536"/>
                <a:gd name="T11" fmla="*/ 0 60000 65536"/>
                <a:gd name="T12" fmla="*/ 0 60000 65536"/>
                <a:gd name="T13" fmla="*/ 0 60000 65536"/>
                <a:gd name="T14" fmla="*/ 0 60000 65536"/>
                <a:gd name="T15" fmla="*/ 0 w 29"/>
                <a:gd name="T16" fmla="*/ 0 h 38"/>
                <a:gd name="T17" fmla="*/ 29 w 29"/>
                <a:gd name="T18" fmla="*/ 38 h 38"/>
              </a:gdLst>
              <a:ahLst/>
              <a:cxnLst>
                <a:cxn ang="T10">
                  <a:pos x="T0" y="T1"/>
                </a:cxn>
                <a:cxn ang="T11">
                  <a:pos x="T2" y="T3"/>
                </a:cxn>
                <a:cxn ang="T12">
                  <a:pos x="T4" y="T5"/>
                </a:cxn>
                <a:cxn ang="T13">
                  <a:pos x="T6" y="T7"/>
                </a:cxn>
                <a:cxn ang="T14">
                  <a:pos x="T8" y="T9"/>
                </a:cxn>
              </a:cxnLst>
              <a:rect l="T15" t="T16" r="T17" b="T18"/>
              <a:pathLst>
                <a:path w="29" h="38">
                  <a:moveTo>
                    <a:pt x="0" y="0"/>
                  </a:moveTo>
                  <a:lnTo>
                    <a:pt x="10" y="0"/>
                  </a:lnTo>
                  <a:lnTo>
                    <a:pt x="29" y="9"/>
                  </a:lnTo>
                  <a:lnTo>
                    <a:pt x="29" y="19"/>
                  </a:lnTo>
                  <a:lnTo>
                    <a:pt x="29" y="38"/>
                  </a:lnTo>
                </a:path>
              </a:pathLst>
            </a:custGeom>
            <a:noFill/>
            <a:ln w="1587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65740" name="Freeform 281"/>
            <p:cNvSpPr>
              <a:spLocks/>
            </p:cNvSpPr>
            <p:nvPr/>
          </p:nvSpPr>
          <p:spPr bwMode="auto">
            <a:xfrm>
              <a:off x="2545" y="1152"/>
              <a:ext cx="9" cy="48"/>
            </a:xfrm>
            <a:custGeom>
              <a:avLst/>
              <a:gdLst>
                <a:gd name="T0" fmla="*/ 9 w 9"/>
                <a:gd name="T1" fmla="*/ 0 h 48"/>
                <a:gd name="T2" fmla="*/ 9 w 9"/>
                <a:gd name="T3" fmla="*/ 0 h 48"/>
                <a:gd name="T4" fmla="*/ 0 w 9"/>
                <a:gd name="T5" fmla="*/ 10 h 48"/>
                <a:gd name="T6" fmla="*/ 0 w 9"/>
                <a:gd name="T7" fmla="*/ 10 h 48"/>
                <a:gd name="T8" fmla="*/ 0 w 9"/>
                <a:gd name="T9" fmla="*/ 29 h 48"/>
                <a:gd name="T10" fmla="*/ 0 w 9"/>
                <a:gd name="T11" fmla="*/ 48 h 48"/>
                <a:gd name="T12" fmla="*/ 0 w 9"/>
                <a:gd name="T13" fmla="*/ 48 h 48"/>
                <a:gd name="T14" fmla="*/ 0 60000 65536"/>
                <a:gd name="T15" fmla="*/ 0 60000 65536"/>
                <a:gd name="T16" fmla="*/ 0 60000 65536"/>
                <a:gd name="T17" fmla="*/ 0 60000 65536"/>
                <a:gd name="T18" fmla="*/ 0 60000 65536"/>
                <a:gd name="T19" fmla="*/ 0 60000 65536"/>
                <a:gd name="T20" fmla="*/ 0 60000 65536"/>
                <a:gd name="T21" fmla="*/ 0 w 9"/>
                <a:gd name="T22" fmla="*/ 0 h 48"/>
                <a:gd name="T23" fmla="*/ 9 w 9"/>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48">
                  <a:moveTo>
                    <a:pt x="9" y="0"/>
                  </a:moveTo>
                  <a:lnTo>
                    <a:pt x="9" y="0"/>
                  </a:lnTo>
                  <a:lnTo>
                    <a:pt x="0" y="10"/>
                  </a:lnTo>
                  <a:lnTo>
                    <a:pt x="0" y="29"/>
                  </a:lnTo>
                  <a:lnTo>
                    <a:pt x="0" y="48"/>
                  </a:lnTo>
                </a:path>
              </a:pathLst>
            </a:custGeom>
            <a:noFill/>
            <a:ln w="1587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65741" name="Freeform 282"/>
            <p:cNvSpPr>
              <a:spLocks/>
            </p:cNvSpPr>
            <p:nvPr/>
          </p:nvSpPr>
          <p:spPr bwMode="auto">
            <a:xfrm>
              <a:off x="2545" y="1152"/>
              <a:ext cx="9" cy="48"/>
            </a:xfrm>
            <a:custGeom>
              <a:avLst/>
              <a:gdLst>
                <a:gd name="T0" fmla="*/ 9 w 9"/>
                <a:gd name="T1" fmla="*/ 0 h 48"/>
                <a:gd name="T2" fmla="*/ 0 w 9"/>
                <a:gd name="T3" fmla="*/ 10 h 48"/>
                <a:gd name="T4" fmla="*/ 0 w 9"/>
                <a:gd name="T5" fmla="*/ 48 h 48"/>
                <a:gd name="T6" fmla="*/ 0 60000 65536"/>
                <a:gd name="T7" fmla="*/ 0 60000 65536"/>
                <a:gd name="T8" fmla="*/ 0 60000 65536"/>
                <a:gd name="T9" fmla="*/ 0 w 9"/>
                <a:gd name="T10" fmla="*/ 0 h 48"/>
                <a:gd name="T11" fmla="*/ 9 w 9"/>
                <a:gd name="T12" fmla="*/ 48 h 48"/>
              </a:gdLst>
              <a:ahLst/>
              <a:cxnLst>
                <a:cxn ang="T6">
                  <a:pos x="T0" y="T1"/>
                </a:cxn>
                <a:cxn ang="T7">
                  <a:pos x="T2" y="T3"/>
                </a:cxn>
                <a:cxn ang="T8">
                  <a:pos x="T4" y="T5"/>
                </a:cxn>
              </a:cxnLst>
              <a:rect l="T9" t="T10" r="T11" b="T12"/>
              <a:pathLst>
                <a:path w="9" h="48">
                  <a:moveTo>
                    <a:pt x="9" y="0"/>
                  </a:moveTo>
                  <a:lnTo>
                    <a:pt x="0" y="10"/>
                  </a:lnTo>
                  <a:lnTo>
                    <a:pt x="0" y="48"/>
                  </a:lnTo>
                </a:path>
              </a:pathLst>
            </a:custGeom>
            <a:noFill/>
            <a:ln w="1587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65742" name="Freeform 283"/>
            <p:cNvSpPr>
              <a:spLocks/>
            </p:cNvSpPr>
            <p:nvPr/>
          </p:nvSpPr>
          <p:spPr bwMode="auto">
            <a:xfrm>
              <a:off x="2208" y="1200"/>
              <a:ext cx="39" cy="48"/>
            </a:xfrm>
            <a:custGeom>
              <a:avLst/>
              <a:gdLst>
                <a:gd name="T0" fmla="*/ 0 w 39"/>
                <a:gd name="T1" fmla="*/ 0 h 48"/>
                <a:gd name="T2" fmla="*/ 0 w 39"/>
                <a:gd name="T3" fmla="*/ 0 h 48"/>
                <a:gd name="T4" fmla="*/ 39 w 39"/>
                <a:gd name="T5" fmla="*/ 0 h 48"/>
                <a:gd name="T6" fmla="*/ 39 w 39"/>
                <a:gd name="T7" fmla="*/ 10 h 48"/>
                <a:gd name="T8" fmla="*/ 39 w 39"/>
                <a:gd name="T9" fmla="*/ 10 h 48"/>
                <a:gd name="T10" fmla="*/ 29 w 39"/>
                <a:gd name="T11" fmla="*/ 29 h 48"/>
                <a:gd name="T12" fmla="*/ 29 w 39"/>
                <a:gd name="T13" fmla="*/ 48 h 48"/>
                <a:gd name="T14" fmla="*/ 29 w 39"/>
                <a:gd name="T15" fmla="*/ 48 h 48"/>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48"/>
                <a:gd name="T26" fmla="*/ 39 w 39"/>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48">
                  <a:moveTo>
                    <a:pt x="0" y="0"/>
                  </a:moveTo>
                  <a:lnTo>
                    <a:pt x="0" y="0"/>
                  </a:lnTo>
                  <a:lnTo>
                    <a:pt x="39" y="0"/>
                  </a:lnTo>
                  <a:lnTo>
                    <a:pt x="39" y="10"/>
                  </a:lnTo>
                  <a:lnTo>
                    <a:pt x="29" y="29"/>
                  </a:lnTo>
                  <a:lnTo>
                    <a:pt x="29" y="48"/>
                  </a:lnTo>
                </a:path>
              </a:pathLst>
            </a:custGeom>
            <a:noFill/>
            <a:ln w="1587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65743" name="Freeform 284"/>
            <p:cNvSpPr>
              <a:spLocks/>
            </p:cNvSpPr>
            <p:nvPr/>
          </p:nvSpPr>
          <p:spPr bwMode="auto">
            <a:xfrm>
              <a:off x="2208" y="1200"/>
              <a:ext cx="39" cy="48"/>
            </a:xfrm>
            <a:custGeom>
              <a:avLst/>
              <a:gdLst>
                <a:gd name="T0" fmla="*/ 0 w 39"/>
                <a:gd name="T1" fmla="*/ 0 h 48"/>
                <a:gd name="T2" fmla="*/ 10 w 39"/>
                <a:gd name="T3" fmla="*/ 0 h 48"/>
                <a:gd name="T4" fmla="*/ 39 w 39"/>
                <a:gd name="T5" fmla="*/ 10 h 48"/>
                <a:gd name="T6" fmla="*/ 29 w 39"/>
                <a:gd name="T7" fmla="*/ 48 h 48"/>
                <a:gd name="T8" fmla="*/ 0 60000 65536"/>
                <a:gd name="T9" fmla="*/ 0 60000 65536"/>
                <a:gd name="T10" fmla="*/ 0 60000 65536"/>
                <a:gd name="T11" fmla="*/ 0 60000 65536"/>
                <a:gd name="T12" fmla="*/ 0 w 39"/>
                <a:gd name="T13" fmla="*/ 0 h 48"/>
                <a:gd name="T14" fmla="*/ 39 w 39"/>
                <a:gd name="T15" fmla="*/ 48 h 48"/>
              </a:gdLst>
              <a:ahLst/>
              <a:cxnLst>
                <a:cxn ang="T8">
                  <a:pos x="T0" y="T1"/>
                </a:cxn>
                <a:cxn ang="T9">
                  <a:pos x="T2" y="T3"/>
                </a:cxn>
                <a:cxn ang="T10">
                  <a:pos x="T4" y="T5"/>
                </a:cxn>
                <a:cxn ang="T11">
                  <a:pos x="T6" y="T7"/>
                </a:cxn>
              </a:cxnLst>
              <a:rect l="T12" t="T13" r="T14" b="T15"/>
              <a:pathLst>
                <a:path w="39" h="48">
                  <a:moveTo>
                    <a:pt x="0" y="0"/>
                  </a:moveTo>
                  <a:lnTo>
                    <a:pt x="10" y="0"/>
                  </a:lnTo>
                  <a:lnTo>
                    <a:pt x="39" y="10"/>
                  </a:lnTo>
                  <a:lnTo>
                    <a:pt x="29" y="48"/>
                  </a:lnTo>
                </a:path>
              </a:pathLst>
            </a:custGeom>
            <a:noFill/>
            <a:ln w="1587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65744" name="Oval 285"/>
            <p:cNvSpPr>
              <a:spLocks noChangeArrowheads="1"/>
            </p:cNvSpPr>
            <p:nvPr/>
          </p:nvSpPr>
          <p:spPr bwMode="auto">
            <a:xfrm>
              <a:off x="2228" y="1219"/>
              <a:ext cx="115" cy="106"/>
            </a:xfrm>
            <a:prstGeom prst="ellipse">
              <a:avLst/>
            </a:prstGeom>
            <a:solidFill>
              <a:srgbClr val="000000"/>
            </a:solidFill>
            <a:ln w="15875">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65745" name="Freeform 286"/>
            <p:cNvSpPr>
              <a:spLocks/>
            </p:cNvSpPr>
            <p:nvPr/>
          </p:nvSpPr>
          <p:spPr bwMode="auto">
            <a:xfrm>
              <a:off x="2285" y="1171"/>
              <a:ext cx="39" cy="58"/>
            </a:xfrm>
            <a:custGeom>
              <a:avLst/>
              <a:gdLst>
                <a:gd name="T0" fmla="*/ 39 w 39"/>
                <a:gd name="T1" fmla="*/ 10 h 58"/>
                <a:gd name="T2" fmla="*/ 19 w 39"/>
                <a:gd name="T3" fmla="*/ 0 h 58"/>
                <a:gd name="T4" fmla="*/ 0 w 39"/>
                <a:gd name="T5" fmla="*/ 29 h 58"/>
                <a:gd name="T6" fmla="*/ 0 w 39"/>
                <a:gd name="T7" fmla="*/ 29 h 58"/>
                <a:gd name="T8" fmla="*/ 0 w 39"/>
                <a:gd name="T9" fmla="*/ 48 h 58"/>
                <a:gd name="T10" fmla="*/ 10 w 39"/>
                <a:gd name="T11" fmla="*/ 58 h 58"/>
                <a:gd name="T12" fmla="*/ 10 w 39"/>
                <a:gd name="T13" fmla="*/ 58 h 58"/>
                <a:gd name="T14" fmla="*/ 0 60000 65536"/>
                <a:gd name="T15" fmla="*/ 0 60000 65536"/>
                <a:gd name="T16" fmla="*/ 0 60000 65536"/>
                <a:gd name="T17" fmla="*/ 0 60000 65536"/>
                <a:gd name="T18" fmla="*/ 0 60000 65536"/>
                <a:gd name="T19" fmla="*/ 0 60000 65536"/>
                <a:gd name="T20" fmla="*/ 0 60000 65536"/>
                <a:gd name="T21" fmla="*/ 0 w 39"/>
                <a:gd name="T22" fmla="*/ 0 h 58"/>
                <a:gd name="T23" fmla="*/ 39 w 39"/>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58">
                  <a:moveTo>
                    <a:pt x="39" y="10"/>
                  </a:moveTo>
                  <a:lnTo>
                    <a:pt x="19" y="0"/>
                  </a:lnTo>
                  <a:lnTo>
                    <a:pt x="0" y="29"/>
                  </a:lnTo>
                  <a:lnTo>
                    <a:pt x="0" y="48"/>
                  </a:lnTo>
                  <a:lnTo>
                    <a:pt x="10" y="58"/>
                  </a:lnTo>
                </a:path>
              </a:pathLst>
            </a:custGeom>
            <a:noFill/>
            <a:ln w="1587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65746" name="Freeform 287"/>
            <p:cNvSpPr>
              <a:spLocks/>
            </p:cNvSpPr>
            <p:nvPr/>
          </p:nvSpPr>
          <p:spPr bwMode="auto">
            <a:xfrm>
              <a:off x="2285" y="1181"/>
              <a:ext cx="39" cy="48"/>
            </a:xfrm>
            <a:custGeom>
              <a:avLst/>
              <a:gdLst>
                <a:gd name="T0" fmla="*/ 39 w 39"/>
                <a:gd name="T1" fmla="*/ 0 h 48"/>
                <a:gd name="T2" fmla="*/ 19 w 39"/>
                <a:gd name="T3" fmla="*/ 0 h 48"/>
                <a:gd name="T4" fmla="*/ 0 w 39"/>
                <a:gd name="T5" fmla="*/ 19 h 48"/>
                <a:gd name="T6" fmla="*/ 0 w 39"/>
                <a:gd name="T7" fmla="*/ 29 h 48"/>
                <a:gd name="T8" fmla="*/ 10 w 39"/>
                <a:gd name="T9" fmla="*/ 48 h 48"/>
                <a:gd name="T10" fmla="*/ 0 60000 65536"/>
                <a:gd name="T11" fmla="*/ 0 60000 65536"/>
                <a:gd name="T12" fmla="*/ 0 60000 65536"/>
                <a:gd name="T13" fmla="*/ 0 60000 65536"/>
                <a:gd name="T14" fmla="*/ 0 60000 65536"/>
                <a:gd name="T15" fmla="*/ 0 w 39"/>
                <a:gd name="T16" fmla="*/ 0 h 48"/>
                <a:gd name="T17" fmla="*/ 39 w 39"/>
                <a:gd name="T18" fmla="*/ 48 h 48"/>
              </a:gdLst>
              <a:ahLst/>
              <a:cxnLst>
                <a:cxn ang="T10">
                  <a:pos x="T0" y="T1"/>
                </a:cxn>
                <a:cxn ang="T11">
                  <a:pos x="T2" y="T3"/>
                </a:cxn>
                <a:cxn ang="T12">
                  <a:pos x="T4" y="T5"/>
                </a:cxn>
                <a:cxn ang="T13">
                  <a:pos x="T6" y="T7"/>
                </a:cxn>
                <a:cxn ang="T14">
                  <a:pos x="T8" y="T9"/>
                </a:cxn>
              </a:cxnLst>
              <a:rect l="T15" t="T16" r="T17" b="T18"/>
              <a:pathLst>
                <a:path w="39" h="48">
                  <a:moveTo>
                    <a:pt x="39" y="0"/>
                  </a:moveTo>
                  <a:lnTo>
                    <a:pt x="19" y="0"/>
                  </a:lnTo>
                  <a:lnTo>
                    <a:pt x="0" y="19"/>
                  </a:lnTo>
                  <a:lnTo>
                    <a:pt x="0" y="29"/>
                  </a:lnTo>
                  <a:lnTo>
                    <a:pt x="10" y="48"/>
                  </a:lnTo>
                </a:path>
              </a:pathLst>
            </a:custGeom>
            <a:noFill/>
            <a:ln w="1587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65747" name="Oval 288"/>
            <p:cNvSpPr>
              <a:spLocks noChangeArrowheads="1"/>
            </p:cNvSpPr>
            <p:nvPr/>
          </p:nvSpPr>
          <p:spPr bwMode="auto">
            <a:xfrm>
              <a:off x="2007" y="1306"/>
              <a:ext cx="115" cy="105"/>
            </a:xfrm>
            <a:prstGeom prst="ellipse">
              <a:avLst/>
            </a:prstGeom>
            <a:solidFill>
              <a:srgbClr val="000000"/>
            </a:solidFill>
            <a:ln w="15875">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65748" name="Oval 289"/>
            <p:cNvSpPr>
              <a:spLocks noChangeArrowheads="1"/>
            </p:cNvSpPr>
            <p:nvPr/>
          </p:nvSpPr>
          <p:spPr bwMode="auto">
            <a:xfrm>
              <a:off x="1824" y="1411"/>
              <a:ext cx="116" cy="106"/>
            </a:xfrm>
            <a:prstGeom prst="ellipse">
              <a:avLst/>
            </a:prstGeom>
            <a:solidFill>
              <a:srgbClr val="000000"/>
            </a:solidFill>
            <a:ln w="15875">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65749" name="Rectangle 290"/>
            <p:cNvSpPr>
              <a:spLocks noChangeArrowheads="1"/>
            </p:cNvSpPr>
            <p:nvPr/>
          </p:nvSpPr>
          <p:spPr bwMode="auto">
            <a:xfrm>
              <a:off x="1709" y="1555"/>
              <a:ext cx="48" cy="48"/>
            </a:xfrm>
            <a:prstGeom prst="rect">
              <a:avLst/>
            </a:prstGeom>
            <a:solidFill>
              <a:srgbClr val="000000"/>
            </a:solidFill>
            <a:ln w="15875">
              <a:solidFill>
                <a:srgbClr val="000000"/>
              </a:solidFill>
              <a:miter lim="800000"/>
              <a:headEnd/>
              <a:tailEnd/>
            </a:ln>
          </p:spPr>
          <p:txBody>
            <a:bodyPr/>
            <a:lstStyle/>
            <a:p>
              <a:endParaRPr lang="ja-JP" altLang="en-US">
                <a:solidFill>
                  <a:srgbClr val="000000"/>
                </a:solidFill>
                <a:latin typeface="Arial"/>
                <a:ea typeface="ＭＳ Ｐゴシック"/>
              </a:endParaRPr>
            </a:p>
          </p:txBody>
        </p:sp>
        <p:grpSp>
          <p:nvGrpSpPr>
            <p:cNvPr id="65536" name="Group 291"/>
            <p:cNvGrpSpPr>
              <a:grpSpLocks/>
            </p:cNvGrpSpPr>
            <p:nvPr/>
          </p:nvGrpSpPr>
          <p:grpSpPr bwMode="auto">
            <a:xfrm>
              <a:off x="2871" y="864"/>
              <a:ext cx="749" cy="576"/>
              <a:chOff x="2871" y="864"/>
              <a:chExt cx="749" cy="576"/>
            </a:xfrm>
          </p:grpSpPr>
          <p:sp>
            <p:nvSpPr>
              <p:cNvPr id="65873" name="Freeform 292"/>
              <p:cNvSpPr>
                <a:spLocks/>
              </p:cNvSpPr>
              <p:nvPr/>
            </p:nvSpPr>
            <p:spPr bwMode="auto">
              <a:xfrm>
                <a:off x="3495" y="864"/>
                <a:ext cx="125" cy="106"/>
              </a:xfrm>
              <a:custGeom>
                <a:avLst/>
                <a:gdLst>
                  <a:gd name="T0" fmla="*/ 125 w 125"/>
                  <a:gd name="T1" fmla="*/ 0 h 106"/>
                  <a:gd name="T2" fmla="*/ 39 w 125"/>
                  <a:gd name="T3" fmla="*/ 106 h 106"/>
                  <a:gd name="T4" fmla="*/ 19 w 125"/>
                  <a:gd name="T5" fmla="*/ 77 h 106"/>
                  <a:gd name="T6" fmla="*/ 0 w 125"/>
                  <a:gd name="T7" fmla="*/ 58 h 106"/>
                  <a:gd name="T8" fmla="*/ 125 w 125"/>
                  <a:gd name="T9" fmla="*/ 0 h 106"/>
                  <a:gd name="T10" fmla="*/ 0 60000 65536"/>
                  <a:gd name="T11" fmla="*/ 0 60000 65536"/>
                  <a:gd name="T12" fmla="*/ 0 60000 65536"/>
                  <a:gd name="T13" fmla="*/ 0 60000 65536"/>
                  <a:gd name="T14" fmla="*/ 0 60000 65536"/>
                  <a:gd name="T15" fmla="*/ 0 w 125"/>
                  <a:gd name="T16" fmla="*/ 0 h 106"/>
                  <a:gd name="T17" fmla="*/ 125 w 125"/>
                  <a:gd name="T18" fmla="*/ 106 h 106"/>
                </a:gdLst>
                <a:ahLst/>
                <a:cxnLst>
                  <a:cxn ang="T10">
                    <a:pos x="T0" y="T1"/>
                  </a:cxn>
                  <a:cxn ang="T11">
                    <a:pos x="T2" y="T3"/>
                  </a:cxn>
                  <a:cxn ang="T12">
                    <a:pos x="T4" y="T5"/>
                  </a:cxn>
                  <a:cxn ang="T13">
                    <a:pos x="T6" y="T7"/>
                  </a:cxn>
                  <a:cxn ang="T14">
                    <a:pos x="T8" y="T9"/>
                  </a:cxn>
                </a:cxnLst>
                <a:rect l="T15" t="T16" r="T17" b="T18"/>
                <a:pathLst>
                  <a:path w="125" h="106">
                    <a:moveTo>
                      <a:pt x="125" y="0"/>
                    </a:moveTo>
                    <a:lnTo>
                      <a:pt x="39" y="106"/>
                    </a:lnTo>
                    <a:lnTo>
                      <a:pt x="19" y="77"/>
                    </a:lnTo>
                    <a:lnTo>
                      <a:pt x="0" y="58"/>
                    </a:lnTo>
                    <a:lnTo>
                      <a:pt x="125" y="0"/>
                    </a:lnTo>
                    <a:close/>
                  </a:path>
                </a:pathLst>
              </a:custGeom>
              <a:solidFill>
                <a:srgbClr val="FFC000"/>
              </a:solidFill>
              <a:ln w="9525">
                <a:noFill/>
                <a:round/>
                <a:headEnd/>
                <a:tailEnd/>
              </a:ln>
            </p:spPr>
            <p:txBody>
              <a:bodyPr/>
              <a:lstStyle/>
              <a:p>
                <a:endParaRPr lang="ja-JP" altLang="en-US">
                  <a:solidFill>
                    <a:srgbClr val="000000"/>
                  </a:solidFill>
                  <a:latin typeface="Arial"/>
                  <a:ea typeface="ＭＳ Ｐゴシック"/>
                </a:endParaRPr>
              </a:p>
            </p:txBody>
          </p:sp>
          <p:sp>
            <p:nvSpPr>
              <p:cNvPr id="65874" name="Line 293"/>
              <p:cNvSpPr>
                <a:spLocks noChangeShapeType="1"/>
              </p:cNvSpPr>
              <p:nvPr/>
            </p:nvSpPr>
            <p:spPr bwMode="auto">
              <a:xfrm flipV="1">
                <a:off x="2871" y="941"/>
                <a:ext cx="643" cy="499"/>
              </a:xfrm>
              <a:prstGeom prst="line">
                <a:avLst/>
              </a:prstGeom>
              <a:noFill/>
              <a:ln w="15875">
                <a:solidFill>
                  <a:srgbClr val="FFC000"/>
                </a:solidFill>
                <a:round/>
                <a:headEnd/>
                <a:tailEnd/>
              </a:ln>
            </p:spPr>
            <p:txBody>
              <a:bodyPr/>
              <a:lstStyle/>
              <a:p>
                <a:endParaRPr lang="ja-JP" altLang="en-US">
                  <a:solidFill>
                    <a:srgbClr val="000000"/>
                  </a:solidFill>
                  <a:latin typeface="Arial"/>
                  <a:ea typeface="ＭＳ Ｐゴシック"/>
                </a:endParaRPr>
              </a:p>
            </p:txBody>
          </p:sp>
        </p:grpSp>
        <p:sp>
          <p:nvSpPr>
            <p:cNvPr id="65751" name="AutoShape 294"/>
            <p:cNvSpPr>
              <a:spLocks noChangeArrowheads="1"/>
            </p:cNvSpPr>
            <p:nvPr/>
          </p:nvSpPr>
          <p:spPr bwMode="auto">
            <a:xfrm>
              <a:off x="2429" y="1373"/>
              <a:ext cx="644" cy="250"/>
            </a:xfrm>
            <a:prstGeom prst="roundRect">
              <a:avLst>
                <a:gd name="adj" fmla="val 48000"/>
              </a:avLst>
            </a:prstGeom>
            <a:solidFill>
              <a:srgbClr val="CCE6FF"/>
            </a:solidFill>
            <a:ln w="15875">
              <a:solidFill>
                <a:srgbClr val="000066"/>
              </a:solidFill>
              <a:round/>
              <a:headEnd/>
              <a:tailEnd/>
            </a:ln>
          </p:spPr>
          <p:txBody>
            <a:bodyPr/>
            <a:lstStyle/>
            <a:p>
              <a:endParaRPr lang="ja-JP" altLang="en-US">
                <a:solidFill>
                  <a:srgbClr val="000000"/>
                </a:solidFill>
                <a:latin typeface="Arial"/>
                <a:ea typeface="ＭＳ Ｐゴシック"/>
              </a:endParaRPr>
            </a:p>
          </p:txBody>
        </p:sp>
        <p:sp>
          <p:nvSpPr>
            <p:cNvPr id="65752" name="Rectangle 295"/>
            <p:cNvSpPr>
              <a:spLocks noChangeArrowheads="1"/>
            </p:cNvSpPr>
            <p:nvPr/>
          </p:nvSpPr>
          <p:spPr bwMode="auto">
            <a:xfrm>
              <a:off x="2482" y="1435"/>
              <a:ext cx="147" cy="150"/>
            </a:xfrm>
            <a:prstGeom prst="rect">
              <a:avLst/>
            </a:prstGeom>
            <a:noFill/>
            <a:ln w="9525">
              <a:noFill/>
              <a:miter lim="800000"/>
              <a:headEnd/>
              <a:tailEnd/>
            </a:ln>
          </p:spPr>
          <p:txBody>
            <a:bodyPr wrap="none" lIns="0" tIns="0" rIns="0" bIns="0">
              <a:spAutoFit/>
            </a:bodyPr>
            <a:lstStyle/>
            <a:p>
              <a:r>
                <a:rPr lang="en-US" altLang="ja-JP" sz="1500" b="1">
                  <a:solidFill>
                    <a:srgbClr val="000000"/>
                  </a:solidFill>
                  <a:latin typeface="Osaka" charset="-128"/>
                  <a:ea typeface="Osaka" charset="-128"/>
                </a:rPr>
                <a:t>Ca</a:t>
              </a:r>
              <a:endParaRPr lang="en-US" altLang="ja-JP" sz="1400">
                <a:solidFill>
                  <a:srgbClr val="000000"/>
                </a:solidFill>
                <a:latin typeface="Times" charset="0"/>
                <a:ea typeface="ＭＳ 明朝" pitchFamily="17" charset="-128"/>
              </a:endParaRPr>
            </a:p>
          </p:txBody>
        </p:sp>
        <p:sp>
          <p:nvSpPr>
            <p:cNvPr id="65753" name="Rectangle 296"/>
            <p:cNvSpPr>
              <a:spLocks noChangeArrowheads="1"/>
            </p:cNvSpPr>
            <p:nvPr/>
          </p:nvSpPr>
          <p:spPr bwMode="auto">
            <a:xfrm>
              <a:off x="2644" y="1415"/>
              <a:ext cx="130" cy="120"/>
            </a:xfrm>
            <a:prstGeom prst="rect">
              <a:avLst/>
            </a:prstGeom>
            <a:noFill/>
            <a:ln w="9525">
              <a:noFill/>
              <a:miter lim="800000"/>
              <a:headEnd/>
              <a:tailEnd/>
            </a:ln>
          </p:spPr>
          <p:txBody>
            <a:bodyPr wrap="none" lIns="0" tIns="0" rIns="0" bIns="0">
              <a:spAutoFit/>
            </a:bodyPr>
            <a:lstStyle/>
            <a:p>
              <a:r>
                <a:rPr lang="en-US" altLang="ja-JP" sz="1200" b="1">
                  <a:solidFill>
                    <a:srgbClr val="000000"/>
                  </a:solidFill>
                  <a:latin typeface="Osaka" charset="-128"/>
                  <a:ea typeface="Osaka" charset="-128"/>
                </a:rPr>
                <a:t>2+</a:t>
              </a:r>
              <a:endParaRPr lang="en-US" altLang="ja-JP" sz="1400">
                <a:solidFill>
                  <a:srgbClr val="000000"/>
                </a:solidFill>
                <a:latin typeface="Times" charset="0"/>
                <a:ea typeface="ＭＳ 明朝" pitchFamily="17" charset="-128"/>
              </a:endParaRPr>
            </a:p>
          </p:txBody>
        </p:sp>
        <p:sp>
          <p:nvSpPr>
            <p:cNvPr id="65754" name="Rectangle 297"/>
            <p:cNvSpPr>
              <a:spLocks noChangeArrowheads="1"/>
            </p:cNvSpPr>
            <p:nvPr/>
          </p:nvSpPr>
          <p:spPr bwMode="auto">
            <a:xfrm>
              <a:off x="2791" y="1435"/>
              <a:ext cx="242" cy="150"/>
            </a:xfrm>
            <a:prstGeom prst="rect">
              <a:avLst/>
            </a:prstGeom>
            <a:noFill/>
            <a:ln w="9525">
              <a:noFill/>
              <a:miter lim="800000"/>
              <a:headEnd/>
              <a:tailEnd/>
            </a:ln>
          </p:spPr>
          <p:txBody>
            <a:bodyPr wrap="none" lIns="0" tIns="0" rIns="0" bIns="0">
              <a:spAutoFit/>
            </a:bodyPr>
            <a:lstStyle/>
            <a:p>
              <a:r>
                <a:rPr lang="ja-JP" altLang="en-US" sz="1500" b="1">
                  <a:solidFill>
                    <a:srgbClr val="000000"/>
                  </a:solidFill>
                  <a:latin typeface="Osaka" charset="-128"/>
                  <a:ea typeface="Osaka" charset="-128"/>
                </a:rPr>
                <a:t>増加</a:t>
              </a:r>
              <a:endParaRPr lang="ja-JP" altLang="en-US" sz="1400">
                <a:solidFill>
                  <a:srgbClr val="000000"/>
                </a:solidFill>
                <a:latin typeface="Times" charset="0"/>
                <a:ea typeface="ＭＳ 明朝" pitchFamily="17" charset="-128"/>
              </a:endParaRPr>
            </a:p>
          </p:txBody>
        </p:sp>
        <p:sp>
          <p:nvSpPr>
            <p:cNvPr id="65755" name="Oval 298"/>
            <p:cNvSpPr>
              <a:spLocks noChangeArrowheads="1"/>
            </p:cNvSpPr>
            <p:nvPr/>
          </p:nvSpPr>
          <p:spPr bwMode="auto">
            <a:xfrm>
              <a:off x="1863" y="1459"/>
              <a:ext cx="19"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56" name="Oval 299"/>
            <p:cNvSpPr>
              <a:spLocks noChangeArrowheads="1"/>
            </p:cNvSpPr>
            <p:nvPr/>
          </p:nvSpPr>
          <p:spPr bwMode="auto">
            <a:xfrm>
              <a:off x="1892" y="1479"/>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57" name="Oval 300"/>
            <p:cNvSpPr>
              <a:spLocks noChangeArrowheads="1"/>
            </p:cNvSpPr>
            <p:nvPr/>
          </p:nvSpPr>
          <p:spPr bwMode="auto">
            <a:xfrm>
              <a:off x="1892" y="1450"/>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58" name="Oval 301"/>
            <p:cNvSpPr>
              <a:spLocks noChangeArrowheads="1"/>
            </p:cNvSpPr>
            <p:nvPr/>
          </p:nvSpPr>
          <p:spPr bwMode="auto">
            <a:xfrm>
              <a:off x="1863" y="1431"/>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59" name="Oval 302"/>
            <p:cNvSpPr>
              <a:spLocks noChangeArrowheads="1"/>
            </p:cNvSpPr>
            <p:nvPr/>
          </p:nvSpPr>
          <p:spPr bwMode="auto">
            <a:xfrm>
              <a:off x="1844" y="1440"/>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60" name="Oval 303"/>
            <p:cNvSpPr>
              <a:spLocks noChangeArrowheads="1"/>
            </p:cNvSpPr>
            <p:nvPr/>
          </p:nvSpPr>
          <p:spPr bwMode="auto">
            <a:xfrm>
              <a:off x="1844" y="1479"/>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61" name="Oval 304"/>
            <p:cNvSpPr>
              <a:spLocks noChangeArrowheads="1"/>
            </p:cNvSpPr>
            <p:nvPr/>
          </p:nvSpPr>
          <p:spPr bwMode="auto">
            <a:xfrm>
              <a:off x="1892" y="1498"/>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62" name="Oval 305"/>
            <p:cNvSpPr>
              <a:spLocks noChangeArrowheads="1"/>
            </p:cNvSpPr>
            <p:nvPr/>
          </p:nvSpPr>
          <p:spPr bwMode="auto">
            <a:xfrm>
              <a:off x="1892" y="1421"/>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63" name="Oval 306"/>
            <p:cNvSpPr>
              <a:spLocks noChangeArrowheads="1"/>
            </p:cNvSpPr>
            <p:nvPr/>
          </p:nvSpPr>
          <p:spPr bwMode="auto">
            <a:xfrm>
              <a:off x="1911" y="1440"/>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64" name="Oval 307"/>
            <p:cNvSpPr>
              <a:spLocks noChangeArrowheads="1"/>
            </p:cNvSpPr>
            <p:nvPr/>
          </p:nvSpPr>
          <p:spPr bwMode="auto">
            <a:xfrm>
              <a:off x="1911" y="1469"/>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65" name="Oval 308"/>
            <p:cNvSpPr>
              <a:spLocks noChangeArrowheads="1"/>
            </p:cNvSpPr>
            <p:nvPr/>
          </p:nvSpPr>
          <p:spPr bwMode="auto">
            <a:xfrm>
              <a:off x="1863" y="1498"/>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66" name="Oval 309"/>
            <p:cNvSpPr>
              <a:spLocks noChangeArrowheads="1"/>
            </p:cNvSpPr>
            <p:nvPr/>
          </p:nvSpPr>
          <p:spPr bwMode="auto">
            <a:xfrm>
              <a:off x="2055" y="1315"/>
              <a:ext cx="19"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67" name="Oval 310"/>
            <p:cNvSpPr>
              <a:spLocks noChangeArrowheads="1"/>
            </p:cNvSpPr>
            <p:nvPr/>
          </p:nvSpPr>
          <p:spPr bwMode="auto">
            <a:xfrm>
              <a:off x="2026" y="1335"/>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68" name="Oval 311"/>
            <p:cNvSpPr>
              <a:spLocks noChangeArrowheads="1"/>
            </p:cNvSpPr>
            <p:nvPr/>
          </p:nvSpPr>
          <p:spPr bwMode="auto">
            <a:xfrm>
              <a:off x="2045" y="1344"/>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69" name="Oval 312"/>
            <p:cNvSpPr>
              <a:spLocks noChangeArrowheads="1"/>
            </p:cNvSpPr>
            <p:nvPr/>
          </p:nvSpPr>
          <p:spPr bwMode="auto">
            <a:xfrm>
              <a:off x="2093" y="1335"/>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70" name="Oval 313"/>
            <p:cNvSpPr>
              <a:spLocks noChangeArrowheads="1"/>
            </p:cNvSpPr>
            <p:nvPr/>
          </p:nvSpPr>
          <p:spPr bwMode="auto">
            <a:xfrm>
              <a:off x="2074" y="1344"/>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71" name="Oval 314"/>
            <p:cNvSpPr>
              <a:spLocks noChangeArrowheads="1"/>
            </p:cNvSpPr>
            <p:nvPr/>
          </p:nvSpPr>
          <p:spPr bwMode="auto">
            <a:xfrm>
              <a:off x="2093" y="1373"/>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72" name="Oval 315"/>
            <p:cNvSpPr>
              <a:spLocks noChangeArrowheads="1"/>
            </p:cNvSpPr>
            <p:nvPr/>
          </p:nvSpPr>
          <p:spPr bwMode="auto">
            <a:xfrm>
              <a:off x="2064" y="1383"/>
              <a:ext cx="20"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73" name="Oval 316"/>
            <p:cNvSpPr>
              <a:spLocks noChangeArrowheads="1"/>
            </p:cNvSpPr>
            <p:nvPr/>
          </p:nvSpPr>
          <p:spPr bwMode="auto">
            <a:xfrm>
              <a:off x="2026" y="1373"/>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74" name="Oval 317"/>
            <p:cNvSpPr>
              <a:spLocks noChangeArrowheads="1"/>
            </p:cNvSpPr>
            <p:nvPr/>
          </p:nvSpPr>
          <p:spPr bwMode="auto">
            <a:xfrm>
              <a:off x="2016" y="1354"/>
              <a:ext cx="20"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75" name="Oval 318"/>
            <p:cNvSpPr>
              <a:spLocks noChangeArrowheads="1"/>
            </p:cNvSpPr>
            <p:nvPr/>
          </p:nvSpPr>
          <p:spPr bwMode="auto">
            <a:xfrm>
              <a:off x="2285" y="1239"/>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76" name="Oval 319"/>
            <p:cNvSpPr>
              <a:spLocks noChangeArrowheads="1"/>
            </p:cNvSpPr>
            <p:nvPr/>
          </p:nvSpPr>
          <p:spPr bwMode="auto">
            <a:xfrm>
              <a:off x="2247" y="1248"/>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77" name="Oval 320"/>
            <p:cNvSpPr>
              <a:spLocks noChangeArrowheads="1"/>
            </p:cNvSpPr>
            <p:nvPr/>
          </p:nvSpPr>
          <p:spPr bwMode="auto">
            <a:xfrm>
              <a:off x="2237" y="1267"/>
              <a:ext cx="19"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78" name="Oval 321"/>
            <p:cNvSpPr>
              <a:spLocks noChangeArrowheads="1"/>
            </p:cNvSpPr>
            <p:nvPr/>
          </p:nvSpPr>
          <p:spPr bwMode="auto">
            <a:xfrm>
              <a:off x="2256" y="1296"/>
              <a:ext cx="20"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79" name="Oval 322"/>
            <p:cNvSpPr>
              <a:spLocks noChangeArrowheads="1"/>
            </p:cNvSpPr>
            <p:nvPr/>
          </p:nvSpPr>
          <p:spPr bwMode="auto">
            <a:xfrm>
              <a:off x="2314" y="1277"/>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80" name="Oval 323"/>
            <p:cNvSpPr>
              <a:spLocks noChangeArrowheads="1"/>
            </p:cNvSpPr>
            <p:nvPr/>
          </p:nvSpPr>
          <p:spPr bwMode="auto">
            <a:xfrm>
              <a:off x="2276" y="1267"/>
              <a:ext cx="19"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81" name="Oval 324"/>
            <p:cNvSpPr>
              <a:spLocks noChangeArrowheads="1"/>
            </p:cNvSpPr>
            <p:nvPr/>
          </p:nvSpPr>
          <p:spPr bwMode="auto">
            <a:xfrm>
              <a:off x="2285" y="1296"/>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82" name="Oval 325"/>
            <p:cNvSpPr>
              <a:spLocks noChangeArrowheads="1"/>
            </p:cNvSpPr>
            <p:nvPr/>
          </p:nvSpPr>
          <p:spPr bwMode="auto">
            <a:xfrm>
              <a:off x="2304" y="1248"/>
              <a:ext cx="20"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83" name="Oval 326"/>
            <p:cNvSpPr>
              <a:spLocks noChangeArrowheads="1"/>
            </p:cNvSpPr>
            <p:nvPr/>
          </p:nvSpPr>
          <p:spPr bwMode="auto">
            <a:xfrm>
              <a:off x="2266" y="1210"/>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84" name="Oval 327"/>
            <p:cNvSpPr>
              <a:spLocks noChangeArrowheads="1"/>
            </p:cNvSpPr>
            <p:nvPr/>
          </p:nvSpPr>
          <p:spPr bwMode="auto">
            <a:xfrm>
              <a:off x="2247" y="1191"/>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85" name="Oval 328"/>
            <p:cNvSpPr>
              <a:spLocks noChangeArrowheads="1"/>
            </p:cNvSpPr>
            <p:nvPr/>
          </p:nvSpPr>
          <p:spPr bwMode="auto">
            <a:xfrm>
              <a:off x="2218" y="1181"/>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86" name="Oval 329"/>
            <p:cNvSpPr>
              <a:spLocks noChangeArrowheads="1"/>
            </p:cNvSpPr>
            <p:nvPr/>
          </p:nvSpPr>
          <p:spPr bwMode="auto">
            <a:xfrm>
              <a:off x="2180" y="1181"/>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87" name="Oval 330"/>
            <p:cNvSpPr>
              <a:spLocks noChangeArrowheads="1"/>
            </p:cNvSpPr>
            <p:nvPr/>
          </p:nvSpPr>
          <p:spPr bwMode="auto">
            <a:xfrm>
              <a:off x="2266" y="1162"/>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88" name="Oval 331"/>
            <p:cNvSpPr>
              <a:spLocks noChangeArrowheads="1"/>
            </p:cNvSpPr>
            <p:nvPr/>
          </p:nvSpPr>
          <p:spPr bwMode="auto">
            <a:xfrm>
              <a:off x="2295" y="1162"/>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89" name="Oval 332"/>
            <p:cNvSpPr>
              <a:spLocks noChangeArrowheads="1"/>
            </p:cNvSpPr>
            <p:nvPr/>
          </p:nvSpPr>
          <p:spPr bwMode="auto">
            <a:xfrm>
              <a:off x="2276" y="1181"/>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90" name="Oval 333"/>
            <p:cNvSpPr>
              <a:spLocks noChangeArrowheads="1"/>
            </p:cNvSpPr>
            <p:nvPr/>
          </p:nvSpPr>
          <p:spPr bwMode="auto">
            <a:xfrm>
              <a:off x="2228" y="1133"/>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91" name="Oval 334"/>
            <p:cNvSpPr>
              <a:spLocks noChangeArrowheads="1"/>
            </p:cNvSpPr>
            <p:nvPr/>
          </p:nvSpPr>
          <p:spPr bwMode="auto">
            <a:xfrm>
              <a:off x="2276" y="1114"/>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92" name="Oval 335"/>
            <p:cNvSpPr>
              <a:spLocks noChangeArrowheads="1"/>
            </p:cNvSpPr>
            <p:nvPr/>
          </p:nvSpPr>
          <p:spPr bwMode="auto">
            <a:xfrm>
              <a:off x="2314" y="1104"/>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93" name="Oval 336"/>
            <p:cNvSpPr>
              <a:spLocks noChangeArrowheads="1"/>
            </p:cNvSpPr>
            <p:nvPr/>
          </p:nvSpPr>
          <p:spPr bwMode="auto">
            <a:xfrm>
              <a:off x="2324" y="1133"/>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94" name="Oval 337"/>
            <p:cNvSpPr>
              <a:spLocks noChangeArrowheads="1"/>
            </p:cNvSpPr>
            <p:nvPr/>
          </p:nvSpPr>
          <p:spPr bwMode="auto">
            <a:xfrm>
              <a:off x="2295" y="1066"/>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95" name="Oval 338"/>
            <p:cNvSpPr>
              <a:spLocks noChangeArrowheads="1"/>
            </p:cNvSpPr>
            <p:nvPr/>
          </p:nvSpPr>
          <p:spPr bwMode="auto">
            <a:xfrm>
              <a:off x="2333" y="1037"/>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96" name="Oval 339"/>
            <p:cNvSpPr>
              <a:spLocks noChangeArrowheads="1"/>
            </p:cNvSpPr>
            <p:nvPr/>
          </p:nvSpPr>
          <p:spPr bwMode="auto">
            <a:xfrm>
              <a:off x="2276" y="1027"/>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97" name="Oval 340"/>
            <p:cNvSpPr>
              <a:spLocks noChangeArrowheads="1"/>
            </p:cNvSpPr>
            <p:nvPr/>
          </p:nvSpPr>
          <p:spPr bwMode="auto">
            <a:xfrm>
              <a:off x="2468" y="1248"/>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98" name="Oval 341"/>
            <p:cNvSpPr>
              <a:spLocks noChangeArrowheads="1"/>
            </p:cNvSpPr>
            <p:nvPr/>
          </p:nvSpPr>
          <p:spPr bwMode="auto">
            <a:xfrm>
              <a:off x="2506" y="1248"/>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799" name="Oval 342"/>
            <p:cNvSpPr>
              <a:spLocks noChangeArrowheads="1"/>
            </p:cNvSpPr>
            <p:nvPr/>
          </p:nvSpPr>
          <p:spPr bwMode="auto">
            <a:xfrm>
              <a:off x="2535" y="1210"/>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00" name="Oval 343"/>
            <p:cNvSpPr>
              <a:spLocks noChangeArrowheads="1"/>
            </p:cNvSpPr>
            <p:nvPr/>
          </p:nvSpPr>
          <p:spPr bwMode="auto">
            <a:xfrm>
              <a:off x="2487" y="1191"/>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01" name="Oval 344"/>
            <p:cNvSpPr>
              <a:spLocks noChangeArrowheads="1"/>
            </p:cNvSpPr>
            <p:nvPr/>
          </p:nvSpPr>
          <p:spPr bwMode="auto">
            <a:xfrm>
              <a:off x="2497" y="1258"/>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02" name="Oval 345"/>
            <p:cNvSpPr>
              <a:spLocks noChangeArrowheads="1"/>
            </p:cNvSpPr>
            <p:nvPr/>
          </p:nvSpPr>
          <p:spPr bwMode="auto">
            <a:xfrm>
              <a:off x="2535" y="1239"/>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03" name="Oval 346"/>
            <p:cNvSpPr>
              <a:spLocks noChangeArrowheads="1"/>
            </p:cNvSpPr>
            <p:nvPr/>
          </p:nvSpPr>
          <p:spPr bwMode="auto">
            <a:xfrm>
              <a:off x="2458" y="1210"/>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04" name="Oval 347"/>
            <p:cNvSpPr>
              <a:spLocks noChangeArrowheads="1"/>
            </p:cNvSpPr>
            <p:nvPr/>
          </p:nvSpPr>
          <p:spPr bwMode="auto">
            <a:xfrm>
              <a:off x="2497" y="1229"/>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05" name="Oval 348"/>
            <p:cNvSpPr>
              <a:spLocks noChangeArrowheads="1"/>
            </p:cNvSpPr>
            <p:nvPr/>
          </p:nvSpPr>
          <p:spPr bwMode="auto">
            <a:xfrm>
              <a:off x="2525" y="1171"/>
              <a:ext cx="20"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06" name="Oval 349"/>
            <p:cNvSpPr>
              <a:spLocks noChangeArrowheads="1"/>
            </p:cNvSpPr>
            <p:nvPr/>
          </p:nvSpPr>
          <p:spPr bwMode="auto">
            <a:xfrm>
              <a:off x="2487" y="1162"/>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07" name="Oval 350"/>
            <p:cNvSpPr>
              <a:spLocks noChangeArrowheads="1"/>
            </p:cNvSpPr>
            <p:nvPr/>
          </p:nvSpPr>
          <p:spPr bwMode="auto">
            <a:xfrm>
              <a:off x="2458" y="1133"/>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08" name="Oval 351"/>
            <p:cNvSpPr>
              <a:spLocks noChangeArrowheads="1"/>
            </p:cNvSpPr>
            <p:nvPr/>
          </p:nvSpPr>
          <p:spPr bwMode="auto">
            <a:xfrm>
              <a:off x="2401" y="1133"/>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09" name="Oval 352"/>
            <p:cNvSpPr>
              <a:spLocks noChangeArrowheads="1"/>
            </p:cNvSpPr>
            <p:nvPr/>
          </p:nvSpPr>
          <p:spPr bwMode="auto">
            <a:xfrm>
              <a:off x="2362" y="1094"/>
              <a:ext cx="19"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10" name="Oval 353"/>
            <p:cNvSpPr>
              <a:spLocks noChangeArrowheads="1"/>
            </p:cNvSpPr>
            <p:nvPr/>
          </p:nvSpPr>
          <p:spPr bwMode="auto">
            <a:xfrm>
              <a:off x="2324" y="979"/>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11" name="Oval 354"/>
            <p:cNvSpPr>
              <a:spLocks noChangeArrowheads="1"/>
            </p:cNvSpPr>
            <p:nvPr/>
          </p:nvSpPr>
          <p:spPr bwMode="auto">
            <a:xfrm>
              <a:off x="2996" y="1210"/>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12" name="Oval 355"/>
            <p:cNvSpPr>
              <a:spLocks noChangeArrowheads="1"/>
            </p:cNvSpPr>
            <p:nvPr/>
          </p:nvSpPr>
          <p:spPr bwMode="auto">
            <a:xfrm>
              <a:off x="2967" y="1219"/>
              <a:ext cx="19"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13" name="Oval 356"/>
            <p:cNvSpPr>
              <a:spLocks noChangeArrowheads="1"/>
            </p:cNvSpPr>
            <p:nvPr/>
          </p:nvSpPr>
          <p:spPr bwMode="auto">
            <a:xfrm>
              <a:off x="2996" y="1248"/>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14" name="Oval 357"/>
            <p:cNvSpPr>
              <a:spLocks noChangeArrowheads="1"/>
            </p:cNvSpPr>
            <p:nvPr/>
          </p:nvSpPr>
          <p:spPr bwMode="auto">
            <a:xfrm>
              <a:off x="3044" y="1229"/>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15" name="Oval 358"/>
            <p:cNvSpPr>
              <a:spLocks noChangeArrowheads="1"/>
            </p:cNvSpPr>
            <p:nvPr/>
          </p:nvSpPr>
          <p:spPr bwMode="auto">
            <a:xfrm>
              <a:off x="3015" y="1229"/>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16" name="Oval 359"/>
            <p:cNvSpPr>
              <a:spLocks noChangeArrowheads="1"/>
            </p:cNvSpPr>
            <p:nvPr/>
          </p:nvSpPr>
          <p:spPr bwMode="auto">
            <a:xfrm>
              <a:off x="3025" y="1258"/>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17" name="Oval 360"/>
            <p:cNvSpPr>
              <a:spLocks noChangeArrowheads="1"/>
            </p:cNvSpPr>
            <p:nvPr/>
          </p:nvSpPr>
          <p:spPr bwMode="auto">
            <a:xfrm>
              <a:off x="3005" y="1267"/>
              <a:ext cx="20"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18" name="Oval 361"/>
            <p:cNvSpPr>
              <a:spLocks noChangeArrowheads="1"/>
            </p:cNvSpPr>
            <p:nvPr/>
          </p:nvSpPr>
          <p:spPr bwMode="auto">
            <a:xfrm>
              <a:off x="3034" y="1200"/>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19" name="Oval 362"/>
            <p:cNvSpPr>
              <a:spLocks noChangeArrowheads="1"/>
            </p:cNvSpPr>
            <p:nvPr/>
          </p:nvSpPr>
          <p:spPr bwMode="auto">
            <a:xfrm>
              <a:off x="2967" y="1239"/>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20" name="Oval 363"/>
            <p:cNvSpPr>
              <a:spLocks noChangeArrowheads="1"/>
            </p:cNvSpPr>
            <p:nvPr/>
          </p:nvSpPr>
          <p:spPr bwMode="auto">
            <a:xfrm>
              <a:off x="2996" y="1181"/>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21" name="Oval 364"/>
            <p:cNvSpPr>
              <a:spLocks noChangeArrowheads="1"/>
            </p:cNvSpPr>
            <p:nvPr/>
          </p:nvSpPr>
          <p:spPr bwMode="auto">
            <a:xfrm>
              <a:off x="3025" y="1171"/>
              <a:ext cx="19"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22" name="Oval 365"/>
            <p:cNvSpPr>
              <a:spLocks noChangeArrowheads="1"/>
            </p:cNvSpPr>
            <p:nvPr/>
          </p:nvSpPr>
          <p:spPr bwMode="auto">
            <a:xfrm>
              <a:off x="2977" y="1143"/>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23" name="Oval 366"/>
            <p:cNvSpPr>
              <a:spLocks noChangeArrowheads="1"/>
            </p:cNvSpPr>
            <p:nvPr/>
          </p:nvSpPr>
          <p:spPr bwMode="auto">
            <a:xfrm>
              <a:off x="3053" y="1123"/>
              <a:ext cx="20"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24" name="Oval 367"/>
            <p:cNvSpPr>
              <a:spLocks noChangeArrowheads="1"/>
            </p:cNvSpPr>
            <p:nvPr/>
          </p:nvSpPr>
          <p:spPr bwMode="auto">
            <a:xfrm>
              <a:off x="3025" y="1133"/>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25" name="Oval 368"/>
            <p:cNvSpPr>
              <a:spLocks noChangeArrowheads="1"/>
            </p:cNvSpPr>
            <p:nvPr/>
          </p:nvSpPr>
          <p:spPr bwMode="auto">
            <a:xfrm>
              <a:off x="3063" y="1152"/>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26" name="Oval 369"/>
            <p:cNvSpPr>
              <a:spLocks noChangeArrowheads="1"/>
            </p:cNvSpPr>
            <p:nvPr/>
          </p:nvSpPr>
          <p:spPr bwMode="auto">
            <a:xfrm>
              <a:off x="3092" y="1094"/>
              <a:ext cx="19"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27" name="Oval 370"/>
            <p:cNvSpPr>
              <a:spLocks noChangeArrowheads="1"/>
            </p:cNvSpPr>
            <p:nvPr/>
          </p:nvSpPr>
          <p:spPr bwMode="auto">
            <a:xfrm>
              <a:off x="3111" y="1056"/>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28" name="Oval 371"/>
            <p:cNvSpPr>
              <a:spLocks noChangeArrowheads="1"/>
            </p:cNvSpPr>
            <p:nvPr/>
          </p:nvSpPr>
          <p:spPr bwMode="auto">
            <a:xfrm>
              <a:off x="3121" y="1123"/>
              <a:ext cx="19"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29" name="Oval 372"/>
            <p:cNvSpPr>
              <a:spLocks noChangeArrowheads="1"/>
            </p:cNvSpPr>
            <p:nvPr/>
          </p:nvSpPr>
          <p:spPr bwMode="auto">
            <a:xfrm>
              <a:off x="3197" y="1267"/>
              <a:ext cx="20"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30" name="Oval 373"/>
            <p:cNvSpPr>
              <a:spLocks noChangeArrowheads="1"/>
            </p:cNvSpPr>
            <p:nvPr/>
          </p:nvSpPr>
          <p:spPr bwMode="auto">
            <a:xfrm>
              <a:off x="3169" y="1267"/>
              <a:ext cx="19"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31" name="Oval 374"/>
            <p:cNvSpPr>
              <a:spLocks noChangeArrowheads="1"/>
            </p:cNvSpPr>
            <p:nvPr/>
          </p:nvSpPr>
          <p:spPr bwMode="auto">
            <a:xfrm>
              <a:off x="3236" y="1258"/>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32" name="Oval 375"/>
            <p:cNvSpPr>
              <a:spLocks noChangeArrowheads="1"/>
            </p:cNvSpPr>
            <p:nvPr/>
          </p:nvSpPr>
          <p:spPr bwMode="auto">
            <a:xfrm>
              <a:off x="3178" y="1239"/>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33" name="Oval 376"/>
            <p:cNvSpPr>
              <a:spLocks noChangeArrowheads="1"/>
            </p:cNvSpPr>
            <p:nvPr/>
          </p:nvSpPr>
          <p:spPr bwMode="auto">
            <a:xfrm>
              <a:off x="3197" y="1296"/>
              <a:ext cx="20"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34" name="Oval 377"/>
            <p:cNvSpPr>
              <a:spLocks noChangeArrowheads="1"/>
            </p:cNvSpPr>
            <p:nvPr/>
          </p:nvSpPr>
          <p:spPr bwMode="auto">
            <a:xfrm>
              <a:off x="3226" y="1287"/>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35" name="Oval 378"/>
            <p:cNvSpPr>
              <a:spLocks noChangeArrowheads="1"/>
            </p:cNvSpPr>
            <p:nvPr/>
          </p:nvSpPr>
          <p:spPr bwMode="auto">
            <a:xfrm>
              <a:off x="3217" y="1239"/>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36" name="Oval 379"/>
            <p:cNvSpPr>
              <a:spLocks noChangeArrowheads="1"/>
            </p:cNvSpPr>
            <p:nvPr/>
          </p:nvSpPr>
          <p:spPr bwMode="auto">
            <a:xfrm>
              <a:off x="3197" y="1219"/>
              <a:ext cx="20"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37" name="Oval 380"/>
            <p:cNvSpPr>
              <a:spLocks noChangeArrowheads="1"/>
            </p:cNvSpPr>
            <p:nvPr/>
          </p:nvSpPr>
          <p:spPr bwMode="auto">
            <a:xfrm>
              <a:off x="3226" y="1210"/>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38" name="Oval 381"/>
            <p:cNvSpPr>
              <a:spLocks noChangeArrowheads="1"/>
            </p:cNvSpPr>
            <p:nvPr/>
          </p:nvSpPr>
          <p:spPr bwMode="auto">
            <a:xfrm>
              <a:off x="3188" y="1162"/>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39" name="Oval 382"/>
            <p:cNvSpPr>
              <a:spLocks noChangeArrowheads="1"/>
            </p:cNvSpPr>
            <p:nvPr/>
          </p:nvSpPr>
          <p:spPr bwMode="auto">
            <a:xfrm>
              <a:off x="3159" y="1094"/>
              <a:ext cx="19"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40" name="Oval 383"/>
            <p:cNvSpPr>
              <a:spLocks noChangeArrowheads="1"/>
            </p:cNvSpPr>
            <p:nvPr/>
          </p:nvSpPr>
          <p:spPr bwMode="auto">
            <a:xfrm>
              <a:off x="3217" y="1094"/>
              <a:ext cx="19"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41" name="Oval 384"/>
            <p:cNvSpPr>
              <a:spLocks noChangeArrowheads="1"/>
            </p:cNvSpPr>
            <p:nvPr/>
          </p:nvSpPr>
          <p:spPr bwMode="auto">
            <a:xfrm>
              <a:off x="3265" y="1181"/>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42" name="Oval 385"/>
            <p:cNvSpPr>
              <a:spLocks noChangeArrowheads="1"/>
            </p:cNvSpPr>
            <p:nvPr/>
          </p:nvSpPr>
          <p:spPr bwMode="auto">
            <a:xfrm>
              <a:off x="3226" y="1181"/>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43" name="Oval 386"/>
            <p:cNvSpPr>
              <a:spLocks noChangeArrowheads="1"/>
            </p:cNvSpPr>
            <p:nvPr/>
          </p:nvSpPr>
          <p:spPr bwMode="auto">
            <a:xfrm>
              <a:off x="3313" y="1152"/>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44" name="Oval 387"/>
            <p:cNvSpPr>
              <a:spLocks noChangeArrowheads="1"/>
            </p:cNvSpPr>
            <p:nvPr/>
          </p:nvSpPr>
          <p:spPr bwMode="auto">
            <a:xfrm>
              <a:off x="3361" y="1114"/>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45" name="Oval 388"/>
            <p:cNvSpPr>
              <a:spLocks noChangeArrowheads="1"/>
            </p:cNvSpPr>
            <p:nvPr/>
          </p:nvSpPr>
          <p:spPr bwMode="auto">
            <a:xfrm>
              <a:off x="3370" y="1162"/>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46" name="Oval 389"/>
            <p:cNvSpPr>
              <a:spLocks noChangeArrowheads="1"/>
            </p:cNvSpPr>
            <p:nvPr/>
          </p:nvSpPr>
          <p:spPr bwMode="auto">
            <a:xfrm>
              <a:off x="3274" y="1046"/>
              <a:ext cx="19"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47" name="Oval 390"/>
            <p:cNvSpPr>
              <a:spLocks noChangeArrowheads="1"/>
            </p:cNvSpPr>
            <p:nvPr/>
          </p:nvSpPr>
          <p:spPr bwMode="auto">
            <a:xfrm>
              <a:off x="3274" y="1094"/>
              <a:ext cx="19"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48" name="Oval 391"/>
            <p:cNvSpPr>
              <a:spLocks noChangeArrowheads="1"/>
            </p:cNvSpPr>
            <p:nvPr/>
          </p:nvSpPr>
          <p:spPr bwMode="auto">
            <a:xfrm>
              <a:off x="3169" y="1133"/>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49" name="Oval 392"/>
            <p:cNvSpPr>
              <a:spLocks noChangeArrowheads="1"/>
            </p:cNvSpPr>
            <p:nvPr/>
          </p:nvSpPr>
          <p:spPr bwMode="auto">
            <a:xfrm>
              <a:off x="3370" y="1306"/>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50" name="Oval 393"/>
            <p:cNvSpPr>
              <a:spLocks noChangeArrowheads="1"/>
            </p:cNvSpPr>
            <p:nvPr/>
          </p:nvSpPr>
          <p:spPr bwMode="auto">
            <a:xfrm>
              <a:off x="3351" y="1335"/>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51" name="Oval 394"/>
            <p:cNvSpPr>
              <a:spLocks noChangeArrowheads="1"/>
            </p:cNvSpPr>
            <p:nvPr/>
          </p:nvSpPr>
          <p:spPr bwMode="auto">
            <a:xfrm>
              <a:off x="3361" y="1363"/>
              <a:ext cx="19"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52" name="Oval 395"/>
            <p:cNvSpPr>
              <a:spLocks noChangeArrowheads="1"/>
            </p:cNvSpPr>
            <p:nvPr/>
          </p:nvSpPr>
          <p:spPr bwMode="auto">
            <a:xfrm>
              <a:off x="3409" y="1373"/>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53" name="Oval 396"/>
            <p:cNvSpPr>
              <a:spLocks noChangeArrowheads="1"/>
            </p:cNvSpPr>
            <p:nvPr/>
          </p:nvSpPr>
          <p:spPr bwMode="auto">
            <a:xfrm>
              <a:off x="3428" y="1354"/>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54" name="Oval 397"/>
            <p:cNvSpPr>
              <a:spLocks noChangeArrowheads="1"/>
            </p:cNvSpPr>
            <p:nvPr/>
          </p:nvSpPr>
          <p:spPr bwMode="auto">
            <a:xfrm>
              <a:off x="3428" y="1325"/>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55" name="Oval 398"/>
            <p:cNvSpPr>
              <a:spLocks noChangeArrowheads="1"/>
            </p:cNvSpPr>
            <p:nvPr/>
          </p:nvSpPr>
          <p:spPr bwMode="auto">
            <a:xfrm>
              <a:off x="3409" y="1306"/>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56" name="Oval 399"/>
            <p:cNvSpPr>
              <a:spLocks noChangeArrowheads="1"/>
            </p:cNvSpPr>
            <p:nvPr/>
          </p:nvSpPr>
          <p:spPr bwMode="auto">
            <a:xfrm>
              <a:off x="3399" y="1335"/>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57" name="Oval 400"/>
            <p:cNvSpPr>
              <a:spLocks noChangeArrowheads="1"/>
            </p:cNvSpPr>
            <p:nvPr/>
          </p:nvSpPr>
          <p:spPr bwMode="auto">
            <a:xfrm>
              <a:off x="3380" y="1344"/>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58" name="Oval 401"/>
            <p:cNvSpPr>
              <a:spLocks noChangeArrowheads="1"/>
            </p:cNvSpPr>
            <p:nvPr/>
          </p:nvSpPr>
          <p:spPr bwMode="auto">
            <a:xfrm>
              <a:off x="3620" y="1459"/>
              <a:ext cx="19"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59" name="Oval 402"/>
            <p:cNvSpPr>
              <a:spLocks noChangeArrowheads="1"/>
            </p:cNvSpPr>
            <p:nvPr/>
          </p:nvSpPr>
          <p:spPr bwMode="auto">
            <a:xfrm>
              <a:off x="3582" y="1450"/>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60" name="Oval 403"/>
            <p:cNvSpPr>
              <a:spLocks noChangeArrowheads="1"/>
            </p:cNvSpPr>
            <p:nvPr/>
          </p:nvSpPr>
          <p:spPr bwMode="auto">
            <a:xfrm>
              <a:off x="3572" y="1469"/>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61" name="Oval 404"/>
            <p:cNvSpPr>
              <a:spLocks noChangeArrowheads="1"/>
            </p:cNvSpPr>
            <p:nvPr/>
          </p:nvSpPr>
          <p:spPr bwMode="auto">
            <a:xfrm>
              <a:off x="3543" y="1459"/>
              <a:ext cx="19" cy="20"/>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62" name="Oval 405"/>
            <p:cNvSpPr>
              <a:spLocks noChangeArrowheads="1"/>
            </p:cNvSpPr>
            <p:nvPr/>
          </p:nvSpPr>
          <p:spPr bwMode="auto">
            <a:xfrm>
              <a:off x="3534" y="1431"/>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63" name="Oval 406"/>
            <p:cNvSpPr>
              <a:spLocks noChangeArrowheads="1"/>
            </p:cNvSpPr>
            <p:nvPr/>
          </p:nvSpPr>
          <p:spPr bwMode="auto">
            <a:xfrm>
              <a:off x="3562" y="1402"/>
              <a:ext cx="20"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64" name="Oval 407"/>
            <p:cNvSpPr>
              <a:spLocks noChangeArrowheads="1"/>
            </p:cNvSpPr>
            <p:nvPr/>
          </p:nvSpPr>
          <p:spPr bwMode="auto">
            <a:xfrm>
              <a:off x="3591" y="1402"/>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65" name="Oval 408"/>
            <p:cNvSpPr>
              <a:spLocks noChangeArrowheads="1"/>
            </p:cNvSpPr>
            <p:nvPr/>
          </p:nvSpPr>
          <p:spPr bwMode="auto">
            <a:xfrm>
              <a:off x="3610" y="1421"/>
              <a:ext cx="20"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66" name="Oval 409"/>
            <p:cNvSpPr>
              <a:spLocks noChangeArrowheads="1"/>
            </p:cNvSpPr>
            <p:nvPr/>
          </p:nvSpPr>
          <p:spPr bwMode="auto">
            <a:xfrm>
              <a:off x="3582" y="1431"/>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67" name="Oval 410"/>
            <p:cNvSpPr>
              <a:spLocks noChangeArrowheads="1"/>
            </p:cNvSpPr>
            <p:nvPr/>
          </p:nvSpPr>
          <p:spPr bwMode="auto">
            <a:xfrm>
              <a:off x="3610" y="1440"/>
              <a:ext cx="20"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sp>
          <p:nvSpPr>
            <p:cNvPr id="65868" name="Oval 411"/>
            <p:cNvSpPr>
              <a:spLocks noChangeArrowheads="1"/>
            </p:cNvSpPr>
            <p:nvPr/>
          </p:nvSpPr>
          <p:spPr bwMode="auto">
            <a:xfrm>
              <a:off x="3601" y="1469"/>
              <a:ext cx="19" cy="19"/>
            </a:xfrm>
            <a:prstGeom prst="ellipse">
              <a:avLst/>
            </a:prstGeom>
            <a:solidFill>
              <a:srgbClr val="FFFFFF"/>
            </a:solidFill>
            <a:ln w="15875">
              <a:solidFill>
                <a:srgbClr val="FF00FF"/>
              </a:solidFill>
              <a:round/>
              <a:headEnd/>
              <a:tailEnd/>
            </a:ln>
          </p:spPr>
          <p:txBody>
            <a:bodyPr/>
            <a:lstStyle/>
            <a:p>
              <a:endParaRPr lang="ja-JP" altLang="en-US">
                <a:solidFill>
                  <a:srgbClr val="000000"/>
                </a:solidFill>
                <a:latin typeface="Arial"/>
                <a:ea typeface="ＭＳ Ｐゴシック"/>
              </a:endParaRPr>
            </a:p>
          </p:txBody>
        </p:sp>
        <p:grpSp>
          <p:nvGrpSpPr>
            <p:cNvPr id="65537" name="Group 412"/>
            <p:cNvGrpSpPr>
              <a:grpSpLocks/>
            </p:cNvGrpSpPr>
            <p:nvPr/>
          </p:nvGrpSpPr>
          <p:grpSpPr bwMode="auto">
            <a:xfrm>
              <a:off x="2141" y="2304"/>
              <a:ext cx="1258" cy="347"/>
              <a:chOff x="2141" y="2304"/>
              <a:chExt cx="1258" cy="347"/>
            </a:xfrm>
          </p:grpSpPr>
          <p:sp>
            <p:nvSpPr>
              <p:cNvPr id="65870" name="AutoShape 413"/>
              <p:cNvSpPr>
                <a:spLocks noChangeArrowheads="1"/>
              </p:cNvSpPr>
              <p:nvPr/>
            </p:nvSpPr>
            <p:spPr bwMode="auto">
              <a:xfrm>
                <a:off x="2141" y="2304"/>
                <a:ext cx="1258" cy="336"/>
              </a:xfrm>
              <a:prstGeom prst="roundRect">
                <a:avLst>
                  <a:gd name="adj" fmla="val 40028"/>
                </a:avLst>
              </a:prstGeom>
              <a:solidFill>
                <a:srgbClr val="FFCCFF"/>
              </a:solidFill>
              <a:ln w="15875">
                <a:solidFill>
                  <a:srgbClr val="990099"/>
                </a:solidFill>
                <a:round/>
                <a:headEnd/>
                <a:tailEnd/>
              </a:ln>
            </p:spPr>
            <p:txBody>
              <a:bodyPr/>
              <a:lstStyle/>
              <a:p>
                <a:endParaRPr lang="ja-JP" altLang="en-US">
                  <a:solidFill>
                    <a:srgbClr val="000000"/>
                  </a:solidFill>
                  <a:latin typeface="Arial"/>
                  <a:ea typeface="ＭＳ Ｐゴシック"/>
                </a:endParaRPr>
              </a:p>
            </p:txBody>
          </p:sp>
          <p:sp>
            <p:nvSpPr>
              <p:cNvPr id="65871" name="Rectangle 414"/>
              <p:cNvSpPr>
                <a:spLocks noChangeArrowheads="1"/>
              </p:cNvSpPr>
              <p:nvPr/>
            </p:nvSpPr>
            <p:spPr bwMode="auto">
              <a:xfrm>
                <a:off x="2251" y="2328"/>
                <a:ext cx="605" cy="150"/>
              </a:xfrm>
              <a:prstGeom prst="rect">
                <a:avLst/>
              </a:prstGeom>
              <a:noFill/>
              <a:ln w="9525">
                <a:noFill/>
                <a:miter lim="800000"/>
                <a:headEnd/>
                <a:tailEnd/>
              </a:ln>
            </p:spPr>
            <p:txBody>
              <a:bodyPr wrap="none" lIns="0" tIns="0" rIns="0" bIns="0">
                <a:spAutoFit/>
              </a:bodyPr>
              <a:lstStyle/>
              <a:p>
                <a:r>
                  <a:rPr lang="ja-JP" altLang="en-US" sz="1500" b="1">
                    <a:solidFill>
                      <a:srgbClr val="000000"/>
                    </a:solidFill>
                    <a:latin typeface="Osaka" charset="-128"/>
                    <a:ea typeface="Osaka" charset="-128"/>
                  </a:rPr>
                  <a:t>ユビキチン</a:t>
                </a:r>
                <a:endParaRPr lang="ja-JP" altLang="en-US" sz="1400">
                  <a:solidFill>
                    <a:srgbClr val="000000"/>
                  </a:solidFill>
                  <a:latin typeface="Times" charset="0"/>
                  <a:ea typeface="ＭＳ 明朝" pitchFamily="17" charset="-128"/>
                </a:endParaRPr>
              </a:p>
            </p:txBody>
          </p:sp>
          <p:sp>
            <p:nvSpPr>
              <p:cNvPr id="65872" name="Rectangle 415"/>
              <p:cNvSpPr>
                <a:spLocks noChangeArrowheads="1"/>
              </p:cNvSpPr>
              <p:nvPr/>
            </p:nvSpPr>
            <p:spPr bwMode="auto">
              <a:xfrm>
                <a:off x="2253" y="2501"/>
                <a:ext cx="1068" cy="150"/>
              </a:xfrm>
              <a:prstGeom prst="rect">
                <a:avLst/>
              </a:prstGeom>
              <a:noFill/>
              <a:ln w="9525">
                <a:noFill/>
                <a:miter lim="800000"/>
                <a:headEnd/>
                <a:tailEnd/>
              </a:ln>
            </p:spPr>
            <p:txBody>
              <a:bodyPr wrap="none" lIns="0" tIns="0" rIns="0" bIns="0">
                <a:spAutoFit/>
              </a:bodyPr>
              <a:lstStyle/>
              <a:p>
                <a:r>
                  <a:rPr lang="en-US" altLang="ja-JP" sz="1500" b="1">
                    <a:solidFill>
                      <a:srgbClr val="000000"/>
                    </a:solidFill>
                    <a:latin typeface="Osaka" charset="-128"/>
                    <a:ea typeface="Osaka" charset="-128"/>
                  </a:rPr>
                  <a:t>/ </a:t>
                </a:r>
                <a:r>
                  <a:rPr lang="ja-JP" altLang="en-US" sz="1500" b="1">
                    <a:solidFill>
                      <a:srgbClr val="000000"/>
                    </a:solidFill>
                    <a:latin typeface="Osaka" charset="-128"/>
                    <a:ea typeface="Osaka" charset="-128"/>
                  </a:rPr>
                  <a:t>プロテアソーム系</a:t>
                </a:r>
                <a:endParaRPr lang="ja-JP" altLang="en-US" sz="1400">
                  <a:solidFill>
                    <a:srgbClr val="000000"/>
                  </a:solidFill>
                  <a:latin typeface="Times" charset="0"/>
                  <a:ea typeface="ＭＳ 明朝" pitchFamily="17" charset="-128"/>
                </a:endParaRPr>
              </a:p>
            </p:txBody>
          </p:sp>
        </p:grpSp>
      </p:grpSp>
    </p:spTree>
    <p:extLst>
      <p:ext uri="{BB962C8B-B14F-4D97-AF65-F5344CB8AC3E}">
        <p14:creationId xmlns:p14="http://schemas.microsoft.com/office/powerpoint/2010/main" val="191886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ctrTitle"/>
          </p:nvPr>
        </p:nvSpPr>
        <p:spPr>
          <a:xfrm>
            <a:off x="762000" y="685800"/>
            <a:ext cx="7772400" cy="1143000"/>
          </a:xfrm>
        </p:spPr>
        <p:txBody>
          <a:bodyPr/>
          <a:lstStyle/>
          <a:p>
            <a:pPr eaLnBrk="1" hangingPunct="1"/>
            <a:r>
              <a:rPr lang="en-US" altLang="ja-JP" sz="3200"/>
              <a:t>How sperm activate egg?</a:t>
            </a:r>
            <a:endParaRPr lang="en-US" altLang="ja-JP"/>
          </a:p>
        </p:txBody>
      </p:sp>
      <p:sp>
        <p:nvSpPr>
          <p:cNvPr id="67587" name="Rectangle 3"/>
          <p:cNvSpPr>
            <a:spLocks noGrp="1" noChangeArrowheads="1"/>
          </p:cNvSpPr>
          <p:nvPr>
            <p:ph type="subTitle" idx="1"/>
          </p:nvPr>
        </p:nvSpPr>
        <p:spPr>
          <a:xfrm>
            <a:off x="1371600" y="3492500"/>
            <a:ext cx="7391400" cy="1089025"/>
          </a:xfrm>
          <a:solidFill>
            <a:schemeClr val="bg1"/>
          </a:solidFill>
        </p:spPr>
        <p:txBody>
          <a:bodyPr/>
          <a:lstStyle/>
          <a:p>
            <a:pPr algn="l" eaLnBrk="1" hangingPunct="1"/>
            <a:r>
              <a:rPr lang="en-US" altLang="ja-JP" sz="1800"/>
              <a:t>1. Sperm receptor</a:t>
            </a:r>
          </a:p>
          <a:p>
            <a:pPr algn="l" eaLnBrk="1" hangingPunct="1"/>
            <a:endParaRPr lang="en-US" altLang="ja-JP" sz="1800"/>
          </a:p>
          <a:p>
            <a:pPr algn="l" eaLnBrk="1" hangingPunct="1"/>
            <a:r>
              <a:rPr lang="en-US" altLang="ja-JP" sz="1800"/>
              <a:t>2. Sperm factor = Soluble Ca</a:t>
            </a:r>
            <a:r>
              <a:rPr lang="en-US" altLang="ja-JP" sz="1800" baseline="30000"/>
              <a:t>2+</a:t>
            </a:r>
            <a:r>
              <a:rPr lang="en-US" altLang="ja-JP" sz="1800"/>
              <a:t> releasing factor in sperm</a:t>
            </a:r>
            <a:endParaRPr lang="en-US" altLang="ja-JP" sz="2400"/>
          </a:p>
        </p:txBody>
      </p:sp>
      <p:sp>
        <p:nvSpPr>
          <p:cNvPr id="67588" name="Rectangle 4"/>
          <p:cNvSpPr>
            <a:spLocks noChangeArrowheads="1"/>
          </p:cNvSpPr>
          <p:nvPr/>
        </p:nvSpPr>
        <p:spPr bwMode="auto">
          <a:xfrm>
            <a:off x="685800" y="1828800"/>
            <a:ext cx="7772400" cy="1143000"/>
          </a:xfrm>
          <a:prstGeom prst="rect">
            <a:avLst/>
          </a:prstGeom>
          <a:noFill/>
          <a:ln w="9525">
            <a:noFill/>
            <a:miter lim="800000"/>
            <a:headEnd/>
            <a:tailEnd/>
          </a:ln>
        </p:spPr>
        <p:txBody>
          <a:bodyPr anchor="ctr"/>
          <a:lstStyle/>
          <a:p>
            <a:pPr algn="ctr"/>
            <a:r>
              <a:rPr lang="en-US" altLang="ja-JP" sz="3200">
                <a:solidFill>
                  <a:srgbClr val="000000"/>
                </a:solidFill>
                <a:latin typeface="Arial"/>
                <a:ea typeface="ＭＳ Ｐゴシック"/>
              </a:rPr>
              <a:t>How sperm induce Ca</a:t>
            </a:r>
            <a:r>
              <a:rPr lang="en-US" altLang="ja-JP" sz="3200" baseline="30000">
                <a:solidFill>
                  <a:srgbClr val="000000"/>
                </a:solidFill>
                <a:latin typeface="Arial"/>
                <a:ea typeface="ＭＳ Ｐゴシック"/>
              </a:rPr>
              <a:t>2+</a:t>
            </a:r>
            <a:r>
              <a:rPr lang="en-US" altLang="ja-JP" sz="3200">
                <a:solidFill>
                  <a:srgbClr val="000000"/>
                </a:solidFill>
                <a:latin typeface="Arial"/>
                <a:ea typeface="ＭＳ Ｐゴシック"/>
              </a:rPr>
              <a:t>  release in egg?</a:t>
            </a:r>
            <a:endParaRPr lang="en-US" altLang="ja-JP" sz="4400">
              <a:solidFill>
                <a:srgbClr val="000000"/>
              </a:solidFill>
              <a:latin typeface="Arial"/>
              <a:ea typeface="ＭＳ Ｐゴシック"/>
            </a:endParaRPr>
          </a:p>
        </p:txBody>
      </p:sp>
      <p:sp>
        <p:nvSpPr>
          <p:cNvPr id="67589" name="Rectangle 5"/>
          <p:cNvSpPr>
            <a:spLocks noChangeArrowheads="1"/>
          </p:cNvSpPr>
          <p:nvPr/>
        </p:nvSpPr>
        <p:spPr bwMode="auto">
          <a:xfrm rot="5400000">
            <a:off x="3695700" y="1257300"/>
            <a:ext cx="1371600" cy="1143000"/>
          </a:xfrm>
          <a:prstGeom prst="rect">
            <a:avLst/>
          </a:prstGeom>
          <a:noFill/>
          <a:ln w="9525">
            <a:noFill/>
            <a:miter lim="800000"/>
            <a:headEnd/>
            <a:tailEnd/>
          </a:ln>
        </p:spPr>
        <p:txBody>
          <a:bodyPr anchor="ctr"/>
          <a:lstStyle/>
          <a:p>
            <a:pPr algn="ctr"/>
            <a:r>
              <a:rPr lang="en-US" altLang="ja-JP" sz="4400">
                <a:solidFill>
                  <a:srgbClr val="000000"/>
                </a:solidFill>
                <a:latin typeface="Arial"/>
                <a:ea typeface="ＭＳ Ｐゴシック"/>
              </a:rPr>
              <a:t>=</a:t>
            </a:r>
          </a:p>
        </p:txBody>
      </p:sp>
    </p:spTree>
    <p:extLst>
      <p:ext uri="{BB962C8B-B14F-4D97-AF65-F5344CB8AC3E}">
        <p14:creationId xmlns:p14="http://schemas.microsoft.com/office/powerpoint/2010/main" val="3128994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print"/>
          <a:srcRect/>
          <a:stretch>
            <a:fillRect/>
          </a:stretch>
        </p:blipFill>
        <p:spPr bwMode="auto">
          <a:xfrm>
            <a:off x="2057400" y="381000"/>
            <a:ext cx="5240338" cy="6248400"/>
          </a:xfrm>
          <a:prstGeom prst="rect">
            <a:avLst/>
          </a:prstGeom>
          <a:noFill/>
          <a:ln w="9525">
            <a:noFill/>
            <a:miter lim="800000"/>
            <a:headEnd/>
            <a:tailEnd/>
          </a:ln>
        </p:spPr>
      </p:pic>
      <p:sp>
        <p:nvSpPr>
          <p:cNvPr id="2" name="テキスト ボックス 1"/>
          <p:cNvSpPr txBox="1"/>
          <p:nvPr/>
        </p:nvSpPr>
        <p:spPr>
          <a:xfrm>
            <a:off x="5902163" y="381000"/>
            <a:ext cx="2791149" cy="523220"/>
          </a:xfrm>
          <a:prstGeom prst="rect">
            <a:avLst/>
          </a:prstGeom>
          <a:noFill/>
        </p:spPr>
        <p:txBody>
          <a:bodyPr wrap="none" rtlCol="0">
            <a:spAutoFit/>
          </a:bodyPr>
          <a:lstStyle/>
          <a:p>
            <a:r>
              <a:rPr kumimoji="1" lang="en-US" altLang="ja-JP" sz="2800" dirty="0"/>
              <a:t>Fertilizer = </a:t>
            </a:r>
            <a:r>
              <a:rPr kumimoji="1" lang="ja-JP" altLang="en-US" sz="2800" dirty="0"/>
              <a:t>肥料</a:t>
            </a:r>
            <a:r>
              <a:rPr kumimoji="1" lang="en-US" altLang="ja-JP" sz="2800" dirty="0"/>
              <a:t> </a:t>
            </a:r>
            <a:endParaRPr kumimoji="1" lang="ja-JP" altLang="en-US" sz="2800" dirty="0"/>
          </a:p>
        </p:txBody>
      </p:sp>
      <p:sp>
        <p:nvSpPr>
          <p:cNvPr id="3" name="テキスト ボックス 2"/>
          <p:cNvSpPr txBox="1"/>
          <p:nvPr/>
        </p:nvSpPr>
        <p:spPr>
          <a:xfrm>
            <a:off x="4677569" y="4293096"/>
            <a:ext cx="3863558" cy="923330"/>
          </a:xfrm>
          <a:prstGeom prst="rect">
            <a:avLst/>
          </a:prstGeom>
          <a:solidFill>
            <a:schemeClr val="bg1"/>
          </a:solidFill>
          <a:ln>
            <a:solidFill>
              <a:srgbClr val="00B0F0"/>
            </a:solidFill>
          </a:ln>
        </p:spPr>
        <p:txBody>
          <a:bodyPr wrap="none" rtlCol="0">
            <a:spAutoFit/>
          </a:bodyPr>
          <a:lstStyle/>
          <a:p>
            <a:r>
              <a:rPr lang="ja-JP" altLang="en-US" dirty="0"/>
              <a:t>正しい（古い）文法では</a:t>
            </a:r>
            <a:endParaRPr lang="en-US" altLang="ja-JP" dirty="0"/>
          </a:p>
          <a:p>
            <a:r>
              <a:rPr lang="en-US" altLang="ja-JP" dirty="0"/>
              <a:t>Fertilize </a:t>
            </a:r>
            <a:r>
              <a:rPr lang="ja-JP" altLang="en-US" dirty="0"/>
              <a:t>の主語は精子（もしくは男性）</a:t>
            </a:r>
            <a:endParaRPr lang="en-US" altLang="ja-JP" dirty="0"/>
          </a:p>
          <a:p>
            <a:r>
              <a:rPr kumimoji="1" lang="en-US" altLang="ja-JP" dirty="0"/>
              <a:t>A spermatozoon fertilizes an egg.</a:t>
            </a:r>
            <a:endParaRPr kumimoji="1" lang="ja-JP" altLang="en-US" dirty="0"/>
          </a:p>
        </p:txBody>
      </p:sp>
    </p:spTree>
    <p:extLst>
      <p:ext uri="{BB962C8B-B14F-4D97-AF65-F5344CB8AC3E}">
        <p14:creationId xmlns:p14="http://schemas.microsoft.com/office/powerpoint/2010/main" val="224813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ja-JP" altLang="en-US">
              <a:solidFill>
                <a:srgbClr val="000000"/>
              </a:solidFill>
              <a:latin typeface="Arial"/>
              <a:ea typeface="ＭＳ Ｐゴシック"/>
            </a:endParaRPr>
          </a:p>
        </p:txBody>
      </p:sp>
      <p:pic>
        <p:nvPicPr>
          <p:cNvPr id="69635" name="Picture 2"/>
          <p:cNvPicPr>
            <a:picLocks noChangeAspect="1" noChangeArrowheads="1"/>
          </p:cNvPicPr>
          <p:nvPr/>
        </p:nvPicPr>
        <p:blipFill>
          <a:blip r:embed="rId3" cstate="print"/>
          <a:srcRect/>
          <a:stretch>
            <a:fillRect/>
          </a:stretch>
        </p:blipFill>
        <p:spPr bwMode="auto">
          <a:xfrm>
            <a:off x="533400" y="609600"/>
            <a:ext cx="7950200" cy="5638800"/>
          </a:xfrm>
          <a:prstGeom prst="rect">
            <a:avLst/>
          </a:prstGeom>
          <a:noFill/>
          <a:ln w="9525">
            <a:noFill/>
            <a:miter lim="800000"/>
            <a:headEnd/>
            <a:tailEnd/>
          </a:ln>
        </p:spPr>
      </p:pic>
      <p:pic>
        <p:nvPicPr>
          <p:cNvPr id="69636" name="Picture 3"/>
          <p:cNvPicPr>
            <a:picLocks noChangeAspect="1" noChangeArrowheads="1"/>
          </p:cNvPicPr>
          <p:nvPr/>
        </p:nvPicPr>
        <p:blipFill>
          <a:blip r:embed="rId4" cstate="print"/>
          <a:srcRect/>
          <a:stretch>
            <a:fillRect/>
          </a:stretch>
        </p:blipFill>
        <p:spPr bwMode="auto">
          <a:xfrm>
            <a:off x="3581400" y="1600200"/>
            <a:ext cx="990600" cy="2108200"/>
          </a:xfrm>
          <a:prstGeom prst="rect">
            <a:avLst/>
          </a:prstGeom>
          <a:noFill/>
          <a:ln w="9525">
            <a:noFill/>
            <a:miter lim="800000"/>
            <a:headEnd/>
            <a:tailEnd/>
          </a:ln>
        </p:spPr>
      </p:pic>
      <p:sp>
        <p:nvSpPr>
          <p:cNvPr id="69637" name="Text Box 4"/>
          <p:cNvSpPr txBox="1">
            <a:spLocks noChangeArrowheads="1"/>
          </p:cNvSpPr>
          <p:nvPr/>
        </p:nvSpPr>
        <p:spPr bwMode="auto">
          <a:xfrm>
            <a:off x="4419600" y="3352800"/>
            <a:ext cx="1981200" cy="457200"/>
          </a:xfrm>
          <a:prstGeom prst="rect">
            <a:avLst/>
          </a:prstGeom>
          <a:noFill/>
          <a:ln w="9525">
            <a:noFill/>
            <a:miter lim="800000"/>
            <a:headEnd/>
            <a:tailEnd/>
          </a:ln>
        </p:spPr>
        <p:txBody>
          <a:bodyPr>
            <a:spAutoFit/>
          </a:bodyPr>
          <a:lstStyle/>
          <a:p>
            <a:pPr>
              <a:spcBef>
                <a:spcPct val="50000"/>
              </a:spcBef>
            </a:pPr>
            <a:r>
              <a:rPr lang="en-US" altLang="ja-JP" sz="2400">
                <a:solidFill>
                  <a:srgbClr val="FFFFFF"/>
                </a:solidFill>
                <a:latin typeface="Helvetica" charset="0"/>
                <a:ea typeface="Osaka" charset="-128"/>
              </a:rPr>
              <a:t>Sperm factor</a:t>
            </a:r>
            <a:endParaRPr lang="en-US" altLang="ja-JP" sz="2400">
              <a:solidFill>
                <a:srgbClr val="FFFFFF"/>
              </a:solidFill>
              <a:latin typeface="Times" charset="0"/>
              <a:ea typeface="Osaka" charset="-128"/>
            </a:endParaRPr>
          </a:p>
        </p:txBody>
      </p:sp>
      <p:sp>
        <p:nvSpPr>
          <p:cNvPr id="69638" name="Line 5"/>
          <p:cNvSpPr>
            <a:spLocks noChangeShapeType="1"/>
          </p:cNvSpPr>
          <p:nvPr/>
        </p:nvSpPr>
        <p:spPr bwMode="auto">
          <a:xfrm flipH="1">
            <a:off x="3962400" y="3733800"/>
            <a:ext cx="228600" cy="152400"/>
          </a:xfrm>
          <a:prstGeom prst="line">
            <a:avLst/>
          </a:prstGeom>
          <a:noFill/>
          <a:ln w="9525">
            <a:solidFill>
              <a:schemeClr val="bg1"/>
            </a:solidFill>
            <a:round/>
            <a:headEnd/>
            <a:tailEnd type="triangle" w="med" len="med"/>
          </a:ln>
        </p:spPr>
        <p:txBody>
          <a:bodyPr wrap="none" anchor="ctr"/>
          <a:lstStyle/>
          <a:p>
            <a:endParaRPr lang="ja-JP" altLang="en-US">
              <a:solidFill>
                <a:srgbClr val="000000"/>
              </a:solidFill>
              <a:latin typeface="Arial"/>
              <a:ea typeface="ＭＳ Ｐゴシック"/>
            </a:endParaRPr>
          </a:p>
        </p:txBody>
      </p:sp>
      <p:sp>
        <p:nvSpPr>
          <p:cNvPr id="69639" name="Rectangle 6"/>
          <p:cNvSpPr>
            <a:spLocks noChangeArrowheads="1"/>
          </p:cNvSpPr>
          <p:nvPr/>
        </p:nvSpPr>
        <p:spPr bwMode="auto">
          <a:xfrm>
            <a:off x="2971800" y="3505200"/>
            <a:ext cx="533400" cy="304800"/>
          </a:xfrm>
          <a:prstGeom prst="rect">
            <a:avLst/>
          </a:prstGeom>
          <a:solidFill>
            <a:schemeClr val="tx2"/>
          </a:solidFill>
          <a:ln w="9525">
            <a:solidFill>
              <a:schemeClr val="tx1"/>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69640" name="Rectangle 7"/>
          <p:cNvSpPr>
            <a:spLocks noChangeArrowheads="1"/>
          </p:cNvSpPr>
          <p:nvPr/>
        </p:nvSpPr>
        <p:spPr bwMode="auto">
          <a:xfrm>
            <a:off x="2971800" y="3276600"/>
            <a:ext cx="838200" cy="228600"/>
          </a:xfrm>
          <a:prstGeom prst="rect">
            <a:avLst/>
          </a:prstGeom>
          <a:solidFill>
            <a:schemeClr val="tx2"/>
          </a:solidFill>
          <a:ln w="9525">
            <a:solidFill>
              <a:schemeClr val="tx1"/>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69641" name="Rectangle 8"/>
          <p:cNvSpPr>
            <a:spLocks noChangeArrowheads="1"/>
          </p:cNvSpPr>
          <p:nvPr/>
        </p:nvSpPr>
        <p:spPr bwMode="auto">
          <a:xfrm>
            <a:off x="3581400" y="5410200"/>
            <a:ext cx="457200" cy="304800"/>
          </a:xfrm>
          <a:prstGeom prst="rect">
            <a:avLst/>
          </a:prstGeom>
          <a:solidFill>
            <a:schemeClr val="tx2"/>
          </a:solidFill>
          <a:ln w="9525">
            <a:solidFill>
              <a:schemeClr val="tx2"/>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69642" name="Text Box 9"/>
          <p:cNvSpPr txBox="1">
            <a:spLocks noChangeArrowheads="1"/>
          </p:cNvSpPr>
          <p:nvPr/>
        </p:nvSpPr>
        <p:spPr bwMode="auto">
          <a:xfrm>
            <a:off x="3581400" y="5486400"/>
            <a:ext cx="2819400" cy="519113"/>
          </a:xfrm>
          <a:prstGeom prst="rect">
            <a:avLst/>
          </a:prstGeom>
          <a:noFill/>
          <a:ln w="9525">
            <a:noFill/>
            <a:miter lim="800000"/>
            <a:headEnd/>
            <a:tailEnd/>
          </a:ln>
        </p:spPr>
        <p:txBody>
          <a:bodyPr>
            <a:spAutoFit/>
          </a:bodyPr>
          <a:lstStyle/>
          <a:p>
            <a:pPr>
              <a:spcBef>
                <a:spcPct val="50000"/>
              </a:spcBef>
            </a:pPr>
            <a:r>
              <a:rPr lang="en-US" altLang="ja-JP" sz="2800" b="1">
                <a:solidFill>
                  <a:srgbClr val="FFFFFF"/>
                </a:solidFill>
                <a:latin typeface="Helvetica" charset="0"/>
                <a:ea typeface="Osaka" charset="-128"/>
              </a:rPr>
              <a:t>IP</a:t>
            </a:r>
            <a:r>
              <a:rPr lang="en-US" altLang="ja-JP" b="1">
                <a:solidFill>
                  <a:srgbClr val="FFFFFF"/>
                </a:solidFill>
                <a:latin typeface="Helvetica" charset="0"/>
                <a:ea typeface="Osaka" charset="-128"/>
              </a:rPr>
              <a:t>3</a:t>
            </a:r>
            <a:r>
              <a:rPr lang="en-US" altLang="ja-JP" sz="2800" b="1">
                <a:solidFill>
                  <a:srgbClr val="FFFFFF"/>
                </a:solidFill>
                <a:latin typeface="Helvetica" charset="0"/>
                <a:ea typeface="Osaka" charset="-128"/>
              </a:rPr>
              <a:t> receptor</a:t>
            </a:r>
          </a:p>
        </p:txBody>
      </p:sp>
      <p:sp>
        <p:nvSpPr>
          <p:cNvPr id="69643" name="Rectangle 10"/>
          <p:cNvSpPr>
            <a:spLocks noChangeArrowheads="1"/>
          </p:cNvSpPr>
          <p:nvPr/>
        </p:nvSpPr>
        <p:spPr bwMode="auto">
          <a:xfrm>
            <a:off x="3429000" y="5410200"/>
            <a:ext cx="228600" cy="304800"/>
          </a:xfrm>
          <a:prstGeom prst="rect">
            <a:avLst/>
          </a:prstGeom>
          <a:solidFill>
            <a:schemeClr val="tx2"/>
          </a:solidFill>
          <a:ln w="9525">
            <a:solidFill>
              <a:schemeClr val="tx2"/>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69644" name="Text Box 11"/>
          <p:cNvSpPr txBox="1">
            <a:spLocks noChangeArrowheads="1"/>
          </p:cNvSpPr>
          <p:nvPr/>
        </p:nvSpPr>
        <p:spPr bwMode="auto">
          <a:xfrm>
            <a:off x="6096000" y="4876800"/>
            <a:ext cx="1295400" cy="536575"/>
          </a:xfrm>
          <a:prstGeom prst="rect">
            <a:avLst/>
          </a:prstGeom>
          <a:noFill/>
          <a:ln w="9525">
            <a:noFill/>
            <a:miter lim="800000"/>
            <a:headEnd/>
            <a:tailEnd/>
          </a:ln>
        </p:spPr>
        <p:txBody>
          <a:bodyPr>
            <a:spAutoFit/>
          </a:bodyPr>
          <a:lstStyle/>
          <a:p>
            <a:pPr>
              <a:spcBef>
                <a:spcPct val="50000"/>
              </a:spcBef>
            </a:pPr>
            <a:r>
              <a:rPr lang="ja-JP" altLang="en-US" sz="2800" b="1">
                <a:solidFill>
                  <a:srgbClr val="FFFFFF"/>
                </a:solidFill>
                <a:latin typeface="Times" charset="0"/>
                <a:ea typeface="Osaka" charset="-128"/>
              </a:rPr>
              <a:t>小胞体</a:t>
            </a:r>
          </a:p>
        </p:txBody>
      </p:sp>
      <p:sp>
        <p:nvSpPr>
          <p:cNvPr id="69645" name="Rectangle 12"/>
          <p:cNvSpPr>
            <a:spLocks noChangeArrowheads="1"/>
          </p:cNvSpPr>
          <p:nvPr/>
        </p:nvSpPr>
        <p:spPr bwMode="auto">
          <a:xfrm>
            <a:off x="2819400" y="3962400"/>
            <a:ext cx="381000" cy="381000"/>
          </a:xfrm>
          <a:prstGeom prst="rect">
            <a:avLst/>
          </a:prstGeom>
          <a:solidFill>
            <a:schemeClr val="tx2"/>
          </a:solidFill>
          <a:ln w="9525">
            <a:solidFill>
              <a:schemeClr val="tx1"/>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49165" name="Freeform 13"/>
          <p:cNvSpPr>
            <a:spLocks/>
          </p:cNvSpPr>
          <p:nvPr/>
        </p:nvSpPr>
        <p:spPr bwMode="auto">
          <a:xfrm>
            <a:off x="252413" y="1866900"/>
            <a:ext cx="3219450" cy="2565400"/>
          </a:xfrm>
          <a:custGeom>
            <a:avLst/>
            <a:gdLst>
              <a:gd name="T0" fmla="*/ 385584706 w 2028"/>
              <a:gd name="T1" fmla="*/ 564515028 h 1616"/>
              <a:gd name="T2" fmla="*/ 1353324771 w 2028"/>
              <a:gd name="T3" fmla="*/ 241935026 h 1616"/>
              <a:gd name="T4" fmla="*/ 1635582203 w 2028"/>
              <a:gd name="T5" fmla="*/ 161290001 h 1616"/>
              <a:gd name="T6" fmla="*/ 1857356297 w 2028"/>
              <a:gd name="T7" fmla="*/ 60483757 h 1616"/>
              <a:gd name="T8" fmla="*/ 2147483647 w 2028"/>
              <a:gd name="T9" fmla="*/ 0 h 1616"/>
              <a:gd name="T10" fmla="*/ 2147483647 w 2028"/>
              <a:gd name="T11" fmla="*/ 20161250 h 1616"/>
              <a:gd name="T12" fmla="*/ 2147483647 w 2028"/>
              <a:gd name="T13" fmla="*/ 161290001 h 1616"/>
              <a:gd name="T14" fmla="*/ 2147483647 w 2028"/>
              <a:gd name="T15" fmla="*/ 241935026 h 1616"/>
              <a:gd name="T16" fmla="*/ 2147483647 w 2028"/>
              <a:gd name="T17" fmla="*/ 403224977 h 1616"/>
              <a:gd name="T18" fmla="*/ 2147483647 w 2028"/>
              <a:gd name="T19" fmla="*/ 524192540 h 1616"/>
              <a:gd name="T20" fmla="*/ 2147483647 w 2028"/>
              <a:gd name="T21" fmla="*/ 1088707568 h 1616"/>
              <a:gd name="T22" fmla="*/ 2147483647 w 2028"/>
              <a:gd name="T23" fmla="*/ 1814512745 h 1616"/>
              <a:gd name="T24" fmla="*/ 2147483647 w 2028"/>
              <a:gd name="T25" fmla="*/ 1975802697 h 1616"/>
              <a:gd name="T26" fmla="*/ 2147483647 w 2028"/>
              <a:gd name="T27" fmla="*/ 2147483647 h 1616"/>
              <a:gd name="T28" fmla="*/ 2147483647 w 2028"/>
              <a:gd name="T29" fmla="*/ 2147483647 h 1616"/>
              <a:gd name="T30" fmla="*/ 2147483647 w 2028"/>
              <a:gd name="T31" fmla="*/ 2147483647 h 1616"/>
              <a:gd name="T32" fmla="*/ 2147483647 w 2028"/>
              <a:gd name="T33" fmla="*/ 2147483647 h 1616"/>
              <a:gd name="T34" fmla="*/ 2147483647 w 2028"/>
              <a:gd name="T35" fmla="*/ 2147483647 h 1616"/>
              <a:gd name="T36" fmla="*/ 2147483647 w 2028"/>
              <a:gd name="T37" fmla="*/ 2147483647 h 1616"/>
              <a:gd name="T38" fmla="*/ 2147483647 w 2028"/>
              <a:gd name="T39" fmla="*/ 2147483647 h 1616"/>
              <a:gd name="T40" fmla="*/ 2147483647 w 2028"/>
              <a:gd name="T41" fmla="*/ 2147483647 h 1616"/>
              <a:gd name="T42" fmla="*/ 2147483647 w 2028"/>
              <a:gd name="T43" fmla="*/ 2147483647 h 1616"/>
              <a:gd name="T44" fmla="*/ 2147483647 w 2028"/>
              <a:gd name="T45" fmla="*/ 2147483647 h 1616"/>
              <a:gd name="T46" fmla="*/ 2147483647 w 2028"/>
              <a:gd name="T47" fmla="*/ 2147483647 h 1616"/>
              <a:gd name="T48" fmla="*/ 2147483647 w 2028"/>
              <a:gd name="T49" fmla="*/ 2147483647 h 1616"/>
              <a:gd name="T50" fmla="*/ 2147483647 w 2028"/>
              <a:gd name="T51" fmla="*/ 2147483647 h 1616"/>
              <a:gd name="T52" fmla="*/ 1897678787 w 2028"/>
              <a:gd name="T53" fmla="*/ 2147483647 h 1616"/>
              <a:gd name="T54" fmla="*/ 1393647261 w 2028"/>
              <a:gd name="T55" fmla="*/ 2147483647 h 1616"/>
              <a:gd name="T56" fmla="*/ 909777378 w 2028"/>
              <a:gd name="T57" fmla="*/ 2147483647 h 1616"/>
              <a:gd name="T58" fmla="*/ 627519747 w 2028"/>
              <a:gd name="T59" fmla="*/ 2147483647 h 1616"/>
              <a:gd name="T60" fmla="*/ 587197257 w 2028"/>
              <a:gd name="T61" fmla="*/ 2147483647 h 1616"/>
              <a:gd name="T62" fmla="*/ 526713522 w 2028"/>
              <a:gd name="T63" fmla="*/ 2147483647 h 1616"/>
              <a:gd name="T64" fmla="*/ 345262216 w 2028"/>
              <a:gd name="T65" fmla="*/ 2147483647 h 1616"/>
              <a:gd name="T66" fmla="*/ 103327200 w 2028"/>
              <a:gd name="T67" fmla="*/ 2147483647 h 1616"/>
              <a:gd name="T68" fmla="*/ 22682201 w 2028"/>
              <a:gd name="T69" fmla="*/ 2116931404 h 1616"/>
              <a:gd name="T70" fmla="*/ 204133450 w 2028"/>
              <a:gd name="T71" fmla="*/ 1350803739 h 1616"/>
              <a:gd name="T72" fmla="*/ 425907296 w 2028"/>
              <a:gd name="T73" fmla="*/ 947578861 h 1616"/>
              <a:gd name="T74" fmla="*/ 587197257 w 2028"/>
              <a:gd name="T75" fmla="*/ 524192540 h 1616"/>
              <a:gd name="T76" fmla="*/ 708164728 w 2028"/>
              <a:gd name="T77" fmla="*/ 362902490 h 1616"/>
              <a:gd name="T78" fmla="*/ 849293642 w 2028"/>
              <a:gd name="T79" fmla="*/ 262096270 h 1616"/>
              <a:gd name="T80" fmla="*/ 688003483 w 2028"/>
              <a:gd name="T81" fmla="*/ 423386321 h 1616"/>
              <a:gd name="T82" fmla="*/ 688003483 w 2028"/>
              <a:gd name="T83" fmla="*/ 302418758 h 16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28"/>
              <a:gd name="T127" fmla="*/ 0 h 1616"/>
              <a:gd name="T128" fmla="*/ 2028 w 2028"/>
              <a:gd name="T129" fmla="*/ 1616 h 16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28" h="1616">
                <a:moveTo>
                  <a:pt x="153" y="224"/>
                </a:moveTo>
                <a:cubicBezTo>
                  <a:pt x="263" y="150"/>
                  <a:pt x="406" y="117"/>
                  <a:pt x="537" y="96"/>
                </a:cubicBezTo>
                <a:cubicBezTo>
                  <a:pt x="625" y="51"/>
                  <a:pt x="483" y="119"/>
                  <a:pt x="649" y="64"/>
                </a:cubicBezTo>
                <a:cubicBezTo>
                  <a:pt x="678" y="54"/>
                  <a:pt x="708" y="32"/>
                  <a:pt x="737" y="24"/>
                </a:cubicBezTo>
                <a:cubicBezTo>
                  <a:pt x="795" y="7"/>
                  <a:pt x="861" y="4"/>
                  <a:pt x="921" y="0"/>
                </a:cubicBezTo>
                <a:cubicBezTo>
                  <a:pt x="1073" y="2"/>
                  <a:pt x="1225" y="2"/>
                  <a:pt x="1377" y="8"/>
                </a:cubicBezTo>
                <a:cubicBezTo>
                  <a:pt x="1442" y="10"/>
                  <a:pt x="1520" y="47"/>
                  <a:pt x="1585" y="64"/>
                </a:cubicBezTo>
                <a:cubicBezTo>
                  <a:pt x="1674" y="86"/>
                  <a:pt x="1773" y="88"/>
                  <a:pt x="1865" y="96"/>
                </a:cubicBezTo>
                <a:cubicBezTo>
                  <a:pt x="1909" y="104"/>
                  <a:pt x="1948" y="123"/>
                  <a:pt x="1977" y="160"/>
                </a:cubicBezTo>
                <a:cubicBezTo>
                  <a:pt x="1988" y="175"/>
                  <a:pt x="2009" y="208"/>
                  <a:pt x="2009" y="208"/>
                </a:cubicBezTo>
                <a:cubicBezTo>
                  <a:pt x="2024" y="284"/>
                  <a:pt x="2028" y="352"/>
                  <a:pt x="2009" y="432"/>
                </a:cubicBezTo>
                <a:cubicBezTo>
                  <a:pt x="2001" y="526"/>
                  <a:pt x="1991" y="629"/>
                  <a:pt x="1961" y="720"/>
                </a:cubicBezTo>
                <a:cubicBezTo>
                  <a:pt x="1919" y="845"/>
                  <a:pt x="1967" y="663"/>
                  <a:pt x="1937" y="784"/>
                </a:cubicBezTo>
                <a:cubicBezTo>
                  <a:pt x="1934" y="808"/>
                  <a:pt x="1934" y="832"/>
                  <a:pt x="1929" y="856"/>
                </a:cubicBezTo>
                <a:cubicBezTo>
                  <a:pt x="1926" y="865"/>
                  <a:pt x="1916" y="871"/>
                  <a:pt x="1913" y="880"/>
                </a:cubicBezTo>
                <a:cubicBezTo>
                  <a:pt x="1906" y="895"/>
                  <a:pt x="1906" y="913"/>
                  <a:pt x="1897" y="928"/>
                </a:cubicBezTo>
                <a:cubicBezTo>
                  <a:pt x="1877" y="957"/>
                  <a:pt x="1861" y="979"/>
                  <a:pt x="1849" y="1016"/>
                </a:cubicBezTo>
                <a:cubicBezTo>
                  <a:pt x="1837" y="1049"/>
                  <a:pt x="1844" y="1090"/>
                  <a:pt x="1825" y="1120"/>
                </a:cubicBezTo>
                <a:cubicBezTo>
                  <a:pt x="1794" y="1166"/>
                  <a:pt x="1775" y="1201"/>
                  <a:pt x="1729" y="1232"/>
                </a:cubicBezTo>
                <a:cubicBezTo>
                  <a:pt x="1707" y="1263"/>
                  <a:pt x="1661" y="1314"/>
                  <a:pt x="1649" y="1352"/>
                </a:cubicBezTo>
                <a:cubicBezTo>
                  <a:pt x="1646" y="1360"/>
                  <a:pt x="1646" y="1370"/>
                  <a:pt x="1641" y="1376"/>
                </a:cubicBezTo>
                <a:cubicBezTo>
                  <a:pt x="1635" y="1381"/>
                  <a:pt x="1625" y="1381"/>
                  <a:pt x="1617" y="1384"/>
                </a:cubicBezTo>
                <a:cubicBezTo>
                  <a:pt x="1550" y="1450"/>
                  <a:pt x="1466" y="1470"/>
                  <a:pt x="1377" y="1488"/>
                </a:cubicBezTo>
                <a:cubicBezTo>
                  <a:pt x="1330" y="1511"/>
                  <a:pt x="1284" y="1514"/>
                  <a:pt x="1233" y="1528"/>
                </a:cubicBezTo>
                <a:cubicBezTo>
                  <a:pt x="1130" y="1555"/>
                  <a:pt x="1070" y="1571"/>
                  <a:pt x="969" y="1584"/>
                </a:cubicBezTo>
                <a:cubicBezTo>
                  <a:pt x="896" y="1593"/>
                  <a:pt x="931" y="1589"/>
                  <a:pt x="865" y="1600"/>
                </a:cubicBezTo>
                <a:cubicBezTo>
                  <a:pt x="827" y="1605"/>
                  <a:pt x="753" y="1616"/>
                  <a:pt x="753" y="1616"/>
                </a:cubicBezTo>
                <a:cubicBezTo>
                  <a:pt x="686" y="1608"/>
                  <a:pt x="617" y="1609"/>
                  <a:pt x="553" y="1592"/>
                </a:cubicBezTo>
                <a:cubicBezTo>
                  <a:pt x="485" y="1573"/>
                  <a:pt x="424" y="1511"/>
                  <a:pt x="361" y="1480"/>
                </a:cubicBezTo>
                <a:cubicBezTo>
                  <a:pt x="334" y="1447"/>
                  <a:pt x="263" y="1389"/>
                  <a:pt x="249" y="1360"/>
                </a:cubicBezTo>
                <a:cubicBezTo>
                  <a:pt x="243" y="1349"/>
                  <a:pt x="239" y="1337"/>
                  <a:pt x="233" y="1328"/>
                </a:cubicBezTo>
                <a:cubicBezTo>
                  <a:pt x="226" y="1318"/>
                  <a:pt x="214" y="1313"/>
                  <a:pt x="209" y="1304"/>
                </a:cubicBezTo>
                <a:cubicBezTo>
                  <a:pt x="182" y="1260"/>
                  <a:pt x="163" y="1211"/>
                  <a:pt x="137" y="1168"/>
                </a:cubicBezTo>
                <a:cubicBezTo>
                  <a:pt x="104" y="1114"/>
                  <a:pt x="66" y="1056"/>
                  <a:pt x="41" y="1000"/>
                </a:cubicBezTo>
                <a:cubicBezTo>
                  <a:pt x="18" y="949"/>
                  <a:pt x="15" y="893"/>
                  <a:pt x="9" y="840"/>
                </a:cubicBezTo>
                <a:cubicBezTo>
                  <a:pt x="15" y="685"/>
                  <a:pt x="0" y="642"/>
                  <a:pt x="81" y="536"/>
                </a:cubicBezTo>
                <a:cubicBezTo>
                  <a:pt x="99" y="480"/>
                  <a:pt x="142" y="428"/>
                  <a:pt x="169" y="376"/>
                </a:cubicBezTo>
                <a:cubicBezTo>
                  <a:pt x="197" y="318"/>
                  <a:pt x="186" y="254"/>
                  <a:pt x="233" y="208"/>
                </a:cubicBezTo>
                <a:cubicBezTo>
                  <a:pt x="243" y="176"/>
                  <a:pt x="253" y="162"/>
                  <a:pt x="281" y="144"/>
                </a:cubicBezTo>
                <a:cubicBezTo>
                  <a:pt x="299" y="116"/>
                  <a:pt x="309" y="117"/>
                  <a:pt x="337" y="104"/>
                </a:cubicBezTo>
                <a:lnTo>
                  <a:pt x="273" y="168"/>
                </a:lnTo>
                <a:lnTo>
                  <a:pt x="273" y="120"/>
                </a:lnTo>
              </a:path>
            </a:pathLst>
          </a:custGeom>
          <a:noFill/>
          <a:ln w="38100" cmpd="sng">
            <a:solidFill>
              <a:schemeClr val="bg1"/>
            </a:solidFill>
            <a:round/>
            <a:headEnd/>
            <a:tailEnd/>
          </a:ln>
        </p:spPr>
        <p:txBody>
          <a:bodyPr wrap="none" anchor="ctr"/>
          <a:lstStyle/>
          <a:p>
            <a:endParaRPr lang="ja-JP" altLang="en-US">
              <a:solidFill>
                <a:srgbClr val="000000"/>
              </a:solidFill>
              <a:latin typeface="Arial"/>
              <a:ea typeface="ＭＳ Ｐゴシック"/>
            </a:endParaRPr>
          </a:p>
        </p:txBody>
      </p:sp>
      <p:sp>
        <p:nvSpPr>
          <p:cNvPr id="49166" name="Freeform 14"/>
          <p:cNvSpPr>
            <a:spLocks/>
          </p:cNvSpPr>
          <p:nvPr/>
        </p:nvSpPr>
        <p:spPr bwMode="auto">
          <a:xfrm>
            <a:off x="3429000" y="1030288"/>
            <a:ext cx="3041650" cy="2932112"/>
          </a:xfrm>
          <a:custGeom>
            <a:avLst/>
            <a:gdLst>
              <a:gd name="T0" fmla="*/ 2147483647 w 1916"/>
              <a:gd name="T1" fmla="*/ 1106347716 h 1847"/>
              <a:gd name="T2" fmla="*/ 2056447770 w 1916"/>
              <a:gd name="T3" fmla="*/ 622477728 h 1847"/>
              <a:gd name="T4" fmla="*/ 1935480301 w 1916"/>
              <a:gd name="T5" fmla="*/ 521671522 h 1847"/>
              <a:gd name="T6" fmla="*/ 1733867852 w 1916"/>
              <a:gd name="T7" fmla="*/ 420865315 h 1847"/>
              <a:gd name="T8" fmla="*/ 403224996 w 1916"/>
              <a:gd name="T9" fmla="*/ 420865315 h 1847"/>
              <a:gd name="T10" fmla="*/ 221773793 w 1916"/>
              <a:gd name="T11" fmla="*/ 561994004 h 1847"/>
              <a:gd name="T12" fmla="*/ 60483759 w 1916"/>
              <a:gd name="T13" fmla="*/ 864412821 h 1847"/>
              <a:gd name="T14" fmla="*/ 20161251 w 1916"/>
              <a:gd name="T15" fmla="*/ 1025702751 h 1847"/>
              <a:gd name="T16" fmla="*/ 0 w 1916"/>
              <a:gd name="T17" fmla="*/ 1106347716 h 1847"/>
              <a:gd name="T18" fmla="*/ 100806249 w 1916"/>
              <a:gd name="T19" fmla="*/ 1852314038 h 1847"/>
              <a:gd name="T20" fmla="*/ 302418772 w 1916"/>
              <a:gd name="T21" fmla="*/ 2147483647 h 1847"/>
              <a:gd name="T22" fmla="*/ 262096282 w 1916"/>
              <a:gd name="T23" fmla="*/ 2147483647 h 1847"/>
              <a:gd name="T24" fmla="*/ 362902507 w 1916"/>
              <a:gd name="T25" fmla="*/ 2147483647 h 1847"/>
              <a:gd name="T26" fmla="*/ 483870075 w 1916"/>
              <a:gd name="T27" fmla="*/ 2147483647 h 1847"/>
              <a:gd name="T28" fmla="*/ 504031320 w 1916"/>
              <a:gd name="T29" fmla="*/ 2147483647 h 1847"/>
              <a:gd name="T30" fmla="*/ 564515055 w 1916"/>
              <a:gd name="T31" fmla="*/ 2147483647 h 1847"/>
              <a:gd name="T32" fmla="*/ 786288748 w 1916"/>
              <a:gd name="T33" fmla="*/ 2147483647 h 1847"/>
              <a:gd name="T34" fmla="*/ 846772681 w 1916"/>
              <a:gd name="T35" fmla="*/ 2147483647 h 1847"/>
              <a:gd name="T36" fmla="*/ 1633061231 w 1916"/>
              <a:gd name="T37" fmla="*/ 2147483647 h 1847"/>
              <a:gd name="T38" fmla="*/ 2076609015 w 1916"/>
              <a:gd name="T39" fmla="*/ 2147483647 h 1847"/>
              <a:gd name="T40" fmla="*/ 2147483647 w 1916"/>
              <a:gd name="T41" fmla="*/ 2147483647 h 1847"/>
              <a:gd name="T42" fmla="*/ 2147483647 w 1916"/>
              <a:gd name="T43" fmla="*/ 2147483647 h 1847"/>
              <a:gd name="T44" fmla="*/ 2147483647 w 1916"/>
              <a:gd name="T45" fmla="*/ 2147483647 h 1847"/>
              <a:gd name="T46" fmla="*/ 2147483647 w 1916"/>
              <a:gd name="T47" fmla="*/ 2147483647 h 1847"/>
              <a:gd name="T48" fmla="*/ 2147483647 w 1916"/>
              <a:gd name="T49" fmla="*/ 2147483647 h 1847"/>
              <a:gd name="T50" fmla="*/ 2147483647 w 1916"/>
              <a:gd name="T51" fmla="*/ 2147483647 h 1847"/>
              <a:gd name="T52" fmla="*/ 2147483647 w 1916"/>
              <a:gd name="T53" fmla="*/ 2147483647 h 1847"/>
              <a:gd name="T54" fmla="*/ 2147483647 w 1916"/>
              <a:gd name="T55" fmla="*/ 2147483647 h 1847"/>
              <a:gd name="T56" fmla="*/ 2147483647 w 1916"/>
              <a:gd name="T57" fmla="*/ 2147483647 h 1847"/>
              <a:gd name="T58" fmla="*/ 2147483647 w 1916"/>
              <a:gd name="T59" fmla="*/ 2147483647 h 1847"/>
              <a:gd name="T60" fmla="*/ 2147483647 w 1916"/>
              <a:gd name="T61" fmla="*/ 1892636521 h 1847"/>
              <a:gd name="T62" fmla="*/ 2147483647 w 1916"/>
              <a:gd name="T63" fmla="*/ 1711185350 h 1847"/>
              <a:gd name="T64" fmla="*/ 2147483647 w 1916"/>
              <a:gd name="T65" fmla="*/ 1368445439 h 1847"/>
              <a:gd name="T66" fmla="*/ 2147483647 w 1916"/>
              <a:gd name="T67" fmla="*/ 1247476404 h 1847"/>
              <a:gd name="T68" fmla="*/ 2147483647 w 1916"/>
              <a:gd name="T69" fmla="*/ 985380268 h 18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16"/>
              <a:gd name="T106" fmla="*/ 0 h 1847"/>
              <a:gd name="T107" fmla="*/ 1916 w 1916"/>
              <a:gd name="T108" fmla="*/ 1847 h 18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16" h="1847">
                <a:moveTo>
                  <a:pt x="992" y="439"/>
                </a:moveTo>
                <a:cubicBezTo>
                  <a:pt x="935" y="373"/>
                  <a:pt x="883" y="302"/>
                  <a:pt x="816" y="247"/>
                </a:cubicBezTo>
                <a:cubicBezTo>
                  <a:pt x="800" y="233"/>
                  <a:pt x="785" y="218"/>
                  <a:pt x="768" y="207"/>
                </a:cubicBezTo>
                <a:cubicBezTo>
                  <a:pt x="742" y="191"/>
                  <a:pt x="688" y="167"/>
                  <a:pt x="688" y="167"/>
                </a:cubicBezTo>
                <a:cubicBezTo>
                  <a:pt x="604" y="0"/>
                  <a:pt x="319" y="113"/>
                  <a:pt x="160" y="167"/>
                </a:cubicBezTo>
                <a:cubicBezTo>
                  <a:pt x="137" y="189"/>
                  <a:pt x="105" y="195"/>
                  <a:pt x="88" y="223"/>
                </a:cubicBezTo>
                <a:cubicBezTo>
                  <a:pt x="63" y="261"/>
                  <a:pt x="46" y="303"/>
                  <a:pt x="24" y="343"/>
                </a:cubicBezTo>
                <a:cubicBezTo>
                  <a:pt x="18" y="364"/>
                  <a:pt x="13" y="385"/>
                  <a:pt x="8" y="407"/>
                </a:cubicBezTo>
                <a:cubicBezTo>
                  <a:pt x="5" y="417"/>
                  <a:pt x="0" y="439"/>
                  <a:pt x="0" y="439"/>
                </a:cubicBezTo>
                <a:cubicBezTo>
                  <a:pt x="5" y="532"/>
                  <a:pt x="5" y="644"/>
                  <a:pt x="40" y="735"/>
                </a:cubicBezTo>
                <a:cubicBezTo>
                  <a:pt x="60" y="789"/>
                  <a:pt x="101" y="832"/>
                  <a:pt x="120" y="887"/>
                </a:cubicBezTo>
                <a:cubicBezTo>
                  <a:pt x="130" y="1000"/>
                  <a:pt x="131" y="1111"/>
                  <a:pt x="104" y="1223"/>
                </a:cubicBezTo>
                <a:cubicBezTo>
                  <a:pt x="104" y="1249"/>
                  <a:pt x="60" y="1451"/>
                  <a:pt x="144" y="1479"/>
                </a:cubicBezTo>
                <a:cubicBezTo>
                  <a:pt x="199" y="1562"/>
                  <a:pt x="110" y="1437"/>
                  <a:pt x="192" y="1519"/>
                </a:cubicBezTo>
                <a:cubicBezTo>
                  <a:pt x="197" y="1524"/>
                  <a:pt x="194" y="1536"/>
                  <a:pt x="200" y="1543"/>
                </a:cubicBezTo>
                <a:cubicBezTo>
                  <a:pt x="206" y="1550"/>
                  <a:pt x="216" y="1553"/>
                  <a:pt x="224" y="1559"/>
                </a:cubicBezTo>
                <a:cubicBezTo>
                  <a:pt x="248" y="1595"/>
                  <a:pt x="285" y="1620"/>
                  <a:pt x="312" y="1655"/>
                </a:cubicBezTo>
                <a:cubicBezTo>
                  <a:pt x="320" y="1665"/>
                  <a:pt x="324" y="1679"/>
                  <a:pt x="336" y="1687"/>
                </a:cubicBezTo>
                <a:cubicBezTo>
                  <a:pt x="405" y="1733"/>
                  <a:pt x="572" y="1730"/>
                  <a:pt x="648" y="1735"/>
                </a:cubicBezTo>
                <a:cubicBezTo>
                  <a:pt x="702" y="1748"/>
                  <a:pt x="767" y="1762"/>
                  <a:pt x="824" y="1767"/>
                </a:cubicBezTo>
                <a:cubicBezTo>
                  <a:pt x="938" y="1776"/>
                  <a:pt x="1168" y="1791"/>
                  <a:pt x="1168" y="1791"/>
                </a:cubicBezTo>
                <a:cubicBezTo>
                  <a:pt x="1247" y="1810"/>
                  <a:pt x="1327" y="1833"/>
                  <a:pt x="1408" y="1847"/>
                </a:cubicBezTo>
                <a:cubicBezTo>
                  <a:pt x="1578" y="1829"/>
                  <a:pt x="1516" y="1843"/>
                  <a:pt x="1600" y="1823"/>
                </a:cubicBezTo>
                <a:cubicBezTo>
                  <a:pt x="1624" y="1807"/>
                  <a:pt x="1645" y="1786"/>
                  <a:pt x="1672" y="1775"/>
                </a:cubicBezTo>
                <a:cubicBezTo>
                  <a:pt x="1707" y="1759"/>
                  <a:pt x="1752" y="1741"/>
                  <a:pt x="1784" y="1719"/>
                </a:cubicBezTo>
                <a:cubicBezTo>
                  <a:pt x="1817" y="1694"/>
                  <a:pt x="1807" y="1685"/>
                  <a:pt x="1832" y="1647"/>
                </a:cubicBezTo>
                <a:cubicBezTo>
                  <a:pt x="1846" y="1624"/>
                  <a:pt x="1865" y="1605"/>
                  <a:pt x="1880" y="1583"/>
                </a:cubicBezTo>
                <a:cubicBezTo>
                  <a:pt x="1916" y="1435"/>
                  <a:pt x="1800" y="1351"/>
                  <a:pt x="1712" y="1263"/>
                </a:cubicBezTo>
                <a:cubicBezTo>
                  <a:pt x="1627" y="1178"/>
                  <a:pt x="1529" y="1099"/>
                  <a:pt x="1432" y="1031"/>
                </a:cubicBezTo>
                <a:cubicBezTo>
                  <a:pt x="1363" y="982"/>
                  <a:pt x="1242" y="937"/>
                  <a:pt x="1184" y="871"/>
                </a:cubicBezTo>
                <a:cubicBezTo>
                  <a:pt x="1149" y="832"/>
                  <a:pt x="1155" y="788"/>
                  <a:pt x="1128" y="751"/>
                </a:cubicBezTo>
                <a:cubicBezTo>
                  <a:pt x="1094" y="706"/>
                  <a:pt x="1110" y="730"/>
                  <a:pt x="1080" y="679"/>
                </a:cubicBezTo>
                <a:cubicBezTo>
                  <a:pt x="1070" y="631"/>
                  <a:pt x="1047" y="589"/>
                  <a:pt x="1032" y="543"/>
                </a:cubicBezTo>
                <a:cubicBezTo>
                  <a:pt x="1026" y="527"/>
                  <a:pt x="1027" y="506"/>
                  <a:pt x="1016" y="495"/>
                </a:cubicBezTo>
                <a:cubicBezTo>
                  <a:pt x="976" y="455"/>
                  <a:pt x="976" y="451"/>
                  <a:pt x="976" y="391"/>
                </a:cubicBezTo>
              </a:path>
            </a:pathLst>
          </a:custGeom>
          <a:noFill/>
          <a:ln w="38100" cmpd="sng">
            <a:solidFill>
              <a:srgbClr val="FF0000"/>
            </a:solidFill>
            <a:round/>
            <a:headEnd/>
            <a:tailEnd/>
          </a:ln>
        </p:spPr>
        <p:txBody>
          <a:bodyPr wrap="none" anchor="ctr"/>
          <a:lstStyle/>
          <a:p>
            <a:endParaRPr lang="ja-JP" altLang="en-US">
              <a:solidFill>
                <a:srgbClr val="000000"/>
              </a:solidFill>
              <a:latin typeface="Arial"/>
              <a:ea typeface="ＭＳ Ｐゴシック"/>
            </a:endParaRPr>
          </a:p>
        </p:txBody>
      </p:sp>
    </p:spTree>
    <p:extLst>
      <p:ext uri="{BB962C8B-B14F-4D97-AF65-F5344CB8AC3E}">
        <p14:creationId xmlns:p14="http://schemas.microsoft.com/office/powerpoint/2010/main" val="345598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9165"/>
                                        </p:tgtEl>
                                        <p:attrNameLst>
                                          <p:attrName>style.visibility</p:attrName>
                                        </p:attrNameLst>
                                      </p:cBhvr>
                                      <p:to>
                                        <p:strVal val="visible"/>
                                      </p:to>
                                    </p:set>
                                    <p:animEffect transition="in" filter="box(in)">
                                      <p:cBhvr>
                                        <p:cTn id="7" dur="500"/>
                                        <p:tgtEl>
                                          <p:spTgt spid="4916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9166"/>
                                        </p:tgtEl>
                                        <p:attrNameLst>
                                          <p:attrName>style.visibility</p:attrName>
                                        </p:attrNameLst>
                                      </p:cBhvr>
                                      <p:to>
                                        <p:strVal val="visible"/>
                                      </p:to>
                                    </p:set>
                                    <p:animEffect transition="in" filter="box(in)">
                                      <p:cBhvr>
                                        <p:cTn id="12" dur="500"/>
                                        <p:tgtEl>
                                          <p:spTgt spid="49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5" grpId="0" animBg="1"/>
      <p:bldP spid="4916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ctrTitle"/>
          </p:nvPr>
        </p:nvSpPr>
        <p:spPr>
          <a:xfrm>
            <a:off x="762000" y="685800"/>
            <a:ext cx="7772400" cy="1143000"/>
          </a:xfrm>
        </p:spPr>
        <p:txBody>
          <a:bodyPr/>
          <a:lstStyle/>
          <a:p>
            <a:pPr eaLnBrk="1" hangingPunct="1"/>
            <a:r>
              <a:rPr lang="en-US" altLang="ja-JP" sz="3200"/>
              <a:t>How sperm activate egg?</a:t>
            </a:r>
            <a:endParaRPr lang="en-US" altLang="ja-JP"/>
          </a:p>
        </p:txBody>
      </p:sp>
      <p:sp>
        <p:nvSpPr>
          <p:cNvPr id="70659" name="Rectangle 3"/>
          <p:cNvSpPr>
            <a:spLocks noGrp="1" noChangeArrowheads="1"/>
          </p:cNvSpPr>
          <p:nvPr>
            <p:ph type="subTitle" idx="1"/>
          </p:nvPr>
        </p:nvSpPr>
        <p:spPr>
          <a:xfrm>
            <a:off x="1371600" y="3276600"/>
            <a:ext cx="7391400" cy="1752600"/>
          </a:xfrm>
        </p:spPr>
        <p:txBody>
          <a:bodyPr/>
          <a:lstStyle/>
          <a:p>
            <a:pPr algn="l" eaLnBrk="1" hangingPunct="1"/>
            <a:r>
              <a:rPr lang="en-US" altLang="ja-JP" sz="1800"/>
              <a:t>1. Sperm receptor</a:t>
            </a:r>
          </a:p>
          <a:p>
            <a:pPr algn="l" eaLnBrk="1" hangingPunct="1"/>
            <a:endParaRPr lang="en-US" altLang="ja-JP" sz="1800"/>
          </a:p>
          <a:p>
            <a:pPr algn="l" eaLnBrk="1" hangingPunct="1"/>
            <a:endParaRPr lang="en-US" altLang="ja-JP" sz="1800"/>
          </a:p>
          <a:p>
            <a:pPr algn="l" eaLnBrk="1" hangingPunct="1"/>
            <a:r>
              <a:rPr lang="en-US" altLang="ja-JP" sz="1800"/>
              <a:t>2. Sperm factor = Soluble Ca</a:t>
            </a:r>
            <a:r>
              <a:rPr lang="en-US" altLang="ja-JP" sz="1800" baseline="30000"/>
              <a:t>2+</a:t>
            </a:r>
            <a:r>
              <a:rPr lang="en-US" altLang="ja-JP" sz="1800"/>
              <a:t> releasing factor in sperm</a:t>
            </a:r>
            <a:endParaRPr lang="en-US" altLang="ja-JP" sz="2400"/>
          </a:p>
        </p:txBody>
      </p:sp>
      <p:sp>
        <p:nvSpPr>
          <p:cNvPr id="70660" name="Rectangle 4"/>
          <p:cNvSpPr>
            <a:spLocks noChangeArrowheads="1"/>
          </p:cNvSpPr>
          <p:nvPr/>
        </p:nvSpPr>
        <p:spPr bwMode="auto">
          <a:xfrm>
            <a:off x="685800" y="1828800"/>
            <a:ext cx="7772400" cy="1143000"/>
          </a:xfrm>
          <a:prstGeom prst="rect">
            <a:avLst/>
          </a:prstGeom>
          <a:noFill/>
          <a:ln w="9525">
            <a:noFill/>
            <a:miter lim="800000"/>
            <a:headEnd/>
            <a:tailEnd/>
          </a:ln>
        </p:spPr>
        <p:txBody>
          <a:bodyPr anchor="ctr"/>
          <a:lstStyle/>
          <a:p>
            <a:pPr algn="ctr"/>
            <a:r>
              <a:rPr lang="en-US" altLang="ja-JP" sz="3200">
                <a:solidFill>
                  <a:srgbClr val="000000"/>
                </a:solidFill>
                <a:latin typeface="Arial"/>
                <a:ea typeface="ＭＳ Ｐゴシック"/>
              </a:rPr>
              <a:t>How sperm induce Ca</a:t>
            </a:r>
            <a:r>
              <a:rPr lang="en-US" altLang="ja-JP" sz="3200" baseline="30000">
                <a:solidFill>
                  <a:srgbClr val="000000"/>
                </a:solidFill>
                <a:latin typeface="Arial"/>
                <a:ea typeface="ＭＳ Ｐゴシック"/>
              </a:rPr>
              <a:t>2+</a:t>
            </a:r>
            <a:r>
              <a:rPr lang="en-US" altLang="ja-JP" sz="3200">
                <a:solidFill>
                  <a:srgbClr val="000000"/>
                </a:solidFill>
                <a:latin typeface="Arial"/>
                <a:ea typeface="ＭＳ Ｐゴシック"/>
              </a:rPr>
              <a:t>  release in egg?</a:t>
            </a:r>
            <a:endParaRPr lang="en-US" altLang="ja-JP" sz="4400">
              <a:solidFill>
                <a:srgbClr val="000000"/>
              </a:solidFill>
              <a:latin typeface="Arial"/>
              <a:ea typeface="ＭＳ Ｐゴシック"/>
            </a:endParaRPr>
          </a:p>
        </p:txBody>
      </p:sp>
      <p:sp>
        <p:nvSpPr>
          <p:cNvPr id="70661" name="Rectangle 5"/>
          <p:cNvSpPr>
            <a:spLocks noChangeArrowheads="1"/>
          </p:cNvSpPr>
          <p:nvPr/>
        </p:nvSpPr>
        <p:spPr bwMode="auto">
          <a:xfrm rot="5400000">
            <a:off x="3695700" y="1257300"/>
            <a:ext cx="1371600" cy="1143000"/>
          </a:xfrm>
          <a:prstGeom prst="rect">
            <a:avLst/>
          </a:prstGeom>
          <a:noFill/>
          <a:ln w="9525">
            <a:noFill/>
            <a:miter lim="800000"/>
            <a:headEnd/>
            <a:tailEnd/>
          </a:ln>
        </p:spPr>
        <p:txBody>
          <a:bodyPr anchor="ctr"/>
          <a:lstStyle/>
          <a:p>
            <a:pPr algn="ctr"/>
            <a:r>
              <a:rPr lang="en-US" altLang="ja-JP" sz="4400">
                <a:solidFill>
                  <a:srgbClr val="000000"/>
                </a:solidFill>
                <a:latin typeface="Arial"/>
                <a:ea typeface="ＭＳ Ｐゴシック"/>
              </a:rPr>
              <a:t>=</a:t>
            </a:r>
          </a:p>
        </p:txBody>
      </p:sp>
      <p:sp>
        <p:nvSpPr>
          <p:cNvPr id="52230" name="Rectangle 6"/>
          <p:cNvSpPr>
            <a:spLocks noChangeArrowheads="1"/>
          </p:cNvSpPr>
          <p:nvPr/>
        </p:nvSpPr>
        <p:spPr bwMode="auto">
          <a:xfrm>
            <a:off x="1981200" y="3657600"/>
            <a:ext cx="2819400" cy="533400"/>
          </a:xfrm>
          <a:prstGeom prst="rect">
            <a:avLst/>
          </a:prstGeom>
          <a:noFill/>
          <a:ln w="9525">
            <a:noFill/>
            <a:miter lim="800000"/>
            <a:headEnd/>
            <a:tailEnd/>
          </a:ln>
        </p:spPr>
        <p:txBody>
          <a:bodyPr anchor="ctr"/>
          <a:lstStyle/>
          <a:p>
            <a:pPr algn="ctr"/>
            <a:r>
              <a:rPr lang="en-US" altLang="ja-JP" sz="2400">
                <a:solidFill>
                  <a:srgbClr val="2814FF"/>
                </a:solidFill>
                <a:latin typeface="Arial"/>
                <a:ea typeface="ＭＳ Ｐゴシック"/>
              </a:rPr>
              <a:t>Xenopus</a:t>
            </a:r>
            <a:r>
              <a:rPr lang="ja-JP" altLang="en-US" sz="2400">
                <a:solidFill>
                  <a:srgbClr val="2814FF"/>
                </a:solidFill>
                <a:latin typeface="Arial"/>
                <a:ea typeface="ＭＳ Ｐゴシック"/>
              </a:rPr>
              <a:t>、</a:t>
            </a:r>
            <a:r>
              <a:rPr lang="ja-JP" altLang="en-US" sz="2400" b="1">
                <a:solidFill>
                  <a:srgbClr val="2814FF"/>
                </a:solidFill>
                <a:latin typeface="Arial"/>
                <a:ea typeface="ＭＳ Ｐゴシック"/>
              </a:rPr>
              <a:t>ウニ</a:t>
            </a:r>
            <a:endParaRPr lang="ja-JP" altLang="en-US" sz="2400" b="1">
              <a:solidFill>
                <a:srgbClr val="000000"/>
              </a:solidFill>
              <a:latin typeface="Arial"/>
              <a:ea typeface="ＭＳ Ｐゴシック"/>
            </a:endParaRPr>
          </a:p>
        </p:txBody>
      </p:sp>
      <p:sp>
        <p:nvSpPr>
          <p:cNvPr id="52231" name="Rectangle 7"/>
          <p:cNvSpPr>
            <a:spLocks noChangeArrowheads="1"/>
          </p:cNvSpPr>
          <p:nvPr/>
        </p:nvSpPr>
        <p:spPr bwMode="auto">
          <a:xfrm>
            <a:off x="1524000" y="4648200"/>
            <a:ext cx="6324600" cy="838200"/>
          </a:xfrm>
          <a:prstGeom prst="rect">
            <a:avLst/>
          </a:prstGeom>
          <a:noFill/>
          <a:ln w="9525">
            <a:noFill/>
            <a:miter lim="800000"/>
            <a:headEnd/>
            <a:tailEnd/>
          </a:ln>
        </p:spPr>
        <p:txBody>
          <a:bodyPr anchor="ctr"/>
          <a:lstStyle/>
          <a:p>
            <a:pPr algn="ctr"/>
            <a:r>
              <a:rPr lang="ja-JP" altLang="en-US" sz="2400" b="1">
                <a:solidFill>
                  <a:srgbClr val="FF1759"/>
                </a:solidFill>
                <a:latin typeface="Arial"/>
                <a:ea typeface="ＭＳ Ｐゴシック"/>
              </a:rPr>
              <a:t>哺乳類、イモリ、ホヤ、ヒモムシ、ウニ</a:t>
            </a:r>
            <a:endParaRPr lang="ja-JP" altLang="en-US" sz="4400">
              <a:solidFill>
                <a:srgbClr val="000000"/>
              </a:solidFill>
              <a:latin typeface="Arial"/>
              <a:ea typeface="ＭＳ Ｐゴシック"/>
            </a:endParaRPr>
          </a:p>
        </p:txBody>
      </p:sp>
    </p:spTree>
    <p:extLst>
      <p:ext uri="{BB962C8B-B14F-4D97-AF65-F5344CB8AC3E}">
        <p14:creationId xmlns:p14="http://schemas.microsoft.com/office/powerpoint/2010/main" val="128927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2230"/>
                                        </p:tgtEl>
                                        <p:attrNameLst>
                                          <p:attrName>style.visibility</p:attrName>
                                        </p:attrNameLst>
                                      </p:cBhvr>
                                      <p:to>
                                        <p:strVal val="visible"/>
                                      </p:to>
                                    </p:set>
                                    <p:anim calcmode="lin" valueType="num">
                                      <p:cBhvr additive="base">
                                        <p:cTn id="7" dur="500" fill="hold"/>
                                        <p:tgtEl>
                                          <p:spTgt spid="52230"/>
                                        </p:tgtEl>
                                        <p:attrNameLst>
                                          <p:attrName>ppt_x</p:attrName>
                                        </p:attrNameLst>
                                      </p:cBhvr>
                                      <p:tavLst>
                                        <p:tav tm="0">
                                          <p:val>
                                            <p:strVal val="1+#ppt_w/2"/>
                                          </p:val>
                                        </p:tav>
                                        <p:tav tm="100000">
                                          <p:val>
                                            <p:strVal val="#ppt_x"/>
                                          </p:val>
                                        </p:tav>
                                      </p:tavLst>
                                    </p:anim>
                                    <p:anim calcmode="lin" valueType="num">
                                      <p:cBhvr additive="base">
                                        <p:cTn id="8" dur="500" fill="hold"/>
                                        <p:tgtEl>
                                          <p:spTgt spid="522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2231"/>
                                        </p:tgtEl>
                                        <p:attrNameLst>
                                          <p:attrName>style.visibility</p:attrName>
                                        </p:attrNameLst>
                                      </p:cBhvr>
                                      <p:to>
                                        <p:strVal val="visible"/>
                                      </p:to>
                                    </p:set>
                                    <p:anim calcmode="lin" valueType="num">
                                      <p:cBhvr additive="base">
                                        <p:cTn id="13" dur="500" fill="hold"/>
                                        <p:tgtEl>
                                          <p:spTgt spid="52231"/>
                                        </p:tgtEl>
                                        <p:attrNameLst>
                                          <p:attrName>ppt_x</p:attrName>
                                        </p:attrNameLst>
                                      </p:cBhvr>
                                      <p:tavLst>
                                        <p:tav tm="0">
                                          <p:val>
                                            <p:strVal val="1+#ppt_w/2"/>
                                          </p:val>
                                        </p:tav>
                                        <p:tav tm="100000">
                                          <p:val>
                                            <p:strVal val="#ppt_x"/>
                                          </p:val>
                                        </p:tav>
                                      </p:tavLst>
                                    </p:anim>
                                    <p:anim calcmode="lin" valueType="num">
                                      <p:cBhvr additive="base">
                                        <p:cTn id="14" dur="500" fill="hold"/>
                                        <p:tgtEl>
                                          <p:spTgt spid="522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0" grpId="0" autoUpdateAnimBg="0"/>
      <p:bldP spid="52231"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1295400" y="2014538"/>
            <a:ext cx="6386513" cy="517525"/>
          </a:xfrm>
          <a:prstGeom prst="rect">
            <a:avLst/>
          </a:prstGeom>
          <a:noFill/>
          <a:ln w="9525">
            <a:noFill/>
            <a:miter lim="800000"/>
            <a:headEnd/>
            <a:tailEnd/>
          </a:ln>
        </p:spPr>
        <p:txBody>
          <a:bodyPr wrap="none">
            <a:spAutoFit/>
          </a:bodyPr>
          <a:lstStyle/>
          <a:p>
            <a:r>
              <a:rPr lang="ja-JP" altLang="en-US" sz="1400">
                <a:solidFill>
                  <a:srgbClr val="000000"/>
                </a:solidFill>
                <a:latin typeface="Times" charset="0"/>
                <a:ea typeface="ＭＳ 明朝" pitchFamily="17" charset="-128"/>
              </a:rPr>
              <a:t>１．精子を直接に卵細胞質に注入すること（</a:t>
            </a:r>
            <a:r>
              <a:rPr lang="en-US" altLang="ja-JP" sz="1400">
                <a:solidFill>
                  <a:srgbClr val="000000"/>
                </a:solidFill>
                <a:latin typeface="Times" charset="0"/>
                <a:ea typeface="ＭＳ 明朝" pitchFamily="17" charset="-128"/>
              </a:rPr>
              <a:t>ICSI</a:t>
            </a:r>
            <a:r>
              <a:rPr lang="ja-JP" altLang="en-US" sz="1400">
                <a:solidFill>
                  <a:srgbClr val="000000"/>
                </a:solidFill>
                <a:latin typeface="Times" charset="0"/>
                <a:ea typeface="ＭＳ 明朝" pitchFamily="17" charset="-128"/>
              </a:rPr>
              <a:t>）により、受精時と酷似した</a:t>
            </a:r>
          </a:p>
          <a:p>
            <a:r>
              <a:rPr lang="ja-JP" altLang="en-US" sz="1400">
                <a:solidFill>
                  <a:srgbClr val="000000"/>
                </a:solidFill>
                <a:latin typeface="Times" charset="0"/>
                <a:ea typeface="ＭＳ 明朝" pitchFamily="17" charset="-128"/>
              </a:rPr>
              <a:t>　　カルシウムオシレーションが誘発される。</a:t>
            </a:r>
          </a:p>
        </p:txBody>
      </p:sp>
      <p:sp>
        <p:nvSpPr>
          <p:cNvPr id="71683" name="Text Box 3"/>
          <p:cNvSpPr txBox="1">
            <a:spLocks noChangeArrowheads="1"/>
          </p:cNvSpPr>
          <p:nvPr/>
        </p:nvSpPr>
        <p:spPr bwMode="auto">
          <a:xfrm>
            <a:off x="1295400" y="2987675"/>
            <a:ext cx="6940550" cy="517525"/>
          </a:xfrm>
          <a:prstGeom prst="rect">
            <a:avLst/>
          </a:prstGeom>
          <a:noFill/>
          <a:ln w="9525">
            <a:noFill/>
            <a:miter lim="800000"/>
            <a:headEnd/>
            <a:tailEnd/>
          </a:ln>
        </p:spPr>
        <p:txBody>
          <a:bodyPr wrap="none">
            <a:spAutoFit/>
          </a:bodyPr>
          <a:lstStyle/>
          <a:p>
            <a:r>
              <a:rPr lang="ja-JP" altLang="en-US" sz="1400">
                <a:solidFill>
                  <a:srgbClr val="000000"/>
                </a:solidFill>
                <a:latin typeface="Times" charset="0"/>
                <a:ea typeface="ＭＳ 明朝" pitchFamily="17" charset="-128"/>
              </a:rPr>
              <a:t>２．精子から抽出したタンパク質画分を卵に注入することにより、受精時とよく似た</a:t>
            </a:r>
          </a:p>
          <a:p>
            <a:r>
              <a:rPr lang="ja-JP" altLang="en-US" sz="1400">
                <a:solidFill>
                  <a:srgbClr val="000000"/>
                </a:solidFill>
                <a:latin typeface="Times" charset="0"/>
                <a:ea typeface="ＭＳ 明朝" pitchFamily="17" charset="-128"/>
              </a:rPr>
              <a:t>　　カルシウムオシレーションが誘発される。</a:t>
            </a:r>
          </a:p>
        </p:txBody>
      </p:sp>
      <p:sp>
        <p:nvSpPr>
          <p:cNvPr id="71684" name="Text Box 4"/>
          <p:cNvSpPr txBox="1">
            <a:spLocks noChangeArrowheads="1"/>
          </p:cNvSpPr>
          <p:nvPr/>
        </p:nvSpPr>
        <p:spPr bwMode="auto">
          <a:xfrm>
            <a:off x="1295400" y="3962400"/>
            <a:ext cx="6407150" cy="730250"/>
          </a:xfrm>
          <a:prstGeom prst="rect">
            <a:avLst/>
          </a:prstGeom>
          <a:noFill/>
          <a:ln w="9525">
            <a:noFill/>
            <a:miter lim="800000"/>
            <a:headEnd/>
            <a:tailEnd/>
          </a:ln>
        </p:spPr>
        <p:txBody>
          <a:bodyPr wrap="none">
            <a:spAutoFit/>
          </a:bodyPr>
          <a:lstStyle/>
          <a:p>
            <a:r>
              <a:rPr lang="ja-JP" altLang="en-US" sz="1400">
                <a:solidFill>
                  <a:srgbClr val="000000"/>
                </a:solidFill>
                <a:latin typeface="Times" charset="0"/>
                <a:ea typeface="ＭＳ 明朝" pitchFamily="17" charset="-128"/>
              </a:rPr>
              <a:t>３．精子と卵との融合が阻害されると、受精時のカルシウムオシレーションが</a:t>
            </a:r>
          </a:p>
          <a:p>
            <a:r>
              <a:rPr lang="ja-JP" altLang="en-US" sz="1400">
                <a:solidFill>
                  <a:srgbClr val="000000"/>
                </a:solidFill>
                <a:latin typeface="Times" charset="0"/>
                <a:ea typeface="ＭＳ 明朝" pitchFamily="17" charset="-128"/>
              </a:rPr>
              <a:t>　　 </a:t>
            </a:r>
            <a:r>
              <a:rPr lang="en-US" altLang="ja-JP" sz="1400">
                <a:solidFill>
                  <a:srgbClr val="000000"/>
                </a:solidFill>
                <a:latin typeface="Times" charset="0"/>
                <a:ea typeface="ＭＳ 明朝" pitchFamily="17" charset="-128"/>
              </a:rPr>
              <a:t>disturb </a:t>
            </a:r>
            <a:r>
              <a:rPr lang="ja-JP" altLang="en-US" sz="1400">
                <a:solidFill>
                  <a:srgbClr val="000000"/>
                </a:solidFill>
                <a:latin typeface="Times" charset="0"/>
                <a:ea typeface="ＭＳ 明朝" pitchFamily="17" charset="-128"/>
              </a:rPr>
              <a:t>される。</a:t>
            </a:r>
          </a:p>
          <a:p>
            <a:r>
              <a:rPr lang="ja-JP" altLang="en-US" sz="1400">
                <a:solidFill>
                  <a:srgbClr val="000000"/>
                </a:solidFill>
                <a:latin typeface="Times" charset="0"/>
                <a:ea typeface="ＭＳ 明朝" pitchFamily="17" charset="-128"/>
              </a:rPr>
              <a:t>　　（</a:t>
            </a:r>
            <a:r>
              <a:rPr lang="en-US" altLang="ja-JP" sz="1400">
                <a:solidFill>
                  <a:srgbClr val="000000"/>
                </a:solidFill>
                <a:latin typeface="Times" charset="0"/>
                <a:ea typeface="ＭＳ 明朝" pitchFamily="17" charset="-128"/>
              </a:rPr>
              <a:t>Cd9 KO </a:t>
            </a:r>
            <a:r>
              <a:rPr lang="ja-JP" altLang="en-US" sz="1400">
                <a:solidFill>
                  <a:srgbClr val="000000"/>
                </a:solidFill>
                <a:latin typeface="Times" charset="0"/>
                <a:ea typeface="ＭＳ 明朝" pitchFamily="17" charset="-128"/>
              </a:rPr>
              <a:t>マウス、</a:t>
            </a:r>
            <a:r>
              <a:rPr lang="en-US" altLang="ja-JP" sz="1400" i="1">
                <a:solidFill>
                  <a:srgbClr val="000000"/>
                </a:solidFill>
                <a:latin typeface="Times" charset="0"/>
                <a:ea typeface="ＭＳ 明朝" pitchFamily="17" charset="-128"/>
              </a:rPr>
              <a:t>Clostridium difficile</a:t>
            </a:r>
            <a:r>
              <a:rPr lang="en-US" altLang="ja-JP" sz="1400">
                <a:solidFill>
                  <a:srgbClr val="000000"/>
                </a:solidFill>
                <a:latin typeface="Times" charset="0"/>
                <a:ea typeface="ＭＳ 明朝" pitchFamily="17" charset="-128"/>
              </a:rPr>
              <a:t> Toxin B</a:t>
            </a:r>
            <a:r>
              <a:rPr lang="ja-JP" altLang="en-US" sz="1400">
                <a:solidFill>
                  <a:srgbClr val="000000"/>
                </a:solidFill>
                <a:latin typeface="Times" charset="0"/>
                <a:ea typeface="ＭＳ 明朝" pitchFamily="17" charset="-128"/>
              </a:rPr>
              <a:t>、</a:t>
            </a:r>
            <a:r>
              <a:rPr lang="en-US" altLang="ja-JP" sz="1400">
                <a:solidFill>
                  <a:srgbClr val="000000"/>
                </a:solidFill>
                <a:latin typeface="Times" charset="0"/>
                <a:ea typeface="ＭＳ 明朝" pitchFamily="17" charset="-128"/>
              </a:rPr>
              <a:t>Cytochalasin D</a:t>
            </a:r>
            <a:r>
              <a:rPr lang="ja-JP" altLang="en-US" sz="1400">
                <a:solidFill>
                  <a:srgbClr val="000000"/>
                </a:solidFill>
                <a:latin typeface="Times" charset="0"/>
                <a:ea typeface="ＭＳ 明朝" pitchFamily="17" charset="-128"/>
              </a:rPr>
              <a:t>）</a:t>
            </a:r>
          </a:p>
        </p:txBody>
      </p:sp>
      <p:sp>
        <p:nvSpPr>
          <p:cNvPr id="71685" name="Text Box 5"/>
          <p:cNvSpPr txBox="1">
            <a:spLocks noChangeArrowheads="1"/>
          </p:cNvSpPr>
          <p:nvPr/>
        </p:nvSpPr>
        <p:spPr bwMode="auto">
          <a:xfrm>
            <a:off x="838200" y="1066800"/>
            <a:ext cx="4298950" cy="366713"/>
          </a:xfrm>
          <a:prstGeom prst="rect">
            <a:avLst/>
          </a:prstGeom>
          <a:noFill/>
          <a:ln w="9525">
            <a:noFill/>
            <a:miter lim="800000"/>
            <a:headEnd/>
            <a:tailEnd/>
          </a:ln>
        </p:spPr>
        <p:txBody>
          <a:bodyPr wrap="none">
            <a:spAutoFit/>
          </a:bodyPr>
          <a:lstStyle/>
          <a:p>
            <a:r>
              <a:rPr lang="ja-JP" altLang="en-US">
                <a:solidFill>
                  <a:srgbClr val="000000"/>
                </a:solidFill>
                <a:latin typeface="Times" charset="0"/>
                <a:ea typeface="ＭＳ 明朝" pitchFamily="17" charset="-128"/>
              </a:rPr>
              <a:t>哺乳類における精子ファクター説の論拠</a:t>
            </a:r>
          </a:p>
        </p:txBody>
      </p:sp>
    </p:spTree>
    <p:extLst>
      <p:ext uri="{BB962C8B-B14F-4D97-AF65-F5344CB8AC3E}">
        <p14:creationId xmlns:p14="http://schemas.microsoft.com/office/powerpoint/2010/main" val="126791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ext Box 2"/>
          <p:cNvSpPr txBox="1">
            <a:spLocks noChangeArrowheads="1"/>
          </p:cNvSpPr>
          <p:nvPr/>
        </p:nvSpPr>
        <p:spPr bwMode="auto">
          <a:xfrm>
            <a:off x="1763688" y="1418149"/>
            <a:ext cx="5756704" cy="861774"/>
          </a:xfrm>
          <a:prstGeom prst="rect">
            <a:avLst/>
          </a:prstGeom>
          <a:noFill/>
          <a:ln w="9525">
            <a:noFill/>
            <a:miter lim="800000"/>
            <a:headEnd/>
            <a:tailEnd/>
          </a:ln>
          <a:effectLst/>
        </p:spPr>
        <p:txBody>
          <a:bodyPr wrap="none">
            <a:spAutoFit/>
          </a:bodyPr>
          <a:lstStyle/>
          <a:p>
            <a:r>
              <a:rPr lang="en-US" altLang="ja-JP" sz="5000" dirty="0">
                <a:solidFill>
                  <a:srgbClr val="000000"/>
                </a:solidFill>
                <a:ea typeface="ＭＳ Ｐゴシック" pitchFamily="50" charset="-128"/>
              </a:rPr>
              <a:t>DVDs</a:t>
            </a:r>
            <a:r>
              <a:rPr lang="ja-JP" altLang="en-US" sz="5000" dirty="0">
                <a:solidFill>
                  <a:srgbClr val="000000"/>
                </a:solidFill>
                <a:ea typeface="ＭＳ Ｐゴシック" pitchFamily="50" charset="-128"/>
              </a:rPr>
              <a:t>を御覧ください</a:t>
            </a:r>
            <a:endParaRPr lang="en-US" altLang="ja-JP" sz="5000" dirty="0">
              <a:solidFill>
                <a:srgbClr val="000000"/>
              </a:solidFill>
              <a:ea typeface="ＭＳ Ｐゴシック" pitchFamily="50" charset="-128"/>
            </a:endParaRPr>
          </a:p>
        </p:txBody>
      </p:sp>
      <p:pic>
        <p:nvPicPr>
          <p:cNvPr id="3" name="Picture 3"/>
          <p:cNvPicPr>
            <a:picLocks noChangeAspect="1" noChangeArrowheads="1"/>
          </p:cNvPicPr>
          <p:nvPr/>
        </p:nvPicPr>
        <p:blipFill>
          <a:blip r:embed="rId2" cstate="print"/>
          <a:srcRect/>
          <a:stretch>
            <a:fillRect/>
          </a:stretch>
        </p:blipFill>
        <p:spPr bwMode="auto">
          <a:xfrm flipH="1">
            <a:off x="2843808" y="2977644"/>
            <a:ext cx="2784867" cy="2329546"/>
          </a:xfrm>
          <a:prstGeom prst="rect">
            <a:avLst/>
          </a:prstGeom>
          <a:noFill/>
          <a:ln w="9525">
            <a:noFill/>
            <a:miter lim="800000"/>
            <a:headEnd/>
            <a:tailEnd/>
          </a:ln>
          <a:effectLst/>
        </p:spPr>
      </p:pic>
      <p:sp>
        <p:nvSpPr>
          <p:cNvPr id="4" name="Text Box 4"/>
          <p:cNvSpPr txBox="1">
            <a:spLocks noChangeArrowheads="1"/>
          </p:cNvSpPr>
          <p:nvPr/>
        </p:nvSpPr>
        <p:spPr bwMode="auto">
          <a:xfrm>
            <a:off x="5190351" y="5234860"/>
            <a:ext cx="1416050" cy="366713"/>
          </a:xfrm>
          <a:prstGeom prst="rect">
            <a:avLst/>
          </a:prstGeom>
          <a:noFill/>
          <a:ln w="9525">
            <a:noFill/>
            <a:miter lim="800000"/>
            <a:headEnd/>
            <a:tailEnd/>
          </a:ln>
          <a:effectLst/>
        </p:spPr>
        <p:txBody>
          <a:bodyPr wrap="none">
            <a:spAutoFit/>
          </a:bodyPr>
          <a:lstStyle/>
          <a:p>
            <a:r>
              <a:rPr lang="ja-JP" altLang="en-US" dirty="0">
                <a:solidFill>
                  <a:srgbClr val="000000"/>
                </a:solidFill>
                <a:latin typeface="Arial" pitchFamily="34" charset="0"/>
                <a:ea typeface="ＭＳ Ｐゴシック" pitchFamily="50" charset="-128"/>
              </a:rPr>
              <a:t>せん</a:t>
            </a:r>
            <a:r>
              <a:rPr lang="ja-JP" altLang="en-US" dirty="0" err="1">
                <a:solidFill>
                  <a:srgbClr val="000000"/>
                </a:solidFill>
                <a:latin typeface="Arial" pitchFamily="34" charset="0"/>
                <a:ea typeface="ＭＳ Ｐゴシック" pitchFamily="50" charset="-128"/>
              </a:rPr>
              <a:t>たんくん</a:t>
            </a:r>
            <a:endParaRPr lang="ja-JP" altLang="en-US" dirty="0">
              <a:solidFill>
                <a:srgbClr val="000000"/>
              </a:solidFill>
              <a:latin typeface="Arial" pitchFamily="34" charset="0"/>
              <a:ea typeface="ＭＳ Ｐゴシック" pitchFamily="50" charset="-128"/>
            </a:endParaRPr>
          </a:p>
        </p:txBody>
      </p:sp>
      <p:sp>
        <p:nvSpPr>
          <p:cNvPr id="2" name="テキスト ボックス 1"/>
          <p:cNvSpPr txBox="1"/>
          <p:nvPr/>
        </p:nvSpPr>
        <p:spPr>
          <a:xfrm>
            <a:off x="3635896" y="6237312"/>
            <a:ext cx="4820550" cy="369332"/>
          </a:xfrm>
          <a:prstGeom prst="rect">
            <a:avLst/>
          </a:prstGeom>
          <a:noFill/>
        </p:spPr>
        <p:txBody>
          <a:bodyPr wrap="none" rtlCol="0">
            <a:spAutoFit/>
          </a:bodyPr>
          <a:lstStyle/>
          <a:p>
            <a:r>
              <a:rPr kumimoji="1" lang="ja-JP" altLang="en-US" dirty="0"/>
              <a:t>注：　せん</a:t>
            </a:r>
            <a:r>
              <a:rPr kumimoji="1" lang="ja-JP" altLang="en-US" dirty="0" err="1"/>
              <a:t>たんくんは</a:t>
            </a:r>
            <a:r>
              <a:rPr kumimoji="1" lang="ja-JP" altLang="en-US" dirty="0"/>
              <a:t>先端生命科学の妖精です。</a:t>
            </a:r>
          </a:p>
        </p:txBody>
      </p:sp>
    </p:spTree>
    <p:extLst>
      <p:ext uri="{BB962C8B-B14F-4D97-AF65-F5344CB8AC3E}">
        <p14:creationId xmlns:p14="http://schemas.microsoft.com/office/powerpoint/2010/main" val="2607523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cstate="print"/>
          <a:srcRect/>
          <a:stretch>
            <a:fillRect/>
          </a:stretch>
        </p:blipFill>
        <p:spPr bwMode="auto">
          <a:xfrm>
            <a:off x="6248400" y="4394200"/>
            <a:ext cx="2768600" cy="1778000"/>
          </a:xfrm>
          <a:prstGeom prst="rect">
            <a:avLst/>
          </a:prstGeom>
          <a:noFill/>
          <a:ln w="9525">
            <a:noFill/>
            <a:miter lim="800000"/>
            <a:headEnd/>
            <a:tailEnd/>
          </a:ln>
        </p:spPr>
      </p:pic>
      <p:sp>
        <p:nvSpPr>
          <p:cNvPr id="73731" name="Text Box 3"/>
          <p:cNvSpPr txBox="1">
            <a:spLocks noChangeArrowheads="1"/>
          </p:cNvSpPr>
          <p:nvPr/>
        </p:nvSpPr>
        <p:spPr bwMode="auto">
          <a:xfrm>
            <a:off x="1143000" y="2743200"/>
            <a:ext cx="1752600" cy="366713"/>
          </a:xfrm>
          <a:prstGeom prst="rect">
            <a:avLst/>
          </a:prstGeom>
          <a:noFill/>
          <a:ln w="9525">
            <a:noFill/>
            <a:miter lim="800000"/>
            <a:headEnd/>
            <a:tailEnd/>
          </a:ln>
        </p:spPr>
        <p:txBody>
          <a:bodyPr>
            <a:spAutoFit/>
          </a:bodyPr>
          <a:lstStyle/>
          <a:p>
            <a:pPr>
              <a:spcBef>
                <a:spcPct val="50000"/>
              </a:spcBef>
            </a:pPr>
            <a:r>
              <a:rPr lang="en-US" altLang="ja-JP">
                <a:solidFill>
                  <a:srgbClr val="000000"/>
                </a:solidFill>
                <a:latin typeface="Times" charset="0"/>
                <a:ea typeface="Osaka" charset="-128"/>
              </a:rPr>
              <a:t>sperm </a:t>
            </a:r>
          </a:p>
        </p:txBody>
      </p:sp>
      <p:sp>
        <p:nvSpPr>
          <p:cNvPr id="73732" name="Text Box 4"/>
          <p:cNvSpPr txBox="1">
            <a:spLocks noChangeArrowheads="1"/>
          </p:cNvSpPr>
          <p:nvPr/>
        </p:nvSpPr>
        <p:spPr bwMode="auto">
          <a:xfrm>
            <a:off x="3048000" y="2681288"/>
            <a:ext cx="1143000" cy="366712"/>
          </a:xfrm>
          <a:prstGeom prst="rect">
            <a:avLst/>
          </a:prstGeom>
          <a:noFill/>
          <a:ln w="9525">
            <a:noFill/>
            <a:miter lim="800000"/>
            <a:headEnd/>
            <a:tailEnd/>
          </a:ln>
        </p:spPr>
        <p:txBody>
          <a:bodyPr>
            <a:spAutoFit/>
          </a:bodyPr>
          <a:lstStyle/>
          <a:p>
            <a:pPr>
              <a:spcBef>
                <a:spcPct val="50000"/>
              </a:spcBef>
            </a:pPr>
            <a:r>
              <a:rPr lang="en-US" altLang="ja-JP">
                <a:solidFill>
                  <a:srgbClr val="000000"/>
                </a:solidFill>
                <a:latin typeface="Times" charset="0"/>
                <a:ea typeface="Osaka" charset="-128"/>
              </a:rPr>
              <a:t>sonication</a:t>
            </a:r>
            <a:endParaRPr lang="en-US" altLang="ja-JP" sz="2400">
              <a:solidFill>
                <a:srgbClr val="000000"/>
              </a:solidFill>
              <a:latin typeface="Times" charset="0"/>
              <a:ea typeface="Osaka" charset="-128"/>
            </a:endParaRPr>
          </a:p>
        </p:txBody>
      </p:sp>
      <p:sp>
        <p:nvSpPr>
          <p:cNvPr id="73733" name="Text Box 5"/>
          <p:cNvSpPr txBox="1">
            <a:spLocks noChangeArrowheads="1"/>
          </p:cNvSpPr>
          <p:nvPr/>
        </p:nvSpPr>
        <p:spPr bwMode="auto">
          <a:xfrm>
            <a:off x="6934200" y="1219200"/>
            <a:ext cx="1654175" cy="366713"/>
          </a:xfrm>
          <a:prstGeom prst="rect">
            <a:avLst/>
          </a:prstGeom>
          <a:noFill/>
          <a:ln w="9525">
            <a:noFill/>
            <a:miter lim="800000"/>
            <a:headEnd/>
            <a:tailEnd/>
          </a:ln>
        </p:spPr>
        <p:txBody>
          <a:bodyPr>
            <a:spAutoFit/>
          </a:bodyPr>
          <a:lstStyle/>
          <a:p>
            <a:pPr>
              <a:spcBef>
                <a:spcPct val="50000"/>
              </a:spcBef>
            </a:pPr>
            <a:r>
              <a:rPr lang="en-US" altLang="ja-JP">
                <a:solidFill>
                  <a:srgbClr val="000000"/>
                </a:solidFill>
                <a:latin typeface="Times" charset="0"/>
                <a:ea typeface="Osaka" charset="-128"/>
              </a:rPr>
              <a:t>Cibacron Blue</a:t>
            </a:r>
            <a:r>
              <a:rPr lang="en-US" altLang="ja-JP" sz="2400">
                <a:solidFill>
                  <a:srgbClr val="000000"/>
                </a:solidFill>
                <a:latin typeface="Times" charset="0"/>
                <a:ea typeface="Osaka" charset="-128"/>
              </a:rPr>
              <a:t> </a:t>
            </a:r>
          </a:p>
        </p:txBody>
      </p:sp>
      <p:sp>
        <p:nvSpPr>
          <p:cNvPr id="73734" name="Text Box 6"/>
          <p:cNvSpPr txBox="1">
            <a:spLocks noChangeArrowheads="1"/>
          </p:cNvSpPr>
          <p:nvPr/>
        </p:nvSpPr>
        <p:spPr bwMode="auto">
          <a:xfrm>
            <a:off x="6934200" y="1524000"/>
            <a:ext cx="1752600" cy="641350"/>
          </a:xfrm>
          <a:prstGeom prst="rect">
            <a:avLst/>
          </a:prstGeom>
          <a:noFill/>
          <a:ln w="9525">
            <a:noFill/>
            <a:miter lim="800000"/>
            <a:headEnd/>
            <a:tailEnd/>
          </a:ln>
        </p:spPr>
        <p:txBody>
          <a:bodyPr>
            <a:spAutoFit/>
          </a:bodyPr>
          <a:lstStyle/>
          <a:p>
            <a:pPr>
              <a:spcBef>
                <a:spcPct val="50000"/>
              </a:spcBef>
            </a:pPr>
            <a:r>
              <a:rPr lang="en-US" altLang="ja-JP">
                <a:solidFill>
                  <a:srgbClr val="000000"/>
                </a:solidFill>
                <a:latin typeface="Times" charset="0"/>
                <a:ea typeface="Osaka" charset="-128"/>
              </a:rPr>
              <a:t>affinity chromatography </a:t>
            </a:r>
          </a:p>
        </p:txBody>
      </p:sp>
      <p:sp>
        <p:nvSpPr>
          <p:cNvPr id="73735" name="Text Box 7"/>
          <p:cNvSpPr txBox="1">
            <a:spLocks noChangeArrowheads="1"/>
          </p:cNvSpPr>
          <p:nvPr/>
        </p:nvSpPr>
        <p:spPr bwMode="auto">
          <a:xfrm>
            <a:off x="7086600" y="3214688"/>
            <a:ext cx="2057400" cy="366712"/>
          </a:xfrm>
          <a:prstGeom prst="rect">
            <a:avLst/>
          </a:prstGeom>
          <a:noFill/>
          <a:ln w="9525">
            <a:noFill/>
            <a:miter lim="800000"/>
            <a:headEnd/>
            <a:tailEnd/>
          </a:ln>
        </p:spPr>
        <p:txBody>
          <a:bodyPr>
            <a:spAutoFit/>
          </a:bodyPr>
          <a:lstStyle/>
          <a:p>
            <a:pPr>
              <a:spcBef>
                <a:spcPct val="50000"/>
              </a:spcBef>
            </a:pPr>
            <a:r>
              <a:rPr lang="en-US" altLang="ja-JP">
                <a:solidFill>
                  <a:srgbClr val="000000"/>
                </a:solidFill>
                <a:latin typeface="Times" charset="0"/>
                <a:ea typeface="Osaka" charset="-128"/>
              </a:rPr>
              <a:t>labeled with </a:t>
            </a:r>
            <a:r>
              <a:rPr lang="en-US" altLang="ja-JP">
                <a:solidFill>
                  <a:srgbClr val="FF111D"/>
                </a:solidFill>
                <a:latin typeface="Times" charset="0"/>
                <a:ea typeface="Osaka" charset="-128"/>
              </a:rPr>
              <a:t>Cy3.5</a:t>
            </a:r>
            <a:endParaRPr lang="en-US" altLang="ja-JP" sz="2400">
              <a:solidFill>
                <a:srgbClr val="000000"/>
              </a:solidFill>
              <a:latin typeface="Times" charset="0"/>
              <a:ea typeface="Osaka" charset="-128"/>
            </a:endParaRPr>
          </a:p>
        </p:txBody>
      </p:sp>
      <p:sp>
        <p:nvSpPr>
          <p:cNvPr id="73736" name="Text Box 8"/>
          <p:cNvSpPr txBox="1">
            <a:spLocks noChangeArrowheads="1"/>
          </p:cNvSpPr>
          <p:nvPr/>
        </p:nvSpPr>
        <p:spPr bwMode="auto">
          <a:xfrm>
            <a:off x="2590800" y="2895600"/>
            <a:ext cx="609600" cy="366713"/>
          </a:xfrm>
          <a:prstGeom prst="rect">
            <a:avLst/>
          </a:prstGeom>
          <a:noFill/>
          <a:ln w="9525">
            <a:noFill/>
            <a:miter lim="800000"/>
            <a:headEnd/>
            <a:tailEnd/>
          </a:ln>
        </p:spPr>
        <p:txBody>
          <a:bodyPr>
            <a:spAutoFit/>
          </a:bodyPr>
          <a:lstStyle/>
          <a:p>
            <a:pPr>
              <a:spcBef>
                <a:spcPct val="50000"/>
              </a:spcBef>
            </a:pPr>
            <a:r>
              <a:rPr lang="en-US" altLang="ja-JP">
                <a:solidFill>
                  <a:srgbClr val="FF1420"/>
                </a:solidFill>
                <a:latin typeface="Times" charset="0"/>
                <a:ea typeface="Osaka" charset="-128"/>
              </a:rPr>
              <a:t>IRL</a:t>
            </a:r>
            <a:endParaRPr lang="en-US" altLang="ja-JP" sz="2400">
              <a:solidFill>
                <a:srgbClr val="000000"/>
              </a:solidFill>
              <a:latin typeface="Times" charset="0"/>
              <a:ea typeface="Osaka" charset="-128"/>
            </a:endParaRPr>
          </a:p>
        </p:txBody>
      </p:sp>
      <p:sp>
        <p:nvSpPr>
          <p:cNvPr id="73737" name="Text Box 9"/>
          <p:cNvSpPr txBox="1">
            <a:spLocks noChangeArrowheads="1"/>
          </p:cNvSpPr>
          <p:nvPr/>
        </p:nvSpPr>
        <p:spPr bwMode="auto">
          <a:xfrm>
            <a:off x="228600" y="5500688"/>
            <a:ext cx="2057400" cy="366712"/>
          </a:xfrm>
          <a:prstGeom prst="rect">
            <a:avLst/>
          </a:prstGeom>
          <a:noFill/>
          <a:ln w="9525">
            <a:noFill/>
            <a:miter lim="800000"/>
            <a:headEnd/>
            <a:tailEnd/>
          </a:ln>
        </p:spPr>
        <p:txBody>
          <a:bodyPr>
            <a:spAutoFit/>
          </a:bodyPr>
          <a:lstStyle/>
          <a:p>
            <a:pPr>
              <a:spcBef>
                <a:spcPct val="50000"/>
              </a:spcBef>
            </a:pPr>
            <a:r>
              <a:rPr lang="en-US" altLang="ja-JP">
                <a:solidFill>
                  <a:srgbClr val="000000"/>
                </a:solidFill>
                <a:latin typeface="Times" charset="0"/>
                <a:ea typeface="Osaka" charset="-128"/>
              </a:rPr>
              <a:t>blight field image</a:t>
            </a:r>
          </a:p>
        </p:txBody>
      </p:sp>
      <p:sp>
        <p:nvSpPr>
          <p:cNvPr id="73738" name="Text Box 10"/>
          <p:cNvSpPr txBox="1">
            <a:spLocks noChangeArrowheads="1"/>
          </p:cNvSpPr>
          <p:nvPr/>
        </p:nvSpPr>
        <p:spPr bwMode="auto">
          <a:xfrm>
            <a:off x="3505200" y="3824288"/>
            <a:ext cx="2362200" cy="366712"/>
          </a:xfrm>
          <a:prstGeom prst="rect">
            <a:avLst/>
          </a:prstGeom>
          <a:noFill/>
          <a:ln w="9525">
            <a:noFill/>
            <a:miter lim="800000"/>
            <a:headEnd/>
            <a:tailEnd/>
          </a:ln>
        </p:spPr>
        <p:txBody>
          <a:bodyPr>
            <a:spAutoFit/>
          </a:bodyPr>
          <a:lstStyle/>
          <a:p>
            <a:pPr>
              <a:spcBef>
                <a:spcPct val="50000"/>
              </a:spcBef>
            </a:pPr>
            <a:r>
              <a:rPr lang="en-US" altLang="ja-JP">
                <a:solidFill>
                  <a:srgbClr val="3807FD"/>
                </a:solidFill>
                <a:latin typeface="Times" charset="0"/>
                <a:ea typeface="Osaka" charset="-128"/>
              </a:rPr>
              <a:t>Argon laser 488 nm</a:t>
            </a:r>
            <a:endParaRPr lang="en-US" altLang="ja-JP">
              <a:solidFill>
                <a:srgbClr val="000000"/>
              </a:solidFill>
              <a:latin typeface="Times" charset="0"/>
              <a:ea typeface="Osaka" charset="-128"/>
            </a:endParaRPr>
          </a:p>
        </p:txBody>
      </p:sp>
      <p:sp>
        <p:nvSpPr>
          <p:cNvPr id="73739" name="Text Box 11"/>
          <p:cNvSpPr txBox="1">
            <a:spLocks noChangeArrowheads="1"/>
          </p:cNvSpPr>
          <p:nvPr/>
        </p:nvSpPr>
        <p:spPr bwMode="auto">
          <a:xfrm>
            <a:off x="3505200" y="4114800"/>
            <a:ext cx="2133600" cy="366713"/>
          </a:xfrm>
          <a:prstGeom prst="rect">
            <a:avLst/>
          </a:prstGeom>
          <a:noFill/>
          <a:ln w="9525">
            <a:noFill/>
            <a:miter lim="800000"/>
            <a:headEnd/>
            <a:tailEnd/>
          </a:ln>
        </p:spPr>
        <p:txBody>
          <a:bodyPr>
            <a:spAutoFit/>
          </a:bodyPr>
          <a:lstStyle/>
          <a:p>
            <a:pPr>
              <a:spcBef>
                <a:spcPct val="50000"/>
              </a:spcBef>
            </a:pPr>
            <a:r>
              <a:rPr lang="en-US" altLang="ja-JP">
                <a:solidFill>
                  <a:srgbClr val="EBB217"/>
                </a:solidFill>
                <a:latin typeface="Times" charset="0"/>
                <a:ea typeface="Osaka" charset="-128"/>
              </a:rPr>
              <a:t>He-Ne laser 544 nm</a:t>
            </a:r>
            <a:endParaRPr lang="en-US" altLang="ja-JP" sz="2400">
              <a:solidFill>
                <a:srgbClr val="000000"/>
              </a:solidFill>
              <a:latin typeface="Times" charset="0"/>
              <a:ea typeface="Osaka" charset="-128"/>
            </a:endParaRPr>
          </a:p>
        </p:txBody>
      </p:sp>
      <p:pic>
        <p:nvPicPr>
          <p:cNvPr id="73740" name="Picture 12"/>
          <p:cNvPicPr>
            <a:picLocks noChangeAspect="1" noChangeArrowheads="1"/>
          </p:cNvPicPr>
          <p:nvPr/>
        </p:nvPicPr>
        <p:blipFill>
          <a:blip r:embed="rId3" cstate="print"/>
          <a:srcRect/>
          <a:stretch>
            <a:fillRect/>
          </a:stretch>
        </p:blipFill>
        <p:spPr bwMode="auto">
          <a:xfrm>
            <a:off x="1371600" y="569913"/>
            <a:ext cx="5567363" cy="2859087"/>
          </a:xfrm>
          <a:prstGeom prst="rect">
            <a:avLst/>
          </a:prstGeom>
          <a:noFill/>
          <a:ln w="9525">
            <a:noFill/>
            <a:miter lim="800000"/>
            <a:headEnd/>
            <a:tailEnd/>
          </a:ln>
        </p:spPr>
      </p:pic>
      <p:sp>
        <p:nvSpPr>
          <p:cNvPr id="73741" name="Text Box 13"/>
          <p:cNvSpPr txBox="1">
            <a:spLocks noChangeArrowheads="1"/>
          </p:cNvSpPr>
          <p:nvPr/>
        </p:nvSpPr>
        <p:spPr bwMode="auto">
          <a:xfrm>
            <a:off x="4419600" y="2681288"/>
            <a:ext cx="1524000" cy="366712"/>
          </a:xfrm>
          <a:prstGeom prst="rect">
            <a:avLst/>
          </a:prstGeom>
          <a:noFill/>
          <a:ln w="9525">
            <a:noFill/>
            <a:miter lim="800000"/>
            <a:headEnd/>
            <a:tailEnd/>
          </a:ln>
        </p:spPr>
        <p:txBody>
          <a:bodyPr>
            <a:spAutoFit/>
          </a:bodyPr>
          <a:lstStyle/>
          <a:p>
            <a:pPr>
              <a:spcBef>
                <a:spcPct val="50000"/>
              </a:spcBef>
            </a:pPr>
            <a:r>
              <a:rPr lang="en-US" altLang="ja-JP">
                <a:solidFill>
                  <a:srgbClr val="000000"/>
                </a:solidFill>
                <a:latin typeface="Times" charset="0"/>
                <a:ea typeface="Osaka" charset="-128"/>
              </a:rPr>
              <a:t>centrifugation</a:t>
            </a:r>
          </a:p>
        </p:txBody>
      </p:sp>
      <p:sp>
        <p:nvSpPr>
          <p:cNvPr id="73742" name="Text Box 14"/>
          <p:cNvSpPr txBox="1">
            <a:spLocks noChangeArrowheads="1"/>
          </p:cNvSpPr>
          <p:nvPr/>
        </p:nvSpPr>
        <p:spPr bwMode="auto">
          <a:xfrm>
            <a:off x="4724400" y="4891088"/>
            <a:ext cx="762000" cy="366712"/>
          </a:xfrm>
          <a:prstGeom prst="rect">
            <a:avLst/>
          </a:prstGeom>
          <a:noFill/>
          <a:ln w="9525">
            <a:noFill/>
            <a:miter lim="800000"/>
            <a:headEnd/>
            <a:tailEnd/>
          </a:ln>
        </p:spPr>
        <p:txBody>
          <a:bodyPr>
            <a:spAutoFit/>
          </a:bodyPr>
          <a:lstStyle/>
          <a:p>
            <a:pPr>
              <a:spcBef>
                <a:spcPct val="50000"/>
              </a:spcBef>
            </a:pPr>
            <a:r>
              <a:rPr lang="en-US" altLang="ja-JP">
                <a:solidFill>
                  <a:srgbClr val="FF111D"/>
                </a:solidFill>
                <a:latin typeface="Times" charset="0"/>
                <a:ea typeface="Osaka" charset="-128"/>
              </a:rPr>
              <a:t>Cy3.5</a:t>
            </a:r>
          </a:p>
        </p:txBody>
      </p:sp>
      <p:sp>
        <p:nvSpPr>
          <p:cNvPr id="73743" name="Text Box 15"/>
          <p:cNvSpPr txBox="1">
            <a:spLocks noChangeArrowheads="1"/>
          </p:cNvSpPr>
          <p:nvPr/>
        </p:nvSpPr>
        <p:spPr bwMode="auto">
          <a:xfrm>
            <a:off x="7032625" y="2286000"/>
            <a:ext cx="1349375" cy="473075"/>
          </a:xfrm>
          <a:prstGeom prst="rect">
            <a:avLst/>
          </a:prstGeom>
          <a:noFill/>
          <a:ln w="9525">
            <a:noFill/>
            <a:miter lim="800000"/>
            <a:headEnd/>
            <a:tailEnd/>
          </a:ln>
        </p:spPr>
        <p:txBody>
          <a:bodyPr>
            <a:spAutoFit/>
          </a:bodyPr>
          <a:lstStyle/>
          <a:p>
            <a:pPr>
              <a:spcBef>
                <a:spcPct val="50000"/>
              </a:spcBef>
            </a:pPr>
            <a:endParaRPr lang="ja-JP" altLang="ja-JP" sz="2400">
              <a:solidFill>
                <a:srgbClr val="000000"/>
              </a:solidFill>
              <a:latin typeface="Times" charset="0"/>
              <a:ea typeface="Osaka" charset="-128"/>
            </a:endParaRPr>
          </a:p>
        </p:txBody>
      </p:sp>
      <p:sp>
        <p:nvSpPr>
          <p:cNvPr id="73744" name="Text Box 16"/>
          <p:cNvSpPr txBox="1">
            <a:spLocks noChangeArrowheads="1"/>
          </p:cNvSpPr>
          <p:nvPr/>
        </p:nvSpPr>
        <p:spPr bwMode="auto">
          <a:xfrm>
            <a:off x="7010400" y="2909888"/>
            <a:ext cx="1371600" cy="366712"/>
          </a:xfrm>
          <a:prstGeom prst="rect">
            <a:avLst/>
          </a:prstGeom>
          <a:noFill/>
          <a:ln w="9525">
            <a:noFill/>
            <a:miter lim="800000"/>
            <a:headEnd/>
            <a:tailEnd/>
          </a:ln>
        </p:spPr>
        <p:txBody>
          <a:bodyPr>
            <a:spAutoFit/>
          </a:bodyPr>
          <a:lstStyle/>
          <a:p>
            <a:pPr>
              <a:spcBef>
                <a:spcPct val="50000"/>
              </a:spcBef>
            </a:pPr>
            <a:r>
              <a:rPr lang="en-US" altLang="ja-JP">
                <a:solidFill>
                  <a:srgbClr val="000000"/>
                </a:solidFill>
                <a:latin typeface="Times" charset="0"/>
                <a:ea typeface="Osaka" charset="-128"/>
              </a:rPr>
              <a:t>SE</a:t>
            </a:r>
          </a:p>
        </p:txBody>
      </p:sp>
      <p:sp>
        <p:nvSpPr>
          <p:cNvPr id="73745" name="Text Box 17"/>
          <p:cNvSpPr txBox="1">
            <a:spLocks noChangeArrowheads="1"/>
          </p:cNvSpPr>
          <p:nvPr/>
        </p:nvSpPr>
        <p:spPr bwMode="auto">
          <a:xfrm>
            <a:off x="4648200" y="5715000"/>
            <a:ext cx="1676400" cy="366713"/>
          </a:xfrm>
          <a:prstGeom prst="rect">
            <a:avLst/>
          </a:prstGeom>
          <a:noFill/>
          <a:ln w="9525">
            <a:noFill/>
            <a:miter lim="800000"/>
            <a:headEnd/>
            <a:tailEnd/>
          </a:ln>
        </p:spPr>
        <p:txBody>
          <a:bodyPr>
            <a:spAutoFit/>
          </a:bodyPr>
          <a:lstStyle/>
          <a:p>
            <a:pPr>
              <a:spcBef>
                <a:spcPct val="50000"/>
              </a:spcBef>
            </a:pPr>
            <a:r>
              <a:rPr lang="en-US" altLang="ja-JP">
                <a:solidFill>
                  <a:srgbClr val="000000"/>
                </a:solidFill>
                <a:latin typeface="Times" charset="0"/>
                <a:ea typeface="Osaka" charset="-128"/>
              </a:rPr>
              <a:t>diffusion of SE</a:t>
            </a:r>
          </a:p>
        </p:txBody>
      </p:sp>
      <p:sp>
        <p:nvSpPr>
          <p:cNvPr id="73746" name="Text Box 18"/>
          <p:cNvSpPr txBox="1">
            <a:spLocks noChangeArrowheads="1"/>
          </p:cNvSpPr>
          <p:nvPr/>
        </p:nvSpPr>
        <p:spPr bwMode="auto">
          <a:xfrm>
            <a:off x="2057400" y="6019800"/>
            <a:ext cx="1905000" cy="366713"/>
          </a:xfrm>
          <a:prstGeom prst="rect">
            <a:avLst/>
          </a:prstGeom>
          <a:noFill/>
          <a:ln w="9525">
            <a:noFill/>
            <a:miter lim="800000"/>
            <a:headEnd/>
            <a:tailEnd/>
          </a:ln>
        </p:spPr>
        <p:txBody>
          <a:bodyPr>
            <a:spAutoFit/>
          </a:bodyPr>
          <a:lstStyle/>
          <a:p>
            <a:pPr>
              <a:spcBef>
                <a:spcPct val="50000"/>
              </a:spcBef>
            </a:pPr>
            <a:r>
              <a:rPr lang="en-US" altLang="ja-JP">
                <a:solidFill>
                  <a:srgbClr val="12BD37"/>
                </a:solidFill>
                <a:latin typeface="Times" charset="0"/>
                <a:ea typeface="Osaka" charset="-128"/>
              </a:rPr>
              <a:t>Calcium Green</a:t>
            </a:r>
            <a:endParaRPr lang="en-US" altLang="ja-JP">
              <a:solidFill>
                <a:srgbClr val="000000"/>
              </a:solidFill>
              <a:latin typeface="Times" charset="0"/>
              <a:ea typeface="Osaka" charset="-128"/>
            </a:endParaRPr>
          </a:p>
        </p:txBody>
      </p:sp>
      <p:sp>
        <p:nvSpPr>
          <p:cNvPr id="73747" name="Text Box 19"/>
          <p:cNvSpPr txBox="1">
            <a:spLocks noChangeArrowheads="1"/>
          </p:cNvSpPr>
          <p:nvPr/>
        </p:nvSpPr>
        <p:spPr bwMode="auto">
          <a:xfrm>
            <a:off x="4191000" y="6186488"/>
            <a:ext cx="2209800" cy="366712"/>
          </a:xfrm>
          <a:prstGeom prst="rect">
            <a:avLst/>
          </a:prstGeom>
          <a:noFill/>
          <a:ln w="9525">
            <a:noFill/>
            <a:miter lim="800000"/>
            <a:headEnd/>
            <a:tailEnd/>
          </a:ln>
        </p:spPr>
        <p:txBody>
          <a:bodyPr>
            <a:spAutoFit/>
          </a:bodyPr>
          <a:lstStyle/>
          <a:p>
            <a:pPr>
              <a:spcBef>
                <a:spcPct val="50000"/>
              </a:spcBef>
            </a:pPr>
            <a:r>
              <a:rPr lang="en-US" altLang="ja-JP">
                <a:solidFill>
                  <a:srgbClr val="000000"/>
                </a:solidFill>
                <a:latin typeface="Times" charset="0"/>
                <a:ea typeface="Osaka" charset="-128"/>
              </a:rPr>
              <a:t>increase of [Ca</a:t>
            </a:r>
            <a:r>
              <a:rPr lang="en-US" altLang="ja-JP" baseline="30000">
                <a:solidFill>
                  <a:srgbClr val="000000"/>
                </a:solidFill>
                <a:latin typeface="Times" charset="0"/>
                <a:ea typeface="Osaka" charset="-128"/>
              </a:rPr>
              <a:t>2+</a:t>
            </a:r>
            <a:r>
              <a:rPr lang="en-US" altLang="ja-JP">
                <a:solidFill>
                  <a:srgbClr val="000000"/>
                </a:solidFill>
                <a:latin typeface="Times" charset="0"/>
                <a:ea typeface="Osaka" charset="-128"/>
              </a:rPr>
              <a:t>]</a:t>
            </a:r>
            <a:r>
              <a:rPr lang="en-US" altLang="ja-JP" baseline="-25000">
                <a:solidFill>
                  <a:srgbClr val="000000"/>
                </a:solidFill>
                <a:latin typeface="Times" charset="0"/>
                <a:ea typeface="Osaka" charset="-128"/>
              </a:rPr>
              <a:t>i</a:t>
            </a:r>
          </a:p>
        </p:txBody>
      </p:sp>
      <p:sp>
        <p:nvSpPr>
          <p:cNvPr id="73748" name="Text Box 20"/>
          <p:cNvSpPr txBox="1">
            <a:spLocks noChangeArrowheads="1"/>
          </p:cNvSpPr>
          <p:nvPr/>
        </p:nvSpPr>
        <p:spPr bwMode="auto">
          <a:xfrm>
            <a:off x="609600" y="152400"/>
            <a:ext cx="5257800" cy="457200"/>
          </a:xfrm>
          <a:prstGeom prst="rect">
            <a:avLst/>
          </a:prstGeom>
          <a:noFill/>
          <a:ln w="9525">
            <a:noFill/>
            <a:miter lim="800000"/>
            <a:headEnd/>
            <a:tailEnd/>
          </a:ln>
        </p:spPr>
        <p:txBody>
          <a:bodyPr>
            <a:spAutoFit/>
          </a:bodyPr>
          <a:lstStyle/>
          <a:p>
            <a:pPr>
              <a:spcBef>
                <a:spcPct val="50000"/>
              </a:spcBef>
            </a:pPr>
            <a:r>
              <a:rPr lang="en-US" altLang="ja-JP" sz="2400">
                <a:solidFill>
                  <a:srgbClr val="000000"/>
                </a:solidFill>
                <a:latin typeface="Times" charset="0"/>
                <a:ea typeface="Osaka" charset="-128"/>
              </a:rPr>
              <a:t>Injection of </a:t>
            </a:r>
            <a:r>
              <a:rPr lang="en-US" altLang="ja-JP" sz="2400">
                <a:solidFill>
                  <a:srgbClr val="009999"/>
                </a:solidFill>
                <a:latin typeface="Times" charset="0"/>
                <a:ea typeface="Osaka" charset="-128"/>
              </a:rPr>
              <a:t>sperm extract</a:t>
            </a:r>
            <a:r>
              <a:rPr lang="en-US" altLang="ja-JP" sz="2400">
                <a:solidFill>
                  <a:srgbClr val="000000"/>
                </a:solidFill>
                <a:latin typeface="Times" charset="0"/>
                <a:ea typeface="Osaka" charset="-128"/>
              </a:rPr>
              <a:t> (</a:t>
            </a:r>
            <a:r>
              <a:rPr lang="en-US" altLang="ja-JP" sz="2400">
                <a:solidFill>
                  <a:srgbClr val="009999"/>
                </a:solidFill>
                <a:latin typeface="Times" charset="0"/>
                <a:ea typeface="Osaka" charset="-128"/>
              </a:rPr>
              <a:t>SE</a:t>
            </a:r>
            <a:r>
              <a:rPr lang="en-US" altLang="ja-JP" sz="2400">
                <a:solidFill>
                  <a:srgbClr val="000000"/>
                </a:solidFill>
                <a:latin typeface="Times" charset="0"/>
                <a:ea typeface="Osaka" charset="-128"/>
              </a:rPr>
              <a:t>) </a:t>
            </a:r>
          </a:p>
        </p:txBody>
      </p:sp>
      <p:sp>
        <p:nvSpPr>
          <p:cNvPr id="73749" name="Text Box 21"/>
          <p:cNvSpPr txBox="1">
            <a:spLocks noChangeArrowheads="1"/>
          </p:cNvSpPr>
          <p:nvPr/>
        </p:nvSpPr>
        <p:spPr bwMode="auto">
          <a:xfrm>
            <a:off x="6324600" y="3976688"/>
            <a:ext cx="2743200" cy="366712"/>
          </a:xfrm>
          <a:prstGeom prst="rect">
            <a:avLst/>
          </a:prstGeom>
          <a:noFill/>
          <a:ln w="9525">
            <a:noFill/>
            <a:miter lim="800000"/>
            <a:headEnd/>
            <a:tailEnd/>
          </a:ln>
        </p:spPr>
        <p:txBody>
          <a:bodyPr>
            <a:spAutoFit/>
          </a:bodyPr>
          <a:lstStyle/>
          <a:p>
            <a:pPr>
              <a:spcBef>
                <a:spcPct val="50000"/>
              </a:spcBef>
            </a:pPr>
            <a:r>
              <a:rPr lang="en-US" altLang="ja-JP">
                <a:solidFill>
                  <a:srgbClr val="000000"/>
                </a:solidFill>
                <a:latin typeface="Times" charset="0"/>
                <a:ea typeface="Osaka" charset="-128"/>
              </a:rPr>
              <a:t>1/1000 egg volume</a:t>
            </a:r>
            <a:endParaRPr lang="en-US" altLang="ja-JP" sz="2400">
              <a:solidFill>
                <a:srgbClr val="000000"/>
              </a:solidFill>
              <a:latin typeface="Times" charset="0"/>
              <a:ea typeface="Osaka" charset="-128"/>
            </a:endParaRPr>
          </a:p>
        </p:txBody>
      </p:sp>
      <p:sp>
        <p:nvSpPr>
          <p:cNvPr id="73750" name="Text Box 22"/>
          <p:cNvSpPr txBox="1">
            <a:spLocks noChangeArrowheads="1"/>
          </p:cNvSpPr>
          <p:nvPr/>
        </p:nvSpPr>
        <p:spPr bwMode="auto">
          <a:xfrm>
            <a:off x="1676400" y="3962400"/>
            <a:ext cx="990600" cy="366713"/>
          </a:xfrm>
          <a:prstGeom prst="rect">
            <a:avLst/>
          </a:prstGeom>
          <a:noFill/>
          <a:ln w="9525">
            <a:noFill/>
            <a:miter lim="800000"/>
            <a:headEnd/>
            <a:tailEnd/>
          </a:ln>
        </p:spPr>
        <p:txBody>
          <a:bodyPr>
            <a:spAutoFit/>
          </a:bodyPr>
          <a:lstStyle/>
          <a:p>
            <a:pPr>
              <a:spcBef>
                <a:spcPct val="50000"/>
              </a:spcBef>
            </a:pPr>
            <a:r>
              <a:rPr lang="en-US" altLang="ja-JP">
                <a:solidFill>
                  <a:srgbClr val="000000"/>
                </a:solidFill>
                <a:latin typeface="Times" charset="0"/>
                <a:ea typeface="Osaka" charset="-128"/>
              </a:rPr>
              <a:t>CLSM</a:t>
            </a:r>
          </a:p>
        </p:txBody>
      </p:sp>
      <p:pic>
        <p:nvPicPr>
          <p:cNvPr id="73751" name="Picture 23"/>
          <p:cNvPicPr>
            <a:picLocks noChangeAspect="1" noChangeArrowheads="1"/>
          </p:cNvPicPr>
          <p:nvPr/>
        </p:nvPicPr>
        <p:blipFill>
          <a:blip r:embed="rId4" cstate="print"/>
          <a:srcRect/>
          <a:stretch>
            <a:fillRect/>
          </a:stretch>
        </p:blipFill>
        <p:spPr bwMode="auto">
          <a:xfrm>
            <a:off x="990600" y="2667000"/>
            <a:ext cx="4437063" cy="3806825"/>
          </a:xfrm>
          <a:prstGeom prst="rect">
            <a:avLst/>
          </a:prstGeom>
          <a:noFill/>
          <a:ln w="9525">
            <a:noFill/>
            <a:miter lim="800000"/>
            <a:headEnd/>
            <a:tailEnd/>
          </a:ln>
        </p:spPr>
      </p:pic>
      <p:sp>
        <p:nvSpPr>
          <p:cNvPr id="73752" name="Text Box 24"/>
          <p:cNvSpPr txBox="1">
            <a:spLocks noChangeArrowheads="1"/>
          </p:cNvSpPr>
          <p:nvPr/>
        </p:nvSpPr>
        <p:spPr bwMode="auto">
          <a:xfrm>
            <a:off x="1355725" y="2544763"/>
            <a:ext cx="184150" cy="473075"/>
          </a:xfrm>
          <a:prstGeom prst="rect">
            <a:avLst/>
          </a:prstGeom>
          <a:noFill/>
          <a:ln w="9525">
            <a:noFill/>
            <a:miter lim="800000"/>
            <a:headEnd/>
            <a:tailEnd/>
          </a:ln>
        </p:spPr>
        <p:txBody>
          <a:bodyPr wrap="none">
            <a:spAutoFit/>
          </a:bodyPr>
          <a:lstStyle/>
          <a:p>
            <a:endParaRPr lang="ja-JP" altLang="ja-JP" sz="2400">
              <a:solidFill>
                <a:srgbClr val="000000"/>
              </a:solidFill>
              <a:latin typeface="Times" charset="0"/>
              <a:ea typeface="Osaka" charset="-128"/>
            </a:endParaRPr>
          </a:p>
        </p:txBody>
      </p:sp>
    </p:spTree>
    <p:extLst>
      <p:ext uri="{BB962C8B-B14F-4D97-AF65-F5344CB8AC3E}">
        <p14:creationId xmlns:p14="http://schemas.microsoft.com/office/powerpoint/2010/main" val="3018623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685800" y="609600"/>
            <a:ext cx="7772400" cy="1143000"/>
          </a:xfrm>
        </p:spPr>
        <p:txBody>
          <a:bodyPr/>
          <a:lstStyle/>
          <a:p>
            <a:pPr eaLnBrk="1" hangingPunct="1"/>
            <a:r>
              <a:rPr kumimoji="0" lang="en-US" altLang="ja-JP" sz="2800">
                <a:solidFill>
                  <a:srgbClr val="000000"/>
                </a:solidFill>
              </a:rPr>
              <a:t>Ca </a:t>
            </a:r>
            <a:r>
              <a:rPr kumimoji="0" lang="en-US" altLang="ja-JP" sz="2800" baseline="30000">
                <a:solidFill>
                  <a:srgbClr val="000000"/>
                </a:solidFill>
              </a:rPr>
              <a:t>2+</a:t>
            </a:r>
            <a:r>
              <a:rPr kumimoji="0" lang="en-US" altLang="ja-JP" sz="2800">
                <a:solidFill>
                  <a:srgbClr val="000000"/>
                </a:solidFill>
              </a:rPr>
              <a:t> oscillations induced by sperm extract injection</a:t>
            </a:r>
            <a:br>
              <a:rPr kumimoji="0" lang="en-US" altLang="ja-JP" sz="2800">
                <a:solidFill>
                  <a:srgbClr val="000000"/>
                </a:solidFill>
              </a:rPr>
            </a:br>
            <a:r>
              <a:rPr kumimoji="0" lang="en-US" altLang="ja-JP" sz="2800">
                <a:solidFill>
                  <a:srgbClr val="000000"/>
                </a:solidFill>
              </a:rPr>
              <a:t> into mouse egg</a:t>
            </a:r>
            <a:endParaRPr kumimoji="0" lang="en-US" altLang="ja-JP" sz="3600">
              <a:solidFill>
                <a:srgbClr val="000000"/>
              </a:solidFill>
            </a:endParaRPr>
          </a:p>
        </p:txBody>
      </p:sp>
      <p:sp>
        <p:nvSpPr>
          <p:cNvPr id="75779" name="Rectangle 3"/>
          <p:cNvSpPr>
            <a:spLocks noGrp="1" noChangeArrowheads="1"/>
          </p:cNvSpPr>
          <p:nvPr>
            <p:ph type="subTitle" idx="1"/>
          </p:nvPr>
        </p:nvSpPr>
        <p:spPr>
          <a:xfrm>
            <a:off x="4230688" y="4648200"/>
            <a:ext cx="1371600" cy="228600"/>
          </a:xfrm>
        </p:spPr>
        <p:txBody>
          <a:bodyPr/>
          <a:lstStyle/>
          <a:p>
            <a:pPr eaLnBrk="1" hangingPunct="1"/>
            <a:r>
              <a:rPr lang="en-US" altLang="ja-JP" sz="1600"/>
              <a:t>Time (min)</a:t>
            </a:r>
            <a:endParaRPr lang="en-US" altLang="ja-JP" sz="2400"/>
          </a:p>
        </p:txBody>
      </p:sp>
      <p:pic>
        <p:nvPicPr>
          <p:cNvPr id="75780" name="Picture 4"/>
          <p:cNvPicPr>
            <a:picLocks noChangeAspect="1" noChangeArrowheads="1"/>
          </p:cNvPicPr>
          <p:nvPr/>
        </p:nvPicPr>
        <p:blipFill>
          <a:blip r:embed="rId2" cstate="print"/>
          <a:srcRect/>
          <a:stretch>
            <a:fillRect/>
          </a:stretch>
        </p:blipFill>
        <p:spPr bwMode="auto">
          <a:xfrm>
            <a:off x="2249488" y="2360613"/>
            <a:ext cx="4843462" cy="2135187"/>
          </a:xfrm>
          <a:prstGeom prst="rect">
            <a:avLst/>
          </a:prstGeom>
          <a:noFill/>
          <a:ln w="9525">
            <a:noFill/>
            <a:miter lim="800000"/>
            <a:headEnd/>
            <a:tailEnd/>
          </a:ln>
        </p:spPr>
      </p:pic>
      <p:sp>
        <p:nvSpPr>
          <p:cNvPr id="75781" name="Rectangle 5"/>
          <p:cNvSpPr>
            <a:spLocks noChangeArrowheads="1"/>
          </p:cNvSpPr>
          <p:nvPr/>
        </p:nvSpPr>
        <p:spPr bwMode="auto">
          <a:xfrm rot="-5400000">
            <a:off x="839788" y="3162300"/>
            <a:ext cx="2286000" cy="381000"/>
          </a:xfrm>
          <a:prstGeom prst="rect">
            <a:avLst/>
          </a:prstGeom>
          <a:noFill/>
          <a:ln w="9525">
            <a:noFill/>
            <a:miter lim="800000"/>
            <a:headEnd/>
            <a:tailEnd/>
          </a:ln>
        </p:spPr>
        <p:txBody>
          <a:bodyPr/>
          <a:lstStyle/>
          <a:p>
            <a:pPr algn="ctr">
              <a:spcBef>
                <a:spcPct val="20000"/>
              </a:spcBef>
            </a:pPr>
            <a:r>
              <a:rPr lang="en-US" altLang="ja-JP" sz="2000">
                <a:solidFill>
                  <a:srgbClr val="000000"/>
                </a:solidFill>
                <a:latin typeface="Arial"/>
                <a:ea typeface="ＭＳ Ｐゴシック"/>
              </a:rPr>
              <a:t>Ratio (F</a:t>
            </a:r>
            <a:r>
              <a:rPr lang="en-US" altLang="ja-JP" sz="1200">
                <a:solidFill>
                  <a:srgbClr val="000000"/>
                </a:solidFill>
                <a:latin typeface="Arial"/>
                <a:ea typeface="ＭＳ Ｐゴシック"/>
              </a:rPr>
              <a:t>CGD</a:t>
            </a:r>
            <a:r>
              <a:rPr lang="en-US" altLang="ja-JP" sz="2000">
                <a:solidFill>
                  <a:srgbClr val="000000"/>
                </a:solidFill>
                <a:latin typeface="Arial"/>
                <a:ea typeface="ＭＳ Ｐゴシック"/>
              </a:rPr>
              <a:t>/F</a:t>
            </a:r>
            <a:r>
              <a:rPr lang="en-US" altLang="ja-JP" sz="1200">
                <a:solidFill>
                  <a:srgbClr val="000000"/>
                </a:solidFill>
                <a:latin typeface="Arial"/>
                <a:ea typeface="ＭＳ Ｐゴシック"/>
              </a:rPr>
              <a:t>TRD</a:t>
            </a:r>
            <a:r>
              <a:rPr lang="en-US" altLang="ja-JP" sz="2000">
                <a:solidFill>
                  <a:srgbClr val="000000"/>
                </a:solidFill>
                <a:latin typeface="Arial"/>
                <a:ea typeface="ＭＳ Ｐゴシック"/>
              </a:rPr>
              <a:t>)</a:t>
            </a:r>
            <a:endParaRPr lang="en-US" altLang="ja-JP" sz="3200">
              <a:solidFill>
                <a:srgbClr val="000000"/>
              </a:solidFill>
              <a:latin typeface="Arial"/>
              <a:ea typeface="ＭＳ Ｐゴシック"/>
            </a:endParaRPr>
          </a:p>
        </p:txBody>
      </p:sp>
    </p:spTree>
    <p:extLst>
      <p:ext uri="{BB962C8B-B14F-4D97-AF65-F5344CB8AC3E}">
        <p14:creationId xmlns:p14="http://schemas.microsoft.com/office/powerpoint/2010/main" val="3846041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1617663" y="1160463"/>
            <a:ext cx="152400" cy="182562"/>
          </a:xfrm>
          <a:prstGeom prst="rect">
            <a:avLst/>
          </a:prstGeom>
          <a:noFill/>
          <a:ln w="9525">
            <a:noFill/>
            <a:miter lim="800000"/>
            <a:headEnd/>
            <a:tailEnd/>
          </a:ln>
        </p:spPr>
        <p:txBody>
          <a:bodyPr wrap="none" lIns="0" tIns="0" rIns="0" bIns="0">
            <a:spAutoFit/>
          </a:bodyPr>
          <a:lstStyle/>
          <a:p>
            <a:r>
              <a:rPr lang="ja-JP" altLang="en-US" sz="1200">
                <a:solidFill>
                  <a:srgbClr val="000000"/>
                </a:solidFill>
                <a:latin typeface="平成明朝" pitchFamily="17" charset="-128"/>
                <a:ea typeface="平成明朝" pitchFamily="17" charset="-128"/>
              </a:rPr>
              <a:t>　</a:t>
            </a:r>
            <a:endParaRPr lang="ja-JP" altLang="en-US" sz="1400">
              <a:solidFill>
                <a:srgbClr val="000000"/>
              </a:solidFill>
              <a:latin typeface="Times" charset="0"/>
              <a:ea typeface="ＭＳ 明朝" pitchFamily="17" charset="-128"/>
            </a:endParaRPr>
          </a:p>
        </p:txBody>
      </p:sp>
      <p:sp>
        <p:nvSpPr>
          <p:cNvPr id="77827" name="Rectangle 3"/>
          <p:cNvSpPr>
            <a:spLocks noChangeArrowheads="1"/>
          </p:cNvSpPr>
          <p:nvPr/>
        </p:nvSpPr>
        <p:spPr bwMode="auto">
          <a:xfrm>
            <a:off x="1770063" y="1135063"/>
            <a:ext cx="992187" cy="212725"/>
          </a:xfrm>
          <a:prstGeom prst="rect">
            <a:avLst/>
          </a:prstGeom>
          <a:noFill/>
          <a:ln w="9525">
            <a:noFill/>
            <a:miter lim="800000"/>
            <a:headEnd/>
            <a:tailEnd/>
          </a:ln>
        </p:spPr>
        <p:txBody>
          <a:bodyPr wrap="none" lIns="0" tIns="0" rIns="0" bIns="0">
            <a:spAutoFit/>
          </a:bodyPr>
          <a:lstStyle/>
          <a:p>
            <a:r>
              <a:rPr lang="en-US" altLang="ja-JP" sz="1400">
                <a:solidFill>
                  <a:srgbClr val="000000"/>
                </a:solidFill>
                <a:latin typeface="Times" charset="0"/>
                <a:ea typeface="ＭＳ 明朝" pitchFamily="17" charset="-128"/>
              </a:rPr>
              <a:t>Sperm extract</a:t>
            </a:r>
          </a:p>
        </p:txBody>
      </p:sp>
      <p:sp>
        <p:nvSpPr>
          <p:cNvPr id="77828" name="Rectangle 4"/>
          <p:cNvSpPr>
            <a:spLocks noChangeArrowheads="1"/>
          </p:cNvSpPr>
          <p:nvPr/>
        </p:nvSpPr>
        <p:spPr bwMode="auto">
          <a:xfrm>
            <a:off x="2760663" y="1135063"/>
            <a:ext cx="50800" cy="212725"/>
          </a:xfrm>
          <a:prstGeom prst="rect">
            <a:avLst/>
          </a:prstGeom>
          <a:noFill/>
          <a:ln w="9525">
            <a:noFill/>
            <a:miter lim="800000"/>
            <a:headEnd/>
            <a:tailEnd/>
          </a:ln>
        </p:spPr>
        <p:txBody>
          <a:bodyPr wrap="none" lIns="0" tIns="0" rIns="0" bIns="0">
            <a:spAutoFit/>
          </a:bodyPr>
          <a:lstStyle/>
          <a:p>
            <a:r>
              <a:rPr lang="en-US" altLang="ja-JP" sz="1400">
                <a:solidFill>
                  <a:srgbClr val="000000"/>
                </a:solidFill>
                <a:latin typeface="平成明朝" pitchFamily="17" charset="-128"/>
                <a:ea typeface="平成明朝" pitchFamily="17" charset="-128"/>
              </a:rPr>
              <a:t> </a:t>
            </a:r>
            <a:endParaRPr lang="en-US" altLang="ja-JP" sz="1400">
              <a:solidFill>
                <a:srgbClr val="000000"/>
              </a:solidFill>
              <a:latin typeface="Times" charset="0"/>
              <a:ea typeface="ＭＳ 明朝" pitchFamily="17" charset="-128"/>
            </a:endParaRPr>
          </a:p>
        </p:txBody>
      </p:sp>
      <p:sp>
        <p:nvSpPr>
          <p:cNvPr id="77829" name="Rectangle 5"/>
          <p:cNvSpPr>
            <a:spLocks noChangeArrowheads="1"/>
          </p:cNvSpPr>
          <p:nvPr/>
        </p:nvSpPr>
        <p:spPr bwMode="auto">
          <a:xfrm>
            <a:off x="2811463" y="1160463"/>
            <a:ext cx="1828800" cy="182562"/>
          </a:xfrm>
          <a:prstGeom prst="rect">
            <a:avLst/>
          </a:prstGeom>
          <a:noFill/>
          <a:ln w="9525">
            <a:noFill/>
            <a:miter lim="800000"/>
            <a:headEnd/>
            <a:tailEnd/>
          </a:ln>
        </p:spPr>
        <p:txBody>
          <a:bodyPr wrap="none" lIns="0" tIns="0" rIns="0" bIns="0">
            <a:spAutoFit/>
          </a:bodyPr>
          <a:lstStyle/>
          <a:p>
            <a:r>
              <a:rPr lang="ja-JP" altLang="en-US" sz="1200" dirty="0">
                <a:solidFill>
                  <a:srgbClr val="000000"/>
                </a:solidFill>
                <a:latin typeface="平成明朝" pitchFamily="17" charset="-128"/>
                <a:ea typeface="平成明朝" pitchFamily="17" charset="-128"/>
              </a:rPr>
              <a:t>中の活性を担う因子として</a:t>
            </a:r>
            <a:endParaRPr lang="ja-JP" altLang="en-US" sz="1400" dirty="0">
              <a:solidFill>
                <a:srgbClr val="000000"/>
              </a:solidFill>
              <a:latin typeface="Times" charset="0"/>
              <a:ea typeface="ＭＳ 明朝" pitchFamily="17" charset="-128"/>
            </a:endParaRPr>
          </a:p>
        </p:txBody>
      </p:sp>
      <p:sp>
        <p:nvSpPr>
          <p:cNvPr id="77830" name="Rectangle 6"/>
          <p:cNvSpPr>
            <a:spLocks noChangeArrowheads="1"/>
          </p:cNvSpPr>
          <p:nvPr/>
        </p:nvSpPr>
        <p:spPr bwMode="auto">
          <a:xfrm>
            <a:off x="4641850" y="1135063"/>
            <a:ext cx="355600" cy="212725"/>
          </a:xfrm>
          <a:prstGeom prst="rect">
            <a:avLst/>
          </a:prstGeom>
          <a:noFill/>
          <a:ln w="9525">
            <a:noFill/>
            <a:miter lim="800000"/>
            <a:headEnd/>
            <a:tailEnd/>
          </a:ln>
        </p:spPr>
        <p:txBody>
          <a:bodyPr wrap="none" lIns="0" tIns="0" rIns="0" bIns="0">
            <a:spAutoFit/>
          </a:bodyPr>
          <a:lstStyle/>
          <a:p>
            <a:r>
              <a:rPr lang="en-US" altLang="ja-JP" sz="1400">
                <a:solidFill>
                  <a:srgbClr val="000000"/>
                </a:solidFill>
                <a:latin typeface="Times" charset="0"/>
                <a:ea typeface="ＭＳ 明朝" pitchFamily="17" charset="-128"/>
              </a:rPr>
              <a:t>1996</a:t>
            </a:r>
          </a:p>
        </p:txBody>
      </p:sp>
      <p:sp>
        <p:nvSpPr>
          <p:cNvPr id="77831" name="Rectangle 7"/>
          <p:cNvSpPr>
            <a:spLocks noChangeArrowheads="1"/>
          </p:cNvSpPr>
          <p:nvPr/>
        </p:nvSpPr>
        <p:spPr bwMode="auto">
          <a:xfrm>
            <a:off x="4997450" y="1160463"/>
            <a:ext cx="1219200" cy="182562"/>
          </a:xfrm>
          <a:prstGeom prst="rect">
            <a:avLst/>
          </a:prstGeom>
          <a:noFill/>
          <a:ln w="9525">
            <a:noFill/>
            <a:miter lim="800000"/>
            <a:headEnd/>
            <a:tailEnd/>
          </a:ln>
        </p:spPr>
        <p:txBody>
          <a:bodyPr wrap="none" lIns="0" tIns="0" rIns="0" bIns="0">
            <a:spAutoFit/>
          </a:bodyPr>
          <a:lstStyle/>
          <a:p>
            <a:r>
              <a:rPr lang="ja-JP" altLang="en-US" sz="1200" dirty="0">
                <a:solidFill>
                  <a:srgbClr val="000000"/>
                </a:solidFill>
                <a:latin typeface="平成明朝" pitchFamily="17" charset="-128"/>
                <a:ea typeface="平成明朝" pitchFamily="17" charset="-128"/>
              </a:rPr>
              <a:t>年に報告された。</a:t>
            </a:r>
            <a:endParaRPr lang="ja-JP" altLang="en-US" sz="1400" dirty="0">
              <a:solidFill>
                <a:srgbClr val="000000"/>
              </a:solidFill>
              <a:latin typeface="Times" charset="0"/>
              <a:ea typeface="ＭＳ 明朝" pitchFamily="17" charset="-128"/>
            </a:endParaRPr>
          </a:p>
        </p:txBody>
      </p:sp>
      <p:sp>
        <p:nvSpPr>
          <p:cNvPr id="77832" name="Rectangle 8"/>
          <p:cNvSpPr>
            <a:spLocks noChangeArrowheads="1"/>
          </p:cNvSpPr>
          <p:nvPr/>
        </p:nvSpPr>
        <p:spPr bwMode="auto">
          <a:xfrm>
            <a:off x="1617663" y="1389063"/>
            <a:ext cx="152400" cy="182562"/>
          </a:xfrm>
          <a:prstGeom prst="rect">
            <a:avLst/>
          </a:prstGeom>
          <a:noFill/>
          <a:ln w="9525">
            <a:noFill/>
            <a:miter lim="800000"/>
            <a:headEnd/>
            <a:tailEnd/>
          </a:ln>
        </p:spPr>
        <p:txBody>
          <a:bodyPr wrap="none" lIns="0" tIns="0" rIns="0" bIns="0">
            <a:spAutoFit/>
          </a:bodyPr>
          <a:lstStyle/>
          <a:p>
            <a:r>
              <a:rPr lang="ja-JP" altLang="en-US" sz="1200">
                <a:solidFill>
                  <a:srgbClr val="000000"/>
                </a:solidFill>
                <a:latin typeface="平成明朝" pitchFamily="17" charset="-128"/>
                <a:ea typeface="平成明朝" pitchFamily="17" charset="-128"/>
              </a:rPr>
              <a:t>　</a:t>
            </a:r>
            <a:endParaRPr lang="ja-JP" altLang="en-US" sz="1400">
              <a:solidFill>
                <a:srgbClr val="000000"/>
              </a:solidFill>
              <a:latin typeface="Times" charset="0"/>
              <a:ea typeface="ＭＳ 明朝" pitchFamily="17" charset="-128"/>
            </a:endParaRPr>
          </a:p>
        </p:txBody>
      </p:sp>
      <p:sp>
        <p:nvSpPr>
          <p:cNvPr id="77833" name="Rectangle 9"/>
          <p:cNvSpPr>
            <a:spLocks noChangeArrowheads="1"/>
          </p:cNvSpPr>
          <p:nvPr/>
        </p:nvSpPr>
        <p:spPr bwMode="auto">
          <a:xfrm>
            <a:off x="1770063" y="1363663"/>
            <a:ext cx="2709862" cy="212725"/>
          </a:xfrm>
          <a:prstGeom prst="rect">
            <a:avLst/>
          </a:prstGeom>
          <a:noFill/>
          <a:ln w="9525">
            <a:noFill/>
            <a:miter lim="800000"/>
            <a:headEnd/>
            <a:tailEnd/>
          </a:ln>
        </p:spPr>
        <p:txBody>
          <a:bodyPr wrap="none" lIns="0" tIns="0" rIns="0" bIns="0">
            <a:spAutoFit/>
          </a:bodyPr>
          <a:lstStyle/>
          <a:p>
            <a:r>
              <a:rPr lang="en-US" altLang="ja-JP" sz="1400">
                <a:solidFill>
                  <a:srgbClr val="000000"/>
                </a:solidFill>
                <a:latin typeface="Times" charset="0"/>
                <a:ea typeface="ＭＳ 明朝" pitchFamily="17" charset="-128"/>
              </a:rPr>
              <a:t>Glucosamine -6-phosphate deaminase</a:t>
            </a:r>
          </a:p>
        </p:txBody>
      </p:sp>
      <p:sp>
        <p:nvSpPr>
          <p:cNvPr id="77834" name="Rectangle 10"/>
          <p:cNvSpPr>
            <a:spLocks noChangeArrowheads="1"/>
          </p:cNvSpPr>
          <p:nvPr/>
        </p:nvSpPr>
        <p:spPr bwMode="auto">
          <a:xfrm>
            <a:off x="4475163" y="1389063"/>
            <a:ext cx="654050" cy="182562"/>
          </a:xfrm>
          <a:prstGeom prst="rect">
            <a:avLst/>
          </a:prstGeom>
          <a:noFill/>
          <a:ln w="9525">
            <a:noFill/>
            <a:miter lim="800000"/>
            <a:headEnd/>
            <a:tailEnd/>
          </a:ln>
        </p:spPr>
        <p:txBody>
          <a:bodyPr wrap="none" lIns="0" tIns="0" rIns="0" bIns="0">
            <a:spAutoFit/>
          </a:bodyPr>
          <a:lstStyle/>
          <a:p>
            <a:r>
              <a:rPr lang="en-US" altLang="ja-JP" sz="1200">
                <a:solidFill>
                  <a:srgbClr val="000000"/>
                </a:solidFill>
                <a:latin typeface="平成明朝" pitchFamily="17" charset="-128"/>
                <a:ea typeface="平成明朝" pitchFamily="17" charset="-128"/>
              </a:rPr>
              <a:t> </a:t>
            </a:r>
            <a:r>
              <a:rPr lang="ja-JP" altLang="en-US" sz="1200">
                <a:solidFill>
                  <a:srgbClr val="000000"/>
                </a:solidFill>
                <a:latin typeface="平成明朝" pitchFamily="17" charset="-128"/>
                <a:ea typeface="平成明朝" pitchFamily="17" charset="-128"/>
              </a:rPr>
              <a:t>である。</a:t>
            </a:r>
            <a:endParaRPr lang="ja-JP" altLang="en-US" sz="1400">
              <a:solidFill>
                <a:srgbClr val="000000"/>
              </a:solidFill>
              <a:latin typeface="Times" charset="0"/>
              <a:ea typeface="ＭＳ 明朝" pitchFamily="17" charset="-128"/>
            </a:endParaRPr>
          </a:p>
        </p:txBody>
      </p:sp>
      <p:sp>
        <p:nvSpPr>
          <p:cNvPr id="77835" name="Rectangle 11"/>
          <p:cNvSpPr>
            <a:spLocks noChangeArrowheads="1"/>
          </p:cNvSpPr>
          <p:nvPr/>
        </p:nvSpPr>
        <p:spPr bwMode="auto">
          <a:xfrm>
            <a:off x="1617663" y="1592263"/>
            <a:ext cx="0" cy="212725"/>
          </a:xfrm>
          <a:prstGeom prst="rect">
            <a:avLst/>
          </a:prstGeom>
          <a:noFill/>
          <a:ln w="9525">
            <a:noFill/>
            <a:miter lim="800000"/>
            <a:headEnd/>
            <a:tailEnd/>
          </a:ln>
        </p:spPr>
        <p:txBody>
          <a:bodyPr wrap="none" lIns="0" tIns="0" rIns="0" bIns="0">
            <a:spAutoFit/>
          </a:bodyPr>
          <a:lstStyle/>
          <a:p>
            <a:endParaRPr lang="ja-JP" altLang="ja-JP" sz="1400">
              <a:solidFill>
                <a:srgbClr val="000000"/>
              </a:solidFill>
              <a:latin typeface="Times" charset="0"/>
              <a:ea typeface="ＭＳ 明朝" pitchFamily="17" charset="-128"/>
            </a:endParaRPr>
          </a:p>
        </p:txBody>
      </p:sp>
      <p:sp>
        <p:nvSpPr>
          <p:cNvPr id="77836" name="Rectangle 12"/>
          <p:cNvSpPr>
            <a:spLocks noChangeArrowheads="1"/>
          </p:cNvSpPr>
          <p:nvPr/>
        </p:nvSpPr>
        <p:spPr bwMode="auto">
          <a:xfrm>
            <a:off x="1617663" y="1820863"/>
            <a:ext cx="2133600" cy="182562"/>
          </a:xfrm>
          <a:prstGeom prst="rect">
            <a:avLst/>
          </a:prstGeom>
          <a:noFill/>
          <a:ln w="9525">
            <a:noFill/>
            <a:miter lim="800000"/>
            <a:headEnd/>
            <a:tailEnd/>
          </a:ln>
        </p:spPr>
        <p:txBody>
          <a:bodyPr wrap="none" lIns="0" tIns="0" rIns="0" bIns="0">
            <a:spAutoFit/>
          </a:bodyPr>
          <a:lstStyle/>
          <a:p>
            <a:r>
              <a:rPr lang="ja-JP" altLang="en-US" sz="1200">
                <a:solidFill>
                  <a:srgbClr val="000000"/>
                </a:solidFill>
                <a:latin typeface="平成明朝" pitchFamily="17" charset="-128"/>
                <a:ea typeface="平成明朝" pitchFamily="17" charset="-128"/>
              </a:rPr>
              <a:t>　哺乳類の精子では最初に精子</a:t>
            </a:r>
            <a:endParaRPr lang="ja-JP" altLang="en-US" sz="1400">
              <a:solidFill>
                <a:srgbClr val="000000"/>
              </a:solidFill>
              <a:latin typeface="Times" charset="0"/>
              <a:ea typeface="ＭＳ 明朝" pitchFamily="17" charset="-128"/>
            </a:endParaRPr>
          </a:p>
        </p:txBody>
      </p:sp>
      <p:sp>
        <p:nvSpPr>
          <p:cNvPr id="77837" name="Rectangle 13"/>
          <p:cNvSpPr>
            <a:spLocks noChangeArrowheads="1"/>
          </p:cNvSpPr>
          <p:nvPr/>
        </p:nvSpPr>
        <p:spPr bwMode="auto">
          <a:xfrm>
            <a:off x="3751263" y="1795463"/>
            <a:ext cx="95250" cy="212725"/>
          </a:xfrm>
          <a:prstGeom prst="rect">
            <a:avLst/>
          </a:prstGeom>
          <a:noFill/>
          <a:ln w="9525">
            <a:noFill/>
            <a:miter lim="800000"/>
            <a:headEnd/>
            <a:tailEnd/>
          </a:ln>
        </p:spPr>
        <p:txBody>
          <a:bodyPr wrap="none" lIns="0" tIns="0" rIns="0" bIns="0">
            <a:spAutoFit/>
          </a:bodyPr>
          <a:lstStyle/>
          <a:p>
            <a:r>
              <a:rPr lang="en-US" altLang="ja-JP" sz="1400">
                <a:solidFill>
                  <a:srgbClr val="000000"/>
                </a:solidFill>
                <a:latin typeface="平成明朝" pitchFamily="17" charset="-128"/>
                <a:ea typeface="平成明朝" pitchFamily="17" charset="-128"/>
              </a:rPr>
              <a:t>-</a:t>
            </a:r>
            <a:endParaRPr lang="en-US" altLang="ja-JP" sz="1400">
              <a:solidFill>
                <a:srgbClr val="000000"/>
              </a:solidFill>
              <a:latin typeface="Times" charset="0"/>
              <a:ea typeface="ＭＳ 明朝" pitchFamily="17" charset="-128"/>
            </a:endParaRPr>
          </a:p>
        </p:txBody>
      </p:sp>
      <p:sp>
        <p:nvSpPr>
          <p:cNvPr id="77838" name="Rectangle 14"/>
          <p:cNvSpPr>
            <a:spLocks noChangeArrowheads="1"/>
          </p:cNvSpPr>
          <p:nvPr/>
        </p:nvSpPr>
        <p:spPr bwMode="auto">
          <a:xfrm>
            <a:off x="3840163" y="1820863"/>
            <a:ext cx="1066800" cy="182562"/>
          </a:xfrm>
          <a:prstGeom prst="rect">
            <a:avLst/>
          </a:prstGeom>
          <a:noFill/>
          <a:ln w="9525">
            <a:noFill/>
            <a:miter lim="800000"/>
            <a:headEnd/>
            <a:tailEnd/>
          </a:ln>
        </p:spPr>
        <p:txBody>
          <a:bodyPr wrap="none" lIns="0" tIns="0" rIns="0" bIns="0">
            <a:spAutoFit/>
          </a:bodyPr>
          <a:lstStyle/>
          <a:p>
            <a:r>
              <a:rPr lang="ja-JP" altLang="en-US" sz="1200">
                <a:solidFill>
                  <a:srgbClr val="000000"/>
                </a:solidFill>
                <a:latin typeface="平成明朝" pitchFamily="17" charset="-128"/>
                <a:ea typeface="平成明朝" pitchFamily="17" charset="-128"/>
              </a:rPr>
              <a:t>卵の融合が起る</a:t>
            </a:r>
            <a:endParaRPr lang="ja-JP" altLang="en-US" sz="1400">
              <a:solidFill>
                <a:srgbClr val="000000"/>
              </a:solidFill>
              <a:latin typeface="Times" charset="0"/>
              <a:ea typeface="ＭＳ 明朝" pitchFamily="17" charset="-128"/>
            </a:endParaRPr>
          </a:p>
        </p:txBody>
      </p:sp>
      <p:sp>
        <p:nvSpPr>
          <p:cNvPr id="77839" name="Rectangle 15"/>
          <p:cNvSpPr>
            <a:spLocks noChangeArrowheads="1"/>
          </p:cNvSpPr>
          <p:nvPr/>
        </p:nvSpPr>
        <p:spPr bwMode="auto">
          <a:xfrm>
            <a:off x="4908550" y="1795463"/>
            <a:ext cx="50800" cy="212725"/>
          </a:xfrm>
          <a:prstGeom prst="rect">
            <a:avLst/>
          </a:prstGeom>
          <a:noFill/>
          <a:ln w="9525">
            <a:noFill/>
            <a:miter lim="800000"/>
            <a:headEnd/>
            <a:tailEnd/>
          </a:ln>
        </p:spPr>
        <p:txBody>
          <a:bodyPr wrap="none" lIns="0" tIns="0" rIns="0" bIns="0">
            <a:spAutoFit/>
          </a:bodyPr>
          <a:lstStyle/>
          <a:p>
            <a:r>
              <a:rPr lang="en-US" altLang="ja-JP" sz="1400">
                <a:solidFill>
                  <a:srgbClr val="000000"/>
                </a:solidFill>
                <a:latin typeface="平成明朝" pitchFamily="17" charset="-128"/>
                <a:ea typeface="平成明朝" pitchFamily="17" charset="-128"/>
              </a:rPr>
              <a:t> </a:t>
            </a:r>
            <a:endParaRPr lang="en-US" altLang="ja-JP" sz="1400">
              <a:solidFill>
                <a:srgbClr val="000000"/>
              </a:solidFill>
              <a:latin typeface="Times" charset="0"/>
              <a:ea typeface="ＭＳ 明朝" pitchFamily="17" charset="-128"/>
            </a:endParaRPr>
          </a:p>
        </p:txBody>
      </p:sp>
      <p:sp>
        <p:nvSpPr>
          <p:cNvPr id="77840" name="Rectangle 16"/>
          <p:cNvSpPr>
            <a:spLocks noChangeArrowheads="1"/>
          </p:cNvSpPr>
          <p:nvPr/>
        </p:nvSpPr>
        <p:spPr bwMode="auto">
          <a:xfrm>
            <a:off x="4959350" y="1795463"/>
            <a:ext cx="1349375" cy="212725"/>
          </a:xfrm>
          <a:prstGeom prst="rect">
            <a:avLst/>
          </a:prstGeom>
          <a:noFill/>
          <a:ln w="9525">
            <a:noFill/>
            <a:miter lim="800000"/>
            <a:headEnd/>
            <a:tailEnd/>
          </a:ln>
        </p:spPr>
        <p:txBody>
          <a:bodyPr wrap="none" lIns="0" tIns="0" rIns="0" bIns="0">
            <a:spAutoFit/>
          </a:bodyPr>
          <a:lstStyle/>
          <a:p>
            <a:r>
              <a:rPr lang="en-US" altLang="ja-JP" sz="1400">
                <a:solidFill>
                  <a:srgbClr val="000000"/>
                </a:solidFill>
                <a:latin typeface="Times" charset="0"/>
                <a:ea typeface="ＭＳ 明朝" pitchFamily="17" charset="-128"/>
              </a:rPr>
              <a:t>equatorial segment</a:t>
            </a:r>
          </a:p>
        </p:txBody>
      </p:sp>
      <p:sp>
        <p:nvSpPr>
          <p:cNvPr id="77841" name="Rectangle 17"/>
          <p:cNvSpPr>
            <a:spLocks noChangeArrowheads="1"/>
          </p:cNvSpPr>
          <p:nvPr/>
        </p:nvSpPr>
        <p:spPr bwMode="auto">
          <a:xfrm>
            <a:off x="6305550" y="1795463"/>
            <a:ext cx="50800" cy="212725"/>
          </a:xfrm>
          <a:prstGeom prst="rect">
            <a:avLst/>
          </a:prstGeom>
          <a:noFill/>
          <a:ln w="9525">
            <a:noFill/>
            <a:miter lim="800000"/>
            <a:headEnd/>
            <a:tailEnd/>
          </a:ln>
        </p:spPr>
        <p:txBody>
          <a:bodyPr wrap="none" lIns="0" tIns="0" rIns="0" bIns="0">
            <a:spAutoFit/>
          </a:bodyPr>
          <a:lstStyle/>
          <a:p>
            <a:r>
              <a:rPr lang="en-US" altLang="ja-JP" sz="1400">
                <a:solidFill>
                  <a:srgbClr val="000000"/>
                </a:solidFill>
                <a:latin typeface="平成明朝" pitchFamily="17" charset="-128"/>
                <a:ea typeface="平成明朝" pitchFamily="17" charset="-128"/>
              </a:rPr>
              <a:t> </a:t>
            </a:r>
            <a:endParaRPr lang="en-US" altLang="ja-JP" sz="1400">
              <a:solidFill>
                <a:srgbClr val="000000"/>
              </a:solidFill>
              <a:latin typeface="Times" charset="0"/>
              <a:ea typeface="ＭＳ 明朝" pitchFamily="17" charset="-128"/>
            </a:endParaRPr>
          </a:p>
        </p:txBody>
      </p:sp>
      <p:sp>
        <p:nvSpPr>
          <p:cNvPr id="77842" name="Rectangle 18"/>
          <p:cNvSpPr>
            <a:spLocks noChangeArrowheads="1"/>
          </p:cNvSpPr>
          <p:nvPr/>
        </p:nvSpPr>
        <p:spPr bwMode="auto">
          <a:xfrm>
            <a:off x="6356350" y="1820863"/>
            <a:ext cx="914400" cy="182562"/>
          </a:xfrm>
          <a:prstGeom prst="rect">
            <a:avLst/>
          </a:prstGeom>
          <a:noFill/>
          <a:ln w="9525">
            <a:noFill/>
            <a:miter lim="800000"/>
            <a:headEnd/>
            <a:tailEnd/>
          </a:ln>
        </p:spPr>
        <p:txBody>
          <a:bodyPr wrap="none" lIns="0" tIns="0" rIns="0" bIns="0">
            <a:spAutoFit/>
          </a:bodyPr>
          <a:lstStyle/>
          <a:p>
            <a:r>
              <a:rPr lang="ja-JP" altLang="en-US" sz="1200">
                <a:solidFill>
                  <a:srgbClr val="000000"/>
                </a:solidFill>
                <a:latin typeface="平成明朝" pitchFamily="17" charset="-128"/>
                <a:ea typeface="平成明朝" pitchFamily="17" charset="-128"/>
              </a:rPr>
              <a:t>に局在する。</a:t>
            </a:r>
            <a:endParaRPr lang="ja-JP" altLang="en-US" sz="1400">
              <a:solidFill>
                <a:srgbClr val="000000"/>
              </a:solidFill>
              <a:latin typeface="Times" charset="0"/>
              <a:ea typeface="ＭＳ 明朝" pitchFamily="17" charset="-128"/>
            </a:endParaRPr>
          </a:p>
        </p:txBody>
      </p:sp>
      <p:sp>
        <p:nvSpPr>
          <p:cNvPr id="77843" name="Rectangle 19"/>
          <p:cNvSpPr>
            <a:spLocks noChangeArrowheads="1"/>
          </p:cNvSpPr>
          <p:nvPr/>
        </p:nvSpPr>
        <p:spPr bwMode="auto">
          <a:xfrm>
            <a:off x="1617663" y="2036763"/>
            <a:ext cx="152400" cy="182562"/>
          </a:xfrm>
          <a:prstGeom prst="rect">
            <a:avLst/>
          </a:prstGeom>
          <a:noFill/>
          <a:ln w="9525">
            <a:noFill/>
            <a:miter lim="800000"/>
            <a:headEnd/>
            <a:tailEnd/>
          </a:ln>
        </p:spPr>
        <p:txBody>
          <a:bodyPr wrap="none" lIns="0" tIns="0" rIns="0" bIns="0">
            <a:spAutoFit/>
          </a:bodyPr>
          <a:lstStyle/>
          <a:p>
            <a:r>
              <a:rPr lang="ja-JP" altLang="en-US" sz="1200">
                <a:solidFill>
                  <a:srgbClr val="000000"/>
                </a:solidFill>
                <a:latin typeface="平成明朝" pitchFamily="17" charset="-128"/>
                <a:ea typeface="平成明朝" pitchFamily="17" charset="-128"/>
              </a:rPr>
              <a:t>　</a:t>
            </a:r>
            <a:endParaRPr lang="ja-JP" altLang="en-US" sz="1400">
              <a:solidFill>
                <a:srgbClr val="000000"/>
              </a:solidFill>
              <a:latin typeface="Times" charset="0"/>
              <a:ea typeface="ＭＳ 明朝" pitchFamily="17" charset="-128"/>
            </a:endParaRPr>
          </a:p>
        </p:txBody>
      </p:sp>
      <p:pic>
        <p:nvPicPr>
          <p:cNvPr id="77844" name="Picture 20"/>
          <p:cNvPicPr>
            <a:picLocks noChangeAspect="1" noChangeArrowheads="1"/>
          </p:cNvPicPr>
          <p:nvPr/>
        </p:nvPicPr>
        <p:blipFill>
          <a:blip r:embed="rId2" cstate="print"/>
          <a:srcRect/>
          <a:stretch>
            <a:fillRect/>
          </a:stretch>
        </p:blipFill>
        <p:spPr bwMode="auto">
          <a:xfrm>
            <a:off x="1719263" y="2684463"/>
            <a:ext cx="546100" cy="814387"/>
          </a:xfrm>
          <a:prstGeom prst="rect">
            <a:avLst/>
          </a:prstGeom>
          <a:noFill/>
          <a:ln w="9525">
            <a:noFill/>
            <a:miter lim="800000"/>
            <a:headEnd/>
            <a:tailEnd/>
          </a:ln>
        </p:spPr>
      </p:pic>
      <p:pic>
        <p:nvPicPr>
          <p:cNvPr id="77845" name="Picture 21"/>
          <p:cNvPicPr>
            <a:picLocks noChangeAspect="1" noChangeArrowheads="1"/>
          </p:cNvPicPr>
          <p:nvPr/>
        </p:nvPicPr>
        <p:blipFill>
          <a:blip r:embed="rId3" cstate="print"/>
          <a:srcRect/>
          <a:stretch>
            <a:fillRect/>
          </a:stretch>
        </p:blipFill>
        <p:spPr bwMode="auto">
          <a:xfrm>
            <a:off x="2443163" y="2684463"/>
            <a:ext cx="546100" cy="814387"/>
          </a:xfrm>
          <a:prstGeom prst="rect">
            <a:avLst/>
          </a:prstGeom>
          <a:noFill/>
          <a:ln w="9525">
            <a:noFill/>
            <a:miter lim="800000"/>
            <a:headEnd/>
            <a:tailEnd/>
          </a:ln>
        </p:spPr>
      </p:pic>
      <p:grpSp>
        <p:nvGrpSpPr>
          <p:cNvPr id="2" name="Group 22"/>
          <p:cNvGrpSpPr>
            <a:grpSpLocks/>
          </p:cNvGrpSpPr>
          <p:nvPr/>
        </p:nvGrpSpPr>
        <p:grpSpPr bwMode="auto">
          <a:xfrm>
            <a:off x="3471863" y="2684463"/>
            <a:ext cx="1309687" cy="814387"/>
            <a:chOff x="2187" y="1691"/>
            <a:chExt cx="825" cy="513"/>
          </a:xfrm>
        </p:grpSpPr>
        <p:pic>
          <p:nvPicPr>
            <p:cNvPr id="77896" name="Picture 23"/>
            <p:cNvPicPr>
              <a:picLocks noChangeAspect="1" noChangeArrowheads="1"/>
            </p:cNvPicPr>
            <p:nvPr/>
          </p:nvPicPr>
          <p:blipFill>
            <a:blip r:embed="rId4" cstate="print"/>
            <a:srcRect/>
            <a:stretch>
              <a:fillRect/>
            </a:stretch>
          </p:blipFill>
          <p:spPr bwMode="auto">
            <a:xfrm>
              <a:off x="2187" y="1691"/>
              <a:ext cx="352" cy="513"/>
            </a:xfrm>
            <a:prstGeom prst="rect">
              <a:avLst/>
            </a:prstGeom>
            <a:noFill/>
            <a:ln w="9525">
              <a:noFill/>
              <a:miter lim="800000"/>
              <a:headEnd/>
              <a:tailEnd/>
            </a:ln>
          </p:spPr>
        </p:pic>
        <p:pic>
          <p:nvPicPr>
            <p:cNvPr id="77897" name="Picture 24"/>
            <p:cNvPicPr>
              <a:picLocks noChangeAspect="1" noChangeArrowheads="1"/>
            </p:cNvPicPr>
            <p:nvPr/>
          </p:nvPicPr>
          <p:blipFill>
            <a:blip r:embed="rId5" cstate="print"/>
            <a:srcRect/>
            <a:stretch>
              <a:fillRect/>
            </a:stretch>
          </p:blipFill>
          <p:spPr bwMode="auto">
            <a:xfrm>
              <a:off x="2667" y="1691"/>
              <a:ext cx="345" cy="513"/>
            </a:xfrm>
            <a:prstGeom prst="rect">
              <a:avLst/>
            </a:prstGeom>
            <a:noFill/>
            <a:ln w="9525">
              <a:noFill/>
              <a:miter lim="800000"/>
              <a:headEnd/>
              <a:tailEnd/>
            </a:ln>
          </p:spPr>
        </p:pic>
      </p:grpSp>
      <p:sp>
        <p:nvSpPr>
          <p:cNvPr id="77847" name="Rectangle 25"/>
          <p:cNvSpPr>
            <a:spLocks noChangeArrowheads="1"/>
          </p:cNvSpPr>
          <p:nvPr/>
        </p:nvSpPr>
        <p:spPr bwMode="auto">
          <a:xfrm>
            <a:off x="1668463" y="5137150"/>
            <a:ext cx="1390650" cy="274638"/>
          </a:xfrm>
          <a:prstGeom prst="rect">
            <a:avLst/>
          </a:prstGeom>
          <a:noFill/>
          <a:ln w="9525">
            <a:noFill/>
            <a:miter lim="800000"/>
            <a:headEnd/>
            <a:tailEnd/>
          </a:ln>
        </p:spPr>
        <p:txBody>
          <a:bodyPr wrap="none" lIns="0" tIns="0" rIns="0" bIns="0">
            <a:spAutoFit/>
          </a:bodyPr>
          <a:lstStyle/>
          <a:p>
            <a:r>
              <a:rPr lang="en-US" altLang="ja-JP">
                <a:solidFill>
                  <a:srgbClr val="000000"/>
                </a:solidFill>
                <a:latin typeface="Times" charset="0"/>
                <a:ea typeface="ＭＳ 明朝" pitchFamily="17" charset="-128"/>
              </a:rPr>
              <a:t>Hamster sperm</a:t>
            </a:r>
            <a:endParaRPr lang="en-US" altLang="ja-JP" sz="1400">
              <a:solidFill>
                <a:srgbClr val="000000"/>
              </a:solidFill>
              <a:latin typeface="Times" charset="0"/>
              <a:ea typeface="ＭＳ 明朝" pitchFamily="17" charset="-128"/>
            </a:endParaRPr>
          </a:p>
        </p:txBody>
      </p:sp>
      <p:sp>
        <p:nvSpPr>
          <p:cNvPr id="77848" name="Rectangle 26"/>
          <p:cNvSpPr>
            <a:spLocks noChangeArrowheads="1"/>
          </p:cNvSpPr>
          <p:nvPr/>
        </p:nvSpPr>
        <p:spPr bwMode="auto">
          <a:xfrm>
            <a:off x="3586163" y="5149850"/>
            <a:ext cx="1225550" cy="274638"/>
          </a:xfrm>
          <a:prstGeom prst="rect">
            <a:avLst/>
          </a:prstGeom>
          <a:noFill/>
          <a:ln w="9525">
            <a:noFill/>
            <a:miter lim="800000"/>
            <a:headEnd/>
            <a:tailEnd/>
          </a:ln>
        </p:spPr>
        <p:txBody>
          <a:bodyPr wrap="none" lIns="0" tIns="0" rIns="0" bIns="0">
            <a:spAutoFit/>
          </a:bodyPr>
          <a:lstStyle/>
          <a:p>
            <a:r>
              <a:rPr lang="en-US" altLang="ja-JP">
                <a:solidFill>
                  <a:srgbClr val="000000"/>
                </a:solidFill>
                <a:latin typeface="Times" charset="0"/>
                <a:ea typeface="ＭＳ 明朝" pitchFamily="17" charset="-128"/>
              </a:rPr>
              <a:t>Rabbit sperm</a:t>
            </a:r>
            <a:endParaRPr lang="en-US" altLang="ja-JP" sz="1400">
              <a:solidFill>
                <a:srgbClr val="000000"/>
              </a:solidFill>
              <a:latin typeface="Times" charset="0"/>
              <a:ea typeface="ＭＳ 明朝" pitchFamily="17" charset="-128"/>
            </a:endParaRPr>
          </a:p>
        </p:txBody>
      </p:sp>
      <p:sp>
        <p:nvSpPr>
          <p:cNvPr id="77849" name="Rectangle 27"/>
          <p:cNvSpPr>
            <a:spLocks noChangeArrowheads="1"/>
          </p:cNvSpPr>
          <p:nvPr/>
        </p:nvSpPr>
        <p:spPr bwMode="auto">
          <a:xfrm>
            <a:off x="1731963" y="3600450"/>
            <a:ext cx="190500" cy="182563"/>
          </a:xfrm>
          <a:prstGeom prst="rect">
            <a:avLst/>
          </a:prstGeom>
          <a:noFill/>
          <a:ln w="9525">
            <a:noFill/>
            <a:miter lim="800000"/>
            <a:headEnd/>
            <a:tailEnd/>
          </a:ln>
        </p:spPr>
        <p:txBody>
          <a:bodyPr wrap="none" lIns="0" tIns="0" rIns="0" bIns="0">
            <a:spAutoFit/>
          </a:bodyPr>
          <a:lstStyle/>
          <a:p>
            <a:r>
              <a:rPr lang="ja-JP" altLang="en-US" sz="1200">
                <a:solidFill>
                  <a:srgbClr val="000000"/>
                </a:solidFill>
                <a:latin typeface="細明朝体" charset="-128"/>
                <a:ea typeface="細明朝体" charset="-128"/>
              </a:rPr>
              <a:t>抗 </a:t>
            </a:r>
            <a:endParaRPr lang="ja-JP" altLang="en-US" sz="1400">
              <a:solidFill>
                <a:srgbClr val="000000"/>
              </a:solidFill>
              <a:latin typeface="Times" charset="0"/>
              <a:ea typeface="ＭＳ 明朝" pitchFamily="17" charset="-128"/>
            </a:endParaRPr>
          </a:p>
        </p:txBody>
      </p:sp>
      <p:sp>
        <p:nvSpPr>
          <p:cNvPr id="77850" name="Rectangle 28"/>
          <p:cNvSpPr>
            <a:spLocks noChangeArrowheads="1"/>
          </p:cNvSpPr>
          <p:nvPr/>
        </p:nvSpPr>
        <p:spPr bwMode="auto">
          <a:xfrm>
            <a:off x="1922463" y="3575050"/>
            <a:ext cx="266700" cy="212725"/>
          </a:xfrm>
          <a:prstGeom prst="rect">
            <a:avLst/>
          </a:prstGeom>
          <a:noFill/>
          <a:ln w="9525">
            <a:noFill/>
            <a:miter lim="800000"/>
            <a:headEnd/>
            <a:tailEnd/>
          </a:ln>
        </p:spPr>
        <p:txBody>
          <a:bodyPr wrap="none" lIns="0" tIns="0" rIns="0" bIns="0">
            <a:spAutoFit/>
          </a:bodyPr>
          <a:lstStyle/>
          <a:p>
            <a:r>
              <a:rPr lang="en-US" altLang="ja-JP" sz="1400">
                <a:solidFill>
                  <a:srgbClr val="000000"/>
                </a:solidFill>
                <a:latin typeface="Times" charset="0"/>
                <a:ea typeface="ＭＳ 明朝" pitchFamily="17" charset="-128"/>
              </a:rPr>
              <a:t>33k</a:t>
            </a:r>
          </a:p>
        </p:txBody>
      </p:sp>
      <p:sp>
        <p:nvSpPr>
          <p:cNvPr id="77851" name="Rectangle 29"/>
          <p:cNvSpPr>
            <a:spLocks noChangeArrowheads="1"/>
          </p:cNvSpPr>
          <p:nvPr/>
        </p:nvSpPr>
        <p:spPr bwMode="auto">
          <a:xfrm>
            <a:off x="3484563" y="3587750"/>
            <a:ext cx="190500" cy="182563"/>
          </a:xfrm>
          <a:prstGeom prst="rect">
            <a:avLst/>
          </a:prstGeom>
          <a:noFill/>
          <a:ln w="9525">
            <a:noFill/>
            <a:miter lim="800000"/>
            <a:headEnd/>
            <a:tailEnd/>
          </a:ln>
        </p:spPr>
        <p:txBody>
          <a:bodyPr wrap="none" lIns="0" tIns="0" rIns="0" bIns="0">
            <a:spAutoFit/>
          </a:bodyPr>
          <a:lstStyle/>
          <a:p>
            <a:r>
              <a:rPr lang="ja-JP" altLang="en-US" sz="1200">
                <a:solidFill>
                  <a:srgbClr val="000000"/>
                </a:solidFill>
                <a:latin typeface="細明朝体" charset="-128"/>
                <a:ea typeface="細明朝体" charset="-128"/>
              </a:rPr>
              <a:t>抗 </a:t>
            </a:r>
            <a:endParaRPr lang="ja-JP" altLang="en-US" sz="1400">
              <a:solidFill>
                <a:srgbClr val="000000"/>
              </a:solidFill>
              <a:latin typeface="Times" charset="0"/>
              <a:ea typeface="ＭＳ 明朝" pitchFamily="17" charset="-128"/>
            </a:endParaRPr>
          </a:p>
        </p:txBody>
      </p:sp>
      <p:sp>
        <p:nvSpPr>
          <p:cNvPr id="77852" name="Rectangle 30"/>
          <p:cNvSpPr>
            <a:spLocks noChangeArrowheads="1"/>
          </p:cNvSpPr>
          <p:nvPr/>
        </p:nvSpPr>
        <p:spPr bwMode="auto">
          <a:xfrm>
            <a:off x="3675063" y="3562350"/>
            <a:ext cx="266700" cy="212725"/>
          </a:xfrm>
          <a:prstGeom prst="rect">
            <a:avLst/>
          </a:prstGeom>
          <a:noFill/>
          <a:ln w="9525">
            <a:noFill/>
            <a:miter lim="800000"/>
            <a:headEnd/>
            <a:tailEnd/>
          </a:ln>
        </p:spPr>
        <p:txBody>
          <a:bodyPr wrap="none" lIns="0" tIns="0" rIns="0" bIns="0">
            <a:spAutoFit/>
          </a:bodyPr>
          <a:lstStyle/>
          <a:p>
            <a:r>
              <a:rPr lang="en-US" altLang="ja-JP" sz="1400">
                <a:solidFill>
                  <a:srgbClr val="000000"/>
                </a:solidFill>
                <a:latin typeface="Times" charset="0"/>
                <a:ea typeface="ＭＳ 明朝" pitchFamily="17" charset="-128"/>
              </a:rPr>
              <a:t>33k</a:t>
            </a:r>
          </a:p>
        </p:txBody>
      </p:sp>
      <p:sp>
        <p:nvSpPr>
          <p:cNvPr id="77853" name="Rectangle 31"/>
          <p:cNvSpPr>
            <a:spLocks noChangeArrowheads="1"/>
          </p:cNvSpPr>
          <p:nvPr/>
        </p:nvSpPr>
        <p:spPr bwMode="auto">
          <a:xfrm>
            <a:off x="2455863" y="3587750"/>
            <a:ext cx="414337" cy="212725"/>
          </a:xfrm>
          <a:prstGeom prst="rect">
            <a:avLst/>
          </a:prstGeom>
          <a:noFill/>
          <a:ln w="9525">
            <a:noFill/>
            <a:miter lim="800000"/>
            <a:headEnd/>
            <a:tailEnd/>
          </a:ln>
        </p:spPr>
        <p:txBody>
          <a:bodyPr wrap="none" lIns="0" tIns="0" rIns="0" bIns="0">
            <a:spAutoFit/>
          </a:bodyPr>
          <a:lstStyle/>
          <a:p>
            <a:r>
              <a:rPr lang="en-US" altLang="ja-JP" sz="1400">
                <a:solidFill>
                  <a:srgbClr val="000000"/>
                </a:solidFill>
                <a:latin typeface="Times" charset="0"/>
                <a:ea typeface="ＭＳ 明朝" pitchFamily="17" charset="-128"/>
              </a:rPr>
              <a:t>DAPI</a:t>
            </a:r>
          </a:p>
        </p:txBody>
      </p:sp>
      <p:sp>
        <p:nvSpPr>
          <p:cNvPr id="77854" name="Rectangle 32"/>
          <p:cNvSpPr>
            <a:spLocks noChangeArrowheads="1"/>
          </p:cNvSpPr>
          <p:nvPr/>
        </p:nvSpPr>
        <p:spPr bwMode="auto">
          <a:xfrm>
            <a:off x="4297363" y="3562350"/>
            <a:ext cx="414337" cy="212725"/>
          </a:xfrm>
          <a:prstGeom prst="rect">
            <a:avLst/>
          </a:prstGeom>
          <a:noFill/>
          <a:ln w="9525">
            <a:noFill/>
            <a:miter lim="800000"/>
            <a:headEnd/>
            <a:tailEnd/>
          </a:ln>
        </p:spPr>
        <p:txBody>
          <a:bodyPr wrap="none" lIns="0" tIns="0" rIns="0" bIns="0">
            <a:spAutoFit/>
          </a:bodyPr>
          <a:lstStyle/>
          <a:p>
            <a:r>
              <a:rPr lang="en-US" altLang="ja-JP" sz="1400">
                <a:solidFill>
                  <a:srgbClr val="000000"/>
                </a:solidFill>
                <a:latin typeface="Times" charset="0"/>
                <a:ea typeface="ＭＳ 明朝" pitchFamily="17" charset="-128"/>
              </a:rPr>
              <a:t>DAPI</a:t>
            </a:r>
          </a:p>
        </p:txBody>
      </p:sp>
      <p:pic>
        <p:nvPicPr>
          <p:cNvPr id="77855" name="Picture 33"/>
          <p:cNvPicPr>
            <a:picLocks noChangeAspect="1" noChangeArrowheads="1"/>
          </p:cNvPicPr>
          <p:nvPr/>
        </p:nvPicPr>
        <p:blipFill>
          <a:blip r:embed="rId6" cstate="print"/>
          <a:srcRect/>
          <a:stretch>
            <a:fillRect/>
          </a:stretch>
        </p:blipFill>
        <p:spPr bwMode="auto">
          <a:xfrm>
            <a:off x="1871663" y="3854450"/>
            <a:ext cx="1028700" cy="1181100"/>
          </a:xfrm>
          <a:prstGeom prst="rect">
            <a:avLst/>
          </a:prstGeom>
          <a:noFill/>
          <a:ln w="9525">
            <a:noFill/>
            <a:miter lim="800000"/>
            <a:headEnd/>
            <a:tailEnd/>
          </a:ln>
        </p:spPr>
      </p:pic>
      <p:pic>
        <p:nvPicPr>
          <p:cNvPr id="77856" name="Picture 34"/>
          <p:cNvPicPr>
            <a:picLocks noChangeAspect="1" noChangeArrowheads="1"/>
          </p:cNvPicPr>
          <p:nvPr/>
        </p:nvPicPr>
        <p:blipFill>
          <a:blip r:embed="rId7" cstate="print"/>
          <a:srcRect/>
          <a:stretch>
            <a:fillRect/>
          </a:stretch>
        </p:blipFill>
        <p:spPr bwMode="auto">
          <a:xfrm>
            <a:off x="3611563" y="3917950"/>
            <a:ext cx="889000" cy="1028700"/>
          </a:xfrm>
          <a:prstGeom prst="rect">
            <a:avLst/>
          </a:prstGeom>
          <a:noFill/>
          <a:ln w="9525">
            <a:noFill/>
            <a:miter lim="800000"/>
            <a:headEnd/>
            <a:tailEnd/>
          </a:ln>
        </p:spPr>
      </p:pic>
      <p:sp>
        <p:nvSpPr>
          <p:cNvPr id="77857" name="Rectangle 35"/>
          <p:cNvSpPr>
            <a:spLocks noChangeArrowheads="1"/>
          </p:cNvSpPr>
          <p:nvPr/>
        </p:nvSpPr>
        <p:spPr bwMode="auto">
          <a:xfrm>
            <a:off x="2284413" y="4616450"/>
            <a:ext cx="784225" cy="212725"/>
          </a:xfrm>
          <a:prstGeom prst="rect">
            <a:avLst/>
          </a:prstGeom>
          <a:noFill/>
          <a:ln w="9525">
            <a:noFill/>
            <a:miter lim="800000"/>
            <a:headEnd/>
            <a:tailEnd/>
          </a:ln>
        </p:spPr>
        <p:txBody>
          <a:bodyPr wrap="none" lIns="0" tIns="0" rIns="0" bIns="0">
            <a:spAutoFit/>
          </a:bodyPr>
          <a:lstStyle/>
          <a:p>
            <a:r>
              <a:rPr lang="en-US" altLang="ja-JP" sz="1400">
                <a:solidFill>
                  <a:srgbClr val="000000"/>
                </a:solidFill>
                <a:latin typeface="Times" charset="0"/>
                <a:ea typeface="ＭＳ 明朝" pitchFamily="17" charset="-128"/>
              </a:rPr>
              <a:t>Equatorial </a:t>
            </a:r>
          </a:p>
        </p:txBody>
      </p:sp>
      <p:sp>
        <p:nvSpPr>
          <p:cNvPr id="77858" name="Rectangle 36"/>
          <p:cNvSpPr>
            <a:spLocks noChangeArrowheads="1"/>
          </p:cNvSpPr>
          <p:nvPr/>
        </p:nvSpPr>
        <p:spPr bwMode="auto">
          <a:xfrm>
            <a:off x="2474913" y="4806950"/>
            <a:ext cx="593725" cy="212725"/>
          </a:xfrm>
          <a:prstGeom prst="rect">
            <a:avLst/>
          </a:prstGeom>
          <a:noFill/>
          <a:ln w="9525">
            <a:noFill/>
            <a:miter lim="800000"/>
            <a:headEnd/>
            <a:tailEnd/>
          </a:ln>
        </p:spPr>
        <p:txBody>
          <a:bodyPr wrap="none" lIns="0" tIns="0" rIns="0" bIns="0">
            <a:spAutoFit/>
          </a:bodyPr>
          <a:lstStyle/>
          <a:p>
            <a:r>
              <a:rPr lang="en-US" altLang="ja-JP" sz="1400">
                <a:solidFill>
                  <a:srgbClr val="000000"/>
                </a:solidFill>
                <a:latin typeface="Times" charset="0"/>
                <a:ea typeface="ＭＳ 明朝" pitchFamily="17" charset="-128"/>
              </a:rPr>
              <a:t>segment</a:t>
            </a:r>
          </a:p>
        </p:txBody>
      </p:sp>
      <p:grpSp>
        <p:nvGrpSpPr>
          <p:cNvPr id="3" name="Group 37"/>
          <p:cNvGrpSpPr>
            <a:grpSpLocks/>
          </p:cNvGrpSpPr>
          <p:nvPr/>
        </p:nvGrpSpPr>
        <p:grpSpPr bwMode="auto">
          <a:xfrm>
            <a:off x="2316163" y="4400550"/>
            <a:ext cx="342900" cy="317500"/>
            <a:chOff x="1459" y="2772"/>
            <a:chExt cx="216" cy="200"/>
          </a:xfrm>
        </p:grpSpPr>
        <p:sp>
          <p:nvSpPr>
            <p:cNvPr id="77894" name="Freeform 38"/>
            <p:cNvSpPr>
              <a:spLocks/>
            </p:cNvSpPr>
            <p:nvPr/>
          </p:nvSpPr>
          <p:spPr bwMode="auto">
            <a:xfrm>
              <a:off x="1459" y="2772"/>
              <a:ext cx="96" cy="88"/>
            </a:xfrm>
            <a:custGeom>
              <a:avLst/>
              <a:gdLst>
                <a:gd name="T0" fmla="*/ 0 w 96"/>
                <a:gd name="T1" fmla="*/ 0 h 88"/>
                <a:gd name="T2" fmla="*/ 96 w 96"/>
                <a:gd name="T3" fmla="*/ 48 h 88"/>
                <a:gd name="T4" fmla="*/ 80 w 96"/>
                <a:gd name="T5" fmla="*/ 72 h 88"/>
                <a:gd name="T6" fmla="*/ 56 w 96"/>
                <a:gd name="T7" fmla="*/ 88 h 88"/>
                <a:gd name="T8" fmla="*/ 0 w 96"/>
                <a:gd name="T9" fmla="*/ 0 h 88"/>
                <a:gd name="T10" fmla="*/ 0 60000 65536"/>
                <a:gd name="T11" fmla="*/ 0 60000 65536"/>
                <a:gd name="T12" fmla="*/ 0 60000 65536"/>
                <a:gd name="T13" fmla="*/ 0 60000 65536"/>
                <a:gd name="T14" fmla="*/ 0 60000 65536"/>
                <a:gd name="T15" fmla="*/ 0 w 96"/>
                <a:gd name="T16" fmla="*/ 0 h 88"/>
                <a:gd name="T17" fmla="*/ 96 w 96"/>
                <a:gd name="T18" fmla="*/ 88 h 88"/>
              </a:gdLst>
              <a:ahLst/>
              <a:cxnLst>
                <a:cxn ang="T10">
                  <a:pos x="T0" y="T1"/>
                </a:cxn>
                <a:cxn ang="T11">
                  <a:pos x="T2" y="T3"/>
                </a:cxn>
                <a:cxn ang="T12">
                  <a:pos x="T4" y="T5"/>
                </a:cxn>
                <a:cxn ang="T13">
                  <a:pos x="T6" y="T7"/>
                </a:cxn>
                <a:cxn ang="T14">
                  <a:pos x="T8" y="T9"/>
                </a:cxn>
              </a:cxnLst>
              <a:rect l="T15" t="T16" r="T17" b="T18"/>
              <a:pathLst>
                <a:path w="96" h="88">
                  <a:moveTo>
                    <a:pt x="0" y="0"/>
                  </a:moveTo>
                  <a:lnTo>
                    <a:pt x="96" y="48"/>
                  </a:lnTo>
                  <a:lnTo>
                    <a:pt x="80" y="72"/>
                  </a:lnTo>
                  <a:lnTo>
                    <a:pt x="56" y="88"/>
                  </a:lnTo>
                  <a:lnTo>
                    <a:pt x="0" y="0"/>
                  </a:lnTo>
                  <a:close/>
                </a:path>
              </a:pathLst>
            </a:custGeom>
            <a:solidFill>
              <a:srgbClr val="000000"/>
            </a:solidFill>
            <a:ln w="9525">
              <a:noFill/>
              <a:round/>
              <a:headEnd/>
              <a:tailEnd/>
            </a:ln>
          </p:spPr>
          <p:txBody>
            <a:bodyPr/>
            <a:lstStyle/>
            <a:p>
              <a:endParaRPr lang="ja-JP" altLang="en-US">
                <a:solidFill>
                  <a:srgbClr val="000000"/>
                </a:solidFill>
                <a:latin typeface="Arial"/>
                <a:ea typeface="ＭＳ Ｐゴシック"/>
              </a:endParaRPr>
            </a:p>
          </p:txBody>
        </p:sp>
        <p:sp>
          <p:nvSpPr>
            <p:cNvPr id="77895" name="Line 39"/>
            <p:cNvSpPr>
              <a:spLocks noChangeShapeType="1"/>
            </p:cNvSpPr>
            <p:nvPr/>
          </p:nvSpPr>
          <p:spPr bwMode="auto">
            <a:xfrm>
              <a:off x="1539" y="2844"/>
              <a:ext cx="136" cy="128"/>
            </a:xfrm>
            <a:prstGeom prst="line">
              <a:avLst/>
            </a:prstGeom>
            <a:noFill/>
            <a:ln w="12700">
              <a:solidFill>
                <a:srgbClr val="000000"/>
              </a:solidFill>
              <a:round/>
              <a:headEnd/>
              <a:tailEnd/>
            </a:ln>
          </p:spPr>
          <p:txBody>
            <a:bodyPr/>
            <a:lstStyle/>
            <a:p>
              <a:endParaRPr lang="ja-JP" altLang="en-US">
                <a:solidFill>
                  <a:srgbClr val="000000"/>
                </a:solidFill>
                <a:latin typeface="Arial"/>
                <a:ea typeface="ＭＳ Ｐゴシック"/>
              </a:endParaRPr>
            </a:p>
          </p:txBody>
        </p:sp>
      </p:grpSp>
      <p:grpSp>
        <p:nvGrpSpPr>
          <p:cNvPr id="4" name="Group 40"/>
          <p:cNvGrpSpPr>
            <a:grpSpLocks/>
          </p:cNvGrpSpPr>
          <p:nvPr/>
        </p:nvGrpSpPr>
        <p:grpSpPr bwMode="auto">
          <a:xfrm>
            <a:off x="3522663" y="4502150"/>
            <a:ext cx="355600" cy="254000"/>
            <a:chOff x="2219" y="2836"/>
            <a:chExt cx="224" cy="160"/>
          </a:xfrm>
        </p:grpSpPr>
        <p:sp>
          <p:nvSpPr>
            <p:cNvPr id="77892" name="Freeform 41"/>
            <p:cNvSpPr>
              <a:spLocks/>
            </p:cNvSpPr>
            <p:nvPr/>
          </p:nvSpPr>
          <p:spPr bwMode="auto">
            <a:xfrm>
              <a:off x="2331" y="2836"/>
              <a:ext cx="112" cy="80"/>
            </a:xfrm>
            <a:custGeom>
              <a:avLst/>
              <a:gdLst>
                <a:gd name="T0" fmla="*/ 112 w 112"/>
                <a:gd name="T1" fmla="*/ 0 h 80"/>
                <a:gd name="T2" fmla="*/ 32 w 112"/>
                <a:gd name="T3" fmla="*/ 80 h 80"/>
                <a:gd name="T4" fmla="*/ 16 w 112"/>
                <a:gd name="T5" fmla="*/ 56 h 80"/>
                <a:gd name="T6" fmla="*/ 0 w 112"/>
                <a:gd name="T7" fmla="*/ 40 h 80"/>
                <a:gd name="T8" fmla="*/ 112 w 112"/>
                <a:gd name="T9" fmla="*/ 0 h 80"/>
                <a:gd name="T10" fmla="*/ 0 60000 65536"/>
                <a:gd name="T11" fmla="*/ 0 60000 65536"/>
                <a:gd name="T12" fmla="*/ 0 60000 65536"/>
                <a:gd name="T13" fmla="*/ 0 60000 65536"/>
                <a:gd name="T14" fmla="*/ 0 60000 65536"/>
                <a:gd name="T15" fmla="*/ 0 w 112"/>
                <a:gd name="T16" fmla="*/ 0 h 80"/>
                <a:gd name="T17" fmla="*/ 112 w 112"/>
                <a:gd name="T18" fmla="*/ 80 h 80"/>
              </a:gdLst>
              <a:ahLst/>
              <a:cxnLst>
                <a:cxn ang="T10">
                  <a:pos x="T0" y="T1"/>
                </a:cxn>
                <a:cxn ang="T11">
                  <a:pos x="T2" y="T3"/>
                </a:cxn>
                <a:cxn ang="T12">
                  <a:pos x="T4" y="T5"/>
                </a:cxn>
                <a:cxn ang="T13">
                  <a:pos x="T6" y="T7"/>
                </a:cxn>
                <a:cxn ang="T14">
                  <a:pos x="T8" y="T9"/>
                </a:cxn>
              </a:cxnLst>
              <a:rect l="T15" t="T16" r="T17" b="T18"/>
              <a:pathLst>
                <a:path w="112" h="80">
                  <a:moveTo>
                    <a:pt x="112" y="0"/>
                  </a:moveTo>
                  <a:lnTo>
                    <a:pt x="32" y="80"/>
                  </a:lnTo>
                  <a:lnTo>
                    <a:pt x="16" y="56"/>
                  </a:lnTo>
                  <a:lnTo>
                    <a:pt x="0" y="40"/>
                  </a:lnTo>
                  <a:lnTo>
                    <a:pt x="112" y="0"/>
                  </a:lnTo>
                  <a:close/>
                </a:path>
              </a:pathLst>
            </a:custGeom>
            <a:solidFill>
              <a:srgbClr val="000000"/>
            </a:solidFill>
            <a:ln w="9525">
              <a:noFill/>
              <a:round/>
              <a:headEnd/>
              <a:tailEnd/>
            </a:ln>
          </p:spPr>
          <p:txBody>
            <a:bodyPr/>
            <a:lstStyle/>
            <a:p>
              <a:endParaRPr lang="ja-JP" altLang="en-US">
                <a:solidFill>
                  <a:srgbClr val="000000"/>
                </a:solidFill>
                <a:latin typeface="Arial"/>
                <a:ea typeface="ＭＳ Ｐゴシック"/>
              </a:endParaRPr>
            </a:p>
          </p:txBody>
        </p:sp>
        <p:sp>
          <p:nvSpPr>
            <p:cNvPr id="77893" name="Line 42"/>
            <p:cNvSpPr>
              <a:spLocks noChangeShapeType="1"/>
            </p:cNvSpPr>
            <p:nvPr/>
          </p:nvSpPr>
          <p:spPr bwMode="auto">
            <a:xfrm flipV="1">
              <a:off x="2219" y="2892"/>
              <a:ext cx="128" cy="104"/>
            </a:xfrm>
            <a:prstGeom prst="line">
              <a:avLst/>
            </a:prstGeom>
            <a:noFill/>
            <a:ln w="12700">
              <a:solidFill>
                <a:srgbClr val="000000"/>
              </a:solidFill>
              <a:round/>
              <a:headEnd/>
              <a:tailEnd/>
            </a:ln>
          </p:spPr>
          <p:txBody>
            <a:bodyPr/>
            <a:lstStyle/>
            <a:p>
              <a:endParaRPr lang="ja-JP" altLang="en-US">
                <a:solidFill>
                  <a:srgbClr val="000000"/>
                </a:solidFill>
                <a:latin typeface="Arial"/>
                <a:ea typeface="ＭＳ Ｐゴシック"/>
              </a:endParaRPr>
            </a:p>
          </p:txBody>
        </p:sp>
      </p:grpSp>
      <p:grpSp>
        <p:nvGrpSpPr>
          <p:cNvPr id="5" name="Group 43"/>
          <p:cNvGrpSpPr>
            <a:grpSpLocks/>
          </p:cNvGrpSpPr>
          <p:nvPr/>
        </p:nvGrpSpPr>
        <p:grpSpPr bwMode="auto">
          <a:xfrm>
            <a:off x="5124450" y="2214563"/>
            <a:ext cx="2560638" cy="3659187"/>
            <a:chOff x="3228" y="1395"/>
            <a:chExt cx="1613" cy="2305"/>
          </a:xfrm>
        </p:grpSpPr>
        <p:pic>
          <p:nvPicPr>
            <p:cNvPr id="77875" name="Picture 44"/>
            <p:cNvPicPr>
              <a:picLocks noChangeAspect="1" noChangeArrowheads="1"/>
            </p:cNvPicPr>
            <p:nvPr/>
          </p:nvPicPr>
          <p:blipFill>
            <a:blip r:embed="rId8" cstate="print"/>
            <a:srcRect/>
            <a:stretch>
              <a:fillRect/>
            </a:stretch>
          </p:blipFill>
          <p:spPr bwMode="auto">
            <a:xfrm>
              <a:off x="3268" y="3084"/>
              <a:ext cx="1312" cy="616"/>
            </a:xfrm>
            <a:prstGeom prst="rect">
              <a:avLst/>
            </a:prstGeom>
            <a:noFill/>
            <a:ln w="9525">
              <a:noFill/>
              <a:miter lim="800000"/>
              <a:headEnd/>
              <a:tailEnd/>
            </a:ln>
          </p:spPr>
        </p:pic>
        <p:pic>
          <p:nvPicPr>
            <p:cNvPr id="77876" name="Picture 45"/>
            <p:cNvPicPr>
              <a:picLocks noChangeAspect="1" noChangeArrowheads="1"/>
            </p:cNvPicPr>
            <p:nvPr/>
          </p:nvPicPr>
          <p:blipFill>
            <a:blip r:embed="rId9" cstate="print"/>
            <a:srcRect/>
            <a:stretch>
              <a:fillRect/>
            </a:stretch>
          </p:blipFill>
          <p:spPr bwMode="auto">
            <a:xfrm>
              <a:off x="3228" y="1915"/>
              <a:ext cx="1304" cy="737"/>
            </a:xfrm>
            <a:prstGeom prst="rect">
              <a:avLst/>
            </a:prstGeom>
            <a:noFill/>
            <a:ln w="9525">
              <a:noFill/>
              <a:miter lim="800000"/>
              <a:headEnd/>
              <a:tailEnd/>
            </a:ln>
          </p:spPr>
        </p:pic>
        <p:pic>
          <p:nvPicPr>
            <p:cNvPr id="77877" name="Picture 46"/>
            <p:cNvPicPr>
              <a:picLocks noChangeAspect="1" noChangeArrowheads="1"/>
            </p:cNvPicPr>
            <p:nvPr/>
          </p:nvPicPr>
          <p:blipFill>
            <a:blip r:embed="rId10" cstate="print"/>
            <a:srcRect/>
            <a:stretch>
              <a:fillRect/>
            </a:stretch>
          </p:blipFill>
          <p:spPr bwMode="auto">
            <a:xfrm>
              <a:off x="3268" y="2484"/>
              <a:ext cx="1296" cy="664"/>
            </a:xfrm>
            <a:prstGeom prst="rect">
              <a:avLst/>
            </a:prstGeom>
            <a:noFill/>
            <a:ln w="9525">
              <a:noFill/>
              <a:miter lim="800000"/>
              <a:headEnd/>
              <a:tailEnd/>
            </a:ln>
          </p:spPr>
        </p:pic>
        <p:grpSp>
          <p:nvGrpSpPr>
            <p:cNvPr id="6" name="Group 47"/>
            <p:cNvGrpSpPr>
              <a:grpSpLocks/>
            </p:cNvGrpSpPr>
            <p:nvPr/>
          </p:nvGrpSpPr>
          <p:grpSpPr bwMode="auto">
            <a:xfrm>
              <a:off x="3244" y="1395"/>
              <a:ext cx="1597" cy="736"/>
              <a:chOff x="3244" y="1395"/>
              <a:chExt cx="1597" cy="736"/>
            </a:xfrm>
          </p:grpSpPr>
          <p:pic>
            <p:nvPicPr>
              <p:cNvPr id="77879" name="Picture 48"/>
              <p:cNvPicPr>
                <a:picLocks noChangeAspect="1" noChangeArrowheads="1"/>
              </p:cNvPicPr>
              <p:nvPr/>
            </p:nvPicPr>
            <p:blipFill>
              <a:blip r:embed="rId11" cstate="print"/>
              <a:srcRect/>
              <a:stretch>
                <a:fillRect/>
              </a:stretch>
            </p:blipFill>
            <p:spPr bwMode="auto">
              <a:xfrm>
                <a:off x="3244" y="1499"/>
                <a:ext cx="1328" cy="632"/>
              </a:xfrm>
              <a:prstGeom prst="rect">
                <a:avLst/>
              </a:prstGeom>
              <a:noFill/>
              <a:ln w="9525">
                <a:noFill/>
                <a:miter lim="800000"/>
                <a:headEnd/>
                <a:tailEnd/>
              </a:ln>
            </p:spPr>
          </p:pic>
          <p:sp>
            <p:nvSpPr>
              <p:cNvPr id="77880" name="Rectangle 49"/>
              <p:cNvSpPr>
                <a:spLocks noChangeArrowheads="1"/>
              </p:cNvSpPr>
              <p:nvPr/>
            </p:nvSpPr>
            <p:spPr bwMode="auto">
              <a:xfrm>
                <a:off x="4708" y="1891"/>
                <a:ext cx="133" cy="115"/>
              </a:xfrm>
              <a:prstGeom prst="rect">
                <a:avLst/>
              </a:prstGeom>
              <a:noFill/>
              <a:ln w="9525">
                <a:noFill/>
                <a:miter lim="800000"/>
                <a:headEnd/>
                <a:tailEnd/>
              </a:ln>
            </p:spPr>
            <p:txBody>
              <a:bodyPr wrap="none" lIns="0" tIns="0" rIns="0" bIns="0">
                <a:spAutoFit/>
              </a:bodyPr>
              <a:lstStyle/>
              <a:p>
                <a:r>
                  <a:rPr lang="en-US" altLang="ja-JP" sz="1200">
                    <a:solidFill>
                      <a:srgbClr val="000000"/>
                    </a:solidFill>
                    <a:latin typeface="Times" charset="0"/>
                    <a:ea typeface="ＭＳ 明朝" pitchFamily="17" charset="-128"/>
                  </a:rPr>
                  <a:t>CG</a:t>
                </a:r>
                <a:endParaRPr lang="en-US" altLang="ja-JP" sz="1400">
                  <a:solidFill>
                    <a:srgbClr val="000000"/>
                  </a:solidFill>
                  <a:latin typeface="Times" charset="0"/>
                  <a:ea typeface="ＭＳ 明朝" pitchFamily="17" charset="-128"/>
                </a:endParaRPr>
              </a:p>
            </p:txBody>
          </p:sp>
          <p:sp>
            <p:nvSpPr>
              <p:cNvPr id="77881" name="Rectangle 50"/>
              <p:cNvSpPr>
                <a:spLocks noChangeArrowheads="1"/>
              </p:cNvSpPr>
              <p:nvPr/>
            </p:nvSpPr>
            <p:spPr bwMode="auto">
              <a:xfrm>
                <a:off x="3332" y="1515"/>
                <a:ext cx="186" cy="115"/>
              </a:xfrm>
              <a:prstGeom prst="rect">
                <a:avLst/>
              </a:prstGeom>
              <a:noFill/>
              <a:ln w="9525">
                <a:noFill/>
                <a:miter lim="800000"/>
                <a:headEnd/>
                <a:tailEnd/>
              </a:ln>
            </p:spPr>
            <p:txBody>
              <a:bodyPr wrap="none" lIns="0" tIns="0" rIns="0" bIns="0">
                <a:spAutoFit/>
              </a:bodyPr>
              <a:lstStyle/>
              <a:p>
                <a:r>
                  <a:rPr lang="en-US" altLang="ja-JP" sz="1200">
                    <a:solidFill>
                      <a:srgbClr val="000000"/>
                    </a:solidFill>
                    <a:latin typeface="Times" charset="0"/>
                    <a:ea typeface="ＭＳ 明朝" pitchFamily="17" charset="-128"/>
                  </a:rPr>
                  <a:t>IAM</a:t>
                </a:r>
                <a:endParaRPr lang="en-US" altLang="ja-JP" sz="1400">
                  <a:solidFill>
                    <a:srgbClr val="000000"/>
                  </a:solidFill>
                  <a:latin typeface="Times" charset="0"/>
                  <a:ea typeface="ＭＳ 明朝" pitchFamily="17" charset="-128"/>
                </a:endParaRPr>
              </a:p>
            </p:txBody>
          </p:sp>
          <p:sp>
            <p:nvSpPr>
              <p:cNvPr id="77882" name="Rectangle 51"/>
              <p:cNvSpPr>
                <a:spLocks noChangeArrowheads="1"/>
              </p:cNvSpPr>
              <p:nvPr/>
            </p:nvSpPr>
            <p:spPr bwMode="auto">
              <a:xfrm>
                <a:off x="3684" y="1395"/>
                <a:ext cx="112" cy="115"/>
              </a:xfrm>
              <a:prstGeom prst="rect">
                <a:avLst/>
              </a:prstGeom>
              <a:noFill/>
              <a:ln w="9525">
                <a:noFill/>
                <a:miter lim="800000"/>
                <a:headEnd/>
                <a:tailEnd/>
              </a:ln>
            </p:spPr>
            <p:txBody>
              <a:bodyPr wrap="none" lIns="0" tIns="0" rIns="0" bIns="0">
                <a:spAutoFit/>
              </a:bodyPr>
              <a:lstStyle/>
              <a:p>
                <a:r>
                  <a:rPr lang="en-US" altLang="ja-JP" sz="1200">
                    <a:solidFill>
                      <a:srgbClr val="000000"/>
                    </a:solidFill>
                    <a:latin typeface="Times" charset="0"/>
                    <a:ea typeface="ＭＳ 明朝" pitchFamily="17" charset="-128"/>
                  </a:rPr>
                  <a:t>ES</a:t>
                </a:r>
                <a:endParaRPr lang="en-US" altLang="ja-JP" sz="1400">
                  <a:solidFill>
                    <a:srgbClr val="000000"/>
                  </a:solidFill>
                  <a:latin typeface="Times" charset="0"/>
                  <a:ea typeface="ＭＳ 明朝" pitchFamily="17" charset="-128"/>
                </a:endParaRPr>
              </a:p>
            </p:txBody>
          </p:sp>
          <p:grpSp>
            <p:nvGrpSpPr>
              <p:cNvPr id="7" name="Group 52"/>
              <p:cNvGrpSpPr>
                <a:grpSpLocks/>
              </p:cNvGrpSpPr>
              <p:nvPr/>
            </p:nvGrpSpPr>
            <p:grpSpPr bwMode="auto">
              <a:xfrm>
                <a:off x="4508" y="1907"/>
                <a:ext cx="168" cy="48"/>
                <a:chOff x="4508" y="1907"/>
                <a:chExt cx="168" cy="48"/>
              </a:xfrm>
            </p:grpSpPr>
            <p:sp>
              <p:nvSpPr>
                <p:cNvPr id="77890" name="Freeform 53"/>
                <p:cNvSpPr>
                  <a:spLocks/>
                </p:cNvSpPr>
                <p:nvPr/>
              </p:nvSpPr>
              <p:spPr bwMode="auto">
                <a:xfrm>
                  <a:off x="4508" y="1907"/>
                  <a:ext cx="112" cy="48"/>
                </a:xfrm>
                <a:custGeom>
                  <a:avLst/>
                  <a:gdLst>
                    <a:gd name="T0" fmla="*/ 0 w 112"/>
                    <a:gd name="T1" fmla="*/ 24 h 48"/>
                    <a:gd name="T2" fmla="*/ 112 w 112"/>
                    <a:gd name="T3" fmla="*/ 0 h 48"/>
                    <a:gd name="T4" fmla="*/ 112 w 112"/>
                    <a:gd name="T5" fmla="*/ 24 h 48"/>
                    <a:gd name="T6" fmla="*/ 112 w 112"/>
                    <a:gd name="T7" fmla="*/ 48 h 48"/>
                    <a:gd name="T8" fmla="*/ 0 w 112"/>
                    <a:gd name="T9" fmla="*/ 24 h 48"/>
                    <a:gd name="T10" fmla="*/ 0 60000 65536"/>
                    <a:gd name="T11" fmla="*/ 0 60000 65536"/>
                    <a:gd name="T12" fmla="*/ 0 60000 65536"/>
                    <a:gd name="T13" fmla="*/ 0 60000 65536"/>
                    <a:gd name="T14" fmla="*/ 0 60000 65536"/>
                    <a:gd name="T15" fmla="*/ 0 w 112"/>
                    <a:gd name="T16" fmla="*/ 0 h 48"/>
                    <a:gd name="T17" fmla="*/ 112 w 112"/>
                    <a:gd name="T18" fmla="*/ 48 h 48"/>
                  </a:gdLst>
                  <a:ahLst/>
                  <a:cxnLst>
                    <a:cxn ang="T10">
                      <a:pos x="T0" y="T1"/>
                    </a:cxn>
                    <a:cxn ang="T11">
                      <a:pos x="T2" y="T3"/>
                    </a:cxn>
                    <a:cxn ang="T12">
                      <a:pos x="T4" y="T5"/>
                    </a:cxn>
                    <a:cxn ang="T13">
                      <a:pos x="T6" y="T7"/>
                    </a:cxn>
                    <a:cxn ang="T14">
                      <a:pos x="T8" y="T9"/>
                    </a:cxn>
                  </a:cxnLst>
                  <a:rect l="T15" t="T16" r="T17" b="T18"/>
                  <a:pathLst>
                    <a:path w="112" h="48">
                      <a:moveTo>
                        <a:pt x="0" y="24"/>
                      </a:moveTo>
                      <a:lnTo>
                        <a:pt x="112" y="0"/>
                      </a:lnTo>
                      <a:lnTo>
                        <a:pt x="112" y="24"/>
                      </a:lnTo>
                      <a:lnTo>
                        <a:pt x="112" y="48"/>
                      </a:lnTo>
                      <a:lnTo>
                        <a:pt x="0" y="24"/>
                      </a:lnTo>
                      <a:close/>
                    </a:path>
                  </a:pathLst>
                </a:custGeom>
                <a:solidFill>
                  <a:srgbClr val="000000"/>
                </a:solidFill>
                <a:ln w="9525">
                  <a:noFill/>
                  <a:round/>
                  <a:headEnd/>
                  <a:tailEnd/>
                </a:ln>
              </p:spPr>
              <p:txBody>
                <a:bodyPr/>
                <a:lstStyle/>
                <a:p>
                  <a:endParaRPr lang="ja-JP" altLang="en-US">
                    <a:solidFill>
                      <a:srgbClr val="000000"/>
                    </a:solidFill>
                    <a:latin typeface="Arial"/>
                    <a:ea typeface="ＭＳ Ｐゴシック"/>
                  </a:endParaRPr>
                </a:p>
              </p:txBody>
            </p:sp>
            <p:sp>
              <p:nvSpPr>
                <p:cNvPr id="77891" name="Line 54"/>
                <p:cNvSpPr>
                  <a:spLocks noChangeShapeType="1"/>
                </p:cNvSpPr>
                <p:nvPr/>
              </p:nvSpPr>
              <p:spPr bwMode="auto">
                <a:xfrm>
                  <a:off x="4620" y="1931"/>
                  <a:ext cx="56" cy="1"/>
                </a:xfrm>
                <a:prstGeom prst="line">
                  <a:avLst/>
                </a:prstGeom>
                <a:noFill/>
                <a:ln w="12700">
                  <a:solidFill>
                    <a:srgbClr val="000000"/>
                  </a:solidFill>
                  <a:round/>
                  <a:headEnd/>
                  <a:tailEnd/>
                </a:ln>
              </p:spPr>
              <p:txBody>
                <a:bodyPr/>
                <a:lstStyle/>
                <a:p>
                  <a:endParaRPr lang="ja-JP" altLang="en-US">
                    <a:solidFill>
                      <a:srgbClr val="000000"/>
                    </a:solidFill>
                    <a:latin typeface="Arial"/>
                    <a:ea typeface="ＭＳ Ｐゴシック"/>
                  </a:endParaRPr>
                </a:p>
              </p:txBody>
            </p:sp>
          </p:grpSp>
          <p:grpSp>
            <p:nvGrpSpPr>
              <p:cNvPr id="8" name="Group 55"/>
              <p:cNvGrpSpPr>
                <a:grpSpLocks/>
              </p:cNvGrpSpPr>
              <p:nvPr/>
            </p:nvGrpSpPr>
            <p:grpSpPr bwMode="auto">
              <a:xfrm>
                <a:off x="3468" y="1603"/>
                <a:ext cx="160" cy="120"/>
                <a:chOff x="3468" y="1603"/>
                <a:chExt cx="160" cy="120"/>
              </a:xfrm>
            </p:grpSpPr>
            <p:sp>
              <p:nvSpPr>
                <p:cNvPr id="77888" name="Freeform 56"/>
                <p:cNvSpPr>
                  <a:spLocks/>
                </p:cNvSpPr>
                <p:nvPr/>
              </p:nvSpPr>
              <p:spPr bwMode="auto">
                <a:xfrm>
                  <a:off x="3524" y="1635"/>
                  <a:ext cx="104" cy="88"/>
                </a:xfrm>
                <a:custGeom>
                  <a:avLst/>
                  <a:gdLst>
                    <a:gd name="T0" fmla="*/ 104 w 104"/>
                    <a:gd name="T1" fmla="*/ 88 h 88"/>
                    <a:gd name="T2" fmla="*/ 0 w 104"/>
                    <a:gd name="T3" fmla="*/ 48 h 88"/>
                    <a:gd name="T4" fmla="*/ 16 w 104"/>
                    <a:gd name="T5" fmla="*/ 24 h 88"/>
                    <a:gd name="T6" fmla="*/ 32 w 104"/>
                    <a:gd name="T7" fmla="*/ 0 h 88"/>
                    <a:gd name="T8" fmla="*/ 104 w 104"/>
                    <a:gd name="T9" fmla="*/ 88 h 88"/>
                    <a:gd name="T10" fmla="*/ 0 60000 65536"/>
                    <a:gd name="T11" fmla="*/ 0 60000 65536"/>
                    <a:gd name="T12" fmla="*/ 0 60000 65536"/>
                    <a:gd name="T13" fmla="*/ 0 60000 65536"/>
                    <a:gd name="T14" fmla="*/ 0 60000 65536"/>
                    <a:gd name="T15" fmla="*/ 0 w 104"/>
                    <a:gd name="T16" fmla="*/ 0 h 88"/>
                    <a:gd name="T17" fmla="*/ 104 w 104"/>
                    <a:gd name="T18" fmla="*/ 88 h 88"/>
                  </a:gdLst>
                  <a:ahLst/>
                  <a:cxnLst>
                    <a:cxn ang="T10">
                      <a:pos x="T0" y="T1"/>
                    </a:cxn>
                    <a:cxn ang="T11">
                      <a:pos x="T2" y="T3"/>
                    </a:cxn>
                    <a:cxn ang="T12">
                      <a:pos x="T4" y="T5"/>
                    </a:cxn>
                    <a:cxn ang="T13">
                      <a:pos x="T6" y="T7"/>
                    </a:cxn>
                    <a:cxn ang="T14">
                      <a:pos x="T8" y="T9"/>
                    </a:cxn>
                  </a:cxnLst>
                  <a:rect l="T15" t="T16" r="T17" b="T18"/>
                  <a:pathLst>
                    <a:path w="104" h="88">
                      <a:moveTo>
                        <a:pt x="104" y="88"/>
                      </a:moveTo>
                      <a:lnTo>
                        <a:pt x="0" y="48"/>
                      </a:lnTo>
                      <a:lnTo>
                        <a:pt x="16" y="24"/>
                      </a:lnTo>
                      <a:lnTo>
                        <a:pt x="32" y="0"/>
                      </a:lnTo>
                      <a:lnTo>
                        <a:pt x="104" y="88"/>
                      </a:lnTo>
                      <a:close/>
                    </a:path>
                  </a:pathLst>
                </a:custGeom>
                <a:solidFill>
                  <a:srgbClr val="000000"/>
                </a:solidFill>
                <a:ln w="9525">
                  <a:noFill/>
                  <a:round/>
                  <a:headEnd/>
                  <a:tailEnd/>
                </a:ln>
              </p:spPr>
              <p:txBody>
                <a:bodyPr/>
                <a:lstStyle/>
                <a:p>
                  <a:endParaRPr lang="ja-JP" altLang="en-US">
                    <a:solidFill>
                      <a:srgbClr val="000000"/>
                    </a:solidFill>
                    <a:latin typeface="Arial"/>
                    <a:ea typeface="ＭＳ Ｐゴシック"/>
                  </a:endParaRPr>
                </a:p>
              </p:txBody>
            </p:sp>
            <p:sp>
              <p:nvSpPr>
                <p:cNvPr id="77889" name="Line 57"/>
                <p:cNvSpPr>
                  <a:spLocks noChangeShapeType="1"/>
                </p:cNvSpPr>
                <p:nvPr/>
              </p:nvSpPr>
              <p:spPr bwMode="auto">
                <a:xfrm>
                  <a:off x="3468" y="1603"/>
                  <a:ext cx="72" cy="56"/>
                </a:xfrm>
                <a:prstGeom prst="line">
                  <a:avLst/>
                </a:prstGeom>
                <a:noFill/>
                <a:ln w="12700">
                  <a:solidFill>
                    <a:srgbClr val="000000"/>
                  </a:solidFill>
                  <a:round/>
                  <a:headEnd/>
                  <a:tailEnd/>
                </a:ln>
              </p:spPr>
              <p:txBody>
                <a:bodyPr/>
                <a:lstStyle/>
                <a:p>
                  <a:endParaRPr lang="ja-JP" altLang="en-US">
                    <a:solidFill>
                      <a:srgbClr val="000000"/>
                    </a:solidFill>
                    <a:latin typeface="Arial"/>
                    <a:ea typeface="ＭＳ Ｐゴシック"/>
                  </a:endParaRPr>
                </a:p>
              </p:txBody>
            </p:sp>
          </p:grpSp>
          <p:grpSp>
            <p:nvGrpSpPr>
              <p:cNvPr id="9" name="Group 58"/>
              <p:cNvGrpSpPr>
                <a:grpSpLocks/>
              </p:cNvGrpSpPr>
              <p:nvPr/>
            </p:nvGrpSpPr>
            <p:grpSpPr bwMode="auto">
              <a:xfrm>
                <a:off x="3764" y="1475"/>
                <a:ext cx="80" cy="144"/>
                <a:chOff x="3764" y="1475"/>
                <a:chExt cx="80" cy="144"/>
              </a:xfrm>
            </p:grpSpPr>
            <p:sp>
              <p:nvSpPr>
                <p:cNvPr id="77886" name="Freeform 59"/>
                <p:cNvSpPr>
                  <a:spLocks/>
                </p:cNvSpPr>
                <p:nvPr/>
              </p:nvSpPr>
              <p:spPr bwMode="auto">
                <a:xfrm>
                  <a:off x="3764" y="1507"/>
                  <a:ext cx="80" cy="112"/>
                </a:xfrm>
                <a:custGeom>
                  <a:avLst/>
                  <a:gdLst>
                    <a:gd name="T0" fmla="*/ 80 w 80"/>
                    <a:gd name="T1" fmla="*/ 112 h 112"/>
                    <a:gd name="T2" fmla="*/ 0 w 80"/>
                    <a:gd name="T3" fmla="*/ 32 h 112"/>
                    <a:gd name="T4" fmla="*/ 24 w 80"/>
                    <a:gd name="T5" fmla="*/ 16 h 112"/>
                    <a:gd name="T6" fmla="*/ 48 w 80"/>
                    <a:gd name="T7" fmla="*/ 0 h 112"/>
                    <a:gd name="T8" fmla="*/ 80 w 80"/>
                    <a:gd name="T9" fmla="*/ 112 h 112"/>
                    <a:gd name="T10" fmla="*/ 0 60000 65536"/>
                    <a:gd name="T11" fmla="*/ 0 60000 65536"/>
                    <a:gd name="T12" fmla="*/ 0 60000 65536"/>
                    <a:gd name="T13" fmla="*/ 0 60000 65536"/>
                    <a:gd name="T14" fmla="*/ 0 60000 65536"/>
                    <a:gd name="T15" fmla="*/ 0 w 80"/>
                    <a:gd name="T16" fmla="*/ 0 h 112"/>
                    <a:gd name="T17" fmla="*/ 80 w 80"/>
                    <a:gd name="T18" fmla="*/ 112 h 112"/>
                  </a:gdLst>
                  <a:ahLst/>
                  <a:cxnLst>
                    <a:cxn ang="T10">
                      <a:pos x="T0" y="T1"/>
                    </a:cxn>
                    <a:cxn ang="T11">
                      <a:pos x="T2" y="T3"/>
                    </a:cxn>
                    <a:cxn ang="T12">
                      <a:pos x="T4" y="T5"/>
                    </a:cxn>
                    <a:cxn ang="T13">
                      <a:pos x="T6" y="T7"/>
                    </a:cxn>
                    <a:cxn ang="T14">
                      <a:pos x="T8" y="T9"/>
                    </a:cxn>
                  </a:cxnLst>
                  <a:rect l="T15" t="T16" r="T17" b="T18"/>
                  <a:pathLst>
                    <a:path w="80" h="112">
                      <a:moveTo>
                        <a:pt x="80" y="112"/>
                      </a:moveTo>
                      <a:lnTo>
                        <a:pt x="0" y="32"/>
                      </a:lnTo>
                      <a:lnTo>
                        <a:pt x="24" y="16"/>
                      </a:lnTo>
                      <a:lnTo>
                        <a:pt x="48" y="0"/>
                      </a:lnTo>
                      <a:lnTo>
                        <a:pt x="80" y="112"/>
                      </a:lnTo>
                      <a:close/>
                    </a:path>
                  </a:pathLst>
                </a:custGeom>
                <a:solidFill>
                  <a:srgbClr val="000000"/>
                </a:solidFill>
                <a:ln w="9525">
                  <a:noFill/>
                  <a:round/>
                  <a:headEnd/>
                  <a:tailEnd/>
                </a:ln>
              </p:spPr>
              <p:txBody>
                <a:bodyPr/>
                <a:lstStyle/>
                <a:p>
                  <a:endParaRPr lang="ja-JP" altLang="en-US">
                    <a:solidFill>
                      <a:srgbClr val="000000"/>
                    </a:solidFill>
                    <a:latin typeface="Arial"/>
                    <a:ea typeface="ＭＳ Ｐゴシック"/>
                  </a:endParaRPr>
                </a:p>
              </p:txBody>
            </p:sp>
            <p:sp>
              <p:nvSpPr>
                <p:cNvPr id="77887" name="Line 60"/>
                <p:cNvSpPr>
                  <a:spLocks noChangeShapeType="1"/>
                </p:cNvSpPr>
                <p:nvPr/>
              </p:nvSpPr>
              <p:spPr bwMode="auto">
                <a:xfrm>
                  <a:off x="3764" y="1475"/>
                  <a:ext cx="24" cy="48"/>
                </a:xfrm>
                <a:prstGeom prst="line">
                  <a:avLst/>
                </a:prstGeom>
                <a:noFill/>
                <a:ln w="12700">
                  <a:solidFill>
                    <a:srgbClr val="000000"/>
                  </a:solidFill>
                  <a:round/>
                  <a:headEnd/>
                  <a:tailEnd/>
                </a:ln>
              </p:spPr>
              <p:txBody>
                <a:bodyPr/>
                <a:lstStyle/>
                <a:p>
                  <a:endParaRPr lang="ja-JP" altLang="en-US">
                    <a:solidFill>
                      <a:srgbClr val="000000"/>
                    </a:solidFill>
                    <a:latin typeface="Arial"/>
                    <a:ea typeface="ＭＳ Ｐゴシック"/>
                  </a:endParaRPr>
                </a:p>
              </p:txBody>
            </p:sp>
          </p:grpSp>
        </p:grpSp>
      </p:grpSp>
      <p:sp>
        <p:nvSpPr>
          <p:cNvPr id="77862" name="Rectangle 61"/>
          <p:cNvSpPr>
            <a:spLocks noChangeArrowheads="1"/>
          </p:cNvSpPr>
          <p:nvPr/>
        </p:nvSpPr>
        <p:spPr bwMode="auto">
          <a:xfrm>
            <a:off x="1452563" y="639763"/>
            <a:ext cx="204787" cy="274637"/>
          </a:xfrm>
          <a:prstGeom prst="rect">
            <a:avLst/>
          </a:prstGeom>
          <a:noFill/>
          <a:ln w="9525">
            <a:noFill/>
            <a:miter lim="800000"/>
            <a:headEnd/>
            <a:tailEnd/>
          </a:ln>
        </p:spPr>
        <p:txBody>
          <a:bodyPr wrap="none" lIns="0" tIns="0" rIns="0" bIns="0">
            <a:spAutoFit/>
          </a:bodyPr>
          <a:lstStyle/>
          <a:p>
            <a:r>
              <a:rPr lang="en-US" altLang="ja-JP">
                <a:solidFill>
                  <a:srgbClr val="000000"/>
                </a:solidFill>
                <a:latin typeface="平成明朝" pitchFamily="17" charset="-128"/>
                <a:ea typeface="平成明朝" pitchFamily="17" charset="-128"/>
              </a:rPr>
              <a:t>1.</a:t>
            </a:r>
            <a:endParaRPr lang="en-US" altLang="ja-JP" sz="1400">
              <a:solidFill>
                <a:srgbClr val="000000"/>
              </a:solidFill>
              <a:latin typeface="Times" charset="0"/>
              <a:ea typeface="ＭＳ 明朝" pitchFamily="17" charset="-128"/>
            </a:endParaRPr>
          </a:p>
        </p:txBody>
      </p:sp>
      <p:sp>
        <p:nvSpPr>
          <p:cNvPr id="77863" name="Rectangle 62"/>
          <p:cNvSpPr>
            <a:spLocks noChangeArrowheads="1"/>
          </p:cNvSpPr>
          <p:nvPr/>
        </p:nvSpPr>
        <p:spPr bwMode="auto">
          <a:xfrm>
            <a:off x="1655763" y="652463"/>
            <a:ext cx="228600" cy="274637"/>
          </a:xfrm>
          <a:prstGeom prst="rect">
            <a:avLst/>
          </a:prstGeom>
          <a:noFill/>
          <a:ln w="9525">
            <a:noFill/>
            <a:miter lim="800000"/>
            <a:headEnd/>
            <a:tailEnd/>
          </a:ln>
        </p:spPr>
        <p:txBody>
          <a:bodyPr wrap="none" lIns="0" tIns="0" rIns="0" bIns="0">
            <a:spAutoFit/>
          </a:bodyPr>
          <a:lstStyle/>
          <a:p>
            <a:r>
              <a:rPr lang="ja-JP" altLang="en-US">
                <a:solidFill>
                  <a:srgbClr val="000000"/>
                </a:solidFill>
                <a:latin typeface="細明朝体" charset="-128"/>
                <a:ea typeface="細明朝体" charset="-128"/>
              </a:rPr>
              <a:t>　</a:t>
            </a:r>
            <a:endParaRPr lang="ja-JP" altLang="en-US" sz="1400">
              <a:solidFill>
                <a:srgbClr val="000000"/>
              </a:solidFill>
              <a:latin typeface="Times" charset="0"/>
              <a:ea typeface="ＭＳ 明朝" pitchFamily="17" charset="-128"/>
            </a:endParaRPr>
          </a:p>
        </p:txBody>
      </p:sp>
      <p:sp>
        <p:nvSpPr>
          <p:cNvPr id="77864" name="Rectangle 63"/>
          <p:cNvSpPr>
            <a:spLocks noChangeArrowheads="1"/>
          </p:cNvSpPr>
          <p:nvPr/>
        </p:nvSpPr>
        <p:spPr bwMode="auto">
          <a:xfrm>
            <a:off x="1884363" y="652463"/>
            <a:ext cx="723900" cy="274637"/>
          </a:xfrm>
          <a:prstGeom prst="rect">
            <a:avLst/>
          </a:prstGeom>
          <a:noFill/>
          <a:ln w="9525">
            <a:noFill/>
            <a:miter lim="800000"/>
            <a:headEnd/>
            <a:tailEnd/>
          </a:ln>
        </p:spPr>
        <p:txBody>
          <a:bodyPr wrap="none" lIns="0" tIns="0" rIns="0" bIns="0">
            <a:spAutoFit/>
          </a:bodyPr>
          <a:lstStyle/>
          <a:p>
            <a:r>
              <a:rPr lang="en-US" altLang="ja-JP">
                <a:solidFill>
                  <a:srgbClr val="000000"/>
                </a:solidFill>
                <a:latin typeface="Times" charset="0"/>
                <a:ea typeface="ＭＳ 明朝" pitchFamily="17" charset="-128"/>
              </a:rPr>
              <a:t>Oscillin</a:t>
            </a:r>
            <a:endParaRPr lang="en-US" altLang="ja-JP" sz="1400">
              <a:solidFill>
                <a:srgbClr val="000000"/>
              </a:solidFill>
              <a:latin typeface="Times" charset="0"/>
              <a:ea typeface="ＭＳ 明朝" pitchFamily="17" charset="-128"/>
            </a:endParaRPr>
          </a:p>
        </p:txBody>
      </p:sp>
      <p:sp>
        <p:nvSpPr>
          <p:cNvPr id="77865" name="Rectangle 64"/>
          <p:cNvSpPr>
            <a:spLocks noChangeArrowheads="1"/>
          </p:cNvSpPr>
          <p:nvPr/>
        </p:nvSpPr>
        <p:spPr bwMode="auto">
          <a:xfrm>
            <a:off x="2608263" y="652463"/>
            <a:ext cx="57150" cy="274637"/>
          </a:xfrm>
          <a:prstGeom prst="rect">
            <a:avLst/>
          </a:prstGeom>
          <a:noFill/>
          <a:ln w="9525">
            <a:noFill/>
            <a:miter lim="800000"/>
            <a:headEnd/>
            <a:tailEnd/>
          </a:ln>
        </p:spPr>
        <p:txBody>
          <a:bodyPr wrap="none" lIns="0" tIns="0" rIns="0" bIns="0">
            <a:spAutoFit/>
          </a:bodyPr>
          <a:lstStyle/>
          <a:p>
            <a:r>
              <a:rPr lang="en-US" altLang="ja-JP">
                <a:solidFill>
                  <a:srgbClr val="000000"/>
                </a:solidFill>
                <a:latin typeface="細明朝体" charset="-128"/>
                <a:ea typeface="細明朝体" charset="-128"/>
              </a:rPr>
              <a:t> </a:t>
            </a:r>
            <a:endParaRPr lang="en-US" altLang="ja-JP" sz="1400">
              <a:solidFill>
                <a:srgbClr val="000000"/>
              </a:solidFill>
              <a:latin typeface="Times" charset="0"/>
              <a:ea typeface="ＭＳ 明朝" pitchFamily="17" charset="-128"/>
            </a:endParaRPr>
          </a:p>
        </p:txBody>
      </p:sp>
      <p:sp>
        <p:nvSpPr>
          <p:cNvPr id="77866" name="Rectangle 65"/>
          <p:cNvSpPr>
            <a:spLocks noChangeArrowheads="1"/>
          </p:cNvSpPr>
          <p:nvPr/>
        </p:nvSpPr>
        <p:spPr bwMode="auto">
          <a:xfrm>
            <a:off x="2671763" y="639763"/>
            <a:ext cx="1143000" cy="274637"/>
          </a:xfrm>
          <a:prstGeom prst="rect">
            <a:avLst/>
          </a:prstGeom>
          <a:noFill/>
          <a:ln w="9525">
            <a:noFill/>
            <a:miter lim="800000"/>
            <a:headEnd/>
            <a:tailEnd/>
          </a:ln>
        </p:spPr>
        <p:txBody>
          <a:bodyPr wrap="none" lIns="0" tIns="0" rIns="0" bIns="0">
            <a:spAutoFit/>
          </a:bodyPr>
          <a:lstStyle/>
          <a:p>
            <a:r>
              <a:rPr lang="ja-JP" altLang="en-US">
                <a:solidFill>
                  <a:srgbClr val="000000"/>
                </a:solidFill>
                <a:latin typeface="平成明朝" pitchFamily="17" charset="-128"/>
                <a:ea typeface="平成明朝" pitchFamily="17" charset="-128"/>
              </a:rPr>
              <a:t>：オシリン</a:t>
            </a:r>
            <a:endParaRPr lang="ja-JP" altLang="en-US" sz="1400">
              <a:solidFill>
                <a:srgbClr val="000000"/>
              </a:solidFill>
              <a:latin typeface="Times" charset="0"/>
              <a:ea typeface="ＭＳ 明朝" pitchFamily="17" charset="-128"/>
            </a:endParaRPr>
          </a:p>
        </p:txBody>
      </p:sp>
      <p:sp>
        <p:nvSpPr>
          <p:cNvPr id="77867" name="Rectangle 66"/>
          <p:cNvSpPr>
            <a:spLocks noChangeArrowheads="1"/>
          </p:cNvSpPr>
          <p:nvPr/>
        </p:nvSpPr>
        <p:spPr bwMode="auto">
          <a:xfrm>
            <a:off x="2468563" y="5683250"/>
            <a:ext cx="1701800" cy="212725"/>
          </a:xfrm>
          <a:prstGeom prst="rect">
            <a:avLst/>
          </a:prstGeom>
          <a:noFill/>
          <a:ln w="9525">
            <a:noFill/>
            <a:miter lim="800000"/>
            <a:headEnd/>
            <a:tailEnd/>
          </a:ln>
        </p:spPr>
        <p:txBody>
          <a:bodyPr wrap="none" lIns="0" tIns="0" rIns="0" bIns="0">
            <a:spAutoFit/>
          </a:bodyPr>
          <a:lstStyle/>
          <a:p>
            <a:r>
              <a:rPr lang="en-US" altLang="ja-JP" sz="1400">
                <a:solidFill>
                  <a:srgbClr val="000000"/>
                </a:solidFill>
                <a:latin typeface="Times" charset="0"/>
                <a:ea typeface="ＭＳ 明朝" pitchFamily="17" charset="-128"/>
              </a:rPr>
              <a:t>(Parrington et al., 1996)</a:t>
            </a:r>
          </a:p>
        </p:txBody>
      </p:sp>
      <p:sp>
        <p:nvSpPr>
          <p:cNvPr id="77868" name="Rectangle 67"/>
          <p:cNvSpPr>
            <a:spLocks noChangeArrowheads="1"/>
          </p:cNvSpPr>
          <p:nvPr/>
        </p:nvSpPr>
        <p:spPr bwMode="auto">
          <a:xfrm>
            <a:off x="5200650" y="6026150"/>
            <a:ext cx="2243138" cy="212725"/>
          </a:xfrm>
          <a:prstGeom prst="rect">
            <a:avLst/>
          </a:prstGeom>
          <a:noFill/>
          <a:ln w="9525">
            <a:noFill/>
            <a:miter lim="800000"/>
            <a:headEnd/>
            <a:tailEnd/>
          </a:ln>
        </p:spPr>
        <p:txBody>
          <a:bodyPr wrap="none" lIns="0" tIns="0" rIns="0" bIns="0">
            <a:spAutoFit/>
          </a:bodyPr>
          <a:lstStyle/>
          <a:p>
            <a:r>
              <a:rPr lang="en-US" altLang="ja-JP" sz="1400">
                <a:solidFill>
                  <a:srgbClr val="000000"/>
                </a:solidFill>
                <a:latin typeface="Times" charset="0"/>
                <a:ea typeface="ＭＳ 明朝" pitchFamily="17" charset="-128"/>
              </a:rPr>
              <a:t>(Yanagimachi and Noda, 1970)</a:t>
            </a:r>
          </a:p>
        </p:txBody>
      </p:sp>
      <p:pic>
        <p:nvPicPr>
          <p:cNvPr id="77869" name="Picture 68"/>
          <p:cNvPicPr>
            <a:picLocks noChangeAspect="1" noChangeArrowheads="1"/>
          </p:cNvPicPr>
          <p:nvPr/>
        </p:nvPicPr>
        <p:blipFill>
          <a:blip r:embed="rId12" cstate="print"/>
          <a:srcRect/>
          <a:stretch>
            <a:fillRect/>
          </a:stretch>
        </p:blipFill>
        <p:spPr bwMode="auto">
          <a:xfrm>
            <a:off x="1701800" y="2679700"/>
            <a:ext cx="1270000" cy="812800"/>
          </a:xfrm>
          <a:prstGeom prst="rect">
            <a:avLst/>
          </a:prstGeom>
          <a:noFill/>
          <a:ln w="9525">
            <a:noFill/>
            <a:miter lim="800000"/>
            <a:headEnd/>
            <a:tailEnd/>
          </a:ln>
        </p:spPr>
      </p:pic>
      <p:pic>
        <p:nvPicPr>
          <p:cNvPr id="77870" name="Picture 69"/>
          <p:cNvPicPr>
            <a:picLocks noChangeAspect="1" noChangeArrowheads="1"/>
          </p:cNvPicPr>
          <p:nvPr/>
        </p:nvPicPr>
        <p:blipFill>
          <a:blip r:embed="rId13" cstate="print"/>
          <a:srcRect/>
          <a:stretch>
            <a:fillRect/>
          </a:stretch>
        </p:blipFill>
        <p:spPr bwMode="auto">
          <a:xfrm>
            <a:off x="3467100" y="2692400"/>
            <a:ext cx="1308100" cy="812800"/>
          </a:xfrm>
          <a:prstGeom prst="rect">
            <a:avLst/>
          </a:prstGeom>
          <a:noFill/>
          <a:ln w="9525">
            <a:noFill/>
            <a:miter lim="800000"/>
            <a:headEnd/>
            <a:tailEnd/>
          </a:ln>
        </p:spPr>
      </p:pic>
      <p:sp>
        <p:nvSpPr>
          <p:cNvPr id="77871" name="Rectangle 70"/>
          <p:cNvSpPr>
            <a:spLocks noGrp="1" noChangeArrowheads="1"/>
          </p:cNvSpPr>
          <p:nvPr>
            <p:ph type="title" idx="4294967295"/>
          </p:nvPr>
        </p:nvSpPr>
        <p:spPr>
          <a:xfrm>
            <a:off x="8077200" y="152400"/>
            <a:ext cx="1219200" cy="228600"/>
          </a:xfrm>
        </p:spPr>
        <p:txBody>
          <a:bodyPr/>
          <a:lstStyle/>
          <a:p>
            <a:pPr eaLnBrk="1" hangingPunct="1"/>
            <a:r>
              <a:rPr lang="en-US" altLang="ja-JP" sz="800"/>
              <a:t>oscilline</a:t>
            </a:r>
            <a:endParaRPr lang="en-US" altLang="ja-JP"/>
          </a:p>
        </p:txBody>
      </p:sp>
      <p:grpSp>
        <p:nvGrpSpPr>
          <p:cNvPr id="10" name="Group 73"/>
          <p:cNvGrpSpPr>
            <a:grpSpLocks/>
          </p:cNvGrpSpPr>
          <p:nvPr/>
        </p:nvGrpSpPr>
        <p:grpSpPr bwMode="auto">
          <a:xfrm>
            <a:off x="1066800" y="609600"/>
            <a:ext cx="7315200" cy="5715000"/>
            <a:chOff x="672" y="384"/>
            <a:chExt cx="4608" cy="3600"/>
          </a:xfrm>
        </p:grpSpPr>
        <p:sp>
          <p:nvSpPr>
            <p:cNvPr id="77873" name="Line 71"/>
            <p:cNvSpPr>
              <a:spLocks noChangeShapeType="1"/>
            </p:cNvSpPr>
            <p:nvPr/>
          </p:nvSpPr>
          <p:spPr bwMode="auto">
            <a:xfrm>
              <a:off x="672" y="384"/>
              <a:ext cx="4512" cy="3600"/>
            </a:xfrm>
            <a:prstGeom prst="line">
              <a:avLst/>
            </a:prstGeom>
            <a:noFill/>
            <a:ln w="76200">
              <a:solidFill>
                <a:srgbClr val="FF0000"/>
              </a:solidFill>
              <a:round/>
              <a:headEnd/>
              <a:tailEnd/>
            </a:ln>
          </p:spPr>
          <p:txBody>
            <a:bodyPr wrap="none" anchor="ctr"/>
            <a:lstStyle/>
            <a:p>
              <a:endParaRPr lang="ja-JP" altLang="en-US">
                <a:solidFill>
                  <a:srgbClr val="000000"/>
                </a:solidFill>
                <a:latin typeface="Arial"/>
                <a:ea typeface="ＭＳ Ｐゴシック"/>
              </a:endParaRPr>
            </a:p>
          </p:txBody>
        </p:sp>
        <p:sp>
          <p:nvSpPr>
            <p:cNvPr id="77874" name="Line 72"/>
            <p:cNvSpPr>
              <a:spLocks noChangeShapeType="1"/>
            </p:cNvSpPr>
            <p:nvPr/>
          </p:nvSpPr>
          <p:spPr bwMode="auto">
            <a:xfrm flipH="1">
              <a:off x="768" y="384"/>
              <a:ext cx="4512" cy="3600"/>
            </a:xfrm>
            <a:prstGeom prst="line">
              <a:avLst/>
            </a:prstGeom>
            <a:noFill/>
            <a:ln w="76200">
              <a:solidFill>
                <a:srgbClr val="FF0000"/>
              </a:solidFill>
              <a:round/>
              <a:headEnd/>
              <a:tailEnd/>
            </a:ln>
          </p:spPr>
          <p:txBody>
            <a:bodyPr wrap="none" anchor="ctr"/>
            <a:lstStyle/>
            <a:p>
              <a:endParaRPr lang="ja-JP" altLang="en-US">
                <a:solidFill>
                  <a:srgbClr val="000000"/>
                </a:solidFill>
                <a:latin typeface="Arial"/>
                <a:ea typeface="ＭＳ Ｐゴシック"/>
              </a:endParaRPr>
            </a:p>
          </p:txBody>
        </p:sp>
      </p:grpSp>
    </p:spTree>
    <p:extLst>
      <p:ext uri="{BB962C8B-B14F-4D97-AF65-F5344CB8AC3E}">
        <p14:creationId xmlns:p14="http://schemas.microsoft.com/office/powerpoint/2010/main" val="88459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cstate="print"/>
          <a:srcRect/>
          <a:stretch>
            <a:fillRect/>
          </a:stretch>
        </p:blipFill>
        <p:spPr bwMode="auto">
          <a:xfrm>
            <a:off x="914400" y="685800"/>
            <a:ext cx="7340600" cy="5613400"/>
          </a:xfrm>
          <a:prstGeom prst="rect">
            <a:avLst/>
          </a:prstGeom>
          <a:noFill/>
          <a:ln w="9525">
            <a:noFill/>
            <a:miter lim="800000"/>
            <a:headEnd/>
            <a:tailEnd/>
          </a:ln>
        </p:spPr>
      </p:pic>
      <p:sp>
        <p:nvSpPr>
          <p:cNvPr id="76803" name="Rectangle 3"/>
          <p:cNvSpPr>
            <a:spLocks noChangeArrowheads="1"/>
          </p:cNvSpPr>
          <p:nvPr/>
        </p:nvSpPr>
        <p:spPr bwMode="auto">
          <a:xfrm>
            <a:off x="1522413" y="2124075"/>
            <a:ext cx="3455987" cy="504825"/>
          </a:xfrm>
          <a:prstGeom prst="rect">
            <a:avLst/>
          </a:prstGeom>
          <a:solidFill>
            <a:schemeClr val="accent1"/>
          </a:solidFill>
          <a:ln w="9525">
            <a:solidFill>
              <a:schemeClr val="tx1"/>
            </a:solidFill>
            <a:miter lim="800000"/>
            <a:headEnd/>
            <a:tailEnd/>
          </a:ln>
        </p:spPr>
        <p:txBody>
          <a:bodyPr wrap="none" anchor="ctr"/>
          <a:lstStyle/>
          <a:p>
            <a:pPr algn="ctr"/>
            <a:r>
              <a:rPr lang="en-US" altLang="ja-JP" sz="2000" b="1">
                <a:solidFill>
                  <a:srgbClr val="000000"/>
                </a:solidFill>
                <a:latin typeface="Arial"/>
                <a:ea typeface="ＭＳ Ｐゴシック"/>
              </a:rPr>
              <a:t>Nucleus</a:t>
            </a:r>
          </a:p>
        </p:txBody>
      </p:sp>
      <p:sp>
        <p:nvSpPr>
          <p:cNvPr id="76804" name="Line 5"/>
          <p:cNvSpPr>
            <a:spLocks noChangeShapeType="1"/>
          </p:cNvSpPr>
          <p:nvPr/>
        </p:nvSpPr>
        <p:spPr bwMode="auto">
          <a:xfrm flipH="1">
            <a:off x="3779838" y="1628775"/>
            <a:ext cx="504825" cy="1079500"/>
          </a:xfrm>
          <a:prstGeom prst="line">
            <a:avLst/>
          </a:prstGeom>
          <a:noFill/>
          <a:ln w="9525">
            <a:solidFill>
              <a:schemeClr val="tx1"/>
            </a:solidFill>
            <a:round/>
            <a:headEnd/>
            <a:tailEnd type="triangle" w="med" len="med"/>
          </a:ln>
        </p:spPr>
        <p:txBody>
          <a:bodyPr/>
          <a:lstStyle/>
          <a:p>
            <a:endParaRPr lang="ja-JP" altLang="en-US">
              <a:solidFill>
                <a:srgbClr val="000000"/>
              </a:solidFill>
              <a:latin typeface="Arial"/>
              <a:ea typeface="ＭＳ Ｐゴシック"/>
            </a:endParaRPr>
          </a:p>
        </p:txBody>
      </p:sp>
      <p:sp>
        <p:nvSpPr>
          <p:cNvPr id="76805" name="Text Box 6"/>
          <p:cNvSpPr txBox="1">
            <a:spLocks noChangeArrowheads="1"/>
          </p:cNvSpPr>
          <p:nvPr/>
        </p:nvSpPr>
        <p:spPr bwMode="auto">
          <a:xfrm>
            <a:off x="5056188" y="1503363"/>
            <a:ext cx="1143000" cy="466725"/>
          </a:xfrm>
          <a:prstGeom prst="rect">
            <a:avLst/>
          </a:prstGeom>
          <a:noFill/>
          <a:ln w="9525">
            <a:solidFill>
              <a:schemeClr val="bg1"/>
            </a:solidFill>
            <a:miter lim="800000"/>
            <a:headEnd/>
            <a:tailEnd/>
          </a:ln>
        </p:spPr>
        <p:txBody>
          <a:bodyPr wrap="none">
            <a:spAutoFit/>
          </a:bodyPr>
          <a:lstStyle/>
          <a:p>
            <a:r>
              <a:rPr lang="en-US" altLang="ja-JP" sz="2400" b="1">
                <a:solidFill>
                  <a:srgbClr val="000000"/>
                </a:solidFill>
                <a:latin typeface="Arial"/>
                <a:ea typeface="ＭＳ Ｐゴシック"/>
              </a:rPr>
              <a:t>Sperm</a:t>
            </a:r>
          </a:p>
        </p:txBody>
      </p:sp>
      <p:sp>
        <p:nvSpPr>
          <p:cNvPr id="76806" name="Text Box 7"/>
          <p:cNvSpPr txBox="1">
            <a:spLocks noChangeArrowheads="1"/>
          </p:cNvSpPr>
          <p:nvPr/>
        </p:nvSpPr>
        <p:spPr bwMode="auto">
          <a:xfrm>
            <a:off x="6084888" y="3573463"/>
            <a:ext cx="863600" cy="457200"/>
          </a:xfrm>
          <a:prstGeom prst="rect">
            <a:avLst/>
          </a:prstGeom>
          <a:solidFill>
            <a:schemeClr val="bg1"/>
          </a:solidFill>
          <a:ln w="9525">
            <a:noFill/>
            <a:miter lim="800000"/>
            <a:headEnd/>
            <a:tailEnd/>
          </a:ln>
        </p:spPr>
        <p:txBody>
          <a:bodyPr>
            <a:spAutoFit/>
          </a:bodyPr>
          <a:lstStyle/>
          <a:p>
            <a:pPr>
              <a:spcBef>
                <a:spcPct val="50000"/>
              </a:spcBef>
            </a:pPr>
            <a:r>
              <a:rPr lang="en-US" altLang="ja-JP" sz="2400" b="1">
                <a:solidFill>
                  <a:srgbClr val="000000"/>
                </a:solidFill>
                <a:latin typeface="Arial"/>
                <a:ea typeface="ＭＳ Ｐゴシック"/>
              </a:rPr>
              <a:t>Egg</a:t>
            </a:r>
          </a:p>
        </p:txBody>
      </p:sp>
      <p:sp>
        <p:nvSpPr>
          <p:cNvPr id="76807" name="Text Box 8"/>
          <p:cNvSpPr txBox="1">
            <a:spLocks noChangeArrowheads="1"/>
          </p:cNvSpPr>
          <p:nvPr/>
        </p:nvSpPr>
        <p:spPr bwMode="auto">
          <a:xfrm>
            <a:off x="6156325" y="3068638"/>
            <a:ext cx="2427288" cy="396875"/>
          </a:xfrm>
          <a:prstGeom prst="rect">
            <a:avLst/>
          </a:prstGeom>
          <a:solidFill>
            <a:schemeClr val="bg1"/>
          </a:solidFill>
          <a:ln w="9525">
            <a:noFill/>
            <a:miter lim="800000"/>
            <a:headEnd/>
            <a:tailEnd/>
          </a:ln>
        </p:spPr>
        <p:txBody>
          <a:bodyPr wrap="none">
            <a:spAutoFit/>
          </a:bodyPr>
          <a:lstStyle/>
          <a:p>
            <a:r>
              <a:rPr lang="en-US" altLang="ja-JP" sz="2000" b="1">
                <a:solidFill>
                  <a:srgbClr val="000000"/>
                </a:solidFill>
                <a:latin typeface="Arial"/>
                <a:ea typeface="ＭＳ Ｐゴシック"/>
              </a:rPr>
              <a:t>Plasma membrane</a:t>
            </a:r>
          </a:p>
        </p:txBody>
      </p:sp>
    </p:spTree>
    <p:extLst>
      <p:ext uri="{BB962C8B-B14F-4D97-AF65-F5344CB8AC3E}">
        <p14:creationId xmlns:p14="http://schemas.microsoft.com/office/powerpoint/2010/main" val="279186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cstate="print"/>
          <a:srcRect/>
          <a:stretch>
            <a:fillRect/>
          </a:stretch>
        </p:blipFill>
        <p:spPr bwMode="auto">
          <a:xfrm>
            <a:off x="6248400" y="4394200"/>
            <a:ext cx="2768600" cy="1778000"/>
          </a:xfrm>
          <a:prstGeom prst="rect">
            <a:avLst/>
          </a:prstGeom>
          <a:noFill/>
          <a:ln w="9525">
            <a:noFill/>
            <a:miter lim="800000"/>
            <a:headEnd/>
            <a:tailEnd/>
          </a:ln>
        </p:spPr>
      </p:pic>
      <p:sp>
        <p:nvSpPr>
          <p:cNvPr id="73731" name="Text Box 3"/>
          <p:cNvSpPr txBox="1">
            <a:spLocks noChangeArrowheads="1"/>
          </p:cNvSpPr>
          <p:nvPr/>
        </p:nvSpPr>
        <p:spPr bwMode="auto">
          <a:xfrm>
            <a:off x="1143000" y="2743200"/>
            <a:ext cx="1752600" cy="366713"/>
          </a:xfrm>
          <a:prstGeom prst="rect">
            <a:avLst/>
          </a:prstGeom>
          <a:noFill/>
          <a:ln w="9525">
            <a:noFill/>
            <a:miter lim="800000"/>
            <a:headEnd/>
            <a:tailEnd/>
          </a:ln>
        </p:spPr>
        <p:txBody>
          <a:bodyPr>
            <a:spAutoFit/>
          </a:bodyPr>
          <a:lstStyle/>
          <a:p>
            <a:pPr>
              <a:spcBef>
                <a:spcPct val="50000"/>
              </a:spcBef>
            </a:pPr>
            <a:r>
              <a:rPr lang="en-US" altLang="ja-JP">
                <a:solidFill>
                  <a:srgbClr val="000000"/>
                </a:solidFill>
                <a:latin typeface="Times" charset="0"/>
                <a:ea typeface="Osaka" charset="-128"/>
              </a:rPr>
              <a:t>sperm </a:t>
            </a:r>
          </a:p>
        </p:txBody>
      </p:sp>
      <p:sp>
        <p:nvSpPr>
          <p:cNvPr id="73732" name="Text Box 4"/>
          <p:cNvSpPr txBox="1">
            <a:spLocks noChangeArrowheads="1"/>
          </p:cNvSpPr>
          <p:nvPr/>
        </p:nvSpPr>
        <p:spPr bwMode="auto">
          <a:xfrm>
            <a:off x="3048000" y="2681288"/>
            <a:ext cx="1143000" cy="366712"/>
          </a:xfrm>
          <a:prstGeom prst="rect">
            <a:avLst/>
          </a:prstGeom>
          <a:noFill/>
          <a:ln w="9525">
            <a:noFill/>
            <a:miter lim="800000"/>
            <a:headEnd/>
            <a:tailEnd/>
          </a:ln>
        </p:spPr>
        <p:txBody>
          <a:bodyPr>
            <a:spAutoFit/>
          </a:bodyPr>
          <a:lstStyle/>
          <a:p>
            <a:pPr>
              <a:spcBef>
                <a:spcPct val="50000"/>
              </a:spcBef>
            </a:pPr>
            <a:r>
              <a:rPr lang="en-US" altLang="ja-JP">
                <a:solidFill>
                  <a:srgbClr val="000000"/>
                </a:solidFill>
                <a:latin typeface="Times" charset="0"/>
                <a:ea typeface="Osaka" charset="-128"/>
              </a:rPr>
              <a:t>sonication</a:t>
            </a:r>
            <a:endParaRPr lang="en-US" altLang="ja-JP" sz="2400">
              <a:solidFill>
                <a:srgbClr val="000000"/>
              </a:solidFill>
              <a:latin typeface="Times" charset="0"/>
              <a:ea typeface="Osaka" charset="-128"/>
            </a:endParaRPr>
          </a:p>
        </p:txBody>
      </p:sp>
      <p:sp>
        <p:nvSpPr>
          <p:cNvPr id="73733" name="Text Box 5"/>
          <p:cNvSpPr txBox="1">
            <a:spLocks noChangeArrowheads="1"/>
          </p:cNvSpPr>
          <p:nvPr/>
        </p:nvSpPr>
        <p:spPr bwMode="auto">
          <a:xfrm>
            <a:off x="6934200" y="1219200"/>
            <a:ext cx="1654175" cy="366713"/>
          </a:xfrm>
          <a:prstGeom prst="rect">
            <a:avLst/>
          </a:prstGeom>
          <a:noFill/>
          <a:ln w="9525">
            <a:noFill/>
            <a:miter lim="800000"/>
            <a:headEnd/>
            <a:tailEnd/>
          </a:ln>
        </p:spPr>
        <p:txBody>
          <a:bodyPr>
            <a:spAutoFit/>
          </a:bodyPr>
          <a:lstStyle/>
          <a:p>
            <a:pPr>
              <a:spcBef>
                <a:spcPct val="50000"/>
              </a:spcBef>
            </a:pPr>
            <a:r>
              <a:rPr lang="en-US" altLang="ja-JP">
                <a:solidFill>
                  <a:srgbClr val="000000"/>
                </a:solidFill>
                <a:latin typeface="Times" charset="0"/>
                <a:ea typeface="Osaka" charset="-128"/>
              </a:rPr>
              <a:t>Cibacron Blue</a:t>
            </a:r>
            <a:r>
              <a:rPr lang="en-US" altLang="ja-JP" sz="2400">
                <a:solidFill>
                  <a:srgbClr val="000000"/>
                </a:solidFill>
                <a:latin typeface="Times" charset="0"/>
                <a:ea typeface="Osaka" charset="-128"/>
              </a:rPr>
              <a:t> </a:t>
            </a:r>
          </a:p>
        </p:txBody>
      </p:sp>
      <p:sp>
        <p:nvSpPr>
          <p:cNvPr id="73734" name="Text Box 6"/>
          <p:cNvSpPr txBox="1">
            <a:spLocks noChangeArrowheads="1"/>
          </p:cNvSpPr>
          <p:nvPr/>
        </p:nvSpPr>
        <p:spPr bwMode="auto">
          <a:xfrm>
            <a:off x="6934200" y="1524000"/>
            <a:ext cx="1752600" cy="641350"/>
          </a:xfrm>
          <a:prstGeom prst="rect">
            <a:avLst/>
          </a:prstGeom>
          <a:noFill/>
          <a:ln w="9525">
            <a:noFill/>
            <a:miter lim="800000"/>
            <a:headEnd/>
            <a:tailEnd/>
          </a:ln>
        </p:spPr>
        <p:txBody>
          <a:bodyPr>
            <a:spAutoFit/>
          </a:bodyPr>
          <a:lstStyle/>
          <a:p>
            <a:pPr>
              <a:spcBef>
                <a:spcPct val="50000"/>
              </a:spcBef>
            </a:pPr>
            <a:r>
              <a:rPr lang="en-US" altLang="ja-JP">
                <a:solidFill>
                  <a:srgbClr val="000000"/>
                </a:solidFill>
                <a:latin typeface="Times" charset="0"/>
                <a:ea typeface="Osaka" charset="-128"/>
              </a:rPr>
              <a:t>affinity chromatography </a:t>
            </a:r>
          </a:p>
        </p:txBody>
      </p:sp>
      <p:sp>
        <p:nvSpPr>
          <p:cNvPr id="73735" name="Text Box 7"/>
          <p:cNvSpPr txBox="1">
            <a:spLocks noChangeArrowheads="1"/>
          </p:cNvSpPr>
          <p:nvPr/>
        </p:nvSpPr>
        <p:spPr bwMode="auto">
          <a:xfrm>
            <a:off x="7086600" y="3214688"/>
            <a:ext cx="2057400" cy="366712"/>
          </a:xfrm>
          <a:prstGeom prst="rect">
            <a:avLst/>
          </a:prstGeom>
          <a:noFill/>
          <a:ln w="9525">
            <a:noFill/>
            <a:miter lim="800000"/>
            <a:headEnd/>
            <a:tailEnd/>
          </a:ln>
        </p:spPr>
        <p:txBody>
          <a:bodyPr>
            <a:spAutoFit/>
          </a:bodyPr>
          <a:lstStyle/>
          <a:p>
            <a:pPr>
              <a:spcBef>
                <a:spcPct val="50000"/>
              </a:spcBef>
            </a:pPr>
            <a:r>
              <a:rPr lang="en-US" altLang="ja-JP">
                <a:solidFill>
                  <a:srgbClr val="000000"/>
                </a:solidFill>
                <a:latin typeface="Times" charset="0"/>
                <a:ea typeface="Osaka" charset="-128"/>
              </a:rPr>
              <a:t>labeled with </a:t>
            </a:r>
            <a:r>
              <a:rPr lang="en-US" altLang="ja-JP">
                <a:solidFill>
                  <a:srgbClr val="FF111D"/>
                </a:solidFill>
                <a:latin typeface="Times" charset="0"/>
                <a:ea typeface="Osaka" charset="-128"/>
              </a:rPr>
              <a:t>Cy3.5</a:t>
            </a:r>
            <a:endParaRPr lang="en-US" altLang="ja-JP" sz="2400">
              <a:solidFill>
                <a:srgbClr val="000000"/>
              </a:solidFill>
              <a:latin typeface="Times" charset="0"/>
              <a:ea typeface="Osaka" charset="-128"/>
            </a:endParaRPr>
          </a:p>
        </p:txBody>
      </p:sp>
      <p:sp>
        <p:nvSpPr>
          <p:cNvPr id="73736" name="Text Box 8"/>
          <p:cNvSpPr txBox="1">
            <a:spLocks noChangeArrowheads="1"/>
          </p:cNvSpPr>
          <p:nvPr/>
        </p:nvSpPr>
        <p:spPr bwMode="auto">
          <a:xfrm>
            <a:off x="2590800" y="2895600"/>
            <a:ext cx="609600" cy="366713"/>
          </a:xfrm>
          <a:prstGeom prst="rect">
            <a:avLst/>
          </a:prstGeom>
          <a:noFill/>
          <a:ln w="9525">
            <a:noFill/>
            <a:miter lim="800000"/>
            <a:headEnd/>
            <a:tailEnd/>
          </a:ln>
        </p:spPr>
        <p:txBody>
          <a:bodyPr>
            <a:spAutoFit/>
          </a:bodyPr>
          <a:lstStyle/>
          <a:p>
            <a:pPr>
              <a:spcBef>
                <a:spcPct val="50000"/>
              </a:spcBef>
            </a:pPr>
            <a:r>
              <a:rPr lang="en-US" altLang="ja-JP">
                <a:solidFill>
                  <a:srgbClr val="FF1420"/>
                </a:solidFill>
                <a:latin typeface="Times" charset="0"/>
                <a:ea typeface="Osaka" charset="-128"/>
              </a:rPr>
              <a:t>IRL</a:t>
            </a:r>
            <a:endParaRPr lang="en-US" altLang="ja-JP" sz="2400">
              <a:solidFill>
                <a:srgbClr val="000000"/>
              </a:solidFill>
              <a:latin typeface="Times" charset="0"/>
              <a:ea typeface="Osaka" charset="-128"/>
            </a:endParaRPr>
          </a:p>
        </p:txBody>
      </p:sp>
      <p:sp>
        <p:nvSpPr>
          <p:cNvPr id="73737" name="Text Box 9"/>
          <p:cNvSpPr txBox="1">
            <a:spLocks noChangeArrowheads="1"/>
          </p:cNvSpPr>
          <p:nvPr/>
        </p:nvSpPr>
        <p:spPr bwMode="auto">
          <a:xfrm>
            <a:off x="228600" y="5500688"/>
            <a:ext cx="2057400" cy="366712"/>
          </a:xfrm>
          <a:prstGeom prst="rect">
            <a:avLst/>
          </a:prstGeom>
          <a:noFill/>
          <a:ln w="9525">
            <a:noFill/>
            <a:miter lim="800000"/>
            <a:headEnd/>
            <a:tailEnd/>
          </a:ln>
        </p:spPr>
        <p:txBody>
          <a:bodyPr>
            <a:spAutoFit/>
          </a:bodyPr>
          <a:lstStyle/>
          <a:p>
            <a:pPr>
              <a:spcBef>
                <a:spcPct val="50000"/>
              </a:spcBef>
            </a:pPr>
            <a:r>
              <a:rPr lang="en-US" altLang="ja-JP">
                <a:solidFill>
                  <a:srgbClr val="000000"/>
                </a:solidFill>
                <a:latin typeface="Times" charset="0"/>
                <a:ea typeface="Osaka" charset="-128"/>
              </a:rPr>
              <a:t>blight field image</a:t>
            </a:r>
          </a:p>
        </p:txBody>
      </p:sp>
      <p:sp>
        <p:nvSpPr>
          <p:cNvPr id="73738" name="Text Box 10"/>
          <p:cNvSpPr txBox="1">
            <a:spLocks noChangeArrowheads="1"/>
          </p:cNvSpPr>
          <p:nvPr/>
        </p:nvSpPr>
        <p:spPr bwMode="auto">
          <a:xfrm>
            <a:off x="3505200" y="3824288"/>
            <a:ext cx="2362200" cy="366712"/>
          </a:xfrm>
          <a:prstGeom prst="rect">
            <a:avLst/>
          </a:prstGeom>
          <a:noFill/>
          <a:ln w="9525">
            <a:noFill/>
            <a:miter lim="800000"/>
            <a:headEnd/>
            <a:tailEnd/>
          </a:ln>
        </p:spPr>
        <p:txBody>
          <a:bodyPr>
            <a:spAutoFit/>
          </a:bodyPr>
          <a:lstStyle/>
          <a:p>
            <a:pPr>
              <a:spcBef>
                <a:spcPct val="50000"/>
              </a:spcBef>
            </a:pPr>
            <a:r>
              <a:rPr lang="en-US" altLang="ja-JP">
                <a:solidFill>
                  <a:srgbClr val="3807FD"/>
                </a:solidFill>
                <a:latin typeface="Times" charset="0"/>
                <a:ea typeface="Osaka" charset="-128"/>
              </a:rPr>
              <a:t>Argon laser 488 nm</a:t>
            </a:r>
            <a:endParaRPr lang="en-US" altLang="ja-JP">
              <a:solidFill>
                <a:srgbClr val="000000"/>
              </a:solidFill>
              <a:latin typeface="Times" charset="0"/>
              <a:ea typeface="Osaka" charset="-128"/>
            </a:endParaRPr>
          </a:p>
        </p:txBody>
      </p:sp>
      <p:sp>
        <p:nvSpPr>
          <p:cNvPr id="73739" name="Text Box 11"/>
          <p:cNvSpPr txBox="1">
            <a:spLocks noChangeArrowheads="1"/>
          </p:cNvSpPr>
          <p:nvPr/>
        </p:nvSpPr>
        <p:spPr bwMode="auto">
          <a:xfrm>
            <a:off x="3505200" y="4114800"/>
            <a:ext cx="2133600" cy="366713"/>
          </a:xfrm>
          <a:prstGeom prst="rect">
            <a:avLst/>
          </a:prstGeom>
          <a:noFill/>
          <a:ln w="9525">
            <a:noFill/>
            <a:miter lim="800000"/>
            <a:headEnd/>
            <a:tailEnd/>
          </a:ln>
        </p:spPr>
        <p:txBody>
          <a:bodyPr>
            <a:spAutoFit/>
          </a:bodyPr>
          <a:lstStyle/>
          <a:p>
            <a:pPr>
              <a:spcBef>
                <a:spcPct val="50000"/>
              </a:spcBef>
            </a:pPr>
            <a:r>
              <a:rPr lang="en-US" altLang="ja-JP">
                <a:solidFill>
                  <a:srgbClr val="EBB217"/>
                </a:solidFill>
                <a:latin typeface="Times" charset="0"/>
                <a:ea typeface="Osaka" charset="-128"/>
              </a:rPr>
              <a:t>He-Ne laser 544 nm</a:t>
            </a:r>
            <a:endParaRPr lang="en-US" altLang="ja-JP" sz="2400">
              <a:solidFill>
                <a:srgbClr val="000000"/>
              </a:solidFill>
              <a:latin typeface="Times" charset="0"/>
              <a:ea typeface="Osaka" charset="-128"/>
            </a:endParaRPr>
          </a:p>
        </p:txBody>
      </p:sp>
      <p:pic>
        <p:nvPicPr>
          <p:cNvPr id="73740" name="Picture 12"/>
          <p:cNvPicPr>
            <a:picLocks noChangeAspect="1" noChangeArrowheads="1"/>
          </p:cNvPicPr>
          <p:nvPr/>
        </p:nvPicPr>
        <p:blipFill>
          <a:blip r:embed="rId3" cstate="print"/>
          <a:srcRect/>
          <a:stretch>
            <a:fillRect/>
          </a:stretch>
        </p:blipFill>
        <p:spPr bwMode="auto">
          <a:xfrm>
            <a:off x="1371600" y="569913"/>
            <a:ext cx="5567363" cy="2859087"/>
          </a:xfrm>
          <a:prstGeom prst="rect">
            <a:avLst/>
          </a:prstGeom>
          <a:noFill/>
          <a:ln w="9525">
            <a:noFill/>
            <a:miter lim="800000"/>
            <a:headEnd/>
            <a:tailEnd/>
          </a:ln>
        </p:spPr>
      </p:pic>
      <p:sp>
        <p:nvSpPr>
          <p:cNvPr id="73741" name="Text Box 13"/>
          <p:cNvSpPr txBox="1">
            <a:spLocks noChangeArrowheads="1"/>
          </p:cNvSpPr>
          <p:nvPr/>
        </p:nvSpPr>
        <p:spPr bwMode="auto">
          <a:xfrm>
            <a:off x="4419600" y="2681288"/>
            <a:ext cx="1524000" cy="366712"/>
          </a:xfrm>
          <a:prstGeom prst="rect">
            <a:avLst/>
          </a:prstGeom>
          <a:noFill/>
          <a:ln w="9525">
            <a:noFill/>
            <a:miter lim="800000"/>
            <a:headEnd/>
            <a:tailEnd/>
          </a:ln>
        </p:spPr>
        <p:txBody>
          <a:bodyPr>
            <a:spAutoFit/>
          </a:bodyPr>
          <a:lstStyle/>
          <a:p>
            <a:pPr>
              <a:spcBef>
                <a:spcPct val="50000"/>
              </a:spcBef>
            </a:pPr>
            <a:r>
              <a:rPr lang="en-US" altLang="ja-JP">
                <a:solidFill>
                  <a:srgbClr val="000000"/>
                </a:solidFill>
                <a:latin typeface="Times" charset="0"/>
                <a:ea typeface="Osaka" charset="-128"/>
              </a:rPr>
              <a:t>centrifugation</a:t>
            </a:r>
          </a:p>
        </p:txBody>
      </p:sp>
      <p:sp>
        <p:nvSpPr>
          <p:cNvPr id="73742" name="Text Box 14"/>
          <p:cNvSpPr txBox="1">
            <a:spLocks noChangeArrowheads="1"/>
          </p:cNvSpPr>
          <p:nvPr/>
        </p:nvSpPr>
        <p:spPr bwMode="auto">
          <a:xfrm>
            <a:off x="4724400" y="4891088"/>
            <a:ext cx="762000" cy="366712"/>
          </a:xfrm>
          <a:prstGeom prst="rect">
            <a:avLst/>
          </a:prstGeom>
          <a:noFill/>
          <a:ln w="9525">
            <a:noFill/>
            <a:miter lim="800000"/>
            <a:headEnd/>
            <a:tailEnd/>
          </a:ln>
        </p:spPr>
        <p:txBody>
          <a:bodyPr>
            <a:spAutoFit/>
          </a:bodyPr>
          <a:lstStyle/>
          <a:p>
            <a:pPr>
              <a:spcBef>
                <a:spcPct val="50000"/>
              </a:spcBef>
            </a:pPr>
            <a:r>
              <a:rPr lang="en-US" altLang="ja-JP">
                <a:solidFill>
                  <a:srgbClr val="FF111D"/>
                </a:solidFill>
                <a:latin typeface="Times" charset="0"/>
                <a:ea typeface="Osaka" charset="-128"/>
              </a:rPr>
              <a:t>Cy3.5</a:t>
            </a:r>
          </a:p>
        </p:txBody>
      </p:sp>
      <p:sp>
        <p:nvSpPr>
          <p:cNvPr id="73743" name="Text Box 15"/>
          <p:cNvSpPr txBox="1">
            <a:spLocks noChangeArrowheads="1"/>
          </p:cNvSpPr>
          <p:nvPr/>
        </p:nvSpPr>
        <p:spPr bwMode="auto">
          <a:xfrm>
            <a:off x="7032625" y="2286000"/>
            <a:ext cx="1349375" cy="473075"/>
          </a:xfrm>
          <a:prstGeom prst="rect">
            <a:avLst/>
          </a:prstGeom>
          <a:noFill/>
          <a:ln w="9525">
            <a:noFill/>
            <a:miter lim="800000"/>
            <a:headEnd/>
            <a:tailEnd/>
          </a:ln>
        </p:spPr>
        <p:txBody>
          <a:bodyPr>
            <a:spAutoFit/>
          </a:bodyPr>
          <a:lstStyle/>
          <a:p>
            <a:pPr>
              <a:spcBef>
                <a:spcPct val="50000"/>
              </a:spcBef>
            </a:pPr>
            <a:endParaRPr lang="ja-JP" altLang="ja-JP" sz="2400">
              <a:solidFill>
                <a:srgbClr val="000000"/>
              </a:solidFill>
              <a:latin typeface="Times" charset="0"/>
              <a:ea typeface="Osaka" charset="-128"/>
            </a:endParaRPr>
          </a:p>
        </p:txBody>
      </p:sp>
      <p:sp>
        <p:nvSpPr>
          <p:cNvPr id="73744" name="Text Box 16"/>
          <p:cNvSpPr txBox="1">
            <a:spLocks noChangeArrowheads="1"/>
          </p:cNvSpPr>
          <p:nvPr/>
        </p:nvSpPr>
        <p:spPr bwMode="auto">
          <a:xfrm>
            <a:off x="7010400" y="2909888"/>
            <a:ext cx="1371600" cy="366712"/>
          </a:xfrm>
          <a:prstGeom prst="rect">
            <a:avLst/>
          </a:prstGeom>
          <a:noFill/>
          <a:ln w="9525">
            <a:noFill/>
            <a:miter lim="800000"/>
            <a:headEnd/>
            <a:tailEnd/>
          </a:ln>
        </p:spPr>
        <p:txBody>
          <a:bodyPr>
            <a:spAutoFit/>
          </a:bodyPr>
          <a:lstStyle/>
          <a:p>
            <a:pPr>
              <a:spcBef>
                <a:spcPct val="50000"/>
              </a:spcBef>
            </a:pPr>
            <a:r>
              <a:rPr lang="en-US" altLang="ja-JP">
                <a:solidFill>
                  <a:srgbClr val="000000"/>
                </a:solidFill>
                <a:latin typeface="Times" charset="0"/>
                <a:ea typeface="Osaka" charset="-128"/>
              </a:rPr>
              <a:t>SE</a:t>
            </a:r>
          </a:p>
        </p:txBody>
      </p:sp>
      <p:sp>
        <p:nvSpPr>
          <p:cNvPr id="73745" name="Text Box 17"/>
          <p:cNvSpPr txBox="1">
            <a:spLocks noChangeArrowheads="1"/>
          </p:cNvSpPr>
          <p:nvPr/>
        </p:nvSpPr>
        <p:spPr bwMode="auto">
          <a:xfrm>
            <a:off x="4648200" y="5715000"/>
            <a:ext cx="1676400" cy="366713"/>
          </a:xfrm>
          <a:prstGeom prst="rect">
            <a:avLst/>
          </a:prstGeom>
          <a:noFill/>
          <a:ln w="9525">
            <a:noFill/>
            <a:miter lim="800000"/>
            <a:headEnd/>
            <a:tailEnd/>
          </a:ln>
        </p:spPr>
        <p:txBody>
          <a:bodyPr>
            <a:spAutoFit/>
          </a:bodyPr>
          <a:lstStyle/>
          <a:p>
            <a:pPr>
              <a:spcBef>
                <a:spcPct val="50000"/>
              </a:spcBef>
            </a:pPr>
            <a:r>
              <a:rPr lang="en-US" altLang="ja-JP">
                <a:solidFill>
                  <a:srgbClr val="000000"/>
                </a:solidFill>
                <a:latin typeface="Times" charset="0"/>
                <a:ea typeface="Osaka" charset="-128"/>
              </a:rPr>
              <a:t>diffusion of SE</a:t>
            </a:r>
          </a:p>
        </p:txBody>
      </p:sp>
      <p:sp>
        <p:nvSpPr>
          <p:cNvPr id="73746" name="Text Box 18"/>
          <p:cNvSpPr txBox="1">
            <a:spLocks noChangeArrowheads="1"/>
          </p:cNvSpPr>
          <p:nvPr/>
        </p:nvSpPr>
        <p:spPr bwMode="auto">
          <a:xfrm>
            <a:off x="2057400" y="6019800"/>
            <a:ext cx="1905000" cy="366713"/>
          </a:xfrm>
          <a:prstGeom prst="rect">
            <a:avLst/>
          </a:prstGeom>
          <a:noFill/>
          <a:ln w="9525">
            <a:noFill/>
            <a:miter lim="800000"/>
            <a:headEnd/>
            <a:tailEnd/>
          </a:ln>
        </p:spPr>
        <p:txBody>
          <a:bodyPr>
            <a:spAutoFit/>
          </a:bodyPr>
          <a:lstStyle/>
          <a:p>
            <a:pPr>
              <a:spcBef>
                <a:spcPct val="50000"/>
              </a:spcBef>
            </a:pPr>
            <a:r>
              <a:rPr lang="en-US" altLang="ja-JP">
                <a:solidFill>
                  <a:srgbClr val="12BD37"/>
                </a:solidFill>
                <a:latin typeface="Times" charset="0"/>
                <a:ea typeface="Osaka" charset="-128"/>
              </a:rPr>
              <a:t>Calcium Green</a:t>
            </a:r>
            <a:endParaRPr lang="en-US" altLang="ja-JP">
              <a:solidFill>
                <a:srgbClr val="000000"/>
              </a:solidFill>
              <a:latin typeface="Times" charset="0"/>
              <a:ea typeface="Osaka" charset="-128"/>
            </a:endParaRPr>
          </a:p>
        </p:txBody>
      </p:sp>
      <p:sp>
        <p:nvSpPr>
          <p:cNvPr id="73747" name="Text Box 19"/>
          <p:cNvSpPr txBox="1">
            <a:spLocks noChangeArrowheads="1"/>
          </p:cNvSpPr>
          <p:nvPr/>
        </p:nvSpPr>
        <p:spPr bwMode="auto">
          <a:xfrm>
            <a:off x="4191000" y="6186488"/>
            <a:ext cx="2209800" cy="366712"/>
          </a:xfrm>
          <a:prstGeom prst="rect">
            <a:avLst/>
          </a:prstGeom>
          <a:noFill/>
          <a:ln w="9525">
            <a:noFill/>
            <a:miter lim="800000"/>
            <a:headEnd/>
            <a:tailEnd/>
          </a:ln>
        </p:spPr>
        <p:txBody>
          <a:bodyPr>
            <a:spAutoFit/>
          </a:bodyPr>
          <a:lstStyle/>
          <a:p>
            <a:pPr>
              <a:spcBef>
                <a:spcPct val="50000"/>
              </a:spcBef>
            </a:pPr>
            <a:r>
              <a:rPr lang="en-US" altLang="ja-JP">
                <a:solidFill>
                  <a:srgbClr val="000000"/>
                </a:solidFill>
                <a:latin typeface="Times" charset="0"/>
                <a:ea typeface="Osaka" charset="-128"/>
              </a:rPr>
              <a:t>increase of [Ca</a:t>
            </a:r>
            <a:r>
              <a:rPr lang="en-US" altLang="ja-JP" baseline="30000">
                <a:solidFill>
                  <a:srgbClr val="000000"/>
                </a:solidFill>
                <a:latin typeface="Times" charset="0"/>
                <a:ea typeface="Osaka" charset="-128"/>
              </a:rPr>
              <a:t>2+</a:t>
            </a:r>
            <a:r>
              <a:rPr lang="en-US" altLang="ja-JP">
                <a:solidFill>
                  <a:srgbClr val="000000"/>
                </a:solidFill>
                <a:latin typeface="Times" charset="0"/>
                <a:ea typeface="Osaka" charset="-128"/>
              </a:rPr>
              <a:t>]</a:t>
            </a:r>
            <a:r>
              <a:rPr lang="en-US" altLang="ja-JP" baseline="-25000">
                <a:solidFill>
                  <a:srgbClr val="000000"/>
                </a:solidFill>
                <a:latin typeface="Times" charset="0"/>
                <a:ea typeface="Osaka" charset="-128"/>
              </a:rPr>
              <a:t>i</a:t>
            </a:r>
          </a:p>
        </p:txBody>
      </p:sp>
      <p:sp>
        <p:nvSpPr>
          <p:cNvPr id="73748" name="Text Box 20"/>
          <p:cNvSpPr txBox="1">
            <a:spLocks noChangeArrowheads="1"/>
          </p:cNvSpPr>
          <p:nvPr/>
        </p:nvSpPr>
        <p:spPr bwMode="auto">
          <a:xfrm>
            <a:off x="609600" y="152400"/>
            <a:ext cx="5257800" cy="457200"/>
          </a:xfrm>
          <a:prstGeom prst="rect">
            <a:avLst/>
          </a:prstGeom>
          <a:noFill/>
          <a:ln w="9525">
            <a:noFill/>
            <a:miter lim="800000"/>
            <a:headEnd/>
            <a:tailEnd/>
          </a:ln>
        </p:spPr>
        <p:txBody>
          <a:bodyPr>
            <a:spAutoFit/>
          </a:bodyPr>
          <a:lstStyle/>
          <a:p>
            <a:pPr>
              <a:spcBef>
                <a:spcPct val="50000"/>
              </a:spcBef>
            </a:pPr>
            <a:r>
              <a:rPr lang="en-US" altLang="ja-JP" sz="2400">
                <a:solidFill>
                  <a:srgbClr val="000000"/>
                </a:solidFill>
                <a:latin typeface="Times" charset="0"/>
                <a:ea typeface="Osaka" charset="-128"/>
              </a:rPr>
              <a:t>Injection of </a:t>
            </a:r>
            <a:r>
              <a:rPr lang="en-US" altLang="ja-JP" sz="2400">
                <a:solidFill>
                  <a:srgbClr val="009999"/>
                </a:solidFill>
                <a:latin typeface="Times" charset="0"/>
                <a:ea typeface="Osaka" charset="-128"/>
              </a:rPr>
              <a:t>sperm extract</a:t>
            </a:r>
            <a:r>
              <a:rPr lang="en-US" altLang="ja-JP" sz="2400">
                <a:solidFill>
                  <a:srgbClr val="000000"/>
                </a:solidFill>
                <a:latin typeface="Times" charset="0"/>
                <a:ea typeface="Osaka" charset="-128"/>
              </a:rPr>
              <a:t> (</a:t>
            </a:r>
            <a:r>
              <a:rPr lang="en-US" altLang="ja-JP" sz="2400">
                <a:solidFill>
                  <a:srgbClr val="009999"/>
                </a:solidFill>
                <a:latin typeface="Times" charset="0"/>
                <a:ea typeface="Osaka" charset="-128"/>
              </a:rPr>
              <a:t>SE</a:t>
            </a:r>
            <a:r>
              <a:rPr lang="en-US" altLang="ja-JP" sz="2400">
                <a:solidFill>
                  <a:srgbClr val="000000"/>
                </a:solidFill>
                <a:latin typeface="Times" charset="0"/>
                <a:ea typeface="Osaka" charset="-128"/>
              </a:rPr>
              <a:t>) </a:t>
            </a:r>
          </a:p>
        </p:txBody>
      </p:sp>
      <p:sp>
        <p:nvSpPr>
          <p:cNvPr id="73749" name="Text Box 21"/>
          <p:cNvSpPr txBox="1">
            <a:spLocks noChangeArrowheads="1"/>
          </p:cNvSpPr>
          <p:nvPr/>
        </p:nvSpPr>
        <p:spPr bwMode="auto">
          <a:xfrm>
            <a:off x="6324600" y="3976688"/>
            <a:ext cx="2743200" cy="366712"/>
          </a:xfrm>
          <a:prstGeom prst="rect">
            <a:avLst/>
          </a:prstGeom>
          <a:noFill/>
          <a:ln w="9525">
            <a:noFill/>
            <a:miter lim="800000"/>
            <a:headEnd/>
            <a:tailEnd/>
          </a:ln>
        </p:spPr>
        <p:txBody>
          <a:bodyPr>
            <a:spAutoFit/>
          </a:bodyPr>
          <a:lstStyle/>
          <a:p>
            <a:pPr>
              <a:spcBef>
                <a:spcPct val="50000"/>
              </a:spcBef>
            </a:pPr>
            <a:r>
              <a:rPr lang="en-US" altLang="ja-JP">
                <a:solidFill>
                  <a:srgbClr val="000000"/>
                </a:solidFill>
                <a:latin typeface="Times" charset="0"/>
                <a:ea typeface="Osaka" charset="-128"/>
              </a:rPr>
              <a:t>1/1000 egg volume</a:t>
            </a:r>
            <a:endParaRPr lang="en-US" altLang="ja-JP" sz="2400">
              <a:solidFill>
                <a:srgbClr val="000000"/>
              </a:solidFill>
              <a:latin typeface="Times" charset="0"/>
              <a:ea typeface="Osaka" charset="-128"/>
            </a:endParaRPr>
          </a:p>
        </p:txBody>
      </p:sp>
      <p:sp>
        <p:nvSpPr>
          <p:cNvPr id="73750" name="Text Box 22"/>
          <p:cNvSpPr txBox="1">
            <a:spLocks noChangeArrowheads="1"/>
          </p:cNvSpPr>
          <p:nvPr/>
        </p:nvSpPr>
        <p:spPr bwMode="auto">
          <a:xfrm>
            <a:off x="1676400" y="3962400"/>
            <a:ext cx="990600" cy="366713"/>
          </a:xfrm>
          <a:prstGeom prst="rect">
            <a:avLst/>
          </a:prstGeom>
          <a:noFill/>
          <a:ln w="9525">
            <a:noFill/>
            <a:miter lim="800000"/>
            <a:headEnd/>
            <a:tailEnd/>
          </a:ln>
        </p:spPr>
        <p:txBody>
          <a:bodyPr>
            <a:spAutoFit/>
          </a:bodyPr>
          <a:lstStyle/>
          <a:p>
            <a:pPr>
              <a:spcBef>
                <a:spcPct val="50000"/>
              </a:spcBef>
            </a:pPr>
            <a:r>
              <a:rPr lang="en-US" altLang="ja-JP">
                <a:solidFill>
                  <a:srgbClr val="000000"/>
                </a:solidFill>
                <a:latin typeface="Times" charset="0"/>
                <a:ea typeface="Osaka" charset="-128"/>
              </a:rPr>
              <a:t>CLSM</a:t>
            </a:r>
          </a:p>
        </p:txBody>
      </p:sp>
      <p:pic>
        <p:nvPicPr>
          <p:cNvPr id="73751" name="Picture 23"/>
          <p:cNvPicPr>
            <a:picLocks noChangeAspect="1" noChangeArrowheads="1"/>
          </p:cNvPicPr>
          <p:nvPr/>
        </p:nvPicPr>
        <p:blipFill>
          <a:blip r:embed="rId4" cstate="print"/>
          <a:srcRect/>
          <a:stretch>
            <a:fillRect/>
          </a:stretch>
        </p:blipFill>
        <p:spPr bwMode="auto">
          <a:xfrm>
            <a:off x="990600" y="2667000"/>
            <a:ext cx="4437063" cy="3806825"/>
          </a:xfrm>
          <a:prstGeom prst="rect">
            <a:avLst/>
          </a:prstGeom>
          <a:noFill/>
          <a:ln w="9525">
            <a:noFill/>
            <a:miter lim="800000"/>
            <a:headEnd/>
            <a:tailEnd/>
          </a:ln>
        </p:spPr>
      </p:pic>
      <p:sp>
        <p:nvSpPr>
          <p:cNvPr id="73752" name="Text Box 24"/>
          <p:cNvSpPr txBox="1">
            <a:spLocks noChangeArrowheads="1"/>
          </p:cNvSpPr>
          <p:nvPr/>
        </p:nvSpPr>
        <p:spPr bwMode="auto">
          <a:xfrm>
            <a:off x="1355725" y="2544763"/>
            <a:ext cx="184150" cy="473075"/>
          </a:xfrm>
          <a:prstGeom prst="rect">
            <a:avLst/>
          </a:prstGeom>
          <a:noFill/>
          <a:ln w="9525">
            <a:noFill/>
            <a:miter lim="800000"/>
            <a:headEnd/>
            <a:tailEnd/>
          </a:ln>
        </p:spPr>
        <p:txBody>
          <a:bodyPr wrap="none">
            <a:spAutoFit/>
          </a:bodyPr>
          <a:lstStyle/>
          <a:p>
            <a:endParaRPr lang="ja-JP" altLang="ja-JP" sz="2400">
              <a:solidFill>
                <a:srgbClr val="000000"/>
              </a:solidFill>
              <a:latin typeface="Times" charset="0"/>
              <a:ea typeface="Osaka" charset="-128"/>
            </a:endParaRPr>
          </a:p>
        </p:txBody>
      </p:sp>
    </p:spTree>
    <p:extLst>
      <p:ext uri="{BB962C8B-B14F-4D97-AF65-F5344CB8AC3E}">
        <p14:creationId xmlns:p14="http://schemas.microsoft.com/office/powerpoint/2010/main" val="1969258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4086" y="1700808"/>
            <a:ext cx="8450189" cy="3418504"/>
          </a:xfrm>
        </p:spPr>
      </p:pic>
    </p:spTree>
    <p:extLst>
      <p:ext uri="{BB962C8B-B14F-4D97-AF65-F5344CB8AC3E}">
        <p14:creationId xmlns:p14="http://schemas.microsoft.com/office/powerpoint/2010/main" val="3317122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cstate="print"/>
          <a:srcRect/>
          <a:stretch>
            <a:fillRect/>
          </a:stretch>
        </p:blipFill>
        <p:spPr bwMode="auto">
          <a:xfrm>
            <a:off x="1600200" y="304800"/>
            <a:ext cx="6032500" cy="3251200"/>
          </a:xfrm>
          <a:prstGeom prst="rect">
            <a:avLst/>
          </a:prstGeom>
          <a:noFill/>
          <a:ln w="9525">
            <a:noFill/>
            <a:miter lim="800000"/>
            <a:headEnd/>
            <a:tailEnd/>
          </a:ln>
        </p:spPr>
      </p:pic>
      <p:sp>
        <p:nvSpPr>
          <p:cNvPr id="79875" name="Text Box 3"/>
          <p:cNvSpPr txBox="1">
            <a:spLocks noChangeArrowheads="1"/>
          </p:cNvSpPr>
          <p:nvPr/>
        </p:nvSpPr>
        <p:spPr bwMode="auto">
          <a:xfrm>
            <a:off x="228600" y="228600"/>
            <a:ext cx="2514600" cy="519113"/>
          </a:xfrm>
          <a:prstGeom prst="rect">
            <a:avLst/>
          </a:prstGeom>
          <a:noFill/>
          <a:ln w="9525">
            <a:noFill/>
            <a:miter lim="800000"/>
            <a:headEnd/>
            <a:tailEnd/>
          </a:ln>
        </p:spPr>
        <p:txBody>
          <a:bodyPr>
            <a:spAutoFit/>
          </a:bodyPr>
          <a:lstStyle/>
          <a:p>
            <a:pPr>
              <a:spcBef>
                <a:spcPct val="50000"/>
              </a:spcBef>
            </a:pPr>
            <a:r>
              <a:rPr lang="en-US" altLang="ja-JP" sz="2800" b="1">
                <a:solidFill>
                  <a:srgbClr val="000000"/>
                </a:solidFill>
                <a:latin typeface="Helvetica" charset="0"/>
                <a:ea typeface="Osaka" charset="-128"/>
              </a:rPr>
              <a:t>PLC isoforms</a:t>
            </a:r>
          </a:p>
        </p:txBody>
      </p:sp>
      <p:grpSp>
        <p:nvGrpSpPr>
          <p:cNvPr id="2" name="Group 4"/>
          <p:cNvGrpSpPr>
            <a:grpSpLocks/>
          </p:cNvGrpSpPr>
          <p:nvPr/>
        </p:nvGrpSpPr>
        <p:grpSpPr bwMode="auto">
          <a:xfrm>
            <a:off x="533400" y="4191000"/>
            <a:ext cx="3276600" cy="990600"/>
            <a:chOff x="336" y="2640"/>
            <a:chExt cx="2064" cy="624"/>
          </a:xfrm>
        </p:grpSpPr>
        <p:sp>
          <p:nvSpPr>
            <p:cNvPr id="79947" name="Text Box 5"/>
            <p:cNvSpPr txBox="1">
              <a:spLocks noChangeArrowheads="1"/>
            </p:cNvSpPr>
            <p:nvPr/>
          </p:nvSpPr>
          <p:spPr bwMode="auto">
            <a:xfrm>
              <a:off x="336" y="2976"/>
              <a:ext cx="2064" cy="288"/>
            </a:xfrm>
            <a:prstGeom prst="rect">
              <a:avLst/>
            </a:prstGeom>
            <a:noFill/>
            <a:ln w="9525">
              <a:noFill/>
              <a:miter lim="800000"/>
              <a:headEnd/>
              <a:tailEnd/>
            </a:ln>
          </p:spPr>
          <p:txBody>
            <a:bodyPr>
              <a:spAutoFit/>
            </a:bodyPr>
            <a:lstStyle/>
            <a:p>
              <a:pPr>
                <a:spcBef>
                  <a:spcPct val="50000"/>
                </a:spcBef>
              </a:pPr>
              <a:r>
                <a:rPr lang="en-US" altLang="ja-JP" sz="2400">
                  <a:solidFill>
                    <a:srgbClr val="2814FF"/>
                  </a:solidFill>
                  <a:latin typeface="Times" charset="0"/>
                  <a:ea typeface="Osaka" charset="-128"/>
                </a:rPr>
                <a:t>PLC  </a:t>
              </a:r>
              <a:r>
                <a:rPr lang="en-US" altLang="ja-JP" sz="2400">
                  <a:solidFill>
                    <a:srgbClr val="2814FF"/>
                  </a:solidFill>
                  <a:latin typeface="Symbol" pitchFamily="18" charset="2"/>
                  <a:ea typeface="Osaka" charset="-128"/>
                </a:rPr>
                <a:t>b</a:t>
              </a:r>
              <a:r>
                <a:rPr lang="en-US" altLang="ja-JP" sz="2400">
                  <a:solidFill>
                    <a:srgbClr val="2814FF"/>
                  </a:solidFill>
                  <a:latin typeface="Times" charset="0"/>
                  <a:ea typeface="Osaka" charset="-128"/>
                </a:rPr>
                <a:t>1, </a:t>
              </a:r>
              <a:r>
                <a:rPr lang="en-US" altLang="ja-JP" sz="2400">
                  <a:solidFill>
                    <a:srgbClr val="2814FF"/>
                  </a:solidFill>
                  <a:latin typeface="Symbol" pitchFamily="18" charset="2"/>
                  <a:ea typeface="Osaka" charset="-128"/>
                </a:rPr>
                <a:t>g</a:t>
              </a:r>
              <a:r>
                <a:rPr lang="en-US" altLang="ja-JP" sz="2400">
                  <a:solidFill>
                    <a:srgbClr val="2814FF"/>
                  </a:solidFill>
                  <a:latin typeface="Times" charset="0"/>
                  <a:ea typeface="Osaka" charset="-128"/>
                </a:rPr>
                <a:t>1, </a:t>
              </a:r>
              <a:r>
                <a:rPr lang="en-US" altLang="ja-JP" sz="2400">
                  <a:solidFill>
                    <a:srgbClr val="2814FF"/>
                  </a:solidFill>
                  <a:latin typeface="Symbol" pitchFamily="18" charset="2"/>
                  <a:ea typeface="Osaka" charset="-128"/>
                </a:rPr>
                <a:t>g</a:t>
              </a:r>
              <a:r>
                <a:rPr lang="en-US" altLang="ja-JP" sz="2400">
                  <a:solidFill>
                    <a:srgbClr val="2814FF"/>
                  </a:solidFill>
                  <a:latin typeface="Times" charset="0"/>
                  <a:ea typeface="Osaka" charset="-128"/>
                </a:rPr>
                <a:t>2, </a:t>
              </a:r>
              <a:r>
                <a:rPr lang="en-US" altLang="ja-JP" sz="2400">
                  <a:solidFill>
                    <a:srgbClr val="2814FF"/>
                  </a:solidFill>
                  <a:latin typeface="Symbol" pitchFamily="18" charset="2"/>
                  <a:ea typeface="Osaka" charset="-128"/>
                </a:rPr>
                <a:t>d</a:t>
              </a:r>
              <a:r>
                <a:rPr lang="en-US" altLang="ja-JP" sz="2400">
                  <a:solidFill>
                    <a:srgbClr val="2814FF"/>
                  </a:solidFill>
                  <a:latin typeface="Times" charset="0"/>
                  <a:ea typeface="Osaka" charset="-128"/>
                </a:rPr>
                <a:t>1, </a:t>
              </a:r>
              <a:r>
                <a:rPr lang="en-US" altLang="ja-JP" sz="2400">
                  <a:solidFill>
                    <a:srgbClr val="2814FF"/>
                  </a:solidFill>
                  <a:latin typeface="Symbol" pitchFamily="18" charset="2"/>
                  <a:ea typeface="Osaka" charset="-128"/>
                </a:rPr>
                <a:t>d</a:t>
              </a:r>
              <a:r>
                <a:rPr lang="en-US" altLang="ja-JP" sz="2400">
                  <a:solidFill>
                    <a:srgbClr val="2814FF"/>
                  </a:solidFill>
                  <a:latin typeface="Times" charset="0"/>
                  <a:ea typeface="Osaka" charset="-128"/>
                </a:rPr>
                <a:t>4</a:t>
              </a:r>
            </a:p>
          </p:txBody>
        </p:sp>
        <p:sp>
          <p:nvSpPr>
            <p:cNvPr id="79948" name="Text Box 6"/>
            <p:cNvSpPr txBox="1">
              <a:spLocks noChangeArrowheads="1"/>
            </p:cNvSpPr>
            <p:nvPr/>
          </p:nvSpPr>
          <p:spPr bwMode="auto">
            <a:xfrm>
              <a:off x="336" y="2640"/>
              <a:ext cx="1104" cy="258"/>
            </a:xfrm>
            <a:prstGeom prst="rect">
              <a:avLst/>
            </a:prstGeom>
            <a:noFill/>
            <a:ln w="9525">
              <a:noFill/>
              <a:miter lim="800000"/>
              <a:headEnd/>
              <a:tailEnd/>
            </a:ln>
          </p:spPr>
          <p:txBody>
            <a:bodyPr>
              <a:spAutoFit/>
            </a:bodyPr>
            <a:lstStyle/>
            <a:p>
              <a:pPr>
                <a:spcBef>
                  <a:spcPct val="50000"/>
                </a:spcBef>
              </a:pPr>
              <a:r>
                <a:rPr lang="ja-JP" altLang="en-US" sz="2000" b="1">
                  <a:solidFill>
                    <a:srgbClr val="000000"/>
                  </a:solidFill>
                  <a:latin typeface="Times" charset="0"/>
                  <a:ea typeface="Osaka" charset="-128"/>
                </a:rPr>
                <a:t>精子に存在</a:t>
              </a:r>
            </a:p>
          </p:txBody>
        </p:sp>
      </p:grpSp>
      <p:sp>
        <p:nvSpPr>
          <p:cNvPr id="79877" name="Rectangle 7"/>
          <p:cNvSpPr>
            <a:spLocks noChangeArrowheads="1"/>
          </p:cNvSpPr>
          <p:nvPr/>
        </p:nvSpPr>
        <p:spPr bwMode="auto">
          <a:xfrm>
            <a:off x="3276600" y="228600"/>
            <a:ext cx="4648200" cy="685800"/>
          </a:xfrm>
          <a:prstGeom prst="rect">
            <a:avLst/>
          </a:prstGeom>
          <a:solidFill>
            <a:schemeClr val="bg1"/>
          </a:solidFill>
          <a:ln w="9525">
            <a:solidFill>
              <a:schemeClr val="bg1"/>
            </a:solidFill>
            <a:miter lim="800000"/>
            <a:headEnd/>
            <a:tailEnd/>
          </a:ln>
        </p:spPr>
        <p:txBody>
          <a:bodyPr wrap="none" anchor="ctr"/>
          <a:lstStyle/>
          <a:p>
            <a:endParaRPr lang="ja-JP" altLang="en-US">
              <a:solidFill>
                <a:srgbClr val="000000"/>
              </a:solidFill>
              <a:latin typeface="Arial"/>
              <a:ea typeface="ＭＳ Ｐゴシック"/>
            </a:endParaRPr>
          </a:p>
        </p:txBody>
      </p:sp>
      <p:pic>
        <p:nvPicPr>
          <p:cNvPr id="79878" name="Picture 8"/>
          <p:cNvPicPr>
            <a:picLocks noChangeAspect="1" noChangeArrowheads="1"/>
          </p:cNvPicPr>
          <p:nvPr/>
        </p:nvPicPr>
        <p:blipFill>
          <a:blip r:embed="rId3" cstate="print"/>
          <a:srcRect/>
          <a:stretch>
            <a:fillRect/>
          </a:stretch>
        </p:blipFill>
        <p:spPr bwMode="auto">
          <a:xfrm>
            <a:off x="3657600" y="304800"/>
            <a:ext cx="4000500" cy="520700"/>
          </a:xfrm>
          <a:prstGeom prst="rect">
            <a:avLst/>
          </a:prstGeom>
          <a:noFill/>
          <a:ln w="9525">
            <a:noFill/>
            <a:miter lim="800000"/>
            <a:headEnd/>
            <a:tailEnd/>
          </a:ln>
        </p:spPr>
      </p:pic>
      <p:grpSp>
        <p:nvGrpSpPr>
          <p:cNvPr id="3" name="Group 9"/>
          <p:cNvGrpSpPr>
            <a:grpSpLocks/>
          </p:cNvGrpSpPr>
          <p:nvPr/>
        </p:nvGrpSpPr>
        <p:grpSpPr bwMode="auto">
          <a:xfrm>
            <a:off x="7119938" y="3657600"/>
            <a:ext cx="500062" cy="2822575"/>
            <a:chOff x="4485" y="2304"/>
            <a:chExt cx="315" cy="1778"/>
          </a:xfrm>
        </p:grpSpPr>
        <p:sp>
          <p:nvSpPr>
            <p:cNvPr id="79915" name="Freeform 10"/>
            <p:cNvSpPr>
              <a:spLocks/>
            </p:cNvSpPr>
            <p:nvPr/>
          </p:nvSpPr>
          <p:spPr bwMode="auto">
            <a:xfrm>
              <a:off x="4540" y="2412"/>
              <a:ext cx="60" cy="114"/>
            </a:xfrm>
            <a:custGeom>
              <a:avLst/>
              <a:gdLst>
                <a:gd name="T0" fmla="*/ 18 w 60"/>
                <a:gd name="T1" fmla="*/ 84 h 114"/>
                <a:gd name="T2" fmla="*/ 24 w 60"/>
                <a:gd name="T3" fmla="*/ 84 h 114"/>
                <a:gd name="T4" fmla="*/ 30 w 60"/>
                <a:gd name="T5" fmla="*/ 84 h 114"/>
                <a:gd name="T6" fmla="*/ 36 w 60"/>
                <a:gd name="T7" fmla="*/ 84 h 114"/>
                <a:gd name="T8" fmla="*/ 42 w 60"/>
                <a:gd name="T9" fmla="*/ 78 h 114"/>
                <a:gd name="T10" fmla="*/ 48 w 60"/>
                <a:gd name="T11" fmla="*/ 66 h 114"/>
                <a:gd name="T12" fmla="*/ 42 w 60"/>
                <a:gd name="T13" fmla="*/ 54 h 114"/>
                <a:gd name="T14" fmla="*/ 42 w 60"/>
                <a:gd name="T15" fmla="*/ 48 h 114"/>
                <a:gd name="T16" fmla="*/ 30 w 60"/>
                <a:gd name="T17" fmla="*/ 36 h 114"/>
                <a:gd name="T18" fmla="*/ 30 w 60"/>
                <a:gd name="T19" fmla="*/ 36 h 114"/>
                <a:gd name="T20" fmla="*/ 30 w 60"/>
                <a:gd name="T21" fmla="*/ 36 h 114"/>
                <a:gd name="T22" fmla="*/ 24 w 60"/>
                <a:gd name="T23" fmla="*/ 42 h 114"/>
                <a:gd name="T24" fmla="*/ 18 w 60"/>
                <a:gd name="T25" fmla="*/ 42 h 114"/>
                <a:gd name="T26" fmla="*/ 18 w 60"/>
                <a:gd name="T27" fmla="*/ 42 h 114"/>
                <a:gd name="T28" fmla="*/ 18 w 60"/>
                <a:gd name="T29" fmla="*/ 36 h 114"/>
                <a:gd name="T30" fmla="*/ 18 w 60"/>
                <a:gd name="T31" fmla="*/ 36 h 114"/>
                <a:gd name="T32" fmla="*/ 18 w 60"/>
                <a:gd name="T33" fmla="*/ 36 h 114"/>
                <a:gd name="T34" fmla="*/ 24 w 60"/>
                <a:gd name="T35" fmla="*/ 30 h 114"/>
                <a:gd name="T36" fmla="*/ 24 w 60"/>
                <a:gd name="T37" fmla="*/ 36 h 114"/>
                <a:gd name="T38" fmla="*/ 30 w 60"/>
                <a:gd name="T39" fmla="*/ 36 h 114"/>
                <a:gd name="T40" fmla="*/ 30 w 60"/>
                <a:gd name="T41" fmla="*/ 36 h 114"/>
                <a:gd name="T42" fmla="*/ 36 w 60"/>
                <a:gd name="T43" fmla="*/ 30 h 114"/>
                <a:gd name="T44" fmla="*/ 36 w 60"/>
                <a:gd name="T45" fmla="*/ 30 h 114"/>
                <a:gd name="T46" fmla="*/ 42 w 60"/>
                <a:gd name="T47" fmla="*/ 18 h 114"/>
                <a:gd name="T48" fmla="*/ 36 w 60"/>
                <a:gd name="T49" fmla="*/ 12 h 114"/>
                <a:gd name="T50" fmla="*/ 36 w 60"/>
                <a:gd name="T51" fmla="*/ 6 h 114"/>
                <a:gd name="T52" fmla="*/ 24 w 60"/>
                <a:gd name="T53" fmla="*/ 0 h 114"/>
                <a:gd name="T54" fmla="*/ 18 w 60"/>
                <a:gd name="T55" fmla="*/ 0 h 114"/>
                <a:gd name="T56" fmla="*/ 18 w 60"/>
                <a:gd name="T57" fmla="*/ 6 h 114"/>
                <a:gd name="T58" fmla="*/ 12 w 60"/>
                <a:gd name="T59" fmla="*/ 24 h 114"/>
                <a:gd name="T60" fmla="*/ 12 w 60"/>
                <a:gd name="T61" fmla="*/ 114 h 114"/>
                <a:gd name="T62" fmla="*/ 0 w 60"/>
                <a:gd name="T63" fmla="*/ 114 h 114"/>
                <a:gd name="T64" fmla="*/ 0 w 60"/>
                <a:gd name="T65" fmla="*/ 36 h 114"/>
                <a:gd name="T66" fmla="*/ 0 w 60"/>
                <a:gd name="T67" fmla="*/ 24 h 114"/>
                <a:gd name="T68" fmla="*/ 6 w 60"/>
                <a:gd name="T69" fmla="*/ 6 h 114"/>
                <a:gd name="T70" fmla="*/ 30 w 60"/>
                <a:gd name="T71" fmla="*/ 0 h 114"/>
                <a:gd name="T72" fmla="*/ 36 w 60"/>
                <a:gd name="T73" fmla="*/ 0 h 114"/>
                <a:gd name="T74" fmla="*/ 42 w 60"/>
                <a:gd name="T75" fmla="*/ 0 h 114"/>
                <a:gd name="T76" fmla="*/ 54 w 60"/>
                <a:gd name="T77" fmla="*/ 18 h 114"/>
                <a:gd name="T78" fmla="*/ 48 w 60"/>
                <a:gd name="T79" fmla="*/ 24 h 114"/>
                <a:gd name="T80" fmla="*/ 48 w 60"/>
                <a:gd name="T81" fmla="*/ 30 h 114"/>
                <a:gd name="T82" fmla="*/ 36 w 60"/>
                <a:gd name="T83" fmla="*/ 36 h 114"/>
                <a:gd name="T84" fmla="*/ 42 w 60"/>
                <a:gd name="T85" fmla="*/ 42 h 114"/>
                <a:gd name="T86" fmla="*/ 54 w 60"/>
                <a:gd name="T87" fmla="*/ 48 h 114"/>
                <a:gd name="T88" fmla="*/ 60 w 60"/>
                <a:gd name="T89" fmla="*/ 60 h 114"/>
                <a:gd name="T90" fmla="*/ 54 w 60"/>
                <a:gd name="T91" fmla="*/ 72 h 114"/>
                <a:gd name="T92" fmla="*/ 48 w 60"/>
                <a:gd name="T93" fmla="*/ 84 h 114"/>
                <a:gd name="T94" fmla="*/ 30 w 60"/>
                <a:gd name="T95" fmla="*/ 90 h 114"/>
                <a:gd name="T96" fmla="*/ 24 w 60"/>
                <a:gd name="T97" fmla="*/ 90 h 114"/>
                <a:gd name="T98" fmla="*/ 18 w 60"/>
                <a:gd name="T99" fmla="*/ 84 h 114"/>
                <a:gd name="T100" fmla="*/ 18 w 60"/>
                <a:gd name="T101" fmla="*/ 78 h 114"/>
                <a:gd name="T102" fmla="*/ 18 w 60"/>
                <a:gd name="T103" fmla="*/ 78 h 1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0"/>
                <a:gd name="T157" fmla="*/ 0 h 114"/>
                <a:gd name="T158" fmla="*/ 60 w 60"/>
                <a:gd name="T159" fmla="*/ 114 h 11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0" h="114">
                  <a:moveTo>
                    <a:pt x="18" y="78"/>
                  </a:moveTo>
                  <a:lnTo>
                    <a:pt x="18" y="84"/>
                  </a:lnTo>
                  <a:lnTo>
                    <a:pt x="24" y="84"/>
                  </a:lnTo>
                  <a:lnTo>
                    <a:pt x="30" y="84"/>
                  </a:lnTo>
                  <a:lnTo>
                    <a:pt x="36" y="84"/>
                  </a:lnTo>
                  <a:lnTo>
                    <a:pt x="42" y="78"/>
                  </a:lnTo>
                  <a:lnTo>
                    <a:pt x="42" y="72"/>
                  </a:lnTo>
                  <a:lnTo>
                    <a:pt x="48" y="66"/>
                  </a:lnTo>
                  <a:lnTo>
                    <a:pt x="42" y="54"/>
                  </a:lnTo>
                  <a:lnTo>
                    <a:pt x="42" y="48"/>
                  </a:lnTo>
                  <a:lnTo>
                    <a:pt x="36" y="42"/>
                  </a:lnTo>
                  <a:lnTo>
                    <a:pt x="30" y="36"/>
                  </a:lnTo>
                  <a:lnTo>
                    <a:pt x="24" y="42"/>
                  </a:lnTo>
                  <a:lnTo>
                    <a:pt x="18" y="42"/>
                  </a:lnTo>
                  <a:lnTo>
                    <a:pt x="18" y="36"/>
                  </a:lnTo>
                  <a:lnTo>
                    <a:pt x="18" y="30"/>
                  </a:lnTo>
                  <a:lnTo>
                    <a:pt x="24" y="30"/>
                  </a:lnTo>
                  <a:lnTo>
                    <a:pt x="24" y="36"/>
                  </a:lnTo>
                  <a:lnTo>
                    <a:pt x="30" y="36"/>
                  </a:lnTo>
                  <a:lnTo>
                    <a:pt x="36" y="30"/>
                  </a:lnTo>
                  <a:lnTo>
                    <a:pt x="36" y="24"/>
                  </a:lnTo>
                  <a:lnTo>
                    <a:pt x="42" y="18"/>
                  </a:lnTo>
                  <a:lnTo>
                    <a:pt x="36" y="12"/>
                  </a:lnTo>
                  <a:lnTo>
                    <a:pt x="36" y="6"/>
                  </a:lnTo>
                  <a:lnTo>
                    <a:pt x="30" y="0"/>
                  </a:lnTo>
                  <a:lnTo>
                    <a:pt x="24" y="0"/>
                  </a:lnTo>
                  <a:lnTo>
                    <a:pt x="18" y="0"/>
                  </a:lnTo>
                  <a:lnTo>
                    <a:pt x="18" y="6"/>
                  </a:lnTo>
                  <a:lnTo>
                    <a:pt x="12" y="12"/>
                  </a:lnTo>
                  <a:lnTo>
                    <a:pt x="12" y="24"/>
                  </a:lnTo>
                  <a:lnTo>
                    <a:pt x="12" y="114"/>
                  </a:lnTo>
                  <a:lnTo>
                    <a:pt x="0" y="114"/>
                  </a:lnTo>
                  <a:lnTo>
                    <a:pt x="0" y="36"/>
                  </a:lnTo>
                  <a:lnTo>
                    <a:pt x="0" y="24"/>
                  </a:lnTo>
                  <a:lnTo>
                    <a:pt x="6" y="6"/>
                  </a:lnTo>
                  <a:lnTo>
                    <a:pt x="18" y="0"/>
                  </a:lnTo>
                  <a:lnTo>
                    <a:pt x="30" y="0"/>
                  </a:lnTo>
                  <a:lnTo>
                    <a:pt x="36" y="0"/>
                  </a:lnTo>
                  <a:lnTo>
                    <a:pt x="42" y="0"/>
                  </a:lnTo>
                  <a:lnTo>
                    <a:pt x="48" y="12"/>
                  </a:lnTo>
                  <a:lnTo>
                    <a:pt x="54" y="18"/>
                  </a:lnTo>
                  <a:lnTo>
                    <a:pt x="48" y="24"/>
                  </a:lnTo>
                  <a:lnTo>
                    <a:pt x="48" y="30"/>
                  </a:lnTo>
                  <a:lnTo>
                    <a:pt x="42" y="30"/>
                  </a:lnTo>
                  <a:lnTo>
                    <a:pt x="36" y="36"/>
                  </a:lnTo>
                  <a:lnTo>
                    <a:pt x="42" y="42"/>
                  </a:lnTo>
                  <a:lnTo>
                    <a:pt x="54" y="48"/>
                  </a:lnTo>
                  <a:lnTo>
                    <a:pt x="54" y="54"/>
                  </a:lnTo>
                  <a:lnTo>
                    <a:pt x="60" y="60"/>
                  </a:lnTo>
                  <a:lnTo>
                    <a:pt x="54" y="72"/>
                  </a:lnTo>
                  <a:lnTo>
                    <a:pt x="48" y="84"/>
                  </a:lnTo>
                  <a:lnTo>
                    <a:pt x="42" y="90"/>
                  </a:lnTo>
                  <a:lnTo>
                    <a:pt x="30" y="90"/>
                  </a:lnTo>
                  <a:lnTo>
                    <a:pt x="24" y="90"/>
                  </a:lnTo>
                  <a:lnTo>
                    <a:pt x="18" y="84"/>
                  </a:lnTo>
                  <a:lnTo>
                    <a:pt x="18" y="78"/>
                  </a:lnTo>
                  <a:close/>
                </a:path>
              </a:pathLst>
            </a:custGeom>
            <a:solidFill>
              <a:srgbClr val="0000C7"/>
            </a:solidFill>
            <a:ln w="9525">
              <a:noFill/>
              <a:round/>
              <a:headEnd/>
              <a:tailEnd/>
            </a:ln>
          </p:spPr>
          <p:txBody>
            <a:bodyPr/>
            <a:lstStyle/>
            <a:p>
              <a:endParaRPr lang="ja-JP" altLang="en-US">
                <a:solidFill>
                  <a:srgbClr val="000000"/>
                </a:solidFill>
                <a:latin typeface="Arial"/>
                <a:ea typeface="ＭＳ Ｐゴシック"/>
              </a:endParaRPr>
            </a:p>
          </p:txBody>
        </p:sp>
        <p:sp>
          <p:nvSpPr>
            <p:cNvPr id="79916" name="Freeform 11"/>
            <p:cNvSpPr>
              <a:spLocks/>
            </p:cNvSpPr>
            <p:nvPr/>
          </p:nvSpPr>
          <p:spPr bwMode="auto">
            <a:xfrm>
              <a:off x="4540" y="2412"/>
              <a:ext cx="60" cy="114"/>
            </a:xfrm>
            <a:custGeom>
              <a:avLst/>
              <a:gdLst>
                <a:gd name="T0" fmla="*/ 24 w 60"/>
                <a:gd name="T1" fmla="*/ 84 h 114"/>
                <a:gd name="T2" fmla="*/ 24 w 60"/>
                <a:gd name="T3" fmla="*/ 84 h 114"/>
                <a:gd name="T4" fmla="*/ 30 w 60"/>
                <a:gd name="T5" fmla="*/ 84 h 114"/>
                <a:gd name="T6" fmla="*/ 42 w 60"/>
                <a:gd name="T7" fmla="*/ 78 h 114"/>
                <a:gd name="T8" fmla="*/ 42 w 60"/>
                <a:gd name="T9" fmla="*/ 72 h 114"/>
                <a:gd name="T10" fmla="*/ 48 w 60"/>
                <a:gd name="T11" fmla="*/ 66 h 114"/>
                <a:gd name="T12" fmla="*/ 42 w 60"/>
                <a:gd name="T13" fmla="*/ 48 h 114"/>
                <a:gd name="T14" fmla="*/ 36 w 60"/>
                <a:gd name="T15" fmla="*/ 42 h 114"/>
                <a:gd name="T16" fmla="*/ 30 w 60"/>
                <a:gd name="T17" fmla="*/ 36 h 114"/>
                <a:gd name="T18" fmla="*/ 30 w 60"/>
                <a:gd name="T19" fmla="*/ 36 h 114"/>
                <a:gd name="T20" fmla="*/ 24 w 60"/>
                <a:gd name="T21" fmla="*/ 42 h 114"/>
                <a:gd name="T22" fmla="*/ 24 w 60"/>
                <a:gd name="T23" fmla="*/ 42 h 114"/>
                <a:gd name="T24" fmla="*/ 18 w 60"/>
                <a:gd name="T25" fmla="*/ 42 h 114"/>
                <a:gd name="T26" fmla="*/ 18 w 60"/>
                <a:gd name="T27" fmla="*/ 36 h 114"/>
                <a:gd name="T28" fmla="*/ 18 w 60"/>
                <a:gd name="T29" fmla="*/ 36 h 114"/>
                <a:gd name="T30" fmla="*/ 18 w 60"/>
                <a:gd name="T31" fmla="*/ 36 h 114"/>
                <a:gd name="T32" fmla="*/ 18 w 60"/>
                <a:gd name="T33" fmla="*/ 30 h 114"/>
                <a:gd name="T34" fmla="*/ 24 w 60"/>
                <a:gd name="T35" fmla="*/ 30 h 114"/>
                <a:gd name="T36" fmla="*/ 30 w 60"/>
                <a:gd name="T37" fmla="*/ 36 h 114"/>
                <a:gd name="T38" fmla="*/ 30 w 60"/>
                <a:gd name="T39" fmla="*/ 36 h 114"/>
                <a:gd name="T40" fmla="*/ 30 w 60"/>
                <a:gd name="T41" fmla="*/ 36 h 114"/>
                <a:gd name="T42" fmla="*/ 36 w 60"/>
                <a:gd name="T43" fmla="*/ 30 h 114"/>
                <a:gd name="T44" fmla="*/ 36 w 60"/>
                <a:gd name="T45" fmla="*/ 24 h 114"/>
                <a:gd name="T46" fmla="*/ 42 w 60"/>
                <a:gd name="T47" fmla="*/ 18 h 114"/>
                <a:gd name="T48" fmla="*/ 36 w 60"/>
                <a:gd name="T49" fmla="*/ 6 h 114"/>
                <a:gd name="T50" fmla="*/ 30 w 60"/>
                <a:gd name="T51" fmla="*/ 0 h 114"/>
                <a:gd name="T52" fmla="*/ 24 w 60"/>
                <a:gd name="T53" fmla="*/ 0 h 114"/>
                <a:gd name="T54" fmla="*/ 18 w 60"/>
                <a:gd name="T55" fmla="*/ 6 h 114"/>
                <a:gd name="T56" fmla="*/ 12 w 60"/>
                <a:gd name="T57" fmla="*/ 12 h 114"/>
                <a:gd name="T58" fmla="*/ 12 w 60"/>
                <a:gd name="T59" fmla="*/ 24 h 114"/>
                <a:gd name="T60" fmla="*/ 12 w 60"/>
                <a:gd name="T61" fmla="*/ 114 h 114"/>
                <a:gd name="T62" fmla="*/ 0 w 60"/>
                <a:gd name="T63" fmla="*/ 114 h 114"/>
                <a:gd name="T64" fmla="*/ 0 w 60"/>
                <a:gd name="T65" fmla="*/ 36 h 114"/>
                <a:gd name="T66" fmla="*/ 6 w 60"/>
                <a:gd name="T67" fmla="*/ 6 h 114"/>
                <a:gd name="T68" fmla="*/ 18 w 60"/>
                <a:gd name="T69" fmla="*/ 0 h 114"/>
                <a:gd name="T70" fmla="*/ 30 w 60"/>
                <a:gd name="T71" fmla="*/ 0 h 114"/>
                <a:gd name="T72" fmla="*/ 42 w 60"/>
                <a:gd name="T73" fmla="*/ 0 h 114"/>
                <a:gd name="T74" fmla="*/ 48 w 60"/>
                <a:gd name="T75" fmla="*/ 12 h 114"/>
                <a:gd name="T76" fmla="*/ 54 w 60"/>
                <a:gd name="T77" fmla="*/ 18 h 114"/>
                <a:gd name="T78" fmla="*/ 48 w 60"/>
                <a:gd name="T79" fmla="*/ 30 h 114"/>
                <a:gd name="T80" fmla="*/ 42 w 60"/>
                <a:gd name="T81" fmla="*/ 30 h 114"/>
                <a:gd name="T82" fmla="*/ 36 w 60"/>
                <a:gd name="T83" fmla="*/ 36 h 114"/>
                <a:gd name="T84" fmla="*/ 54 w 60"/>
                <a:gd name="T85" fmla="*/ 48 h 114"/>
                <a:gd name="T86" fmla="*/ 54 w 60"/>
                <a:gd name="T87" fmla="*/ 54 h 114"/>
                <a:gd name="T88" fmla="*/ 60 w 60"/>
                <a:gd name="T89" fmla="*/ 60 h 114"/>
                <a:gd name="T90" fmla="*/ 48 w 60"/>
                <a:gd name="T91" fmla="*/ 84 h 114"/>
                <a:gd name="T92" fmla="*/ 42 w 60"/>
                <a:gd name="T93" fmla="*/ 90 h 114"/>
                <a:gd name="T94" fmla="*/ 30 w 60"/>
                <a:gd name="T95" fmla="*/ 90 h 114"/>
                <a:gd name="T96" fmla="*/ 18 w 60"/>
                <a:gd name="T97" fmla="*/ 84 h 114"/>
                <a:gd name="T98" fmla="*/ 18 w 60"/>
                <a:gd name="T99" fmla="*/ 84 h 114"/>
                <a:gd name="T100" fmla="*/ 18 w 60"/>
                <a:gd name="T101" fmla="*/ 78 h 11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0"/>
                <a:gd name="T154" fmla="*/ 0 h 114"/>
                <a:gd name="T155" fmla="*/ 60 w 60"/>
                <a:gd name="T156" fmla="*/ 114 h 11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0" h="114">
                  <a:moveTo>
                    <a:pt x="18" y="78"/>
                  </a:moveTo>
                  <a:lnTo>
                    <a:pt x="18" y="84"/>
                  </a:lnTo>
                  <a:lnTo>
                    <a:pt x="24" y="84"/>
                  </a:lnTo>
                  <a:lnTo>
                    <a:pt x="30" y="84"/>
                  </a:lnTo>
                  <a:lnTo>
                    <a:pt x="36" y="84"/>
                  </a:lnTo>
                  <a:lnTo>
                    <a:pt x="42" y="78"/>
                  </a:lnTo>
                  <a:lnTo>
                    <a:pt x="42" y="72"/>
                  </a:lnTo>
                  <a:lnTo>
                    <a:pt x="48" y="66"/>
                  </a:lnTo>
                  <a:lnTo>
                    <a:pt x="42" y="54"/>
                  </a:lnTo>
                  <a:lnTo>
                    <a:pt x="42" y="48"/>
                  </a:lnTo>
                  <a:lnTo>
                    <a:pt x="36" y="42"/>
                  </a:lnTo>
                  <a:lnTo>
                    <a:pt x="30" y="36"/>
                  </a:lnTo>
                  <a:lnTo>
                    <a:pt x="24" y="42"/>
                  </a:lnTo>
                  <a:lnTo>
                    <a:pt x="18" y="42"/>
                  </a:lnTo>
                  <a:lnTo>
                    <a:pt x="18" y="36"/>
                  </a:lnTo>
                  <a:lnTo>
                    <a:pt x="18" y="30"/>
                  </a:lnTo>
                  <a:lnTo>
                    <a:pt x="24" y="30"/>
                  </a:lnTo>
                  <a:lnTo>
                    <a:pt x="24" y="36"/>
                  </a:lnTo>
                  <a:lnTo>
                    <a:pt x="30" y="36"/>
                  </a:lnTo>
                  <a:lnTo>
                    <a:pt x="36" y="30"/>
                  </a:lnTo>
                  <a:lnTo>
                    <a:pt x="36" y="24"/>
                  </a:lnTo>
                  <a:lnTo>
                    <a:pt x="42" y="18"/>
                  </a:lnTo>
                  <a:lnTo>
                    <a:pt x="36" y="12"/>
                  </a:lnTo>
                  <a:lnTo>
                    <a:pt x="36" y="6"/>
                  </a:lnTo>
                  <a:lnTo>
                    <a:pt x="30" y="0"/>
                  </a:lnTo>
                  <a:lnTo>
                    <a:pt x="24" y="0"/>
                  </a:lnTo>
                  <a:lnTo>
                    <a:pt x="18" y="0"/>
                  </a:lnTo>
                  <a:lnTo>
                    <a:pt x="18" y="6"/>
                  </a:lnTo>
                  <a:lnTo>
                    <a:pt x="12" y="12"/>
                  </a:lnTo>
                  <a:lnTo>
                    <a:pt x="12" y="24"/>
                  </a:lnTo>
                  <a:lnTo>
                    <a:pt x="12" y="114"/>
                  </a:lnTo>
                  <a:lnTo>
                    <a:pt x="0" y="114"/>
                  </a:lnTo>
                  <a:lnTo>
                    <a:pt x="0" y="36"/>
                  </a:lnTo>
                  <a:lnTo>
                    <a:pt x="0" y="24"/>
                  </a:lnTo>
                  <a:lnTo>
                    <a:pt x="6" y="6"/>
                  </a:lnTo>
                  <a:lnTo>
                    <a:pt x="18" y="0"/>
                  </a:lnTo>
                  <a:lnTo>
                    <a:pt x="30" y="0"/>
                  </a:lnTo>
                  <a:lnTo>
                    <a:pt x="36" y="0"/>
                  </a:lnTo>
                  <a:lnTo>
                    <a:pt x="42" y="0"/>
                  </a:lnTo>
                  <a:lnTo>
                    <a:pt x="48" y="12"/>
                  </a:lnTo>
                  <a:lnTo>
                    <a:pt x="54" y="18"/>
                  </a:lnTo>
                  <a:lnTo>
                    <a:pt x="48" y="24"/>
                  </a:lnTo>
                  <a:lnTo>
                    <a:pt x="48" y="30"/>
                  </a:lnTo>
                  <a:lnTo>
                    <a:pt x="42" y="30"/>
                  </a:lnTo>
                  <a:lnTo>
                    <a:pt x="36" y="36"/>
                  </a:lnTo>
                  <a:lnTo>
                    <a:pt x="42" y="42"/>
                  </a:lnTo>
                  <a:lnTo>
                    <a:pt x="54" y="48"/>
                  </a:lnTo>
                  <a:lnTo>
                    <a:pt x="54" y="54"/>
                  </a:lnTo>
                  <a:lnTo>
                    <a:pt x="60" y="60"/>
                  </a:lnTo>
                  <a:lnTo>
                    <a:pt x="54" y="72"/>
                  </a:lnTo>
                  <a:lnTo>
                    <a:pt x="48" y="84"/>
                  </a:lnTo>
                  <a:lnTo>
                    <a:pt x="42" y="90"/>
                  </a:lnTo>
                  <a:lnTo>
                    <a:pt x="30" y="90"/>
                  </a:lnTo>
                  <a:lnTo>
                    <a:pt x="24" y="90"/>
                  </a:lnTo>
                  <a:lnTo>
                    <a:pt x="18" y="84"/>
                  </a:lnTo>
                  <a:lnTo>
                    <a:pt x="18" y="78"/>
                  </a:lnTo>
                  <a:close/>
                </a:path>
              </a:pathLst>
            </a:custGeom>
            <a:noFill/>
            <a:ln w="9525">
              <a:solidFill>
                <a:srgbClr val="0000E3"/>
              </a:solidFill>
              <a:prstDash val="solid"/>
              <a:round/>
              <a:headEnd/>
              <a:tailEnd/>
            </a:ln>
          </p:spPr>
          <p:txBody>
            <a:bodyPr/>
            <a:lstStyle/>
            <a:p>
              <a:endParaRPr lang="ja-JP" altLang="en-US">
                <a:solidFill>
                  <a:srgbClr val="000000"/>
                </a:solidFill>
                <a:latin typeface="Arial"/>
                <a:ea typeface="ＭＳ Ｐゴシック"/>
              </a:endParaRPr>
            </a:p>
          </p:txBody>
        </p:sp>
        <p:sp>
          <p:nvSpPr>
            <p:cNvPr id="79917" name="Rectangle 12"/>
            <p:cNvSpPr>
              <a:spLocks noChangeArrowheads="1"/>
            </p:cNvSpPr>
            <p:nvPr/>
          </p:nvSpPr>
          <p:spPr bwMode="auto">
            <a:xfrm>
              <a:off x="4606" y="2402"/>
              <a:ext cx="76" cy="163"/>
            </a:xfrm>
            <a:prstGeom prst="rect">
              <a:avLst/>
            </a:prstGeom>
            <a:noFill/>
            <a:ln w="9525">
              <a:noFill/>
              <a:miter lim="800000"/>
              <a:headEnd/>
              <a:tailEnd/>
            </a:ln>
          </p:spPr>
          <p:txBody>
            <a:bodyPr wrap="none" lIns="0" tIns="0" rIns="0" bIns="0">
              <a:spAutoFit/>
            </a:bodyPr>
            <a:lstStyle/>
            <a:p>
              <a:r>
                <a:rPr lang="en-US" altLang="ja-JP" sz="1700" b="1">
                  <a:solidFill>
                    <a:srgbClr val="000000"/>
                  </a:solidFill>
                  <a:latin typeface="Helvetica" charset="0"/>
                  <a:ea typeface="ＭＳ 明朝" pitchFamily="17" charset="-128"/>
                </a:rPr>
                <a:t>1</a:t>
              </a:r>
              <a:endParaRPr lang="en-US" altLang="ja-JP" sz="1400">
                <a:solidFill>
                  <a:srgbClr val="000000"/>
                </a:solidFill>
                <a:latin typeface="Times" charset="0"/>
                <a:ea typeface="ＭＳ 明朝" pitchFamily="17" charset="-128"/>
              </a:endParaRPr>
            </a:p>
          </p:txBody>
        </p:sp>
        <p:sp>
          <p:nvSpPr>
            <p:cNvPr id="79918" name="Rectangle 13"/>
            <p:cNvSpPr>
              <a:spLocks noChangeArrowheads="1"/>
            </p:cNvSpPr>
            <p:nvPr/>
          </p:nvSpPr>
          <p:spPr bwMode="auto">
            <a:xfrm>
              <a:off x="4609" y="2558"/>
              <a:ext cx="76" cy="163"/>
            </a:xfrm>
            <a:prstGeom prst="rect">
              <a:avLst/>
            </a:prstGeom>
            <a:noFill/>
            <a:ln w="9525">
              <a:noFill/>
              <a:miter lim="800000"/>
              <a:headEnd/>
              <a:tailEnd/>
            </a:ln>
          </p:spPr>
          <p:txBody>
            <a:bodyPr wrap="none" lIns="0" tIns="0" rIns="0" bIns="0">
              <a:spAutoFit/>
            </a:bodyPr>
            <a:lstStyle/>
            <a:p>
              <a:r>
                <a:rPr lang="en-US" altLang="ja-JP" sz="1700" b="1">
                  <a:solidFill>
                    <a:srgbClr val="000000"/>
                  </a:solidFill>
                  <a:latin typeface="Helvetica" charset="0"/>
                  <a:ea typeface="ＭＳ 明朝" pitchFamily="17" charset="-128"/>
                </a:rPr>
                <a:t>3</a:t>
              </a:r>
              <a:endParaRPr lang="en-US" altLang="ja-JP" sz="1400">
                <a:solidFill>
                  <a:srgbClr val="000000"/>
                </a:solidFill>
                <a:latin typeface="Times" charset="0"/>
                <a:ea typeface="ＭＳ 明朝" pitchFamily="17" charset="-128"/>
              </a:endParaRPr>
            </a:p>
          </p:txBody>
        </p:sp>
        <p:sp>
          <p:nvSpPr>
            <p:cNvPr id="79919" name="Rectangle 14"/>
            <p:cNvSpPr>
              <a:spLocks noChangeArrowheads="1"/>
            </p:cNvSpPr>
            <p:nvPr/>
          </p:nvSpPr>
          <p:spPr bwMode="auto">
            <a:xfrm>
              <a:off x="4609" y="2696"/>
              <a:ext cx="76" cy="163"/>
            </a:xfrm>
            <a:prstGeom prst="rect">
              <a:avLst/>
            </a:prstGeom>
            <a:noFill/>
            <a:ln w="9525">
              <a:noFill/>
              <a:miter lim="800000"/>
              <a:headEnd/>
              <a:tailEnd/>
            </a:ln>
          </p:spPr>
          <p:txBody>
            <a:bodyPr wrap="none" lIns="0" tIns="0" rIns="0" bIns="0">
              <a:spAutoFit/>
            </a:bodyPr>
            <a:lstStyle/>
            <a:p>
              <a:r>
                <a:rPr lang="en-US" altLang="ja-JP" sz="1700" b="1">
                  <a:solidFill>
                    <a:srgbClr val="000000"/>
                  </a:solidFill>
                  <a:latin typeface="Helvetica" charset="0"/>
                  <a:ea typeface="ＭＳ 明朝" pitchFamily="17" charset="-128"/>
                </a:rPr>
                <a:t>2</a:t>
              </a:r>
              <a:endParaRPr lang="en-US" altLang="ja-JP" sz="1400">
                <a:solidFill>
                  <a:srgbClr val="000000"/>
                </a:solidFill>
                <a:latin typeface="Times" charset="0"/>
                <a:ea typeface="ＭＳ 明朝" pitchFamily="17" charset="-128"/>
              </a:endParaRPr>
            </a:p>
          </p:txBody>
        </p:sp>
        <p:sp>
          <p:nvSpPr>
            <p:cNvPr id="79920" name="Rectangle 15"/>
            <p:cNvSpPr>
              <a:spLocks noChangeArrowheads="1"/>
            </p:cNvSpPr>
            <p:nvPr/>
          </p:nvSpPr>
          <p:spPr bwMode="auto">
            <a:xfrm>
              <a:off x="4609" y="2840"/>
              <a:ext cx="76" cy="163"/>
            </a:xfrm>
            <a:prstGeom prst="rect">
              <a:avLst/>
            </a:prstGeom>
            <a:noFill/>
            <a:ln w="9525">
              <a:noFill/>
              <a:miter lim="800000"/>
              <a:headEnd/>
              <a:tailEnd/>
            </a:ln>
          </p:spPr>
          <p:txBody>
            <a:bodyPr wrap="none" lIns="0" tIns="0" rIns="0" bIns="0">
              <a:spAutoFit/>
            </a:bodyPr>
            <a:lstStyle/>
            <a:p>
              <a:r>
                <a:rPr lang="en-US" altLang="ja-JP" sz="1700" b="1">
                  <a:solidFill>
                    <a:srgbClr val="000000"/>
                  </a:solidFill>
                  <a:latin typeface="Helvetica" charset="0"/>
                  <a:ea typeface="ＭＳ 明朝" pitchFamily="17" charset="-128"/>
                </a:rPr>
                <a:t>4</a:t>
              </a:r>
              <a:endParaRPr lang="en-US" altLang="ja-JP" sz="1400">
                <a:solidFill>
                  <a:srgbClr val="000000"/>
                </a:solidFill>
                <a:latin typeface="Times" charset="0"/>
                <a:ea typeface="ＭＳ 明朝" pitchFamily="17" charset="-128"/>
              </a:endParaRPr>
            </a:p>
          </p:txBody>
        </p:sp>
        <p:sp>
          <p:nvSpPr>
            <p:cNvPr id="79921" name="Rectangle 16"/>
            <p:cNvSpPr>
              <a:spLocks noChangeArrowheads="1"/>
            </p:cNvSpPr>
            <p:nvPr/>
          </p:nvSpPr>
          <p:spPr bwMode="auto">
            <a:xfrm>
              <a:off x="4609" y="3259"/>
              <a:ext cx="76" cy="163"/>
            </a:xfrm>
            <a:prstGeom prst="rect">
              <a:avLst/>
            </a:prstGeom>
            <a:noFill/>
            <a:ln w="9525">
              <a:noFill/>
              <a:miter lim="800000"/>
              <a:headEnd/>
              <a:tailEnd/>
            </a:ln>
          </p:spPr>
          <p:txBody>
            <a:bodyPr wrap="none" lIns="0" tIns="0" rIns="0" bIns="0">
              <a:spAutoFit/>
            </a:bodyPr>
            <a:lstStyle/>
            <a:p>
              <a:r>
                <a:rPr lang="en-US" altLang="ja-JP" sz="1700" b="1">
                  <a:solidFill>
                    <a:srgbClr val="000000"/>
                  </a:solidFill>
                  <a:latin typeface="Helvetica" charset="0"/>
                  <a:ea typeface="ＭＳ 明朝" pitchFamily="17" charset="-128"/>
                </a:rPr>
                <a:t>2</a:t>
              </a:r>
              <a:endParaRPr lang="en-US" altLang="ja-JP" sz="1400">
                <a:solidFill>
                  <a:srgbClr val="000000"/>
                </a:solidFill>
                <a:latin typeface="Times" charset="0"/>
                <a:ea typeface="ＭＳ 明朝" pitchFamily="17" charset="-128"/>
              </a:endParaRPr>
            </a:p>
          </p:txBody>
        </p:sp>
        <p:sp>
          <p:nvSpPr>
            <p:cNvPr id="79922" name="Rectangle 17"/>
            <p:cNvSpPr>
              <a:spLocks noChangeArrowheads="1"/>
            </p:cNvSpPr>
            <p:nvPr/>
          </p:nvSpPr>
          <p:spPr bwMode="auto">
            <a:xfrm>
              <a:off x="4609" y="3541"/>
              <a:ext cx="76" cy="163"/>
            </a:xfrm>
            <a:prstGeom prst="rect">
              <a:avLst/>
            </a:prstGeom>
            <a:noFill/>
            <a:ln w="9525">
              <a:noFill/>
              <a:miter lim="800000"/>
              <a:headEnd/>
              <a:tailEnd/>
            </a:ln>
          </p:spPr>
          <p:txBody>
            <a:bodyPr wrap="none" lIns="0" tIns="0" rIns="0" bIns="0">
              <a:spAutoFit/>
            </a:bodyPr>
            <a:lstStyle/>
            <a:p>
              <a:r>
                <a:rPr lang="en-US" altLang="ja-JP" sz="1700" b="1">
                  <a:solidFill>
                    <a:srgbClr val="000000"/>
                  </a:solidFill>
                  <a:latin typeface="Helvetica" charset="0"/>
                  <a:ea typeface="ＭＳ 明朝" pitchFamily="17" charset="-128"/>
                </a:rPr>
                <a:t>3</a:t>
              </a:r>
              <a:endParaRPr lang="en-US" altLang="ja-JP" sz="1400">
                <a:solidFill>
                  <a:srgbClr val="000000"/>
                </a:solidFill>
                <a:latin typeface="Times" charset="0"/>
                <a:ea typeface="ＭＳ 明朝" pitchFamily="17" charset="-128"/>
              </a:endParaRPr>
            </a:p>
          </p:txBody>
        </p:sp>
        <p:sp>
          <p:nvSpPr>
            <p:cNvPr id="79923" name="Rectangle 18"/>
            <p:cNvSpPr>
              <a:spLocks noChangeArrowheads="1"/>
            </p:cNvSpPr>
            <p:nvPr/>
          </p:nvSpPr>
          <p:spPr bwMode="auto">
            <a:xfrm>
              <a:off x="4609" y="3679"/>
              <a:ext cx="76" cy="163"/>
            </a:xfrm>
            <a:prstGeom prst="rect">
              <a:avLst/>
            </a:prstGeom>
            <a:noFill/>
            <a:ln w="9525">
              <a:noFill/>
              <a:miter lim="800000"/>
              <a:headEnd/>
              <a:tailEnd/>
            </a:ln>
          </p:spPr>
          <p:txBody>
            <a:bodyPr wrap="none" lIns="0" tIns="0" rIns="0" bIns="0">
              <a:spAutoFit/>
            </a:bodyPr>
            <a:lstStyle/>
            <a:p>
              <a:r>
                <a:rPr lang="en-US" altLang="ja-JP" sz="1700" b="1">
                  <a:solidFill>
                    <a:srgbClr val="000000"/>
                  </a:solidFill>
                  <a:latin typeface="Helvetica" charset="0"/>
                  <a:ea typeface="ＭＳ 明朝" pitchFamily="17" charset="-128"/>
                </a:rPr>
                <a:t>2</a:t>
              </a:r>
              <a:endParaRPr lang="en-US" altLang="ja-JP" sz="1400">
                <a:solidFill>
                  <a:srgbClr val="000000"/>
                </a:solidFill>
                <a:latin typeface="Times" charset="0"/>
                <a:ea typeface="ＭＳ 明朝" pitchFamily="17" charset="-128"/>
              </a:endParaRPr>
            </a:p>
          </p:txBody>
        </p:sp>
        <p:sp>
          <p:nvSpPr>
            <p:cNvPr id="79924" name="Rectangle 19"/>
            <p:cNvSpPr>
              <a:spLocks noChangeArrowheads="1"/>
            </p:cNvSpPr>
            <p:nvPr/>
          </p:nvSpPr>
          <p:spPr bwMode="auto">
            <a:xfrm>
              <a:off x="4609" y="3817"/>
              <a:ext cx="76" cy="163"/>
            </a:xfrm>
            <a:prstGeom prst="rect">
              <a:avLst/>
            </a:prstGeom>
            <a:noFill/>
            <a:ln w="9525">
              <a:noFill/>
              <a:miter lim="800000"/>
              <a:headEnd/>
              <a:tailEnd/>
            </a:ln>
          </p:spPr>
          <p:txBody>
            <a:bodyPr wrap="none" lIns="0" tIns="0" rIns="0" bIns="0">
              <a:spAutoFit/>
            </a:bodyPr>
            <a:lstStyle/>
            <a:p>
              <a:r>
                <a:rPr lang="en-US" altLang="ja-JP" sz="1700" b="1">
                  <a:solidFill>
                    <a:srgbClr val="000000"/>
                  </a:solidFill>
                  <a:latin typeface="Helvetica" charset="0"/>
                  <a:ea typeface="ＭＳ 明朝" pitchFamily="17" charset="-128"/>
                </a:rPr>
                <a:t>4</a:t>
              </a:r>
              <a:endParaRPr lang="en-US" altLang="ja-JP" sz="1400">
                <a:solidFill>
                  <a:srgbClr val="000000"/>
                </a:solidFill>
                <a:latin typeface="Times" charset="0"/>
                <a:ea typeface="ＭＳ 明朝" pitchFamily="17" charset="-128"/>
              </a:endParaRPr>
            </a:p>
          </p:txBody>
        </p:sp>
        <p:sp>
          <p:nvSpPr>
            <p:cNvPr id="79925" name="Rectangle 20"/>
            <p:cNvSpPr>
              <a:spLocks noChangeArrowheads="1"/>
            </p:cNvSpPr>
            <p:nvPr/>
          </p:nvSpPr>
          <p:spPr bwMode="auto">
            <a:xfrm>
              <a:off x="4549" y="2930"/>
              <a:ext cx="63" cy="173"/>
            </a:xfrm>
            <a:prstGeom prst="rect">
              <a:avLst/>
            </a:prstGeom>
            <a:noFill/>
            <a:ln w="9525">
              <a:noFill/>
              <a:miter lim="800000"/>
              <a:headEnd/>
              <a:tailEnd/>
            </a:ln>
          </p:spPr>
          <p:txBody>
            <a:bodyPr wrap="none" lIns="0" tIns="0" rIns="0" bIns="0">
              <a:spAutoFit/>
            </a:bodyPr>
            <a:lstStyle/>
            <a:p>
              <a:r>
                <a:rPr lang="en-US" altLang="ja-JP" b="1">
                  <a:solidFill>
                    <a:srgbClr val="00C700"/>
                  </a:solidFill>
                  <a:latin typeface="Symbol" pitchFamily="18" charset="2"/>
                  <a:ea typeface="ＭＳ 明朝" pitchFamily="17" charset="-128"/>
                  <a:sym typeface="Symbol" pitchFamily="18" charset="2"/>
                </a:rPr>
                <a:t>e</a:t>
              </a:r>
              <a:endParaRPr lang="en-US" altLang="ja-JP" sz="1400">
                <a:solidFill>
                  <a:srgbClr val="000000"/>
                </a:solidFill>
                <a:latin typeface="Times" charset="0"/>
                <a:ea typeface="ＭＳ 明朝" pitchFamily="17" charset="-128"/>
              </a:endParaRPr>
            </a:p>
          </p:txBody>
        </p:sp>
        <p:sp>
          <p:nvSpPr>
            <p:cNvPr id="79926" name="Rectangle 21"/>
            <p:cNvSpPr>
              <a:spLocks noChangeArrowheads="1"/>
            </p:cNvSpPr>
            <p:nvPr/>
          </p:nvSpPr>
          <p:spPr bwMode="auto">
            <a:xfrm>
              <a:off x="4555" y="3080"/>
              <a:ext cx="56" cy="163"/>
            </a:xfrm>
            <a:prstGeom prst="rect">
              <a:avLst/>
            </a:prstGeom>
            <a:noFill/>
            <a:ln w="9525">
              <a:noFill/>
              <a:miter lim="800000"/>
              <a:headEnd/>
              <a:tailEnd/>
            </a:ln>
          </p:spPr>
          <p:txBody>
            <a:bodyPr wrap="none" lIns="0" tIns="0" rIns="0" bIns="0">
              <a:spAutoFit/>
            </a:bodyPr>
            <a:lstStyle/>
            <a:p>
              <a:r>
                <a:rPr lang="en-US" altLang="ja-JP" sz="1700" b="1">
                  <a:solidFill>
                    <a:srgbClr val="000000"/>
                  </a:solidFill>
                  <a:latin typeface="Symbol" pitchFamily="18" charset="2"/>
                  <a:ea typeface="ＭＳ 明朝" pitchFamily="17" charset="-128"/>
                  <a:sym typeface="Symbol" pitchFamily="18" charset="2"/>
                </a:rPr>
                <a:t>g</a:t>
              </a:r>
              <a:endParaRPr lang="en-US" altLang="ja-JP" sz="1400">
                <a:solidFill>
                  <a:srgbClr val="000000"/>
                </a:solidFill>
                <a:latin typeface="Times" charset="0"/>
                <a:ea typeface="ＭＳ 明朝" pitchFamily="17" charset="-128"/>
              </a:endParaRPr>
            </a:p>
          </p:txBody>
        </p:sp>
        <p:sp>
          <p:nvSpPr>
            <p:cNvPr id="79927" name="Rectangle 22"/>
            <p:cNvSpPr>
              <a:spLocks noChangeArrowheads="1"/>
            </p:cNvSpPr>
            <p:nvPr/>
          </p:nvSpPr>
          <p:spPr bwMode="auto">
            <a:xfrm>
              <a:off x="4606" y="3110"/>
              <a:ext cx="76" cy="163"/>
            </a:xfrm>
            <a:prstGeom prst="rect">
              <a:avLst/>
            </a:prstGeom>
            <a:noFill/>
            <a:ln w="9525">
              <a:noFill/>
              <a:miter lim="800000"/>
              <a:headEnd/>
              <a:tailEnd/>
            </a:ln>
          </p:spPr>
          <p:txBody>
            <a:bodyPr wrap="none" lIns="0" tIns="0" rIns="0" bIns="0">
              <a:spAutoFit/>
            </a:bodyPr>
            <a:lstStyle/>
            <a:p>
              <a:r>
                <a:rPr lang="en-US" altLang="ja-JP" sz="1700" b="1">
                  <a:solidFill>
                    <a:srgbClr val="000000"/>
                  </a:solidFill>
                  <a:latin typeface="Helvetica" charset="0"/>
                  <a:ea typeface="ＭＳ 明朝" pitchFamily="17" charset="-128"/>
                </a:rPr>
                <a:t>1</a:t>
              </a:r>
              <a:endParaRPr lang="en-US" altLang="ja-JP" sz="1400">
                <a:solidFill>
                  <a:srgbClr val="000000"/>
                </a:solidFill>
                <a:latin typeface="Times" charset="0"/>
                <a:ea typeface="ＭＳ 明朝" pitchFamily="17" charset="-128"/>
              </a:endParaRPr>
            </a:p>
          </p:txBody>
        </p:sp>
        <p:sp>
          <p:nvSpPr>
            <p:cNvPr id="79928" name="Rectangle 23"/>
            <p:cNvSpPr>
              <a:spLocks noChangeArrowheads="1"/>
            </p:cNvSpPr>
            <p:nvPr/>
          </p:nvSpPr>
          <p:spPr bwMode="auto">
            <a:xfrm>
              <a:off x="4543" y="3367"/>
              <a:ext cx="67" cy="163"/>
            </a:xfrm>
            <a:prstGeom prst="rect">
              <a:avLst/>
            </a:prstGeom>
            <a:noFill/>
            <a:ln w="9525">
              <a:noFill/>
              <a:miter lim="800000"/>
              <a:headEnd/>
              <a:tailEnd/>
            </a:ln>
          </p:spPr>
          <p:txBody>
            <a:bodyPr wrap="none" lIns="0" tIns="0" rIns="0" bIns="0">
              <a:spAutoFit/>
            </a:bodyPr>
            <a:lstStyle/>
            <a:p>
              <a:r>
                <a:rPr lang="en-US" altLang="ja-JP" sz="1700" b="1">
                  <a:solidFill>
                    <a:srgbClr val="FF9571"/>
                  </a:solidFill>
                  <a:latin typeface="Symbol" pitchFamily="18" charset="2"/>
                  <a:ea typeface="ＭＳ 明朝" pitchFamily="17" charset="-128"/>
                  <a:sym typeface="Symbol" pitchFamily="18" charset="2"/>
                </a:rPr>
                <a:t>d</a:t>
              </a:r>
              <a:endParaRPr lang="en-US" altLang="ja-JP" sz="1400">
                <a:solidFill>
                  <a:srgbClr val="000000"/>
                </a:solidFill>
                <a:latin typeface="Times" charset="0"/>
                <a:ea typeface="ＭＳ 明朝" pitchFamily="17" charset="-128"/>
              </a:endParaRPr>
            </a:p>
          </p:txBody>
        </p:sp>
        <p:sp>
          <p:nvSpPr>
            <p:cNvPr id="79929" name="Rectangle 24"/>
            <p:cNvSpPr>
              <a:spLocks noChangeArrowheads="1"/>
            </p:cNvSpPr>
            <p:nvPr/>
          </p:nvSpPr>
          <p:spPr bwMode="auto">
            <a:xfrm>
              <a:off x="4606" y="3397"/>
              <a:ext cx="76" cy="163"/>
            </a:xfrm>
            <a:prstGeom prst="rect">
              <a:avLst/>
            </a:prstGeom>
            <a:noFill/>
            <a:ln w="9525">
              <a:noFill/>
              <a:miter lim="800000"/>
              <a:headEnd/>
              <a:tailEnd/>
            </a:ln>
          </p:spPr>
          <p:txBody>
            <a:bodyPr wrap="none" lIns="0" tIns="0" rIns="0" bIns="0">
              <a:spAutoFit/>
            </a:bodyPr>
            <a:lstStyle/>
            <a:p>
              <a:r>
                <a:rPr lang="en-US" altLang="ja-JP" sz="1700" b="1">
                  <a:solidFill>
                    <a:srgbClr val="000000"/>
                  </a:solidFill>
                  <a:latin typeface="Helvetica" charset="0"/>
                  <a:ea typeface="ＭＳ 明朝" pitchFamily="17" charset="-128"/>
                </a:rPr>
                <a:t>1</a:t>
              </a:r>
              <a:endParaRPr lang="en-US" altLang="ja-JP" sz="1400">
                <a:solidFill>
                  <a:srgbClr val="000000"/>
                </a:solidFill>
                <a:latin typeface="Times" charset="0"/>
                <a:ea typeface="ＭＳ 明朝" pitchFamily="17" charset="-128"/>
              </a:endParaRPr>
            </a:p>
          </p:txBody>
        </p:sp>
        <p:sp>
          <p:nvSpPr>
            <p:cNvPr id="79930" name="Rectangle 25"/>
            <p:cNvSpPr>
              <a:spLocks noChangeArrowheads="1"/>
            </p:cNvSpPr>
            <p:nvPr/>
          </p:nvSpPr>
          <p:spPr bwMode="auto">
            <a:xfrm>
              <a:off x="4561" y="3919"/>
              <a:ext cx="67" cy="163"/>
            </a:xfrm>
            <a:prstGeom prst="rect">
              <a:avLst/>
            </a:prstGeom>
            <a:noFill/>
            <a:ln w="9525">
              <a:noFill/>
              <a:miter lim="800000"/>
              <a:headEnd/>
              <a:tailEnd/>
            </a:ln>
          </p:spPr>
          <p:txBody>
            <a:bodyPr wrap="none" lIns="0" tIns="0" rIns="0" bIns="0">
              <a:spAutoFit/>
            </a:bodyPr>
            <a:lstStyle/>
            <a:p>
              <a:r>
                <a:rPr lang="en-US" altLang="ja-JP" sz="1700" b="1">
                  <a:solidFill>
                    <a:srgbClr val="FF1C1C"/>
                  </a:solidFill>
                  <a:latin typeface="Symbol" pitchFamily="18" charset="2"/>
                  <a:ea typeface="ＭＳ 明朝" pitchFamily="17" charset="-128"/>
                  <a:sym typeface="Symbol" pitchFamily="18" charset="2"/>
                </a:rPr>
                <a:t>z</a:t>
              </a:r>
              <a:endParaRPr lang="en-US" altLang="ja-JP" sz="1400">
                <a:solidFill>
                  <a:srgbClr val="000000"/>
                </a:solidFill>
                <a:latin typeface="Times" charset="0"/>
                <a:ea typeface="ＭＳ 明朝" pitchFamily="17" charset="-128"/>
              </a:endParaRPr>
            </a:p>
          </p:txBody>
        </p:sp>
        <p:sp>
          <p:nvSpPr>
            <p:cNvPr id="79931" name="Rectangle 26"/>
            <p:cNvSpPr>
              <a:spLocks noChangeArrowheads="1"/>
            </p:cNvSpPr>
            <p:nvPr/>
          </p:nvSpPr>
          <p:spPr bwMode="auto">
            <a:xfrm>
              <a:off x="4512" y="2304"/>
              <a:ext cx="288" cy="1728"/>
            </a:xfrm>
            <a:prstGeom prst="rect">
              <a:avLst/>
            </a:prstGeom>
            <a:solidFill>
              <a:schemeClr val="bg1"/>
            </a:solidFill>
            <a:ln w="9525">
              <a:noFill/>
              <a:miter lim="800000"/>
              <a:headEnd/>
              <a:tailEnd/>
            </a:ln>
          </p:spPr>
          <p:txBody>
            <a:bodyPr wrap="none" anchor="ctr"/>
            <a:lstStyle/>
            <a:p>
              <a:endParaRPr lang="ja-JP" altLang="en-US">
                <a:solidFill>
                  <a:srgbClr val="000000"/>
                </a:solidFill>
                <a:latin typeface="Arial"/>
                <a:ea typeface="ＭＳ Ｐゴシック"/>
              </a:endParaRPr>
            </a:p>
          </p:txBody>
        </p:sp>
        <p:grpSp>
          <p:nvGrpSpPr>
            <p:cNvPr id="4" name="Group 27"/>
            <p:cNvGrpSpPr>
              <a:grpSpLocks/>
            </p:cNvGrpSpPr>
            <p:nvPr/>
          </p:nvGrpSpPr>
          <p:grpSpPr bwMode="auto">
            <a:xfrm>
              <a:off x="4485" y="2360"/>
              <a:ext cx="251" cy="1601"/>
              <a:chOff x="4752" y="2352"/>
              <a:chExt cx="251" cy="1601"/>
            </a:xfrm>
          </p:grpSpPr>
          <p:grpSp>
            <p:nvGrpSpPr>
              <p:cNvPr id="5" name="Group 28"/>
              <p:cNvGrpSpPr>
                <a:grpSpLocks/>
              </p:cNvGrpSpPr>
              <p:nvPr/>
            </p:nvGrpSpPr>
            <p:grpSpPr bwMode="auto">
              <a:xfrm>
                <a:off x="4752" y="2352"/>
                <a:ext cx="250" cy="628"/>
                <a:chOff x="4752" y="2352"/>
                <a:chExt cx="250" cy="628"/>
              </a:xfrm>
            </p:grpSpPr>
            <p:sp>
              <p:nvSpPr>
                <p:cNvPr id="79943" name="Text Box 29"/>
                <p:cNvSpPr txBox="1">
                  <a:spLocks noChangeArrowheads="1"/>
                </p:cNvSpPr>
                <p:nvPr/>
              </p:nvSpPr>
              <p:spPr bwMode="auto">
                <a:xfrm>
                  <a:off x="4752" y="2352"/>
                  <a:ext cx="250" cy="212"/>
                </a:xfrm>
                <a:prstGeom prst="rect">
                  <a:avLst/>
                </a:prstGeom>
                <a:noFill/>
                <a:ln w="9525">
                  <a:noFill/>
                  <a:miter lim="800000"/>
                  <a:headEnd/>
                  <a:tailEnd/>
                </a:ln>
              </p:spPr>
              <p:txBody>
                <a:bodyPr wrap="none">
                  <a:spAutoFit/>
                </a:bodyPr>
                <a:lstStyle/>
                <a:p>
                  <a:r>
                    <a:rPr lang="en-US" altLang="ja-JP" sz="1600" b="1">
                      <a:solidFill>
                        <a:srgbClr val="2814FF"/>
                      </a:solidFill>
                      <a:latin typeface="Symbol" pitchFamily="18" charset="2"/>
                      <a:ea typeface="Osaka" charset="-128"/>
                    </a:rPr>
                    <a:t>b</a:t>
                  </a:r>
                  <a:r>
                    <a:rPr lang="en-US" altLang="ja-JP" sz="1600" b="1">
                      <a:solidFill>
                        <a:srgbClr val="2814FF"/>
                      </a:solidFill>
                      <a:latin typeface="Times" charset="0"/>
                      <a:ea typeface="Osaka" charset="-128"/>
                    </a:rPr>
                    <a:t>1</a:t>
                  </a:r>
                </a:p>
              </p:txBody>
            </p:sp>
            <p:sp>
              <p:nvSpPr>
                <p:cNvPr id="79944" name="Text Box 30"/>
                <p:cNvSpPr txBox="1">
                  <a:spLocks noChangeArrowheads="1"/>
                </p:cNvSpPr>
                <p:nvPr/>
              </p:nvSpPr>
              <p:spPr bwMode="auto">
                <a:xfrm>
                  <a:off x="4752" y="2491"/>
                  <a:ext cx="250" cy="212"/>
                </a:xfrm>
                <a:prstGeom prst="rect">
                  <a:avLst/>
                </a:prstGeom>
                <a:noFill/>
                <a:ln w="9525">
                  <a:noFill/>
                  <a:miter lim="800000"/>
                  <a:headEnd/>
                  <a:tailEnd/>
                </a:ln>
              </p:spPr>
              <p:txBody>
                <a:bodyPr wrap="none">
                  <a:spAutoFit/>
                </a:bodyPr>
                <a:lstStyle/>
                <a:p>
                  <a:r>
                    <a:rPr lang="en-US" altLang="ja-JP" sz="1600" b="1">
                      <a:solidFill>
                        <a:srgbClr val="2814FF"/>
                      </a:solidFill>
                      <a:latin typeface="Symbol" pitchFamily="18" charset="2"/>
                      <a:ea typeface="Osaka" charset="-128"/>
                    </a:rPr>
                    <a:t>b</a:t>
                  </a:r>
                  <a:r>
                    <a:rPr lang="en-US" altLang="ja-JP" sz="1600" b="1">
                      <a:solidFill>
                        <a:srgbClr val="2814FF"/>
                      </a:solidFill>
                      <a:latin typeface="Times" charset="0"/>
                      <a:ea typeface="Osaka" charset="-128"/>
                    </a:rPr>
                    <a:t>3</a:t>
                  </a:r>
                </a:p>
              </p:txBody>
            </p:sp>
            <p:sp>
              <p:nvSpPr>
                <p:cNvPr id="79945" name="Text Box 31"/>
                <p:cNvSpPr txBox="1">
                  <a:spLocks noChangeArrowheads="1"/>
                </p:cNvSpPr>
                <p:nvPr/>
              </p:nvSpPr>
              <p:spPr bwMode="auto">
                <a:xfrm>
                  <a:off x="4752" y="2630"/>
                  <a:ext cx="250" cy="212"/>
                </a:xfrm>
                <a:prstGeom prst="rect">
                  <a:avLst/>
                </a:prstGeom>
                <a:noFill/>
                <a:ln w="9525">
                  <a:noFill/>
                  <a:miter lim="800000"/>
                  <a:headEnd/>
                  <a:tailEnd/>
                </a:ln>
              </p:spPr>
              <p:txBody>
                <a:bodyPr wrap="none">
                  <a:spAutoFit/>
                </a:bodyPr>
                <a:lstStyle/>
                <a:p>
                  <a:r>
                    <a:rPr lang="en-US" altLang="ja-JP" sz="1600" b="1">
                      <a:solidFill>
                        <a:srgbClr val="2814FF"/>
                      </a:solidFill>
                      <a:latin typeface="Symbol" pitchFamily="18" charset="2"/>
                      <a:ea typeface="Osaka" charset="-128"/>
                    </a:rPr>
                    <a:t>b</a:t>
                  </a:r>
                  <a:r>
                    <a:rPr lang="en-US" altLang="ja-JP" sz="1600" b="1">
                      <a:solidFill>
                        <a:srgbClr val="2814FF"/>
                      </a:solidFill>
                      <a:latin typeface="Times" charset="0"/>
                      <a:ea typeface="Osaka" charset="-128"/>
                    </a:rPr>
                    <a:t>2</a:t>
                  </a:r>
                </a:p>
              </p:txBody>
            </p:sp>
            <p:sp>
              <p:nvSpPr>
                <p:cNvPr id="79946" name="Text Box 32"/>
                <p:cNvSpPr txBox="1">
                  <a:spLocks noChangeArrowheads="1"/>
                </p:cNvSpPr>
                <p:nvPr/>
              </p:nvSpPr>
              <p:spPr bwMode="auto">
                <a:xfrm>
                  <a:off x="4752" y="2768"/>
                  <a:ext cx="250" cy="212"/>
                </a:xfrm>
                <a:prstGeom prst="rect">
                  <a:avLst/>
                </a:prstGeom>
                <a:noFill/>
                <a:ln w="9525">
                  <a:noFill/>
                  <a:miter lim="800000"/>
                  <a:headEnd/>
                  <a:tailEnd/>
                </a:ln>
              </p:spPr>
              <p:txBody>
                <a:bodyPr wrap="none">
                  <a:spAutoFit/>
                </a:bodyPr>
                <a:lstStyle/>
                <a:p>
                  <a:r>
                    <a:rPr lang="en-US" altLang="ja-JP" sz="1600" b="1">
                      <a:solidFill>
                        <a:srgbClr val="2814FF"/>
                      </a:solidFill>
                      <a:latin typeface="Symbol" pitchFamily="18" charset="2"/>
                      <a:ea typeface="Osaka" charset="-128"/>
                    </a:rPr>
                    <a:t>b</a:t>
                  </a:r>
                  <a:r>
                    <a:rPr lang="en-US" altLang="ja-JP" sz="1600" b="1">
                      <a:solidFill>
                        <a:srgbClr val="2814FF"/>
                      </a:solidFill>
                      <a:latin typeface="Times" charset="0"/>
                      <a:ea typeface="Osaka" charset="-128"/>
                    </a:rPr>
                    <a:t>4</a:t>
                  </a:r>
                </a:p>
              </p:txBody>
            </p:sp>
          </p:grpSp>
          <p:grpSp>
            <p:nvGrpSpPr>
              <p:cNvPr id="6" name="Group 33"/>
              <p:cNvGrpSpPr>
                <a:grpSpLocks/>
              </p:cNvGrpSpPr>
              <p:nvPr/>
            </p:nvGrpSpPr>
            <p:grpSpPr bwMode="auto">
              <a:xfrm>
                <a:off x="4760" y="3325"/>
                <a:ext cx="243" cy="628"/>
                <a:chOff x="4752" y="2352"/>
                <a:chExt cx="243" cy="628"/>
              </a:xfrm>
            </p:grpSpPr>
            <p:sp>
              <p:nvSpPr>
                <p:cNvPr id="79939" name="Text Box 34"/>
                <p:cNvSpPr txBox="1">
                  <a:spLocks noChangeArrowheads="1"/>
                </p:cNvSpPr>
                <p:nvPr/>
              </p:nvSpPr>
              <p:spPr bwMode="auto">
                <a:xfrm>
                  <a:off x="4752" y="2352"/>
                  <a:ext cx="243" cy="212"/>
                </a:xfrm>
                <a:prstGeom prst="rect">
                  <a:avLst/>
                </a:prstGeom>
                <a:noFill/>
                <a:ln w="9525">
                  <a:noFill/>
                  <a:miter lim="800000"/>
                  <a:headEnd/>
                  <a:tailEnd/>
                </a:ln>
              </p:spPr>
              <p:txBody>
                <a:bodyPr wrap="none">
                  <a:spAutoFit/>
                </a:bodyPr>
                <a:lstStyle/>
                <a:p>
                  <a:r>
                    <a:rPr lang="en-US" altLang="ja-JP" sz="1600" b="1">
                      <a:solidFill>
                        <a:srgbClr val="FF6421"/>
                      </a:solidFill>
                      <a:latin typeface="Symbol" pitchFamily="18" charset="2"/>
                      <a:ea typeface="Osaka" charset="-128"/>
                    </a:rPr>
                    <a:t></a:t>
                  </a:r>
                  <a:r>
                    <a:rPr lang="en-US" altLang="ja-JP" sz="1600" b="1">
                      <a:solidFill>
                        <a:srgbClr val="FF6421"/>
                      </a:solidFill>
                      <a:latin typeface="Times" charset="0"/>
                      <a:ea typeface="Osaka" charset="-128"/>
                    </a:rPr>
                    <a:t>1</a:t>
                  </a:r>
                </a:p>
              </p:txBody>
            </p:sp>
            <p:sp>
              <p:nvSpPr>
                <p:cNvPr id="79940" name="Text Box 35"/>
                <p:cNvSpPr txBox="1">
                  <a:spLocks noChangeArrowheads="1"/>
                </p:cNvSpPr>
                <p:nvPr/>
              </p:nvSpPr>
              <p:spPr bwMode="auto">
                <a:xfrm>
                  <a:off x="4752" y="2491"/>
                  <a:ext cx="243" cy="212"/>
                </a:xfrm>
                <a:prstGeom prst="rect">
                  <a:avLst/>
                </a:prstGeom>
                <a:noFill/>
                <a:ln w="9525">
                  <a:noFill/>
                  <a:miter lim="800000"/>
                  <a:headEnd/>
                  <a:tailEnd/>
                </a:ln>
              </p:spPr>
              <p:txBody>
                <a:bodyPr wrap="none">
                  <a:spAutoFit/>
                </a:bodyPr>
                <a:lstStyle/>
                <a:p>
                  <a:r>
                    <a:rPr lang="en-US" altLang="ja-JP" sz="1600" b="1">
                      <a:solidFill>
                        <a:srgbClr val="FF6421"/>
                      </a:solidFill>
                      <a:latin typeface="Symbol" pitchFamily="18" charset="2"/>
                      <a:ea typeface="Osaka" charset="-128"/>
                    </a:rPr>
                    <a:t></a:t>
                  </a:r>
                  <a:r>
                    <a:rPr lang="en-US" altLang="ja-JP" sz="1600" b="1">
                      <a:solidFill>
                        <a:srgbClr val="FF6421"/>
                      </a:solidFill>
                      <a:latin typeface="Times" charset="0"/>
                      <a:ea typeface="Osaka" charset="-128"/>
                    </a:rPr>
                    <a:t>3</a:t>
                  </a:r>
                </a:p>
              </p:txBody>
            </p:sp>
            <p:sp>
              <p:nvSpPr>
                <p:cNvPr id="79941" name="Text Box 36"/>
                <p:cNvSpPr txBox="1">
                  <a:spLocks noChangeArrowheads="1"/>
                </p:cNvSpPr>
                <p:nvPr/>
              </p:nvSpPr>
              <p:spPr bwMode="auto">
                <a:xfrm>
                  <a:off x="4752" y="2630"/>
                  <a:ext cx="243" cy="212"/>
                </a:xfrm>
                <a:prstGeom prst="rect">
                  <a:avLst/>
                </a:prstGeom>
                <a:noFill/>
                <a:ln w="9525">
                  <a:noFill/>
                  <a:miter lim="800000"/>
                  <a:headEnd/>
                  <a:tailEnd/>
                </a:ln>
              </p:spPr>
              <p:txBody>
                <a:bodyPr wrap="none">
                  <a:spAutoFit/>
                </a:bodyPr>
                <a:lstStyle/>
                <a:p>
                  <a:r>
                    <a:rPr lang="en-US" altLang="ja-JP" sz="1600" b="1">
                      <a:solidFill>
                        <a:srgbClr val="FF6421"/>
                      </a:solidFill>
                      <a:latin typeface="Symbol" pitchFamily="18" charset="2"/>
                      <a:ea typeface="Osaka" charset="-128"/>
                    </a:rPr>
                    <a:t></a:t>
                  </a:r>
                  <a:r>
                    <a:rPr lang="en-US" altLang="ja-JP" sz="1600" b="1">
                      <a:solidFill>
                        <a:srgbClr val="FF6421"/>
                      </a:solidFill>
                      <a:latin typeface="Times" charset="0"/>
                      <a:ea typeface="Osaka" charset="-128"/>
                    </a:rPr>
                    <a:t>2</a:t>
                  </a:r>
                </a:p>
              </p:txBody>
            </p:sp>
            <p:sp>
              <p:nvSpPr>
                <p:cNvPr id="79942" name="Text Box 37"/>
                <p:cNvSpPr txBox="1">
                  <a:spLocks noChangeArrowheads="1"/>
                </p:cNvSpPr>
                <p:nvPr/>
              </p:nvSpPr>
              <p:spPr bwMode="auto">
                <a:xfrm>
                  <a:off x="4752" y="2768"/>
                  <a:ext cx="243" cy="212"/>
                </a:xfrm>
                <a:prstGeom prst="rect">
                  <a:avLst/>
                </a:prstGeom>
                <a:noFill/>
                <a:ln w="9525">
                  <a:noFill/>
                  <a:miter lim="800000"/>
                  <a:headEnd/>
                  <a:tailEnd/>
                </a:ln>
              </p:spPr>
              <p:txBody>
                <a:bodyPr wrap="none">
                  <a:spAutoFit/>
                </a:bodyPr>
                <a:lstStyle/>
                <a:p>
                  <a:r>
                    <a:rPr lang="en-US" altLang="ja-JP" sz="1600" b="1">
                      <a:solidFill>
                        <a:srgbClr val="FF6421"/>
                      </a:solidFill>
                      <a:latin typeface="Symbol" pitchFamily="18" charset="2"/>
                      <a:ea typeface="Osaka" charset="-128"/>
                    </a:rPr>
                    <a:t></a:t>
                  </a:r>
                  <a:r>
                    <a:rPr lang="en-US" altLang="ja-JP" sz="1600" b="1">
                      <a:solidFill>
                        <a:srgbClr val="FF6421"/>
                      </a:solidFill>
                      <a:latin typeface="Times" charset="0"/>
                      <a:ea typeface="Osaka" charset="-128"/>
                    </a:rPr>
                    <a:t>4</a:t>
                  </a:r>
                </a:p>
              </p:txBody>
            </p:sp>
          </p:grpSp>
          <p:grpSp>
            <p:nvGrpSpPr>
              <p:cNvPr id="7" name="Group 38"/>
              <p:cNvGrpSpPr>
                <a:grpSpLocks/>
              </p:cNvGrpSpPr>
              <p:nvPr/>
            </p:nvGrpSpPr>
            <p:grpSpPr bwMode="auto">
              <a:xfrm>
                <a:off x="4759" y="3042"/>
                <a:ext cx="233" cy="351"/>
                <a:chOff x="5030" y="2448"/>
                <a:chExt cx="233" cy="351"/>
              </a:xfrm>
            </p:grpSpPr>
            <p:sp>
              <p:nvSpPr>
                <p:cNvPr id="79937" name="Text Box 39"/>
                <p:cNvSpPr txBox="1">
                  <a:spLocks noChangeArrowheads="1"/>
                </p:cNvSpPr>
                <p:nvPr/>
              </p:nvSpPr>
              <p:spPr bwMode="auto">
                <a:xfrm>
                  <a:off x="5030" y="2448"/>
                  <a:ext cx="233" cy="212"/>
                </a:xfrm>
                <a:prstGeom prst="rect">
                  <a:avLst/>
                </a:prstGeom>
                <a:noFill/>
                <a:ln w="9525">
                  <a:noFill/>
                  <a:miter lim="800000"/>
                  <a:headEnd/>
                  <a:tailEnd/>
                </a:ln>
              </p:spPr>
              <p:txBody>
                <a:bodyPr wrap="none">
                  <a:spAutoFit/>
                </a:bodyPr>
                <a:lstStyle/>
                <a:p>
                  <a:r>
                    <a:rPr lang="en-US" altLang="ja-JP" sz="1600" b="1">
                      <a:solidFill>
                        <a:srgbClr val="000000"/>
                      </a:solidFill>
                      <a:latin typeface="Symbol" pitchFamily="18" charset="2"/>
                      <a:ea typeface="Osaka" charset="-128"/>
                    </a:rPr>
                    <a:t></a:t>
                  </a:r>
                  <a:r>
                    <a:rPr lang="en-US" altLang="ja-JP" sz="1600" b="1">
                      <a:solidFill>
                        <a:srgbClr val="000000"/>
                      </a:solidFill>
                      <a:latin typeface="Times" charset="0"/>
                      <a:ea typeface="Osaka" charset="-128"/>
                    </a:rPr>
                    <a:t>1</a:t>
                  </a:r>
                </a:p>
              </p:txBody>
            </p:sp>
            <p:sp>
              <p:nvSpPr>
                <p:cNvPr id="79938" name="Text Box 40"/>
                <p:cNvSpPr txBox="1">
                  <a:spLocks noChangeArrowheads="1"/>
                </p:cNvSpPr>
                <p:nvPr/>
              </p:nvSpPr>
              <p:spPr bwMode="auto">
                <a:xfrm>
                  <a:off x="5030" y="2587"/>
                  <a:ext cx="233" cy="212"/>
                </a:xfrm>
                <a:prstGeom prst="rect">
                  <a:avLst/>
                </a:prstGeom>
                <a:noFill/>
                <a:ln w="9525">
                  <a:noFill/>
                  <a:miter lim="800000"/>
                  <a:headEnd/>
                  <a:tailEnd/>
                </a:ln>
              </p:spPr>
              <p:txBody>
                <a:bodyPr wrap="none">
                  <a:spAutoFit/>
                </a:bodyPr>
                <a:lstStyle/>
                <a:p>
                  <a:r>
                    <a:rPr lang="en-US" altLang="ja-JP" sz="1600" b="1">
                      <a:solidFill>
                        <a:srgbClr val="000000"/>
                      </a:solidFill>
                      <a:latin typeface="Symbol" pitchFamily="18" charset="2"/>
                      <a:ea typeface="Osaka" charset="-128"/>
                    </a:rPr>
                    <a:t></a:t>
                  </a:r>
                  <a:r>
                    <a:rPr lang="en-US" altLang="ja-JP" sz="1600" b="1">
                      <a:solidFill>
                        <a:srgbClr val="000000"/>
                      </a:solidFill>
                      <a:latin typeface="Times" charset="0"/>
                      <a:ea typeface="Osaka" charset="-128"/>
                    </a:rPr>
                    <a:t>2</a:t>
                  </a:r>
                </a:p>
              </p:txBody>
            </p:sp>
          </p:grpSp>
          <p:sp>
            <p:nvSpPr>
              <p:cNvPr id="79936" name="Text Box 41"/>
              <p:cNvSpPr txBox="1">
                <a:spLocks noChangeArrowheads="1"/>
              </p:cNvSpPr>
              <p:nvPr/>
            </p:nvSpPr>
            <p:spPr bwMode="auto">
              <a:xfrm>
                <a:off x="4784" y="2917"/>
                <a:ext cx="172" cy="212"/>
              </a:xfrm>
              <a:prstGeom prst="rect">
                <a:avLst/>
              </a:prstGeom>
              <a:noFill/>
              <a:ln w="9525">
                <a:noFill/>
                <a:miter lim="800000"/>
                <a:headEnd/>
                <a:tailEnd/>
              </a:ln>
            </p:spPr>
            <p:txBody>
              <a:bodyPr wrap="none">
                <a:spAutoFit/>
              </a:bodyPr>
              <a:lstStyle/>
              <a:p>
                <a:r>
                  <a:rPr lang="en-US" altLang="ja-JP" sz="1600" b="1">
                    <a:solidFill>
                      <a:srgbClr val="99CC00"/>
                    </a:solidFill>
                    <a:latin typeface="Symbol" pitchFamily="18" charset="2"/>
                    <a:ea typeface="Osaka" charset="-128"/>
                  </a:rPr>
                  <a:t></a:t>
                </a:r>
                <a:endParaRPr lang="en-US" altLang="ja-JP" sz="1600" b="1">
                  <a:solidFill>
                    <a:srgbClr val="2814FF"/>
                  </a:solidFill>
                  <a:latin typeface="Times" charset="0"/>
                  <a:ea typeface="Osaka" charset="-128"/>
                </a:endParaRPr>
              </a:p>
            </p:txBody>
          </p:sp>
        </p:grpSp>
      </p:grpSp>
      <p:grpSp>
        <p:nvGrpSpPr>
          <p:cNvPr id="8" name="Group 42"/>
          <p:cNvGrpSpPr>
            <a:grpSpLocks/>
          </p:cNvGrpSpPr>
          <p:nvPr/>
        </p:nvGrpSpPr>
        <p:grpSpPr bwMode="auto">
          <a:xfrm>
            <a:off x="4267200" y="3914775"/>
            <a:ext cx="2873375" cy="2482850"/>
            <a:chOff x="2688" y="2466"/>
            <a:chExt cx="1810" cy="1564"/>
          </a:xfrm>
        </p:grpSpPr>
        <p:sp>
          <p:nvSpPr>
            <p:cNvPr id="79882" name="Rectangle 43"/>
            <p:cNvSpPr>
              <a:spLocks noChangeArrowheads="1"/>
            </p:cNvSpPr>
            <p:nvPr/>
          </p:nvSpPr>
          <p:spPr bwMode="auto">
            <a:xfrm>
              <a:off x="3971" y="2466"/>
              <a:ext cx="527" cy="12"/>
            </a:xfrm>
            <a:prstGeom prst="rect">
              <a:avLst/>
            </a:prstGeom>
            <a:solidFill>
              <a:srgbClr val="000000"/>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79883" name="Rectangle 44"/>
            <p:cNvSpPr>
              <a:spLocks noChangeArrowheads="1"/>
            </p:cNvSpPr>
            <p:nvPr/>
          </p:nvSpPr>
          <p:spPr bwMode="auto">
            <a:xfrm>
              <a:off x="3971" y="2610"/>
              <a:ext cx="527" cy="12"/>
            </a:xfrm>
            <a:prstGeom prst="rect">
              <a:avLst/>
            </a:prstGeom>
            <a:solidFill>
              <a:srgbClr val="000000"/>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79884" name="Rectangle 45"/>
            <p:cNvSpPr>
              <a:spLocks noChangeArrowheads="1"/>
            </p:cNvSpPr>
            <p:nvPr/>
          </p:nvSpPr>
          <p:spPr bwMode="auto">
            <a:xfrm>
              <a:off x="3749" y="2748"/>
              <a:ext cx="749" cy="12"/>
            </a:xfrm>
            <a:prstGeom prst="rect">
              <a:avLst/>
            </a:prstGeom>
            <a:solidFill>
              <a:srgbClr val="000000"/>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79885" name="Rectangle 46"/>
            <p:cNvSpPr>
              <a:spLocks noChangeArrowheads="1"/>
            </p:cNvSpPr>
            <p:nvPr/>
          </p:nvSpPr>
          <p:spPr bwMode="auto">
            <a:xfrm>
              <a:off x="3407" y="2891"/>
              <a:ext cx="1091" cy="12"/>
            </a:xfrm>
            <a:prstGeom prst="rect">
              <a:avLst/>
            </a:prstGeom>
            <a:solidFill>
              <a:srgbClr val="000000"/>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79886" name="Rectangle 47"/>
            <p:cNvSpPr>
              <a:spLocks noChangeArrowheads="1"/>
            </p:cNvSpPr>
            <p:nvPr/>
          </p:nvSpPr>
          <p:spPr bwMode="auto">
            <a:xfrm>
              <a:off x="3138" y="3029"/>
              <a:ext cx="1360" cy="12"/>
            </a:xfrm>
            <a:prstGeom prst="rect">
              <a:avLst/>
            </a:prstGeom>
            <a:solidFill>
              <a:srgbClr val="000000"/>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79887" name="Rectangle 48"/>
            <p:cNvSpPr>
              <a:spLocks noChangeArrowheads="1"/>
            </p:cNvSpPr>
            <p:nvPr/>
          </p:nvSpPr>
          <p:spPr bwMode="auto">
            <a:xfrm>
              <a:off x="3863" y="3173"/>
              <a:ext cx="635" cy="12"/>
            </a:xfrm>
            <a:prstGeom prst="rect">
              <a:avLst/>
            </a:prstGeom>
            <a:solidFill>
              <a:srgbClr val="000000"/>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79888" name="Rectangle 49"/>
            <p:cNvSpPr>
              <a:spLocks noChangeArrowheads="1"/>
            </p:cNvSpPr>
            <p:nvPr/>
          </p:nvSpPr>
          <p:spPr bwMode="auto">
            <a:xfrm>
              <a:off x="3863" y="3311"/>
              <a:ext cx="635" cy="12"/>
            </a:xfrm>
            <a:prstGeom prst="rect">
              <a:avLst/>
            </a:prstGeom>
            <a:solidFill>
              <a:srgbClr val="000000"/>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79889" name="Rectangle 50"/>
            <p:cNvSpPr>
              <a:spLocks noChangeArrowheads="1"/>
            </p:cNvSpPr>
            <p:nvPr/>
          </p:nvSpPr>
          <p:spPr bwMode="auto">
            <a:xfrm>
              <a:off x="3527" y="3455"/>
              <a:ext cx="971" cy="12"/>
            </a:xfrm>
            <a:prstGeom prst="rect">
              <a:avLst/>
            </a:prstGeom>
            <a:solidFill>
              <a:srgbClr val="000000"/>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79890" name="Rectangle 51"/>
            <p:cNvSpPr>
              <a:spLocks noChangeArrowheads="1"/>
            </p:cNvSpPr>
            <p:nvPr/>
          </p:nvSpPr>
          <p:spPr bwMode="auto">
            <a:xfrm>
              <a:off x="3527" y="3593"/>
              <a:ext cx="971" cy="12"/>
            </a:xfrm>
            <a:prstGeom prst="rect">
              <a:avLst/>
            </a:prstGeom>
            <a:solidFill>
              <a:srgbClr val="000000"/>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79891" name="Rectangle 52"/>
            <p:cNvSpPr>
              <a:spLocks noChangeArrowheads="1"/>
            </p:cNvSpPr>
            <p:nvPr/>
          </p:nvSpPr>
          <p:spPr bwMode="auto">
            <a:xfrm>
              <a:off x="3977" y="3736"/>
              <a:ext cx="521" cy="12"/>
            </a:xfrm>
            <a:prstGeom prst="rect">
              <a:avLst/>
            </a:prstGeom>
            <a:solidFill>
              <a:srgbClr val="000000"/>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79892" name="Rectangle 53"/>
            <p:cNvSpPr>
              <a:spLocks noChangeArrowheads="1"/>
            </p:cNvSpPr>
            <p:nvPr/>
          </p:nvSpPr>
          <p:spPr bwMode="auto">
            <a:xfrm>
              <a:off x="3977" y="3874"/>
              <a:ext cx="521" cy="12"/>
            </a:xfrm>
            <a:prstGeom prst="rect">
              <a:avLst/>
            </a:prstGeom>
            <a:solidFill>
              <a:srgbClr val="000000"/>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79893" name="Rectangle 54"/>
            <p:cNvSpPr>
              <a:spLocks noChangeArrowheads="1"/>
            </p:cNvSpPr>
            <p:nvPr/>
          </p:nvSpPr>
          <p:spPr bwMode="auto">
            <a:xfrm>
              <a:off x="3036" y="4018"/>
              <a:ext cx="1462" cy="12"/>
            </a:xfrm>
            <a:prstGeom prst="rect">
              <a:avLst/>
            </a:prstGeom>
            <a:solidFill>
              <a:srgbClr val="000000"/>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79894" name="Rectangle 55"/>
            <p:cNvSpPr>
              <a:spLocks noChangeArrowheads="1"/>
            </p:cNvSpPr>
            <p:nvPr/>
          </p:nvSpPr>
          <p:spPr bwMode="auto">
            <a:xfrm>
              <a:off x="3965" y="2466"/>
              <a:ext cx="12" cy="156"/>
            </a:xfrm>
            <a:prstGeom prst="rect">
              <a:avLst/>
            </a:prstGeom>
            <a:solidFill>
              <a:srgbClr val="000000"/>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79895" name="Rectangle 56"/>
            <p:cNvSpPr>
              <a:spLocks noChangeArrowheads="1"/>
            </p:cNvSpPr>
            <p:nvPr/>
          </p:nvSpPr>
          <p:spPr bwMode="auto">
            <a:xfrm>
              <a:off x="3743" y="2538"/>
              <a:ext cx="12" cy="222"/>
            </a:xfrm>
            <a:prstGeom prst="rect">
              <a:avLst/>
            </a:prstGeom>
            <a:solidFill>
              <a:srgbClr val="000000"/>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79896" name="Rectangle 57"/>
            <p:cNvSpPr>
              <a:spLocks noChangeArrowheads="1"/>
            </p:cNvSpPr>
            <p:nvPr/>
          </p:nvSpPr>
          <p:spPr bwMode="auto">
            <a:xfrm>
              <a:off x="3749" y="2538"/>
              <a:ext cx="222" cy="12"/>
            </a:xfrm>
            <a:prstGeom prst="rect">
              <a:avLst/>
            </a:prstGeom>
            <a:solidFill>
              <a:srgbClr val="000000"/>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79897" name="Rectangle 58"/>
            <p:cNvSpPr>
              <a:spLocks noChangeArrowheads="1"/>
            </p:cNvSpPr>
            <p:nvPr/>
          </p:nvSpPr>
          <p:spPr bwMode="auto">
            <a:xfrm>
              <a:off x="3401" y="2640"/>
              <a:ext cx="12" cy="263"/>
            </a:xfrm>
            <a:prstGeom prst="rect">
              <a:avLst/>
            </a:prstGeom>
            <a:solidFill>
              <a:srgbClr val="000000"/>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79898" name="Rectangle 59"/>
            <p:cNvSpPr>
              <a:spLocks noChangeArrowheads="1"/>
            </p:cNvSpPr>
            <p:nvPr/>
          </p:nvSpPr>
          <p:spPr bwMode="auto">
            <a:xfrm>
              <a:off x="3401" y="2640"/>
              <a:ext cx="348" cy="12"/>
            </a:xfrm>
            <a:prstGeom prst="rect">
              <a:avLst/>
            </a:prstGeom>
            <a:solidFill>
              <a:srgbClr val="000000"/>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79899" name="Rectangle 60"/>
            <p:cNvSpPr>
              <a:spLocks noChangeArrowheads="1"/>
            </p:cNvSpPr>
            <p:nvPr/>
          </p:nvSpPr>
          <p:spPr bwMode="auto">
            <a:xfrm>
              <a:off x="3138" y="2766"/>
              <a:ext cx="269" cy="12"/>
            </a:xfrm>
            <a:prstGeom prst="rect">
              <a:avLst/>
            </a:prstGeom>
            <a:solidFill>
              <a:srgbClr val="000000"/>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79900" name="Rectangle 61"/>
            <p:cNvSpPr>
              <a:spLocks noChangeArrowheads="1"/>
            </p:cNvSpPr>
            <p:nvPr/>
          </p:nvSpPr>
          <p:spPr bwMode="auto">
            <a:xfrm>
              <a:off x="3138" y="2766"/>
              <a:ext cx="12" cy="275"/>
            </a:xfrm>
            <a:prstGeom prst="rect">
              <a:avLst/>
            </a:prstGeom>
            <a:solidFill>
              <a:srgbClr val="000000"/>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79901" name="Rectangle 62"/>
            <p:cNvSpPr>
              <a:spLocks noChangeArrowheads="1"/>
            </p:cNvSpPr>
            <p:nvPr/>
          </p:nvSpPr>
          <p:spPr bwMode="auto">
            <a:xfrm>
              <a:off x="3863" y="3173"/>
              <a:ext cx="12" cy="150"/>
            </a:xfrm>
            <a:prstGeom prst="rect">
              <a:avLst/>
            </a:prstGeom>
            <a:solidFill>
              <a:srgbClr val="000000"/>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79902" name="Rectangle 63"/>
            <p:cNvSpPr>
              <a:spLocks noChangeArrowheads="1"/>
            </p:cNvSpPr>
            <p:nvPr/>
          </p:nvSpPr>
          <p:spPr bwMode="auto">
            <a:xfrm>
              <a:off x="3521" y="3455"/>
              <a:ext cx="12" cy="150"/>
            </a:xfrm>
            <a:prstGeom prst="rect">
              <a:avLst/>
            </a:prstGeom>
            <a:solidFill>
              <a:srgbClr val="000000"/>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79903" name="Rectangle 64"/>
            <p:cNvSpPr>
              <a:spLocks noChangeArrowheads="1"/>
            </p:cNvSpPr>
            <p:nvPr/>
          </p:nvSpPr>
          <p:spPr bwMode="auto">
            <a:xfrm>
              <a:off x="3977" y="3742"/>
              <a:ext cx="12" cy="144"/>
            </a:xfrm>
            <a:prstGeom prst="rect">
              <a:avLst/>
            </a:prstGeom>
            <a:solidFill>
              <a:srgbClr val="000000"/>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79904" name="Rectangle 65"/>
            <p:cNvSpPr>
              <a:spLocks noChangeArrowheads="1"/>
            </p:cNvSpPr>
            <p:nvPr/>
          </p:nvSpPr>
          <p:spPr bwMode="auto">
            <a:xfrm>
              <a:off x="3300" y="3808"/>
              <a:ext cx="677" cy="12"/>
            </a:xfrm>
            <a:prstGeom prst="rect">
              <a:avLst/>
            </a:prstGeom>
            <a:solidFill>
              <a:srgbClr val="000000"/>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79905" name="Rectangle 66"/>
            <p:cNvSpPr>
              <a:spLocks noChangeArrowheads="1"/>
            </p:cNvSpPr>
            <p:nvPr/>
          </p:nvSpPr>
          <p:spPr bwMode="auto">
            <a:xfrm>
              <a:off x="3300" y="3521"/>
              <a:ext cx="233" cy="12"/>
            </a:xfrm>
            <a:prstGeom prst="rect">
              <a:avLst/>
            </a:prstGeom>
            <a:solidFill>
              <a:srgbClr val="000000"/>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79906" name="Rectangle 67"/>
            <p:cNvSpPr>
              <a:spLocks noChangeArrowheads="1"/>
            </p:cNvSpPr>
            <p:nvPr/>
          </p:nvSpPr>
          <p:spPr bwMode="auto">
            <a:xfrm>
              <a:off x="3300" y="3521"/>
              <a:ext cx="12" cy="299"/>
            </a:xfrm>
            <a:prstGeom prst="rect">
              <a:avLst/>
            </a:prstGeom>
            <a:solidFill>
              <a:srgbClr val="000000"/>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79907" name="Rectangle 68"/>
            <p:cNvSpPr>
              <a:spLocks noChangeArrowheads="1"/>
            </p:cNvSpPr>
            <p:nvPr/>
          </p:nvSpPr>
          <p:spPr bwMode="auto">
            <a:xfrm>
              <a:off x="3162" y="3239"/>
              <a:ext cx="701" cy="12"/>
            </a:xfrm>
            <a:prstGeom prst="rect">
              <a:avLst/>
            </a:prstGeom>
            <a:solidFill>
              <a:srgbClr val="000000"/>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79908" name="Rectangle 69"/>
            <p:cNvSpPr>
              <a:spLocks noChangeArrowheads="1"/>
            </p:cNvSpPr>
            <p:nvPr/>
          </p:nvSpPr>
          <p:spPr bwMode="auto">
            <a:xfrm>
              <a:off x="3162" y="3659"/>
              <a:ext cx="144" cy="11"/>
            </a:xfrm>
            <a:prstGeom prst="rect">
              <a:avLst/>
            </a:prstGeom>
            <a:solidFill>
              <a:srgbClr val="000000"/>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79909" name="Rectangle 70"/>
            <p:cNvSpPr>
              <a:spLocks noChangeArrowheads="1"/>
            </p:cNvSpPr>
            <p:nvPr/>
          </p:nvSpPr>
          <p:spPr bwMode="auto">
            <a:xfrm>
              <a:off x="3162" y="3239"/>
              <a:ext cx="12" cy="431"/>
            </a:xfrm>
            <a:prstGeom prst="rect">
              <a:avLst/>
            </a:prstGeom>
            <a:solidFill>
              <a:srgbClr val="000000"/>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79910" name="Rectangle 71"/>
            <p:cNvSpPr>
              <a:spLocks noChangeArrowheads="1"/>
            </p:cNvSpPr>
            <p:nvPr/>
          </p:nvSpPr>
          <p:spPr bwMode="auto">
            <a:xfrm>
              <a:off x="3036" y="2897"/>
              <a:ext cx="114" cy="12"/>
            </a:xfrm>
            <a:prstGeom prst="rect">
              <a:avLst/>
            </a:prstGeom>
            <a:solidFill>
              <a:srgbClr val="000000"/>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79911" name="Rectangle 72"/>
            <p:cNvSpPr>
              <a:spLocks noChangeArrowheads="1"/>
            </p:cNvSpPr>
            <p:nvPr/>
          </p:nvSpPr>
          <p:spPr bwMode="auto">
            <a:xfrm>
              <a:off x="2880" y="3455"/>
              <a:ext cx="288" cy="12"/>
            </a:xfrm>
            <a:prstGeom prst="rect">
              <a:avLst/>
            </a:prstGeom>
            <a:solidFill>
              <a:srgbClr val="000000"/>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79912" name="Rectangle 73"/>
            <p:cNvSpPr>
              <a:spLocks noChangeArrowheads="1"/>
            </p:cNvSpPr>
            <p:nvPr/>
          </p:nvSpPr>
          <p:spPr bwMode="auto">
            <a:xfrm>
              <a:off x="2976" y="3493"/>
              <a:ext cx="96" cy="528"/>
            </a:xfrm>
            <a:prstGeom prst="rect">
              <a:avLst/>
            </a:prstGeom>
            <a:solidFill>
              <a:schemeClr val="bg1"/>
            </a:solidFill>
            <a:ln w="9525">
              <a:solidFill>
                <a:schemeClr val="bg1"/>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79913" name="Rectangle 74"/>
            <p:cNvSpPr>
              <a:spLocks noChangeArrowheads="1"/>
            </p:cNvSpPr>
            <p:nvPr/>
          </p:nvSpPr>
          <p:spPr bwMode="auto">
            <a:xfrm>
              <a:off x="2688" y="3360"/>
              <a:ext cx="336" cy="192"/>
            </a:xfrm>
            <a:prstGeom prst="rect">
              <a:avLst/>
            </a:prstGeom>
            <a:solidFill>
              <a:schemeClr val="bg1"/>
            </a:solidFill>
            <a:ln w="9525">
              <a:solidFill>
                <a:schemeClr val="bg1"/>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79914" name="Line 75"/>
            <p:cNvSpPr>
              <a:spLocks noChangeShapeType="1"/>
            </p:cNvSpPr>
            <p:nvPr/>
          </p:nvSpPr>
          <p:spPr bwMode="auto">
            <a:xfrm>
              <a:off x="3032" y="2900"/>
              <a:ext cx="0" cy="556"/>
            </a:xfrm>
            <a:prstGeom prst="line">
              <a:avLst/>
            </a:prstGeom>
            <a:noFill/>
            <a:ln w="19050">
              <a:solidFill>
                <a:schemeClr val="tx1"/>
              </a:solidFill>
              <a:round/>
              <a:headEnd/>
              <a:tailEnd/>
            </a:ln>
          </p:spPr>
          <p:txBody>
            <a:bodyPr wrap="none" anchor="ctr"/>
            <a:lstStyle/>
            <a:p>
              <a:endParaRPr lang="ja-JP" altLang="en-US">
                <a:solidFill>
                  <a:srgbClr val="000000"/>
                </a:solidFill>
                <a:latin typeface="Arial"/>
                <a:ea typeface="ＭＳ Ｐゴシック"/>
              </a:endParaRPr>
            </a:p>
          </p:txBody>
        </p:sp>
      </p:grpSp>
      <p:sp>
        <p:nvSpPr>
          <p:cNvPr id="79881" name="Rectangle 76"/>
          <p:cNvSpPr>
            <a:spLocks noChangeArrowheads="1"/>
          </p:cNvSpPr>
          <p:nvPr/>
        </p:nvSpPr>
        <p:spPr bwMode="auto">
          <a:xfrm>
            <a:off x="4343400" y="6324600"/>
            <a:ext cx="3276600" cy="381000"/>
          </a:xfrm>
          <a:prstGeom prst="rect">
            <a:avLst/>
          </a:prstGeom>
          <a:solidFill>
            <a:schemeClr val="bg1"/>
          </a:solidFill>
          <a:ln w="9525">
            <a:noFill/>
            <a:miter lim="800000"/>
            <a:headEnd/>
            <a:tailEnd/>
          </a:ln>
        </p:spPr>
        <p:txBody>
          <a:bodyPr wrap="none" anchor="ctr"/>
          <a:lstStyle/>
          <a:p>
            <a:endParaRPr lang="ja-JP" altLang="en-US">
              <a:solidFill>
                <a:srgbClr val="000000"/>
              </a:solidFill>
              <a:latin typeface="Arial"/>
              <a:ea typeface="ＭＳ Ｐゴシック"/>
            </a:endParaRPr>
          </a:p>
        </p:txBody>
      </p:sp>
    </p:spTree>
    <p:extLst>
      <p:ext uri="{BB962C8B-B14F-4D97-AF65-F5344CB8AC3E}">
        <p14:creationId xmlns:p14="http://schemas.microsoft.com/office/powerpoint/2010/main" val="39369986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cstate="print"/>
          <a:srcRect/>
          <a:stretch>
            <a:fillRect/>
          </a:stretch>
        </p:blipFill>
        <p:spPr bwMode="auto">
          <a:xfrm>
            <a:off x="1676400" y="609600"/>
            <a:ext cx="5148263" cy="1457325"/>
          </a:xfrm>
          <a:prstGeom prst="rect">
            <a:avLst/>
          </a:prstGeom>
          <a:noFill/>
          <a:ln w="9525">
            <a:noFill/>
            <a:miter lim="800000"/>
            <a:headEnd/>
            <a:tailEnd/>
          </a:ln>
        </p:spPr>
      </p:pic>
      <p:pic>
        <p:nvPicPr>
          <p:cNvPr id="80899" name="Picture 3"/>
          <p:cNvPicPr>
            <a:picLocks noChangeAspect="1" noChangeArrowheads="1"/>
          </p:cNvPicPr>
          <p:nvPr/>
        </p:nvPicPr>
        <p:blipFill>
          <a:blip r:embed="rId3" cstate="print"/>
          <a:srcRect/>
          <a:stretch>
            <a:fillRect/>
          </a:stretch>
        </p:blipFill>
        <p:spPr bwMode="auto">
          <a:xfrm>
            <a:off x="1676400" y="1981200"/>
            <a:ext cx="4878388" cy="1457325"/>
          </a:xfrm>
          <a:prstGeom prst="rect">
            <a:avLst/>
          </a:prstGeom>
          <a:noFill/>
          <a:ln w="9525">
            <a:noFill/>
            <a:miter lim="800000"/>
            <a:headEnd/>
            <a:tailEnd/>
          </a:ln>
        </p:spPr>
      </p:pic>
      <p:pic>
        <p:nvPicPr>
          <p:cNvPr id="80900" name="Picture 4"/>
          <p:cNvPicPr>
            <a:picLocks noChangeAspect="1" noChangeArrowheads="1"/>
          </p:cNvPicPr>
          <p:nvPr/>
        </p:nvPicPr>
        <p:blipFill>
          <a:blip r:embed="rId4" cstate="print"/>
          <a:srcRect/>
          <a:stretch>
            <a:fillRect/>
          </a:stretch>
        </p:blipFill>
        <p:spPr bwMode="auto">
          <a:xfrm>
            <a:off x="1654175" y="3429000"/>
            <a:ext cx="4899025" cy="1457325"/>
          </a:xfrm>
          <a:prstGeom prst="rect">
            <a:avLst/>
          </a:prstGeom>
          <a:noFill/>
          <a:ln w="9525">
            <a:noFill/>
            <a:miter lim="800000"/>
            <a:headEnd/>
            <a:tailEnd/>
          </a:ln>
        </p:spPr>
      </p:pic>
      <p:pic>
        <p:nvPicPr>
          <p:cNvPr id="80901" name="Picture 5"/>
          <p:cNvPicPr>
            <a:picLocks noChangeAspect="1" noChangeArrowheads="1"/>
          </p:cNvPicPr>
          <p:nvPr/>
        </p:nvPicPr>
        <p:blipFill>
          <a:blip r:embed="rId5" cstate="print"/>
          <a:srcRect/>
          <a:stretch>
            <a:fillRect/>
          </a:stretch>
        </p:blipFill>
        <p:spPr bwMode="auto">
          <a:xfrm>
            <a:off x="1674813" y="4876800"/>
            <a:ext cx="4878387" cy="1457325"/>
          </a:xfrm>
          <a:prstGeom prst="rect">
            <a:avLst/>
          </a:prstGeom>
          <a:noFill/>
          <a:ln w="9525">
            <a:noFill/>
            <a:miter lim="800000"/>
            <a:headEnd/>
            <a:tailEnd/>
          </a:ln>
        </p:spPr>
      </p:pic>
      <p:sp>
        <p:nvSpPr>
          <p:cNvPr id="80902" name="Text Box 6"/>
          <p:cNvSpPr txBox="1">
            <a:spLocks noChangeArrowheads="1"/>
          </p:cNvSpPr>
          <p:nvPr/>
        </p:nvSpPr>
        <p:spPr bwMode="auto">
          <a:xfrm>
            <a:off x="1447800" y="76200"/>
            <a:ext cx="3200400" cy="396875"/>
          </a:xfrm>
          <a:prstGeom prst="rect">
            <a:avLst/>
          </a:prstGeom>
          <a:noFill/>
          <a:ln w="9525">
            <a:noFill/>
            <a:miter lim="800000"/>
            <a:headEnd/>
            <a:tailEnd/>
          </a:ln>
        </p:spPr>
        <p:txBody>
          <a:bodyPr>
            <a:spAutoFit/>
          </a:bodyPr>
          <a:lstStyle/>
          <a:p>
            <a:pPr>
              <a:spcBef>
                <a:spcPct val="50000"/>
              </a:spcBef>
            </a:pPr>
            <a:r>
              <a:rPr lang="en-US" altLang="ja-JP" sz="2000">
                <a:solidFill>
                  <a:srgbClr val="000000"/>
                </a:solidFill>
                <a:latin typeface="Times" charset="0"/>
                <a:ea typeface="Osaka" charset="-128"/>
              </a:rPr>
              <a:t>Injection of PLC</a:t>
            </a:r>
            <a:r>
              <a:rPr lang="en-US" altLang="ja-JP" sz="2000">
                <a:solidFill>
                  <a:srgbClr val="000000"/>
                </a:solidFill>
                <a:latin typeface="Symbol" pitchFamily="18" charset="2"/>
                <a:ea typeface="Osaka" charset="-128"/>
              </a:rPr>
              <a:t>z</a:t>
            </a:r>
            <a:r>
              <a:rPr lang="en-US" altLang="ja-JP" sz="2000">
                <a:solidFill>
                  <a:srgbClr val="000000"/>
                </a:solidFill>
                <a:latin typeface="Times" charset="0"/>
                <a:ea typeface="Osaka" charset="-128"/>
              </a:rPr>
              <a:t> RNA</a:t>
            </a:r>
          </a:p>
        </p:txBody>
      </p:sp>
      <p:sp>
        <p:nvSpPr>
          <p:cNvPr id="80903" name="Line 7"/>
          <p:cNvSpPr>
            <a:spLocks noChangeShapeType="1"/>
          </p:cNvSpPr>
          <p:nvPr/>
        </p:nvSpPr>
        <p:spPr bwMode="auto">
          <a:xfrm>
            <a:off x="1905000" y="457200"/>
            <a:ext cx="0" cy="304800"/>
          </a:xfrm>
          <a:prstGeom prst="line">
            <a:avLst/>
          </a:prstGeom>
          <a:noFill/>
          <a:ln w="19050">
            <a:solidFill>
              <a:schemeClr val="tx1"/>
            </a:solidFill>
            <a:round/>
            <a:headEnd/>
            <a:tailEnd type="triangle" w="med" len="med"/>
          </a:ln>
        </p:spPr>
        <p:txBody>
          <a:bodyPr wrap="none" anchor="ctr"/>
          <a:lstStyle/>
          <a:p>
            <a:endParaRPr lang="ja-JP" altLang="en-US">
              <a:solidFill>
                <a:srgbClr val="000000"/>
              </a:solidFill>
              <a:latin typeface="Arial"/>
              <a:ea typeface="ＭＳ Ｐゴシック"/>
            </a:endParaRPr>
          </a:p>
        </p:txBody>
      </p:sp>
      <p:sp>
        <p:nvSpPr>
          <p:cNvPr id="80904" name="Text Box 8"/>
          <p:cNvSpPr txBox="1">
            <a:spLocks noChangeArrowheads="1"/>
          </p:cNvSpPr>
          <p:nvPr/>
        </p:nvSpPr>
        <p:spPr bwMode="auto">
          <a:xfrm>
            <a:off x="6705600" y="381000"/>
            <a:ext cx="2057400" cy="641350"/>
          </a:xfrm>
          <a:prstGeom prst="rect">
            <a:avLst/>
          </a:prstGeom>
          <a:noFill/>
          <a:ln w="9525">
            <a:noFill/>
            <a:miter lim="800000"/>
            <a:headEnd/>
            <a:tailEnd/>
          </a:ln>
        </p:spPr>
        <p:txBody>
          <a:bodyPr>
            <a:spAutoFit/>
          </a:bodyPr>
          <a:lstStyle/>
          <a:p>
            <a:pPr>
              <a:spcBef>
                <a:spcPct val="50000"/>
              </a:spcBef>
            </a:pPr>
            <a:r>
              <a:rPr lang="en-US" altLang="ja-JP">
                <a:solidFill>
                  <a:srgbClr val="000000"/>
                </a:solidFill>
                <a:latin typeface="Times" charset="0"/>
                <a:ea typeface="Osaka" charset="-128"/>
              </a:rPr>
              <a:t>RNA concentration (in pipette)</a:t>
            </a:r>
            <a:r>
              <a:rPr lang="en-US" altLang="ja-JP" sz="2400">
                <a:solidFill>
                  <a:srgbClr val="000000"/>
                </a:solidFill>
                <a:latin typeface="Times" charset="0"/>
                <a:ea typeface="Osaka" charset="-128"/>
              </a:rPr>
              <a:t> </a:t>
            </a:r>
          </a:p>
        </p:txBody>
      </p:sp>
      <p:sp>
        <p:nvSpPr>
          <p:cNvPr id="80905" name="Text Box 9"/>
          <p:cNvSpPr txBox="1">
            <a:spLocks noChangeArrowheads="1"/>
          </p:cNvSpPr>
          <p:nvPr/>
        </p:nvSpPr>
        <p:spPr bwMode="auto">
          <a:xfrm>
            <a:off x="6705600" y="5334000"/>
            <a:ext cx="1295400" cy="396875"/>
          </a:xfrm>
          <a:prstGeom prst="rect">
            <a:avLst/>
          </a:prstGeom>
          <a:noFill/>
          <a:ln w="9525">
            <a:noFill/>
            <a:miter lim="800000"/>
            <a:headEnd/>
            <a:tailEnd/>
          </a:ln>
        </p:spPr>
        <p:txBody>
          <a:bodyPr>
            <a:spAutoFit/>
          </a:bodyPr>
          <a:lstStyle/>
          <a:p>
            <a:pPr>
              <a:spcBef>
                <a:spcPct val="50000"/>
              </a:spcBef>
            </a:pPr>
            <a:r>
              <a:rPr lang="en-US" altLang="ja-JP" sz="2000">
                <a:solidFill>
                  <a:srgbClr val="000000"/>
                </a:solidFill>
                <a:latin typeface="Times" charset="0"/>
                <a:ea typeface="Osaka" charset="-128"/>
              </a:rPr>
              <a:t>50 ng/</a:t>
            </a:r>
            <a:r>
              <a:rPr lang="en-US" altLang="ja-JP" sz="2000">
                <a:solidFill>
                  <a:srgbClr val="000000"/>
                </a:solidFill>
                <a:latin typeface="Symbol" pitchFamily="18" charset="2"/>
                <a:ea typeface="Osaka" charset="-128"/>
              </a:rPr>
              <a:t>m</a:t>
            </a:r>
            <a:r>
              <a:rPr lang="en-US" altLang="ja-JP" sz="2000">
                <a:solidFill>
                  <a:srgbClr val="000000"/>
                </a:solidFill>
                <a:latin typeface="Times" charset="0"/>
                <a:ea typeface="Osaka" charset="-128"/>
              </a:rPr>
              <a:t>l</a:t>
            </a:r>
          </a:p>
        </p:txBody>
      </p:sp>
      <p:sp>
        <p:nvSpPr>
          <p:cNvPr id="80906" name="Text Box 10"/>
          <p:cNvSpPr txBox="1">
            <a:spLocks noChangeArrowheads="1"/>
          </p:cNvSpPr>
          <p:nvPr/>
        </p:nvSpPr>
        <p:spPr bwMode="auto">
          <a:xfrm>
            <a:off x="6705600" y="3962400"/>
            <a:ext cx="1295400" cy="396875"/>
          </a:xfrm>
          <a:prstGeom prst="rect">
            <a:avLst/>
          </a:prstGeom>
          <a:noFill/>
          <a:ln w="9525">
            <a:noFill/>
            <a:miter lim="800000"/>
            <a:headEnd/>
            <a:tailEnd/>
          </a:ln>
        </p:spPr>
        <p:txBody>
          <a:bodyPr>
            <a:spAutoFit/>
          </a:bodyPr>
          <a:lstStyle/>
          <a:p>
            <a:pPr>
              <a:spcBef>
                <a:spcPct val="50000"/>
              </a:spcBef>
            </a:pPr>
            <a:r>
              <a:rPr lang="en-US" altLang="ja-JP" sz="2000">
                <a:solidFill>
                  <a:srgbClr val="000000"/>
                </a:solidFill>
                <a:latin typeface="Times" charset="0"/>
                <a:ea typeface="Osaka" charset="-128"/>
              </a:rPr>
              <a:t>10 ng/</a:t>
            </a:r>
            <a:r>
              <a:rPr lang="en-US" altLang="ja-JP" sz="2000">
                <a:solidFill>
                  <a:srgbClr val="000000"/>
                </a:solidFill>
                <a:latin typeface="Symbol" pitchFamily="18" charset="2"/>
                <a:ea typeface="Osaka" charset="-128"/>
              </a:rPr>
              <a:t>m</a:t>
            </a:r>
            <a:r>
              <a:rPr lang="en-US" altLang="ja-JP" sz="2000">
                <a:solidFill>
                  <a:srgbClr val="000000"/>
                </a:solidFill>
                <a:latin typeface="Times" charset="0"/>
                <a:ea typeface="Osaka" charset="-128"/>
              </a:rPr>
              <a:t>l</a:t>
            </a:r>
          </a:p>
        </p:txBody>
      </p:sp>
      <p:sp>
        <p:nvSpPr>
          <p:cNvPr id="80907" name="Text Box 11"/>
          <p:cNvSpPr txBox="1">
            <a:spLocks noChangeArrowheads="1"/>
          </p:cNvSpPr>
          <p:nvPr/>
        </p:nvSpPr>
        <p:spPr bwMode="auto">
          <a:xfrm>
            <a:off x="6705600" y="2438400"/>
            <a:ext cx="1295400" cy="396875"/>
          </a:xfrm>
          <a:prstGeom prst="rect">
            <a:avLst/>
          </a:prstGeom>
          <a:noFill/>
          <a:ln w="9525">
            <a:noFill/>
            <a:miter lim="800000"/>
            <a:headEnd/>
            <a:tailEnd/>
          </a:ln>
        </p:spPr>
        <p:txBody>
          <a:bodyPr>
            <a:spAutoFit/>
          </a:bodyPr>
          <a:lstStyle/>
          <a:p>
            <a:pPr>
              <a:spcBef>
                <a:spcPct val="50000"/>
              </a:spcBef>
            </a:pPr>
            <a:r>
              <a:rPr lang="en-US" altLang="ja-JP" sz="2000">
                <a:solidFill>
                  <a:srgbClr val="000000"/>
                </a:solidFill>
                <a:latin typeface="Times" charset="0"/>
                <a:ea typeface="Osaka" charset="-128"/>
              </a:rPr>
              <a:t>5 ng/</a:t>
            </a:r>
            <a:r>
              <a:rPr lang="en-US" altLang="ja-JP" sz="2000">
                <a:solidFill>
                  <a:srgbClr val="000000"/>
                </a:solidFill>
                <a:latin typeface="Symbol" pitchFamily="18" charset="2"/>
                <a:ea typeface="Osaka" charset="-128"/>
              </a:rPr>
              <a:t>m</a:t>
            </a:r>
            <a:r>
              <a:rPr lang="en-US" altLang="ja-JP" sz="2000">
                <a:solidFill>
                  <a:srgbClr val="000000"/>
                </a:solidFill>
                <a:latin typeface="Times" charset="0"/>
                <a:ea typeface="Osaka" charset="-128"/>
              </a:rPr>
              <a:t>l</a:t>
            </a:r>
          </a:p>
        </p:txBody>
      </p:sp>
      <p:sp>
        <p:nvSpPr>
          <p:cNvPr id="80908" name="Text Box 12"/>
          <p:cNvSpPr txBox="1">
            <a:spLocks noChangeArrowheads="1"/>
          </p:cNvSpPr>
          <p:nvPr/>
        </p:nvSpPr>
        <p:spPr bwMode="auto">
          <a:xfrm>
            <a:off x="6705600" y="1066800"/>
            <a:ext cx="1295400" cy="396875"/>
          </a:xfrm>
          <a:prstGeom prst="rect">
            <a:avLst/>
          </a:prstGeom>
          <a:noFill/>
          <a:ln w="9525">
            <a:noFill/>
            <a:miter lim="800000"/>
            <a:headEnd/>
            <a:tailEnd/>
          </a:ln>
        </p:spPr>
        <p:txBody>
          <a:bodyPr>
            <a:spAutoFit/>
          </a:bodyPr>
          <a:lstStyle/>
          <a:p>
            <a:pPr>
              <a:spcBef>
                <a:spcPct val="50000"/>
              </a:spcBef>
            </a:pPr>
            <a:r>
              <a:rPr lang="en-US" altLang="ja-JP" sz="2000">
                <a:solidFill>
                  <a:srgbClr val="000000"/>
                </a:solidFill>
                <a:latin typeface="Times" charset="0"/>
                <a:ea typeface="Osaka" charset="-128"/>
              </a:rPr>
              <a:t>1 ng/</a:t>
            </a:r>
            <a:r>
              <a:rPr lang="en-US" altLang="ja-JP" sz="2000">
                <a:solidFill>
                  <a:srgbClr val="000000"/>
                </a:solidFill>
                <a:latin typeface="Symbol" pitchFamily="18" charset="2"/>
                <a:ea typeface="Osaka" charset="-128"/>
              </a:rPr>
              <a:t>m</a:t>
            </a:r>
            <a:r>
              <a:rPr lang="en-US" altLang="ja-JP" sz="2000">
                <a:solidFill>
                  <a:srgbClr val="000000"/>
                </a:solidFill>
                <a:latin typeface="Times" charset="0"/>
                <a:ea typeface="Osaka" charset="-128"/>
              </a:rPr>
              <a:t>l</a:t>
            </a:r>
          </a:p>
        </p:txBody>
      </p:sp>
      <p:sp>
        <p:nvSpPr>
          <p:cNvPr id="80909" name="Text Box 13"/>
          <p:cNvSpPr txBox="1">
            <a:spLocks noChangeArrowheads="1"/>
          </p:cNvSpPr>
          <p:nvPr/>
        </p:nvSpPr>
        <p:spPr bwMode="auto">
          <a:xfrm>
            <a:off x="3124200" y="6324600"/>
            <a:ext cx="3200400" cy="366713"/>
          </a:xfrm>
          <a:prstGeom prst="rect">
            <a:avLst/>
          </a:prstGeom>
          <a:noFill/>
          <a:ln w="9525">
            <a:noFill/>
            <a:miter lim="800000"/>
            <a:headEnd/>
            <a:tailEnd/>
          </a:ln>
        </p:spPr>
        <p:txBody>
          <a:bodyPr>
            <a:spAutoFit/>
          </a:bodyPr>
          <a:lstStyle/>
          <a:p>
            <a:pPr>
              <a:spcBef>
                <a:spcPct val="50000"/>
              </a:spcBef>
            </a:pPr>
            <a:r>
              <a:rPr lang="en-US" altLang="ja-JP">
                <a:solidFill>
                  <a:srgbClr val="000000"/>
                </a:solidFill>
                <a:latin typeface="Times" charset="0"/>
                <a:ea typeface="Osaka" charset="-128"/>
              </a:rPr>
              <a:t>Time after RNA injection (min)</a:t>
            </a:r>
          </a:p>
        </p:txBody>
      </p:sp>
    </p:spTree>
    <p:extLst>
      <p:ext uri="{BB962C8B-B14F-4D97-AF65-F5344CB8AC3E}">
        <p14:creationId xmlns:p14="http://schemas.microsoft.com/office/powerpoint/2010/main" val="615725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cstate="print">
            <a:grayscl/>
          </a:blip>
          <a:srcRect/>
          <a:stretch>
            <a:fillRect/>
          </a:stretch>
        </p:blipFill>
        <p:spPr bwMode="auto">
          <a:xfrm>
            <a:off x="1625600" y="361950"/>
            <a:ext cx="5892800" cy="6134100"/>
          </a:xfrm>
          <a:prstGeom prst="rect">
            <a:avLst/>
          </a:prstGeom>
          <a:noFill/>
          <a:ln w="9525">
            <a:noFill/>
            <a:miter lim="800000"/>
            <a:headEnd/>
            <a:tailEnd/>
          </a:ln>
        </p:spPr>
      </p:pic>
    </p:spTree>
    <p:extLst>
      <p:ext uri="{BB962C8B-B14F-4D97-AF65-F5344CB8AC3E}">
        <p14:creationId xmlns:p14="http://schemas.microsoft.com/office/powerpoint/2010/main" val="2745299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cstate="print">
            <a:grayscl/>
          </a:blip>
          <a:srcRect/>
          <a:stretch>
            <a:fillRect/>
          </a:stretch>
        </p:blipFill>
        <p:spPr bwMode="auto">
          <a:xfrm>
            <a:off x="2552700" y="596900"/>
            <a:ext cx="4038600" cy="5664200"/>
          </a:xfrm>
          <a:prstGeom prst="rect">
            <a:avLst/>
          </a:prstGeom>
          <a:noFill/>
          <a:ln w="9525">
            <a:noFill/>
            <a:miter lim="800000"/>
            <a:headEnd/>
            <a:tailEnd/>
          </a:ln>
        </p:spPr>
      </p:pic>
      <p:sp>
        <p:nvSpPr>
          <p:cNvPr id="82947" name="Text Box 3"/>
          <p:cNvSpPr txBox="1">
            <a:spLocks noChangeArrowheads="1"/>
          </p:cNvSpPr>
          <p:nvPr/>
        </p:nvSpPr>
        <p:spPr bwMode="auto">
          <a:xfrm>
            <a:off x="1050925" y="1393825"/>
            <a:ext cx="1311275" cy="304800"/>
          </a:xfrm>
          <a:prstGeom prst="rect">
            <a:avLst/>
          </a:prstGeom>
          <a:noFill/>
          <a:ln w="9525">
            <a:noFill/>
            <a:miter lim="800000"/>
            <a:headEnd/>
            <a:tailEnd/>
          </a:ln>
        </p:spPr>
        <p:txBody>
          <a:bodyPr wrap="none">
            <a:spAutoFit/>
          </a:bodyPr>
          <a:lstStyle/>
          <a:p>
            <a:r>
              <a:rPr lang="en-US" altLang="ja-JP" sz="1400">
                <a:solidFill>
                  <a:srgbClr val="000000"/>
                </a:solidFill>
                <a:latin typeface="Times" charset="0"/>
                <a:ea typeface="ＭＳ 明朝" pitchFamily="17" charset="-128"/>
              </a:rPr>
              <a:t>PLCzeta-Venus</a:t>
            </a:r>
          </a:p>
        </p:txBody>
      </p:sp>
      <p:sp>
        <p:nvSpPr>
          <p:cNvPr id="82948" name="Text Box 4"/>
          <p:cNvSpPr txBox="1">
            <a:spLocks noChangeArrowheads="1"/>
          </p:cNvSpPr>
          <p:nvPr/>
        </p:nvSpPr>
        <p:spPr bwMode="auto">
          <a:xfrm>
            <a:off x="1066800" y="3276600"/>
            <a:ext cx="1319213" cy="304800"/>
          </a:xfrm>
          <a:prstGeom prst="rect">
            <a:avLst/>
          </a:prstGeom>
          <a:noFill/>
          <a:ln w="9525">
            <a:noFill/>
            <a:miter lim="800000"/>
            <a:headEnd/>
            <a:tailEnd/>
          </a:ln>
        </p:spPr>
        <p:txBody>
          <a:bodyPr wrap="none">
            <a:spAutoFit/>
          </a:bodyPr>
          <a:lstStyle/>
          <a:p>
            <a:r>
              <a:rPr lang="en-US" altLang="ja-JP" sz="1400">
                <a:solidFill>
                  <a:srgbClr val="000000"/>
                </a:solidFill>
                <a:latin typeface="Times" charset="0"/>
                <a:ea typeface="ＭＳ 明朝" pitchFamily="17" charset="-128"/>
              </a:rPr>
              <a:t>FLAG-PLCzeta</a:t>
            </a:r>
          </a:p>
        </p:txBody>
      </p:sp>
      <p:sp>
        <p:nvSpPr>
          <p:cNvPr id="82949" name="Text Box 5"/>
          <p:cNvSpPr txBox="1">
            <a:spLocks noChangeArrowheads="1"/>
          </p:cNvSpPr>
          <p:nvPr/>
        </p:nvSpPr>
        <p:spPr bwMode="auto">
          <a:xfrm>
            <a:off x="1066800" y="5181600"/>
            <a:ext cx="1271588" cy="304800"/>
          </a:xfrm>
          <a:prstGeom prst="rect">
            <a:avLst/>
          </a:prstGeom>
          <a:noFill/>
          <a:ln w="9525">
            <a:noFill/>
            <a:miter lim="800000"/>
            <a:headEnd/>
            <a:tailEnd/>
          </a:ln>
        </p:spPr>
        <p:txBody>
          <a:bodyPr wrap="none">
            <a:spAutoFit/>
          </a:bodyPr>
          <a:lstStyle/>
          <a:p>
            <a:r>
              <a:rPr lang="en-US" altLang="ja-JP" sz="1400">
                <a:solidFill>
                  <a:srgbClr val="000000"/>
                </a:solidFill>
                <a:latin typeface="Times" charset="0"/>
                <a:ea typeface="ＭＳ 明朝" pitchFamily="17" charset="-128"/>
              </a:rPr>
              <a:t>PLCzeta + IVF</a:t>
            </a:r>
          </a:p>
        </p:txBody>
      </p:sp>
    </p:spTree>
    <p:extLst>
      <p:ext uri="{BB962C8B-B14F-4D97-AF65-F5344CB8AC3E}">
        <p14:creationId xmlns:p14="http://schemas.microsoft.com/office/powerpoint/2010/main" val="2017629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1143000" y="1828800"/>
            <a:ext cx="5334000" cy="4800600"/>
          </a:xfrm>
          <a:prstGeom prst="rect">
            <a:avLst/>
          </a:prstGeom>
          <a:solidFill>
            <a:srgbClr val="E3CECB"/>
          </a:solidFill>
          <a:ln w="9525">
            <a:solidFill>
              <a:schemeClr val="tx1"/>
            </a:solidFill>
            <a:miter lim="800000"/>
            <a:headEnd/>
            <a:tailEnd/>
          </a:ln>
        </p:spPr>
        <p:txBody>
          <a:bodyPr wrap="none" anchor="ctr"/>
          <a:lstStyle/>
          <a:p>
            <a:pPr algn="ctr"/>
            <a:endParaRPr lang="ja-JP" altLang="ja-JP">
              <a:solidFill>
                <a:srgbClr val="000000"/>
              </a:solidFill>
              <a:latin typeface="Times" charset="0"/>
              <a:ea typeface="Osaka" charset="-128"/>
            </a:endParaRPr>
          </a:p>
        </p:txBody>
      </p:sp>
      <p:sp>
        <p:nvSpPr>
          <p:cNvPr id="31747" name="Rectangle 3"/>
          <p:cNvSpPr>
            <a:spLocks noChangeArrowheads="1"/>
          </p:cNvSpPr>
          <p:nvPr/>
        </p:nvSpPr>
        <p:spPr bwMode="auto">
          <a:xfrm>
            <a:off x="1371600" y="2286000"/>
            <a:ext cx="4876800" cy="4343400"/>
          </a:xfrm>
          <a:prstGeom prst="rect">
            <a:avLst/>
          </a:prstGeom>
          <a:solidFill>
            <a:srgbClr val="DEE35F"/>
          </a:solidFill>
          <a:ln w="9525">
            <a:solidFill>
              <a:schemeClr val="tx1"/>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31748" name="Rectangle 4"/>
          <p:cNvSpPr>
            <a:spLocks noChangeArrowheads="1"/>
          </p:cNvSpPr>
          <p:nvPr/>
        </p:nvSpPr>
        <p:spPr bwMode="auto">
          <a:xfrm>
            <a:off x="1524000" y="4191000"/>
            <a:ext cx="4267200" cy="990600"/>
          </a:xfrm>
          <a:prstGeom prst="rect">
            <a:avLst/>
          </a:prstGeom>
          <a:solidFill>
            <a:srgbClr val="7EFF69"/>
          </a:solidFill>
          <a:ln w="9525">
            <a:solidFill>
              <a:schemeClr val="tx1"/>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64517" name="Rectangle 5"/>
          <p:cNvSpPr>
            <a:spLocks noChangeArrowheads="1"/>
          </p:cNvSpPr>
          <p:nvPr/>
        </p:nvSpPr>
        <p:spPr bwMode="auto">
          <a:xfrm>
            <a:off x="5029200" y="228600"/>
            <a:ext cx="3048000" cy="1219200"/>
          </a:xfrm>
          <a:prstGeom prst="rect">
            <a:avLst/>
          </a:prstGeom>
          <a:solidFill>
            <a:srgbClr val="AEDAE2"/>
          </a:solidFill>
          <a:ln w="9525">
            <a:solidFill>
              <a:schemeClr val="tx1"/>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64518" name="Rectangle 6"/>
          <p:cNvSpPr>
            <a:spLocks noChangeArrowheads="1"/>
          </p:cNvSpPr>
          <p:nvPr/>
        </p:nvSpPr>
        <p:spPr bwMode="auto">
          <a:xfrm>
            <a:off x="304800" y="228600"/>
            <a:ext cx="3429000" cy="1600200"/>
          </a:xfrm>
          <a:prstGeom prst="rect">
            <a:avLst/>
          </a:prstGeom>
          <a:solidFill>
            <a:srgbClr val="E3CECB"/>
          </a:solidFill>
          <a:ln w="9525">
            <a:solidFill>
              <a:schemeClr val="tx1"/>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64519" name="Text Box 7"/>
          <p:cNvSpPr txBox="1">
            <a:spLocks noChangeArrowheads="1"/>
          </p:cNvSpPr>
          <p:nvPr/>
        </p:nvSpPr>
        <p:spPr bwMode="auto">
          <a:xfrm>
            <a:off x="457200" y="304800"/>
            <a:ext cx="2228850" cy="377825"/>
          </a:xfrm>
          <a:prstGeom prst="rect">
            <a:avLst/>
          </a:prstGeom>
          <a:noFill/>
          <a:ln w="9525">
            <a:noFill/>
            <a:miter lim="800000"/>
            <a:headEnd/>
            <a:tailEnd/>
          </a:ln>
        </p:spPr>
        <p:txBody>
          <a:bodyPr wrap="none">
            <a:spAutoFit/>
          </a:bodyPr>
          <a:lstStyle/>
          <a:p>
            <a:r>
              <a:rPr lang="ja-JP" altLang="en-US">
                <a:solidFill>
                  <a:srgbClr val="000000"/>
                </a:solidFill>
                <a:latin typeface="Times" charset="0"/>
                <a:ea typeface="Osaka" charset="-128"/>
              </a:rPr>
              <a:t>卵形成（</a:t>
            </a:r>
            <a:r>
              <a:rPr lang="en-US" altLang="ja-JP">
                <a:solidFill>
                  <a:srgbClr val="000000"/>
                </a:solidFill>
                <a:latin typeface="Times" charset="0"/>
                <a:ea typeface="Osaka" charset="-128"/>
              </a:rPr>
              <a:t>oogenesis</a:t>
            </a:r>
            <a:r>
              <a:rPr lang="ja-JP" altLang="en-US">
                <a:solidFill>
                  <a:srgbClr val="000000"/>
                </a:solidFill>
                <a:latin typeface="Times" charset="0"/>
                <a:ea typeface="Osaka" charset="-128"/>
              </a:rPr>
              <a:t>）</a:t>
            </a:r>
          </a:p>
        </p:txBody>
      </p:sp>
      <p:sp>
        <p:nvSpPr>
          <p:cNvPr id="64520" name="Text Box 8"/>
          <p:cNvSpPr txBox="1">
            <a:spLocks noChangeArrowheads="1"/>
          </p:cNvSpPr>
          <p:nvPr/>
        </p:nvSpPr>
        <p:spPr bwMode="auto">
          <a:xfrm>
            <a:off x="457200" y="762000"/>
            <a:ext cx="2984500" cy="377825"/>
          </a:xfrm>
          <a:prstGeom prst="rect">
            <a:avLst/>
          </a:prstGeom>
          <a:noFill/>
          <a:ln w="9525">
            <a:noFill/>
            <a:miter lim="800000"/>
            <a:headEnd/>
            <a:tailEnd/>
          </a:ln>
        </p:spPr>
        <p:txBody>
          <a:bodyPr wrap="none">
            <a:spAutoFit/>
          </a:bodyPr>
          <a:lstStyle/>
          <a:p>
            <a:r>
              <a:rPr lang="ja-JP" altLang="en-US">
                <a:solidFill>
                  <a:srgbClr val="000000"/>
                </a:solidFill>
                <a:latin typeface="Times" charset="0"/>
                <a:ea typeface="Osaka" charset="-128"/>
              </a:rPr>
              <a:t>卵成熟（</a:t>
            </a:r>
            <a:r>
              <a:rPr lang="en-US" altLang="ja-JP">
                <a:solidFill>
                  <a:srgbClr val="000000"/>
                </a:solidFill>
                <a:latin typeface="Times" charset="0"/>
                <a:ea typeface="Osaka" charset="-128"/>
              </a:rPr>
              <a:t>oocyte maturation</a:t>
            </a:r>
            <a:r>
              <a:rPr lang="ja-JP" altLang="en-US">
                <a:solidFill>
                  <a:srgbClr val="000000"/>
                </a:solidFill>
                <a:latin typeface="Times" charset="0"/>
                <a:ea typeface="Osaka" charset="-128"/>
              </a:rPr>
              <a:t>）</a:t>
            </a:r>
          </a:p>
        </p:txBody>
      </p:sp>
      <p:sp>
        <p:nvSpPr>
          <p:cNvPr id="64521" name="Text Box 9"/>
          <p:cNvSpPr txBox="1">
            <a:spLocks noChangeArrowheads="1"/>
          </p:cNvSpPr>
          <p:nvPr/>
        </p:nvSpPr>
        <p:spPr bwMode="auto">
          <a:xfrm>
            <a:off x="5086350" y="381000"/>
            <a:ext cx="3067050" cy="377825"/>
          </a:xfrm>
          <a:prstGeom prst="rect">
            <a:avLst/>
          </a:prstGeom>
          <a:noFill/>
          <a:ln w="9525">
            <a:noFill/>
            <a:miter lim="800000"/>
            <a:headEnd/>
            <a:tailEnd/>
          </a:ln>
        </p:spPr>
        <p:txBody>
          <a:bodyPr wrap="none">
            <a:spAutoFit/>
          </a:bodyPr>
          <a:lstStyle/>
          <a:p>
            <a:r>
              <a:rPr lang="ja-JP" altLang="en-US">
                <a:solidFill>
                  <a:srgbClr val="000000"/>
                </a:solidFill>
                <a:latin typeface="Times" charset="0"/>
                <a:ea typeface="Osaka" charset="-128"/>
              </a:rPr>
              <a:t>精子形成（</a:t>
            </a:r>
            <a:r>
              <a:rPr lang="en-US" altLang="ja-JP">
                <a:solidFill>
                  <a:srgbClr val="000000"/>
                </a:solidFill>
                <a:latin typeface="Times" charset="0"/>
                <a:ea typeface="Osaka" charset="-128"/>
              </a:rPr>
              <a:t>spermatogenesis</a:t>
            </a:r>
            <a:r>
              <a:rPr lang="ja-JP" altLang="en-US">
                <a:solidFill>
                  <a:srgbClr val="000000"/>
                </a:solidFill>
                <a:latin typeface="Times" charset="0"/>
                <a:ea typeface="Osaka" charset="-128"/>
              </a:rPr>
              <a:t>）</a:t>
            </a:r>
          </a:p>
        </p:txBody>
      </p:sp>
      <p:sp>
        <p:nvSpPr>
          <p:cNvPr id="64522" name="Text Box 10"/>
          <p:cNvSpPr txBox="1">
            <a:spLocks noChangeArrowheads="1"/>
          </p:cNvSpPr>
          <p:nvPr/>
        </p:nvSpPr>
        <p:spPr bwMode="auto">
          <a:xfrm>
            <a:off x="4114800" y="1447800"/>
            <a:ext cx="3956050" cy="377825"/>
          </a:xfrm>
          <a:prstGeom prst="rect">
            <a:avLst/>
          </a:prstGeom>
          <a:noFill/>
          <a:ln w="9525">
            <a:noFill/>
            <a:miter lim="800000"/>
            <a:headEnd/>
            <a:tailEnd/>
          </a:ln>
        </p:spPr>
        <p:txBody>
          <a:bodyPr wrap="none">
            <a:spAutoFit/>
          </a:bodyPr>
          <a:lstStyle/>
          <a:p>
            <a:r>
              <a:rPr lang="ja-JP" altLang="en-US">
                <a:solidFill>
                  <a:srgbClr val="000000"/>
                </a:solidFill>
                <a:latin typeface="Times" charset="0"/>
                <a:ea typeface="Osaka" charset="-128"/>
              </a:rPr>
              <a:t>生殖行動、交尾（</a:t>
            </a:r>
            <a:r>
              <a:rPr lang="en-US" altLang="ja-JP">
                <a:solidFill>
                  <a:srgbClr val="000000"/>
                </a:solidFill>
                <a:latin typeface="Times" charset="0"/>
                <a:ea typeface="Osaka" charset="-128"/>
              </a:rPr>
              <a:t>mating, copulation</a:t>
            </a:r>
            <a:r>
              <a:rPr lang="ja-JP" altLang="en-US">
                <a:solidFill>
                  <a:srgbClr val="000000"/>
                </a:solidFill>
                <a:latin typeface="Times" charset="0"/>
                <a:ea typeface="Osaka" charset="-128"/>
              </a:rPr>
              <a:t>）</a:t>
            </a:r>
          </a:p>
        </p:txBody>
      </p:sp>
      <p:sp>
        <p:nvSpPr>
          <p:cNvPr id="64523" name="Text Box 11"/>
          <p:cNvSpPr txBox="1">
            <a:spLocks noChangeArrowheads="1"/>
          </p:cNvSpPr>
          <p:nvPr/>
        </p:nvSpPr>
        <p:spPr bwMode="auto">
          <a:xfrm>
            <a:off x="457200" y="1295400"/>
            <a:ext cx="1962150" cy="377825"/>
          </a:xfrm>
          <a:prstGeom prst="rect">
            <a:avLst/>
          </a:prstGeom>
          <a:noFill/>
          <a:ln w="9525">
            <a:noFill/>
            <a:miter lim="800000"/>
            <a:headEnd/>
            <a:tailEnd/>
          </a:ln>
        </p:spPr>
        <p:txBody>
          <a:bodyPr wrap="none">
            <a:spAutoFit/>
          </a:bodyPr>
          <a:lstStyle/>
          <a:p>
            <a:r>
              <a:rPr lang="ja-JP" altLang="en-US">
                <a:solidFill>
                  <a:srgbClr val="000000"/>
                </a:solidFill>
                <a:latin typeface="Times" charset="0"/>
                <a:ea typeface="Osaka" charset="-128"/>
              </a:rPr>
              <a:t>排卵（</a:t>
            </a:r>
            <a:r>
              <a:rPr lang="en-US" altLang="ja-JP">
                <a:solidFill>
                  <a:srgbClr val="000000"/>
                </a:solidFill>
                <a:latin typeface="Times" charset="0"/>
                <a:ea typeface="Osaka" charset="-128"/>
              </a:rPr>
              <a:t>ovulation</a:t>
            </a:r>
            <a:r>
              <a:rPr lang="ja-JP" altLang="en-US">
                <a:solidFill>
                  <a:srgbClr val="000000"/>
                </a:solidFill>
                <a:latin typeface="Times" charset="0"/>
                <a:ea typeface="Osaka" charset="-128"/>
              </a:rPr>
              <a:t>）</a:t>
            </a:r>
          </a:p>
        </p:txBody>
      </p:sp>
      <p:sp>
        <p:nvSpPr>
          <p:cNvPr id="64524" name="Text Box 12"/>
          <p:cNvSpPr txBox="1">
            <a:spLocks noChangeArrowheads="1"/>
          </p:cNvSpPr>
          <p:nvPr/>
        </p:nvSpPr>
        <p:spPr bwMode="auto">
          <a:xfrm>
            <a:off x="1600200" y="2781300"/>
            <a:ext cx="4584700" cy="377825"/>
          </a:xfrm>
          <a:prstGeom prst="rect">
            <a:avLst/>
          </a:prstGeom>
          <a:noFill/>
          <a:ln w="9525">
            <a:noFill/>
            <a:miter lim="800000"/>
            <a:headEnd/>
            <a:tailEnd/>
          </a:ln>
        </p:spPr>
        <p:txBody>
          <a:bodyPr wrap="none">
            <a:spAutoFit/>
          </a:bodyPr>
          <a:lstStyle/>
          <a:p>
            <a:r>
              <a:rPr lang="ja-JP" altLang="en-US">
                <a:solidFill>
                  <a:srgbClr val="000000"/>
                </a:solidFill>
                <a:latin typeface="Times" charset="0"/>
                <a:ea typeface="Osaka" charset="-128"/>
              </a:rPr>
              <a:t>卵（透明体；</a:t>
            </a:r>
            <a:r>
              <a:rPr lang="en-US" altLang="ja-JP">
                <a:solidFill>
                  <a:srgbClr val="000000"/>
                </a:solidFill>
                <a:latin typeface="Times" charset="0"/>
                <a:ea typeface="Osaka" charset="-128"/>
              </a:rPr>
              <a:t>zona pellucidae</a:t>
            </a:r>
            <a:r>
              <a:rPr lang="ja-JP" altLang="en-US">
                <a:solidFill>
                  <a:srgbClr val="000000"/>
                </a:solidFill>
                <a:latin typeface="Times" charset="0"/>
                <a:ea typeface="Osaka" charset="-128"/>
              </a:rPr>
              <a:t>）と精子の結合</a:t>
            </a:r>
          </a:p>
        </p:txBody>
      </p:sp>
      <p:sp>
        <p:nvSpPr>
          <p:cNvPr id="64525" name="Text Box 13"/>
          <p:cNvSpPr txBox="1">
            <a:spLocks noChangeArrowheads="1"/>
          </p:cNvSpPr>
          <p:nvPr/>
        </p:nvSpPr>
        <p:spPr bwMode="auto">
          <a:xfrm>
            <a:off x="5086350" y="1020763"/>
            <a:ext cx="2774950" cy="377825"/>
          </a:xfrm>
          <a:prstGeom prst="rect">
            <a:avLst/>
          </a:prstGeom>
          <a:noFill/>
          <a:ln w="9525">
            <a:noFill/>
            <a:miter lim="800000"/>
            <a:headEnd/>
            <a:tailEnd/>
          </a:ln>
        </p:spPr>
        <p:txBody>
          <a:bodyPr wrap="none">
            <a:spAutoFit/>
          </a:bodyPr>
          <a:lstStyle/>
          <a:p>
            <a:r>
              <a:rPr lang="ja-JP" altLang="en-US">
                <a:solidFill>
                  <a:srgbClr val="000000"/>
                </a:solidFill>
                <a:latin typeface="Times" charset="0"/>
                <a:ea typeface="Osaka" charset="-128"/>
              </a:rPr>
              <a:t>精子の成熟（</a:t>
            </a:r>
            <a:r>
              <a:rPr lang="en-US" altLang="ja-JP">
                <a:solidFill>
                  <a:srgbClr val="000000"/>
                </a:solidFill>
                <a:latin typeface="Times" charset="0"/>
                <a:ea typeface="Osaka" charset="-128"/>
              </a:rPr>
              <a:t>maturation</a:t>
            </a:r>
            <a:r>
              <a:rPr lang="ja-JP" altLang="en-US">
                <a:solidFill>
                  <a:srgbClr val="000000"/>
                </a:solidFill>
                <a:latin typeface="Times" charset="0"/>
                <a:ea typeface="Osaka" charset="-128"/>
              </a:rPr>
              <a:t>）</a:t>
            </a:r>
          </a:p>
        </p:txBody>
      </p:sp>
      <p:sp>
        <p:nvSpPr>
          <p:cNvPr id="64526" name="Text Box 14"/>
          <p:cNvSpPr txBox="1">
            <a:spLocks noChangeArrowheads="1"/>
          </p:cNvSpPr>
          <p:nvPr/>
        </p:nvSpPr>
        <p:spPr bwMode="auto">
          <a:xfrm>
            <a:off x="1143000" y="1828800"/>
            <a:ext cx="5530850" cy="377825"/>
          </a:xfrm>
          <a:prstGeom prst="rect">
            <a:avLst/>
          </a:prstGeom>
          <a:noFill/>
          <a:ln w="9525">
            <a:noFill/>
            <a:miter lim="800000"/>
            <a:headEnd/>
            <a:tailEnd/>
          </a:ln>
        </p:spPr>
        <p:txBody>
          <a:bodyPr wrap="none">
            <a:spAutoFit/>
          </a:bodyPr>
          <a:lstStyle/>
          <a:p>
            <a:r>
              <a:rPr lang="ja-JP" altLang="en-US">
                <a:solidFill>
                  <a:srgbClr val="000000"/>
                </a:solidFill>
                <a:latin typeface="Times" charset="0"/>
                <a:ea typeface="Osaka" charset="-128"/>
              </a:rPr>
              <a:t>精子の受精能獲得（</a:t>
            </a:r>
            <a:r>
              <a:rPr lang="en-US" altLang="ja-JP">
                <a:solidFill>
                  <a:srgbClr val="000000"/>
                </a:solidFill>
                <a:latin typeface="Times" charset="0"/>
                <a:ea typeface="Osaka" charset="-128"/>
              </a:rPr>
              <a:t>capacitation</a:t>
            </a:r>
            <a:r>
              <a:rPr lang="ja-JP" altLang="en-US">
                <a:solidFill>
                  <a:srgbClr val="000000"/>
                </a:solidFill>
                <a:latin typeface="Times" charset="0"/>
                <a:ea typeface="Osaka" charset="-128"/>
              </a:rPr>
              <a:t>）（</a:t>
            </a:r>
            <a:r>
              <a:rPr lang="en-US" altLang="ja-JP">
                <a:solidFill>
                  <a:srgbClr val="000000"/>
                </a:solidFill>
                <a:latin typeface="Times" charset="0"/>
                <a:ea typeface="Osaka" charset="-128"/>
              </a:rPr>
              <a:t>hyper-activation</a:t>
            </a:r>
            <a:r>
              <a:rPr lang="ja-JP" altLang="en-US">
                <a:solidFill>
                  <a:srgbClr val="000000"/>
                </a:solidFill>
                <a:latin typeface="Times" charset="0"/>
                <a:ea typeface="Osaka" charset="-128"/>
              </a:rPr>
              <a:t>）</a:t>
            </a:r>
          </a:p>
        </p:txBody>
      </p:sp>
      <p:sp>
        <p:nvSpPr>
          <p:cNvPr id="64527" name="Text Box 15"/>
          <p:cNvSpPr txBox="1">
            <a:spLocks noChangeArrowheads="1"/>
          </p:cNvSpPr>
          <p:nvPr/>
        </p:nvSpPr>
        <p:spPr bwMode="auto">
          <a:xfrm>
            <a:off x="1600200" y="3276600"/>
            <a:ext cx="3225800" cy="377825"/>
          </a:xfrm>
          <a:prstGeom prst="rect">
            <a:avLst/>
          </a:prstGeom>
          <a:noFill/>
          <a:ln w="9525">
            <a:noFill/>
            <a:miter lim="800000"/>
            <a:headEnd/>
            <a:tailEnd/>
          </a:ln>
        </p:spPr>
        <p:txBody>
          <a:bodyPr wrap="none">
            <a:spAutoFit/>
          </a:bodyPr>
          <a:lstStyle/>
          <a:p>
            <a:r>
              <a:rPr lang="ja-JP" altLang="en-US">
                <a:solidFill>
                  <a:srgbClr val="000000"/>
                </a:solidFill>
                <a:latin typeface="Times" charset="0"/>
                <a:ea typeface="Osaka" charset="-128"/>
              </a:rPr>
              <a:t>先体反応（</a:t>
            </a:r>
            <a:r>
              <a:rPr lang="en-US" altLang="ja-JP">
                <a:solidFill>
                  <a:srgbClr val="000000"/>
                </a:solidFill>
                <a:latin typeface="Times" charset="0"/>
                <a:ea typeface="Osaka" charset="-128"/>
              </a:rPr>
              <a:t>acrosome reaction</a:t>
            </a:r>
            <a:r>
              <a:rPr lang="ja-JP" altLang="en-US">
                <a:solidFill>
                  <a:srgbClr val="000000"/>
                </a:solidFill>
                <a:latin typeface="Times" charset="0"/>
                <a:ea typeface="Osaka" charset="-128"/>
              </a:rPr>
              <a:t>）</a:t>
            </a:r>
          </a:p>
        </p:txBody>
      </p:sp>
      <p:sp>
        <p:nvSpPr>
          <p:cNvPr id="64528" name="Text Box 16"/>
          <p:cNvSpPr txBox="1">
            <a:spLocks noChangeArrowheads="1"/>
          </p:cNvSpPr>
          <p:nvPr/>
        </p:nvSpPr>
        <p:spPr bwMode="auto">
          <a:xfrm>
            <a:off x="1600200" y="3771900"/>
            <a:ext cx="2940050" cy="377825"/>
          </a:xfrm>
          <a:prstGeom prst="rect">
            <a:avLst/>
          </a:prstGeom>
          <a:noFill/>
          <a:ln w="9525">
            <a:noFill/>
            <a:miter lim="800000"/>
            <a:headEnd/>
            <a:tailEnd/>
          </a:ln>
        </p:spPr>
        <p:txBody>
          <a:bodyPr wrap="none">
            <a:spAutoFit/>
          </a:bodyPr>
          <a:lstStyle/>
          <a:p>
            <a:r>
              <a:rPr lang="ja-JP" altLang="en-US">
                <a:solidFill>
                  <a:srgbClr val="000000"/>
                </a:solidFill>
                <a:latin typeface="Times" charset="0"/>
                <a:ea typeface="Osaka" charset="-128"/>
              </a:rPr>
              <a:t>卵と精子の結合（</a:t>
            </a:r>
            <a:r>
              <a:rPr lang="en-US" altLang="ja-JP">
                <a:solidFill>
                  <a:srgbClr val="000000"/>
                </a:solidFill>
                <a:latin typeface="Times" charset="0"/>
                <a:ea typeface="Osaka" charset="-128"/>
              </a:rPr>
              <a:t>binding</a:t>
            </a:r>
            <a:r>
              <a:rPr lang="ja-JP" altLang="en-US">
                <a:solidFill>
                  <a:srgbClr val="000000"/>
                </a:solidFill>
                <a:latin typeface="Times" charset="0"/>
                <a:ea typeface="Osaka" charset="-128"/>
              </a:rPr>
              <a:t>）</a:t>
            </a:r>
          </a:p>
        </p:txBody>
      </p:sp>
      <p:sp>
        <p:nvSpPr>
          <p:cNvPr id="64529" name="Text Box 17"/>
          <p:cNvSpPr txBox="1">
            <a:spLocks noChangeArrowheads="1"/>
          </p:cNvSpPr>
          <p:nvPr/>
        </p:nvSpPr>
        <p:spPr bwMode="auto">
          <a:xfrm>
            <a:off x="1600200" y="4268788"/>
            <a:ext cx="2813050" cy="377825"/>
          </a:xfrm>
          <a:prstGeom prst="rect">
            <a:avLst/>
          </a:prstGeom>
          <a:noFill/>
          <a:ln w="9525">
            <a:noFill/>
            <a:miter lim="800000"/>
            <a:headEnd/>
            <a:tailEnd/>
          </a:ln>
        </p:spPr>
        <p:txBody>
          <a:bodyPr wrap="none">
            <a:spAutoFit/>
          </a:bodyPr>
          <a:lstStyle/>
          <a:p>
            <a:r>
              <a:rPr lang="ja-JP" altLang="en-US">
                <a:solidFill>
                  <a:srgbClr val="000000"/>
                </a:solidFill>
                <a:latin typeface="Times" charset="0"/>
                <a:ea typeface="Osaka" charset="-128"/>
              </a:rPr>
              <a:t>卵と精子の融合（</a:t>
            </a:r>
            <a:r>
              <a:rPr lang="en-US" altLang="ja-JP">
                <a:solidFill>
                  <a:srgbClr val="000000"/>
                </a:solidFill>
                <a:latin typeface="Times" charset="0"/>
                <a:ea typeface="Osaka" charset="-128"/>
              </a:rPr>
              <a:t>fusion</a:t>
            </a:r>
            <a:r>
              <a:rPr lang="ja-JP" altLang="en-US">
                <a:solidFill>
                  <a:srgbClr val="000000"/>
                </a:solidFill>
                <a:latin typeface="Times" charset="0"/>
                <a:ea typeface="Osaka" charset="-128"/>
              </a:rPr>
              <a:t>）</a:t>
            </a:r>
          </a:p>
        </p:txBody>
      </p:sp>
      <p:sp>
        <p:nvSpPr>
          <p:cNvPr id="64530" name="Text Box 18"/>
          <p:cNvSpPr txBox="1">
            <a:spLocks noChangeArrowheads="1"/>
          </p:cNvSpPr>
          <p:nvPr/>
        </p:nvSpPr>
        <p:spPr bwMode="auto">
          <a:xfrm>
            <a:off x="1600200" y="4764088"/>
            <a:ext cx="4070350" cy="377825"/>
          </a:xfrm>
          <a:prstGeom prst="rect">
            <a:avLst/>
          </a:prstGeom>
          <a:noFill/>
          <a:ln w="9525">
            <a:noFill/>
            <a:miter lim="800000"/>
            <a:headEnd/>
            <a:tailEnd/>
          </a:ln>
        </p:spPr>
        <p:txBody>
          <a:bodyPr wrap="none">
            <a:spAutoFit/>
          </a:bodyPr>
          <a:lstStyle/>
          <a:p>
            <a:r>
              <a:rPr lang="ja-JP" altLang="en-US">
                <a:solidFill>
                  <a:srgbClr val="000000"/>
                </a:solidFill>
                <a:latin typeface="Times" charset="0"/>
                <a:ea typeface="Osaka" charset="-128"/>
              </a:rPr>
              <a:t>卵におけるカルシウムオシレーション</a:t>
            </a:r>
          </a:p>
        </p:txBody>
      </p:sp>
      <p:sp>
        <p:nvSpPr>
          <p:cNvPr id="64531" name="Text Box 19"/>
          <p:cNvSpPr txBox="1">
            <a:spLocks noChangeArrowheads="1"/>
          </p:cNvSpPr>
          <p:nvPr/>
        </p:nvSpPr>
        <p:spPr bwMode="auto">
          <a:xfrm>
            <a:off x="1600200" y="5259388"/>
            <a:ext cx="2241550" cy="377825"/>
          </a:xfrm>
          <a:prstGeom prst="rect">
            <a:avLst/>
          </a:prstGeom>
          <a:noFill/>
          <a:ln w="9525">
            <a:noFill/>
            <a:miter lim="800000"/>
            <a:headEnd/>
            <a:tailEnd/>
          </a:ln>
        </p:spPr>
        <p:txBody>
          <a:bodyPr wrap="none">
            <a:spAutoFit/>
          </a:bodyPr>
          <a:lstStyle/>
          <a:p>
            <a:r>
              <a:rPr lang="ja-JP" altLang="en-US">
                <a:solidFill>
                  <a:srgbClr val="000000"/>
                </a:solidFill>
                <a:latin typeface="Times" charset="0"/>
                <a:ea typeface="Osaka" charset="-128"/>
              </a:rPr>
              <a:t>卵の減数分裂の再開</a:t>
            </a:r>
          </a:p>
        </p:txBody>
      </p:sp>
      <p:sp>
        <p:nvSpPr>
          <p:cNvPr id="64532" name="Text Box 20"/>
          <p:cNvSpPr txBox="1">
            <a:spLocks noChangeArrowheads="1"/>
          </p:cNvSpPr>
          <p:nvPr/>
        </p:nvSpPr>
        <p:spPr bwMode="auto">
          <a:xfrm>
            <a:off x="1600200" y="5754688"/>
            <a:ext cx="1784350" cy="377825"/>
          </a:xfrm>
          <a:prstGeom prst="rect">
            <a:avLst/>
          </a:prstGeom>
          <a:noFill/>
          <a:ln w="9525">
            <a:noFill/>
            <a:miter lim="800000"/>
            <a:headEnd/>
            <a:tailEnd/>
          </a:ln>
        </p:spPr>
        <p:txBody>
          <a:bodyPr wrap="none">
            <a:spAutoFit/>
          </a:bodyPr>
          <a:lstStyle/>
          <a:p>
            <a:r>
              <a:rPr lang="ja-JP" altLang="en-US">
                <a:solidFill>
                  <a:srgbClr val="000000"/>
                </a:solidFill>
                <a:latin typeface="Times" charset="0"/>
                <a:ea typeface="Osaka" charset="-128"/>
              </a:rPr>
              <a:t>雌雄前核の形成</a:t>
            </a:r>
          </a:p>
        </p:txBody>
      </p:sp>
      <p:sp>
        <p:nvSpPr>
          <p:cNvPr id="64533" name="Text Box 21"/>
          <p:cNvSpPr txBox="1">
            <a:spLocks noChangeArrowheads="1"/>
          </p:cNvSpPr>
          <p:nvPr/>
        </p:nvSpPr>
        <p:spPr bwMode="auto">
          <a:xfrm>
            <a:off x="1600200" y="6251575"/>
            <a:ext cx="3067050" cy="377825"/>
          </a:xfrm>
          <a:prstGeom prst="rect">
            <a:avLst/>
          </a:prstGeom>
          <a:noFill/>
          <a:ln w="9525">
            <a:noFill/>
            <a:miter lim="800000"/>
            <a:headEnd/>
            <a:tailEnd/>
          </a:ln>
        </p:spPr>
        <p:txBody>
          <a:bodyPr wrap="none">
            <a:spAutoFit/>
          </a:bodyPr>
          <a:lstStyle/>
          <a:p>
            <a:r>
              <a:rPr lang="ja-JP" altLang="en-US">
                <a:solidFill>
                  <a:srgbClr val="000000"/>
                </a:solidFill>
                <a:latin typeface="Times" charset="0"/>
                <a:ea typeface="Osaka" charset="-128"/>
              </a:rPr>
              <a:t>雌雄前核の合一（</a:t>
            </a:r>
            <a:r>
              <a:rPr lang="en-US" altLang="ja-JP">
                <a:solidFill>
                  <a:srgbClr val="000000"/>
                </a:solidFill>
                <a:latin typeface="Times" charset="0"/>
                <a:ea typeface="Osaka" charset="-128"/>
              </a:rPr>
              <a:t>syngamy</a:t>
            </a:r>
            <a:r>
              <a:rPr lang="ja-JP" altLang="en-US">
                <a:solidFill>
                  <a:srgbClr val="000000"/>
                </a:solidFill>
                <a:latin typeface="Times" charset="0"/>
                <a:ea typeface="Osaka" charset="-128"/>
              </a:rPr>
              <a:t>）</a:t>
            </a:r>
            <a:endParaRPr lang="ja-JP" altLang="en-US" sz="2400">
              <a:solidFill>
                <a:srgbClr val="000000"/>
              </a:solidFill>
              <a:latin typeface="Times" charset="0"/>
              <a:ea typeface="Osaka" charset="-128"/>
            </a:endParaRPr>
          </a:p>
        </p:txBody>
      </p:sp>
      <p:sp>
        <p:nvSpPr>
          <p:cNvPr id="31766" name="Text Box 22"/>
          <p:cNvSpPr txBox="1">
            <a:spLocks noChangeArrowheads="1"/>
          </p:cNvSpPr>
          <p:nvPr/>
        </p:nvSpPr>
        <p:spPr bwMode="auto">
          <a:xfrm>
            <a:off x="6705600" y="2708275"/>
            <a:ext cx="1906588" cy="822325"/>
          </a:xfrm>
          <a:prstGeom prst="rect">
            <a:avLst/>
          </a:prstGeom>
          <a:noFill/>
          <a:ln w="9525">
            <a:noFill/>
            <a:miter lim="800000"/>
            <a:headEnd/>
            <a:tailEnd/>
          </a:ln>
        </p:spPr>
        <p:txBody>
          <a:bodyPr wrap="none">
            <a:spAutoFit/>
          </a:bodyPr>
          <a:lstStyle/>
          <a:p>
            <a:pPr algn="ctr"/>
            <a:r>
              <a:rPr lang="ja-JP" altLang="en-US" sz="2400">
                <a:solidFill>
                  <a:srgbClr val="000000"/>
                </a:solidFill>
                <a:latin typeface="Times" charset="0"/>
                <a:ea typeface="Osaka" charset="-128"/>
              </a:rPr>
              <a:t>受精</a:t>
            </a:r>
          </a:p>
          <a:p>
            <a:pPr algn="ctr"/>
            <a:r>
              <a:rPr lang="ja-JP" altLang="en-US" sz="2400">
                <a:solidFill>
                  <a:srgbClr val="000000"/>
                </a:solidFill>
                <a:latin typeface="Times" charset="0"/>
                <a:ea typeface="Osaka" charset="-128"/>
              </a:rPr>
              <a:t>（</a:t>
            </a:r>
            <a:r>
              <a:rPr lang="en-US" altLang="ja-JP" sz="2400">
                <a:solidFill>
                  <a:srgbClr val="000000"/>
                </a:solidFill>
                <a:latin typeface="Times" charset="0"/>
                <a:ea typeface="Osaka" charset="-128"/>
              </a:rPr>
              <a:t>fertilization</a:t>
            </a:r>
            <a:r>
              <a:rPr lang="ja-JP" altLang="en-US" sz="2400">
                <a:solidFill>
                  <a:srgbClr val="000000"/>
                </a:solidFill>
                <a:latin typeface="Times" charset="0"/>
                <a:ea typeface="Osaka" charset="-128"/>
              </a:rPr>
              <a:t>）</a:t>
            </a:r>
          </a:p>
        </p:txBody>
      </p:sp>
      <p:sp>
        <p:nvSpPr>
          <p:cNvPr id="31767" name="Text Box 23"/>
          <p:cNvSpPr txBox="1">
            <a:spLocks noChangeArrowheads="1"/>
          </p:cNvSpPr>
          <p:nvPr/>
        </p:nvSpPr>
        <p:spPr bwMode="auto">
          <a:xfrm>
            <a:off x="6804025" y="3933825"/>
            <a:ext cx="1781175" cy="701675"/>
          </a:xfrm>
          <a:prstGeom prst="rect">
            <a:avLst/>
          </a:prstGeom>
          <a:noFill/>
          <a:ln w="9525">
            <a:noFill/>
            <a:miter lim="800000"/>
            <a:headEnd/>
            <a:tailEnd/>
          </a:ln>
        </p:spPr>
        <p:txBody>
          <a:bodyPr wrap="none">
            <a:spAutoFit/>
          </a:bodyPr>
          <a:lstStyle/>
          <a:p>
            <a:pPr algn="ctr"/>
            <a:r>
              <a:rPr lang="ja-JP" altLang="en-US" sz="2000">
                <a:solidFill>
                  <a:srgbClr val="000000"/>
                </a:solidFill>
                <a:latin typeface="Times" charset="0"/>
                <a:ea typeface="Osaka" charset="-128"/>
              </a:rPr>
              <a:t>受精卵</a:t>
            </a:r>
          </a:p>
          <a:p>
            <a:pPr algn="ctr"/>
            <a:r>
              <a:rPr lang="ja-JP" altLang="en-US" sz="2000">
                <a:solidFill>
                  <a:srgbClr val="000000"/>
                </a:solidFill>
                <a:latin typeface="Times" charset="0"/>
                <a:ea typeface="Osaka" charset="-128"/>
              </a:rPr>
              <a:t>（</a:t>
            </a:r>
            <a:r>
              <a:rPr lang="en-US" altLang="ja-JP" sz="2000">
                <a:solidFill>
                  <a:srgbClr val="000000"/>
                </a:solidFill>
                <a:latin typeface="Times" charset="0"/>
                <a:ea typeface="Osaka" charset="-128"/>
              </a:rPr>
              <a:t>fertilized egg</a:t>
            </a:r>
            <a:r>
              <a:rPr lang="ja-JP" altLang="en-US" sz="2000">
                <a:solidFill>
                  <a:srgbClr val="000000"/>
                </a:solidFill>
                <a:latin typeface="Times" charset="0"/>
                <a:ea typeface="Osaka" charset="-128"/>
              </a:rPr>
              <a:t>）</a:t>
            </a:r>
          </a:p>
        </p:txBody>
      </p:sp>
      <p:sp>
        <p:nvSpPr>
          <p:cNvPr id="31768" name="Text Box 24"/>
          <p:cNvSpPr txBox="1">
            <a:spLocks noChangeArrowheads="1"/>
          </p:cNvSpPr>
          <p:nvPr/>
        </p:nvSpPr>
        <p:spPr bwMode="auto">
          <a:xfrm>
            <a:off x="7146925" y="4964113"/>
            <a:ext cx="1212850" cy="701675"/>
          </a:xfrm>
          <a:prstGeom prst="rect">
            <a:avLst/>
          </a:prstGeom>
          <a:noFill/>
          <a:ln w="9525">
            <a:noFill/>
            <a:miter lim="800000"/>
            <a:headEnd/>
            <a:tailEnd/>
          </a:ln>
        </p:spPr>
        <p:txBody>
          <a:bodyPr wrap="none">
            <a:spAutoFit/>
          </a:bodyPr>
          <a:lstStyle/>
          <a:p>
            <a:pPr algn="ctr"/>
            <a:r>
              <a:rPr lang="ja-JP" altLang="en-US" sz="2000">
                <a:solidFill>
                  <a:srgbClr val="000000"/>
                </a:solidFill>
                <a:latin typeface="Times" charset="0"/>
                <a:ea typeface="Osaka" charset="-128"/>
              </a:rPr>
              <a:t>胚</a:t>
            </a:r>
          </a:p>
          <a:p>
            <a:pPr algn="ctr"/>
            <a:r>
              <a:rPr lang="ja-JP" altLang="en-US" sz="2000">
                <a:solidFill>
                  <a:srgbClr val="000000"/>
                </a:solidFill>
                <a:latin typeface="Times" charset="0"/>
                <a:ea typeface="Osaka" charset="-128"/>
              </a:rPr>
              <a:t>（</a:t>
            </a:r>
            <a:r>
              <a:rPr lang="en-US" altLang="ja-JP" sz="2000">
                <a:solidFill>
                  <a:srgbClr val="000000"/>
                </a:solidFill>
                <a:latin typeface="Times" charset="0"/>
                <a:ea typeface="Osaka" charset="-128"/>
              </a:rPr>
              <a:t>embryo</a:t>
            </a:r>
            <a:r>
              <a:rPr lang="ja-JP" altLang="en-US" sz="2000">
                <a:solidFill>
                  <a:srgbClr val="000000"/>
                </a:solidFill>
                <a:latin typeface="Times" charset="0"/>
                <a:ea typeface="Osaka" charset="-128"/>
              </a:rPr>
              <a:t>）</a:t>
            </a:r>
          </a:p>
        </p:txBody>
      </p:sp>
      <p:sp>
        <p:nvSpPr>
          <p:cNvPr id="64537" name="Text Box 25"/>
          <p:cNvSpPr txBox="1">
            <a:spLocks noChangeArrowheads="1"/>
          </p:cNvSpPr>
          <p:nvPr/>
        </p:nvSpPr>
        <p:spPr bwMode="auto">
          <a:xfrm>
            <a:off x="1600200" y="2286000"/>
            <a:ext cx="4000500" cy="377825"/>
          </a:xfrm>
          <a:prstGeom prst="rect">
            <a:avLst/>
          </a:prstGeom>
          <a:noFill/>
          <a:ln w="9525">
            <a:noFill/>
            <a:miter lim="800000"/>
            <a:headEnd/>
            <a:tailEnd/>
          </a:ln>
        </p:spPr>
        <p:txBody>
          <a:bodyPr wrap="none">
            <a:spAutoFit/>
          </a:bodyPr>
          <a:lstStyle/>
          <a:p>
            <a:r>
              <a:rPr lang="ja-JP" altLang="en-US">
                <a:solidFill>
                  <a:srgbClr val="000000"/>
                </a:solidFill>
                <a:latin typeface="Times" charset="0"/>
                <a:ea typeface="Osaka" charset="-128"/>
              </a:rPr>
              <a:t>卵による精子の誘引 </a:t>
            </a:r>
            <a:r>
              <a:rPr lang="en-US" altLang="ja-JP">
                <a:solidFill>
                  <a:srgbClr val="000000"/>
                </a:solidFill>
                <a:latin typeface="Times" charset="0"/>
                <a:ea typeface="Osaka" charset="-128"/>
              </a:rPr>
              <a:t>(chemo-attraction)</a:t>
            </a:r>
          </a:p>
        </p:txBody>
      </p:sp>
      <p:sp>
        <p:nvSpPr>
          <p:cNvPr id="64538" name="Text Box 26"/>
          <p:cNvSpPr txBox="1">
            <a:spLocks noChangeArrowheads="1"/>
          </p:cNvSpPr>
          <p:nvPr/>
        </p:nvSpPr>
        <p:spPr bwMode="auto">
          <a:xfrm>
            <a:off x="6584950" y="5734050"/>
            <a:ext cx="2451100" cy="366713"/>
          </a:xfrm>
          <a:prstGeom prst="rect">
            <a:avLst/>
          </a:prstGeom>
          <a:noFill/>
          <a:ln w="9525">
            <a:noFill/>
            <a:miter lim="800000"/>
            <a:headEnd/>
            <a:tailEnd/>
          </a:ln>
        </p:spPr>
        <p:txBody>
          <a:bodyPr wrap="none">
            <a:spAutoFit/>
          </a:bodyPr>
          <a:lstStyle/>
          <a:p>
            <a:r>
              <a:rPr lang="ja-JP" altLang="en-US">
                <a:solidFill>
                  <a:srgbClr val="000000"/>
                </a:solidFill>
                <a:latin typeface="Arial"/>
                <a:ea typeface="ＭＳ Ｐゴシック"/>
              </a:rPr>
              <a:t>青木先生へバトンタッチ</a:t>
            </a:r>
          </a:p>
        </p:txBody>
      </p:sp>
    </p:spTree>
    <p:extLst>
      <p:ext uri="{BB962C8B-B14F-4D97-AF65-F5344CB8AC3E}">
        <p14:creationId xmlns:p14="http://schemas.microsoft.com/office/powerpoint/2010/main" val="344536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dissolve">
                                      <p:cBhvr>
                                        <p:cTn id="7" dur="500"/>
                                        <p:tgtEl>
                                          <p:spTgt spid="3174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31766"/>
                                        </p:tgtEl>
                                        <p:attrNameLst>
                                          <p:attrName>style.visibility</p:attrName>
                                        </p:attrNameLst>
                                      </p:cBhvr>
                                      <p:to>
                                        <p:strVal val="visible"/>
                                      </p:to>
                                    </p:set>
                                    <p:anim calcmode="lin" valueType="num">
                                      <p:cBhvr additive="base">
                                        <p:cTn id="12" dur="500" fill="hold"/>
                                        <p:tgtEl>
                                          <p:spTgt spid="31766"/>
                                        </p:tgtEl>
                                        <p:attrNameLst>
                                          <p:attrName>ppt_x</p:attrName>
                                        </p:attrNameLst>
                                      </p:cBhvr>
                                      <p:tavLst>
                                        <p:tav tm="0">
                                          <p:val>
                                            <p:strVal val="1+#ppt_w/2"/>
                                          </p:val>
                                        </p:tav>
                                        <p:tav tm="100000">
                                          <p:val>
                                            <p:strVal val="#ppt_x"/>
                                          </p:val>
                                        </p:tav>
                                      </p:tavLst>
                                    </p:anim>
                                    <p:anim calcmode="lin" valueType="num">
                                      <p:cBhvr additive="base">
                                        <p:cTn id="13" dur="500" fill="hold"/>
                                        <p:tgtEl>
                                          <p:spTgt spid="3176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31767"/>
                                        </p:tgtEl>
                                        <p:attrNameLst>
                                          <p:attrName>style.visibility</p:attrName>
                                        </p:attrNameLst>
                                      </p:cBhvr>
                                      <p:to>
                                        <p:strVal val="visible"/>
                                      </p:to>
                                    </p:set>
                                    <p:anim calcmode="lin" valueType="num">
                                      <p:cBhvr additive="base">
                                        <p:cTn id="18" dur="500" fill="hold"/>
                                        <p:tgtEl>
                                          <p:spTgt spid="31767"/>
                                        </p:tgtEl>
                                        <p:attrNameLst>
                                          <p:attrName>ppt_x</p:attrName>
                                        </p:attrNameLst>
                                      </p:cBhvr>
                                      <p:tavLst>
                                        <p:tav tm="0">
                                          <p:val>
                                            <p:strVal val="1+#ppt_w/2"/>
                                          </p:val>
                                        </p:tav>
                                        <p:tav tm="100000">
                                          <p:val>
                                            <p:strVal val="#ppt_x"/>
                                          </p:val>
                                        </p:tav>
                                      </p:tavLst>
                                    </p:anim>
                                    <p:anim calcmode="lin" valueType="num">
                                      <p:cBhvr additive="base">
                                        <p:cTn id="19" dur="500" fill="hold"/>
                                        <p:tgtEl>
                                          <p:spTgt spid="3176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31768"/>
                                        </p:tgtEl>
                                        <p:attrNameLst>
                                          <p:attrName>style.visibility</p:attrName>
                                        </p:attrNameLst>
                                      </p:cBhvr>
                                      <p:to>
                                        <p:strVal val="visible"/>
                                      </p:to>
                                    </p:set>
                                    <p:anim calcmode="lin" valueType="num">
                                      <p:cBhvr additive="base">
                                        <p:cTn id="24" dur="500" fill="hold"/>
                                        <p:tgtEl>
                                          <p:spTgt spid="31768"/>
                                        </p:tgtEl>
                                        <p:attrNameLst>
                                          <p:attrName>ppt_x</p:attrName>
                                        </p:attrNameLst>
                                      </p:cBhvr>
                                      <p:tavLst>
                                        <p:tav tm="0">
                                          <p:val>
                                            <p:strVal val="1+#ppt_w/2"/>
                                          </p:val>
                                        </p:tav>
                                        <p:tav tm="100000">
                                          <p:val>
                                            <p:strVal val="#ppt_x"/>
                                          </p:val>
                                        </p:tav>
                                      </p:tavLst>
                                    </p:anim>
                                    <p:anim calcmode="lin" valueType="num">
                                      <p:cBhvr additive="base">
                                        <p:cTn id="25" dur="500" fill="hold"/>
                                        <p:tgtEl>
                                          <p:spTgt spid="31768"/>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1748"/>
                                        </p:tgtEl>
                                        <p:attrNameLst>
                                          <p:attrName>style.visibility</p:attrName>
                                        </p:attrNameLst>
                                      </p:cBhvr>
                                      <p:to>
                                        <p:strVal val="visible"/>
                                      </p:to>
                                    </p:set>
                                    <p:animEffect transition="in" filter="dissolve">
                                      <p:cBhvr>
                                        <p:cTn id="30" dur="500"/>
                                        <p:tgtEl>
                                          <p:spTgt spid="31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animBg="1"/>
      <p:bldP spid="31748" grpId="0" animBg="1"/>
      <p:bldP spid="31766" grpId="0" autoUpdateAnimBg="0"/>
      <p:bldP spid="31767" grpId="0" autoUpdateAnimBg="0"/>
      <p:bldP spid="31768"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6"/>
          <p:cNvSpPr>
            <a:spLocks noChangeArrowheads="1"/>
          </p:cNvSpPr>
          <p:nvPr/>
        </p:nvSpPr>
        <p:spPr bwMode="auto">
          <a:xfrm>
            <a:off x="-36513" y="0"/>
            <a:ext cx="9324976" cy="6858000"/>
          </a:xfrm>
          <a:prstGeom prst="rect">
            <a:avLst/>
          </a:prstGeom>
          <a:solidFill>
            <a:schemeClr val="tx1"/>
          </a:solidFill>
          <a:ln w="9525">
            <a:solidFill>
              <a:schemeClr val="tx1"/>
            </a:solidFill>
            <a:miter lim="800000"/>
            <a:headEnd/>
            <a:tailEnd/>
          </a:ln>
        </p:spPr>
        <p:txBody>
          <a:bodyPr wrap="none" anchor="ctr"/>
          <a:lstStyle/>
          <a:p>
            <a:endParaRPr lang="ja-JP" altLang="en-US">
              <a:solidFill>
                <a:srgbClr val="000000"/>
              </a:solidFill>
              <a:latin typeface="Arial"/>
              <a:ea typeface="ＭＳ Ｐゴシック"/>
            </a:endParaRPr>
          </a:p>
        </p:txBody>
      </p:sp>
      <p:pic>
        <p:nvPicPr>
          <p:cNvPr id="83971" name="Picture 2"/>
          <p:cNvPicPr>
            <a:picLocks noChangeAspect="1" noChangeArrowheads="1"/>
          </p:cNvPicPr>
          <p:nvPr/>
        </p:nvPicPr>
        <p:blipFill>
          <a:blip r:embed="rId3" cstate="print"/>
          <a:srcRect/>
          <a:stretch>
            <a:fillRect/>
          </a:stretch>
        </p:blipFill>
        <p:spPr bwMode="auto">
          <a:xfrm>
            <a:off x="533400" y="609600"/>
            <a:ext cx="7950200" cy="5638800"/>
          </a:xfrm>
          <a:prstGeom prst="rect">
            <a:avLst/>
          </a:prstGeom>
          <a:noFill/>
          <a:ln w="9525">
            <a:noFill/>
            <a:miter lim="800000"/>
            <a:headEnd/>
            <a:tailEnd/>
          </a:ln>
        </p:spPr>
      </p:pic>
      <p:pic>
        <p:nvPicPr>
          <p:cNvPr id="83972" name="Picture 3"/>
          <p:cNvPicPr>
            <a:picLocks noChangeAspect="1" noChangeArrowheads="1"/>
          </p:cNvPicPr>
          <p:nvPr/>
        </p:nvPicPr>
        <p:blipFill>
          <a:blip r:embed="rId4" cstate="print"/>
          <a:srcRect/>
          <a:stretch>
            <a:fillRect/>
          </a:stretch>
        </p:blipFill>
        <p:spPr bwMode="auto">
          <a:xfrm>
            <a:off x="3581400" y="1600200"/>
            <a:ext cx="990600" cy="2108200"/>
          </a:xfrm>
          <a:prstGeom prst="rect">
            <a:avLst/>
          </a:prstGeom>
          <a:noFill/>
          <a:ln w="9525">
            <a:noFill/>
            <a:miter lim="800000"/>
            <a:headEnd/>
            <a:tailEnd/>
          </a:ln>
        </p:spPr>
      </p:pic>
      <p:sp>
        <p:nvSpPr>
          <p:cNvPr id="83973" name="Text Box 4"/>
          <p:cNvSpPr txBox="1">
            <a:spLocks noChangeArrowheads="1"/>
          </p:cNvSpPr>
          <p:nvPr/>
        </p:nvSpPr>
        <p:spPr bwMode="auto">
          <a:xfrm>
            <a:off x="4419600" y="3352800"/>
            <a:ext cx="1981200" cy="457200"/>
          </a:xfrm>
          <a:prstGeom prst="rect">
            <a:avLst/>
          </a:prstGeom>
          <a:noFill/>
          <a:ln w="9525">
            <a:noFill/>
            <a:miter lim="800000"/>
            <a:headEnd/>
            <a:tailEnd/>
          </a:ln>
        </p:spPr>
        <p:txBody>
          <a:bodyPr>
            <a:spAutoFit/>
          </a:bodyPr>
          <a:lstStyle/>
          <a:p>
            <a:pPr>
              <a:spcBef>
                <a:spcPct val="50000"/>
              </a:spcBef>
            </a:pPr>
            <a:r>
              <a:rPr lang="en-US" altLang="ja-JP" sz="2400">
                <a:solidFill>
                  <a:srgbClr val="FFFFFF"/>
                </a:solidFill>
                <a:latin typeface="Helvetica" charset="0"/>
                <a:ea typeface="Osaka" charset="-128"/>
              </a:rPr>
              <a:t>Sperm factor</a:t>
            </a:r>
            <a:endParaRPr lang="en-US" altLang="ja-JP" sz="2400">
              <a:solidFill>
                <a:srgbClr val="FFFFFF"/>
              </a:solidFill>
              <a:latin typeface="Times" charset="0"/>
              <a:ea typeface="Osaka" charset="-128"/>
            </a:endParaRPr>
          </a:p>
        </p:txBody>
      </p:sp>
      <p:sp>
        <p:nvSpPr>
          <p:cNvPr id="83974" name="Line 5"/>
          <p:cNvSpPr>
            <a:spLocks noChangeShapeType="1"/>
          </p:cNvSpPr>
          <p:nvPr/>
        </p:nvSpPr>
        <p:spPr bwMode="auto">
          <a:xfrm flipH="1">
            <a:off x="3962400" y="3733800"/>
            <a:ext cx="228600" cy="152400"/>
          </a:xfrm>
          <a:prstGeom prst="line">
            <a:avLst/>
          </a:prstGeom>
          <a:noFill/>
          <a:ln w="9525">
            <a:solidFill>
              <a:schemeClr val="bg1"/>
            </a:solidFill>
            <a:round/>
            <a:headEnd/>
            <a:tailEnd type="triangle" w="med" len="med"/>
          </a:ln>
        </p:spPr>
        <p:txBody>
          <a:bodyPr wrap="none" anchor="ctr"/>
          <a:lstStyle/>
          <a:p>
            <a:endParaRPr lang="ja-JP" altLang="en-US">
              <a:solidFill>
                <a:srgbClr val="000000"/>
              </a:solidFill>
              <a:latin typeface="Arial"/>
              <a:ea typeface="ＭＳ Ｐゴシック"/>
            </a:endParaRPr>
          </a:p>
        </p:txBody>
      </p:sp>
      <p:sp>
        <p:nvSpPr>
          <p:cNvPr id="83975" name="Rectangle 6"/>
          <p:cNvSpPr>
            <a:spLocks noChangeArrowheads="1"/>
          </p:cNvSpPr>
          <p:nvPr/>
        </p:nvSpPr>
        <p:spPr bwMode="auto">
          <a:xfrm>
            <a:off x="2971800" y="3505200"/>
            <a:ext cx="533400" cy="304800"/>
          </a:xfrm>
          <a:prstGeom prst="rect">
            <a:avLst/>
          </a:prstGeom>
          <a:solidFill>
            <a:schemeClr val="tx2"/>
          </a:solidFill>
          <a:ln w="9525">
            <a:solidFill>
              <a:schemeClr val="tx1"/>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83976" name="Rectangle 7"/>
          <p:cNvSpPr>
            <a:spLocks noChangeArrowheads="1"/>
          </p:cNvSpPr>
          <p:nvPr/>
        </p:nvSpPr>
        <p:spPr bwMode="auto">
          <a:xfrm>
            <a:off x="2971800" y="3276600"/>
            <a:ext cx="838200" cy="228600"/>
          </a:xfrm>
          <a:prstGeom prst="rect">
            <a:avLst/>
          </a:prstGeom>
          <a:solidFill>
            <a:schemeClr val="tx2"/>
          </a:solidFill>
          <a:ln w="9525">
            <a:solidFill>
              <a:schemeClr val="tx1"/>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83977" name="Rectangle 8"/>
          <p:cNvSpPr>
            <a:spLocks noChangeArrowheads="1"/>
          </p:cNvSpPr>
          <p:nvPr/>
        </p:nvSpPr>
        <p:spPr bwMode="auto">
          <a:xfrm>
            <a:off x="3581400" y="5410200"/>
            <a:ext cx="457200" cy="304800"/>
          </a:xfrm>
          <a:prstGeom prst="rect">
            <a:avLst/>
          </a:prstGeom>
          <a:solidFill>
            <a:schemeClr val="tx2"/>
          </a:solidFill>
          <a:ln w="9525">
            <a:solidFill>
              <a:schemeClr val="tx2"/>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83978" name="Text Box 9"/>
          <p:cNvSpPr txBox="1">
            <a:spLocks noChangeArrowheads="1"/>
          </p:cNvSpPr>
          <p:nvPr/>
        </p:nvSpPr>
        <p:spPr bwMode="auto">
          <a:xfrm>
            <a:off x="3581400" y="5486400"/>
            <a:ext cx="2819400" cy="519113"/>
          </a:xfrm>
          <a:prstGeom prst="rect">
            <a:avLst/>
          </a:prstGeom>
          <a:noFill/>
          <a:ln w="9525">
            <a:noFill/>
            <a:miter lim="800000"/>
            <a:headEnd/>
            <a:tailEnd/>
          </a:ln>
        </p:spPr>
        <p:txBody>
          <a:bodyPr>
            <a:spAutoFit/>
          </a:bodyPr>
          <a:lstStyle/>
          <a:p>
            <a:pPr>
              <a:spcBef>
                <a:spcPct val="50000"/>
              </a:spcBef>
            </a:pPr>
            <a:r>
              <a:rPr lang="en-US" altLang="ja-JP" sz="2800" b="1">
                <a:solidFill>
                  <a:srgbClr val="FFFFFF"/>
                </a:solidFill>
                <a:latin typeface="Helvetica" charset="0"/>
                <a:ea typeface="Osaka" charset="-128"/>
              </a:rPr>
              <a:t>IP</a:t>
            </a:r>
            <a:r>
              <a:rPr lang="en-US" altLang="ja-JP" b="1">
                <a:solidFill>
                  <a:srgbClr val="FFFFFF"/>
                </a:solidFill>
                <a:latin typeface="Helvetica" charset="0"/>
                <a:ea typeface="Osaka" charset="-128"/>
              </a:rPr>
              <a:t>3</a:t>
            </a:r>
            <a:r>
              <a:rPr lang="en-US" altLang="ja-JP" sz="2800" b="1">
                <a:solidFill>
                  <a:srgbClr val="FFFFFF"/>
                </a:solidFill>
                <a:latin typeface="Helvetica" charset="0"/>
                <a:ea typeface="Osaka" charset="-128"/>
              </a:rPr>
              <a:t> receptor</a:t>
            </a:r>
          </a:p>
        </p:txBody>
      </p:sp>
      <p:sp>
        <p:nvSpPr>
          <p:cNvPr id="83979" name="Rectangle 10"/>
          <p:cNvSpPr>
            <a:spLocks noChangeArrowheads="1"/>
          </p:cNvSpPr>
          <p:nvPr/>
        </p:nvSpPr>
        <p:spPr bwMode="auto">
          <a:xfrm>
            <a:off x="3429000" y="5410200"/>
            <a:ext cx="228600" cy="304800"/>
          </a:xfrm>
          <a:prstGeom prst="rect">
            <a:avLst/>
          </a:prstGeom>
          <a:solidFill>
            <a:schemeClr val="tx2"/>
          </a:solidFill>
          <a:ln w="9525">
            <a:solidFill>
              <a:schemeClr val="tx2"/>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83980" name="Text Box 11"/>
          <p:cNvSpPr txBox="1">
            <a:spLocks noChangeArrowheads="1"/>
          </p:cNvSpPr>
          <p:nvPr/>
        </p:nvSpPr>
        <p:spPr bwMode="auto">
          <a:xfrm>
            <a:off x="6096000" y="4876800"/>
            <a:ext cx="1295400" cy="536575"/>
          </a:xfrm>
          <a:prstGeom prst="rect">
            <a:avLst/>
          </a:prstGeom>
          <a:noFill/>
          <a:ln w="9525">
            <a:noFill/>
            <a:miter lim="800000"/>
            <a:headEnd/>
            <a:tailEnd/>
          </a:ln>
        </p:spPr>
        <p:txBody>
          <a:bodyPr>
            <a:spAutoFit/>
          </a:bodyPr>
          <a:lstStyle/>
          <a:p>
            <a:pPr>
              <a:spcBef>
                <a:spcPct val="50000"/>
              </a:spcBef>
            </a:pPr>
            <a:r>
              <a:rPr lang="ja-JP" altLang="en-US" sz="2800" b="1">
                <a:solidFill>
                  <a:srgbClr val="FFFFFF"/>
                </a:solidFill>
                <a:latin typeface="Times" charset="0"/>
                <a:ea typeface="Osaka" charset="-128"/>
              </a:rPr>
              <a:t>小胞体</a:t>
            </a:r>
          </a:p>
        </p:txBody>
      </p:sp>
      <p:sp>
        <p:nvSpPr>
          <p:cNvPr id="83981" name="Rectangle 12"/>
          <p:cNvSpPr>
            <a:spLocks noChangeArrowheads="1"/>
          </p:cNvSpPr>
          <p:nvPr/>
        </p:nvSpPr>
        <p:spPr bwMode="auto">
          <a:xfrm>
            <a:off x="2819400" y="3962400"/>
            <a:ext cx="381000" cy="381000"/>
          </a:xfrm>
          <a:prstGeom prst="rect">
            <a:avLst/>
          </a:prstGeom>
          <a:solidFill>
            <a:schemeClr val="tx2"/>
          </a:solidFill>
          <a:ln w="9525">
            <a:solidFill>
              <a:schemeClr val="tx1"/>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71694" name="Freeform 14"/>
          <p:cNvSpPr>
            <a:spLocks/>
          </p:cNvSpPr>
          <p:nvPr/>
        </p:nvSpPr>
        <p:spPr bwMode="auto">
          <a:xfrm>
            <a:off x="3429000" y="1030288"/>
            <a:ext cx="3041650" cy="2932112"/>
          </a:xfrm>
          <a:custGeom>
            <a:avLst/>
            <a:gdLst>
              <a:gd name="T0" fmla="*/ 2147483647 w 1916"/>
              <a:gd name="T1" fmla="*/ 1106347716 h 1847"/>
              <a:gd name="T2" fmla="*/ 2056447770 w 1916"/>
              <a:gd name="T3" fmla="*/ 622477728 h 1847"/>
              <a:gd name="T4" fmla="*/ 1935480301 w 1916"/>
              <a:gd name="T5" fmla="*/ 521671522 h 1847"/>
              <a:gd name="T6" fmla="*/ 1733867852 w 1916"/>
              <a:gd name="T7" fmla="*/ 420865315 h 1847"/>
              <a:gd name="T8" fmla="*/ 403224996 w 1916"/>
              <a:gd name="T9" fmla="*/ 420865315 h 1847"/>
              <a:gd name="T10" fmla="*/ 221773793 w 1916"/>
              <a:gd name="T11" fmla="*/ 561994004 h 1847"/>
              <a:gd name="T12" fmla="*/ 60483759 w 1916"/>
              <a:gd name="T13" fmla="*/ 864412821 h 1847"/>
              <a:gd name="T14" fmla="*/ 20161251 w 1916"/>
              <a:gd name="T15" fmla="*/ 1025702751 h 1847"/>
              <a:gd name="T16" fmla="*/ 0 w 1916"/>
              <a:gd name="T17" fmla="*/ 1106347716 h 1847"/>
              <a:gd name="T18" fmla="*/ 100806249 w 1916"/>
              <a:gd name="T19" fmla="*/ 1852314038 h 1847"/>
              <a:gd name="T20" fmla="*/ 302418772 w 1916"/>
              <a:gd name="T21" fmla="*/ 2147483647 h 1847"/>
              <a:gd name="T22" fmla="*/ 262096282 w 1916"/>
              <a:gd name="T23" fmla="*/ 2147483647 h 1847"/>
              <a:gd name="T24" fmla="*/ 362902507 w 1916"/>
              <a:gd name="T25" fmla="*/ 2147483647 h 1847"/>
              <a:gd name="T26" fmla="*/ 483870075 w 1916"/>
              <a:gd name="T27" fmla="*/ 2147483647 h 1847"/>
              <a:gd name="T28" fmla="*/ 504031320 w 1916"/>
              <a:gd name="T29" fmla="*/ 2147483647 h 1847"/>
              <a:gd name="T30" fmla="*/ 564515055 w 1916"/>
              <a:gd name="T31" fmla="*/ 2147483647 h 1847"/>
              <a:gd name="T32" fmla="*/ 786288748 w 1916"/>
              <a:gd name="T33" fmla="*/ 2147483647 h 1847"/>
              <a:gd name="T34" fmla="*/ 846772681 w 1916"/>
              <a:gd name="T35" fmla="*/ 2147483647 h 1847"/>
              <a:gd name="T36" fmla="*/ 1633061231 w 1916"/>
              <a:gd name="T37" fmla="*/ 2147483647 h 1847"/>
              <a:gd name="T38" fmla="*/ 2076609015 w 1916"/>
              <a:gd name="T39" fmla="*/ 2147483647 h 1847"/>
              <a:gd name="T40" fmla="*/ 2147483647 w 1916"/>
              <a:gd name="T41" fmla="*/ 2147483647 h 1847"/>
              <a:gd name="T42" fmla="*/ 2147483647 w 1916"/>
              <a:gd name="T43" fmla="*/ 2147483647 h 1847"/>
              <a:gd name="T44" fmla="*/ 2147483647 w 1916"/>
              <a:gd name="T45" fmla="*/ 2147483647 h 1847"/>
              <a:gd name="T46" fmla="*/ 2147483647 w 1916"/>
              <a:gd name="T47" fmla="*/ 2147483647 h 1847"/>
              <a:gd name="T48" fmla="*/ 2147483647 w 1916"/>
              <a:gd name="T49" fmla="*/ 2147483647 h 1847"/>
              <a:gd name="T50" fmla="*/ 2147483647 w 1916"/>
              <a:gd name="T51" fmla="*/ 2147483647 h 1847"/>
              <a:gd name="T52" fmla="*/ 2147483647 w 1916"/>
              <a:gd name="T53" fmla="*/ 2147483647 h 1847"/>
              <a:gd name="T54" fmla="*/ 2147483647 w 1916"/>
              <a:gd name="T55" fmla="*/ 2147483647 h 1847"/>
              <a:gd name="T56" fmla="*/ 2147483647 w 1916"/>
              <a:gd name="T57" fmla="*/ 2147483647 h 1847"/>
              <a:gd name="T58" fmla="*/ 2147483647 w 1916"/>
              <a:gd name="T59" fmla="*/ 2147483647 h 1847"/>
              <a:gd name="T60" fmla="*/ 2147483647 w 1916"/>
              <a:gd name="T61" fmla="*/ 1892636521 h 1847"/>
              <a:gd name="T62" fmla="*/ 2147483647 w 1916"/>
              <a:gd name="T63" fmla="*/ 1711185350 h 1847"/>
              <a:gd name="T64" fmla="*/ 2147483647 w 1916"/>
              <a:gd name="T65" fmla="*/ 1368445439 h 1847"/>
              <a:gd name="T66" fmla="*/ 2147483647 w 1916"/>
              <a:gd name="T67" fmla="*/ 1247476404 h 1847"/>
              <a:gd name="T68" fmla="*/ 2147483647 w 1916"/>
              <a:gd name="T69" fmla="*/ 985380268 h 18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16"/>
              <a:gd name="T106" fmla="*/ 0 h 1847"/>
              <a:gd name="T107" fmla="*/ 1916 w 1916"/>
              <a:gd name="T108" fmla="*/ 1847 h 18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16" h="1847">
                <a:moveTo>
                  <a:pt x="992" y="439"/>
                </a:moveTo>
                <a:cubicBezTo>
                  <a:pt x="935" y="373"/>
                  <a:pt x="883" y="302"/>
                  <a:pt x="816" y="247"/>
                </a:cubicBezTo>
                <a:cubicBezTo>
                  <a:pt x="800" y="233"/>
                  <a:pt x="785" y="218"/>
                  <a:pt x="768" y="207"/>
                </a:cubicBezTo>
                <a:cubicBezTo>
                  <a:pt x="742" y="191"/>
                  <a:pt x="688" y="167"/>
                  <a:pt x="688" y="167"/>
                </a:cubicBezTo>
                <a:cubicBezTo>
                  <a:pt x="604" y="0"/>
                  <a:pt x="319" y="113"/>
                  <a:pt x="160" y="167"/>
                </a:cubicBezTo>
                <a:cubicBezTo>
                  <a:pt x="137" y="189"/>
                  <a:pt x="105" y="195"/>
                  <a:pt x="88" y="223"/>
                </a:cubicBezTo>
                <a:cubicBezTo>
                  <a:pt x="63" y="261"/>
                  <a:pt x="46" y="303"/>
                  <a:pt x="24" y="343"/>
                </a:cubicBezTo>
                <a:cubicBezTo>
                  <a:pt x="18" y="364"/>
                  <a:pt x="13" y="385"/>
                  <a:pt x="8" y="407"/>
                </a:cubicBezTo>
                <a:cubicBezTo>
                  <a:pt x="5" y="417"/>
                  <a:pt x="0" y="439"/>
                  <a:pt x="0" y="439"/>
                </a:cubicBezTo>
                <a:cubicBezTo>
                  <a:pt x="5" y="532"/>
                  <a:pt x="5" y="644"/>
                  <a:pt x="40" y="735"/>
                </a:cubicBezTo>
                <a:cubicBezTo>
                  <a:pt x="60" y="789"/>
                  <a:pt x="101" y="832"/>
                  <a:pt x="120" y="887"/>
                </a:cubicBezTo>
                <a:cubicBezTo>
                  <a:pt x="130" y="1000"/>
                  <a:pt x="131" y="1111"/>
                  <a:pt x="104" y="1223"/>
                </a:cubicBezTo>
                <a:cubicBezTo>
                  <a:pt x="104" y="1249"/>
                  <a:pt x="60" y="1451"/>
                  <a:pt x="144" y="1479"/>
                </a:cubicBezTo>
                <a:cubicBezTo>
                  <a:pt x="199" y="1562"/>
                  <a:pt x="110" y="1437"/>
                  <a:pt x="192" y="1519"/>
                </a:cubicBezTo>
                <a:cubicBezTo>
                  <a:pt x="197" y="1524"/>
                  <a:pt x="194" y="1536"/>
                  <a:pt x="200" y="1543"/>
                </a:cubicBezTo>
                <a:cubicBezTo>
                  <a:pt x="206" y="1550"/>
                  <a:pt x="216" y="1553"/>
                  <a:pt x="224" y="1559"/>
                </a:cubicBezTo>
                <a:cubicBezTo>
                  <a:pt x="248" y="1595"/>
                  <a:pt x="285" y="1620"/>
                  <a:pt x="312" y="1655"/>
                </a:cubicBezTo>
                <a:cubicBezTo>
                  <a:pt x="320" y="1665"/>
                  <a:pt x="324" y="1679"/>
                  <a:pt x="336" y="1687"/>
                </a:cubicBezTo>
                <a:cubicBezTo>
                  <a:pt x="405" y="1733"/>
                  <a:pt x="572" y="1730"/>
                  <a:pt x="648" y="1735"/>
                </a:cubicBezTo>
                <a:cubicBezTo>
                  <a:pt x="702" y="1748"/>
                  <a:pt x="767" y="1762"/>
                  <a:pt x="824" y="1767"/>
                </a:cubicBezTo>
                <a:cubicBezTo>
                  <a:pt x="938" y="1776"/>
                  <a:pt x="1168" y="1791"/>
                  <a:pt x="1168" y="1791"/>
                </a:cubicBezTo>
                <a:cubicBezTo>
                  <a:pt x="1247" y="1810"/>
                  <a:pt x="1327" y="1833"/>
                  <a:pt x="1408" y="1847"/>
                </a:cubicBezTo>
                <a:cubicBezTo>
                  <a:pt x="1578" y="1829"/>
                  <a:pt x="1516" y="1843"/>
                  <a:pt x="1600" y="1823"/>
                </a:cubicBezTo>
                <a:cubicBezTo>
                  <a:pt x="1624" y="1807"/>
                  <a:pt x="1645" y="1786"/>
                  <a:pt x="1672" y="1775"/>
                </a:cubicBezTo>
                <a:cubicBezTo>
                  <a:pt x="1707" y="1759"/>
                  <a:pt x="1752" y="1741"/>
                  <a:pt x="1784" y="1719"/>
                </a:cubicBezTo>
                <a:cubicBezTo>
                  <a:pt x="1817" y="1694"/>
                  <a:pt x="1807" y="1685"/>
                  <a:pt x="1832" y="1647"/>
                </a:cubicBezTo>
                <a:cubicBezTo>
                  <a:pt x="1846" y="1624"/>
                  <a:pt x="1865" y="1605"/>
                  <a:pt x="1880" y="1583"/>
                </a:cubicBezTo>
                <a:cubicBezTo>
                  <a:pt x="1916" y="1435"/>
                  <a:pt x="1800" y="1351"/>
                  <a:pt x="1712" y="1263"/>
                </a:cubicBezTo>
                <a:cubicBezTo>
                  <a:pt x="1627" y="1178"/>
                  <a:pt x="1529" y="1099"/>
                  <a:pt x="1432" y="1031"/>
                </a:cubicBezTo>
                <a:cubicBezTo>
                  <a:pt x="1363" y="982"/>
                  <a:pt x="1242" y="937"/>
                  <a:pt x="1184" y="871"/>
                </a:cubicBezTo>
                <a:cubicBezTo>
                  <a:pt x="1149" y="832"/>
                  <a:pt x="1155" y="788"/>
                  <a:pt x="1128" y="751"/>
                </a:cubicBezTo>
                <a:cubicBezTo>
                  <a:pt x="1094" y="706"/>
                  <a:pt x="1110" y="730"/>
                  <a:pt x="1080" y="679"/>
                </a:cubicBezTo>
                <a:cubicBezTo>
                  <a:pt x="1070" y="631"/>
                  <a:pt x="1047" y="589"/>
                  <a:pt x="1032" y="543"/>
                </a:cubicBezTo>
                <a:cubicBezTo>
                  <a:pt x="1026" y="527"/>
                  <a:pt x="1027" y="506"/>
                  <a:pt x="1016" y="495"/>
                </a:cubicBezTo>
                <a:cubicBezTo>
                  <a:pt x="976" y="455"/>
                  <a:pt x="976" y="451"/>
                  <a:pt x="976" y="391"/>
                </a:cubicBezTo>
              </a:path>
            </a:pathLst>
          </a:custGeom>
          <a:noFill/>
          <a:ln w="38100" cmpd="sng">
            <a:solidFill>
              <a:srgbClr val="FF0000"/>
            </a:solidFill>
            <a:round/>
            <a:headEnd/>
            <a:tailEnd/>
          </a:ln>
        </p:spPr>
        <p:txBody>
          <a:bodyPr wrap="none" anchor="ctr"/>
          <a:lstStyle/>
          <a:p>
            <a:endParaRPr lang="ja-JP" altLang="en-US">
              <a:solidFill>
                <a:srgbClr val="000000"/>
              </a:solidFill>
              <a:latin typeface="Arial"/>
              <a:ea typeface="ＭＳ Ｐゴシック"/>
            </a:endParaRPr>
          </a:p>
        </p:txBody>
      </p:sp>
    </p:spTree>
    <p:extLst>
      <p:ext uri="{BB962C8B-B14F-4D97-AF65-F5344CB8AC3E}">
        <p14:creationId xmlns:p14="http://schemas.microsoft.com/office/powerpoint/2010/main" val="228606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1694"/>
                                        </p:tgtEl>
                                        <p:attrNameLst>
                                          <p:attrName>style.visibility</p:attrName>
                                        </p:attrNameLst>
                                      </p:cBhvr>
                                      <p:to>
                                        <p:strVal val="visible"/>
                                      </p:to>
                                    </p:set>
                                    <p:animEffect transition="in" filter="box(in)">
                                      <p:cBhvr>
                                        <p:cTn id="7" dur="500"/>
                                        <p:tgtEl>
                                          <p:spTgt spid="71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cstate="print"/>
          <a:srcRect/>
          <a:stretch>
            <a:fillRect/>
          </a:stretch>
        </p:blipFill>
        <p:spPr bwMode="auto">
          <a:xfrm>
            <a:off x="2057400" y="381000"/>
            <a:ext cx="5240338" cy="6248400"/>
          </a:xfrm>
          <a:prstGeom prst="rect">
            <a:avLst/>
          </a:prstGeom>
          <a:noFill/>
          <a:ln w="9525">
            <a:noFill/>
            <a:miter lim="800000"/>
            <a:headEnd/>
            <a:tailEnd/>
          </a:ln>
        </p:spPr>
      </p:pic>
    </p:spTree>
    <p:extLst>
      <p:ext uri="{BB962C8B-B14F-4D97-AF65-F5344CB8AC3E}">
        <p14:creationId xmlns:p14="http://schemas.microsoft.com/office/powerpoint/2010/main" val="37015479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1" name="Group 5"/>
          <p:cNvGrpSpPr>
            <a:grpSpLocks/>
          </p:cNvGrpSpPr>
          <p:nvPr/>
        </p:nvGrpSpPr>
        <p:grpSpPr bwMode="auto">
          <a:xfrm>
            <a:off x="4619625" y="0"/>
            <a:ext cx="4583113" cy="6858000"/>
            <a:chOff x="3792" y="1536"/>
            <a:chExt cx="1592" cy="2136"/>
          </a:xfrm>
        </p:grpSpPr>
        <p:pic>
          <p:nvPicPr>
            <p:cNvPr id="63492" name="Picture 6"/>
            <p:cNvPicPr>
              <a:picLocks noChangeAspect="1" noChangeArrowheads="1"/>
            </p:cNvPicPr>
            <p:nvPr/>
          </p:nvPicPr>
          <p:blipFill>
            <a:blip r:embed="rId2" cstate="print"/>
            <a:srcRect/>
            <a:stretch>
              <a:fillRect/>
            </a:stretch>
          </p:blipFill>
          <p:spPr bwMode="auto">
            <a:xfrm>
              <a:off x="3792" y="1536"/>
              <a:ext cx="1592" cy="1104"/>
            </a:xfrm>
            <a:prstGeom prst="rect">
              <a:avLst/>
            </a:prstGeom>
            <a:noFill/>
            <a:ln w="9525">
              <a:noFill/>
              <a:miter lim="800000"/>
              <a:headEnd/>
              <a:tailEnd/>
            </a:ln>
          </p:spPr>
        </p:pic>
        <p:pic>
          <p:nvPicPr>
            <p:cNvPr id="63493" name="Picture 7"/>
            <p:cNvPicPr>
              <a:picLocks noChangeAspect="1" noChangeArrowheads="1"/>
            </p:cNvPicPr>
            <p:nvPr/>
          </p:nvPicPr>
          <p:blipFill>
            <a:blip r:embed="rId3" cstate="print"/>
            <a:srcRect/>
            <a:stretch>
              <a:fillRect/>
            </a:stretch>
          </p:blipFill>
          <p:spPr bwMode="auto">
            <a:xfrm>
              <a:off x="3792" y="2640"/>
              <a:ext cx="1592" cy="1032"/>
            </a:xfrm>
            <a:prstGeom prst="rect">
              <a:avLst/>
            </a:prstGeom>
            <a:noFill/>
            <a:ln w="9525">
              <a:noFill/>
              <a:miter lim="800000"/>
              <a:headEnd/>
              <a:tailEnd/>
            </a:ln>
          </p:spPr>
        </p:pic>
      </p:grpSp>
      <p:grpSp>
        <p:nvGrpSpPr>
          <p:cNvPr id="63490" name="Group 2"/>
          <p:cNvGrpSpPr>
            <a:grpSpLocks/>
          </p:cNvGrpSpPr>
          <p:nvPr/>
        </p:nvGrpSpPr>
        <p:grpSpPr bwMode="auto">
          <a:xfrm>
            <a:off x="0" y="0"/>
            <a:ext cx="4629150" cy="6858000"/>
            <a:chOff x="2064" y="1536"/>
            <a:chExt cx="1608" cy="2136"/>
          </a:xfrm>
        </p:grpSpPr>
        <p:pic>
          <p:nvPicPr>
            <p:cNvPr id="63494" name="Picture 3"/>
            <p:cNvPicPr>
              <a:picLocks noChangeAspect="1" noChangeArrowheads="1"/>
            </p:cNvPicPr>
            <p:nvPr/>
          </p:nvPicPr>
          <p:blipFill>
            <a:blip r:embed="rId4" cstate="print"/>
            <a:srcRect/>
            <a:stretch>
              <a:fillRect/>
            </a:stretch>
          </p:blipFill>
          <p:spPr bwMode="auto">
            <a:xfrm>
              <a:off x="2064" y="1536"/>
              <a:ext cx="1608" cy="1104"/>
            </a:xfrm>
            <a:prstGeom prst="rect">
              <a:avLst/>
            </a:prstGeom>
            <a:noFill/>
            <a:ln w="9525">
              <a:noFill/>
              <a:miter lim="800000"/>
              <a:headEnd/>
              <a:tailEnd/>
            </a:ln>
          </p:spPr>
        </p:pic>
        <p:pic>
          <p:nvPicPr>
            <p:cNvPr id="63495" name="Picture 4"/>
            <p:cNvPicPr>
              <a:picLocks noChangeAspect="1" noChangeArrowheads="1"/>
            </p:cNvPicPr>
            <p:nvPr/>
          </p:nvPicPr>
          <p:blipFill>
            <a:blip r:embed="rId5" cstate="print"/>
            <a:srcRect/>
            <a:stretch>
              <a:fillRect/>
            </a:stretch>
          </p:blipFill>
          <p:spPr bwMode="auto">
            <a:xfrm>
              <a:off x="2064" y="2640"/>
              <a:ext cx="1608" cy="1032"/>
            </a:xfrm>
            <a:prstGeom prst="rect">
              <a:avLst/>
            </a:prstGeom>
            <a:noFill/>
            <a:ln w="9525">
              <a:noFill/>
              <a:miter lim="800000"/>
              <a:headEnd/>
              <a:tailEnd/>
            </a:ln>
          </p:spPr>
        </p:pic>
      </p:grpSp>
      <p:grpSp>
        <p:nvGrpSpPr>
          <p:cNvPr id="24" name="グループ化 23"/>
          <p:cNvGrpSpPr/>
          <p:nvPr/>
        </p:nvGrpSpPr>
        <p:grpSpPr>
          <a:xfrm>
            <a:off x="539552" y="188640"/>
            <a:ext cx="7898526" cy="6273988"/>
            <a:chOff x="539552" y="188640"/>
            <a:chExt cx="7898526" cy="6273988"/>
          </a:xfrm>
        </p:grpSpPr>
        <p:sp>
          <p:nvSpPr>
            <p:cNvPr id="8" name="テキスト ボックス 7"/>
            <p:cNvSpPr txBox="1"/>
            <p:nvPr/>
          </p:nvSpPr>
          <p:spPr>
            <a:xfrm>
              <a:off x="539552" y="188640"/>
              <a:ext cx="4366901" cy="369332"/>
            </a:xfrm>
            <a:prstGeom prst="rect">
              <a:avLst/>
            </a:prstGeom>
            <a:solidFill>
              <a:schemeClr val="bg1"/>
            </a:solidFill>
          </p:spPr>
          <p:txBody>
            <a:bodyPr wrap="none" rtlCol="0">
              <a:spAutoFit/>
            </a:bodyPr>
            <a:lstStyle/>
            <a:p>
              <a:r>
                <a:rPr lang="ja-JP" altLang="en-US" dirty="0">
                  <a:solidFill>
                    <a:srgbClr val="000000"/>
                  </a:solidFill>
                </a:rPr>
                <a:t>成熟したマウス卵細胞（第２減数分裂中期）</a:t>
              </a:r>
            </a:p>
          </p:txBody>
        </p:sp>
        <p:sp>
          <p:nvSpPr>
            <p:cNvPr id="9" name="テキスト ボックス 8"/>
            <p:cNvSpPr txBox="1"/>
            <p:nvPr/>
          </p:nvSpPr>
          <p:spPr>
            <a:xfrm>
              <a:off x="5868144" y="908720"/>
              <a:ext cx="2569934" cy="369332"/>
            </a:xfrm>
            <a:prstGeom prst="rect">
              <a:avLst/>
            </a:prstGeom>
            <a:solidFill>
              <a:schemeClr val="bg1"/>
            </a:solidFill>
          </p:spPr>
          <p:txBody>
            <a:bodyPr wrap="none" rtlCol="0">
              <a:spAutoFit/>
            </a:bodyPr>
            <a:lstStyle/>
            <a:p>
              <a:r>
                <a:rPr lang="ja-JP" altLang="en-US" dirty="0">
                  <a:solidFill>
                    <a:srgbClr val="000000"/>
                  </a:solidFill>
                </a:rPr>
                <a:t>透明帯（</a:t>
              </a:r>
              <a:r>
                <a:rPr lang="en-US" altLang="ja-JP" dirty="0" err="1">
                  <a:solidFill>
                    <a:srgbClr val="000000"/>
                  </a:solidFill>
                </a:rPr>
                <a:t>Zona</a:t>
              </a:r>
              <a:r>
                <a:rPr lang="en-US" altLang="ja-JP" dirty="0">
                  <a:solidFill>
                    <a:srgbClr val="000000"/>
                  </a:solidFill>
                </a:rPr>
                <a:t> </a:t>
              </a:r>
              <a:r>
                <a:rPr lang="en-US" altLang="ja-JP" dirty="0" err="1">
                  <a:solidFill>
                    <a:srgbClr val="000000"/>
                  </a:solidFill>
                </a:rPr>
                <a:t>pellucida</a:t>
              </a:r>
              <a:r>
                <a:rPr lang="en-US" altLang="ja-JP" dirty="0">
                  <a:solidFill>
                    <a:srgbClr val="000000"/>
                  </a:solidFill>
                </a:rPr>
                <a:t>)</a:t>
              </a:r>
            </a:p>
          </p:txBody>
        </p:sp>
        <p:cxnSp>
          <p:nvCxnSpPr>
            <p:cNvPr id="11" name="直線矢印コネクタ 10"/>
            <p:cNvCxnSpPr/>
            <p:nvPr/>
          </p:nvCxnSpPr>
          <p:spPr>
            <a:xfrm flipH="1">
              <a:off x="5148064" y="1124744"/>
              <a:ext cx="720080" cy="115212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2627784" y="620688"/>
              <a:ext cx="1872208" cy="187220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V="1">
              <a:off x="1619672" y="3212976"/>
              <a:ext cx="2376264" cy="2448272"/>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611560" y="5589240"/>
              <a:ext cx="1034257" cy="369332"/>
            </a:xfrm>
            <a:prstGeom prst="rect">
              <a:avLst/>
            </a:prstGeom>
            <a:solidFill>
              <a:schemeClr val="bg1"/>
            </a:solidFill>
          </p:spPr>
          <p:txBody>
            <a:bodyPr wrap="none" rtlCol="0">
              <a:spAutoFit/>
            </a:bodyPr>
            <a:lstStyle/>
            <a:p>
              <a:r>
                <a:rPr lang="ja-JP" altLang="en-US" dirty="0">
                  <a:solidFill>
                    <a:srgbClr val="000000"/>
                  </a:solidFill>
                </a:rPr>
                <a:t>第１極体</a:t>
              </a:r>
              <a:endParaRPr lang="en-US" altLang="ja-JP" dirty="0">
                <a:solidFill>
                  <a:srgbClr val="000000"/>
                </a:solidFill>
              </a:endParaRPr>
            </a:p>
          </p:txBody>
        </p:sp>
        <p:cxnSp>
          <p:nvCxnSpPr>
            <p:cNvPr id="19" name="直線矢印コネクタ 18"/>
            <p:cNvCxnSpPr/>
            <p:nvPr/>
          </p:nvCxnSpPr>
          <p:spPr>
            <a:xfrm flipV="1">
              <a:off x="3923928" y="3068960"/>
              <a:ext cx="504056" cy="302433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3563888" y="6093296"/>
              <a:ext cx="877163" cy="369332"/>
            </a:xfrm>
            <a:prstGeom prst="rect">
              <a:avLst/>
            </a:prstGeom>
            <a:solidFill>
              <a:schemeClr val="bg1"/>
            </a:solidFill>
          </p:spPr>
          <p:txBody>
            <a:bodyPr wrap="none" rtlCol="0">
              <a:spAutoFit/>
            </a:bodyPr>
            <a:lstStyle/>
            <a:p>
              <a:r>
                <a:rPr lang="ja-JP" altLang="en-US" dirty="0">
                  <a:solidFill>
                    <a:srgbClr val="000000"/>
                  </a:solidFill>
                </a:rPr>
                <a:t>紡錘体</a:t>
              </a:r>
            </a:p>
          </p:txBody>
        </p:sp>
        <p:sp>
          <p:nvSpPr>
            <p:cNvPr id="22" name="テキスト ボックス 21"/>
            <p:cNvSpPr txBox="1"/>
            <p:nvPr/>
          </p:nvSpPr>
          <p:spPr>
            <a:xfrm>
              <a:off x="5796136" y="4653136"/>
              <a:ext cx="1620957" cy="1200329"/>
            </a:xfrm>
            <a:prstGeom prst="rect">
              <a:avLst/>
            </a:prstGeom>
            <a:solidFill>
              <a:schemeClr val="bg1"/>
            </a:solidFill>
          </p:spPr>
          <p:txBody>
            <a:bodyPr wrap="none" rtlCol="0">
              <a:spAutoFit/>
            </a:bodyPr>
            <a:lstStyle/>
            <a:p>
              <a:r>
                <a:rPr lang="ja-JP" altLang="en-US" dirty="0">
                  <a:solidFill>
                    <a:srgbClr val="000000"/>
                  </a:solidFill>
                </a:rPr>
                <a:t>濾胞細胞</a:t>
              </a:r>
              <a:endParaRPr lang="en-US" altLang="ja-JP" dirty="0">
                <a:solidFill>
                  <a:srgbClr val="000000"/>
                </a:solidFill>
              </a:endParaRPr>
            </a:p>
            <a:p>
              <a:r>
                <a:rPr lang="en-US" altLang="ja-JP" dirty="0">
                  <a:solidFill>
                    <a:srgbClr val="000000"/>
                  </a:solidFill>
                </a:rPr>
                <a:t>Follicle cells</a:t>
              </a:r>
            </a:p>
            <a:p>
              <a:r>
                <a:rPr lang="ja-JP" altLang="en-US" dirty="0">
                  <a:solidFill>
                    <a:srgbClr val="000000"/>
                  </a:solidFill>
                </a:rPr>
                <a:t>卵丘細胞</a:t>
              </a:r>
              <a:endParaRPr lang="en-US" altLang="ja-JP" dirty="0">
                <a:solidFill>
                  <a:srgbClr val="000000"/>
                </a:solidFill>
              </a:endParaRPr>
            </a:p>
            <a:p>
              <a:r>
                <a:rPr lang="en-US" altLang="ja-JP" dirty="0">
                  <a:solidFill>
                    <a:srgbClr val="000000"/>
                  </a:solidFill>
                </a:rPr>
                <a:t>Cumulus cells</a:t>
              </a:r>
              <a:endParaRPr lang="ja-JP" altLang="en-US" dirty="0">
                <a:solidFill>
                  <a:srgbClr val="000000"/>
                </a:solidFill>
              </a:endParaRPr>
            </a:p>
          </p:txBody>
        </p:sp>
      </p:grpSp>
    </p:spTree>
    <p:extLst>
      <p:ext uri="{BB962C8B-B14F-4D97-AF65-F5344CB8AC3E}">
        <p14:creationId xmlns:p14="http://schemas.microsoft.com/office/powerpoint/2010/main" val="220706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0" y="0"/>
            <a:ext cx="9144000" cy="6858000"/>
          </a:xfrm>
          <a:prstGeom prst="rect">
            <a:avLst/>
          </a:prstGeom>
          <a:solidFill>
            <a:srgbClr val="000064"/>
          </a:solidFill>
          <a:ln w="9525">
            <a:solidFill>
              <a:schemeClr val="tx1"/>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86019" name="Rectangle 3"/>
          <p:cNvSpPr>
            <a:spLocks noGrp="1" noChangeArrowheads="1"/>
          </p:cNvSpPr>
          <p:nvPr>
            <p:ph type="ctrTitle"/>
          </p:nvPr>
        </p:nvSpPr>
        <p:spPr>
          <a:xfrm>
            <a:off x="685800" y="2286000"/>
            <a:ext cx="7772400" cy="1143000"/>
          </a:xfrm>
        </p:spPr>
        <p:txBody>
          <a:bodyPr/>
          <a:lstStyle/>
          <a:p>
            <a:pPr eaLnBrk="1" hangingPunct="1"/>
            <a:endParaRPr lang="ja-JP" altLang="ja-JP"/>
          </a:p>
        </p:txBody>
      </p:sp>
      <p:sp>
        <p:nvSpPr>
          <p:cNvPr id="86020" name="Rectangle 4"/>
          <p:cNvSpPr>
            <a:spLocks noGrp="1" noChangeArrowheads="1"/>
          </p:cNvSpPr>
          <p:nvPr>
            <p:ph type="subTitle" idx="1"/>
          </p:nvPr>
        </p:nvSpPr>
        <p:spPr/>
        <p:txBody>
          <a:bodyPr/>
          <a:lstStyle/>
          <a:p>
            <a:pPr eaLnBrk="1" hangingPunct="1"/>
            <a:endParaRPr lang="ja-JP" altLang="ja-JP"/>
          </a:p>
        </p:txBody>
      </p:sp>
      <p:pic>
        <p:nvPicPr>
          <p:cNvPr id="86021" name="Picture 5"/>
          <p:cNvPicPr>
            <a:picLocks noChangeAspect="1" noChangeArrowheads="1"/>
          </p:cNvPicPr>
          <p:nvPr/>
        </p:nvPicPr>
        <p:blipFill>
          <a:blip r:embed="rId2" cstate="print"/>
          <a:srcRect/>
          <a:stretch>
            <a:fillRect/>
          </a:stretch>
        </p:blipFill>
        <p:spPr bwMode="auto">
          <a:xfrm>
            <a:off x="2057400" y="304800"/>
            <a:ext cx="4732338" cy="6261100"/>
          </a:xfrm>
          <a:prstGeom prst="rect">
            <a:avLst/>
          </a:prstGeom>
          <a:noFill/>
          <a:ln w="9525">
            <a:noFill/>
            <a:miter lim="800000"/>
            <a:headEnd/>
            <a:tailEnd/>
          </a:ln>
        </p:spPr>
      </p:pic>
    </p:spTree>
    <p:extLst>
      <p:ext uri="{BB962C8B-B14F-4D97-AF65-F5344CB8AC3E}">
        <p14:creationId xmlns:p14="http://schemas.microsoft.com/office/powerpoint/2010/main" val="3049163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0" y="0"/>
            <a:ext cx="9144000" cy="6858000"/>
          </a:xfrm>
          <a:prstGeom prst="rect">
            <a:avLst/>
          </a:prstGeom>
          <a:solidFill>
            <a:srgbClr val="000064"/>
          </a:solidFill>
          <a:ln w="9525">
            <a:solidFill>
              <a:schemeClr val="tx1"/>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87043" name="Rectangle 3"/>
          <p:cNvSpPr>
            <a:spLocks noGrp="1" noChangeArrowheads="1"/>
          </p:cNvSpPr>
          <p:nvPr>
            <p:ph type="ctrTitle"/>
          </p:nvPr>
        </p:nvSpPr>
        <p:spPr>
          <a:xfrm>
            <a:off x="685800" y="2286000"/>
            <a:ext cx="7772400" cy="1143000"/>
          </a:xfrm>
        </p:spPr>
        <p:txBody>
          <a:bodyPr/>
          <a:lstStyle/>
          <a:p>
            <a:pPr eaLnBrk="1" hangingPunct="1"/>
            <a:endParaRPr lang="ja-JP" altLang="ja-JP"/>
          </a:p>
        </p:txBody>
      </p:sp>
      <p:sp>
        <p:nvSpPr>
          <p:cNvPr id="87044" name="Rectangle 4"/>
          <p:cNvSpPr>
            <a:spLocks noGrp="1" noChangeArrowheads="1"/>
          </p:cNvSpPr>
          <p:nvPr>
            <p:ph type="subTitle" idx="1"/>
          </p:nvPr>
        </p:nvSpPr>
        <p:spPr/>
        <p:txBody>
          <a:bodyPr/>
          <a:lstStyle/>
          <a:p>
            <a:pPr eaLnBrk="1" hangingPunct="1"/>
            <a:endParaRPr lang="ja-JP" altLang="ja-JP"/>
          </a:p>
        </p:txBody>
      </p:sp>
      <p:pic>
        <p:nvPicPr>
          <p:cNvPr id="87045" name="Picture 5"/>
          <p:cNvPicPr>
            <a:picLocks noChangeAspect="1" noChangeArrowheads="1"/>
          </p:cNvPicPr>
          <p:nvPr/>
        </p:nvPicPr>
        <p:blipFill>
          <a:blip r:embed="rId2" cstate="print"/>
          <a:srcRect/>
          <a:stretch>
            <a:fillRect/>
          </a:stretch>
        </p:blipFill>
        <p:spPr bwMode="auto">
          <a:xfrm rot="24883">
            <a:off x="1219200" y="838200"/>
            <a:ext cx="6243638" cy="5276850"/>
          </a:xfrm>
          <a:prstGeom prst="rect">
            <a:avLst/>
          </a:prstGeom>
          <a:noFill/>
          <a:ln w="9525">
            <a:noFill/>
            <a:miter lim="800000"/>
            <a:headEnd/>
            <a:tailEnd/>
          </a:ln>
        </p:spPr>
      </p:pic>
      <p:sp>
        <p:nvSpPr>
          <p:cNvPr id="87046" name="Rectangle 6"/>
          <p:cNvSpPr>
            <a:spLocks noChangeArrowheads="1"/>
          </p:cNvSpPr>
          <p:nvPr/>
        </p:nvSpPr>
        <p:spPr bwMode="auto">
          <a:xfrm>
            <a:off x="1400175" y="68263"/>
            <a:ext cx="184150" cy="473075"/>
          </a:xfrm>
          <a:prstGeom prst="rect">
            <a:avLst/>
          </a:prstGeom>
          <a:noFill/>
          <a:ln w="9525">
            <a:noFill/>
            <a:miter lim="800000"/>
            <a:headEnd/>
            <a:tailEnd/>
          </a:ln>
        </p:spPr>
        <p:txBody>
          <a:bodyPr wrap="none">
            <a:spAutoFit/>
          </a:bodyPr>
          <a:lstStyle/>
          <a:p>
            <a:endParaRPr lang="ja-JP" altLang="ja-JP" sz="2400">
              <a:solidFill>
                <a:srgbClr val="000000"/>
              </a:solidFill>
              <a:latin typeface="Times" charset="0"/>
              <a:ea typeface="Osaka" charset="-128"/>
            </a:endParaRPr>
          </a:p>
        </p:txBody>
      </p:sp>
    </p:spTree>
    <p:extLst>
      <p:ext uri="{BB962C8B-B14F-4D97-AF65-F5344CB8AC3E}">
        <p14:creationId xmlns:p14="http://schemas.microsoft.com/office/powerpoint/2010/main" val="38149328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0" y="0"/>
            <a:ext cx="9144000" cy="6858000"/>
          </a:xfrm>
          <a:prstGeom prst="rect">
            <a:avLst/>
          </a:prstGeom>
          <a:solidFill>
            <a:srgbClr val="000064"/>
          </a:solidFill>
          <a:ln w="9525">
            <a:solidFill>
              <a:schemeClr val="tx1"/>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88067" name="Rectangle 3"/>
          <p:cNvSpPr>
            <a:spLocks noGrp="1" noChangeArrowheads="1"/>
          </p:cNvSpPr>
          <p:nvPr>
            <p:ph type="title"/>
          </p:nvPr>
        </p:nvSpPr>
        <p:spPr/>
        <p:txBody>
          <a:bodyPr/>
          <a:lstStyle/>
          <a:p>
            <a:pPr eaLnBrk="1" hangingPunct="1"/>
            <a:endParaRPr lang="ja-JP" altLang="ja-JP"/>
          </a:p>
        </p:txBody>
      </p:sp>
      <p:sp>
        <p:nvSpPr>
          <p:cNvPr id="88068" name="Rectangle 4"/>
          <p:cNvSpPr>
            <a:spLocks noGrp="1" noChangeArrowheads="1"/>
          </p:cNvSpPr>
          <p:nvPr>
            <p:ph type="body" idx="1"/>
          </p:nvPr>
        </p:nvSpPr>
        <p:spPr/>
        <p:txBody>
          <a:bodyPr/>
          <a:lstStyle/>
          <a:p>
            <a:pPr eaLnBrk="1" hangingPunct="1"/>
            <a:endParaRPr lang="ja-JP" altLang="ja-JP"/>
          </a:p>
        </p:txBody>
      </p:sp>
      <p:pic>
        <p:nvPicPr>
          <p:cNvPr id="88069" name="Picture 5"/>
          <p:cNvPicPr>
            <a:picLocks noChangeAspect="1" noChangeArrowheads="1"/>
          </p:cNvPicPr>
          <p:nvPr/>
        </p:nvPicPr>
        <p:blipFill>
          <a:blip r:embed="rId2" cstate="print"/>
          <a:srcRect/>
          <a:stretch>
            <a:fillRect/>
          </a:stretch>
        </p:blipFill>
        <p:spPr bwMode="auto">
          <a:xfrm>
            <a:off x="1925638" y="633413"/>
            <a:ext cx="5292725" cy="5591175"/>
          </a:xfrm>
          <a:prstGeom prst="rect">
            <a:avLst/>
          </a:prstGeom>
          <a:noFill/>
          <a:ln w="9525">
            <a:noFill/>
            <a:miter lim="800000"/>
            <a:headEnd/>
            <a:tailEnd/>
          </a:ln>
        </p:spPr>
      </p:pic>
    </p:spTree>
    <p:extLst>
      <p:ext uri="{BB962C8B-B14F-4D97-AF65-F5344CB8AC3E}">
        <p14:creationId xmlns:p14="http://schemas.microsoft.com/office/powerpoint/2010/main" val="5639623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0" y="0"/>
            <a:ext cx="9144000" cy="6858000"/>
          </a:xfrm>
          <a:prstGeom prst="rect">
            <a:avLst/>
          </a:prstGeom>
          <a:solidFill>
            <a:srgbClr val="000064"/>
          </a:solidFill>
          <a:ln w="9525">
            <a:solidFill>
              <a:schemeClr val="tx1"/>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89091" name="Rectangle 3"/>
          <p:cNvSpPr>
            <a:spLocks noGrp="1" noChangeArrowheads="1"/>
          </p:cNvSpPr>
          <p:nvPr>
            <p:ph type="ctrTitle"/>
          </p:nvPr>
        </p:nvSpPr>
        <p:spPr>
          <a:xfrm>
            <a:off x="685800" y="2286000"/>
            <a:ext cx="7772400" cy="1143000"/>
          </a:xfrm>
        </p:spPr>
        <p:txBody>
          <a:bodyPr/>
          <a:lstStyle/>
          <a:p>
            <a:pPr eaLnBrk="1" hangingPunct="1"/>
            <a:endParaRPr lang="ja-JP" altLang="ja-JP"/>
          </a:p>
        </p:txBody>
      </p:sp>
      <p:sp>
        <p:nvSpPr>
          <p:cNvPr id="89092" name="Rectangle 4"/>
          <p:cNvSpPr>
            <a:spLocks noGrp="1" noChangeArrowheads="1"/>
          </p:cNvSpPr>
          <p:nvPr>
            <p:ph type="subTitle" idx="1"/>
          </p:nvPr>
        </p:nvSpPr>
        <p:spPr/>
        <p:txBody>
          <a:bodyPr/>
          <a:lstStyle/>
          <a:p>
            <a:pPr eaLnBrk="1" hangingPunct="1"/>
            <a:endParaRPr lang="ja-JP" altLang="ja-JP"/>
          </a:p>
        </p:txBody>
      </p:sp>
      <p:pic>
        <p:nvPicPr>
          <p:cNvPr id="89093" name="Picture 5"/>
          <p:cNvPicPr>
            <a:picLocks noChangeAspect="1" noChangeArrowheads="1"/>
          </p:cNvPicPr>
          <p:nvPr/>
        </p:nvPicPr>
        <p:blipFill>
          <a:blip r:embed="rId2" cstate="print"/>
          <a:srcRect/>
          <a:stretch>
            <a:fillRect/>
          </a:stretch>
        </p:blipFill>
        <p:spPr bwMode="auto">
          <a:xfrm>
            <a:off x="2020888" y="1503363"/>
            <a:ext cx="5100637" cy="3849687"/>
          </a:xfrm>
          <a:prstGeom prst="rect">
            <a:avLst/>
          </a:prstGeom>
          <a:noFill/>
          <a:ln w="9525">
            <a:noFill/>
            <a:miter lim="800000"/>
            <a:headEnd/>
            <a:tailEnd/>
          </a:ln>
        </p:spPr>
      </p:pic>
    </p:spTree>
    <p:extLst>
      <p:ext uri="{BB962C8B-B14F-4D97-AF65-F5344CB8AC3E}">
        <p14:creationId xmlns:p14="http://schemas.microsoft.com/office/powerpoint/2010/main" val="5631286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0" y="0"/>
            <a:ext cx="9144000" cy="6858000"/>
          </a:xfrm>
          <a:prstGeom prst="rect">
            <a:avLst/>
          </a:prstGeom>
          <a:solidFill>
            <a:srgbClr val="000064"/>
          </a:solidFill>
          <a:ln w="9525">
            <a:solidFill>
              <a:schemeClr val="tx1"/>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90115" name="Rectangle 3"/>
          <p:cNvSpPr>
            <a:spLocks noGrp="1" noChangeArrowheads="1"/>
          </p:cNvSpPr>
          <p:nvPr>
            <p:ph type="ctrTitle"/>
          </p:nvPr>
        </p:nvSpPr>
        <p:spPr>
          <a:xfrm>
            <a:off x="685800" y="2286000"/>
            <a:ext cx="7772400" cy="1143000"/>
          </a:xfrm>
        </p:spPr>
        <p:txBody>
          <a:bodyPr/>
          <a:lstStyle/>
          <a:p>
            <a:pPr eaLnBrk="1" hangingPunct="1"/>
            <a:endParaRPr lang="ja-JP" altLang="ja-JP"/>
          </a:p>
        </p:txBody>
      </p:sp>
      <p:sp>
        <p:nvSpPr>
          <p:cNvPr id="90116" name="Rectangle 4"/>
          <p:cNvSpPr>
            <a:spLocks noGrp="1" noChangeArrowheads="1"/>
          </p:cNvSpPr>
          <p:nvPr>
            <p:ph type="subTitle" idx="1"/>
          </p:nvPr>
        </p:nvSpPr>
        <p:spPr/>
        <p:txBody>
          <a:bodyPr/>
          <a:lstStyle/>
          <a:p>
            <a:pPr eaLnBrk="1" hangingPunct="1"/>
            <a:endParaRPr lang="ja-JP" altLang="ja-JP"/>
          </a:p>
        </p:txBody>
      </p:sp>
      <p:pic>
        <p:nvPicPr>
          <p:cNvPr id="90117" name="Picture 5"/>
          <p:cNvPicPr>
            <a:picLocks noChangeAspect="1" noChangeArrowheads="1"/>
          </p:cNvPicPr>
          <p:nvPr/>
        </p:nvPicPr>
        <p:blipFill>
          <a:blip r:embed="rId2" cstate="print"/>
          <a:srcRect/>
          <a:stretch>
            <a:fillRect/>
          </a:stretch>
        </p:blipFill>
        <p:spPr bwMode="auto">
          <a:xfrm>
            <a:off x="1676400" y="762000"/>
            <a:ext cx="4641850" cy="5522913"/>
          </a:xfrm>
          <a:prstGeom prst="rect">
            <a:avLst/>
          </a:prstGeom>
          <a:noFill/>
          <a:ln w="9525">
            <a:noFill/>
            <a:miter lim="800000"/>
            <a:headEnd/>
            <a:tailEnd/>
          </a:ln>
        </p:spPr>
      </p:pic>
    </p:spTree>
    <p:extLst>
      <p:ext uri="{BB962C8B-B14F-4D97-AF65-F5344CB8AC3E}">
        <p14:creationId xmlns:p14="http://schemas.microsoft.com/office/powerpoint/2010/main" val="36035105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0" y="0"/>
            <a:ext cx="9144000" cy="6858000"/>
          </a:xfrm>
          <a:prstGeom prst="rect">
            <a:avLst/>
          </a:prstGeom>
          <a:solidFill>
            <a:srgbClr val="000064"/>
          </a:solidFill>
          <a:ln w="9525">
            <a:solidFill>
              <a:schemeClr val="tx1"/>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91139" name="Rectangle 3"/>
          <p:cNvSpPr>
            <a:spLocks noGrp="1" noChangeArrowheads="1"/>
          </p:cNvSpPr>
          <p:nvPr>
            <p:ph type="title"/>
          </p:nvPr>
        </p:nvSpPr>
        <p:spPr/>
        <p:txBody>
          <a:bodyPr/>
          <a:lstStyle/>
          <a:p>
            <a:pPr eaLnBrk="1" hangingPunct="1"/>
            <a:endParaRPr lang="ja-JP" altLang="ja-JP"/>
          </a:p>
        </p:txBody>
      </p:sp>
      <p:sp>
        <p:nvSpPr>
          <p:cNvPr id="91140" name="Rectangle 4"/>
          <p:cNvSpPr>
            <a:spLocks noGrp="1" noChangeArrowheads="1"/>
          </p:cNvSpPr>
          <p:nvPr>
            <p:ph type="body" idx="1"/>
          </p:nvPr>
        </p:nvSpPr>
        <p:spPr/>
        <p:txBody>
          <a:bodyPr/>
          <a:lstStyle/>
          <a:p>
            <a:pPr eaLnBrk="1" hangingPunct="1"/>
            <a:endParaRPr lang="ja-JP" altLang="ja-JP"/>
          </a:p>
        </p:txBody>
      </p:sp>
      <p:pic>
        <p:nvPicPr>
          <p:cNvPr id="91141" name="Picture 5"/>
          <p:cNvPicPr>
            <a:picLocks noChangeAspect="1" noChangeArrowheads="1"/>
          </p:cNvPicPr>
          <p:nvPr/>
        </p:nvPicPr>
        <p:blipFill>
          <a:blip r:embed="rId2" cstate="print"/>
          <a:srcRect/>
          <a:stretch>
            <a:fillRect/>
          </a:stretch>
        </p:blipFill>
        <p:spPr bwMode="auto">
          <a:xfrm>
            <a:off x="1441450" y="2022475"/>
            <a:ext cx="6261100" cy="2813050"/>
          </a:xfrm>
          <a:prstGeom prst="rect">
            <a:avLst/>
          </a:prstGeom>
          <a:noFill/>
          <a:ln w="9525">
            <a:noFill/>
            <a:miter lim="800000"/>
            <a:headEnd/>
            <a:tailEnd/>
          </a:ln>
        </p:spPr>
      </p:pic>
    </p:spTree>
    <p:extLst>
      <p:ext uri="{BB962C8B-B14F-4D97-AF65-F5344CB8AC3E}">
        <p14:creationId xmlns:p14="http://schemas.microsoft.com/office/powerpoint/2010/main" val="42253124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0" y="0"/>
            <a:ext cx="9144000" cy="6858000"/>
          </a:xfrm>
          <a:prstGeom prst="rect">
            <a:avLst/>
          </a:prstGeom>
          <a:solidFill>
            <a:srgbClr val="000064"/>
          </a:solidFill>
          <a:ln w="9525">
            <a:solidFill>
              <a:schemeClr val="tx1"/>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92163" name="Rectangle 3"/>
          <p:cNvSpPr>
            <a:spLocks noGrp="1" noChangeArrowheads="1"/>
          </p:cNvSpPr>
          <p:nvPr>
            <p:ph type="title"/>
          </p:nvPr>
        </p:nvSpPr>
        <p:spPr/>
        <p:txBody>
          <a:bodyPr/>
          <a:lstStyle/>
          <a:p>
            <a:pPr eaLnBrk="1" hangingPunct="1"/>
            <a:endParaRPr lang="ja-JP" altLang="ja-JP"/>
          </a:p>
        </p:txBody>
      </p:sp>
      <p:sp>
        <p:nvSpPr>
          <p:cNvPr id="92164" name="Rectangle 4"/>
          <p:cNvSpPr>
            <a:spLocks noGrp="1" noChangeArrowheads="1"/>
          </p:cNvSpPr>
          <p:nvPr>
            <p:ph type="body" idx="1"/>
          </p:nvPr>
        </p:nvSpPr>
        <p:spPr/>
        <p:txBody>
          <a:bodyPr/>
          <a:lstStyle/>
          <a:p>
            <a:pPr eaLnBrk="1" hangingPunct="1"/>
            <a:endParaRPr lang="ja-JP" altLang="ja-JP"/>
          </a:p>
        </p:txBody>
      </p:sp>
      <p:pic>
        <p:nvPicPr>
          <p:cNvPr id="92165" name="Picture 5"/>
          <p:cNvPicPr>
            <a:picLocks noChangeAspect="1" noChangeArrowheads="1"/>
          </p:cNvPicPr>
          <p:nvPr/>
        </p:nvPicPr>
        <p:blipFill>
          <a:blip r:embed="rId2" cstate="print"/>
          <a:srcRect/>
          <a:stretch>
            <a:fillRect/>
          </a:stretch>
        </p:blipFill>
        <p:spPr bwMode="auto">
          <a:xfrm>
            <a:off x="1317625" y="1354138"/>
            <a:ext cx="6508750" cy="4148137"/>
          </a:xfrm>
          <a:prstGeom prst="rect">
            <a:avLst/>
          </a:prstGeom>
          <a:noFill/>
          <a:ln w="9525">
            <a:noFill/>
            <a:miter lim="800000"/>
            <a:headEnd/>
            <a:tailEnd/>
          </a:ln>
        </p:spPr>
      </p:pic>
    </p:spTree>
    <p:extLst>
      <p:ext uri="{BB962C8B-B14F-4D97-AF65-F5344CB8AC3E}">
        <p14:creationId xmlns:p14="http://schemas.microsoft.com/office/powerpoint/2010/main" val="3741973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4"/>
          <p:cNvSpPr txBox="1">
            <a:spLocks noChangeArrowheads="1"/>
          </p:cNvSpPr>
          <p:nvPr/>
        </p:nvSpPr>
        <p:spPr bwMode="auto">
          <a:xfrm>
            <a:off x="827584" y="430073"/>
            <a:ext cx="4081567" cy="646331"/>
          </a:xfrm>
          <a:prstGeom prst="rect">
            <a:avLst/>
          </a:prstGeom>
          <a:noFill/>
          <a:ln w="9525">
            <a:noFill/>
            <a:miter lim="800000"/>
            <a:headEnd/>
            <a:tailEnd/>
          </a:ln>
        </p:spPr>
        <p:txBody>
          <a:bodyPr wrap="none">
            <a:spAutoFit/>
          </a:bodyPr>
          <a:lstStyle/>
          <a:p>
            <a:pPr algn="ctr"/>
            <a:r>
              <a:rPr lang="ja-JP" altLang="en-US" sz="3600" dirty="0">
                <a:solidFill>
                  <a:srgbClr val="000000"/>
                </a:solidFill>
                <a:latin typeface="Arial"/>
                <a:ea typeface="ＭＳ Ｐゴシック"/>
              </a:rPr>
              <a:t>受精　（</a:t>
            </a:r>
            <a:r>
              <a:rPr lang="en-US" altLang="ja-JP" sz="3600" dirty="0">
                <a:solidFill>
                  <a:srgbClr val="000000"/>
                </a:solidFill>
                <a:latin typeface="Arial"/>
                <a:ea typeface="ＭＳ Ｐゴシック"/>
              </a:rPr>
              <a:t>fertilization</a:t>
            </a:r>
            <a:r>
              <a:rPr lang="ja-JP" altLang="en-US" sz="3600" dirty="0">
                <a:solidFill>
                  <a:srgbClr val="000000"/>
                </a:solidFill>
                <a:latin typeface="Arial"/>
                <a:ea typeface="ＭＳ Ｐゴシック"/>
              </a:rPr>
              <a:t>）</a:t>
            </a:r>
            <a:endParaRPr lang="en-US" altLang="ja-JP" sz="3600" dirty="0">
              <a:solidFill>
                <a:srgbClr val="000000"/>
              </a:solidFill>
              <a:latin typeface="Arial"/>
              <a:ea typeface="ＭＳ Ｐゴシック"/>
            </a:endParaRPr>
          </a:p>
        </p:txBody>
      </p:sp>
      <p:sp>
        <p:nvSpPr>
          <p:cNvPr id="5" name="Text Box 12"/>
          <p:cNvSpPr txBox="1">
            <a:spLocks noChangeArrowheads="1"/>
          </p:cNvSpPr>
          <p:nvPr/>
        </p:nvSpPr>
        <p:spPr bwMode="auto">
          <a:xfrm>
            <a:off x="1979712" y="1908076"/>
            <a:ext cx="4584700" cy="377825"/>
          </a:xfrm>
          <a:prstGeom prst="rect">
            <a:avLst/>
          </a:prstGeom>
          <a:noFill/>
          <a:ln w="9525">
            <a:noFill/>
            <a:miter lim="800000"/>
            <a:headEnd/>
            <a:tailEnd/>
          </a:ln>
        </p:spPr>
        <p:txBody>
          <a:bodyPr wrap="none">
            <a:spAutoFit/>
          </a:bodyPr>
          <a:lstStyle/>
          <a:p>
            <a:r>
              <a:rPr lang="ja-JP" altLang="en-US">
                <a:solidFill>
                  <a:srgbClr val="000000"/>
                </a:solidFill>
                <a:latin typeface="Times" charset="0"/>
                <a:ea typeface="Osaka" charset="-128"/>
              </a:rPr>
              <a:t>卵（透明体；</a:t>
            </a:r>
            <a:r>
              <a:rPr lang="en-US" altLang="ja-JP">
                <a:solidFill>
                  <a:srgbClr val="000000"/>
                </a:solidFill>
                <a:latin typeface="Times" charset="0"/>
                <a:ea typeface="Osaka" charset="-128"/>
              </a:rPr>
              <a:t>zona pellucidae</a:t>
            </a:r>
            <a:r>
              <a:rPr lang="ja-JP" altLang="en-US">
                <a:solidFill>
                  <a:srgbClr val="000000"/>
                </a:solidFill>
                <a:latin typeface="Times" charset="0"/>
                <a:ea typeface="Osaka" charset="-128"/>
              </a:rPr>
              <a:t>）と精子の結合</a:t>
            </a:r>
          </a:p>
        </p:txBody>
      </p:sp>
      <p:sp>
        <p:nvSpPr>
          <p:cNvPr id="6" name="Text Box 15"/>
          <p:cNvSpPr txBox="1">
            <a:spLocks noChangeArrowheads="1"/>
          </p:cNvSpPr>
          <p:nvPr/>
        </p:nvSpPr>
        <p:spPr bwMode="auto">
          <a:xfrm>
            <a:off x="1979712" y="2403376"/>
            <a:ext cx="3225800" cy="377825"/>
          </a:xfrm>
          <a:prstGeom prst="rect">
            <a:avLst/>
          </a:prstGeom>
          <a:noFill/>
          <a:ln w="9525">
            <a:noFill/>
            <a:miter lim="800000"/>
            <a:headEnd/>
            <a:tailEnd/>
          </a:ln>
        </p:spPr>
        <p:txBody>
          <a:bodyPr wrap="none">
            <a:spAutoFit/>
          </a:bodyPr>
          <a:lstStyle/>
          <a:p>
            <a:r>
              <a:rPr lang="ja-JP" altLang="en-US">
                <a:solidFill>
                  <a:srgbClr val="000000"/>
                </a:solidFill>
                <a:latin typeface="Times" charset="0"/>
                <a:ea typeface="Osaka" charset="-128"/>
              </a:rPr>
              <a:t>先体反応（</a:t>
            </a:r>
            <a:r>
              <a:rPr lang="en-US" altLang="ja-JP">
                <a:solidFill>
                  <a:srgbClr val="000000"/>
                </a:solidFill>
                <a:latin typeface="Times" charset="0"/>
                <a:ea typeface="Osaka" charset="-128"/>
              </a:rPr>
              <a:t>acrosome reaction</a:t>
            </a:r>
            <a:r>
              <a:rPr lang="ja-JP" altLang="en-US">
                <a:solidFill>
                  <a:srgbClr val="000000"/>
                </a:solidFill>
                <a:latin typeface="Times" charset="0"/>
                <a:ea typeface="Osaka" charset="-128"/>
              </a:rPr>
              <a:t>）</a:t>
            </a:r>
          </a:p>
        </p:txBody>
      </p:sp>
      <p:sp>
        <p:nvSpPr>
          <p:cNvPr id="7" name="Text Box 16"/>
          <p:cNvSpPr txBox="1">
            <a:spLocks noChangeArrowheads="1"/>
          </p:cNvSpPr>
          <p:nvPr/>
        </p:nvSpPr>
        <p:spPr bwMode="auto">
          <a:xfrm>
            <a:off x="1979712" y="2898676"/>
            <a:ext cx="2940050" cy="377825"/>
          </a:xfrm>
          <a:prstGeom prst="rect">
            <a:avLst/>
          </a:prstGeom>
          <a:noFill/>
          <a:ln w="9525">
            <a:noFill/>
            <a:miter lim="800000"/>
            <a:headEnd/>
            <a:tailEnd/>
          </a:ln>
        </p:spPr>
        <p:txBody>
          <a:bodyPr wrap="none">
            <a:spAutoFit/>
          </a:bodyPr>
          <a:lstStyle/>
          <a:p>
            <a:r>
              <a:rPr lang="ja-JP" altLang="en-US">
                <a:solidFill>
                  <a:srgbClr val="000000"/>
                </a:solidFill>
                <a:latin typeface="Times" charset="0"/>
                <a:ea typeface="Osaka" charset="-128"/>
              </a:rPr>
              <a:t>卵と精子の結合（</a:t>
            </a:r>
            <a:r>
              <a:rPr lang="en-US" altLang="ja-JP">
                <a:solidFill>
                  <a:srgbClr val="000000"/>
                </a:solidFill>
                <a:latin typeface="Times" charset="0"/>
                <a:ea typeface="Osaka" charset="-128"/>
              </a:rPr>
              <a:t>binding</a:t>
            </a:r>
            <a:r>
              <a:rPr lang="ja-JP" altLang="en-US">
                <a:solidFill>
                  <a:srgbClr val="000000"/>
                </a:solidFill>
                <a:latin typeface="Times" charset="0"/>
                <a:ea typeface="Osaka" charset="-128"/>
              </a:rPr>
              <a:t>）</a:t>
            </a:r>
          </a:p>
        </p:txBody>
      </p:sp>
      <p:sp>
        <p:nvSpPr>
          <p:cNvPr id="8" name="Text Box 17"/>
          <p:cNvSpPr txBox="1">
            <a:spLocks noChangeArrowheads="1"/>
          </p:cNvSpPr>
          <p:nvPr/>
        </p:nvSpPr>
        <p:spPr bwMode="auto">
          <a:xfrm>
            <a:off x="1979712" y="3395564"/>
            <a:ext cx="2813050" cy="377825"/>
          </a:xfrm>
          <a:prstGeom prst="rect">
            <a:avLst/>
          </a:prstGeom>
          <a:noFill/>
          <a:ln w="9525">
            <a:noFill/>
            <a:miter lim="800000"/>
            <a:headEnd/>
            <a:tailEnd/>
          </a:ln>
        </p:spPr>
        <p:txBody>
          <a:bodyPr wrap="none">
            <a:spAutoFit/>
          </a:bodyPr>
          <a:lstStyle/>
          <a:p>
            <a:r>
              <a:rPr lang="ja-JP" altLang="en-US">
                <a:solidFill>
                  <a:srgbClr val="000000"/>
                </a:solidFill>
                <a:latin typeface="Times" charset="0"/>
                <a:ea typeface="Osaka" charset="-128"/>
              </a:rPr>
              <a:t>卵と精子の融合（</a:t>
            </a:r>
            <a:r>
              <a:rPr lang="en-US" altLang="ja-JP">
                <a:solidFill>
                  <a:srgbClr val="000000"/>
                </a:solidFill>
                <a:latin typeface="Times" charset="0"/>
                <a:ea typeface="Osaka" charset="-128"/>
              </a:rPr>
              <a:t>fusion</a:t>
            </a:r>
            <a:r>
              <a:rPr lang="ja-JP" altLang="en-US">
                <a:solidFill>
                  <a:srgbClr val="000000"/>
                </a:solidFill>
                <a:latin typeface="Times" charset="0"/>
                <a:ea typeface="Osaka" charset="-128"/>
              </a:rPr>
              <a:t>）</a:t>
            </a:r>
          </a:p>
        </p:txBody>
      </p:sp>
      <p:sp>
        <p:nvSpPr>
          <p:cNvPr id="9" name="Text Box 18"/>
          <p:cNvSpPr txBox="1">
            <a:spLocks noChangeArrowheads="1"/>
          </p:cNvSpPr>
          <p:nvPr/>
        </p:nvSpPr>
        <p:spPr bwMode="auto">
          <a:xfrm>
            <a:off x="1979712" y="3890864"/>
            <a:ext cx="4070350" cy="377825"/>
          </a:xfrm>
          <a:prstGeom prst="rect">
            <a:avLst/>
          </a:prstGeom>
          <a:noFill/>
          <a:ln w="9525">
            <a:noFill/>
            <a:miter lim="800000"/>
            <a:headEnd/>
            <a:tailEnd/>
          </a:ln>
        </p:spPr>
        <p:txBody>
          <a:bodyPr wrap="none">
            <a:spAutoFit/>
          </a:bodyPr>
          <a:lstStyle/>
          <a:p>
            <a:r>
              <a:rPr lang="ja-JP" altLang="en-US">
                <a:solidFill>
                  <a:srgbClr val="000000"/>
                </a:solidFill>
                <a:latin typeface="Times" charset="0"/>
                <a:ea typeface="Osaka" charset="-128"/>
              </a:rPr>
              <a:t>卵におけるカルシウムオシレーション</a:t>
            </a:r>
          </a:p>
        </p:txBody>
      </p:sp>
      <p:sp>
        <p:nvSpPr>
          <p:cNvPr id="10" name="Text Box 19"/>
          <p:cNvSpPr txBox="1">
            <a:spLocks noChangeArrowheads="1"/>
          </p:cNvSpPr>
          <p:nvPr/>
        </p:nvSpPr>
        <p:spPr bwMode="auto">
          <a:xfrm>
            <a:off x="1979712" y="4386164"/>
            <a:ext cx="2241550" cy="377825"/>
          </a:xfrm>
          <a:prstGeom prst="rect">
            <a:avLst/>
          </a:prstGeom>
          <a:noFill/>
          <a:ln w="9525">
            <a:noFill/>
            <a:miter lim="800000"/>
            <a:headEnd/>
            <a:tailEnd/>
          </a:ln>
        </p:spPr>
        <p:txBody>
          <a:bodyPr wrap="none">
            <a:spAutoFit/>
          </a:bodyPr>
          <a:lstStyle/>
          <a:p>
            <a:r>
              <a:rPr lang="ja-JP" altLang="en-US">
                <a:solidFill>
                  <a:srgbClr val="000000"/>
                </a:solidFill>
                <a:latin typeface="Times" charset="0"/>
                <a:ea typeface="Osaka" charset="-128"/>
              </a:rPr>
              <a:t>卵の減数分裂の再開</a:t>
            </a:r>
          </a:p>
        </p:txBody>
      </p:sp>
      <p:sp>
        <p:nvSpPr>
          <p:cNvPr id="11" name="Text Box 20"/>
          <p:cNvSpPr txBox="1">
            <a:spLocks noChangeArrowheads="1"/>
          </p:cNvSpPr>
          <p:nvPr/>
        </p:nvSpPr>
        <p:spPr bwMode="auto">
          <a:xfrm>
            <a:off x="1979712" y="4881464"/>
            <a:ext cx="1784350" cy="377825"/>
          </a:xfrm>
          <a:prstGeom prst="rect">
            <a:avLst/>
          </a:prstGeom>
          <a:noFill/>
          <a:ln w="9525">
            <a:noFill/>
            <a:miter lim="800000"/>
            <a:headEnd/>
            <a:tailEnd/>
          </a:ln>
        </p:spPr>
        <p:txBody>
          <a:bodyPr wrap="none">
            <a:spAutoFit/>
          </a:bodyPr>
          <a:lstStyle/>
          <a:p>
            <a:r>
              <a:rPr lang="ja-JP" altLang="en-US">
                <a:solidFill>
                  <a:srgbClr val="000000"/>
                </a:solidFill>
                <a:latin typeface="Times" charset="0"/>
                <a:ea typeface="Osaka" charset="-128"/>
              </a:rPr>
              <a:t>雌雄前核の形成</a:t>
            </a:r>
          </a:p>
        </p:txBody>
      </p:sp>
      <p:sp>
        <p:nvSpPr>
          <p:cNvPr id="12" name="Text Box 21"/>
          <p:cNvSpPr txBox="1">
            <a:spLocks noChangeArrowheads="1"/>
          </p:cNvSpPr>
          <p:nvPr/>
        </p:nvSpPr>
        <p:spPr bwMode="auto">
          <a:xfrm>
            <a:off x="1979712" y="5378351"/>
            <a:ext cx="3067050" cy="377825"/>
          </a:xfrm>
          <a:prstGeom prst="rect">
            <a:avLst/>
          </a:prstGeom>
          <a:noFill/>
          <a:ln w="9525">
            <a:noFill/>
            <a:miter lim="800000"/>
            <a:headEnd/>
            <a:tailEnd/>
          </a:ln>
        </p:spPr>
        <p:txBody>
          <a:bodyPr wrap="none">
            <a:spAutoFit/>
          </a:bodyPr>
          <a:lstStyle/>
          <a:p>
            <a:r>
              <a:rPr lang="ja-JP" altLang="en-US">
                <a:solidFill>
                  <a:srgbClr val="000000"/>
                </a:solidFill>
                <a:latin typeface="Times" charset="0"/>
                <a:ea typeface="Osaka" charset="-128"/>
              </a:rPr>
              <a:t>雌雄前核の合一（</a:t>
            </a:r>
            <a:r>
              <a:rPr lang="en-US" altLang="ja-JP">
                <a:solidFill>
                  <a:srgbClr val="000000"/>
                </a:solidFill>
                <a:latin typeface="Times" charset="0"/>
                <a:ea typeface="Osaka" charset="-128"/>
              </a:rPr>
              <a:t>syngamy</a:t>
            </a:r>
            <a:r>
              <a:rPr lang="ja-JP" altLang="en-US">
                <a:solidFill>
                  <a:srgbClr val="000000"/>
                </a:solidFill>
                <a:latin typeface="Times" charset="0"/>
                <a:ea typeface="Osaka" charset="-128"/>
              </a:rPr>
              <a:t>）</a:t>
            </a:r>
            <a:endParaRPr lang="ja-JP" altLang="en-US" sz="2400">
              <a:solidFill>
                <a:srgbClr val="000000"/>
              </a:solidFill>
              <a:latin typeface="Times" charset="0"/>
              <a:ea typeface="Osaka" charset="-128"/>
            </a:endParaRPr>
          </a:p>
        </p:txBody>
      </p:sp>
      <p:sp>
        <p:nvSpPr>
          <p:cNvPr id="13" name="Text Box 25"/>
          <p:cNvSpPr txBox="1">
            <a:spLocks noChangeArrowheads="1"/>
          </p:cNvSpPr>
          <p:nvPr/>
        </p:nvSpPr>
        <p:spPr bwMode="auto">
          <a:xfrm>
            <a:off x="1979712" y="1412776"/>
            <a:ext cx="4000500" cy="377825"/>
          </a:xfrm>
          <a:prstGeom prst="rect">
            <a:avLst/>
          </a:prstGeom>
          <a:noFill/>
          <a:ln w="9525">
            <a:noFill/>
            <a:miter lim="800000"/>
            <a:headEnd/>
            <a:tailEnd/>
          </a:ln>
        </p:spPr>
        <p:txBody>
          <a:bodyPr wrap="none">
            <a:spAutoFit/>
          </a:bodyPr>
          <a:lstStyle/>
          <a:p>
            <a:r>
              <a:rPr lang="ja-JP" altLang="en-US" dirty="0">
                <a:solidFill>
                  <a:srgbClr val="000000"/>
                </a:solidFill>
                <a:latin typeface="Times" charset="0"/>
                <a:ea typeface="Osaka" charset="-128"/>
              </a:rPr>
              <a:t>卵による精子の誘引 </a:t>
            </a:r>
            <a:r>
              <a:rPr lang="en-US" altLang="ja-JP" dirty="0">
                <a:solidFill>
                  <a:srgbClr val="000000"/>
                </a:solidFill>
                <a:latin typeface="Times" charset="0"/>
                <a:ea typeface="Osaka" charset="-128"/>
              </a:rPr>
              <a:t>(chemo-attraction)</a:t>
            </a:r>
          </a:p>
        </p:txBody>
      </p:sp>
    </p:spTree>
    <p:extLst>
      <p:ext uri="{BB962C8B-B14F-4D97-AF65-F5344CB8AC3E}">
        <p14:creationId xmlns:p14="http://schemas.microsoft.com/office/powerpoint/2010/main" val="27237579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0" y="0"/>
            <a:ext cx="9144000" cy="6858000"/>
          </a:xfrm>
          <a:prstGeom prst="rect">
            <a:avLst/>
          </a:prstGeom>
          <a:solidFill>
            <a:srgbClr val="000064"/>
          </a:solidFill>
          <a:ln w="9525">
            <a:solidFill>
              <a:schemeClr val="tx1"/>
            </a:solidFill>
            <a:miter lim="800000"/>
            <a:headEnd/>
            <a:tailEnd/>
          </a:ln>
        </p:spPr>
        <p:txBody>
          <a:bodyPr wrap="none" anchor="ctr"/>
          <a:lstStyle/>
          <a:p>
            <a:endParaRPr lang="ja-JP" altLang="en-US">
              <a:solidFill>
                <a:srgbClr val="000000"/>
              </a:solidFill>
              <a:latin typeface="Arial"/>
              <a:ea typeface="ＭＳ Ｐゴシック"/>
            </a:endParaRPr>
          </a:p>
        </p:txBody>
      </p:sp>
      <p:pic>
        <p:nvPicPr>
          <p:cNvPr id="93187" name="Picture 3"/>
          <p:cNvPicPr>
            <a:picLocks noChangeAspect="1" noChangeArrowheads="1"/>
          </p:cNvPicPr>
          <p:nvPr/>
        </p:nvPicPr>
        <p:blipFill>
          <a:blip r:embed="rId2" cstate="print"/>
          <a:srcRect/>
          <a:stretch>
            <a:fillRect/>
          </a:stretch>
        </p:blipFill>
        <p:spPr bwMode="auto">
          <a:xfrm rot="-93322">
            <a:off x="2590800" y="685800"/>
            <a:ext cx="4246563" cy="5697538"/>
          </a:xfrm>
          <a:prstGeom prst="rect">
            <a:avLst/>
          </a:prstGeom>
          <a:noFill/>
          <a:ln w="9525">
            <a:noFill/>
            <a:miter lim="800000"/>
            <a:headEnd/>
            <a:tailEnd/>
          </a:ln>
        </p:spPr>
      </p:pic>
    </p:spTree>
    <p:extLst>
      <p:ext uri="{BB962C8B-B14F-4D97-AF65-F5344CB8AC3E}">
        <p14:creationId xmlns:p14="http://schemas.microsoft.com/office/powerpoint/2010/main" val="15706412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0" y="0"/>
            <a:ext cx="9144000" cy="6858000"/>
          </a:xfrm>
          <a:prstGeom prst="rect">
            <a:avLst/>
          </a:prstGeom>
          <a:solidFill>
            <a:srgbClr val="000064"/>
          </a:solidFill>
          <a:ln w="9525">
            <a:solidFill>
              <a:schemeClr val="tx1"/>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94211" name="Rectangle 3"/>
          <p:cNvSpPr>
            <a:spLocks noGrp="1" noChangeArrowheads="1"/>
          </p:cNvSpPr>
          <p:nvPr>
            <p:ph type="ctrTitle"/>
          </p:nvPr>
        </p:nvSpPr>
        <p:spPr>
          <a:xfrm>
            <a:off x="685800" y="2286000"/>
            <a:ext cx="7772400" cy="1143000"/>
          </a:xfrm>
        </p:spPr>
        <p:txBody>
          <a:bodyPr/>
          <a:lstStyle/>
          <a:p>
            <a:pPr eaLnBrk="1" hangingPunct="1"/>
            <a:endParaRPr lang="ja-JP" altLang="ja-JP"/>
          </a:p>
        </p:txBody>
      </p:sp>
      <p:sp>
        <p:nvSpPr>
          <p:cNvPr id="94212" name="Rectangle 4"/>
          <p:cNvSpPr>
            <a:spLocks noGrp="1" noChangeArrowheads="1"/>
          </p:cNvSpPr>
          <p:nvPr>
            <p:ph type="subTitle" idx="1"/>
          </p:nvPr>
        </p:nvSpPr>
        <p:spPr/>
        <p:txBody>
          <a:bodyPr/>
          <a:lstStyle/>
          <a:p>
            <a:pPr eaLnBrk="1" hangingPunct="1"/>
            <a:endParaRPr lang="ja-JP" altLang="ja-JP"/>
          </a:p>
        </p:txBody>
      </p:sp>
      <p:pic>
        <p:nvPicPr>
          <p:cNvPr id="94213" name="Picture 5"/>
          <p:cNvPicPr>
            <a:picLocks noChangeAspect="1" noChangeArrowheads="1"/>
          </p:cNvPicPr>
          <p:nvPr/>
        </p:nvPicPr>
        <p:blipFill>
          <a:blip r:embed="rId2" cstate="print"/>
          <a:srcRect/>
          <a:stretch>
            <a:fillRect/>
          </a:stretch>
        </p:blipFill>
        <p:spPr bwMode="auto">
          <a:xfrm>
            <a:off x="2743200" y="609600"/>
            <a:ext cx="3890963" cy="5811838"/>
          </a:xfrm>
          <a:prstGeom prst="rect">
            <a:avLst/>
          </a:prstGeom>
          <a:noFill/>
          <a:ln w="9525">
            <a:noFill/>
            <a:miter lim="800000"/>
            <a:headEnd/>
            <a:tailEnd/>
          </a:ln>
        </p:spPr>
      </p:pic>
    </p:spTree>
    <p:extLst>
      <p:ext uri="{BB962C8B-B14F-4D97-AF65-F5344CB8AC3E}">
        <p14:creationId xmlns:p14="http://schemas.microsoft.com/office/powerpoint/2010/main" val="16461907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0" y="0"/>
            <a:ext cx="9144000" cy="6858000"/>
          </a:xfrm>
          <a:prstGeom prst="rect">
            <a:avLst/>
          </a:prstGeom>
          <a:solidFill>
            <a:srgbClr val="000064"/>
          </a:solidFill>
          <a:ln w="9525">
            <a:solidFill>
              <a:schemeClr val="tx1"/>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95235" name="Rectangle 3"/>
          <p:cNvSpPr>
            <a:spLocks noGrp="1" noChangeArrowheads="1"/>
          </p:cNvSpPr>
          <p:nvPr>
            <p:ph type="title"/>
          </p:nvPr>
        </p:nvSpPr>
        <p:spPr/>
        <p:txBody>
          <a:bodyPr/>
          <a:lstStyle/>
          <a:p>
            <a:pPr eaLnBrk="1" hangingPunct="1"/>
            <a:endParaRPr lang="ja-JP" altLang="ja-JP"/>
          </a:p>
        </p:txBody>
      </p:sp>
      <p:sp>
        <p:nvSpPr>
          <p:cNvPr id="95236" name="Rectangle 4"/>
          <p:cNvSpPr>
            <a:spLocks noGrp="1" noChangeArrowheads="1"/>
          </p:cNvSpPr>
          <p:nvPr>
            <p:ph type="body" idx="1"/>
          </p:nvPr>
        </p:nvSpPr>
        <p:spPr/>
        <p:txBody>
          <a:bodyPr/>
          <a:lstStyle/>
          <a:p>
            <a:pPr eaLnBrk="1" hangingPunct="1"/>
            <a:endParaRPr lang="ja-JP" altLang="ja-JP"/>
          </a:p>
        </p:txBody>
      </p:sp>
      <p:pic>
        <p:nvPicPr>
          <p:cNvPr id="95237" name="Picture 5"/>
          <p:cNvPicPr>
            <a:picLocks noChangeAspect="1" noChangeArrowheads="1"/>
          </p:cNvPicPr>
          <p:nvPr/>
        </p:nvPicPr>
        <p:blipFill>
          <a:blip r:embed="rId2" cstate="print"/>
          <a:srcRect/>
          <a:stretch>
            <a:fillRect/>
          </a:stretch>
        </p:blipFill>
        <p:spPr bwMode="auto">
          <a:xfrm>
            <a:off x="1819275" y="914400"/>
            <a:ext cx="5505450" cy="5029200"/>
          </a:xfrm>
          <a:prstGeom prst="rect">
            <a:avLst/>
          </a:prstGeom>
          <a:noFill/>
          <a:ln w="9525">
            <a:noFill/>
            <a:miter lim="800000"/>
            <a:headEnd/>
            <a:tailEnd/>
          </a:ln>
        </p:spPr>
      </p:pic>
    </p:spTree>
    <p:extLst>
      <p:ext uri="{BB962C8B-B14F-4D97-AF65-F5344CB8AC3E}">
        <p14:creationId xmlns:p14="http://schemas.microsoft.com/office/powerpoint/2010/main" val="25666584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0" y="0"/>
            <a:ext cx="9144000" cy="6858000"/>
          </a:xfrm>
          <a:prstGeom prst="rect">
            <a:avLst/>
          </a:prstGeom>
          <a:solidFill>
            <a:srgbClr val="000064"/>
          </a:solidFill>
          <a:ln w="9525">
            <a:solidFill>
              <a:schemeClr val="tx1"/>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96259" name="Rectangle 3"/>
          <p:cNvSpPr>
            <a:spLocks noGrp="1" noChangeArrowheads="1"/>
          </p:cNvSpPr>
          <p:nvPr>
            <p:ph type="title"/>
          </p:nvPr>
        </p:nvSpPr>
        <p:spPr/>
        <p:txBody>
          <a:bodyPr/>
          <a:lstStyle/>
          <a:p>
            <a:pPr eaLnBrk="1" hangingPunct="1"/>
            <a:endParaRPr lang="ja-JP" altLang="ja-JP"/>
          </a:p>
        </p:txBody>
      </p:sp>
      <p:sp>
        <p:nvSpPr>
          <p:cNvPr id="96260" name="Rectangle 4"/>
          <p:cNvSpPr>
            <a:spLocks noGrp="1" noChangeArrowheads="1"/>
          </p:cNvSpPr>
          <p:nvPr>
            <p:ph type="body" idx="1"/>
          </p:nvPr>
        </p:nvSpPr>
        <p:spPr/>
        <p:txBody>
          <a:bodyPr/>
          <a:lstStyle/>
          <a:p>
            <a:pPr eaLnBrk="1" hangingPunct="1"/>
            <a:endParaRPr lang="ja-JP" altLang="ja-JP"/>
          </a:p>
        </p:txBody>
      </p:sp>
      <p:pic>
        <p:nvPicPr>
          <p:cNvPr id="96261" name="Picture 5"/>
          <p:cNvPicPr>
            <a:picLocks noChangeAspect="1" noChangeArrowheads="1"/>
          </p:cNvPicPr>
          <p:nvPr/>
        </p:nvPicPr>
        <p:blipFill>
          <a:blip r:embed="rId2" cstate="print"/>
          <a:srcRect/>
          <a:stretch>
            <a:fillRect/>
          </a:stretch>
        </p:blipFill>
        <p:spPr bwMode="auto">
          <a:xfrm>
            <a:off x="1219200" y="990600"/>
            <a:ext cx="6916738" cy="4762500"/>
          </a:xfrm>
          <a:prstGeom prst="rect">
            <a:avLst/>
          </a:prstGeom>
          <a:noFill/>
          <a:ln w="9525">
            <a:noFill/>
            <a:miter lim="800000"/>
            <a:headEnd/>
            <a:tailEnd/>
          </a:ln>
        </p:spPr>
      </p:pic>
    </p:spTree>
    <p:extLst>
      <p:ext uri="{BB962C8B-B14F-4D97-AF65-F5344CB8AC3E}">
        <p14:creationId xmlns:p14="http://schemas.microsoft.com/office/powerpoint/2010/main" val="13482676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0" y="0"/>
            <a:ext cx="9144000" cy="6858000"/>
          </a:xfrm>
          <a:prstGeom prst="rect">
            <a:avLst/>
          </a:prstGeom>
          <a:solidFill>
            <a:srgbClr val="000064"/>
          </a:solidFill>
          <a:ln w="9525">
            <a:solidFill>
              <a:schemeClr val="tx1"/>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97283" name="Rectangle 3"/>
          <p:cNvSpPr>
            <a:spLocks noGrp="1" noChangeArrowheads="1"/>
          </p:cNvSpPr>
          <p:nvPr>
            <p:ph type="ctrTitle"/>
          </p:nvPr>
        </p:nvSpPr>
        <p:spPr>
          <a:xfrm>
            <a:off x="685800" y="2286000"/>
            <a:ext cx="7772400" cy="1143000"/>
          </a:xfrm>
        </p:spPr>
        <p:txBody>
          <a:bodyPr/>
          <a:lstStyle/>
          <a:p>
            <a:pPr eaLnBrk="1" hangingPunct="1"/>
            <a:endParaRPr lang="ja-JP" altLang="ja-JP"/>
          </a:p>
        </p:txBody>
      </p:sp>
      <p:sp>
        <p:nvSpPr>
          <p:cNvPr id="97284" name="Rectangle 4"/>
          <p:cNvSpPr>
            <a:spLocks noGrp="1" noChangeArrowheads="1"/>
          </p:cNvSpPr>
          <p:nvPr>
            <p:ph type="subTitle" idx="1"/>
          </p:nvPr>
        </p:nvSpPr>
        <p:spPr/>
        <p:txBody>
          <a:bodyPr/>
          <a:lstStyle/>
          <a:p>
            <a:pPr eaLnBrk="1" hangingPunct="1"/>
            <a:endParaRPr lang="ja-JP" altLang="ja-JP"/>
          </a:p>
        </p:txBody>
      </p:sp>
      <p:pic>
        <p:nvPicPr>
          <p:cNvPr id="97285" name="Picture 5"/>
          <p:cNvPicPr>
            <a:picLocks noChangeAspect="1" noChangeArrowheads="1"/>
          </p:cNvPicPr>
          <p:nvPr/>
        </p:nvPicPr>
        <p:blipFill>
          <a:blip r:embed="rId2" cstate="print"/>
          <a:srcRect/>
          <a:stretch>
            <a:fillRect/>
          </a:stretch>
        </p:blipFill>
        <p:spPr bwMode="auto">
          <a:xfrm>
            <a:off x="1447800" y="1219200"/>
            <a:ext cx="6400800" cy="4314825"/>
          </a:xfrm>
          <a:prstGeom prst="rect">
            <a:avLst/>
          </a:prstGeom>
          <a:noFill/>
          <a:ln w="9525">
            <a:noFill/>
            <a:miter lim="800000"/>
            <a:headEnd/>
            <a:tailEnd/>
          </a:ln>
        </p:spPr>
      </p:pic>
    </p:spTree>
    <p:extLst>
      <p:ext uri="{BB962C8B-B14F-4D97-AF65-F5344CB8AC3E}">
        <p14:creationId xmlns:p14="http://schemas.microsoft.com/office/powerpoint/2010/main" val="4791767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0" y="0"/>
            <a:ext cx="9144000" cy="6858000"/>
          </a:xfrm>
          <a:prstGeom prst="rect">
            <a:avLst/>
          </a:prstGeom>
          <a:solidFill>
            <a:srgbClr val="000064"/>
          </a:solidFill>
          <a:ln w="9525">
            <a:solidFill>
              <a:schemeClr val="tx1"/>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98307" name="Rectangle 3"/>
          <p:cNvSpPr>
            <a:spLocks noGrp="1" noChangeArrowheads="1"/>
          </p:cNvSpPr>
          <p:nvPr>
            <p:ph type="title"/>
          </p:nvPr>
        </p:nvSpPr>
        <p:spPr/>
        <p:txBody>
          <a:bodyPr/>
          <a:lstStyle/>
          <a:p>
            <a:pPr eaLnBrk="1" hangingPunct="1"/>
            <a:endParaRPr lang="ja-JP" altLang="ja-JP"/>
          </a:p>
        </p:txBody>
      </p:sp>
      <p:sp>
        <p:nvSpPr>
          <p:cNvPr id="98308" name="Rectangle 4"/>
          <p:cNvSpPr>
            <a:spLocks noGrp="1" noChangeArrowheads="1"/>
          </p:cNvSpPr>
          <p:nvPr>
            <p:ph type="body" idx="1"/>
          </p:nvPr>
        </p:nvSpPr>
        <p:spPr/>
        <p:txBody>
          <a:bodyPr/>
          <a:lstStyle/>
          <a:p>
            <a:pPr eaLnBrk="1" hangingPunct="1"/>
            <a:endParaRPr lang="ja-JP" altLang="ja-JP"/>
          </a:p>
        </p:txBody>
      </p:sp>
      <p:pic>
        <p:nvPicPr>
          <p:cNvPr id="98309" name="Picture 5"/>
          <p:cNvPicPr>
            <a:picLocks noChangeAspect="1" noChangeArrowheads="1"/>
          </p:cNvPicPr>
          <p:nvPr/>
        </p:nvPicPr>
        <p:blipFill>
          <a:blip r:embed="rId2" cstate="print"/>
          <a:srcRect/>
          <a:stretch>
            <a:fillRect/>
          </a:stretch>
        </p:blipFill>
        <p:spPr bwMode="auto">
          <a:xfrm>
            <a:off x="2362200" y="304800"/>
            <a:ext cx="4427538" cy="6167438"/>
          </a:xfrm>
          <a:prstGeom prst="rect">
            <a:avLst/>
          </a:prstGeom>
          <a:noFill/>
          <a:ln w="9525">
            <a:noFill/>
            <a:miter lim="800000"/>
            <a:headEnd/>
            <a:tailEnd/>
          </a:ln>
        </p:spPr>
      </p:pic>
    </p:spTree>
    <p:extLst>
      <p:ext uri="{BB962C8B-B14F-4D97-AF65-F5344CB8AC3E}">
        <p14:creationId xmlns:p14="http://schemas.microsoft.com/office/powerpoint/2010/main" val="35851184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0" y="0"/>
            <a:ext cx="9144000" cy="6858000"/>
          </a:xfrm>
          <a:prstGeom prst="rect">
            <a:avLst/>
          </a:prstGeom>
          <a:solidFill>
            <a:srgbClr val="000064"/>
          </a:solidFill>
          <a:ln w="9525">
            <a:solidFill>
              <a:schemeClr val="tx1"/>
            </a:solidFill>
            <a:miter lim="800000"/>
            <a:headEnd/>
            <a:tailEnd/>
          </a:ln>
        </p:spPr>
        <p:txBody>
          <a:bodyPr wrap="none" anchor="ctr"/>
          <a:lstStyle/>
          <a:p>
            <a:endParaRPr lang="ja-JP" altLang="en-US">
              <a:solidFill>
                <a:srgbClr val="000000"/>
              </a:solidFill>
              <a:latin typeface="Arial"/>
              <a:ea typeface="ＭＳ Ｐゴシック"/>
            </a:endParaRPr>
          </a:p>
        </p:txBody>
      </p:sp>
      <p:pic>
        <p:nvPicPr>
          <p:cNvPr id="99331" name="Picture 3"/>
          <p:cNvPicPr>
            <a:picLocks noChangeAspect="1" noChangeArrowheads="1"/>
          </p:cNvPicPr>
          <p:nvPr/>
        </p:nvPicPr>
        <p:blipFill>
          <a:blip r:embed="rId2" cstate="print"/>
          <a:srcRect/>
          <a:stretch>
            <a:fillRect/>
          </a:stretch>
        </p:blipFill>
        <p:spPr bwMode="auto">
          <a:xfrm>
            <a:off x="2895600" y="762000"/>
            <a:ext cx="2590800" cy="4851400"/>
          </a:xfrm>
          <a:prstGeom prst="rect">
            <a:avLst/>
          </a:prstGeom>
          <a:noFill/>
          <a:ln w="9525">
            <a:noFill/>
            <a:miter lim="800000"/>
            <a:headEnd/>
            <a:tailEnd/>
          </a:ln>
        </p:spPr>
      </p:pic>
    </p:spTree>
    <p:extLst>
      <p:ext uri="{BB962C8B-B14F-4D97-AF65-F5344CB8AC3E}">
        <p14:creationId xmlns:p14="http://schemas.microsoft.com/office/powerpoint/2010/main" val="18083792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p:cNvSpPr txBox="1">
            <a:spLocks noChangeArrowheads="1"/>
          </p:cNvSpPr>
          <p:nvPr/>
        </p:nvSpPr>
        <p:spPr bwMode="auto">
          <a:xfrm>
            <a:off x="1187624" y="1844824"/>
            <a:ext cx="6911975" cy="1569660"/>
          </a:xfrm>
          <a:prstGeom prst="rect">
            <a:avLst/>
          </a:prstGeom>
          <a:noFill/>
          <a:ln w="9525">
            <a:noFill/>
            <a:miter lim="800000"/>
            <a:headEnd/>
            <a:tailEnd/>
          </a:ln>
        </p:spPr>
        <p:txBody>
          <a:bodyPr>
            <a:spAutoFit/>
          </a:bodyPr>
          <a:lstStyle/>
          <a:p>
            <a:r>
              <a:rPr lang="ja-JP" altLang="en-US" sz="2400" dirty="0">
                <a:solidFill>
                  <a:srgbClr val="000000"/>
                </a:solidFill>
                <a:latin typeface="ＭＳ Ｐ明朝" panose="02020600040205080304" pitchFamily="18" charset="-128"/>
                <a:ea typeface="ＭＳ Ｐ明朝" panose="02020600040205080304" pitchFamily="18" charset="-128"/>
              </a:rPr>
              <a:t>これらの知見は、</a:t>
            </a:r>
            <a:endParaRPr lang="en-US" altLang="ja-JP" sz="2400" dirty="0">
              <a:solidFill>
                <a:srgbClr val="000000"/>
              </a:solidFill>
              <a:latin typeface="ＭＳ Ｐ明朝" panose="02020600040205080304" pitchFamily="18" charset="-128"/>
              <a:ea typeface="ＭＳ Ｐ明朝" panose="02020600040205080304" pitchFamily="18" charset="-128"/>
            </a:endParaRPr>
          </a:p>
          <a:p>
            <a:endParaRPr lang="en-US" altLang="ja-JP" sz="2400" dirty="0">
              <a:solidFill>
                <a:srgbClr val="000000"/>
              </a:solidFill>
              <a:latin typeface="ＭＳ Ｐ明朝" panose="02020600040205080304" pitchFamily="18" charset="-128"/>
              <a:ea typeface="ＭＳ Ｐ明朝" panose="02020600040205080304" pitchFamily="18" charset="-128"/>
            </a:endParaRPr>
          </a:p>
          <a:p>
            <a:r>
              <a:rPr lang="ja-JP" altLang="en-US" sz="2400" dirty="0">
                <a:solidFill>
                  <a:srgbClr val="000000"/>
                </a:solidFill>
                <a:latin typeface="ＭＳ Ｐ明朝" panose="02020600040205080304" pitchFamily="18" charset="-128"/>
                <a:ea typeface="ＭＳ Ｐ明朝" panose="02020600040205080304" pitchFamily="18" charset="-128"/>
              </a:rPr>
              <a:t>精子と卵との融合にあたって、卵表層の細胞骨格系がダイナミックに変化していることを強く示唆する。</a:t>
            </a:r>
          </a:p>
        </p:txBody>
      </p:sp>
    </p:spTree>
    <p:extLst>
      <p:ext uri="{BB962C8B-B14F-4D97-AF65-F5344CB8AC3E}">
        <p14:creationId xmlns:p14="http://schemas.microsoft.com/office/powerpoint/2010/main" val="31294756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304800" y="228600"/>
            <a:ext cx="4495800" cy="579438"/>
          </a:xfrm>
          <a:prstGeom prst="rect">
            <a:avLst/>
          </a:prstGeom>
          <a:noFill/>
          <a:ln w="9525">
            <a:noFill/>
            <a:miter lim="800000"/>
            <a:headEnd/>
            <a:tailEnd/>
          </a:ln>
        </p:spPr>
        <p:txBody>
          <a:bodyPr>
            <a:spAutoFit/>
          </a:bodyPr>
          <a:lstStyle/>
          <a:p>
            <a:pPr>
              <a:spcBef>
                <a:spcPct val="50000"/>
              </a:spcBef>
            </a:pPr>
            <a:r>
              <a:rPr lang="en-US" altLang="ja-JP" sz="3200" b="1">
                <a:solidFill>
                  <a:srgbClr val="000000"/>
                </a:solidFill>
                <a:latin typeface="Helvetica" charset="0"/>
                <a:ea typeface="Osaka" charset="-128"/>
              </a:rPr>
              <a:t>Sperm incorporation</a:t>
            </a:r>
          </a:p>
        </p:txBody>
      </p:sp>
      <p:sp>
        <p:nvSpPr>
          <p:cNvPr id="101379" name="Text Box 3"/>
          <p:cNvSpPr txBox="1">
            <a:spLocks noChangeArrowheads="1"/>
          </p:cNvSpPr>
          <p:nvPr/>
        </p:nvSpPr>
        <p:spPr bwMode="auto">
          <a:xfrm>
            <a:off x="4114800" y="3962400"/>
            <a:ext cx="4572000" cy="457200"/>
          </a:xfrm>
          <a:prstGeom prst="rect">
            <a:avLst/>
          </a:prstGeom>
          <a:noFill/>
          <a:ln w="9525">
            <a:noFill/>
            <a:miter lim="800000"/>
            <a:headEnd/>
            <a:tailEnd/>
          </a:ln>
        </p:spPr>
        <p:txBody>
          <a:bodyPr>
            <a:spAutoFit/>
          </a:bodyPr>
          <a:lstStyle/>
          <a:p>
            <a:pPr>
              <a:spcBef>
                <a:spcPct val="50000"/>
              </a:spcBef>
            </a:pPr>
            <a:r>
              <a:rPr lang="en-US" altLang="ja-JP" sz="2400" b="1">
                <a:solidFill>
                  <a:srgbClr val="000000"/>
                </a:solidFill>
                <a:latin typeface="Helvetica" charset="0"/>
                <a:ea typeface="Osaka" charset="-128"/>
              </a:rPr>
              <a:t>Involvement of </a:t>
            </a:r>
            <a:r>
              <a:rPr lang="en-US" altLang="ja-JP" sz="2400" b="1">
                <a:solidFill>
                  <a:srgbClr val="FF1E31"/>
                </a:solidFill>
                <a:latin typeface="Helvetica" charset="0"/>
                <a:ea typeface="Osaka" charset="-128"/>
              </a:rPr>
              <a:t>actin filament</a:t>
            </a:r>
          </a:p>
        </p:txBody>
      </p:sp>
      <p:sp>
        <p:nvSpPr>
          <p:cNvPr id="101380" name="Text Box 4"/>
          <p:cNvSpPr txBox="1">
            <a:spLocks noChangeArrowheads="1"/>
          </p:cNvSpPr>
          <p:nvPr/>
        </p:nvSpPr>
        <p:spPr bwMode="auto">
          <a:xfrm>
            <a:off x="4572000" y="4419600"/>
            <a:ext cx="4038600" cy="457200"/>
          </a:xfrm>
          <a:prstGeom prst="rect">
            <a:avLst/>
          </a:prstGeom>
          <a:noFill/>
          <a:ln w="9525">
            <a:noFill/>
            <a:miter lim="800000"/>
            <a:headEnd/>
            <a:tailEnd/>
          </a:ln>
        </p:spPr>
        <p:txBody>
          <a:bodyPr>
            <a:spAutoFit/>
          </a:bodyPr>
          <a:lstStyle/>
          <a:p>
            <a:pPr>
              <a:spcBef>
                <a:spcPct val="50000"/>
              </a:spcBef>
            </a:pPr>
            <a:r>
              <a:rPr lang="en-US" altLang="ja-JP" sz="2400" b="1">
                <a:solidFill>
                  <a:srgbClr val="000000"/>
                </a:solidFill>
                <a:latin typeface="Helvetica" charset="0"/>
                <a:ea typeface="Osaka" charset="-128"/>
              </a:rPr>
              <a:t>Inhibition by </a:t>
            </a:r>
            <a:r>
              <a:rPr lang="en-US" altLang="ja-JP" sz="2400" b="1">
                <a:solidFill>
                  <a:srgbClr val="30FF80"/>
                </a:solidFill>
                <a:latin typeface="Helvetica" charset="0"/>
                <a:ea typeface="Osaka" charset="-128"/>
              </a:rPr>
              <a:t>cytochalasin</a:t>
            </a:r>
          </a:p>
        </p:txBody>
      </p:sp>
      <p:pic>
        <p:nvPicPr>
          <p:cNvPr id="101381" name="Picture 5"/>
          <p:cNvPicPr>
            <a:picLocks noChangeAspect="1" noChangeArrowheads="1"/>
          </p:cNvPicPr>
          <p:nvPr/>
        </p:nvPicPr>
        <p:blipFill>
          <a:blip r:embed="rId2" cstate="print"/>
          <a:srcRect/>
          <a:stretch>
            <a:fillRect/>
          </a:stretch>
        </p:blipFill>
        <p:spPr bwMode="auto">
          <a:xfrm>
            <a:off x="533400" y="990600"/>
            <a:ext cx="3095625" cy="4840288"/>
          </a:xfrm>
          <a:prstGeom prst="rect">
            <a:avLst/>
          </a:prstGeom>
          <a:noFill/>
          <a:ln w="9525">
            <a:noFill/>
            <a:miter lim="800000"/>
            <a:headEnd/>
            <a:tailEnd/>
          </a:ln>
        </p:spPr>
      </p:pic>
      <p:sp>
        <p:nvSpPr>
          <p:cNvPr id="101382" name="Text Box 6"/>
          <p:cNvSpPr txBox="1">
            <a:spLocks noChangeArrowheads="1"/>
          </p:cNvSpPr>
          <p:nvPr/>
        </p:nvSpPr>
        <p:spPr bwMode="auto">
          <a:xfrm>
            <a:off x="914400" y="6096000"/>
            <a:ext cx="3200400" cy="457200"/>
          </a:xfrm>
          <a:prstGeom prst="rect">
            <a:avLst/>
          </a:prstGeom>
          <a:noFill/>
          <a:ln w="9525">
            <a:noFill/>
            <a:miter lim="800000"/>
            <a:headEnd/>
            <a:tailEnd/>
          </a:ln>
        </p:spPr>
        <p:txBody>
          <a:bodyPr>
            <a:spAutoFit/>
          </a:bodyPr>
          <a:lstStyle/>
          <a:p>
            <a:pPr>
              <a:spcBef>
                <a:spcPct val="50000"/>
              </a:spcBef>
            </a:pPr>
            <a:r>
              <a:rPr lang="en-US" altLang="ja-JP" sz="2400">
                <a:solidFill>
                  <a:srgbClr val="000000"/>
                </a:solidFill>
                <a:latin typeface="Times" charset="0"/>
                <a:ea typeface="Osaka" charset="-128"/>
              </a:rPr>
              <a:t>R. Yanagimachi, 1994</a:t>
            </a:r>
          </a:p>
        </p:txBody>
      </p:sp>
      <p:sp>
        <p:nvSpPr>
          <p:cNvPr id="101383" name="Freeform 7"/>
          <p:cNvSpPr>
            <a:spLocks/>
          </p:cNvSpPr>
          <p:nvPr/>
        </p:nvSpPr>
        <p:spPr bwMode="auto">
          <a:xfrm>
            <a:off x="982663" y="4762500"/>
            <a:ext cx="1209675" cy="173038"/>
          </a:xfrm>
          <a:custGeom>
            <a:avLst/>
            <a:gdLst>
              <a:gd name="T0" fmla="*/ 0 w 762"/>
              <a:gd name="T1" fmla="*/ 216734102 h 109"/>
              <a:gd name="T2" fmla="*/ 577115001 w 762"/>
              <a:gd name="T3" fmla="*/ 239416361 h 109"/>
              <a:gd name="T4" fmla="*/ 985380381 w 762"/>
              <a:gd name="T5" fmla="*/ 191532424 h 109"/>
              <a:gd name="T6" fmla="*/ 1199594388 w 762"/>
              <a:gd name="T7" fmla="*/ 118448496 h 109"/>
              <a:gd name="T8" fmla="*/ 1559977410 w 762"/>
              <a:gd name="T9" fmla="*/ 95766212 h 109"/>
              <a:gd name="T10" fmla="*/ 1920359241 w 762"/>
              <a:gd name="T11" fmla="*/ 0 h 109"/>
              <a:gd name="T12" fmla="*/ 0 60000 65536"/>
              <a:gd name="T13" fmla="*/ 0 60000 65536"/>
              <a:gd name="T14" fmla="*/ 0 60000 65536"/>
              <a:gd name="T15" fmla="*/ 0 60000 65536"/>
              <a:gd name="T16" fmla="*/ 0 60000 65536"/>
              <a:gd name="T17" fmla="*/ 0 60000 65536"/>
              <a:gd name="T18" fmla="*/ 0 w 762"/>
              <a:gd name="T19" fmla="*/ 0 h 109"/>
              <a:gd name="T20" fmla="*/ 762 w 762"/>
              <a:gd name="T21" fmla="*/ 109 h 109"/>
            </a:gdLst>
            <a:ahLst/>
            <a:cxnLst>
              <a:cxn ang="T12">
                <a:pos x="T0" y="T1"/>
              </a:cxn>
              <a:cxn ang="T13">
                <a:pos x="T2" y="T3"/>
              </a:cxn>
              <a:cxn ang="T14">
                <a:pos x="T4" y="T5"/>
              </a:cxn>
              <a:cxn ang="T15">
                <a:pos x="T6" y="T7"/>
              </a:cxn>
              <a:cxn ang="T16">
                <a:pos x="T8" y="T9"/>
              </a:cxn>
              <a:cxn ang="T17">
                <a:pos x="T10" y="T11"/>
              </a:cxn>
            </a:cxnLst>
            <a:rect l="T18" t="T19" r="T20" b="T21"/>
            <a:pathLst>
              <a:path w="762" h="109">
                <a:moveTo>
                  <a:pt x="0" y="86"/>
                </a:moveTo>
                <a:cubicBezTo>
                  <a:pt x="75" y="109"/>
                  <a:pt x="153" y="71"/>
                  <a:pt x="229" y="95"/>
                </a:cubicBezTo>
                <a:cubicBezTo>
                  <a:pt x="300" y="89"/>
                  <a:pt x="331" y="91"/>
                  <a:pt x="391" y="76"/>
                </a:cubicBezTo>
                <a:cubicBezTo>
                  <a:pt x="418" y="68"/>
                  <a:pt x="448" y="50"/>
                  <a:pt x="476" y="47"/>
                </a:cubicBezTo>
                <a:cubicBezTo>
                  <a:pt x="523" y="41"/>
                  <a:pt x="571" y="41"/>
                  <a:pt x="619" y="38"/>
                </a:cubicBezTo>
                <a:cubicBezTo>
                  <a:pt x="666" y="22"/>
                  <a:pt x="711" y="0"/>
                  <a:pt x="762" y="0"/>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01384" name="Freeform 8"/>
          <p:cNvSpPr>
            <a:spLocks/>
          </p:cNvSpPr>
          <p:nvPr/>
        </p:nvSpPr>
        <p:spPr bwMode="auto">
          <a:xfrm>
            <a:off x="1693863" y="4791075"/>
            <a:ext cx="922337" cy="152400"/>
          </a:xfrm>
          <a:custGeom>
            <a:avLst/>
            <a:gdLst>
              <a:gd name="T0" fmla="*/ 0 w 581"/>
              <a:gd name="T1" fmla="*/ 241935022 h 96"/>
              <a:gd name="T2" fmla="*/ 408265019 w 581"/>
              <a:gd name="T3" fmla="*/ 171370620 h 96"/>
              <a:gd name="T4" fmla="*/ 839210827 w 581"/>
              <a:gd name="T5" fmla="*/ 25201561 h 96"/>
              <a:gd name="T6" fmla="*/ 1464208975 w 581"/>
              <a:gd name="T7" fmla="*/ 2520950 h 96"/>
              <a:gd name="T8" fmla="*/ 0 60000 65536"/>
              <a:gd name="T9" fmla="*/ 0 60000 65536"/>
              <a:gd name="T10" fmla="*/ 0 60000 65536"/>
              <a:gd name="T11" fmla="*/ 0 60000 65536"/>
              <a:gd name="T12" fmla="*/ 0 w 581"/>
              <a:gd name="T13" fmla="*/ 0 h 96"/>
              <a:gd name="T14" fmla="*/ 581 w 581"/>
              <a:gd name="T15" fmla="*/ 96 h 96"/>
            </a:gdLst>
            <a:ahLst/>
            <a:cxnLst>
              <a:cxn ang="T8">
                <a:pos x="T0" y="T1"/>
              </a:cxn>
              <a:cxn ang="T9">
                <a:pos x="T2" y="T3"/>
              </a:cxn>
              <a:cxn ang="T10">
                <a:pos x="T4" y="T5"/>
              </a:cxn>
              <a:cxn ang="T11">
                <a:pos x="T6" y="T7"/>
              </a:cxn>
            </a:cxnLst>
            <a:rect l="T12" t="T13" r="T14" b="T15"/>
            <a:pathLst>
              <a:path w="581" h="96">
                <a:moveTo>
                  <a:pt x="0" y="96"/>
                </a:moveTo>
                <a:cubicBezTo>
                  <a:pt x="52" y="78"/>
                  <a:pt x="106" y="74"/>
                  <a:pt x="162" y="68"/>
                </a:cubicBezTo>
                <a:cubicBezTo>
                  <a:pt x="208" y="51"/>
                  <a:pt x="281" y="13"/>
                  <a:pt x="333" y="10"/>
                </a:cubicBezTo>
                <a:cubicBezTo>
                  <a:pt x="458" y="0"/>
                  <a:pt x="494" y="1"/>
                  <a:pt x="581" y="1"/>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01385" name="Freeform 9"/>
          <p:cNvSpPr>
            <a:spLocks/>
          </p:cNvSpPr>
          <p:nvPr/>
        </p:nvSpPr>
        <p:spPr bwMode="auto">
          <a:xfrm>
            <a:off x="1995488" y="4852988"/>
            <a:ext cx="862012" cy="127000"/>
          </a:xfrm>
          <a:custGeom>
            <a:avLst/>
            <a:gdLst>
              <a:gd name="T0" fmla="*/ 0 w 543"/>
              <a:gd name="T1" fmla="*/ 168851248 h 80"/>
              <a:gd name="T2" fmla="*/ 433466627 w 543"/>
              <a:gd name="T3" fmla="*/ 143648107 h 80"/>
              <a:gd name="T4" fmla="*/ 577114592 w 543"/>
              <a:gd name="T5" fmla="*/ 95765926 h 80"/>
              <a:gd name="T6" fmla="*/ 937497557 w 543"/>
              <a:gd name="T7" fmla="*/ 73083734 h 80"/>
              <a:gd name="T8" fmla="*/ 1368443038 w 543"/>
              <a:gd name="T9" fmla="*/ 0 h 80"/>
              <a:gd name="T10" fmla="*/ 0 60000 65536"/>
              <a:gd name="T11" fmla="*/ 0 60000 65536"/>
              <a:gd name="T12" fmla="*/ 0 60000 65536"/>
              <a:gd name="T13" fmla="*/ 0 60000 65536"/>
              <a:gd name="T14" fmla="*/ 0 60000 65536"/>
              <a:gd name="T15" fmla="*/ 0 w 543"/>
              <a:gd name="T16" fmla="*/ 0 h 80"/>
              <a:gd name="T17" fmla="*/ 543 w 543"/>
              <a:gd name="T18" fmla="*/ 80 h 80"/>
            </a:gdLst>
            <a:ahLst/>
            <a:cxnLst>
              <a:cxn ang="T10">
                <a:pos x="T0" y="T1"/>
              </a:cxn>
              <a:cxn ang="T11">
                <a:pos x="T2" y="T3"/>
              </a:cxn>
              <a:cxn ang="T12">
                <a:pos x="T4" y="T5"/>
              </a:cxn>
              <a:cxn ang="T13">
                <a:pos x="T6" y="T7"/>
              </a:cxn>
              <a:cxn ang="T14">
                <a:pos x="T8" y="T9"/>
              </a:cxn>
            </a:cxnLst>
            <a:rect l="T15" t="T16" r="T17" b="T18"/>
            <a:pathLst>
              <a:path w="543" h="80">
                <a:moveTo>
                  <a:pt x="0" y="67"/>
                </a:moveTo>
                <a:cubicBezTo>
                  <a:pt x="58" y="80"/>
                  <a:pt x="114" y="74"/>
                  <a:pt x="172" y="57"/>
                </a:cubicBezTo>
                <a:cubicBezTo>
                  <a:pt x="191" y="51"/>
                  <a:pt x="209" y="39"/>
                  <a:pt x="229" y="38"/>
                </a:cubicBezTo>
                <a:cubicBezTo>
                  <a:pt x="276" y="35"/>
                  <a:pt x="324" y="32"/>
                  <a:pt x="372" y="29"/>
                </a:cubicBezTo>
                <a:cubicBezTo>
                  <a:pt x="431" y="18"/>
                  <a:pt x="482" y="0"/>
                  <a:pt x="543" y="0"/>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01386" name="Freeform 10"/>
          <p:cNvSpPr>
            <a:spLocks/>
          </p:cNvSpPr>
          <p:nvPr/>
        </p:nvSpPr>
        <p:spPr bwMode="auto">
          <a:xfrm>
            <a:off x="1995488" y="4867275"/>
            <a:ext cx="1058862" cy="166688"/>
          </a:xfrm>
          <a:custGeom>
            <a:avLst/>
            <a:gdLst>
              <a:gd name="T0" fmla="*/ 0 w 667"/>
              <a:gd name="T1" fmla="*/ 73085548 h 105"/>
              <a:gd name="T2" fmla="*/ 504031026 w 667"/>
              <a:gd name="T3" fmla="*/ 0 h 105"/>
              <a:gd name="T4" fmla="*/ 1176911585 w 667"/>
              <a:gd name="T5" fmla="*/ 120967877 h 105"/>
              <a:gd name="T6" fmla="*/ 1680942810 w 667"/>
              <a:gd name="T7" fmla="*/ 264618016 h 105"/>
              <a:gd name="T8" fmla="*/ 0 60000 65536"/>
              <a:gd name="T9" fmla="*/ 0 60000 65536"/>
              <a:gd name="T10" fmla="*/ 0 60000 65536"/>
              <a:gd name="T11" fmla="*/ 0 60000 65536"/>
              <a:gd name="T12" fmla="*/ 0 w 667"/>
              <a:gd name="T13" fmla="*/ 0 h 105"/>
              <a:gd name="T14" fmla="*/ 667 w 667"/>
              <a:gd name="T15" fmla="*/ 105 h 105"/>
            </a:gdLst>
            <a:ahLst/>
            <a:cxnLst>
              <a:cxn ang="T8">
                <a:pos x="T0" y="T1"/>
              </a:cxn>
              <a:cxn ang="T9">
                <a:pos x="T2" y="T3"/>
              </a:cxn>
              <a:cxn ang="T10">
                <a:pos x="T4" y="T5"/>
              </a:cxn>
              <a:cxn ang="T11">
                <a:pos x="T6" y="T7"/>
              </a:cxn>
            </a:cxnLst>
            <a:rect l="T12" t="T13" r="T14" b="T15"/>
            <a:pathLst>
              <a:path w="667" h="105">
                <a:moveTo>
                  <a:pt x="0" y="29"/>
                </a:moveTo>
                <a:cubicBezTo>
                  <a:pt x="71" y="6"/>
                  <a:pt x="116" y="6"/>
                  <a:pt x="200" y="0"/>
                </a:cubicBezTo>
                <a:cubicBezTo>
                  <a:pt x="298" y="7"/>
                  <a:pt x="375" y="19"/>
                  <a:pt x="467" y="48"/>
                </a:cubicBezTo>
                <a:cubicBezTo>
                  <a:pt x="526" y="86"/>
                  <a:pt x="596" y="105"/>
                  <a:pt x="667" y="105"/>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01387" name="Freeform 11"/>
          <p:cNvSpPr>
            <a:spLocks/>
          </p:cNvSpPr>
          <p:nvPr/>
        </p:nvSpPr>
        <p:spPr bwMode="auto">
          <a:xfrm>
            <a:off x="831850" y="4989513"/>
            <a:ext cx="635000" cy="134937"/>
          </a:xfrm>
          <a:custGeom>
            <a:avLst/>
            <a:gdLst>
              <a:gd name="T0" fmla="*/ 0 w 400"/>
              <a:gd name="T1" fmla="*/ 166329686 h 85"/>
              <a:gd name="T2" fmla="*/ 168851261 w 400"/>
              <a:gd name="T3" fmla="*/ 214211716 h 85"/>
              <a:gd name="T4" fmla="*/ 768648414 w 400"/>
              <a:gd name="T5" fmla="*/ 95765573 h 85"/>
              <a:gd name="T6" fmla="*/ 1008062589 w 400"/>
              <a:gd name="T7" fmla="*/ 0 h 85"/>
              <a:gd name="T8" fmla="*/ 0 60000 65536"/>
              <a:gd name="T9" fmla="*/ 0 60000 65536"/>
              <a:gd name="T10" fmla="*/ 0 60000 65536"/>
              <a:gd name="T11" fmla="*/ 0 60000 65536"/>
              <a:gd name="T12" fmla="*/ 0 w 400"/>
              <a:gd name="T13" fmla="*/ 0 h 85"/>
              <a:gd name="T14" fmla="*/ 400 w 400"/>
              <a:gd name="T15" fmla="*/ 85 h 85"/>
            </a:gdLst>
            <a:ahLst/>
            <a:cxnLst>
              <a:cxn ang="T8">
                <a:pos x="T0" y="T1"/>
              </a:cxn>
              <a:cxn ang="T9">
                <a:pos x="T2" y="T3"/>
              </a:cxn>
              <a:cxn ang="T10">
                <a:pos x="T4" y="T5"/>
              </a:cxn>
              <a:cxn ang="T11">
                <a:pos x="T6" y="T7"/>
              </a:cxn>
            </a:cxnLst>
            <a:rect l="T12" t="T13" r="T14" b="T15"/>
            <a:pathLst>
              <a:path w="400" h="85">
                <a:moveTo>
                  <a:pt x="0" y="66"/>
                </a:moveTo>
                <a:cubicBezTo>
                  <a:pt x="22" y="71"/>
                  <a:pt x="43" y="85"/>
                  <a:pt x="67" y="85"/>
                </a:cubicBezTo>
                <a:cubicBezTo>
                  <a:pt x="150" y="85"/>
                  <a:pt x="227" y="63"/>
                  <a:pt x="305" y="38"/>
                </a:cubicBezTo>
                <a:cubicBezTo>
                  <a:pt x="337" y="27"/>
                  <a:pt x="364" y="0"/>
                  <a:pt x="400" y="0"/>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01388" name="Freeform 12"/>
          <p:cNvSpPr>
            <a:spLocks/>
          </p:cNvSpPr>
          <p:nvPr/>
        </p:nvSpPr>
        <p:spPr bwMode="auto">
          <a:xfrm>
            <a:off x="876300" y="4762500"/>
            <a:ext cx="1436688" cy="296863"/>
          </a:xfrm>
          <a:custGeom>
            <a:avLst/>
            <a:gdLst>
              <a:gd name="T0" fmla="*/ 0 w 905"/>
              <a:gd name="T1" fmla="*/ 70564496 h 187"/>
              <a:gd name="T2" fmla="*/ 481350874 w 905"/>
              <a:gd name="T3" fmla="*/ 0 h 187"/>
              <a:gd name="T4" fmla="*/ 841732650 w 905"/>
              <a:gd name="T5" fmla="*/ 22682237 h 187"/>
              <a:gd name="T6" fmla="*/ 1224796430 w 905"/>
              <a:gd name="T7" fmla="*/ 166330588 h 187"/>
              <a:gd name="T8" fmla="*/ 1489413651 w 905"/>
              <a:gd name="T9" fmla="*/ 335182129 h 187"/>
              <a:gd name="T10" fmla="*/ 2089211282 w 905"/>
              <a:gd name="T11" fmla="*/ 383064369 h 187"/>
              <a:gd name="T12" fmla="*/ 2147483647 w 905"/>
              <a:gd name="T13" fmla="*/ 360383726 h 187"/>
              <a:gd name="T14" fmla="*/ 0 60000 65536"/>
              <a:gd name="T15" fmla="*/ 0 60000 65536"/>
              <a:gd name="T16" fmla="*/ 0 60000 65536"/>
              <a:gd name="T17" fmla="*/ 0 60000 65536"/>
              <a:gd name="T18" fmla="*/ 0 60000 65536"/>
              <a:gd name="T19" fmla="*/ 0 60000 65536"/>
              <a:gd name="T20" fmla="*/ 0 60000 65536"/>
              <a:gd name="T21" fmla="*/ 0 w 905"/>
              <a:gd name="T22" fmla="*/ 0 h 187"/>
              <a:gd name="T23" fmla="*/ 905 w 905"/>
              <a:gd name="T24" fmla="*/ 187 h 1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5" h="187">
                <a:moveTo>
                  <a:pt x="0" y="28"/>
                </a:moveTo>
                <a:cubicBezTo>
                  <a:pt x="64" y="20"/>
                  <a:pt x="127" y="11"/>
                  <a:pt x="191" y="0"/>
                </a:cubicBezTo>
                <a:cubicBezTo>
                  <a:pt x="238" y="3"/>
                  <a:pt x="286" y="4"/>
                  <a:pt x="334" y="9"/>
                </a:cubicBezTo>
                <a:cubicBezTo>
                  <a:pt x="391" y="15"/>
                  <a:pt x="434" y="49"/>
                  <a:pt x="486" y="66"/>
                </a:cubicBezTo>
                <a:cubicBezTo>
                  <a:pt x="516" y="98"/>
                  <a:pt x="549" y="120"/>
                  <a:pt x="591" y="133"/>
                </a:cubicBezTo>
                <a:cubicBezTo>
                  <a:pt x="674" y="187"/>
                  <a:pt x="695" y="159"/>
                  <a:pt x="829" y="152"/>
                </a:cubicBezTo>
                <a:cubicBezTo>
                  <a:pt x="892" y="142"/>
                  <a:pt x="866" y="143"/>
                  <a:pt x="905" y="143"/>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01389" name="Freeform 13"/>
          <p:cNvSpPr>
            <a:spLocks/>
          </p:cNvSpPr>
          <p:nvPr/>
        </p:nvSpPr>
        <p:spPr bwMode="auto">
          <a:xfrm>
            <a:off x="681038" y="4989513"/>
            <a:ext cx="558800" cy="44450"/>
          </a:xfrm>
          <a:custGeom>
            <a:avLst/>
            <a:gdLst>
              <a:gd name="T0" fmla="*/ 0 w 352"/>
              <a:gd name="T1" fmla="*/ 70564381 h 28"/>
              <a:gd name="T2" fmla="*/ 887095089 w 352"/>
              <a:gd name="T3" fmla="*/ 0 h 28"/>
              <a:gd name="T4" fmla="*/ 0 60000 65536"/>
              <a:gd name="T5" fmla="*/ 0 60000 65536"/>
              <a:gd name="T6" fmla="*/ 0 w 352"/>
              <a:gd name="T7" fmla="*/ 0 h 28"/>
              <a:gd name="T8" fmla="*/ 352 w 352"/>
              <a:gd name="T9" fmla="*/ 28 h 28"/>
            </a:gdLst>
            <a:ahLst/>
            <a:cxnLst>
              <a:cxn ang="T4">
                <a:pos x="T0" y="T1"/>
              </a:cxn>
              <a:cxn ang="T5">
                <a:pos x="T2" y="T3"/>
              </a:cxn>
            </a:cxnLst>
            <a:rect l="T6" t="T7" r="T8" b="T9"/>
            <a:pathLst>
              <a:path w="352" h="28">
                <a:moveTo>
                  <a:pt x="0" y="28"/>
                </a:moveTo>
                <a:cubicBezTo>
                  <a:pt x="116" y="15"/>
                  <a:pt x="234" y="0"/>
                  <a:pt x="352" y="0"/>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01390" name="Freeform 14"/>
          <p:cNvSpPr>
            <a:spLocks/>
          </p:cNvSpPr>
          <p:nvPr/>
        </p:nvSpPr>
        <p:spPr bwMode="auto">
          <a:xfrm>
            <a:off x="982663" y="5534025"/>
            <a:ext cx="1346200" cy="195263"/>
          </a:xfrm>
          <a:custGeom>
            <a:avLst/>
            <a:gdLst>
              <a:gd name="T0" fmla="*/ 0 w 848"/>
              <a:gd name="T1" fmla="*/ 0 h 123"/>
              <a:gd name="T2" fmla="*/ 383063739 w 848"/>
              <a:gd name="T3" fmla="*/ 22682259 h 123"/>
              <a:gd name="T4" fmla="*/ 695563123 w 848"/>
              <a:gd name="T5" fmla="*/ 118448461 h 123"/>
              <a:gd name="T6" fmla="*/ 1537295267 w 848"/>
              <a:gd name="T7" fmla="*/ 309980829 h 123"/>
              <a:gd name="T8" fmla="*/ 2137092678 w 848"/>
              <a:gd name="T9" fmla="*/ 262096955 h 123"/>
              <a:gd name="T10" fmla="*/ 0 60000 65536"/>
              <a:gd name="T11" fmla="*/ 0 60000 65536"/>
              <a:gd name="T12" fmla="*/ 0 60000 65536"/>
              <a:gd name="T13" fmla="*/ 0 60000 65536"/>
              <a:gd name="T14" fmla="*/ 0 60000 65536"/>
              <a:gd name="T15" fmla="*/ 0 w 848"/>
              <a:gd name="T16" fmla="*/ 0 h 123"/>
              <a:gd name="T17" fmla="*/ 848 w 848"/>
              <a:gd name="T18" fmla="*/ 123 h 123"/>
            </a:gdLst>
            <a:ahLst/>
            <a:cxnLst>
              <a:cxn ang="T10">
                <a:pos x="T0" y="T1"/>
              </a:cxn>
              <a:cxn ang="T11">
                <a:pos x="T2" y="T3"/>
              </a:cxn>
              <a:cxn ang="T12">
                <a:pos x="T4" y="T5"/>
              </a:cxn>
              <a:cxn ang="T13">
                <a:pos x="T6" y="T7"/>
              </a:cxn>
              <a:cxn ang="T14">
                <a:pos x="T8" y="T9"/>
              </a:cxn>
            </a:cxnLst>
            <a:rect l="T15" t="T16" r="T17" b="T18"/>
            <a:pathLst>
              <a:path w="848" h="123">
                <a:moveTo>
                  <a:pt x="0" y="0"/>
                </a:moveTo>
                <a:cubicBezTo>
                  <a:pt x="50" y="3"/>
                  <a:pt x="101" y="4"/>
                  <a:pt x="152" y="9"/>
                </a:cubicBezTo>
                <a:cubicBezTo>
                  <a:pt x="198" y="13"/>
                  <a:pt x="232" y="33"/>
                  <a:pt x="276" y="47"/>
                </a:cubicBezTo>
                <a:cubicBezTo>
                  <a:pt x="383" y="79"/>
                  <a:pt x="499" y="108"/>
                  <a:pt x="610" y="123"/>
                </a:cubicBezTo>
                <a:cubicBezTo>
                  <a:pt x="683" y="119"/>
                  <a:pt x="772" y="104"/>
                  <a:pt x="848" y="104"/>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01391" name="Freeform 15"/>
          <p:cNvSpPr>
            <a:spLocks/>
          </p:cNvSpPr>
          <p:nvPr/>
        </p:nvSpPr>
        <p:spPr bwMode="auto">
          <a:xfrm>
            <a:off x="906463" y="5564188"/>
            <a:ext cx="1195387" cy="255587"/>
          </a:xfrm>
          <a:custGeom>
            <a:avLst/>
            <a:gdLst>
              <a:gd name="T0" fmla="*/ 0 w 753"/>
              <a:gd name="T1" fmla="*/ 405743514 h 161"/>
              <a:gd name="T2" fmla="*/ 1058465236 w 753"/>
              <a:gd name="T3" fmla="*/ 191531477 h 161"/>
              <a:gd name="T4" fmla="*/ 1562496112 w 753"/>
              <a:gd name="T5" fmla="*/ 0 h 161"/>
              <a:gd name="T6" fmla="*/ 1897676247 w 753"/>
              <a:gd name="T7" fmla="*/ 95765739 h 161"/>
              <a:gd name="T8" fmla="*/ 0 60000 65536"/>
              <a:gd name="T9" fmla="*/ 0 60000 65536"/>
              <a:gd name="T10" fmla="*/ 0 60000 65536"/>
              <a:gd name="T11" fmla="*/ 0 60000 65536"/>
              <a:gd name="T12" fmla="*/ 0 w 753"/>
              <a:gd name="T13" fmla="*/ 0 h 161"/>
              <a:gd name="T14" fmla="*/ 753 w 753"/>
              <a:gd name="T15" fmla="*/ 161 h 161"/>
            </a:gdLst>
            <a:ahLst/>
            <a:cxnLst>
              <a:cxn ang="T8">
                <a:pos x="T0" y="T1"/>
              </a:cxn>
              <a:cxn ang="T9">
                <a:pos x="T2" y="T3"/>
              </a:cxn>
              <a:cxn ang="T10">
                <a:pos x="T4" y="T5"/>
              </a:cxn>
              <a:cxn ang="T11">
                <a:pos x="T6" y="T7"/>
              </a:cxn>
            </a:cxnLst>
            <a:rect l="T12" t="T13" r="T14" b="T15"/>
            <a:pathLst>
              <a:path w="753" h="161">
                <a:moveTo>
                  <a:pt x="0" y="161"/>
                </a:moveTo>
                <a:cubicBezTo>
                  <a:pt x="152" y="149"/>
                  <a:pt x="276" y="120"/>
                  <a:pt x="420" y="76"/>
                </a:cubicBezTo>
                <a:cubicBezTo>
                  <a:pt x="479" y="35"/>
                  <a:pt x="549" y="13"/>
                  <a:pt x="620" y="0"/>
                </a:cubicBezTo>
                <a:cubicBezTo>
                  <a:pt x="658" y="12"/>
                  <a:pt x="712" y="38"/>
                  <a:pt x="753" y="38"/>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01392" name="Freeform 16"/>
          <p:cNvSpPr>
            <a:spLocks/>
          </p:cNvSpPr>
          <p:nvPr/>
        </p:nvSpPr>
        <p:spPr bwMode="auto">
          <a:xfrm>
            <a:off x="1511300" y="5594350"/>
            <a:ext cx="1466850" cy="330200"/>
          </a:xfrm>
          <a:custGeom>
            <a:avLst/>
            <a:gdLst>
              <a:gd name="T0" fmla="*/ 0 w 924"/>
              <a:gd name="T1" fmla="*/ 430947584 h 208"/>
              <a:gd name="T2" fmla="*/ 912296718 w 924"/>
              <a:gd name="T3" fmla="*/ 456149140 h 208"/>
              <a:gd name="T4" fmla="*/ 1680945362 w 924"/>
              <a:gd name="T5" fmla="*/ 287297827 h 208"/>
              <a:gd name="T6" fmla="*/ 1897678742 w 924"/>
              <a:gd name="T7" fmla="*/ 214214111 h 208"/>
              <a:gd name="T8" fmla="*/ 2018646210 w 924"/>
              <a:gd name="T9" fmla="*/ 118448152 h 208"/>
              <a:gd name="T10" fmla="*/ 2147483647 w 924"/>
              <a:gd name="T11" fmla="*/ 0 h 208"/>
              <a:gd name="T12" fmla="*/ 0 60000 65536"/>
              <a:gd name="T13" fmla="*/ 0 60000 65536"/>
              <a:gd name="T14" fmla="*/ 0 60000 65536"/>
              <a:gd name="T15" fmla="*/ 0 60000 65536"/>
              <a:gd name="T16" fmla="*/ 0 60000 65536"/>
              <a:gd name="T17" fmla="*/ 0 60000 65536"/>
              <a:gd name="T18" fmla="*/ 0 w 924"/>
              <a:gd name="T19" fmla="*/ 0 h 208"/>
              <a:gd name="T20" fmla="*/ 924 w 924"/>
              <a:gd name="T21" fmla="*/ 208 h 208"/>
            </a:gdLst>
            <a:ahLst/>
            <a:cxnLst>
              <a:cxn ang="T12">
                <a:pos x="T0" y="T1"/>
              </a:cxn>
              <a:cxn ang="T13">
                <a:pos x="T2" y="T3"/>
              </a:cxn>
              <a:cxn ang="T14">
                <a:pos x="T4" y="T5"/>
              </a:cxn>
              <a:cxn ang="T15">
                <a:pos x="T6" y="T7"/>
              </a:cxn>
              <a:cxn ang="T16">
                <a:pos x="T8" y="T9"/>
              </a:cxn>
              <a:cxn ang="T17">
                <a:pos x="T10" y="T11"/>
              </a:cxn>
            </a:cxnLst>
            <a:rect l="T18" t="T19" r="T20" b="T21"/>
            <a:pathLst>
              <a:path w="924" h="208">
                <a:moveTo>
                  <a:pt x="0" y="171"/>
                </a:moveTo>
                <a:cubicBezTo>
                  <a:pt x="144" y="208"/>
                  <a:pt x="102" y="188"/>
                  <a:pt x="362" y="181"/>
                </a:cubicBezTo>
                <a:cubicBezTo>
                  <a:pt x="466" y="170"/>
                  <a:pt x="567" y="147"/>
                  <a:pt x="667" y="114"/>
                </a:cubicBezTo>
                <a:cubicBezTo>
                  <a:pt x="691" y="105"/>
                  <a:pt x="731" y="99"/>
                  <a:pt x="753" y="85"/>
                </a:cubicBezTo>
                <a:cubicBezTo>
                  <a:pt x="769" y="73"/>
                  <a:pt x="782" y="56"/>
                  <a:pt x="801" y="47"/>
                </a:cubicBezTo>
                <a:cubicBezTo>
                  <a:pt x="836" y="29"/>
                  <a:pt x="894" y="29"/>
                  <a:pt x="924" y="0"/>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01393" name="Freeform 17"/>
          <p:cNvSpPr>
            <a:spLocks/>
          </p:cNvSpPr>
          <p:nvPr/>
        </p:nvSpPr>
        <p:spPr bwMode="auto">
          <a:xfrm>
            <a:off x="1798638" y="5759450"/>
            <a:ext cx="1436687" cy="92075"/>
          </a:xfrm>
          <a:custGeom>
            <a:avLst/>
            <a:gdLst>
              <a:gd name="T0" fmla="*/ 0 w 905"/>
              <a:gd name="T1" fmla="*/ 47883762 h 58"/>
              <a:gd name="T2" fmla="*/ 1129029699 w 905"/>
              <a:gd name="T3" fmla="*/ 146169074 h 58"/>
              <a:gd name="T4" fmla="*/ 1512093213 w 905"/>
              <a:gd name="T5" fmla="*/ 120967518 h 58"/>
              <a:gd name="T6" fmla="*/ 1728826913 w 905"/>
              <a:gd name="T7" fmla="*/ 47883762 h 58"/>
              <a:gd name="T8" fmla="*/ 2147483647 w 905"/>
              <a:gd name="T9" fmla="*/ 0 h 58"/>
              <a:gd name="T10" fmla="*/ 0 60000 65536"/>
              <a:gd name="T11" fmla="*/ 0 60000 65536"/>
              <a:gd name="T12" fmla="*/ 0 60000 65536"/>
              <a:gd name="T13" fmla="*/ 0 60000 65536"/>
              <a:gd name="T14" fmla="*/ 0 60000 65536"/>
              <a:gd name="T15" fmla="*/ 0 w 905"/>
              <a:gd name="T16" fmla="*/ 0 h 58"/>
              <a:gd name="T17" fmla="*/ 905 w 905"/>
              <a:gd name="T18" fmla="*/ 58 h 58"/>
            </a:gdLst>
            <a:ahLst/>
            <a:cxnLst>
              <a:cxn ang="T10">
                <a:pos x="T0" y="T1"/>
              </a:cxn>
              <a:cxn ang="T11">
                <a:pos x="T2" y="T3"/>
              </a:cxn>
              <a:cxn ang="T12">
                <a:pos x="T4" y="T5"/>
              </a:cxn>
              <a:cxn ang="T13">
                <a:pos x="T6" y="T7"/>
              </a:cxn>
              <a:cxn ang="T14">
                <a:pos x="T8" y="T9"/>
              </a:cxn>
            </a:cxnLst>
            <a:rect l="T15" t="T16" r="T17" b="T18"/>
            <a:pathLst>
              <a:path w="905" h="58">
                <a:moveTo>
                  <a:pt x="0" y="19"/>
                </a:moveTo>
                <a:cubicBezTo>
                  <a:pt x="150" y="28"/>
                  <a:pt x="298" y="43"/>
                  <a:pt x="448" y="58"/>
                </a:cubicBezTo>
                <a:cubicBezTo>
                  <a:pt x="498" y="54"/>
                  <a:pt x="549" y="53"/>
                  <a:pt x="600" y="48"/>
                </a:cubicBezTo>
                <a:cubicBezTo>
                  <a:pt x="628" y="44"/>
                  <a:pt x="657" y="25"/>
                  <a:pt x="686" y="19"/>
                </a:cubicBezTo>
                <a:cubicBezTo>
                  <a:pt x="756" y="3"/>
                  <a:pt x="834" y="0"/>
                  <a:pt x="905" y="0"/>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01394" name="Freeform 18"/>
          <p:cNvSpPr>
            <a:spLocks/>
          </p:cNvSpPr>
          <p:nvPr/>
        </p:nvSpPr>
        <p:spPr bwMode="auto">
          <a:xfrm>
            <a:off x="1149350" y="5561013"/>
            <a:ext cx="2058988" cy="395287"/>
          </a:xfrm>
          <a:custGeom>
            <a:avLst/>
            <a:gdLst>
              <a:gd name="T0" fmla="*/ 2147483647 w 1297"/>
              <a:gd name="T1" fmla="*/ 100806123 h 249"/>
              <a:gd name="T2" fmla="*/ 2147483647 w 1297"/>
              <a:gd name="T3" fmla="*/ 219252568 h 249"/>
              <a:gd name="T4" fmla="*/ 2147483647 w 1297"/>
              <a:gd name="T5" fmla="*/ 388103576 h 249"/>
              <a:gd name="T6" fmla="*/ 2147483647 w 1297"/>
              <a:gd name="T7" fmla="*/ 627517363 h 249"/>
              <a:gd name="T8" fmla="*/ 1486892386 w 1297"/>
              <a:gd name="T9" fmla="*/ 531751570 h 249"/>
              <a:gd name="T10" fmla="*/ 574595747 w 1297"/>
              <a:gd name="T11" fmla="*/ 219252568 h 249"/>
              <a:gd name="T12" fmla="*/ 118448171 w 1297"/>
              <a:gd name="T13" fmla="*/ 52922432 h 249"/>
              <a:gd name="T14" fmla="*/ 0 w 1297"/>
              <a:gd name="T15" fmla="*/ 5040306 h 249"/>
              <a:gd name="T16" fmla="*/ 0 60000 65536"/>
              <a:gd name="T17" fmla="*/ 0 60000 65536"/>
              <a:gd name="T18" fmla="*/ 0 60000 65536"/>
              <a:gd name="T19" fmla="*/ 0 60000 65536"/>
              <a:gd name="T20" fmla="*/ 0 60000 65536"/>
              <a:gd name="T21" fmla="*/ 0 60000 65536"/>
              <a:gd name="T22" fmla="*/ 0 60000 65536"/>
              <a:gd name="T23" fmla="*/ 0 60000 65536"/>
              <a:gd name="T24" fmla="*/ 0 w 1297"/>
              <a:gd name="T25" fmla="*/ 0 h 249"/>
              <a:gd name="T26" fmla="*/ 1297 w 1297"/>
              <a:gd name="T27" fmla="*/ 249 h 2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97" h="249">
                <a:moveTo>
                  <a:pt x="1248" y="40"/>
                </a:moveTo>
                <a:cubicBezTo>
                  <a:pt x="1135" y="113"/>
                  <a:pt x="1297" y="2"/>
                  <a:pt x="1200" y="87"/>
                </a:cubicBezTo>
                <a:cubicBezTo>
                  <a:pt x="1172" y="110"/>
                  <a:pt x="1142" y="131"/>
                  <a:pt x="1114" y="154"/>
                </a:cubicBezTo>
                <a:cubicBezTo>
                  <a:pt x="1042" y="210"/>
                  <a:pt x="955" y="234"/>
                  <a:pt x="867" y="249"/>
                </a:cubicBezTo>
                <a:cubicBezTo>
                  <a:pt x="773" y="240"/>
                  <a:pt x="680" y="236"/>
                  <a:pt x="590" y="211"/>
                </a:cubicBezTo>
                <a:cubicBezTo>
                  <a:pt x="467" y="177"/>
                  <a:pt x="350" y="118"/>
                  <a:pt x="228" y="87"/>
                </a:cubicBezTo>
                <a:cubicBezTo>
                  <a:pt x="171" y="48"/>
                  <a:pt x="108" y="51"/>
                  <a:pt x="47" y="21"/>
                </a:cubicBezTo>
                <a:cubicBezTo>
                  <a:pt x="6" y="0"/>
                  <a:pt x="23" y="2"/>
                  <a:pt x="0" y="2"/>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01395" name="Freeform 19"/>
          <p:cNvSpPr>
            <a:spLocks/>
          </p:cNvSpPr>
          <p:nvPr/>
        </p:nvSpPr>
        <p:spPr bwMode="auto">
          <a:xfrm>
            <a:off x="2403475" y="5594350"/>
            <a:ext cx="847725" cy="120650"/>
          </a:xfrm>
          <a:custGeom>
            <a:avLst/>
            <a:gdLst>
              <a:gd name="T0" fmla="*/ 0 w 534"/>
              <a:gd name="T1" fmla="*/ 191531848 h 76"/>
              <a:gd name="T2" fmla="*/ 481349028 w 534"/>
              <a:gd name="T3" fmla="*/ 95765924 h 76"/>
              <a:gd name="T4" fmla="*/ 551913371 w 534"/>
              <a:gd name="T5" fmla="*/ 70564371 h 76"/>
              <a:gd name="T6" fmla="*/ 624998663 w 534"/>
              <a:gd name="T7" fmla="*/ 47883756 h 76"/>
              <a:gd name="T8" fmla="*/ 768646710 w 534"/>
              <a:gd name="T9" fmla="*/ 0 h 76"/>
              <a:gd name="T10" fmla="*/ 1345763219 w 534"/>
              <a:gd name="T11" fmla="*/ 166330295 h 76"/>
              <a:gd name="T12" fmla="*/ 0 60000 65536"/>
              <a:gd name="T13" fmla="*/ 0 60000 65536"/>
              <a:gd name="T14" fmla="*/ 0 60000 65536"/>
              <a:gd name="T15" fmla="*/ 0 60000 65536"/>
              <a:gd name="T16" fmla="*/ 0 60000 65536"/>
              <a:gd name="T17" fmla="*/ 0 60000 65536"/>
              <a:gd name="T18" fmla="*/ 0 w 534"/>
              <a:gd name="T19" fmla="*/ 0 h 76"/>
              <a:gd name="T20" fmla="*/ 534 w 534"/>
              <a:gd name="T21" fmla="*/ 76 h 76"/>
            </a:gdLst>
            <a:ahLst/>
            <a:cxnLst>
              <a:cxn ang="T12">
                <a:pos x="T0" y="T1"/>
              </a:cxn>
              <a:cxn ang="T13">
                <a:pos x="T2" y="T3"/>
              </a:cxn>
              <a:cxn ang="T14">
                <a:pos x="T4" y="T5"/>
              </a:cxn>
              <a:cxn ang="T15">
                <a:pos x="T6" y="T7"/>
              </a:cxn>
              <a:cxn ang="T16">
                <a:pos x="T8" y="T9"/>
              </a:cxn>
              <a:cxn ang="T17">
                <a:pos x="T10" y="T11"/>
              </a:cxn>
            </a:cxnLst>
            <a:rect l="T18" t="T19" r="T20" b="T21"/>
            <a:pathLst>
              <a:path w="534" h="76">
                <a:moveTo>
                  <a:pt x="0" y="76"/>
                </a:moveTo>
                <a:cubicBezTo>
                  <a:pt x="76" y="68"/>
                  <a:pt x="122" y="60"/>
                  <a:pt x="191" y="38"/>
                </a:cubicBezTo>
                <a:cubicBezTo>
                  <a:pt x="200" y="34"/>
                  <a:pt x="209" y="31"/>
                  <a:pt x="219" y="28"/>
                </a:cubicBezTo>
                <a:cubicBezTo>
                  <a:pt x="228" y="24"/>
                  <a:pt x="238" y="22"/>
                  <a:pt x="248" y="19"/>
                </a:cubicBezTo>
                <a:cubicBezTo>
                  <a:pt x="267" y="12"/>
                  <a:pt x="305" y="0"/>
                  <a:pt x="305" y="0"/>
                </a:cubicBezTo>
                <a:cubicBezTo>
                  <a:pt x="411" y="10"/>
                  <a:pt x="444" y="23"/>
                  <a:pt x="534" y="66"/>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01396" name="Freeform 20"/>
          <p:cNvSpPr>
            <a:spLocks/>
          </p:cNvSpPr>
          <p:nvPr/>
        </p:nvSpPr>
        <p:spPr bwMode="auto">
          <a:xfrm>
            <a:off x="2343150" y="4973638"/>
            <a:ext cx="725488" cy="120650"/>
          </a:xfrm>
          <a:custGeom>
            <a:avLst/>
            <a:gdLst>
              <a:gd name="T0" fmla="*/ 0 w 457"/>
              <a:gd name="T1" fmla="*/ 73083733 h 76"/>
              <a:gd name="T2" fmla="*/ 504031661 w 457"/>
              <a:gd name="T3" fmla="*/ 0 h 76"/>
              <a:gd name="T4" fmla="*/ 889616722 w 457"/>
              <a:gd name="T5" fmla="*/ 95765924 h 76"/>
              <a:gd name="T6" fmla="*/ 1151713083 w 457"/>
              <a:gd name="T7" fmla="*/ 191531848 h 76"/>
              <a:gd name="T8" fmla="*/ 0 60000 65536"/>
              <a:gd name="T9" fmla="*/ 0 60000 65536"/>
              <a:gd name="T10" fmla="*/ 0 60000 65536"/>
              <a:gd name="T11" fmla="*/ 0 60000 65536"/>
              <a:gd name="T12" fmla="*/ 0 w 457"/>
              <a:gd name="T13" fmla="*/ 0 h 76"/>
              <a:gd name="T14" fmla="*/ 457 w 457"/>
              <a:gd name="T15" fmla="*/ 76 h 76"/>
            </a:gdLst>
            <a:ahLst/>
            <a:cxnLst>
              <a:cxn ang="T8">
                <a:pos x="T0" y="T1"/>
              </a:cxn>
              <a:cxn ang="T9">
                <a:pos x="T2" y="T3"/>
              </a:cxn>
              <a:cxn ang="T10">
                <a:pos x="T4" y="T5"/>
              </a:cxn>
              <a:cxn ang="T11">
                <a:pos x="T6" y="T7"/>
              </a:cxn>
            </a:cxnLst>
            <a:rect l="T12" t="T13" r="T14" b="T15"/>
            <a:pathLst>
              <a:path w="457" h="76">
                <a:moveTo>
                  <a:pt x="0" y="29"/>
                </a:moveTo>
                <a:cubicBezTo>
                  <a:pt x="136" y="4"/>
                  <a:pt x="69" y="13"/>
                  <a:pt x="200" y="0"/>
                </a:cubicBezTo>
                <a:cubicBezTo>
                  <a:pt x="255" y="8"/>
                  <a:pt x="300" y="21"/>
                  <a:pt x="353" y="38"/>
                </a:cubicBezTo>
                <a:cubicBezTo>
                  <a:pt x="385" y="59"/>
                  <a:pt x="417" y="76"/>
                  <a:pt x="457" y="76"/>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01397" name="Freeform 21"/>
          <p:cNvSpPr>
            <a:spLocks/>
          </p:cNvSpPr>
          <p:nvPr/>
        </p:nvSpPr>
        <p:spPr bwMode="auto">
          <a:xfrm>
            <a:off x="695325" y="3455988"/>
            <a:ext cx="771525" cy="187325"/>
          </a:xfrm>
          <a:custGeom>
            <a:avLst/>
            <a:gdLst>
              <a:gd name="T0" fmla="*/ 0 w 486"/>
              <a:gd name="T1" fmla="*/ 297378460 h 118"/>
              <a:gd name="T2" fmla="*/ 624998791 w 486"/>
              <a:gd name="T3" fmla="*/ 57964397 h 118"/>
              <a:gd name="T4" fmla="*/ 864414567 w 486"/>
              <a:gd name="T5" fmla="*/ 32762829 h 118"/>
              <a:gd name="T6" fmla="*/ 1008062644 w 486"/>
              <a:gd name="T7" fmla="*/ 80645004 h 118"/>
              <a:gd name="T8" fmla="*/ 1151712308 w 486"/>
              <a:gd name="T9" fmla="*/ 153728747 h 118"/>
              <a:gd name="T10" fmla="*/ 1224796027 w 486"/>
              <a:gd name="T11" fmla="*/ 201612497 h 118"/>
              <a:gd name="T12" fmla="*/ 0 60000 65536"/>
              <a:gd name="T13" fmla="*/ 0 60000 65536"/>
              <a:gd name="T14" fmla="*/ 0 60000 65536"/>
              <a:gd name="T15" fmla="*/ 0 60000 65536"/>
              <a:gd name="T16" fmla="*/ 0 60000 65536"/>
              <a:gd name="T17" fmla="*/ 0 60000 65536"/>
              <a:gd name="T18" fmla="*/ 0 w 486"/>
              <a:gd name="T19" fmla="*/ 0 h 118"/>
              <a:gd name="T20" fmla="*/ 486 w 486"/>
              <a:gd name="T21" fmla="*/ 118 h 118"/>
            </a:gdLst>
            <a:ahLst/>
            <a:cxnLst>
              <a:cxn ang="T12">
                <a:pos x="T0" y="T1"/>
              </a:cxn>
              <a:cxn ang="T13">
                <a:pos x="T2" y="T3"/>
              </a:cxn>
              <a:cxn ang="T14">
                <a:pos x="T4" y="T5"/>
              </a:cxn>
              <a:cxn ang="T15">
                <a:pos x="T6" y="T7"/>
              </a:cxn>
              <a:cxn ang="T16">
                <a:pos x="T8" y="T9"/>
              </a:cxn>
              <a:cxn ang="T17">
                <a:pos x="T10" y="T11"/>
              </a:cxn>
            </a:cxnLst>
            <a:rect l="T18" t="T19" r="T20" b="T21"/>
            <a:pathLst>
              <a:path w="486" h="118">
                <a:moveTo>
                  <a:pt x="0" y="118"/>
                </a:moveTo>
                <a:cubicBezTo>
                  <a:pt x="73" y="68"/>
                  <a:pt x="161" y="36"/>
                  <a:pt x="248" y="23"/>
                </a:cubicBezTo>
                <a:cubicBezTo>
                  <a:pt x="286" y="9"/>
                  <a:pt x="301" y="0"/>
                  <a:pt x="343" y="13"/>
                </a:cubicBezTo>
                <a:cubicBezTo>
                  <a:pt x="362" y="18"/>
                  <a:pt x="400" y="32"/>
                  <a:pt x="400" y="32"/>
                </a:cubicBezTo>
                <a:cubicBezTo>
                  <a:pt x="484" y="87"/>
                  <a:pt x="377" y="20"/>
                  <a:pt x="457" y="61"/>
                </a:cubicBezTo>
                <a:cubicBezTo>
                  <a:pt x="467" y="66"/>
                  <a:pt x="486" y="80"/>
                  <a:pt x="486" y="80"/>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01398" name="Freeform 22"/>
          <p:cNvSpPr>
            <a:spLocks/>
          </p:cNvSpPr>
          <p:nvPr/>
        </p:nvSpPr>
        <p:spPr bwMode="auto">
          <a:xfrm>
            <a:off x="741363" y="3492500"/>
            <a:ext cx="801687" cy="528638"/>
          </a:xfrm>
          <a:custGeom>
            <a:avLst/>
            <a:gdLst>
              <a:gd name="T0" fmla="*/ 0 w 505"/>
              <a:gd name="T1" fmla="*/ 839213708 h 333"/>
              <a:gd name="T2" fmla="*/ 118446497 w 505"/>
              <a:gd name="T3" fmla="*/ 551915531 h 333"/>
              <a:gd name="T4" fmla="*/ 312499204 w 505"/>
              <a:gd name="T5" fmla="*/ 312499655 h 333"/>
              <a:gd name="T6" fmla="*/ 551913146 w 505"/>
              <a:gd name="T7" fmla="*/ 0 h 333"/>
              <a:gd name="T8" fmla="*/ 670361181 w 505"/>
              <a:gd name="T9" fmla="*/ 22682219 h 333"/>
              <a:gd name="T10" fmla="*/ 743444855 w 505"/>
              <a:gd name="T11" fmla="*/ 70564441 h 333"/>
              <a:gd name="T12" fmla="*/ 1272677408 w 505"/>
              <a:gd name="T13" fmla="*/ 47883803 h 333"/>
              <a:gd name="T14" fmla="*/ 0 60000 65536"/>
              <a:gd name="T15" fmla="*/ 0 60000 65536"/>
              <a:gd name="T16" fmla="*/ 0 60000 65536"/>
              <a:gd name="T17" fmla="*/ 0 60000 65536"/>
              <a:gd name="T18" fmla="*/ 0 60000 65536"/>
              <a:gd name="T19" fmla="*/ 0 60000 65536"/>
              <a:gd name="T20" fmla="*/ 0 60000 65536"/>
              <a:gd name="T21" fmla="*/ 0 w 505"/>
              <a:gd name="T22" fmla="*/ 0 h 333"/>
              <a:gd name="T23" fmla="*/ 505 w 505"/>
              <a:gd name="T24" fmla="*/ 333 h 3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5" h="333">
                <a:moveTo>
                  <a:pt x="0" y="333"/>
                </a:moveTo>
                <a:cubicBezTo>
                  <a:pt x="24" y="296"/>
                  <a:pt x="28" y="256"/>
                  <a:pt x="47" y="219"/>
                </a:cubicBezTo>
                <a:cubicBezTo>
                  <a:pt x="64" y="183"/>
                  <a:pt x="98" y="153"/>
                  <a:pt x="124" y="124"/>
                </a:cubicBezTo>
                <a:cubicBezTo>
                  <a:pt x="156" y="85"/>
                  <a:pt x="190" y="41"/>
                  <a:pt x="219" y="0"/>
                </a:cubicBezTo>
                <a:cubicBezTo>
                  <a:pt x="234" y="3"/>
                  <a:pt x="251" y="3"/>
                  <a:pt x="266" y="9"/>
                </a:cubicBezTo>
                <a:cubicBezTo>
                  <a:pt x="276" y="12"/>
                  <a:pt x="283" y="27"/>
                  <a:pt x="295" y="28"/>
                </a:cubicBezTo>
                <a:cubicBezTo>
                  <a:pt x="364" y="32"/>
                  <a:pt x="434" y="19"/>
                  <a:pt x="505" y="19"/>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01399" name="Freeform 23"/>
          <p:cNvSpPr>
            <a:spLocks/>
          </p:cNvSpPr>
          <p:nvPr/>
        </p:nvSpPr>
        <p:spPr bwMode="auto">
          <a:xfrm>
            <a:off x="588963" y="3598863"/>
            <a:ext cx="877887" cy="301625"/>
          </a:xfrm>
          <a:custGeom>
            <a:avLst/>
            <a:gdLst>
              <a:gd name="T0" fmla="*/ 0 w 553"/>
              <a:gd name="T1" fmla="*/ 478829732 h 190"/>
              <a:gd name="T2" fmla="*/ 577114602 w 553"/>
              <a:gd name="T3" fmla="*/ 335181567 h 190"/>
              <a:gd name="T4" fmla="*/ 720764157 w 553"/>
              <a:gd name="T5" fmla="*/ 287297819 h 190"/>
              <a:gd name="T6" fmla="*/ 816529998 w 553"/>
              <a:gd name="T7" fmla="*/ 239415660 h 190"/>
              <a:gd name="T8" fmla="*/ 960178164 w 553"/>
              <a:gd name="T9" fmla="*/ 191531863 h 190"/>
              <a:gd name="T10" fmla="*/ 1249995046 w 553"/>
              <a:gd name="T11" fmla="*/ 47883760 h 190"/>
              <a:gd name="T12" fmla="*/ 1320560937 w 553"/>
              <a:gd name="T13" fmla="*/ 22682199 h 190"/>
              <a:gd name="T14" fmla="*/ 1393644600 w 553"/>
              <a:gd name="T15" fmla="*/ 0 h 190"/>
              <a:gd name="T16" fmla="*/ 0 60000 65536"/>
              <a:gd name="T17" fmla="*/ 0 60000 65536"/>
              <a:gd name="T18" fmla="*/ 0 60000 65536"/>
              <a:gd name="T19" fmla="*/ 0 60000 65536"/>
              <a:gd name="T20" fmla="*/ 0 60000 65536"/>
              <a:gd name="T21" fmla="*/ 0 60000 65536"/>
              <a:gd name="T22" fmla="*/ 0 60000 65536"/>
              <a:gd name="T23" fmla="*/ 0 60000 65536"/>
              <a:gd name="T24" fmla="*/ 0 w 553"/>
              <a:gd name="T25" fmla="*/ 0 h 190"/>
              <a:gd name="T26" fmla="*/ 553 w 553"/>
              <a:gd name="T27" fmla="*/ 190 h 1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3" h="190">
                <a:moveTo>
                  <a:pt x="0" y="190"/>
                </a:moveTo>
                <a:cubicBezTo>
                  <a:pt x="75" y="171"/>
                  <a:pt x="155" y="157"/>
                  <a:pt x="229" y="133"/>
                </a:cubicBezTo>
                <a:cubicBezTo>
                  <a:pt x="248" y="126"/>
                  <a:pt x="268" y="122"/>
                  <a:pt x="286" y="114"/>
                </a:cubicBezTo>
                <a:cubicBezTo>
                  <a:pt x="298" y="107"/>
                  <a:pt x="310" y="100"/>
                  <a:pt x="324" y="95"/>
                </a:cubicBezTo>
                <a:cubicBezTo>
                  <a:pt x="342" y="87"/>
                  <a:pt x="381" y="76"/>
                  <a:pt x="381" y="76"/>
                </a:cubicBezTo>
                <a:cubicBezTo>
                  <a:pt x="429" y="44"/>
                  <a:pt x="445" y="35"/>
                  <a:pt x="496" y="19"/>
                </a:cubicBezTo>
                <a:cubicBezTo>
                  <a:pt x="505" y="15"/>
                  <a:pt x="514" y="12"/>
                  <a:pt x="524" y="9"/>
                </a:cubicBezTo>
                <a:cubicBezTo>
                  <a:pt x="533" y="5"/>
                  <a:pt x="553" y="0"/>
                  <a:pt x="553" y="0"/>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01400" name="Freeform 24"/>
          <p:cNvSpPr>
            <a:spLocks/>
          </p:cNvSpPr>
          <p:nvPr/>
        </p:nvSpPr>
        <p:spPr bwMode="auto">
          <a:xfrm>
            <a:off x="604838" y="3506788"/>
            <a:ext cx="876300" cy="317500"/>
          </a:xfrm>
          <a:custGeom>
            <a:avLst/>
            <a:gdLst>
              <a:gd name="T0" fmla="*/ 0 w 552"/>
              <a:gd name="T1" fmla="*/ 504031295 h 200"/>
              <a:gd name="T2" fmla="*/ 360381490 w 552"/>
              <a:gd name="T3" fmla="*/ 433466941 h 200"/>
              <a:gd name="T4" fmla="*/ 720764567 w 552"/>
              <a:gd name="T5" fmla="*/ 289817186 h 200"/>
              <a:gd name="T6" fmla="*/ 791328911 w 552"/>
              <a:gd name="T7" fmla="*/ 241935025 h 200"/>
              <a:gd name="T8" fmla="*/ 864412815 w 552"/>
              <a:gd name="T9" fmla="*/ 216733471 h 200"/>
              <a:gd name="T10" fmla="*/ 1008062451 w 552"/>
              <a:gd name="T11" fmla="*/ 120967513 h 200"/>
              <a:gd name="T12" fmla="*/ 1151710500 w 552"/>
              <a:gd name="T13" fmla="*/ 73083740 h 200"/>
              <a:gd name="T14" fmla="*/ 1391126032 w 552"/>
              <a:gd name="T15" fmla="*/ 0 h 200"/>
              <a:gd name="T16" fmla="*/ 0 60000 65536"/>
              <a:gd name="T17" fmla="*/ 0 60000 65536"/>
              <a:gd name="T18" fmla="*/ 0 60000 65536"/>
              <a:gd name="T19" fmla="*/ 0 60000 65536"/>
              <a:gd name="T20" fmla="*/ 0 60000 65536"/>
              <a:gd name="T21" fmla="*/ 0 60000 65536"/>
              <a:gd name="T22" fmla="*/ 0 60000 65536"/>
              <a:gd name="T23" fmla="*/ 0 60000 65536"/>
              <a:gd name="T24" fmla="*/ 0 w 552"/>
              <a:gd name="T25" fmla="*/ 0 h 200"/>
              <a:gd name="T26" fmla="*/ 552 w 552"/>
              <a:gd name="T27" fmla="*/ 200 h 2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2" h="200">
                <a:moveTo>
                  <a:pt x="0" y="200"/>
                </a:moveTo>
                <a:cubicBezTo>
                  <a:pt x="47" y="191"/>
                  <a:pt x="95" y="180"/>
                  <a:pt x="143" y="172"/>
                </a:cubicBezTo>
                <a:cubicBezTo>
                  <a:pt x="185" y="142"/>
                  <a:pt x="236" y="130"/>
                  <a:pt x="286" y="115"/>
                </a:cubicBezTo>
                <a:cubicBezTo>
                  <a:pt x="295" y="108"/>
                  <a:pt x="303" y="101"/>
                  <a:pt x="314" y="96"/>
                </a:cubicBezTo>
                <a:cubicBezTo>
                  <a:pt x="323" y="91"/>
                  <a:pt x="334" y="90"/>
                  <a:pt x="343" y="86"/>
                </a:cubicBezTo>
                <a:cubicBezTo>
                  <a:pt x="362" y="74"/>
                  <a:pt x="378" y="55"/>
                  <a:pt x="400" y="48"/>
                </a:cubicBezTo>
                <a:cubicBezTo>
                  <a:pt x="419" y="41"/>
                  <a:pt x="457" y="29"/>
                  <a:pt x="457" y="29"/>
                </a:cubicBezTo>
                <a:cubicBezTo>
                  <a:pt x="492" y="5"/>
                  <a:pt x="508" y="0"/>
                  <a:pt x="552" y="0"/>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01401" name="Freeform 25"/>
          <p:cNvSpPr>
            <a:spLocks/>
          </p:cNvSpPr>
          <p:nvPr/>
        </p:nvSpPr>
        <p:spPr bwMode="auto">
          <a:xfrm>
            <a:off x="528638" y="3598863"/>
            <a:ext cx="1104900" cy="60325"/>
          </a:xfrm>
          <a:custGeom>
            <a:avLst/>
            <a:gdLst>
              <a:gd name="T0" fmla="*/ 0 w 696"/>
              <a:gd name="T1" fmla="*/ 0 h 38"/>
              <a:gd name="T2" fmla="*/ 433466921 w 696"/>
              <a:gd name="T3" fmla="*/ 95765924 h 38"/>
              <a:gd name="T4" fmla="*/ 672882475 w 696"/>
              <a:gd name="T5" fmla="*/ 47883756 h 38"/>
              <a:gd name="T6" fmla="*/ 1176912159 w 696"/>
              <a:gd name="T7" fmla="*/ 95765924 h 38"/>
              <a:gd name="T8" fmla="*/ 1754028928 w 696"/>
              <a:gd name="T9" fmla="*/ 47883756 h 38"/>
              <a:gd name="T10" fmla="*/ 0 60000 65536"/>
              <a:gd name="T11" fmla="*/ 0 60000 65536"/>
              <a:gd name="T12" fmla="*/ 0 60000 65536"/>
              <a:gd name="T13" fmla="*/ 0 60000 65536"/>
              <a:gd name="T14" fmla="*/ 0 60000 65536"/>
              <a:gd name="T15" fmla="*/ 0 w 696"/>
              <a:gd name="T16" fmla="*/ 0 h 38"/>
              <a:gd name="T17" fmla="*/ 696 w 696"/>
              <a:gd name="T18" fmla="*/ 38 h 38"/>
            </a:gdLst>
            <a:ahLst/>
            <a:cxnLst>
              <a:cxn ang="T10">
                <a:pos x="T0" y="T1"/>
              </a:cxn>
              <a:cxn ang="T11">
                <a:pos x="T2" y="T3"/>
              </a:cxn>
              <a:cxn ang="T12">
                <a:pos x="T4" y="T5"/>
              </a:cxn>
              <a:cxn ang="T13">
                <a:pos x="T6" y="T7"/>
              </a:cxn>
              <a:cxn ang="T14">
                <a:pos x="T8" y="T9"/>
              </a:cxn>
            </a:cxnLst>
            <a:rect l="T15" t="T16" r="T17" b="T18"/>
            <a:pathLst>
              <a:path w="696" h="38">
                <a:moveTo>
                  <a:pt x="0" y="0"/>
                </a:moveTo>
                <a:cubicBezTo>
                  <a:pt x="58" y="9"/>
                  <a:pt x="114" y="22"/>
                  <a:pt x="172" y="38"/>
                </a:cubicBezTo>
                <a:cubicBezTo>
                  <a:pt x="203" y="32"/>
                  <a:pt x="234" y="19"/>
                  <a:pt x="267" y="19"/>
                </a:cubicBezTo>
                <a:cubicBezTo>
                  <a:pt x="333" y="19"/>
                  <a:pt x="400" y="33"/>
                  <a:pt x="467" y="38"/>
                </a:cubicBezTo>
                <a:cubicBezTo>
                  <a:pt x="542" y="18"/>
                  <a:pt x="618" y="19"/>
                  <a:pt x="696" y="19"/>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01402" name="Text Box 26"/>
          <p:cNvSpPr txBox="1">
            <a:spLocks noChangeArrowheads="1"/>
          </p:cNvSpPr>
          <p:nvPr/>
        </p:nvSpPr>
        <p:spPr bwMode="auto">
          <a:xfrm>
            <a:off x="1905000" y="4267200"/>
            <a:ext cx="2438400" cy="457200"/>
          </a:xfrm>
          <a:prstGeom prst="rect">
            <a:avLst/>
          </a:prstGeom>
          <a:noFill/>
          <a:ln w="9525">
            <a:noFill/>
            <a:miter lim="800000"/>
            <a:headEnd/>
            <a:tailEnd/>
          </a:ln>
        </p:spPr>
        <p:txBody>
          <a:bodyPr>
            <a:spAutoFit/>
          </a:bodyPr>
          <a:lstStyle/>
          <a:p>
            <a:pPr>
              <a:spcBef>
                <a:spcPct val="50000"/>
              </a:spcBef>
            </a:pPr>
            <a:r>
              <a:rPr lang="en-US" altLang="ja-JP" sz="2400">
                <a:solidFill>
                  <a:srgbClr val="FF1E31"/>
                </a:solidFill>
                <a:latin typeface="Times" charset="0"/>
                <a:ea typeface="Osaka" charset="-128"/>
              </a:rPr>
              <a:t>actin filaments</a:t>
            </a:r>
          </a:p>
        </p:txBody>
      </p:sp>
    </p:spTree>
    <p:extLst>
      <p:ext uri="{BB962C8B-B14F-4D97-AF65-F5344CB8AC3E}">
        <p14:creationId xmlns:p14="http://schemas.microsoft.com/office/powerpoint/2010/main" val="29294348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2971800" y="1600200"/>
            <a:ext cx="5094288" cy="457200"/>
          </a:xfrm>
          <a:prstGeom prst="rect">
            <a:avLst/>
          </a:prstGeom>
          <a:noFill/>
          <a:ln w="9525">
            <a:noFill/>
            <a:miter lim="800000"/>
            <a:headEnd/>
            <a:tailEnd/>
          </a:ln>
        </p:spPr>
        <p:txBody>
          <a:bodyPr wrap="none">
            <a:spAutoFit/>
          </a:bodyPr>
          <a:lstStyle/>
          <a:p>
            <a:r>
              <a:rPr lang="en-US" altLang="ja-JP" sz="2400">
                <a:solidFill>
                  <a:srgbClr val="000000"/>
                </a:solidFill>
                <a:latin typeface="Times" charset="0"/>
                <a:ea typeface="ＭＳ 明朝" pitchFamily="17" charset="-128"/>
              </a:rPr>
              <a:t>A report by Professor F.J. Longo (1978)</a:t>
            </a:r>
          </a:p>
        </p:txBody>
      </p:sp>
      <p:sp>
        <p:nvSpPr>
          <p:cNvPr id="102403" name="Text Box 3"/>
          <p:cNvSpPr txBox="1">
            <a:spLocks noChangeArrowheads="1"/>
          </p:cNvSpPr>
          <p:nvPr/>
        </p:nvSpPr>
        <p:spPr bwMode="auto">
          <a:xfrm>
            <a:off x="1632248" y="3522712"/>
            <a:ext cx="5986462" cy="457200"/>
          </a:xfrm>
          <a:prstGeom prst="rect">
            <a:avLst/>
          </a:prstGeom>
          <a:noFill/>
          <a:ln w="9525">
            <a:noFill/>
            <a:miter lim="800000"/>
            <a:headEnd/>
            <a:tailEnd/>
          </a:ln>
        </p:spPr>
        <p:txBody>
          <a:bodyPr wrap="none">
            <a:spAutoFit/>
          </a:bodyPr>
          <a:lstStyle/>
          <a:p>
            <a:r>
              <a:rPr lang="en-US" altLang="ja-JP" sz="2400" b="1">
                <a:solidFill>
                  <a:srgbClr val="000000"/>
                </a:solidFill>
                <a:latin typeface="Times" charset="0"/>
                <a:ea typeface="ＭＳ 明朝" pitchFamily="17" charset="-128"/>
              </a:rPr>
              <a:t>Cytochalasin B  </a:t>
            </a:r>
            <a:r>
              <a:rPr lang="ja-JP" altLang="en-US" sz="2400" b="1">
                <a:solidFill>
                  <a:srgbClr val="000000"/>
                </a:solidFill>
                <a:latin typeface="Times" charset="0"/>
                <a:ea typeface="ＭＳ 明朝" pitchFamily="17" charset="-128"/>
              </a:rPr>
              <a:t>はマウス卵には効かない。</a:t>
            </a:r>
          </a:p>
        </p:txBody>
      </p:sp>
      <p:sp>
        <p:nvSpPr>
          <p:cNvPr id="102404" name="Text Box 4"/>
          <p:cNvSpPr txBox="1">
            <a:spLocks noChangeArrowheads="1"/>
          </p:cNvSpPr>
          <p:nvPr/>
        </p:nvSpPr>
        <p:spPr bwMode="auto">
          <a:xfrm>
            <a:off x="1403648" y="4437112"/>
            <a:ext cx="6338887" cy="457200"/>
          </a:xfrm>
          <a:prstGeom prst="rect">
            <a:avLst/>
          </a:prstGeom>
          <a:noFill/>
          <a:ln w="9525">
            <a:noFill/>
            <a:miter lim="800000"/>
            <a:headEnd/>
            <a:tailEnd/>
          </a:ln>
        </p:spPr>
        <p:txBody>
          <a:bodyPr wrap="none">
            <a:spAutoFit/>
          </a:bodyPr>
          <a:lstStyle/>
          <a:p>
            <a:r>
              <a:rPr lang="ja-JP" altLang="en-US" sz="2400">
                <a:solidFill>
                  <a:srgbClr val="000000"/>
                </a:solidFill>
                <a:latin typeface="Times" charset="0"/>
                <a:ea typeface="ＭＳ 明朝" pitchFamily="17" charset="-128"/>
              </a:rPr>
              <a:t>だから、</a:t>
            </a:r>
            <a:r>
              <a:rPr lang="en-US" altLang="ja-JP" sz="2400">
                <a:solidFill>
                  <a:srgbClr val="000000"/>
                </a:solidFill>
                <a:latin typeface="Times" charset="0"/>
                <a:ea typeface="ＭＳ 明朝" pitchFamily="17" charset="-128"/>
              </a:rPr>
              <a:t>actin </a:t>
            </a:r>
            <a:r>
              <a:rPr lang="ja-JP" altLang="en-US" sz="2400">
                <a:solidFill>
                  <a:srgbClr val="000000"/>
                </a:solidFill>
                <a:latin typeface="Times" charset="0"/>
                <a:ea typeface="ＭＳ 明朝" pitchFamily="17" charset="-128"/>
              </a:rPr>
              <a:t>はマウス卵では重要でない！？</a:t>
            </a:r>
          </a:p>
        </p:txBody>
      </p:sp>
      <p:pic>
        <p:nvPicPr>
          <p:cNvPr id="102405" name="Picture 5"/>
          <p:cNvPicPr>
            <a:picLocks noChangeAspect="1" noChangeArrowheads="1"/>
          </p:cNvPicPr>
          <p:nvPr/>
        </p:nvPicPr>
        <p:blipFill>
          <a:blip r:embed="rId2" cstate="print"/>
          <a:srcRect/>
          <a:stretch>
            <a:fillRect/>
          </a:stretch>
        </p:blipFill>
        <p:spPr bwMode="auto">
          <a:xfrm>
            <a:off x="457200" y="457200"/>
            <a:ext cx="2195513" cy="2209800"/>
          </a:xfrm>
          <a:prstGeom prst="rect">
            <a:avLst/>
          </a:prstGeom>
          <a:noFill/>
          <a:ln w="9525">
            <a:noFill/>
            <a:miter lim="800000"/>
            <a:headEnd/>
            <a:tailEnd/>
          </a:ln>
        </p:spPr>
      </p:pic>
      <p:sp>
        <p:nvSpPr>
          <p:cNvPr id="6" name="テキスト ボックス 5"/>
          <p:cNvSpPr txBox="1"/>
          <p:nvPr/>
        </p:nvSpPr>
        <p:spPr>
          <a:xfrm>
            <a:off x="2915816" y="2132856"/>
            <a:ext cx="5584221" cy="369332"/>
          </a:xfrm>
          <a:prstGeom prst="rect">
            <a:avLst/>
          </a:prstGeom>
          <a:noFill/>
        </p:spPr>
        <p:txBody>
          <a:bodyPr wrap="none" rtlCol="0">
            <a:spAutoFit/>
          </a:bodyPr>
          <a:lstStyle/>
          <a:p>
            <a:pPr fontAlgn="auto">
              <a:spcBef>
                <a:spcPts val="0"/>
              </a:spcBef>
              <a:spcAft>
                <a:spcPts val="0"/>
              </a:spcAft>
            </a:pPr>
            <a:r>
              <a:rPr lang="en-US" altLang="ja-JP" dirty="0">
                <a:solidFill>
                  <a:srgbClr val="000000"/>
                </a:solidFill>
                <a:latin typeface="Arial"/>
                <a:ea typeface="ＭＳ Ｐゴシック"/>
              </a:rPr>
              <a:t>“Effects of </a:t>
            </a:r>
            <a:r>
              <a:rPr lang="en-US" altLang="ja-JP" dirty="0" err="1">
                <a:solidFill>
                  <a:srgbClr val="000000"/>
                </a:solidFill>
                <a:latin typeface="Arial"/>
                <a:ea typeface="ＭＳ Ｐゴシック"/>
              </a:rPr>
              <a:t>cytochalasin</a:t>
            </a:r>
            <a:r>
              <a:rPr lang="en-US" altLang="ja-JP" dirty="0">
                <a:solidFill>
                  <a:srgbClr val="000000"/>
                </a:solidFill>
                <a:latin typeface="Arial"/>
                <a:ea typeface="ＭＳ Ｐゴシック"/>
              </a:rPr>
              <a:t> B on sperm-egg interactions”</a:t>
            </a:r>
          </a:p>
        </p:txBody>
      </p:sp>
      <p:sp>
        <p:nvSpPr>
          <p:cNvPr id="2" name="テキスト ボックス 1"/>
          <p:cNvSpPr txBox="1"/>
          <p:nvPr/>
        </p:nvSpPr>
        <p:spPr>
          <a:xfrm>
            <a:off x="3347864" y="2590056"/>
            <a:ext cx="4903907" cy="369332"/>
          </a:xfrm>
          <a:prstGeom prst="rect">
            <a:avLst/>
          </a:prstGeom>
          <a:noFill/>
        </p:spPr>
        <p:txBody>
          <a:bodyPr wrap="none" rtlCol="0">
            <a:spAutoFit/>
          </a:bodyPr>
          <a:lstStyle/>
          <a:p>
            <a:r>
              <a:rPr lang="en-US" altLang="ja-JP" dirty="0">
                <a:hlinkClick r:id="rId3" tooltip="Persistent link using digital object identifier"/>
              </a:rPr>
              <a:t>https://doi.org/10.1016/0012-1606(78)90197-5</a:t>
            </a:r>
            <a:endParaRPr kumimoji="1" lang="ja-JP" altLang="en-US" dirty="0"/>
          </a:p>
        </p:txBody>
      </p:sp>
    </p:spTree>
    <p:extLst>
      <p:ext uri="{BB962C8B-B14F-4D97-AF65-F5344CB8AC3E}">
        <p14:creationId xmlns:p14="http://schemas.microsoft.com/office/powerpoint/2010/main" val="3584582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descr="https://www.s.u-tokyo.ac.jp/ja/press/2008/images/25/02-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85270"/>
            <a:ext cx="4313070" cy="588650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25"/>
          <p:cNvSpPr txBox="1">
            <a:spLocks noChangeArrowheads="1"/>
          </p:cNvSpPr>
          <p:nvPr/>
        </p:nvSpPr>
        <p:spPr bwMode="auto">
          <a:xfrm>
            <a:off x="0" y="188640"/>
            <a:ext cx="2185214" cy="646331"/>
          </a:xfrm>
          <a:prstGeom prst="rect">
            <a:avLst/>
          </a:prstGeom>
          <a:noFill/>
          <a:ln w="9525">
            <a:noFill/>
            <a:miter lim="800000"/>
            <a:headEnd/>
            <a:tailEnd/>
          </a:ln>
        </p:spPr>
        <p:txBody>
          <a:bodyPr wrap="none">
            <a:spAutoFit/>
          </a:bodyPr>
          <a:lstStyle/>
          <a:p>
            <a:r>
              <a:rPr lang="ja-JP" altLang="en-US" dirty="0">
                <a:solidFill>
                  <a:srgbClr val="000000"/>
                </a:solidFill>
                <a:latin typeface="Times" charset="0"/>
                <a:ea typeface="Osaka" charset="-128"/>
              </a:rPr>
              <a:t>卵による精子の誘引</a:t>
            </a:r>
            <a:endParaRPr lang="en-US" altLang="ja-JP" dirty="0">
              <a:solidFill>
                <a:srgbClr val="000000"/>
              </a:solidFill>
              <a:latin typeface="Times" charset="0"/>
              <a:ea typeface="Osaka" charset="-128"/>
            </a:endParaRPr>
          </a:p>
          <a:p>
            <a:r>
              <a:rPr lang="ja-JP" altLang="en-US" dirty="0">
                <a:solidFill>
                  <a:srgbClr val="000000"/>
                </a:solidFill>
                <a:latin typeface="Times" charset="0"/>
                <a:ea typeface="Osaka" charset="-128"/>
              </a:rPr>
              <a:t> </a:t>
            </a:r>
            <a:r>
              <a:rPr lang="en-US" altLang="ja-JP" dirty="0">
                <a:solidFill>
                  <a:srgbClr val="000000"/>
                </a:solidFill>
                <a:latin typeface="Times" charset="0"/>
                <a:ea typeface="Osaka" charset="-128"/>
              </a:rPr>
              <a:t>(chemo-attraction)</a:t>
            </a:r>
          </a:p>
        </p:txBody>
      </p:sp>
      <p:sp>
        <p:nvSpPr>
          <p:cNvPr id="4" name="テキスト ボックス 3"/>
          <p:cNvSpPr txBox="1"/>
          <p:nvPr/>
        </p:nvSpPr>
        <p:spPr>
          <a:xfrm>
            <a:off x="102593" y="1124744"/>
            <a:ext cx="2082621" cy="646331"/>
          </a:xfrm>
          <a:prstGeom prst="rect">
            <a:avLst/>
          </a:prstGeom>
          <a:noFill/>
        </p:spPr>
        <p:txBody>
          <a:bodyPr wrap="none" rtlCol="0">
            <a:spAutoFit/>
          </a:bodyPr>
          <a:lstStyle/>
          <a:p>
            <a:r>
              <a:rPr lang="ja-JP" altLang="en-US" dirty="0"/>
              <a:t>カタユウレイ</a:t>
            </a:r>
            <a:r>
              <a:rPr kumimoji="1" lang="ja-JP" altLang="en-US" dirty="0"/>
              <a:t>ボヤ</a:t>
            </a:r>
            <a:endParaRPr kumimoji="1" lang="en-US" altLang="ja-JP" dirty="0"/>
          </a:p>
          <a:p>
            <a:r>
              <a:rPr lang="en-US" altLang="ja-JP" dirty="0"/>
              <a:t>(</a:t>
            </a:r>
            <a:r>
              <a:rPr lang="en-US" altLang="ja-JP" i="1" dirty="0" err="1"/>
              <a:t>Ciona</a:t>
            </a:r>
            <a:r>
              <a:rPr lang="en-US" altLang="ja-JP" i="1" dirty="0"/>
              <a:t> intestinalis</a:t>
            </a:r>
            <a:r>
              <a:rPr lang="en-US" altLang="ja-JP" dirty="0"/>
              <a:t>)</a:t>
            </a:r>
          </a:p>
        </p:txBody>
      </p:sp>
      <p:pic>
        <p:nvPicPr>
          <p:cNvPr id="7" name="Picture 2" descr="http://www.mmbs.s.u-tokyo.ac.jp/research/Yoshida/figs/CionaAscidi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317" y="2083346"/>
            <a:ext cx="3291793" cy="3888432"/>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120899" y="6157091"/>
            <a:ext cx="4607352" cy="253916"/>
          </a:xfrm>
          <a:prstGeom prst="rect">
            <a:avLst/>
          </a:prstGeom>
          <a:noFill/>
        </p:spPr>
        <p:txBody>
          <a:bodyPr wrap="none" rtlCol="0">
            <a:spAutoFit/>
          </a:bodyPr>
          <a:lstStyle/>
          <a:p>
            <a:r>
              <a:rPr lang="en-US" altLang="ja-JP" sz="1050" dirty="0"/>
              <a:t>http://www.mmbs.s.u-tokyo.ac.jp/research/Yoshida/yoshida_research.html</a:t>
            </a:r>
            <a:endParaRPr kumimoji="1" lang="ja-JP" altLang="en-US" sz="1050" dirty="0"/>
          </a:p>
        </p:txBody>
      </p:sp>
      <p:sp>
        <p:nvSpPr>
          <p:cNvPr id="8" name="テキスト ボックス 7"/>
          <p:cNvSpPr txBox="1"/>
          <p:nvPr/>
        </p:nvSpPr>
        <p:spPr>
          <a:xfrm>
            <a:off x="5220072" y="6158951"/>
            <a:ext cx="3113353" cy="253916"/>
          </a:xfrm>
          <a:prstGeom prst="rect">
            <a:avLst/>
          </a:prstGeom>
          <a:noFill/>
        </p:spPr>
        <p:txBody>
          <a:bodyPr wrap="none" rtlCol="0">
            <a:spAutoFit/>
          </a:bodyPr>
          <a:lstStyle/>
          <a:p>
            <a:r>
              <a:rPr lang="en-US" altLang="ja-JP" sz="1050" dirty="0"/>
              <a:t>https://www.s.u-tokyo.ac.jp/ja/press/2008/25.html</a:t>
            </a:r>
            <a:endParaRPr kumimoji="1" lang="ja-JP" altLang="en-US" sz="1050" dirty="0"/>
          </a:p>
        </p:txBody>
      </p:sp>
    </p:spTree>
    <p:extLst>
      <p:ext uri="{BB962C8B-B14F-4D97-AF65-F5344CB8AC3E}">
        <p14:creationId xmlns:p14="http://schemas.microsoft.com/office/powerpoint/2010/main" val="11005229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304800" y="228600"/>
            <a:ext cx="4495800" cy="579438"/>
          </a:xfrm>
          <a:prstGeom prst="rect">
            <a:avLst/>
          </a:prstGeom>
          <a:noFill/>
          <a:ln w="9525">
            <a:noFill/>
            <a:miter lim="800000"/>
            <a:headEnd/>
            <a:tailEnd/>
          </a:ln>
        </p:spPr>
        <p:txBody>
          <a:bodyPr>
            <a:spAutoFit/>
          </a:bodyPr>
          <a:lstStyle/>
          <a:p>
            <a:pPr>
              <a:spcBef>
                <a:spcPct val="50000"/>
              </a:spcBef>
            </a:pPr>
            <a:r>
              <a:rPr lang="en-US" altLang="ja-JP" sz="3200" b="1">
                <a:solidFill>
                  <a:srgbClr val="000000"/>
                </a:solidFill>
                <a:latin typeface="Helvetica" charset="0"/>
                <a:ea typeface="Osaka" charset="-128"/>
              </a:rPr>
              <a:t>Sperm incorporation</a:t>
            </a:r>
          </a:p>
        </p:txBody>
      </p:sp>
      <p:sp>
        <p:nvSpPr>
          <p:cNvPr id="103427" name="Text Box 3"/>
          <p:cNvSpPr txBox="1">
            <a:spLocks noChangeArrowheads="1"/>
          </p:cNvSpPr>
          <p:nvPr/>
        </p:nvSpPr>
        <p:spPr bwMode="auto">
          <a:xfrm>
            <a:off x="4114800" y="3962400"/>
            <a:ext cx="4572000" cy="457200"/>
          </a:xfrm>
          <a:prstGeom prst="rect">
            <a:avLst/>
          </a:prstGeom>
          <a:noFill/>
          <a:ln w="9525">
            <a:noFill/>
            <a:miter lim="800000"/>
            <a:headEnd/>
            <a:tailEnd/>
          </a:ln>
        </p:spPr>
        <p:txBody>
          <a:bodyPr>
            <a:spAutoFit/>
          </a:bodyPr>
          <a:lstStyle/>
          <a:p>
            <a:pPr>
              <a:spcBef>
                <a:spcPct val="50000"/>
              </a:spcBef>
            </a:pPr>
            <a:r>
              <a:rPr lang="en-US" altLang="ja-JP" sz="2400" b="1">
                <a:solidFill>
                  <a:srgbClr val="000000"/>
                </a:solidFill>
                <a:latin typeface="Helvetica" charset="0"/>
                <a:ea typeface="Osaka" charset="-128"/>
              </a:rPr>
              <a:t>Involvement of </a:t>
            </a:r>
            <a:r>
              <a:rPr lang="en-US" altLang="ja-JP" sz="2400" b="1">
                <a:solidFill>
                  <a:srgbClr val="FF1E31"/>
                </a:solidFill>
                <a:latin typeface="Helvetica" charset="0"/>
                <a:ea typeface="Osaka" charset="-128"/>
              </a:rPr>
              <a:t>actin filament</a:t>
            </a:r>
          </a:p>
        </p:txBody>
      </p:sp>
      <p:sp>
        <p:nvSpPr>
          <p:cNvPr id="103428" name="Text Box 4"/>
          <p:cNvSpPr txBox="1">
            <a:spLocks noChangeArrowheads="1"/>
          </p:cNvSpPr>
          <p:nvPr/>
        </p:nvSpPr>
        <p:spPr bwMode="auto">
          <a:xfrm>
            <a:off x="4572000" y="4419600"/>
            <a:ext cx="4038600" cy="457200"/>
          </a:xfrm>
          <a:prstGeom prst="rect">
            <a:avLst/>
          </a:prstGeom>
          <a:noFill/>
          <a:ln w="9525">
            <a:noFill/>
            <a:miter lim="800000"/>
            <a:headEnd/>
            <a:tailEnd/>
          </a:ln>
        </p:spPr>
        <p:txBody>
          <a:bodyPr>
            <a:spAutoFit/>
          </a:bodyPr>
          <a:lstStyle/>
          <a:p>
            <a:pPr>
              <a:spcBef>
                <a:spcPct val="50000"/>
              </a:spcBef>
            </a:pPr>
            <a:r>
              <a:rPr lang="en-US" altLang="ja-JP" sz="2400" b="1">
                <a:solidFill>
                  <a:srgbClr val="000000"/>
                </a:solidFill>
                <a:latin typeface="Helvetica" charset="0"/>
                <a:ea typeface="Osaka" charset="-128"/>
              </a:rPr>
              <a:t>Inhibition by </a:t>
            </a:r>
            <a:r>
              <a:rPr lang="en-US" altLang="ja-JP" sz="2400" b="1">
                <a:solidFill>
                  <a:srgbClr val="30FF80"/>
                </a:solidFill>
                <a:latin typeface="Helvetica" charset="0"/>
                <a:ea typeface="Osaka" charset="-128"/>
              </a:rPr>
              <a:t>cytochalasin</a:t>
            </a:r>
          </a:p>
        </p:txBody>
      </p:sp>
      <p:sp>
        <p:nvSpPr>
          <p:cNvPr id="103429" name="Line 5"/>
          <p:cNvSpPr>
            <a:spLocks noChangeShapeType="1"/>
          </p:cNvSpPr>
          <p:nvPr/>
        </p:nvSpPr>
        <p:spPr bwMode="auto">
          <a:xfrm>
            <a:off x="4267200" y="1828800"/>
            <a:ext cx="0" cy="2057400"/>
          </a:xfrm>
          <a:prstGeom prst="line">
            <a:avLst/>
          </a:prstGeom>
          <a:noFill/>
          <a:ln w="28575">
            <a:solidFill>
              <a:schemeClr val="tx1"/>
            </a:solidFill>
            <a:round/>
            <a:headEnd/>
            <a:tailEnd type="triangle" w="med" len="med"/>
          </a:ln>
        </p:spPr>
        <p:txBody>
          <a:bodyPr wrap="none" anchor="ctr"/>
          <a:lstStyle/>
          <a:p>
            <a:endParaRPr lang="ja-JP" altLang="en-US">
              <a:solidFill>
                <a:srgbClr val="000000"/>
              </a:solidFill>
              <a:latin typeface="Arial"/>
              <a:ea typeface="ＭＳ Ｐゴシック"/>
            </a:endParaRPr>
          </a:p>
        </p:txBody>
      </p:sp>
      <p:sp>
        <p:nvSpPr>
          <p:cNvPr id="103430" name="Text Box 6"/>
          <p:cNvSpPr txBox="1">
            <a:spLocks noChangeArrowheads="1"/>
          </p:cNvSpPr>
          <p:nvPr/>
        </p:nvSpPr>
        <p:spPr bwMode="auto">
          <a:xfrm>
            <a:off x="4038600" y="990600"/>
            <a:ext cx="4191000" cy="822325"/>
          </a:xfrm>
          <a:prstGeom prst="rect">
            <a:avLst/>
          </a:prstGeom>
          <a:noFill/>
          <a:ln w="9525">
            <a:noFill/>
            <a:miter lim="800000"/>
            <a:headEnd/>
            <a:tailEnd/>
          </a:ln>
        </p:spPr>
        <p:txBody>
          <a:bodyPr>
            <a:spAutoFit/>
          </a:bodyPr>
          <a:lstStyle/>
          <a:p>
            <a:pPr>
              <a:spcBef>
                <a:spcPct val="50000"/>
              </a:spcBef>
            </a:pPr>
            <a:r>
              <a:rPr lang="en-US" altLang="ja-JP" sz="2400" b="1">
                <a:solidFill>
                  <a:srgbClr val="000000"/>
                </a:solidFill>
                <a:latin typeface="Helvetica" charset="0"/>
                <a:ea typeface="Osaka" charset="-128"/>
              </a:rPr>
              <a:t>Involvement of </a:t>
            </a:r>
            <a:r>
              <a:rPr lang="en-US" altLang="ja-JP" sz="2400" b="1">
                <a:solidFill>
                  <a:srgbClr val="FF14A9"/>
                </a:solidFill>
                <a:latin typeface="Helvetica" charset="0"/>
                <a:ea typeface="Osaka" charset="-128"/>
              </a:rPr>
              <a:t>Rho family small G proteins</a:t>
            </a:r>
          </a:p>
        </p:txBody>
      </p:sp>
      <p:sp>
        <p:nvSpPr>
          <p:cNvPr id="103431" name="Text Box 7"/>
          <p:cNvSpPr txBox="1">
            <a:spLocks noChangeArrowheads="1"/>
          </p:cNvSpPr>
          <p:nvPr/>
        </p:nvSpPr>
        <p:spPr bwMode="auto">
          <a:xfrm>
            <a:off x="4267200" y="1828800"/>
            <a:ext cx="4876800" cy="822325"/>
          </a:xfrm>
          <a:prstGeom prst="rect">
            <a:avLst/>
          </a:prstGeom>
          <a:noFill/>
          <a:ln w="9525">
            <a:noFill/>
            <a:miter lim="800000"/>
            <a:headEnd/>
            <a:tailEnd/>
          </a:ln>
        </p:spPr>
        <p:txBody>
          <a:bodyPr>
            <a:spAutoFit/>
          </a:bodyPr>
          <a:lstStyle/>
          <a:p>
            <a:pPr>
              <a:spcBef>
                <a:spcPct val="50000"/>
              </a:spcBef>
            </a:pPr>
            <a:r>
              <a:rPr lang="en-US" altLang="ja-JP" sz="2400" b="1">
                <a:solidFill>
                  <a:srgbClr val="000000"/>
                </a:solidFill>
                <a:latin typeface="Helvetica" charset="0"/>
                <a:ea typeface="Osaka" charset="-128"/>
              </a:rPr>
              <a:t>Inhibition by</a:t>
            </a:r>
            <a:r>
              <a:rPr lang="en-US" altLang="ja-JP" sz="2400">
                <a:solidFill>
                  <a:srgbClr val="000000"/>
                </a:solidFill>
                <a:latin typeface="Times" charset="0"/>
                <a:ea typeface="Osaka" charset="-128"/>
              </a:rPr>
              <a:t> </a:t>
            </a:r>
            <a:r>
              <a:rPr lang="en-US" altLang="ja-JP" sz="2400" b="1" i="1">
                <a:solidFill>
                  <a:srgbClr val="0F0FFF"/>
                </a:solidFill>
                <a:latin typeface="Helvetica" charset="0"/>
                <a:ea typeface="Osaka" charset="-128"/>
              </a:rPr>
              <a:t>Clostridium difficle </a:t>
            </a:r>
            <a:r>
              <a:rPr lang="en-US" altLang="ja-JP" sz="2400" b="1">
                <a:solidFill>
                  <a:srgbClr val="0F0FFF"/>
                </a:solidFill>
                <a:latin typeface="Helvetica" charset="0"/>
                <a:ea typeface="Osaka" charset="-128"/>
              </a:rPr>
              <a:t>toxin B</a:t>
            </a:r>
          </a:p>
        </p:txBody>
      </p:sp>
      <p:pic>
        <p:nvPicPr>
          <p:cNvPr id="103432" name="Picture 8"/>
          <p:cNvPicPr>
            <a:picLocks noChangeAspect="1" noChangeArrowheads="1"/>
          </p:cNvPicPr>
          <p:nvPr/>
        </p:nvPicPr>
        <p:blipFill>
          <a:blip r:embed="rId2" cstate="print"/>
          <a:srcRect/>
          <a:stretch>
            <a:fillRect/>
          </a:stretch>
        </p:blipFill>
        <p:spPr bwMode="auto">
          <a:xfrm>
            <a:off x="533400" y="990600"/>
            <a:ext cx="3095625" cy="4840288"/>
          </a:xfrm>
          <a:prstGeom prst="rect">
            <a:avLst/>
          </a:prstGeom>
          <a:noFill/>
          <a:ln w="9525">
            <a:noFill/>
            <a:miter lim="800000"/>
            <a:headEnd/>
            <a:tailEnd/>
          </a:ln>
        </p:spPr>
      </p:pic>
      <p:sp>
        <p:nvSpPr>
          <p:cNvPr id="103433" name="Text Box 9"/>
          <p:cNvSpPr txBox="1">
            <a:spLocks noChangeArrowheads="1"/>
          </p:cNvSpPr>
          <p:nvPr/>
        </p:nvSpPr>
        <p:spPr bwMode="auto">
          <a:xfrm>
            <a:off x="914400" y="6096000"/>
            <a:ext cx="3200400" cy="457200"/>
          </a:xfrm>
          <a:prstGeom prst="rect">
            <a:avLst/>
          </a:prstGeom>
          <a:noFill/>
          <a:ln w="9525">
            <a:noFill/>
            <a:miter lim="800000"/>
            <a:headEnd/>
            <a:tailEnd/>
          </a:ln>
        </p:spPr>
        <p:txBody>
          <a:bodyPr>
            <a:spAutoFit/>
          </a:bodyPr>
          <a:lstStyle/>
          <a:p>
            <a:pPr>
              <a:spcBef>
                <a:spcPct val="50000"/>
              </a:spcBef>
            </a:pPr>
            <a:r>
              <a:rPr lang="en-US" altLang="ja-JP" sz="2400">
                <a:solidFill>
                  <a:srgbClr val="000000"/>
                </a:solidFill>
                <a:latin typeface="Times" charset="0"/>
                <a:ea typeface="Osaka" charset="-128"/>
              </a:rPr>
              <a:t>R. Yanagimachi, 1994</a:t>
            </a:r>
          </a:p>
        </p:txBody>
      </p:sp>
      <p:sp>
        <p:nvSpPr>
          <p:cNvPr id="103434" name="Freeform 10"/>
          <p:cNvSpPr>
            <a:spLocks/>
          </p:cNvSpPr>
          <p:nvPr/>
        </p:nvSpPr>
        <p:spPr bwMode="auto">
          <a:xfrm>
            <a:off x="982663" y="4762500"/>
            <a:ext cx="1209675" cy="173038"/>
          </a:xfrm>
          <a:custGeom>
            <a:avLst/>
            <a:gdLst>
              <a:gd name="T0" fmla="*/ 0 w 762"/>
              <a:gd name="T1" fmla="*/ 216734102 h 109"/>
              <a:gd name="T2" fmla="*/ 577115001 w 762"/>
              <a:gd name="T3" fmla="*/ 239416361 h 109"/>
              <a:gd name="T4" fmla="*/ 985380381 w 762"/>
              <a:gd name="T5" fmla="*/ 191532424 h 109"/>
              <a:gd name="T6" fmla="*/ 1199594388 w 762"/>
              <a:gd name="T7" fmla="*/ 118448496 h 109"/>
              <a:gd name="T8" fmla="*/ 1559977410 w 762"/>
              <a:gd name="T9" fmla="*/ 95766212 h 109"/>
              <a:gd name="T10" fmla="*/ 1920359241 w 762"/>
              <a:gd name="T11" fmla="*/ 0 h 109"/>
              <a:gd name="T12" fmla="*/ 0 60000 65536"/>
              <a:gd name="T13" fmla="*/ 0 60000 65536"/>
              <a:gd name="T14" fmla="*/ 0 60000 65536"/>
              <a:gd name="T15" fmla="*/ 0 60000 65536"/>
              <a:gd name="T16" fmla="*/ 0 60000 65536"/>
              <a:gd name="T17" fmla="*/ 0 60000 65536"/>
              <a:gd name="T18" fmla="*/ 0 w 762"/>
              <a:gd name="T19" fmla="*/ 0 h 109"/>
              <a:gd name="T20" fmla="*/ 762 w 762"/>
              <a:gd name="T21" fmla="*/ 109 h 109"/>
            </a:gdLst>
            <a:ahLst/>
            <a:cxnLst>
              <a:cxn ang="T12">
                <a:pos x="T0" y="T1"/>
              </a:cxn>
              <a:cxn ang="T13">
                <a:pos x="T2" y="T3"/>
              </a:cxn>
              <a:cxn ang="T14">
                <a:pos x="T4" y="T5"/>
              </a:cxn>
              <a:cxn ang="T15">
                <a:pos x="T6" y="T7"/>
              </a:cxn>
              <a:cxn ang="T16">
                <a:pos x="T8" y="T9"/>
              </a:cxn>
              <a:cxn ang="T17">
                <a:pos x="T10" y="T11"/>
              </a:cxn>
            </a:cxnLst>
            <a:rect l="T18" t="T19" r="T20" b="T21"/>
            <a:pathLst>
              <a:path w="762" h="109">
                <a:moveTo>
                  <a:pt x="0" y="86"/>
                </a:moveTo>
                <a:cubicBezTo>
                  <a:pt x="75" y="109"/>
                  <a:pt x="153" y="71"/>
                  <a:pt x="229" y="95"/>
                </a:cubicBezTo>
                <a:cubicBezTo>
                  <a:pt x="300" y="89"/>
                  <a:pt x="331" y="91"/>
                  <a:pt x="391" y="76"/>
                </a:cubicBezTo>
                <a:cubicBezTo>
                  <a:pt x="418" y="68"/>
                  <a:pt x="448" y="50"/>
                  <a:pt x="476" y="47"/>
                </a:cubicBezTo>
                <a:cubicBezTo>
                  <a:pt x="523" y="41"/>
                  <a:pt x="571" y="41"/>
                  <a:pt x="619" y="38"/>
                </a:cubicBezTo>
                <a:cubicBezTo>
                  <a:pt x="666" y="22"/>
                  <a:pt x="711" y="0"/>
                  <a:pt x="762" y="0"/>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03435" name="Freeform 11"/>
          <p:cNvSpPr>
            <a:spLocks/>
          </p:cNvSpPr>
          <p:nvPr/>
        </p:nvSpPr>
        <p:spPr bwMode="auto">
          <a:xfrm>
            <a:off x="1693863" y="4791075"/>
            <a:ext cx="922337" cy="152400"/>
          </a:xfrm>
          <a:custGeom>
            <a:avLst/>
            <a:gdLst>
              <a:gd name="T0" fmla="*/ 0 w 581"/>
              <a:gd name="T1" fmla="*/ 241935022 h 96"/>
              <a:gd name="T2" fmla="*/ 408265019 w 581"/>
              <a:gd name="T3" fmla="*/ 171370620 h 96"/>
              <a:gd name="T4" fmla="*/ 839210827 w 581"/>
              <a:gd name="T5" fmla="*/ 25201561 h 96"/>
              <a:gd name="T6" fmla="*/ 1464208975 w 581"/>
              <a:gd name="T7" fmla="*/ 2520950 h 96"/>
              <a:gd name="T8" fmla="*/ 0 60000 65536"/>
              <a:gd name="T9" fmla="*/ 0 60000 65536"/>
              <a:gd name="T10" fmla="*/ 0 60000 65536"/>
              <a:gd name="T11" fmla="*/ 0 60000 65536"/>
              <a:gd name="T12" fmla="*/ 0 w 581"/>
              <a:gd name="T13" fmla="*/ 0 h 96"/>
              <a:gd name="T14" fmla="*/ 581 w 581"/>
              <a:gd name="T15" fmla="*/ 96 h 96"/>
            </a:gdLst>
            <a:ahLst/>
            <a:cxnLst>
              <a:cxn ang="T8">
                <a:pos x="T0" y="T1"/>
              </a:cxn>
              <a:cxn ang="T9">
                <a:pos x="T2" y="T3"/>
              </a:cxn>
              <a:cxn ang="T10">
                <a:pos x="T4" y="T5"/>
              </a:cxn>
              <a:cxn ang="T11">
                <a:pos x="T6" y="T7"/>
              </a:cxn>
            </a:cxnLst>
            <a:rect l="T12" t="T13" r="T14" b="T15"/>
            <a:pathLst>
              <a:path w="581" h="96">
                <a:moveTo>
                  <a:pt x="0" y="96"/>
                </a:moveTo>
                <a:cubicBezTo>
                  <a:pt x="52" y="78"/>
                  <a:pt x="106" y="74"/>
                  <a:pt x="162" y="68"/>
                </a:cubicBezTo>
                <a:cubicBezTo>
                  <a:pt x="208" y="51"/>
                  <a:pt x="281" y="13"/>
                  <a:pt x="333" y="10"/>
                </a:cubicBezTo>
                <a:cubicBezTo>
                  <a:pt x="458" y="0"/>
                  <a:pt x="494" y="1"/>
                  <a:pt x="581" y="1"/>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03436" name="Freeform 12"/>
          <p:cNvSpPr>
            <a:spLocks/>
          </p:cNvSpPr>
          <p:nvPr/>
        </p:nvSpPr>
        <p:spPr bwMode="auto">
          <a:xfrm>
            <a:off x="1995488" y="4852988"/>
            <a:ext cx="862012" cy="127000"/>
          </a:xfrm>
          <a:custGeom>
            <a:avLst/>
            <a:gdLst>
              <a:gd name="T0" fmla="*/ 0 w 543"/>
              <a:gd name="T1" fmla="*/ 168851248 h 80"/>
              <a:gd name="T2" fmla="*/ 433466627 w 543"/>
              <a:gd name="T3" fmla="*/ 143648107 h 80"/>
              <a:gd name="T4" fmla="*/ 577114592 w 543"/>
              <a:gd name="T5" fmla="*/ 95765926 h 80"/>
              <a:gd name="T6" fmla="*/ 937497557 w 543"/>
              <a:gd name="T7" fmla="*/ 73083734 h 80"/>
              <a:gd name="T8" fmla="*/ 1368443038 w 543"/>
              <a:gd name="T9" fmla="*/ 0 h 80"/>
              <a:gd name="T10" fmla="*/ 0 60000 65536"/>
              <a:gd name="T11" fmla="*/ 0 60000 65536"/>
              <a:gd name="T12" fmla="*/ 0 60000 65536"/>
              <a:gd name="T13" fmla="*/ 0 60000 65536"/>
              <a:gd name="T14" fmla="*/ 0 60000 65536"/>
              <a:gd name="T15" fmla="*/ 0 w 543"/>
              <a:gd name="T16" fmla="*/ 0 h 80"/>
              <a:gd name="T17" fmla="*/ 543 w 543"/>
              <a:gd name="T18" fmla="*/ 80 h 80"/>
            </a:gdLst>
            <a:ahLst/>
            <a:cxnLst>
              <a:cxn ang="T10">
                <a:pos x="T0" y="T1"/>
              </a:cxn>
              <a:cxn ang="T11">
                <a:pos x="T2" y="T3"/>
              </a:cxn>
              <a:cxn ang="T12">
                <a:pos x="T4" y="T5"/>
              </a:cxn>
              <a:cxn ang="T13">
                <a:pos x="T6" y="T7"/>
              </a:cxn>
              <a:cxn ang="T14">
                <a:pos x="T8" y="T9"/>
              </a:cxn>
            </a:cxnLst>
            <a:rect l="T15" t="T16" r="T17" b="T18"/>
            <a:pathLst>
              <a:path w="543" h="80">
                <a:moveTo>
                  <a:pt x="0" y="67"/>
                </a:moveTo>
                <a:cubicBezTo>
                  <a:pt x="58" y="80"/>
                  <a:pt x="114" y="74"/>
                  <a:pt x="172" y="57"/>
                </a:cubicBezTo>
                <a:cubicBezTo>
                  <a:pt x="191" y="51"/>
                  <a:pt x="209" y="39"/>
                  <a:pt x="229" y="38"/>
                </a:cubicBezTo>
                <a:cubicBezTo>
                  <a:pt x="276" y="35"/>
                  <a:pt x="324" y="32"/>
                  <a:pt x="372" y="29"/>
                </a:cubicBezTo>
                <a:cubicBezTo>
                  <a:pt x="431" y="18"/>
                  <a:pt x="482" y="0"/>
                  <a:pt x="543" y="0"/>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03437" name="Freeform 13"/>
          <p:cNvSpPr>
            <a:spLocks/>
          </p:cNvSpPr>
          <p:nvPr/>
        </p:nvSpPr>
        <p:spPr bwMode="auto">
          <a:xfrm>
            <a:off x="1995488" y="4867275"/>
            <a:ext cx="1058862" cy="166688"/>
          </a:xfrm>
          <a:custGeom>
            <a:avLst/>
            <a:gdLst>
              <a:gd name="T0" fmla="*/ 0 w 667"/>
              <a:gd name="T1" fmla="*/ 73085548 h 105"/>
              <a:gd name="T2" fmla="*/ 504031026 w 667"/>
              <a:gd name="T3" fmla="*/ 0 h 105"/>
              <a:gd name="T4" fmla="*/ 1176911585 w 667"/>
              <a:gd name="T5" fmla="*/ 120967877 h 105"/>
              <a:gd name="T6" fmla="*/ 1680942810 w 667"/>
              <a:gd name="T7" fmla="*/ 264618016 h 105"/>
              <a:gd name="T8" fmla="*/ 0 60000 65536"/>
              <a:gd name="T9" fmla="*/ 0 60000 65536"/>
              <a:gd name="T10" fmla="*/ 0 60000 65536"/>
              <a:gd name="T11" fmla="*/ 0 60000 65536"/>
              <a:gd name="T12" fmla="*/ 0 w 667"/>
              <a:gd name="T13" fmla="*/ 0 h 105"/>
              <a:gd name="T14" fmla="*/ 667 w 667"/>
              <a:gd name="T15" fmla="*/ 105 h 105"/>
            </a:gdLst>
            <a:ahLst/>
            <a:cxnLst>
              <a:cxn ang="T8">
                <a:pos x="T0" y="T1"/>
              </a:cxn>
              <a:cxn ang="T9">
                <a:pos x="T2" y="T3"/>
              </a:cxn>
              <a:cxn ang="T10">
                <a:pos x="T4" y="T5"/>
              </a:cxn>
              <a:cxn ang="T11">
                <a:pos x="T6" y="T7"/>
              </a:cxn>
            </a:cxnLst>
            <a:rect l="T12" t="T13" r="T14" b="T15"/>
            <a:pathLst>
              <a:path w="667" h="105">
                <a:moveTo>
                  <a:pt x="0" y="29"/>
                </a:moveTo>
                <a:cubicBezTo>
                  <a:pt x="71" y="6"/>
                  <a:pt x="116" y="6"/>
                  <a:pt x="200" y="0"/>
                </a:cubicBezTo>
                <a:cubicBezTo>
                  <a:pt x="298" y="7"/>
                  <a:pt x="375" y="19"/>
                  <a:pt x="467" y="48"/>
                </a:cubicBezTo>
                <a:cubicBezTo>
                  <a:pt x="526" y="86"/>
                  <a:pt x="596" y="105"/>
                  <a:pt x="667" y="105"/>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03438" name="Freeform 14"/>
          <p:cNvSpPr>
            <a:spLocks/>
          </p:cNvSpPr>
          <p:nvPr/>
        </p:nvSpPr>
        <p:spPr bwMode="auto">
          <a:xfrm>
            <a:off x="831850" y="4989513"/>
            <a:ext cx="635000" cy="134937"/>
          </a:xfrm>
          <a:custGeom>
            <a:avLst/>
            <a:gdLst>
              <a:gd name="T0" fmla="*/ 0 w 400"/>
              <a:gd name="T1" fmla="*/ 166329686 h 85"/>
              <a:gd name="T2" fmla="*/ 168851261 w 400"/>
              <a:gd name="T3" fmla="*/ 214211716 h 85"/>
              <a:gd name="T4" fmla="*/ 768648414 w 400"/>
              <a:gd name="T5" fmla="*/ 95765573 h 85"/>
              <a:gd name="T6" fmla="*/ 1008062589 w 400"/>
              <a:gd name="T7" fmla="*/ 0 h 85"/>
              <a:gd name="T8" fmla="*/ 0 60000 65536"/>
              <a:gd name="T9" fmla="*/ 0 60000 65536"/>
              <a:gd name="T10" fmla="*/ 0 60000 65536"/>
              <a:gd name="T11" fmla="*/ 0 60000 65536"/>
              <a:gd name="T12" fmla="*/ 0 w 400"/>
              <a:gd name="T13" fmla="*/ 0 h 85"/>
              <a:gd name="T14" fmla="*/ 400 w 400"/>
              <a:gd name="T15" fmla="*/ 85 h 85"/>
            </a:gdLst>
            <a:ahLst/>
            <a:cxnLst>
              <a:cxn ang="T8">
                <a:pos x="T0" y="T1"/>
              </a:cxn>
              <a:cxn ang="T9">
                <a:pos x="T2" y="T3"/>
              </a:cxn>
              <a:cxn ang="T10">
                <a:pos x="T4" y="T5"/>
              </a:cxn>
              <a:cxn ang="T11">
                <a:pos x="T6" y="T7"/>
              </a:cxn>
            </a:cxnLst>
            <a:rect l="T12" t="T13" r="T14" b="T15"/>
            <a:pathLst>
              <a:path w="400" h="85">
                <a:moveTo>
                  <a:pt x="0" y="66"/>
                </a:moveTo>
                <a:cubicBezTo>
                  <a:pt x="22" y="71"/>
                  <a:pt x="43" y="85"/>
                  <a:pt x="67" y="85"/>
                </a:cubicBezTo>
                <a:cubicBezTo>
                  <a:pt x="150" y="85"/>
                  <a:pt x="227" y="63"/>
                  <a:pt x="305" y="38"/>
                </a:cubicBezTo>
                <a:cubicBezTo>
                  <a:pt x="337" y="27"/>
                  <a:pt x="364" y="0"/>
                  <a:pt x="400" y="0"/>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03439" name="Freeform 15"/>
          <p:cNvSpPr>
            <a:spLocks/>
          </p:cNvSpPr>
          <p:nvPr/>
        </p:nvSpPr>
        <p:spPr bwMode="auto">
          <a:xfrm>
            <a:off x="876300" y="4762500"/>
            <a:ext cx="1436688" cy="296863"/>
          </a:xfrm>
          <a:custGeom>
            <a:avLst/>
            <a:gdLst>
              <a:gd name="T0" fmla="*/ 0 w 905"/>
              <a:gd name="T1" fmla="*/ 70564496 h 187"/>
              <a:gd name="T2" fmla="*/ 481350874 w 905"/>
              <a:gd name="T3" fmla="*/ 0 h 187"/>
              <a:gd name="T4" fmla="*/ 841732650 w 905"/>
              <a:gd name="T5" fmla="*/ 22682237 h 187"/>
              <a:gd name="T6" fmla="*/ 1224796430 w 905"/>
              <a:gd name="T7" fmla="*/ 166330588 h 187"/>
              <a:gd name="T8" fmla="*/ 1489413651 w 905"/>
              <a:gd name="T9" fmla="*/ 335182129 h 187"/>
              <a:gd name="T10" fmla="*/ 2089211282 w 905"/>
              <a:gd name="T11" fmla="*/ 383064369 h 187"/>
              <a:gd name="T12" fmla="*/ 2147483647 w 905"/>
              <a:gd name="T13" fmla="*/ 360383726 h 187"/>
              <a:gd name="T14" fmla="*/ 0 60000 65536"/>
              <a:gd name="T15" fmla="*/ 0 60000 65536"/>
              <a:gd name="T16" fmla="*/ 0 60000 65536"/>
              <a:gd name="T17" fmla="*/ 0 60000 65536"/>
              <a:gd name="T18" fmla="*/ 0 60000 65536"/>
              <a:gd name="T19" fmla="*/ 0 60000 65536"/>
              <a:gd name="T20" fmla="*/ 0 60000 65536"/>
              <a:gd name="T21" fmla="*/ 0 w 905"/>
              <a:gd name="T22" fmla="*/ 0 h 187"/>
              <a:gd name="T23" fmla="*/ 905 w 905"/>
              <a:gd name="T24" fmla="*/ 187 h 1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5" h="187">
                <a:moveTo>
                  <a:pt x="0" y="28"/>
                </a:moveTo>
                <a:cubicBezTo>
                  <a:pt x="64" y="20"/>
                  <a:pt x="127" y="11"/>
                  <a:pt x="191" y="0"/>
                </a:cubicBezTo>
                <a:cubicBezTo>
                  <a:pt x="238" y="3"/>
                  <a:pt x="286" y="4"/>
                  <a:pt x="334" y="9"/>
                </a:cubicBezTo>
                <a:cubicBezTo>
                  <a:pt x="391" y="15"/>
                  <a:pt x="434" y="49"/>
                  <a:pt x="486" y="66"/>
                </a:cubicBezTo>
                <a:cubicBezTo>
                  <a:pt x="516" y="98"/>
                  <a:pt x="549" y="120"/>
                  <a:pt x="591" y="133"/>
                </a:cubicBezTo>
                <a:cubicBezTo>
                  <a:pt x="674" y="187"/>
                  <a:pt x="695" y="159"/>
                  <a:pt x="829" y="152"/>
                </a:cubicBezTo>
                <a:cubicBezTo>
                  <a:pt x="892" y="142"/>
                  <a:pt x="866" y="143"/>
                  <a:pt x="905" y="143"/>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03440" name="Freeform 16"/>
          <p:cNvSpPr>
            <a:spLocks/>
          </p:cNvSpPr>
          <p:nvPr/>
        </p:nvSpPr>
        <p:spPr bwMode="auto">
          <a:xfrm>
            <a:off x="681038" y="4989513"/>
            <a:ext cx="558800" cy="44450"/>
          </a:xfrm>
          <a:custGeom>
            <a:avLst/>
            <a:gdLst>
              <a:gd name="T0" fmla="*/ 0 w 352"/>
              <a:gd name="T1" fmla="*/ 70564381 h 28"/>
              <a:gd name="T2" fmla="*/ 887095089 w 352"/>
              <a:gd name="T3" fmla="*/ 0 h 28"/>
              <a:gd name="T4" fmla="*/ 0 60000 65536"/>
              <a:gd name="T5" fmla="*/ 0 60000 65536"/>
              <a:gd name="T6" fmla="*/ 0 w 352"/>
              <a:gd name="T7" fmla="*/ 0 h 28"/>
              <a:gd name="T8" fmla="*/ 352 w 352"/>
              <a:gd name="T9" fmla="*/ 28 h 28"/>
            </a:gdLst>
            <a:ahLst/>
            <a:cxnLst>
              <a:cxn ang="T4">
                <a:pos x="T0" y="T1"/>
              </a:cxn>
              <a:cxn ang="T5">
                <a:pos x="T2" y="T3"/>
              </a:cxn>
            </a:cxnLst>
            <a:rect l="T6" t="T7" r="T8" b="T9"/>
            <a:pathLst>
              <a:path w="352" h="28">
                <a:moveTo>
                  <a:pt x="0" y="28"/>
                </a:moveTo>
                <a:cubicBezTo>
                  <a:pt x="116" y="15"/>
                  <a:pt x="234" y="0"/>
                  <a:pt x="352" y="0"/>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03441" name="Freeform 17"/>
          <p:cNvSpPr>
            <a:spLocks/>
          </p:cNvSpPr>
          <p:nvPr/>
        </p:nvSpPr>
        <p:spPr bwMode="auto">
          <a:xfrm>
            <a:off x="982663" y="5534025"/>
            <a:ext cx="1346200" cy="195263"/>
          </a:xfrm>
          <a:custGeom>
            <a:avLst/>
            <a:gdLst>
              <a:gd name="T0" fmla="*/ 0 w 848"/>
              <a:gd name="T1" fmla="*/ 0 h 123"/>
              <a:gd name="T2" fmla="*/ 383063739 w 848"/>
              <a:gd name="T3" fmla="*/ 22682259 h 123"/>
              <a:gd name="T4" fmla="*/ 695563123 w 848"/>
              <a:gd name="T5" fmla="*/ 118448461 h 123"/>
              <a:gd name="T6" fmla="*/ 1537295267 w 848"/>
              <a:gd name="T7" fmla="*/ 309980829 h 123"/>
              <a:gd name="T8" fmla="*/ 2137092678 w 848"/>
              <a:gd name="T9" fmla="*/ 262096955 h 123"/>
              <a:gd name="T10" fmla="*/ 0 60000 65536"/>
              <a:gd name="T11" fmla="*/ 0 60000 65536"/>
              <a:gd name="T12" fmla="*/ 0 60000 65536"/>
              <a:gd name="T13" fmla="*/ 0 60000 65536"/>
              <a:gd name="T14" fmla="*/ 0 60000 65536"/>
              <a:gd name="T15" fmla="*/ 0 w 848"/>
              <a:gd name="T16" fmla="*/ 0 h 123"/>
              <a:gd name="T17" fmla="*/ 848 w 848"/>
              <a:gd name="T18" fmla="*/ 123 h 123"/>
            </a:gdLst>
            <a:ahLst/>
            <a:cxnLst>
              <a:cxn ang="T10">
                <a:pos x="T0" y="T1"/>
              </a:cxn>
              <a:cxn ang="T11">
                <a:pos x="T2" y="T3"/>
              </a:cxn>
              <a:cxn ang="T12">
                <a:pos x="T4" y="T5"/>
              </a:cxn>
              <a:cxn ang="T13">
                <a:pos x="T6" y="T7"/>
              </a:cxn>
              <a:cxn ang="T14">
                <a:pos x="T8" y="T9"/>
              </a:cxn>
            </a:cxnLst>
            <a:rect l="T15" t="T16" r="T17" b="T18"/>
            <a:pathLst>
              <a:path w="848" h="123">
                <a:moveTo>
                  <a:pt x="0" y="0"/>
                </a:moveTo>
                <a:cubicBezTo>
                  <a:pt x="50" y="3"/>
                  <a:pt x="101" y="4"/>
                  <a:pt x="152" y="9"/>
                </a:cubicBezTo>
                <a:cubicBezTo>
                  <a:pt x="198" y="13"/>
                  <a:pt x="232" y="33"/>
                  <a:pt x="276" y="47"/>
                </a:cubicBezTo>
                <a:cubicBezTo>
                  <a:pt x="383" y="79"/>
                  <a:pt x="499" y="108"/>
                  <a:pt x="610" y="123"/>
                </a:cubicBezTo>
                <a:cubicBezTo>
                  <a:pt x="683" y="119"/>
                  <a:pt x="772" y="104"/>
                  <a:pt x="848" y="104"/>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03442" name="Freeform 18"/>
          <p:cNvSpPr>
            <a:spLocks/>
          </p:cNvSpPr>
          <p:nvPr/>
        </p:nvSpPr>
        <p:spPr bwMode="auto">
          <a:xfrm>
            <a:off x="906463" y="5564188"/>
            <a:ext cx="1195387" cy="255587"/>
          </a:xfrm>
          <a:custGeom>
            <a:avLst/>
            <a:gdLst>
              <a:gd name="T0" fmla="*/ 0 w 753"/>
              <a:gd name="T1" fmla="*/ 405743514 h 161"/>
              <a:gd name="T2" fmla="*/ 1058465236 w 753"/>
              <a:gd name="T3" fmla="*/ 191531477 h 161"/>
              <a:gd name="T4" fmla="*/ 1562496112 w 753"/>
              <a:gd name="T5" fmla="*/ 0 h 161"/>
              <a:gd name="T6" fmla="*/ 1897676247 w 753"/>
              <a:gd name="T7" fmla="*/ 95765739 h 161"/>
              <a:gd name="T8" fmla="*/ 0 60000 65536"/>
              <a:gd name="T9" fmla="*/ 0 60000 65536"/>
              <a:gd name="T10" fmla="*/ 0 60000 65536"/>
              <a:gd name="T11" fmla="*/ 0 60000 65536"/>
              <a:gd name="T12" fmla="*/ 0 w 753"/>
              <a:gd name="T13" fmla="*/ 0 h 161"/>
              <a:gd name="T14" fmla="*/ 753 w 753"/>
              <a:gd name="T15" fmla="*/ 161 h 161"/>
            </a:gdLst>
            <a:ahLst/>
            <a:cxnLst>
              <a:cxn ang="T8">
                <a:pos x="T0" y="T1"/>
              </a:cxn>
              <a:cxn ang="T9">
                <a:pos x="T2" y="T3"/>
              </a:cxn>
              <a:cxn ang="T10">
                <a:pos x="T4" y="T5"/>
              </a:cxn>
              <a:cxn ang="T11">
                <a:pos x="T6" y="T7"/>
              </a:cxn>
            </a:cxnLst>
            <a:rect l="T12" t="T13" r="T14" b="T15"/>
            <a:pathLst>
              <a:path w="753" h="161">
                <a:moveTo>
                  <a:pt x="0" y="161"/>
                </a:moveTo>
                <a:cubicBezTo>
                  <a:pt x="152" y="149"/>
                  <a:pt x="276" y="120"/>
                  <a:pt x="420" y="76"/>
                </a:cubicBezTo>
                <a:cubicBezTo>
                  <a:pt x="479" y="35"/>
                  <a:pt x="549" y="13"/>
                  <a:pt x="620" y="0"/>
                </a:cubicBezTo>
                <a:cubicBezTo>
                  <a:pt x="658" y="12"/>
                  <a:pt x="712" y="38"/>
                  <a:pt x="753" y="38"/>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03443" name="Freeform 19"/>
          <p:cNvSpPr>
            <a:spLocks/>
          </p:cNvSpPr>
          <p:nvPr/>
        </p:nvSpPr>
        <p:spPr bwMode="auto">
          <a:xfrm>
            <a:off x="1511300" y="5594350"/>
            <a:ext cx="1466850" cy="330200"/>
          </a:xfrm>
          <a:custGeom>
            <a:avLst/>
            <a:gdLst>
              <a:gd name="T0" fmla="*/ 0 w 924"/>
              <a:gd name="T1" fmla="*/ 430947584 h 208"/>
              <a:gd name="T2" fmla="*/ 912296718 w 924"/>
              <a:gd name="T3" fmla="*/ 456149140 h 208"/>
              <a:gd name="T4" fmla="*/ 1680945362 w 924"/>
              <a:gd name="T5" fmla="*/ 287297827 h 208"/>
              <a:gd name="T6" fmla="*/ 1897678742 w 924"/>
              <a:gd name="T7" fmla="*/ 214214111 h 208"/>
              <a:gd name="T8" fmla="*/ 2018646210 w 924"/>
              <a:gd name="T9" fmla="*/ 118448152 h 208"/>
              <a:gd name="T10" fmla="*/ 2147483647 w 924"/>
              <a:gd name="T11" fmla="*/ 0 h 208"/>
              <a:gd name="T12" fmla="*/ 0 60000 65536"/>
              <a:gd name="T13" fmla="*/ 0 60000 65536"/>
              <a:gd name="T14" fmla="*/ 0 60000 65536"/>
              <a:gd name="T15" fmla="*/ 0 60000 65536"/>
              <a:gd name="T16" fmla="*/ 0 60000 65536"/>
              <a:gd name="T17" fmla="*/ 0 60000 65536"/>
              <a:gd name="T18" fmla="*/ 0 w 924"/>
              <a:gd name="T19" fmla="*/ 0 h 208"/>
              <a:gd name="T20" fmla="*/ 924 w 924"/>
              <a:gd name="T21" fmla="*/ 208 h 208"/>
            </a:gdLst>
            <a:ahLst/>
            <a:cxnLst>
              <a:cxn ang="T12">
                <a:pos x="T0" y="T1"/>
              </a:cxn>
              <a:cxn ang="T13">
                <a:pos x="T2" y="T3"/>
              </a:cxn>
              <a:cxn ang="T14">
                <a:pos x="T4" y="T5"/>
              </a:cxn>
              <a:cxn ang="T15">
                <a:pos x="T6" y="T7"/>
              </a:cxn>
              <a:cxn ang="T16">
                <a:pos x="T8" y="T9"/>
              </a:cxn>
              <a:cxn ang="T17">
                <a:pos x="T10" y="T11"/>
              </a:cxn>
            </a:cxnLst>
            <a:rect l="T18" t="T19" r="T20" b="T21"/>
            <a:pathLst>
              <a:path w="924" h="208">
                <a:moveTo>
                  <a:pt x="0" y="171"/>
                </a:moveTo>
                <a:cubicBezTo>
                  <a:pt x="144" y="208"/>
                  <a:pt x="102" y="188"/>
                  <a:pt x="362" y="181"/>
                </a:cubicBezTo>
                <a:cubicBezTo>
                  <a:pt x="466" y="170"/>
                  <a:pt x="567" y="147"/>
                  <a:pt x="667" y="114"/>
                </a:cubicBezTo>
                <a:cubicBezTo>
                  <a:pt x="691" y="105"/>
                  <a:pt x="731" y="99"/>
                  <a:pt x="753" y="85"/>
                </a:cubicBezTo>
                <a:cubicBezTo>
                  <a:pt x="769" y="73"/>
                  <a:pt x="782" y="56"/>
                  <a:pt x="801" y="47"/>
                </a:cubicBezTo>
                <a:cubicBezTo>
                  <a:pt x="836" y="29"/>
                  <a:pt x="894" y="29"/>
                  <a:pt x="924" y="0"/>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03444" name="Freeform 20"/>
          <p:cNvSpPr>
            <a:spLocks/>
          </p:cNvSpPr>
          <p:nvPr/>
        </p:nvSpPr>
        <p:spPr bwMode="auto">
          <a:xfrm>
            <a:off x="1798638" y="5759450"/>
            <a:ext cx="1436687" cy="92075"/>
          </a:xfrm>
          <a:custGeom>
            <a:avLst/>
            <a:gdLst>
              <a:gd name="T0" fmla="*/ 0 w 905"/>
              <a:gd name="T1" fmla="*/ 47883762 h 58"/>
              <a:gd name="T2" fmla="*/ 1129029699 w 905"/>
              <a:gd name="T3" fmla="*/ 146169074 h 58"/>
              <a:gd name="T4" fmla="*/ 1512093213 w 905"/>
              <a:gd name="T5" fmla="*/ 120967518 h 58"/>
              <a:gd name="T6" fmla="*/ 1728826913 w 905"/>
              <a:gd name="T7" fmla="*/ 47883762 h 58"/>
              <a:gd name="T8" fmla="*/ 2147483647 w 905"/>
              <a:gd name="T9" fmla="*/ 0 h 58"/>
              <a:gd name="T10" fmla="*/ 0 60000 65536"/>
              <a:gd name="T11" fmla="*/ 0 60000 65536"/>
              <a:gd name="T12" fmla="*/ 0 60000 65536"/>
              <a:gd name="T13" fmla="*/ 0 60000 65536"/>
              <a:gd name="T14" fmla="*/ 0 60000 65536"/>
              <a:gd name="T15" fmla="*/ 0 w 905"/>
              <a:gd name="T16" fmla="*/ 0 h 58"/>
              <a:gd name="T17" fmla="*/ 905 w 905"/>
              <a:gd name="T18" fmla="*/ 58 h 58"/>
            </a:gdLst>
            <a:ahLst/>
            <a:cxnLst>
              <a:cxn ang="T10">
                <a:pos x="T0" y="T1"/>
              </a:cxn>
              <a:cxn ang="T11">
                <a:pos x="T2" y="T3"/>
              </a:cxn>
              <a:cxn ang="T12">
                <a:pos x="T4" y="T5"/>
              </a:cxn>
              <a:cxn ang="T13">
                <a:pos x="T6" y="T7"/>
              </a:cxn>
              <a:cxn ang="T14">
                <a:pos x="T8" y="T9"/>
              </a:cxn>
            </a:cxnLst>
            <a:rect l="T15" t="T16" r="T17" b="T18"/>
            <a:pathLst>
              <a:path w="905" h="58">
                <a:moveTo>
                  <a:pt x="0" y="19"/>
                </a:moveTo>
                <a:cubicBezTo>
                  <a:pt x="150" y="28"/>
                  <a:pt x="298" y="43"/>
                  <a:pt x="448" y="58"/>
                </a:cubicBezTo>
                <a:cubicBezTo>
                  <a:pt x="498" y="54"/>
                  <a:pt x="549" y="53"/>
                  <a:pt x="600" y="48"/>
                </a:cubicBezTo>
                <a:cubicBezTo>
                  <a:pt x="628" y="44"/>
                  <a:pt x="657" y="25"/>
                  <a:pt x="686" y="19"/>
                </a:cubicBezTo>
                <a:cubicBezTo>
                  <a:pt x="756" y="3"/>
                  <a:pt x="834" y="0"/>
                  <a:pt x="905" y="0"/>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03445" name="Freeform 21"/>
          <p:cNvSpPr>
            <a:spLocks/>
          </p:cNvSpPr>
          <p:nvPr/>
        </p:nvSpPr>
        <p:spPr bwMode="auto">
          <a:xfrm>
            <a:off x="1149350" y="5561013"/>
            <a:ext cx="2058988" cy="395287"/>
          </a:xfrm>
          <a:custGeom>
            <a:avLst/>
            <a:gdLst>
              <a:gd name="T0" fmla="*/ 2147483647 w 1297"/>
              <a:gd name="T1" fmla="*/ 100806123 h 249"/>
              <a:gd name="T2" fmla="*/ 2147483647 w 1297"/>
              <a:gd name="T3" fmla="*/ 219252568 h 249"/>
              <a:gd name="T4" fmla="*/ 2147483647 w 1297"/>
              <a:gd name="T5" fmla="*/ 388103576 h 249"/>
              <a:gd name="T6" fmla="*/ 2147483647 w 1297"/>
              <a:gd name="T7" fmla="*/ 627517363 h 249"/>
              <a:gd name="T8" fmla="*/ 1486892386 w 1297"/>
              <a:gd name="T9" fmla="*/ 531751570 h 249"/>
              <a:gd name="T10" fmla="*/ 574595747 w 1297"/>
              <a:gd name="T11" fmla="*/ 219252568 h 249"/>
              <a:gd name="T12" fmla="*/ 118448171 w 1297"/>
              <a:gd name="T13" fmla="*/ 52922432 h 249"/>
              <a:gd name="T14" fmla="*/ 0 w 1297"/>
              <a:gd name="T15" fmla="*/ 5040306 h 249"/>
              <a:gd name="T16" fmla="*/ 0 60000 65536"/>
              <a:gd name="T17" fmla="*/ 0 60000 65536"/>
              <a:gd name="T18" fmla="*/ 0 60000 65536"/>
              <a:gd name="T19" fmla="*/ 0 60000 65536"/>
              <a:gd name="T20" fmla="*/ 0 60000 65536"/>
              <a:gd name="T21" fmla="*/ 0 60000 65536"/>
              <a:gd name="T22" fmla="*/ 0 60000 65536"/>
              <a:gd name="T23" fmla="*/ 0 60000 65536"/>
              <a:gd name="T24" fmla="*/ 0 w 1297"/>
              <a:gd name="T25" fmla="*/ 0 h 249"/>
              <a:gd name="T26" fmla="*/ 1297 w 1297"/>
              <a:gd name="T27" fmla="*/ 249 h 2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97" h="249">
                <a:moveTo>
                  <a:pt x="1248" y="40"/>
                </a:moveTo>
                <a:cubicBezTo>
                  <a:pt x="1135" y="113"/>
                  <a:pt x="1297" y="2"/>
                  <a:pt x="1200" y="87"/>
                </a:cubicBezTo>
                <a:cubicBezTo>
                  <a:pt x="1172" y="110"/>
                  <a:pt x="1142" y="131"/>
                  <a:pt x="1114" y="154"/>
                </a:cubicBezTo>
                <a:cubicBezTo>
                  <a:pt x="1042" y="210"/>
                  <a:pt x="955" y="234"/>
                  <a:pt x="867" y="249"/>
                </a:cubicBezTo>
                <a:cubicBezTo>
                  <a:pt x="773" y="240"/>
                  <a:pt x="680" y="236"/>
                  <a:pt x="590" y="211"/>
                </a:cubicBezTo>
                <a:cubicBezTo>
                  <a:pt x="467" y="177"/>
                  <a:pt x="350" y="118"/>
                  <a:pt x="228" y="87"/>
                </a:cubicBezTo>
                <a:cubicBezTo>
                  <a:pt x="171" y="48"/>
                  <a:pt x="108" y="51"/>
                  <a:pt x="47" y="21"/>
                </a:cubicBezTo>
                <a:cubicBezTo>
                  <a:pt x="6" y="0"/>
                  <a:pt x="23" y="2"/>
                  <a:pt x="0" y="2"/>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03446" name="Freeform 22"/>
          <p:cNvSpPr>
            <a:spLocks/>
          </p:cNvSpPr>
          <p:nvPr/>
        </p:nvSpPr>
        <p:spPr bwMode="auto">
          <a:xfrm>
            <a:off x="2403475" y="5594350"/>
            <a:ext cx="847725" cy="120650"/>
          </a:xfrm>
          <a:custGeom>
            <a:avLst/>
            <a:gdLst>
              <a:gd name="T0" fmla="*/ 0 w 534"/>
              <a:gd name="T1" fmla="*/ 191531848 h 76"/>
              <a:gd name="T2" fmla="*/ 481349028 w 534"/>
              <a:gd name="T3" fmla="*/ 95765924 h 76"/>
              <a:gd name="T4" fmla="*/ 551913371 w 534"/>
              <a:gd name="T5" fmla="*/ 70564371 h 76"/>
              <a:gd name="T6" fmla="*/ 624998663 w 534"/>
              <a:gd name="T7" fmla="*/ 47883756 h 76"/>
              <a:gd name="T8" fmla="*/ 768646710 w 534"/>
              <a:gd name="T9" fmla="*/ 0 h 76"/>
              <a:gd name="T10" fmla="*/ 1345763219 w 534"/>
              <a:gd name="T11" fmla="*/ 166330295 h 76"/>
              <a:gd name="T12" fmla="*/ 0 60000 65536"/>
              <a:gd name="T13" fmla="*/ 0 60000 65536"/>
              <a:gd name="T14" fmla="*/ 0 60000 65536"/>
              <a:gd name="T15" fmla="*/ 0 60000 65536"/>
              <a:gd name="T16" fmla="*/ 0 60000 65536"/>
              <a:gd name="T17" fmla="*/ 0 60000 65536"/>
              <a:gd name="T18" fmla="*/ 0 w 534"/>
              <a:gd name="T19" fmla="*/ 0 h 76"/>
              <a:gd name="T20" fmla="*/ 534 w 534"/>
              <a:gd name="T21" fmla="*/ 76 h 76"/>
            </a:gdLst>
            <a:ahLst/>
            <a:cxnLst>
              <a:cxn ang="T12">
                <a:pos x="T0" y="T1"/>
              </a:cxn>
              <a:cxn ang="T13">
                <a:pos x="T2" y="T3"/>
              </a:cxn>
              <a:cxn ang="T14">
                <a:pos x="T4" y="T5"/>
              </a:cxn>
              <a:cxn ang="T15">
                <a:pos x="T6" y="T7"/>
              </a:cxn>
              <a:cxn ang="T16">
                <a:pos x="T8" y="T9"/>
              </a:cxn>
              <a:cxn ang="T17">
                <a:pos x="T10" y="T11"/>
              </a:cxn>
            </a:cxnLst>
            <a:rect l="T18" t="T19" r="T20" b="T21"/>
            <a:pathLst>
              <a:path w="534" h="76">
                <a:moveTo>
                  <a:pt x="0" y="76"/>
                </a:moveTo>
                <a:cubicBezTo>
                  <a:pt x="76" y="68"/>
                  <a:pt x="122" y="60"/>
                  <a:pt x="191" y="38"/>
                </a:cubicBezTo>
                <a:cubicBezTo>
                  <a:pt x="200" y="34"/>
                  <a:pt x="209" y="31"/>
                  <a:pt x="219" y="28"/>
                </a:cubicBezTo>
                <a:cubicBezTo>
                  <a:pt x="228" y="24"/>
                  <a:pt x="238" y="22"/>
                  <a:pt x="248" y="19"/>
                </a:cubicBezTo>
                <a:cubicBezTo>
                  <a:pt x="267" y="12"/>
                  <a:pt x="305" y="0"/>
                  <a:pt x="305" y="0"/>
                </a:cubicBezTo>
                <a:cubicBezTo>
                  <a:pt x="411" y="10"/>
                  <a:pt x="444" y="23"/>
                  <a:pt x="534" y="66"/>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03447" name="Freeform 23"/>
          <p:cNvSpPr>
            <a:spLocks/>
          </p:cNvSpPr>
          <p:nvPr/>
        </p:nvSpPr>
        <p:spPr bwMode="auto">
          <a:xfrm>
            <a:off x="2343150" y="4973638"/>
            <a:ext cx="725488" cy="120650"/>
          </a:xfrm>
          <a:custGeom>
            <a:avLst/>
            <a:gdLst>
              <a:gd name="T0" fmla="*/ 0 w 457"/>
              <a:gd name="T1" fmla="*/ 73083733 h 76"/>
              <a:gd name="T2" fmla="*/ 504031661 w 457"/>
              <a:gd name="T3" fmla="*/ 0 h 76"/>
              <a:gd name="T4" fmla="*/ 889616722 w 457"/>
              <a:gd name="T5" fmla="*/ 95765924 h 76"/>
              <a:gd name="T6" fmla="*/ 1151713083 w 457"/>
              <a:gd name="T7" fmla="*/ 191531848 h 76"/>
              <a:gd name="T8" fmla="*/ 0 60000 65536"/>
              <a:gd name="T9" fmla="*/ 0 60000 65536"/>
              <a:gd name="T10" fmla="*/ 0 60000 65536"/>
              <a:gd name="T11" fmla="*/ 0 60000 65536"/>
              <a:gd name="T12" fmla="*/ 0 w 457"/>
              <a:gd name="T13" fmla="*/ 0 h 76"/>
              <a:gd name="T14" fmla="*/ 457 w 457"/>
              <a:gd name="T15" fmla="*/ 76 h 76"/>
            </a:gdLst>
            <a:ahLst/>
            <a:cxnLst>
              <a:cxn ang="T8">
                <a:pos x="T0" y="T1"/>
              </a:cxn>
              <a:cxn ang="T9">
                <a:pos x="T2" y="T3"/>
              </a:cxn>
              <a:cxn ang="T10">
                <a:pos x="T4" y="T5"/>
              </a:cxn>
              <a:cxn ang="T11">
                <a:pos x="T6" y="T7"/>
              </a:cxn>
            </a:cxnLst>
            <a:rect l="T12" t="T13" r="T14" b="T15"/>
            <a:pathLst>
              <a:path w="457" h="76">
                <a:moveTo>
                  <a:pt x="0" y="29"/>
                </a:moveTo>
                <a:cubicBezTo>
                  <a:pt x="136" y="4"/>
                  <a:pt x="69" y="13"/>
                  <a:pt x="200" y="0"/>
                </a:cubicBezTo>
                <a:cubicBezTo>
                  <a:pt x="255" y="8"/>
                  <a:pt x="300" y="21"/>
                  <a:pt x="353" y="38"/>
                </a:cubicBezTo>
                <a:cubicBezTo>
                  <a:pt x="385" y="59"/>
                  <a:pt x="417" y="76"/>
                  <a:pt x="457" y="76"/>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03448" name="Freeform 24"/>
          <p:cNvSpPr>
            <a:spLocks/>
          </p:cNvSpPr>
          <p:nvPr/>
        </p:nvSpPr>
        <p:spPr bwMode="auto">
          <a:xfrm>
            <a:off x="695325" y="3455988"/>
            <a:ext cx="771525" cy="187325"/>
          </a:xfrm>
          <a:custGeom>
            <a:avLst/>
            <a:gdLst>
              <a:gd name="T0" fmla="*/ 0 w 486"/>
              <a:gd name="T1" fmla="*/ 297378460 h 118"/>
              <a:gd name="T2" fmla="*/ 624998791 w 486"/>
              <a:gd name="T3" fmla="*/ 57964397 h 118"/>
              <a:gd name="T4" fmla="*/ 864414567 w 486"/>
              <a:gd name="T5" fmla="*/ 32762829 h 118"/>
              <a:gd name="T6" fmla="*/ 1008062644 w 486"/>
              <a:gd name="T7" fmla="*/ 80645004 h 118"/>
              <a:gd name="T8" fmla="*/ 1151712308 w 486"/>
              <a:gd name="T9" fmla="*/ 153728747 h 118"/>
              <a:gd name="T10" fmla="*/ 1224796027 w 486"/>
              <a:gd name="T11" fmla="*/ 201612497 h 118"/>
              <a:gd name="T12" fmla="*/ 0 60000 65536"/>
              <a:gd name="T13" fmla="*/ 0 60000 65536"/>
              <a:gd name="T14" fmla="*/ 0 60000 65536"/>
              <a:gd name="T15" fmla="*/ 0 60000 65536"/>
              <a:gd name="T16" fmla="*/ 0 60000 65536"/>
              <a:gd name="T17" fmla="*/ 0 60000 65536"/>
              <a:gd name="T18" fmla="*/ 0 w 486"/>
              <a:gd name="T19" fmla="*/ 0 h 118"/>
              <a:gd name="T20" fmla="*/ 486 w 486"/>
              <a:gd name="T21" fmla="*/ 118 h 118"/>
            </a:gdLst>
            <a:ahLst/>
            <a:cxnLst>
              <a:cxn ang="T12">
                <a:pos x="T0" y="T1"/>
              </a:cxn>
              <a:cxn ang="T13">
                <a:pos x="T2" y="T3"/>
              </a:cxn>
              <a:cxn ang="T14">
                <a:pos x="T4" y="T5"/>
              </a:cxn>
              <a:cxn ang="T15">
                <a:pos x="T6" y="T7"/>
              </a:cxn>
              <a:cxn ang="T16">
                <a:pos x="T8" y="T9"/>
              </a:cxn>
              <a:cxn ang="T17">
                <a:pos x="T10" y="T11"/>
              </a:cxn>
            </a:cxnLst>
            <a:rect l="T18" t="T19" r="T20" b="T21"/>
            <a:pathLst>
              <a:path w="486" h="118">
                <a:moveTo>
                  <a:pt x="0" y="118"/>
                </a:moveTo>
                <a:cubicBezTo>
                  <a:pt x="73" y="68"/>
                  <a:pt x="161" y="36"/>
                  <a:pt x="248" y="23"/>
                </a:cubicBezTo>
                <a:cubicBezTo>
                  <a:pt x="286" y="9"/>
                  <a:pt x="301" y="0"/>
                  <a:pt x="343" y="13"/>
                </a:cubicBezTo>
                <a:cubicBezTo>
                  <a:pt x="362" y="18"/>
                  <a:pt x="400" y="32"/>
                  <a:pt x="400" y="32"/>
                </a:cubicBezTo>
                <a:cubicBezTo>
                  <a:pt x="484" y="87"/>
                  <a:pt x="377" y="20"/>
                  <a:pt x="457" y="61"/>
                </a:cubicBezTo>
                <a:cubicBezTo>
                  <a:pt x="467" y="66"/>
                  <a:pt x="486" y="80"/>
                  <a:pt x="486" y="80"/>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03449" name="Freeform 25"/>
          <p:cNvSpPr>
            <a:spLocks/>
          </p:cNvSpPr>
          <p:nvPr/>
        </p:nvSpPr>
        <p:spPr bwMode="auto">
          <a:xfrm>
            <a:off x="741363" y="3492500"/>
            <a:ext cx="801687" cy="528638"/>
          </a:xfrm>
          <a:custGeom>
            <a:avLst/>
            <a:gdLst>
              <a:gd name="T0" fmla="*/ 0 w 505"/>
              <a:gd name="T1" fmla="*/ 839213708 h 333"/>
              <a:gd name="T2" fmla="*/ 118446497 w 505"/>
              <a:gd name="T3" fmla="*/ 551915531 h 333"/>
              <a:gd name="T4" fmla="*/ 312499204 w 505"/>
              <a:gd name="T5" fmla="*/ 312499655 h 333"/>
              <a:gd name="T6" fmla="*/ 551913146 w 505"/>
              <a:gd name="T7" fmla="*/ 0 h 333"/>
              <a:gd name="T8" fmla="*/ 670361181 w 505"/>
              <a:gd name="T9" fmla="*/ 22682219 h 333"/>
              <a:gd name="T10" fmla="*/ 743444855 w 505"/>
              <a:gd name="T11" fmla="*/ 70564441 h 333"/>
              <a:gd name="T12" fmla="*/ 1272677408 w 505"/>
              <a:gd name="T13" fmla="*/ 47883803 h 333"/>
              <a:gd name="T14" fmla="*/ 0 60000 65536"/>
              <a:gd name="T15" fmla="*/ 0 60000 65536"/>
              <a:gd name="T16" fmla="*/ 0 60000 65536"/>
              <a:gd name="T17" fmla="*/ 0 60000 65536"/>
              <a:gd name="T18" fmla="*/ 0 60000 65536"/>
              <a:gd name="T19" fmla="*/ 0 60000 65536"/>
              <a:gd name="T20" fmla="*/ 0 60000 65536"/>
              <a:gd name="T21" fmla="*/ 0 w 505"/>
              <a:gd name="T22" fmla="*/ 0 h 333"/>
              <a:gd name="T23" fmla="*/ 505 w 505"/>
              <a:gd name="T24" fmla="*/ 333 h 3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5" h="333">
                <a:moveTo>
                  <a:pt x="0" y="333"/>
                </a:moveTo>
                <a:cubicBezTo>
                  <a:pt x="24" y="296"/>
                  <a:pt x="28" y="256"/>
                  <a:pt x="47" y="219"/>
                </a:cubicBezTo>
                <a:cubicBezTo>
                  <a:pt x="64" y="183"/>
                  <a:pt x="98" y="153"/>
                  <a:pt x="124" y="124"/>
                </a:cubicBezTo>
                <a:cubicBezTo>
                  <a:pt x="156" y="85"/>
                  <a:pt x="190" y="41"/>
                  <a:pt x="219" y="0"/>
                </a:cubicBezTo>
                <a:cubicBezTo>
                  <a:pt x="234" y="3"/>
                  <a:pt x="251" y="3"/>
                  <a:pt x="266" y="9"/>
                </a:cubicBezTo>
                <a:cubicBezTo>
                  <a:pt x="276" y="12"/>
                  <a:pt x="283" y="27"/>
                  <a:pt x="295" y="28"/>
                </a:cubicBezTo>
                <a:cubicBezTo>
                  <a:pt x="364" y="32"/>
                  <a:pt x="434" y="19"/>
                  <a:pt x="505" y="19"/>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03450" name="Freeform 26"/>
          <p:cNvSpPr>
            <a:spLocks/>
          </p:cNvSpPr>
          <p:nvPr/>
        </p:nvSpPr>
        <p:spPr bwMode="auto">
          <a:xfrm>
            <a:off x="588963" y="3598863"/>
            <a:ext cx="877887" cy="301625"/>
          </a:xfrm>
          <a:custGeom>
            <a:avLst/>
            <a:gdLst>
              <a:gd name="T0" fmla="*/ 0 w 553"/>
              <a:gd name="T1" fmla="*/ 478829732 h 190"/>
              <a:gd name="T2" fmla="*/ 577114602 w 553"/>
              <a:gd name="T3" fmla="*/ 335181567 h 190"/>
              <a:gd name="T4" fmla="*/ 720764157 w 553"/>
              <a:gd name="T5" fmla="*/ 287297819 h 190"/>
              <a:gd name="T6" fmla="*/ 816529998 w 553"/>
              <a:gd name="T7" fmla="*/ 239415660 h 190"/>
              <a:gd name="T8" fmla="*/ 960178164 w 553"/>
              <a:gd name="T9" fmla="*/ 191531863 h 190"/>
              <a:gd name="T10" fmla="*/ 1249995046 w 553"/>
              <a:gd name="T11" fmla="*/ 47883760 h 190"/>
              <a:gd name="T12" fmla="*/ 1320560937 w 553"/>
              <a:gd name="T13" fmla="*/ 22682199 h 190"/>
              <a:gd name="T14" fmla="*/ 1393644600 w 553"/>
              <a:gd name="T15" fmla="*/ 0 h 190"/>
              <a:gd name="T16" fmla="*/ 0 60000 65536"/>
              <a:gd name="T17" fmla="*/ 0 60000 65536"/>
              <a:gd name="T18" fmla="*/ 0 60000 65536"/>
              <a:gd name="T19" fmla="*/ 0 60000 65536"/>
              <a:gd name="T20" fmla="*/ 0 60000 65536"/>
              <a:gd name="T21" fmla="*/ 0 60000 65536"/>
              <a:gd name="T22" fmla="*/ 0 60000 65536"/>
              <a:gd name="T23" fmla="*/ 0 60000 65536"/>
              <a:gd name="T24" fmla="*/ 0 w 553"/>
              <a:gd name="T25" fmla="*/ 0 h 190"/>
              <a:gd name="T26" fmla="*/ 553 w 553"/>
              <a:gd name="T27" fmla="*/ 190 h 1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3" h="190">
                <a:moveTo>
                  <a:pt x="0" y="190"/>
                </a:moveTo>
                <a:cubicBezTo>
                  <a:pt x="75" y="171"/>
                  <a:pt x="155" y="157"/>
                  <a:pt x="229" y="133"/>
                </a:cubicBezTo>
                <a:cubicBezTo>
                  <a:pt x="248" y="126"/>
                  <a:pt x="268" y="122"/>
                  <a:pt x="286" y="114"/>
                </a:cubicBezTo>
                <a:cubicBezTo>
                  <a:pt x="298" y="107"/>
                  <a:pt x="310" y="100"/>
                  <a:pt x="324" y="95"/>
                </a:cubicBezTo>
                <a:cubicBezTo>
                  <a:pt x="342" y="87"/>
                  <a:pt x="381" y="76"/>
                  <a:pt x="381" y="76"/>
                </a:cubicBezTo>
                <a:cubicBezTo>
                  <a:pt x="429" y="44"/>
                  <a:pt x="445" y="35"/>
                  <a:pt x="496" y="19"/>
                </a:cubicBezTo>
                <a:cubicBezTo>
                  <a:pt x="505" y="15"/>
                  <a:pt x="514" y="12"/>
                  <a:pt x="524" y="9"/>
                </a:cubicBezTo>
                <a:cubicBezTo>
                  <a:pt x="533" y="5"/>
                  <a:pt x="553" y="0"/>
                  <a:pt x="553" y="0"/>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03451" name="Freeform 27"/>
          <p:cNvSpPr>
            <a:spLocks/>
          </p:cNvSpPr>
          <p:nvPr/>
        </p:nvSpPr>
        <p:spPr bwMode="auto">
          <a:xfrm>
            <a:off x="604838" y="3506788"/>
            <a:ext cx="876300" cy="317500"/>
          </a:xfrm>
          <a:custGeom>
            <a:avLst/>
            <a:gdLst>
              <a:gd name="T0" fmla="*/ 0 w 552"/>
              <a:gd name="T1" fmla="*/ 504031295 h 200"/>
              <a:gd name="T2" fmla="*/ 360381490 w 552"/>
              <a:gd name="T3" fmla="*/ 433466941 h 200"/>
              <a:gd name="T4" fmla="*/ 720764567 w 552"/>
              <a:gd name="T5" fmla="*/ 289817186 h 200"/>
              <a:gd name="T6" fmla="*/ 791328911 w 552"/>
              <a:gd name="T7" fmla="*/ 241935025 h 200"/>
              <a:gd name="T8" fmla="*/ 864412815 w 552"/>
              <a:gd name="T9" fmla="*/ 216733471 h 200"/>
              <a:gd name="T10" fmla="*/ 1008062451 w 552"/>
              <a:gd name="T11" fmla="*/ 120967513 h 200"/>
              <a:gd name="T12" fmla="*/ 1151710500 w 552"/>
              <a:gd name="T13" fmla="*/ 73083740 h 200"/>
              <a:gd name="T14" fmla="*/ 1391126032 w 552"/>
              <a:gd name="T15" fmla="*/ 0 h 200"/>
              <a:gd name="T16" fmla="*/ 0 60000 65536"/>
              <a:gd name="T17" fmla="*/ 0 60000 65536"/>
              <a:gd name="T18" fmla="*/ 0 60000 65536"/>
              <a:gd name="T19" fmla="*/ 0 60000 65536"/>
              <a:gd name="T20" fmla="*/ 0 60000 65536"/>
              <a:gd name="T21" fmla="*/ 0 60000 65536"/>
              <a:gd name="T22" fmla="*/ 0 60000 65536"/>
              <a:gd name="T23" fmla="*/ 0 60000 65536"/>
              <a:gd name="T24" fmla="*/ 0 w 552"/>
              <a:gd name="T25" fmla="*/ 0 h 200"/>
              <a:gd name="T26" fmla="*/ 552 w 552"/>
              <a:gd name="T27" fmla="*/ 200 h 2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2" h="200">
                <a:moveTo>
                  <a:pt x="0" y="200"/>
                </a:moveTo>
                <a:cubicBezTo>
                  <a:pt x="47" y="191"/>
                  <a:pt x="95" y="180"/>
                  <a:pt x="143" y="172"/>
                </a:cubicBezTo>
                <a:cubicBezTo>
                  <a:pt x="185" y="142"/>
                  <a:pt x="236" y="130"/>
                  <a:pt x="286" y="115"/>
                </a:cubicBezTo>
                <a:cubicBezTo>
                  <a:pt x="295" y="108"/>
                  <a:pt x="303" y="101"/>
                  <a:pt x="314" y="96"/>
                </a:cubicBezTo>
                <a:cubicBezTo>
                  <a:pt x="323" y="91"/>
                  <a:pt x="334" y="90"/>
                  <a:pt x="343" y="86"/>
                </a:cubicBezTo>
                <a:cubicBezTo>
                  <a:pt x="362" y="74"/>
                  <a:pt x="378" y="55"/>
                  <a:pt x="400" y="48"/>
                </a:cubicBezTo>
                <a:cubicBezTo>
                  <a:pt x="419" y="41"/>
                  <a:pt x="457" y="29"/>
                  <a:pt x="457" y="29"/>
                </a:cubicBezTo>
                <a:cubicBezTo>
                  <a:pt x="492" y="5"/>
                  <a:pt x="508" y="0"/>
                  <a:pt x="552" y="0"/>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03452" name="Freeform 28"/>
          <p:cNvSpPr>
            <a:spLocks/>
          </p:cNvSpPr>
          <p:nvPr/>
        </p:nvSpPr>
        <p:spPr bwMode="auto">
          <a:xfrm>
            <a:off x="528638" y="3598863"/>
            <a:ext cx="1104900" cy="60325"/>
          </a:xfrm>
          <a:custGeom>
            <a:avLst/>
            <a:gdLst>
              <a:gd name="T0" fmla="*/ 0 w 696"/>
              <a:gd name="T1" fmla="*/ 0 h 38"/>
              <a:gd name="T2" fmla="*/ 433466921 w 696"/>
              <a:gd name="T3" fmla="*/ 95765924 h 38"/>
              <a:gd name="T4" fmla="*/ 672882475 w 696"/>
              <a:gd name="T5" fmla="*/ 47883756 h 38"/>
              <a:gd name="T6" fmla="*/ 1176912159 w 696"/>
              <a:gd name="T7" fmla="*/ 95765924 h 38"/>
              <a:gd name="T8" fmla="*/ 1754028928 w 696"/>
              <a:gd name="T9" fmla="*/ 47883756 h 38"/>
              <a:gd name="T10" fmla="*/ 0 60000 65536"/>
              <a:gd name="T11" fmla="*/ 0 60000 65536"/>
              <a:gd name="T12" fmla="*/ 0 60000 65536"/>
              <a:gd name="T13" fmla="*/ 0 60000 65536"/>
              <a:gd name="T14" fmla="*/ 0 60000 65536"/>
              <a:gd name="T15" fmla="*/ 0 w 696"/>
              <a:gd name="T16" fmla="*/ 0 h 38"/>
              <a:gd name="T17" fmla="*/ 696 w 696"/>
              <a:gd name="T18" fmla="*/ 38 h 38"/>
            </a:gdLst>
            <a:ahLst/>
            <a:cxnLst>
              <a:cxn ang="T10">
                <a:pos x="T0" y="T1"/>
              </a:cxn>
              <a:cxn ang="T11">
                <a:pos x="T2" y="T3"/>
              </a:cxn>
              <a:cxn ang="T12">
                <a:pos x="T4" y="T5"/>
              </a:cxn>
              <a:cxn ang="T13">
                <a:pos x="T6" y="T7"/>
              </a:cxn>
              <a:cxn ang="T14">
                <a:pos x="T8" y="T9"/>
              </a:cxn>
            </a:cxnLst>
            <a:rect l="T15" t="T16" r="T17" b="T18"/>
            <a:pathLst>
              <a:path w="696" h="38">
                <a:moveTo>
                  <a:pt x="0" y="0"/>
                </a:moveTo>
                <a:cubicBezTo>
                  <a:pt x="58" y="9"/>
                  <a:pt x="114" y="22"/>
                  <a:pt x="172" y="38"/>
                </a:cubicBezTo>
                <a:cubicBezTo>
                  <a:pt x="203" y="32"/>
                  <a:pt x="234" y="19"/>
                  <a:pt x="267" y="19"/>
                </a:cubicBezTo>
                <a:cubicBezTo>
                  <a:pt x="333" y="19"/>
                  <a:pt x="400" y="33"/>
                  <a:pt x="467" y="38"/>
                </a:cubicBezTo>
                <a:cubicBezTo>
                  <a:pt x="542" y="18"/>
                  <a:pt x="618" y="19"/>
                  <a:pt x="696" y="19"/>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03453" name="Text Box 29"/>
          <p:cNvSpPr txBox="1">
            <a:spLocks noChangeArrowheads="1"/>
          </p:cNvSpPr>
          <p:nvPr/>
        </p:nvSpPr>
        <p:spPr bwMode="auto">
          <a:xfrm>
            <a:off x="1905000" y="4267200"/>
            <a:ext cx="2438400" cy="457200"/>
          </a:xfrm>
          <a:prstGeom prst="rect">
            <a:avLst/>
          </a:prstGeom>
          <a:noFill/>
          <a:ln w="9525">
            <a:noFill/>
            <a:miter lim="800000"/>
            <a:headEnd/>
            <a:tailEnd/>
          </a:ln>
        </p:spPr>
        <p:txBody>
          <a:bodyPr>
            <a:spAutoFit/>
          </a:bodyPr>
          <a:lstStyle/>
          <a:p>
            <a:pPr>
              <a:spcBef>
                <a:spcPct val="50000"/>
              </a:spcBef>
            </a:pPr>
            <a:r>
              <a:rPr lang="en-US" altLang="ja-JP" sz="2400">
                <a:solidFill>
                  <a:srgbClr val="FF1E31"/>
                </a:solidFill>
                <a:latin typeface="Times" charset="0"/>
                <a:ea typeface="Osaka" charset="-128"/>
              </a:rPr>
              <a:t>actin filaments</a:t>
            </a:r>
          </a:p>
        </p:txBody>
      </p:sp>
    </p:spTree>
    <p:extLst>
      <p:ext uri="{BB962C8B-B14F-4D97-AF65-F5344CB8AC3E}">
        <p14:creationId xmlns:p14="http://schemas.microsoft.com/office/powerpoint/2010/main" val="14190568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cstate="print"/>
          <a:srcRect/>
          <a:stretch>
            <a:fillRect/>
          </a:stretch>
        </p:blipFill>
        <p:spPr bwMode="auto">
          <a:xfrm>
            <a:off x="2133600" y="533400"/>
            <a:ext cx="3683000" cy="3086100"/>
          </a:xfrm>
          <a:prstGeom prst="rect">
            <a:avLst/>
          </a:prstGeom>
          <a:noFill/>
          <a:ln w="9525">
            <a:noFill/>
            <a:miter lim="800000"/>
            <a:headEnd/>
            <a:tailEnd/>
          </a:ln>
        </p:spPr>
      </p:pic>
      <p:sp>
        <p:nvSpPr>
          <p:cNvPr id="104451" name="Text Box 3"/>
          <p:cNvSpPr txBox="1">
            <a:spLocks noChangeArrowheads="1"/>
          </p:cNvSpPr>
          <p:nvPr/>
        </p:nvSpPr>
        <p:spPr bwMode="auto">
          <a:xfrm>
            <a:off x="762000" y="4267200"/>
            <a:ext cx="7331075" cy="1997075"/>
          </a:xfrm>
          <a:prstGeom prst="rect">
            <a:avLst/>
          </a:prstGeom>
          <a:noFill/>
          <a:ln w="9525">
            <a:noFill/>
            <a:miter lim="800000"/>
            <a:headEnd/>
            <a:tailEnd/>
          </a:ln>
        </p:spPr>
        <p:txBody>
          <a:bodyPr>
            <a:spAutoFit/>
          </a:bodyPr>
          <a:lstStyle/>
          <a:p>
            <a:pPr algn="just">
              <a:lnSpc>
                <a:spcPts val="2500"/>
              </a:lnSpc>
            </a:pPr>
            <a:r>
              <a:rPr lang="en-US" altLang="ja-JP" i="1">
                <a:solidFill>
                  <a:srgbClr val="000000"/>
                </a:solidFill>
                <a:latin typeface="Times" charset="0"/>
                <a:ea typeface="平成明朝" pitchFamily="17" charset="-128"/>
              </a:rPr>
              <a:t>Clostridium difficile</a:t>
            </a:r>
            <a:r>
              <a:rPr lang="en-US" altLang="ja-JP">
                <a:solidFill>
                  <a:srgbClr val="000000"/>
                </a:solidFill>
                <a:latin typeface="Times" charset="0"/>
                <a:ea typeface="平成明朝" pitchFamily="17" charset="-128"/>
              </a:rPr>
              <a:t> toxin B is a bacterial protein toxin (about 250 kDa) which monoglucosylates and inhibits Rho family proteins using UDP-glucose as cosubstrate. Targets are all Rho family proteins (Rho, Rac, and Cdc42).</a:t>
            </a:r>
            <a:endParaRPr lang="ja-JP" altLang="ja-JP">
              <a:solidFill>
                <a:srgbClr val="000000"/>
              </a:solidFill>
              <a:latin typeface="Times" charset="0"/>
              <a:ea typeface="平成明朝" pitchFamily="17" charset="-128"/>
            </a:endParaRPr>
          </a:p>
          <a:p>
            <a:pPr algn="just">
              <a:lnSpc>
                <a:spcPts val="2500"/>
              </a:lnSpc>
            </a:pPr>
            <a:r>
              <a:rPr lang="en-US" altLang="ja-JP" i="1">
                <a:solidFill>
                  <a:srgbClr val="000000"/>
                </a:solidFill>
                <a:latin typeface="Times" charset="0"/>
                <a:ea typeface="平成明朝" pitchFamily="17" charset="-128"/>
              </a:rPr>
              <a:t>Clostridium boturinum </a:t>
            </a:r>
            <a:r>
              <a:rPr lang="en-US" altLang="ja-JP">
                <a:solidFill>
                  <a:srgbClr val="000000"/>
                </a:solidFill>
                <a:latin typeface="Times" charset="0"/>
                <a:ea typeface="平成明朝" pitchFamily="17" charset="-128"/>
              </a:rPr>
              <a:t>C3 exoenzyme is a bacterial protein toxin (about 25 kDa) which monoglucosylates and inhibits RhoA, B, and C but not other GTPases of Rho family like Rac and Cdc42.</a:t>
            </a:r>
            <a:endParaRPr lang="en-US" altLang="ja-JP" sz="2400">
              <a:solidFill>
                <a:srgbClr val="000000"/>
              </a:solidFill>
              <a:latin typeface="Times" charset="0"/>
              <a:ea typeface="平成明朝" pitchFamily="17" charset="-128"/>
            </a:endParaRPr>
          </a:p>
        </p:txBody>
      </p:sp>
    </p:spTree>
    <p:extLst>
      <p:ext uri="{BB962C8B-B14F-4D97-AF65-F5344CB8AC3E}">
        <p14:creationId xmlns:p14="http://schemas.microsoft.com/office/powerpoint/2010/main" val="27072409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
          <p:cNvSpPr txBox="1">
            <a:spLocks noChangeArrowheads="1"/>
          </p:cNvSpPr>
          <p:nvPr/>
        </p:nvSpPr>
        <p:spPr bwMode="auto">
          <a:xfrm>
            <a:off x="1295400" y="1209675"/>
            <a:ext cx="6488113" cy="377825"/>
          </a:xfrm>
          <a:prstGeom prst="rect">
            <a:avLst/>
          </a:prstGeom>
          <a:noFill/>
          <a:ln w="9525">
            <a:noFill/>
            <a:miter lim="800000"/>
            <a:headEnd/>
            <a:tailEnd/>
          </a:ln>
        </p:spPr>
        <p:txBody>
          <a:bodyPr wrap="none">
            <a:spAutoFit/>
          </a:bodyPr>
          <a:lstStyle/>
          <a:p>
            <a:r>
              <a:rPr lang="en-US" altLang="ja-JP">
                <a:solidFill>
                  <a:srgbClr val="000000"/>
                </a:solidFill>
                <a:latin typeface="Times" charset="0"/>
                <a:ea typeface="Osaka" charset="-128"/>
              </a:rPr>
              <a:t>GTP</a:t>
            </a:r>
            <a:r>
              <a:rPr lang="en-US" altLang="ja-JP">
                <a:solidFill>
                  <a:srgbClr val="000000"/>
                </a:solidFill>
                <a:latin typeface="Symbol" pitchFamily="18" charset="2"/>
                <a:ea typeface="Osaka" charset="-128"/>
              </a:rPr>
              <a:t>g</a:t>
            </a:r>
            <a:r>
              <a:rPr lang="en-US" altLang="ja-JP">
                <a:solidFill>
                  <a:srgbClr val="000000"/>
                </a:solidFill>
                <a:latin typeface="Times" charset="0"/>
                <a:ea typeface="Osaka" charset="-128"/>
              </a:rPr>
              <a:t>S </a:t>
            </a:r>
            <a:r>
              <a:rPr lang="ja-JP" altLang="en-US">
                <a:solidFill>
                  <a:srgbClr val="000000"/>
                </a:solidFill>
                <a:latin typeface="Times" charset="0"/>
                <a:ea typeface="Osaka" charset="-128"/>
              </a:rPr>
              <a:t>はハムスター未受精卵に </a:t>
            </a:r>
            <a:r>
              <a:rPr lang="en-US" altLang="ja-JP">
                <a:solidFill>
                  <a:srgbClr val="000000"/>
                </a:solidFill>
                <a:latin typeface="Times" charset="0"/>
                <a:ea typeface="Osaka" charset="-128"/>
              </a:rPr>
              <a:t>calcium oscillations </a:t>
            </a:r>
            <a:r>
              <a:rPr lang="ja-JP" altLang="en-US">
                <a:solidFill>
                  <a:srgbClr val="000000"/>
                </a:solidFill>
                <a:latin typeface="Times" charset="0"/>
                <a:ea typeface="Osaka" charset="-128"/>
              </a:rPr>
              <a:t>を誘発する</a:t>
            </a:r>
          </a:p>
        </p:txBody>
      </p:sp>
      <p:sp>
        <p:nvSpPr>
          <p:cNvPr id="105475" name="Text Box 3"/>
          <p:cNvSpPr txBox="1">
            <a:spLocks noChangeArrowheads="1"/>
          </p:cNvSpPr>
          <p:nvPr/>
        </p:nvSpPr>
        <p:spPr bwMode="auto">
          <a:xfrm>
            <a:off x="1295400" y="2916238"/>
            <a:ext cx="6316663" cy="377825"/>
          </a:xfrm>
          <a:prstGeom prst="rect">
            <a:avLst/>
          </a:prstGeom>
          <a:noFill/>
          <a:ln w="9525">
            <a:noFill/>
            <a:miter lim="800000"/>
            <a:headEnd/>
            <a:tailEnd/>
          </a:ln>
        </p:spPr>
        <p:txBody>
          <a:bodyPr wrap="none">
            <a:spAutoFit/>
          </a:bodyPr>
          <a:lstStyle/>
          <a:p>
            <a:r>
              <a:rPr lang="en-US" altLang="ja-JP">
                <a:solidFill>
                  <a:srgbClr val="000000"/>
                </a:solidFill>
                <a:latin typeface="Times" charset="0"/>
                <a:ea typeface="Osaka" charset="-128"/>
              </a:rPr>
              <a:t>GDP</a:t>
            </a:r>
            <a:r>
              <a:rPr lang="en-US" altLang="ja-JP">
                <a:solidFill>
                  <a:srgbClr val="000000"/>
                </a:solidFill>
                <a:latin typeface="Symbol" pitchFamily="18" charset="2"/>
                <a:ea typeface="Osaka" charset="-128"/>
              </a:rPr>
              <a:t></a:t>
            </a:r>
            <a:r>
              <a:rPr lang="en-US" altLang="ja-JP">
                <a:solidFill>
                  <a:srgbClr val="000000"/>
                </a:solidFill>
                <a:latin typeface="Times" charset="0"/>
                <a:ea typeface="Osaka" charset="-128"/>
              </a:rPr>
              <a:t>S </a:t>
            </a:r>
            <a:r>
              <a:rPr lang="ja-JP" altLang="en-US">
                <a:solidFill>
                  <a:srgbClr val="000000"/>
                </a:solidFill>
                <a:latin typeface="Times" charset="0"/>
                <a:ea typeface="Osaka" charset="-128"/>
              </a:rPr>
              <a:t>はハムスター受精時の </a:t>
            </a:r>
            <a:r>
              <a:rPr lang="en-US" altLang="ja-JP">
                <a:solidFill>
                  <a:srgbClr val="000000"/>
                </a:solidFill>
                <a:latin typeface="Times" charset="0"/>
                <a:ea typeface="Osaka" charset="-128"/>
              </a:rPr>
              <a:t>calcium oscillations </a:t>
            </a:r>
            <a:r>
              <a:rPr lang="ja-JP" altLang="en-US">
                <a:solidFill>
                  <a:srgbClr val="000000"/>
                </a:solidFill>
                <a:latin typeface="Times" charset="0"/>
                <a:ea typeface="Osaka" charset="-128"/>
              </a:rPr>
              <a:t>を阻害する</a:t>
            </a:r>
          </a:p>
        </p:txBody>
      </p:sp>
      <p:sp>
        <p:nvSpPr>
          <p:cNvPr id="120836" name="Text Box 4"/>
          <p:cNvSpPr txBox="1">
            <a:spLocks noChangeArrowheads="1"/>
          </p:cNvSpPr>
          <p:nvPr/>
        </p:nvSpPr>
        <p:spPr bwMode="auto">
          <a:xfrm>
            <a:off x="1828800" y="1828800"/>
            <a:ext cx="6569075" cy="641350"/>
          </a:xfrm>
          <a:prstGeom prst="rect">
            <a:avLst/>
          </a:prstGeom>
          <a:noFill/>
          <a:ln w="9525">
            <a:noFill/>
            <a:miter lim="800000"/>
            <a:headEnd/>
            <a:tailEnd/>
          </a:ln>
        </p:spPr>
        <p:txBody>
          <a:bodyPr>
            <a:spAutoFit/>
          </a:bodyPr>
          <a:lstStyle/>
          <a:p>
            <a:r>
              <a:rPr lang="en-US" altLang="ja-JP">
                <a:solidFill>
                  <a:srgbClr val="000000"/>
                </a:solidFill>
                <a:latin typeface="Times" charset="0"/>
                <a:ea typeface="ＭＳ 明朝" pitchFamily="17" charset="-128"/>
              </a:rPr>
              <a:t>G protein </a:t>
            </a:r>
            <a:r>
              <a:rPr lang="ja-JP" altLang="en-US">
                <a:solidFill>
                  <a:srgbClr val="000000"/>
                </a:solidFill>
                <a:latin typeface="Times" charset="0"/>
                <a:ea typeface="ＭＳ 明朝" pitchFamily="17" charset="-128"/>
              </a:rPr>
              <a:t>にカップルした精子レセプターからのシグナルを </a:t>
            </a:r>
            <a:r>
              <a:rPr lang="en-US" altLang="ja-JP">
                <a:solidFill>
                  <a:srgbClr val="000000"/>
                </a:solidFill>
                <a:latin typeface="Times" charset="0"/>
                <a:ea typeface="ＭＳ 明朝" pitchFamily="17" charset="-128"/>
              </a:rPr>
              <a:t>GTP</a:t>
            </a:r>
            <a:r>
              <a:rPr lang="en-US" altLang="ja-JP">
                <a:solidFill>
                  <a:srgbClr val="000000"/>
                </a:solidFill>
                <a:latin typeface="Symbol" pitchFamily="18" charset="2"/>
                <a:ea typeface="ＭＳ 明朝" pitchFamily="17" charset="-128"/>
              </a:rPr>
              <a:t>g</a:t>
            </a:r>
            <a:r>
              <a:rPr lang="en-US" altLang="ja-JP">
                <a:solidFill>
                  <a:srgbClr val="000000"/>
                </a:solidFill>
                <a:latin typeface="Times" charset="0"/>
                <a:ea typeface="ＭＳ 明朝" pitchFamily="17" charset="-128"/>
              </a:rPr>
              <a:t>S </a:t>
            </a:r>
            <a:r>
              <a:rPr lang="ja-JP" altLang="en-US">
                <a:solidFill>
                  <a:srgbClr val="000000"/>
                </a:solidFill>
                <a:latin typeface="Times" charset="0"/>
                <a:ea typeface="ＭＳ 明朝" pitchFamily="17" charset="-128"/>
              </a:rPr>
              <a:t>がバイパスする</a:t>
            </a:r>
            <a:endParaRPr lang="ja-JP" altLang="en-US" sz="2400" b="1">
              <a:solidFill>
                <a:srgbClr val="000000"/>
              </a:solidFill>
              <a:latin typeface="Times" charset="0"/>
              <a:ea typeface="ＭＳ 明朝" pitchFamily="17" charset="-128"/>
            </a:endParaRPr>
          </a:p>
        </p:txBody>
      </p:sp>
      <p:sp>
        <p:nvSpPr>
          <p:cNvPr id="120837" name="Text Box 5"/>
          <p:cNvSpPr txBox="1">
            <a:spLocks noChangeArrowheads="1"/>
          </p:cNvSpPr>
          <p:nvPr/>
        </p:nvSpPr>
        <p:spPr bwMode="auto">
          <a:xfrm>
            <a:off x="1828800" y="3530600"/>
            <a:ext cx="6569075" cy="641350"/>
          </a:xfrm>
          <a:prstGeom prst="rect">
            <a:avLst/>
          </a:prstGeom>
          <a:noFill/>
          <a:ln w="9525">
            <a:noFill/>
            <a:miter lim="800000"/>
            <a:headEnd/>
            <a:tailEnd/>
          </a:ln>
        </p:spPr>
        <p:txBody>
          <a:bodyPr>
            <a:spAutoFit/>
          </a:bodyPr>
          <a:lstStyle/>
          <a:p>
            <a:r>
              <a:rPr lang="en-US" altLang="ja-JP">
                <a:solidFill>
                  <a:srgbClr val="000000"/>
                </a:solidFill>
                <a:latin typeface="Times" charset="0"/>
                <a:ea typeface="ＭＳ 明朝" pitchFamily="17" charset="-128"/>
              </a:rPr>
              <a:t>G protein </a:t>
            </a:r>
            <a:r>
              <a:rPr lang="ja-JP" altLang="en-US">
                <a:solidFill>
                  <a:srgbClr val="000000"/>
                </a:solidFill>
                <a:latin typeface="Times" charset="0"/>
                <a:ea typeface="ＭＳ 明朝" pitchFamily="17" charset="-128"/>
              </a:rPr>
              <a:t>にカップルした精子レセプターからのシグナルを </a:t>
            </a:r>
            <a:r>
              <a:rPr lang="en-US" altLang="ja-JP">
                <a:solidFill>
                  <a:srgbClr val="000000"/>
                </a:solidFill>
                <a:latin typeface="Times" charset="0"/>
                <a:ea typeface="ＭＳ 明朝" pitchFamily="17" charset="-128"/>
              </a:rPr>
              <a:t>GDP</a:t>
            </a:r>
            <a:r>
              <a:rPr lang="en-US" altLang="ja-JP">
                <a:solidFill>
                  <a:srgbClr val="000000"/>
                </a:solidFill>
                <a:latin typeface="Symbol" pitchFamily="18" charset="2"/>
                <a:ea typeface="ＭＳ 明朝" pitchFamily="17" charset="-128"/>
              </a:rPr>
              <a:t></a:t>
            </a:r>
            <a:r>
              <a:rPr lang="en-US" altLang="ja-JP">
                <a:solidFill>
                  <a:srgbClr val="000000"/>
                </a:solidFill>
                <a:latin typeface="Times" charset="0"/>
                <a:ea typeface="ＭＳ 明朝" pitchFamily="17" charset="-128"/>
              </a:rPr>
              <a:t>S </a:t>
            </a:r>
            <a:r>
              <a:rPr lang="ja-JP" altLang="en-US">
                <a:solidFill>
                  <a:srgbClr val="000000"/>
                </a:solidFill>
                <a:latin typeface="Times" charset="0"/>
                <a:ea typeface="ＭＳ 明朝" pitchFamily="17" charset="-128"/>
              </a:rPr>
              <a:t>が阻害する</a:t>
            </a:r>
            <a:endParaRPr lang="ja-JP" altLang="en-US" sz="2400" b="1">
              <a:solidFill>
                <a:srgbClr val="000000"/>
              </a:solidFill>
              <a:latin typeface="Times" charset="0"/>
              <a:ea typeface="ＭＳ 明朝" pitchFamily="17" charset="-128"/>
            </a:endParaRPr>
          </a:p>
        </p:txBody>
      </p:sp>
      <p:sp>
        <p:nvSpPr>
          <p:cNvPr id="120838" name="Text Box 6"/>
          <p:cNvSpPr txBox="1">
            <a:spLocks noChangeArrowheads="1"/>
          </p:cNvSpPr>
          <p:nvPr/>
        </p:nvSpPr>
        <p:spPr bwMode="auto">
          <a:xfrm>
            <a:off x="4343400" y="4724400"/>
            <a:ext cx="3967163" cy="336550"/>
          </a:xfrm>
          <a:prstGeom prst="rect">
            <a:avLst/>
          </a:prstGeom>
          <a:noFill/>
          <a:ln w="9525">
            <a:noFill/>
            <a:miter lim="800000"/>
            <a:headEnd/>
            <a:tailEnd/>
          </a:ln>
        </p:spPr>
        <p:txBody>
          <a:bodyPr wrap="none">
            <a:spAutoFit/>
          </a:bodyPr>
          <a:lstStyle/>
          <a:p>
            <a:r>
              <a:rPr lang="en-US" altLang="ja-JP" sz="1600">
                <a:solidFill>
                  <a:srgbClr val="000000"/>
                </a:solidFill>
                <a:latin typeface="Times" charset="0"/>
                <a:ea typeface="ＭＳ 明朝" pitchFamily="17" charset="-128"/>
              </a:rPr>
              <a:t>Miyazaki S., J.Cell Biol., 106, 345-353 (1988)</a:t>
            </a:r>
          </a:p>
        </p:txBody>
      </p:sp>
    </p:spTree>
    <p:extLst>
      <p:ext uri="{BB962C8B-B14F-4D97-AF65-F5344CB8AC3E}">
        <p14:creationId xmlns:p14="http://schemas.microsoft.com/office/powerpoint/2010/main" val="313660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0836"/>
                                        </p:tgtEl>
                                        <p:attrNameLst>
                                          <p:attrName>style.visibility</p:attrName>
                                        </p:attrNameLst>
                                      </p:cBhvr>
                                      <p:to>
                                        <p:strVal val="visible"/>
                                      </p:to>
                                    </p:set>
                                    <p:anim calcmode="lin" valueType="num">
                                      <p:cBhvr additive="base">
                                        <p:cTn id="7" dur="500" fill="hold"/>
                                        <p:tgtEl>
                                          <p:spTgt spid="120836"/>
                                        </p:tgtEl>
                                        <p:attrNameLst>
                                          <p:attrName>ppt_x</p:attrName>
                                        </p:attrNameLst>
                                      </p:cBhvr>
                                      <p:tavLst>
                                        <p:tav tm="0">
                                          <p:val>
                                            <p:strVal val="1+#ppt_w/2"/>
                                          </p:val>
                                        </p:tav>
                                        <p:tav tm="100000">
                                          <p:val>
                                            <p:strVal val="#ppt_x"/>
                                          </p:val>
                                        </p:tav>
                                      </p:tavLst>
                                    </p:anim>
                                    <p:anim calcmode="lin" valueType="num">
                                      <p:cBhvr additive="base">
                                        <p:cTn id="8" dur="500" fill="hold"/>
                                        <p:tgtEl>
                                          <p:spTgt spid="12083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0837"/>
                                        </p:tgtEl>
                                        <p:attrNameLst>
                                          <p:attrName>style.visibility</p:attrName>
                                        </p:attrNameLst>
                                      </p:cBhvr>
                                      <p:to>
                                        <p:strVal val="visible"/>
                                      </p:to>
                                    </p:set>
                                    <p:anim calcmode="lin" valueType="num">
                                      <p:cBhvr additive="base">
                                        <p:cTn id="13" dur="500" fill="hold"/>
                                        <p:tgtEl>
                                          <p:spTgt spid="120837"/>
                                        </p:tgtEl>
                                        <p:attrNameLst>
                                          <p:attrName>ppt_x</p:attrName>
                                        </p:attrNameLst>
                                      </p:cBhvr>
                                      <p:tavLst>
                                        <p:tav tm="0">
                                          <p:val>
                                            <p:strVal val="1+#ppt_w/2"/>
                                          </p:val>
                                        </p:tav>
                                        <p:tav tm="100000">
                                          <p:val>
                                            <p:strVal val="#ppt_x"/>
                                          </p:val>
                                        </p:tav>
                                      </p:tavLst>
                                    </p:anim>
                                    <p:anim calcmode="lin" valueType="num">
                                      <p:cBhvr additive="base">
                                        <p:cTn id="14" dur="500" fill="hold"/>
                                        <p:tgtEl>
                                          <p:spTgt spid="12083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20838"/>
                                        </p:tgtEl>
                                        <p:attrNameLst>
                                          <p:attrName>style.visibility</p:attrName>
                                        </p:attrNameLst>
                                      </p:cBhvr>
                                      <p:to>
                                        <p:strVal val="visible"/>
                                      </p:to>
                                    </p:set>
                                    <p:animEffect transition="in" filter="dissolve">
                                      <p:cBhvr>
                                        <p:cTn id="19" dur="500"/>
                                        <p:tgtEl>
                                          <p:spTgt spid="1208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autoUpdateAnimBg="0"/>
      <p:bldP spid="120837" grpId="0" autoUpdateAnimBg="0"/>
      <p:bldP spid="120838"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3" cstate="print"/>
          <a:srcRect/>
          <a:stretch>
            <a:fillRect/>
          </a:stretch>
        </p:blipFill>
        <p:spPr bwMode="auto">
          <a:xfrm>
            <a:off x="533400" y="609600"/>
            <a:ext cx="7950200" cy="5638800"/>
          </a:xfrm>
          <a:prstGeom prst="rect">
            <a:avLst/>
          </a:prstGeom>
          <a:noFill/>
          <a:ln w="9525">
            <a:noFill/>
            <a:miter lim="800000"/>
            <a:headEnd/>
            <a:tailEnd/>
          </a:ln>
        </p:spPr>
      </p:pic>
      <p:pic>
        <p:nvPicPr>
          <p:cNvPr id="106499" name="Picture 3"/>
          <p:cNvPicPr>
            <a:picLocks noChangeAspect="1" noChangeArrowheads="1"/>
          </p:cNvPicPr>
          <p:nvPr/>
        </p:nvPicPr>
        <p:blipFill>
          <a:blip r:embed="rId4" cstate="print"/>
          <a:srcRect/>
          <a:stretch>
            <a:fillRect/>
          </a:stretch>
        </p:blipFill>
        <p:spPr bwMode="auto">
          <a:xfrm>
            <a:off x="3581400" y="1600200"/>
            <a:ext cx="990600" cy="2108200"/>
          </a:xfrm>
          <a:prstGeom prst="rect">
            <a:avLst/>
          </a:prstGeom>
          <a:noFill/>
          <a:ln w="9525">
            <a:noFill/>
            <a:miter lim="800000"/>
            <a:headEnd/>
            <a:tailEnd/>
          </a:ln>
        </p:spPr>
      </p:pic>
      <p:sp>
        <p:nvSpPr>
          <p:cNvPr id="106500" name="Text Box 4"/>
          <p:cNvSpPr txBox="1">
            <a:spLocks noChangeArrowheads="1"/>
          </p:cNvSpPr>
          <p:nvPr/>
        </p:nvSpPr>
        <p:spPr bwMode="auto">
          <a:xfrm>
            <a:off x="4419600" y="3352800"/>
            <a:ext cx="1981200" cy="457200"/>
          </a:xfrm>
          <a:prstGeom prst="rect">
            <a:avLst/>
          </a:prstGeom>
          <a:noFill/>
          <a:ln w="9525">
            <a:noFill/>
            <a:miter lim="800000"/>
            <a:headEnd/>
            <a:tailEnd/>
          </a:ln>
        </p:spPr>
        <p:txBody>
          <a:bodyPr>
            <a:spAutoFit/>
          </a:bodyPr>
          <a:lstStyle/>
          <a:p>
            <a:pPr>
              <a:spcBef>
                <a:spcPct val="50000"/>
              </a:spcBef>
            </a:pPr>
            <a:r>
              <a:rPr lang="en-US" altLang="ja-JP" sz="2400">
                <a:solidFill>
                  <a:srgbClr val="FFFFFF"/>
                </a:solidFill>
                <a:latin typeface="Helvetica" charset="0"/>
                <a:ea typeface="Osaka" charset="-128"/>
              </a:rPr>
              <a:t>Sperm factor</a:t>
            </a:r>
            <a:endParaRPr lang="en-US" altLang="ja-JP" sz="2400">
              <a:solidFill>
                <a:srgbClr val="FFFFFF"/>
              </a:solidFill>
              <a:latin typeface="Times" charset="0"/>
              <a:ea typeface="Osaka" charset="-128"/>
            </a:endParaRPr>
          </a:p>
        </p:txBody>
      </p:sp>
      <p:sp>
        <p:nvSpPr>
          <p:cNvPr id="106501" name="Line 5"/>
          <p:cNvSpPr>
            <a:spLocks noChangeShapeType="1"/>
          </p:cNvSpPr>
          <p:nvPr/>
        </p:nvSpPr>
        <p:spPr bwMode="auto">
          <a:xfrm flipH="1">
            <a:off x="3962400" y="3733800"/>
            <a:ext cx="228600" cy="152400"/>
          </a:xfrm>
          <a:prstGeom prst="line">
            <a:avLst/>
          </a:prstGeom>
          <a:noFill/>
          <a:ln w="9525">
            <a:solidFill>
              <a:schemeClr val="bg1"/>
            </a:solidFill>
            <a:round/>
            <a:headEnd/>
            <a:tailEnd type="triangle" w="med" len="med"/>
          </a:ln>
        </p:spPr>
        <p:txBody>
          <a:bodyPr wrap="none" anchor="ctr"/>
          <a:lstStyle/>
          <a:p>
            <a:endParaRPr lang="ja-JP" altLang="en-US">
              <a:solidFill>
                <a:srgbClr val="000000"/>
              </a:solidFill>
              <a:latin typeface="Arial"/>
              <a:ea typeface="ＭＳ Ｐゴシック"/>
            </a:endParaRPr>
          </a:p>
        </p:txBody>
      </p:sp>
      <p:sp>
        <p:nvSpPr>
          <p:cNvPr id="106502" name="Rectangle 6"/>
          <p:cNvSpPr>
            <a:spLocks noChangeArrowheads="1"/>
          </p:cNvSpPr>
          <p:nvPr/>
        </p:nvSpPr>
        <p:spPr bwMode="auto">
          <a:xfrm>
            <a:off x="2971800" y="3505200"/>
            <a:ext cx="533400" cy="304800"/>
          </a:xfrm>
          <a:prstGeom prst="rect">
            <a:avLst/>
          </a:prstGeom>
          <a:solidFill>
            <a:schemeClr val="tx2"/>
          </a:solidFill>
          <a:ln w="9525">
            <a:solidFill>
              <a:schemeClr val="tx1"/>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106503" name="Rectangle 7"/>
          <p:cNvSpPr>
            <a:spLocks noChangeArrowheads="1"/>
          </p:cNvSpPr>
          <p:nvPr/>
        </p:nvSpPr>
        <p:spPr bwMode="auto">
          <a:xfrm>
            <a:off x="2971800" y="3276600"/>
            <a:ext cx="838200" cy="228600"/>
          </a:xfrm>
          <a:prstGeom prst="rect">
            <a:avLst/>
          </a:prstGeom>
          <a:solidFill>
            <a:schemeClr val="tx2"/>
          </a:solidFill>
          <a:ln w="9525">
            <a:solidFill>
              <a:schemeClr val="tx1"/>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106504" name="Rectangle 8"/>
          <p:cNvSpPr>
            <a:spLocks noChangeArrowheads="1"/>
          </p:cNvSpPr>
          <p:nvPr/>
        </p:nvSpPr>
        <p:spPr bwMode="auto">
          <a:xfrm>
            <a:off x="3581400" y="5410200"/>
            <a:ext cx="457200" cy="304800"/>
          </a:xfrm>
          <a:prstGeom prst="rect">
            <a:avLst/>
          </a:prstGeom>
          <a:solidFill>
            <a:schemeClr val="tx2"/>
          </a:solidFill>
          <a:ln w="9525">
            <a:solidFill>
              <a:schemeClr val="tx2"/>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106505" name="Text Box 9"/>
          <p:cNvSpPr txBox="1">
            <a:spLocks noChangeArrowheads="1"/>
          </p:cNvSpPr>
          <p:nvPr/>
        </p:nvSpPr>
        <p:spPr bwMode="auto">
          <a:xfrm>
            <a:off x="3581400" y="5486400"/>
            <a:ext cx="2819400" cy="519113"/>
          </a:xfrm>
          <a:prstGeom prst="rect">
            <a:avLst/>
          </a:prstGeom>
          <a:noFill/>
          <a:ln w="9525">
            <a:noFill/>
            <a:miter lim="800000"/>
            <a:headEnd/>
            <a:tailEnd/>
          </a:ln>
        </p:spPr>
        <p:txBody>
          <a:bodyPr>
            <a:spAutoFit/>
          </a:bodyPr>
          <a:lstStyle/>
          <a:p>
            <a:pPr>
              <a:spcBef>
                <a:spcPct val="50000"/>
              </a:spcBef>
            </a:pPr>
            <a:r>
              <a:rPr lang="en-US" altLang="ja-JP" sz="2800" b="1">
                <a:solidFill>
                  <a:srgbClr val="FFFFFF"/>
                </a:solidFill>
                <a:latin typeface="Helvetica" charset="0"/>
                <a:ea typeface="Osaka" charset="-128"/>
              </a:rPr>
              <a:t>IP</a:t>
            </a:r>
            <a:r>
              <a:rPr lang="en-US" altLang="ja-JP" b="1">
                <a:solidFill>
                  <a:srgbClr val="FFFFFF"/>
                </a:solidFill>
                <a:latin typeface="Helvetica" charset="0"/>
                <a:ea typeface="Osaka" charset="-128"/>
              </a:rPr>
              <a:t>3</a:t>
            </a:r>
            <a:r>
              <a:rPr lang="en-US" altLang="ja-JP" sz="2800" b="1">
                <a:solidFill>
                  <a:srgbClr val="FFFFFF"/>
                </a:solidFill>
                <a:latin typeface="Helvetica" charset="0"/>
                <a:ea typeface="Osaka" charset="-128"/>
              </a:rPr>
              <a:t> receptor</a:t>
            </a:r>
          </a:p>
        </p:txBody>
      </p:sp>
      <p:sp>
        <p:nvSpPr>
          <p:cNvPr id="106506" name="Rectangle 10"/>
          <p:cNvSpPr>
            <a:spLocks noChangeArrowheads="1"/>
          </p:cNvSpPr>
          <p:nvPr/>
        </p:nvSpPr>
        <p:spPr bwMode="auto">
          <a:xfrm>
            <a:off x="3429000" y="5410200"/>
            <a:ext cx="228600" cy="304800"/>
          </a:xfrm>
          <a:prstGeom prst="rect">
            <a:avLst/>
          </a:prstGeom>
          <a:solidFill>
            <a:schemeClr val="tx2"/>
          </a:solidFill>
          <a:ln w="9525">
            <a:solidFill>
              <a:schemeClr val="tx2"/>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106507" name="Text Box 11"/>
          <p:cNvSpPr txBox="1">
            <a:spLocks noChangeArrowheads="1"/>
          </p:cNvSpPr>
          <p:nvPr/>
        </p:nvSpPr>
        <p:spPr bwMode="auto">
          <a:xfrm>
            <a:off x="6096000" y="4876800"/>
            <a:ext cx="1295400" cy="536575"/>
          </a:xfrm>
          <a:prstGeom prst="rect">
            <a:avLst/>
          </a:prstGeom>
          <a:noFill/>
          <a:ln w="9525">
            <a:noFill/>
            <a:miter lim="800000"/>
            <a:headEnd/>
            <a:tailEnd/>
          </a:ln>
        </p:spPr>
        <p:txBody>
          <a:bodyPr>
            <a:spAutoFit/>
          </a:bodyPr>
          <a:lstStyle/>
          <a:p>
            <a:pPr>
              <a:spcBef>
                <a:spcPct val="50000"/>
              </a:spcBef>
            </a:pPr>
            <a:r>
              <a:rPr lang="ja-JP" altLang="en-US" sz="2800" b="1">
                <a:solidFill>
                  <a:srgbClr val="FFFFFF"/>
                </a:solidFill>
                <a:latin typeface="Times" charset="0"/>
                <a:ea typeface="Osaka" charset="-128"/>
              </a:rPr>
              <a:t>小胞体</a:t>
            </a:r>
          </a:p>
        </p:txBody>
      </p:sp>
      <p:sp>
        <p:nvSpPr>
          <p:cNvPr id="106508" name="Rectangle 12"/>
          <p:cNvSpPr>
            <a:spLocks noChangeArrowheads="1"/>
          </p:cNvSpPr>
          <p:nvPr/>
        </p:nvSpPr>
        <p:spPr bwMode="auto">
          <a:xfrm>
            <a:off x="2819400" y="3962400"/>
            <a:ext cx="381000" cy="381000"/>
          </a:xfrm>
          <a:prstGeom prst="rect">
            <a:avLst/>
          </a:prstGeom>
          <a:solidFill>
            <a:schemeClr val="tx2"/>
          </a:solidFill>
          <a:ln w="9525">
            <a:solidFill>
              <a:schemeClr val="tx1"/>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121869" name="Freeform 13"/>
          <p:cNvSpPr>
            <a:spLocks/>
          </p:cNvSpPr>
          <p:nvPr/>
        </p:nvSpPr>
        <p:spPr bwMode="auto">
          <a:xfrm>
            <a:off x="252413" y="1866900"/>
            <a:ext cx="3219450" cy="2565400"/>
          </a:xfrm>
          <a:custGeom>
            <a:avLst/>
            <a:gdLst>
              <a:gd name="T0" fmla="*/ 385584706 w 2028"/>
              <a:gd name="T1" fmla="*/ 564515028 h 1616"/>
              <a:gd name="T2" fmla="*/ 1353324771 w 2028"/>
              <a:gd name="T3" fmla="*/ 241935026 h 1616"/>
              <a:gd name="T4" fmla="*/ 1635582203 w 2028"/>
              <a:gd name="T5" fmla="*/ 161290001 h 1616"/>
              <a:gd name="T6" fmla="*/ 1857356297 w 2028"/>
              <a:gd name="T7" fmla="*/ 60483757 h 1616"/>
              <a:gd name="T8" fmla="*/ 2147483647 w 2028"/>
              <a:gd name="T9" fmla="*/ 0 h 1616"/>
              <a:gd name="T10" fmla="*/ 2147483647 w 2028"/>
              <a:gd name="T11" fmla="*/ 20161250 h 1616"/>
              <a:gd name="T12" fmla="*/ 2147483647 w 2028"/>
              <a:gd name="T13" fmla="*/ 161290001 h 1616"/>
              <a:gd name="T14" fmla="*/ 2147483647 w 2028"/>
              <a:gd name="T15" fmla="*/ 241935026 h 1616"/>
              <a:gd name="T16" fmla="*/ 2147483647 w 2028"/>
              <a:gd name="T17" fmla="*/ 403224977 h 1616"/>
              <a:gd name="T18" fmla="*/ 2147483647 w 2028"/>
              <a:gd name="T19" fmla="*/ 524192540 h 1616"/>
              <a:gd name="T20" fmla="*/ 2147483647 w 2028"/>
              <a:gd name="T21" fmla="*/ 1088707568 h 1616"/>
              <a:gd name="T22" fmla="*/ 2147483647 w 2028"/>
              <a:gd name="T23" fmla="*/ 1814512745 h 1616"/>
              <a:gd name="T24" fmla="*/ 2147483647 w 2028"/>
              <a:gd name="T25" fmla="*/ 1975802697 h 1616"/>
              <a:gd name="T26" fmla="*/ 2147483647 w 2028"/>
              <a:gd name="T27" fmla="*/ 2147483647 h 1616"/>
              <a:gd name="T28" fmla="*/ 2147483647 w 2028"/>
              <a:gd name="T29" fmla="*/ 2147483647 h 1616"/>
              <a:gd name="T30" fmla="*/ 2147483647 w 2028"/>
              <a:gd name="T31" fmla="*/ 2147483647 h 1616"/>
              <a:gd name="T32" fmla="*/ 2147483647 w 2028"/>
              <a:gd name="T33" fmla="*/ 2147483647 h 1616"/>
              <a:gd name="T34" fmla="*/ 2147483647 w 2028"/>
              <a:gd name="T35" fmla="*/ 2147483647 h 1616"/>
              <a:gd name="T36" fmla="*/ 2147483647 w 2028"/>
              <a:gd name="T37" fmla="*/ 2147483647 h 1616"/>
              <a:gd name="T38" fmla="*/ 2147483647 w 2028"/>
              <a:gd name="T39" fmla="*/ 2147483647 h 1616"/>
              <a:gd name="T40" fmla="*/ 2147483647 w 2028"/>
              <a:gd name="T41" fmla="*/ 2147483647 h 1616"/>
              <a:gd name="T42" fmla="*/ 2147483647 w 2028"/>
              <a:gd name="T43" fmla="*/ 2147483647 h 1616"/>
              <a:gd name="T44" fmla="*/ 2147483647 w 2028"/>
              <a:gd name="T45" fmla="*/ 2147483647 h 1616"/>
              <a:gd name="T46" fmla="*/ 2147483647 w 2028"/>
              <a:gd name="T47" fmla="*/ 2147483647 h 1616"/>
              <a:gd name="T48" fmla="*/ 2147483647 w 2028"/>
              <a:gd name="T49" fmla="*/ 2147483647 h 1616"/>
              <a:gd name="T50" fmla="*/ 2147483647 w 2028"/>
              <a:gd name="T51" fmla="*/ 2147483647 h 1616"/>
              <a:gd name="T52" fmla="*/ 1897678787 w 2028"/>
              <a:gd name="T53" fmla="*/ 2147483647 h 1616"/>
              <a:gd name="T54" fmla="*/ 1393647261 w 2028"/>
              <a:gd name="T55" fmla="*/ 2147483647 h 1616"/>
              <a:gd name="T56" fmla="*/ 909777378 w 2028"/>
              <a:gd name="T57" fmla="*/ 2147483647 h 1616"/>
              <a:gd name="T58" fmla="*/ 627519747 w 2028"/>
              <a:gd name="T59" fmla="*/ 2147483647 h 1616"/>
              <a:gd name="T60" fmla="*/ 587197257 w 2028"/>
              <a:gd name="T61" fmla="*/ 2147483647 h 1616"/>
              <a:gd name="T62" fmla="*/ 526713522 w 2028"/>
              <a:gd name="T63" fmla="*/ 2147483647 h 1616"/>
              <a:gd name="T64" fmla="*/ 345262216 w 2028"/>
              <a:gd name="T65" fmla="*/ 2147483647 h 1616"/>
              <a:gd name="T66" fmla="*/ 103327200 w 2028"/>
              <a:gd name="T67" fmla="*/ 2147483647 h 1616"/>
              <a:gd name="T68" fmla="*/ 22682201 w 2028"/>
              <a:gd name="T69" fmla="*/ 2116931404 h 1616"/>
              <a:gd name="T70" fmla="*/ 204133450 w 2028"/>
              <a:gd name="T71" fmla="*/ 1350803739 h 1616"/>
              <a:gd name="T72" fmla="*/ 425907296 w 2028"/>
              <a:gd name="T73" fmla="*/ 947578861 h 1616"/>
              <a:gd name="T74" fmla="*/ 587197257 w 2028"/>
              <a:gd name="T75" fmla="*/ 524192540 h 1616"/>
              <a:gd name="T76" fmla="*/ 708164728 w 2028"/>
              <a:gd name="T77" fmla="*/ 362902490 h 1616"/>
              <a:gd name="T78" fmla="*/ 849293642 w 2028"/>
              <a:gd name="T79" fmla="*/ 262096270 h 1616"/>
              <a:gd name="T80" fmla="*/ 688003483 w 2028"/>
              <a:gd name="T81" fmla="*/ 423386321 h 1616"/>
              <a:gd name="T82" fmla="*/ 688003483 w 2028"/>
              <a:gd name="T83" fmla="*/ 302418758 h 16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28"/>
              <a:gd name="T127" fmla="*/ 0 h 1616"/>
              <a:gd name="T128" fmla="*/ 2028 w 2028"/>
              <a:gd name="T129" fmla="*/ 1616 h 16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28" h="1616">
                <a:moveTo>
                  <a:pt x="153" y="224"/>
                </a:moveTo>
                <a:cubicBezTo>
                  <a:pt x="263" y="150"/>
                  <a:pt x="406" y="117"/>
                  <a:pt x="537" y="96"/>
                </a:cubicBezTo>
                <a:cubicBezTo>
                  <a:pt x="625" y="51"/>
                  <a:pt x="483" y="119"/>
                  <a:pt x="649" y="64"/>
                </a:cubicBezTo>
                <a:cubicBezTo>
                  <a:pt x="678" y="54"/>
                  <a:pt x="708" y="32"/>
                  <a:pt x="737" y="24"/>
                </a:cubicBezTo>
                <a:cubicBezTo>
                  <a:pt x="795" y="7"/>
                  <a:pt x="861" y="4"/>
                  <a:pt x="921" y="0"/>
                </a:cubicBezTo>
                <a:cubicBezTo>
                  <a:pt x="1073" y="2"/>
                  <a:pt x="1225" y="2"/>
                  <a:pt x="1377" y="8"/>
                </a:cubicBezTo>
                <a:cubicBezTo>
                  <a:pt x="1442" y="10"/>
                  <a:pt x="1520" y="47"/>
                  <a:pt x="1585" y="64"/>
                </a:cubicBezTo>
                <a:cubicBezTo>
                  <a:pt x="1674" y="86"/>
                  <a:pt x="1773" y="88"/>
                  <a:pt x="1865" y="96"/>
                </a:cubicBezTo>
                <a:cubicBezTo>
                  <a:pt x="1909" y="104"/>
                  <a:pt x="1948" y="123"/>
                  <a:pt x="1977" y="160"/>
                </a:cubicBezTo>
                <a:cubicBezTo>
                  <a:pt x="1988" y="175"/>
                  <a:pt x="2009" y="208"/>
                  <a:pt x="2009" y="208"/>
                </a:cubicBezTo>
                <a:cubicBezTo>
                  <a:pt x="2024" y="284"/>
                  <a:pt x="2028" y="352"/>
                  <a:pt x="2009" y="432"/>
                </a:cubicBezTo>
                <a:cubicBezTo>
                  <a:pt x="2001" y="526"/>
                  <a:pt x="1991" y="629"/>
                  <a:pt x="1961" y="720"/>
                </a:cubicBezTo>
                <a:cubicBezTo>
                  <a:pt x="1919" y="845"/>
                  <a:pt x="1967" y="663"/>
                  <a:pt x="1937" y="784"/>
                </a:cubicBezTo>
                <a:cubicBezTo>
                  <a:pt x="1934" y="808"/>
                  <a:pt x="1934" y="832"/>
                  <a:pt x="1929" y="856"/>
                </a:cubicBezTo>
                <a:cubicBezTo>
                  <a:pt x="1926" y="865"/>
                  <a:pt x="1916" y="871"/>
                  <a:pt x="1913" y="880"/>
                </a:cubicBezTo>
                <a:cubicBezTo>
                  <a:pt x="1906" y="895"/>
                  <a:pt x="1906" y="913"/>
                  <a:pt x="1897" y="928"/>
                </a:cubicBezTo>
                <a:cubicBezTo>
                  <a:pt x="1877" y="957"/>
                  <a:pt x="1861" y="979"/>
                  <a:pt x="1849" y="1016"/>
                </a:cubicBezTo>
                <a:cubicBezTo>
                  <a:pt x="1837" y="1049"/>
                  <a:pt x="1844" y="1090"/>
                  <a:pt x="1825" y="1120"/>
                </a:cubicBezTo>
                <a:cubicBezTo>
                  <a:pt x="1794" y="1166"/>
                  <a:pt x="1775" y="1201"/>
                  <a:pt x="1729" y="1232"/>
                </a:cubicBezTo>
                <a:cubicBezTo>
                  <a:pt x="1707" y="1263"/>
                  <a:pt x="1661" y="1314"/>
                  <a:pt x="1649" y="1352"/>
                </a:cubicBezTo>
                <a:cubicBezTo>
                  <a:pt x="1646" y="1360"/>
                  <a:pt x="1646" y="1370"/>
                  <a:pt x="1641" y="1376"/>
                </a:cubicBezTo>
                <a:cubicBezTo>
                  <a:pt x="1635" y="1381"/>
                  <a:pt x="1625" y="1381"/>
                  <a:pt x="1617" y="1384"/>
                </a:cubicBezTo>
                <a:cubicBezTo>
                  <a:pt x="1550" y="1450"/>
                  <a:pt x="1466" y="1470"/>
                  <a:pt x="1377" y="1488"/>
                </a:cubicBezTo>
                <a:cubicBezTo>
                  <a:pt x="1330" y="1511"/>
                  <a:pt x="1284" y="1514"/>
                  <a:pt x="1233" y="1528"/>
                </a:cubicBezTo>
                <a:cubicBezTo>
                  <a:pt x="1130" y="1555"/>
                  <a:pt x="1070" y="1571"/>
                  <a:pt x="969" y="1584"/>
                </a:cubicBezTo>
                <a:cubicBezTo>
                  <a:pt x="896" y="1593"/>
                  <a:pt x="931" y="1589"/>
                  <a:pt x="865" y="1600"/>
                </a:cubicBezTo>
                <a:cubicBezTo>
                  <a:pt x="827" y="1605"/>
                  <a:pt x="753" y="1616"/>
                  <a:pt x="753" y="1616"/>
                </a:cubicBezTo>
                <a:cubicBezTo>
                  <a:pt x="686" y="1608"/>
                  <a:pt x="617" y="1609"/>
                  <a:pt x="553" y="1592"/>
                </a:cubicBezTo>
                <a:cubicBezTo>
                  <a:pt x="485" y="1573"/>
                  <a:pt x="424" y="1511"/>
                  <a:pt x="361" y="1480"/>
                </a:cubicBezTo>
                <a:cubicBezTo>
                  <a:pt x="334" y="1447"/>
                  <a:pt x="263" y="1389"/>
                  <a:pt x="249" y="1360"/>
                </a:cubicBezTo>
                <a:cubicBezTo>
                  <a:pt x="243" y="1349"/>
                  <a:pt x="239" y="1337"/>
                  <a:pt x="233" y="1328"/>
                </a:cubicBezTo>
                <a:cubicBezTo>
                  <a:pt x="226" y="1318"/>
                  <a:pt x="214" y="1313"/>
                  <a:pt x="209" y="1304"/>
                </a:cubicBezTo>
                <a:cubicBezTo>
                  <a:pt x="182" y="1260"/>
                  <a:pt x="163" y="1211"/>
                  <a:pt x="137" y="1168"/>
                </a:cubicBezTo>
                <a:cubicBezTo>
                  <a:pt x="104" y="1114"/>
                  <a:pt x="66" y="1056"/>
                  <a:pt x="41" y="1000"/>
                </a:cubicBezTo>
                <a:cubicBezTo>
                  <a:pt x="18" y="949"/>
                  <a:pt x="15" y="893"/>
                  <a:pt x="9" y="840"/>
                </a:cubicBezTo>
                <a:cubicBezTo>
                  <a:pt x="15" y="685"/>
                  <a:pt x="0" y="642"/>
                  <a:pt x="81" y="536"/>
                </a:cubicBezTo>
                <a:cubicBezTo>
                  <a:pt x="99" y="480"/>
                  <a:pt x="142" y="428"/>
                  <a:pt x="169" y="376"/>
                </a:cubicBezTo>
                <a:cubicBezTo>
                  <a:pt x="197" y="318"/>
                  <a:pt x="186" y="254"/>
                  <a:pt x="233" y="208"/>
                </a:cubicBezTo>
                <a:cubicBezTo>
                  <a:pt x="243" y="176"/>
                  <a:pt x="253" y="162"/>
                  <a:pt x="281" y="144"/>
                </a:cubicBezTo>
                <a:cubicBezTo>
                  <a:pt x="299" y="116"/>
                  <a:pt x="309" y="117"/>
                  <a:pt x="337" y="104"/>
                </a:cubicBezTo>
                <a:lnTo>
                  <a:pt x="273" y="168"/>
                </a:lnTo>
                <a:lnTo>
                  <a:pt x="273" y="120"/>
                </a:lnTo>
              </a:path>
            </a:pathLst>
          </a:custGeom>
          <a:noFill/>
          <a:ln w="38100" cmpd="sng">
            <a:solidFill>
              <a:schemeClr val="bg1"/>
            </a:solidFill>
            <a:round/>
            <a:headEnd/>
            <a:tailEnd/>
          </a:ln>
        </p:spPr>
        <p:txBody>
          <a:bodyPr wrap="none" anchor="ctr"/>
          <a:lstStyle/>
          <a:p>
            <a:endParaRPr lang="ja-JP" altLang="en-US">
              <a:solidFill>
                <a:srgbClr val="000000"/>
              </a:solidFill>
              <a:latin typeface="Arial"/>
              <a:ea typeface="ＭＳ Ｐゴシック"/>
            </a:endParaRPr>
          </a:p>
        </p:txBody>
      </p:sp>
      <p:sp>
        <p:nvSpPr>
          <p:cNvPr id="121870" name="Freeform 14"/>
          <p:cNvSpPr>
            <a:spLocks/>
          </p:cNvSpPr>
          <p:nvPr/>
        </p:nvSpPr>
        <p:spPr bwMode="auto">
          <a:xfrm>
            <a:off x="3429000" y="1030288"/>
            <a:ext cx="3041650" cy="2932112"/>
          </a:xfrm>
          <a:custGeom>
            <a:avLst/>
            <a:gdLst>
              <a:gd name="T0" fmla="*/ 2147483647 w 1916"/>
              <a:gd name="T1" fmla="*/ 1106347716 h 1847"/>
              <a:gd name="T2" fmla="*/ 2056447770 w 1916"/>
              <a:gd name="T3" fmla="*/ 622477728 h 1847"/>
              <a:gd name="T4" fmla="*/ 1935480301 w 1916"/>
              <a:gd name="T5" fmla="*/ 521671522 h 1847"/>
              <a:gd name="T6" fmla="*/ 1733867852 w 1916"/>
              <a:gd name="T7" fmla="*/ 420865315 h 1847"/>
              <a:gd name="T8" fmla="*/ 403224996 w 1916"/>
              <a:gd name="T9" fmla="*/ 420865315 h 1847"/>
              <a:gd name="T10" fmla="*/ 221773793 w 1916"/>
              <a:gd name="T11" fmla="*/ 561994004 h 1847"/>
              <a:gd name="T12" fmla="*/ 60483759 w 1916"/>
              <a:gd name="T13" fmla="*/ 864412821 h 1847"/>
              <a:gd name="T14" fmla="*/ 20161251 w 1916"/>
              <a:gd name="T15" fmla="*/ 1025702751 h 1847"/>
              <a:gd name="T16" fmla="*/ 0 w 1916"/>
              <a:gd name="T17" fmla="*/ 1106347716 h 1847"/>
              <a:gd name="T18" fmla="*/ 100806249 w 1916"/>
              <a:gd name="T19" fmla="*/ 1852314038 h 1847"/>
              <a:gd name="T20" fmla="*/ 302418772 w 1916"/>
              <a:gd name="T21" fmla="*/ 2147483647 h 1847"/>
              <a:gd name="T22" fmla="*/ 262096282 w 1916"/>
              <a:gd name="T23" fmla="*/ 2147483647 h 1847"/>
              <a:gd name="T24" fmla="*/ 362902507 w 1916"/>
              <a:gd name="T25" fmla="*/ 2147483647 h 1847"/>
              <a:gd name="T26" fmla="*/ 483870075 w 1916"/>
              <a:gd name="T27" fmla="*/ 2147483647 h 1847"/>
              <a:gd name="T28" fmla="*/ 504031320 w 1916"/>
              <a:gd name="T29" fmla="*/ 2147483647 h 1847"/>
              <a:gd name="T30" fmla="*/ 564515055 w 1916"/>
              <a:gd name="T31" fmla="*/ 2147483647 h 1847"/>
              <a:gd name="T32" fmla="*/ 786288748 w 1916"/>
              <a:gd name="T33" fmla="*/ 2147483647 h 1847"/>
              <a:gd name="T34" fmla="*/ 846772681 w 1916"/>
              <a:gd name="T35" fmla="*/ 2147483647 h 1847"/>
              <a:gd name="T36" fmla="*/ 1633061231 w 1916"/>
              <a:gd name="T37" fmla="*/ 2147483647 h 1847"/>
              <a:gd name="T38" fmla="*/ 2076609015 w 1916"/>
              <a:gd name="T39" fmla="*/ 2147483647 h 1847"/>
              <a:gd name="T40" fmla="*/ 2147483647 w 1916"/>
              <a:gd name="T41" fmla="*/ 2147483647 h 1847"/>
              <a:gd name="T42" fmla="*/ 2147483647 w 1916"/>
              <a:gd name="T43" fmla="*/ 2147483647 h 1847"/>
              <a:gd name="T44" fmla="*/ 2147483647 w 1916"/>
              <a:gd name="T45" fmla="*/ 2147483647 h 1847"/>
              <a:gd name="T46" fmla="*/ 2147483647 w 1916"/>
              <a:gd name="T47" fmla="*/ 2147483647 h 1847"/>
              <a:gd name="T48" fmla="*/ 2147483647 w 1916"/>
              <a:gd name="T49" fmla="*/ 2147483647 h 1847"/>
              <a:gd name="T50" fmla="*/ 2147483647 w 1916"/>
              <a:gd name="T51" fmla="*/ 2147483647 h 1847"/>
              <a:gd name="T52" fmla="*/ 2147483647 w 1916"/>
              <a:gd name="T53" fmla="*/ 2147483647 h 1847"/>
              <a:gd name="T54" fmla="*/ 2147483647 w 1916"/>
              <a:gd name="T55" fmla="*/ 2147483647 h 1847"/>
              <a:gd name="T56" fmla="*/ 2147483647 w 1916"/>
              <a:gd name="T57" fmla="*/ 2147483647 h 1847"/>
              <a:gd name="T58" fmla="*/ 2147483647 w 1916"/>
              <a:gd name="T59" fmla="*/ 2147483647 h 1847"/>
              <a:gd name="T60" fmla="*/ 2147483647 w 1916"/>
              <a:gd name="T61" fmla="*/ 1892636521 h 1847"/>
              <a:gd name="T62" fmla="*/ 2147483647 w 1916"/>
              <a:gd name="T63" fmla="*/ 1711185350 h 1847"/>
              <a:gd name="T64" fmla="*/ 2147483647 w 1916"/>
              <a:gd name="T65" fmla="*/ 1368445439 h 1847"/>
              <a:gd name="T66" fmla="*/ 2147483647 w 1916"/>
              <a:gd name="T67" fmla="*/ 1247476404 h 1847"/>
              <a:gd name="T68" fmla="*/ 2147483647 w 1916"/>
              <a:gd name="T69" fmla="*/ 985380268 h 18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16"/>
              <a:gd name="T106" fmla="*/ 0 h 1847"/>
              <a:gd name="T107" fmla="*/ 1916 w 1916"/>
              <a:gd name="T108" fmla="*/ 1847 h 18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16" h="1847">
                <a:moveTo>
                  <a:pt x="992" y="439"/>
                </a:moveTo>
                <a:cubicBezTo>
                  <a:pt x="935" y="373"/>
                  <a:pt x="883" y="302"/>
                  <a:pt x="816" y="247"/>
                </a:cubicBezTo>
                <a:cubicBezTo>
                  <a:pt x="800" y="233"/>
                  <a:pt x="785" y="218"/>
                  <a:pt x="768" y="207"/>
                </a:cubicBezTo>
                <a:cubicBezTo>
                  <a:pt x="742" y="191"/>
                  <a:pt x="688" y="167"/>
                  <a:pt x="688" y="167"/>
                </a:cubicBezTo>
                <a:cubicBezTo>
                  <a:pt x="604" y="0"/>
                  <a:pt x="319" y="113"/>
                  <a:pt x="160" y="167"/>
                </a:cubicBezTo>
                <a:cubicBezTo>
                  <a:pt x="137" y="189"/>
                  <a:pt x="105" y="195"/>
                  <a:pt x="88" y="223"/>
                </a:cubicBezTo>
                <a:cubicBezTo>
                  <a:pt x="63" y="261"/>
                  <a:pt x="46" y="303"/>
                  <a:pt x="24" y="343"/>
                </a:cubicBezTo>
                <a:cubicBezTo>
                  <a:pt x="18" y="364"/>
                  <a:pt x="13" y="385"/>
                  <a:pt x="8" y="407"/>
                </a:cubicBezTo>
                <a:cubicBezTo>
                  <a:pt x="5" y="417"/>
                  <a:pt x="0" y="439"/>
                  <a:pt x="0" y="439"/>
                </a:cubicBezTo>
                <a:cubicBezTo>
                  <a:pt x="5" y="532"/>
                  <a:pt x="5" y="644"/>
                  <a:pt x="40" y="735"/>
                </a:cubicBezTo>
                <a:cubicBezTo>
                  <a:pt x="60" y="789"/>
                  <a:pt x="101" y="832"/>
                  <a:pt x="120" y="887"/>
                </a:cubicBezTo>
                <a:cubicBezTo>
                  <a:pt x="130" y="1000"/>
                  <a:pt x="131" y="1111"/>
                  <a:pt x="104" y="1223"/>
                </a:cubicBezTo>
                <a:cubicBezTo>
                  <a:pt x="104" y="1249"/>
                  <a:pt x="60" y="1451"/>
                  <a:pt x="144" y="1479"/>
                </a:cubicBezTo>
                <a:cubicBezTo>
                  <a:pt x="199" y="1562"/>
                  <a:pt x="110" y="1437"/>
                  <a:pt x="192" y="1519"/>
                </a:cubicBezTo>
                <a:cubicBezTo>
                  <a:pt x="197" y="1524"/>
                  <a:pt x="194" y="1536"/>
                  <a:pt x="200" y="1543"/>
                </a:cubicBezTo>
                <a:cubicBezTo>
                  <a:pt x="206" y="1550"/>
                  <a:pt x="216" y="1553"/>
                  <a:pt x="224" y="1559"/>
                </a:cubicBezTo>
                <a:cubicBezTo>
                  <a:pt x="248" y="1595"/>
                  <a:pt x="285" y="1620"/>
                  <a:pt x="312" y="1655"/>
                </a:cubicBezTo>
                <a:cubicBezTo>
                  <a:pt x="320" y="1665"/>
                  <a:pt x="324" y="1679"/>
                  <a:pt x="336" y="1687"/>
                </a:cubicBezTo>
                <a:cubicBezTo>
                  <a:pt x="405" y="1733"/>
                  <a:pt x="572" y="1730"/>
                  <a:pt x="648" y="1735"/>
                </a:cubicBezTo>
                <a:cubicBezTo>
                  <a:pt x="702" y="1748"/>
                  <a:pt x="767" y="1762"/>
                  <a:pt x="824" y="1767"/>
                </a:cubicBezTo>
                <a:cubicBezTo>
                  <a:pt x="938" y="1776"/>
                  <a:pt x="1168" y="1791"/>
                  <a:pt x="1168" y="1791"/>
                </a:cubicBezTo>
                <a:cubicBezTo>
                  <a:pt x="1247" y="1810"/>
                  <a:pt x="1327" y="1833"/>
                  <a:pt x="1408" y="1847"/>
                </a:cubicBezTo>
                <a:cubicBezTo>
                  <a:pt x="1578" y="1829"/>
                  <a:pt x="1516" y="1843"/>
                  <a:pt x="1600" y="1823"/>
                </a:cubicBezTo>
                <a:cubicBezTo>
                  <a:pt x="1624" y="1807"/>
                  <a:pt x="1645" y="1786"/>
                  <a:pt x="1672" y="1775"/>
                </a:cubicBezTo>
                <a:cubicBezTo>
                  <a:pt x="1707" y="1759"/>
                  <a:pt x="1752" y="1741"/>
                  <a:pt x="1784" y="1719"/>
                </a:cubicBezTo>
                <a:cubicBezTo>
                  <a:pt x="1817" y="1694"/>
                  <a:pt x="1807" y="1685"/>
                  <a:pt x="1832" y="1647"/>
                </a:cubicBezTo>
                <a:cubicBezTo>
                  <a:pt x="1846" y="1624"/>
                  <a:pt x="1865" y="1605"/>
                  <a:pt x="1880" y="1583"/>
                </a:cubicBezTo>
                <a:cubicBezTo>
                  <a:pt x="1916" y="1435"/>
                  <a:pt x="1800" y="1351"/>
                  <a:pt x="1712" y="1263"/>
                </a:cubicBezTo>
                <a:cubicBezTo>
                  <a:pt x="1627" y="1178"/>
                  <a:pt x="1529" y="1099"/>
                  <a:pt x="1432" y="1031"/>
                </a:cubicBezTo>
                <a:cubicBezTo>
                  <a:pt x="1363" y="982"/>
                  <a:pt x="1242" y="937"/>
                  <a:pt x="1184" y="871"/>
                </a:cubicBezTo>
                <a:cubicBezTo>
                  <a:pt x="1149" y="832"/>
                  <a:pt x="1155" y="788"/>
                  <a:pt x="1128" y="751"/>
                </a:cubicBezTo>
                <a:cubicBezTo>
                  <a:pt x="1094" y="706"/>
                  <a:pt x="1110" y="730"/>
                  <a:pt x="1080" y="679"/>
                </a:cubicBezTo>
                <a:cubicBezTo>
                  <a:pt x="1070" y="631"/>
                  <a:pt x="1047" y="589"/>
                  <a:pt x="1032" y="543"/>
                </a:cubicBezTo>
                <a:cubicBezTo>
                  <a:pt x="1026" y="527"/>
                  <a:pt x="1027" y="506"/>
                  <a:pt x="1016" y="495"/>
                </a:cubicBezTo>
                <a:cubicBezTo>
                  <a:pt x="976" y="455"/>
                  <a:pt x="976" y="451"/>
                  <a:pt x="976" y="391"/>
                </a:cubicBezTo>
              </a:path>
            </a:pathLst>
          </a:custGeom>
          <a:noFill/>
          <a:ln w="38100" cmpd="sng">
            <a:solidFill>
              <a:srgbClr val="FF0000"/>
            </a:solidFill>
            <a:round/>
            <a:headEnd/>
            <a:tailEnd/>
          </a:ln>
        </p:spPr>
        <p:txBody>
          <a:bodyPr wrap="none" anchor="ctr"/>
          <a:lstStyle/>
          <a:p>
            <a:endParaRPr lang="ja-JP" altLang="en-US">
              <a:solidFill>
                <a:srgbClr val="000000"/>
              </a:solidFill>
              <a:latin typeface="Arial"/>
              <a:ea typeface="ＭＳ Ｐゴシック"/>
            </a:endParaRPr>
          </a:p>
        </p:txBody>
      </p:sp>
    </p:spTree>
    <p:extLst>
      <p:ext uri="{BB962C8B-B14F-4D97-AF65-F5344CB8AC3E}">
        <p14:creationId xmlns:p14="http://schemas.microsoft.com/office/powerpoint/2010/main" val="170826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1869"/>
                                        </p:tgtEl>
                                        <p:attrNameLst>
                                          <p:attrName>style.visibility</p:attrName>
                                        </p:attrNameLst>
                                      </p:cBhvr>
                                      <p:to>
                                        <p:strVal val="visible"/>
                                      </p:to>
                                    </p:set>
                                    <p:animEffect transition="in" filter="box(in)">
                                      <p:cBhvr>
                                        <p:cTn id="7" dur="500"/>
                                        <p:tgtEl>
                                          <p:spTgt spid="12186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21870"/>
                                        </p:tgtEl>
                                        <p:attrNameLst>
                                          <p:attrName>style.visibility</p:attrName>
                                        </p:attrNameLst>
                                      </p:cBhvr>
                                      <p:to>
                                        <p:strVal val="visible"/>
                                      </p:to>
                                    </p:set>
                                    <p:animEffect transition="in" filter="box(in)">
                                      <p:cBhvr>
                                        <p:cTn id="12" dur="500"/>
                                        <p:tgtEl>
                                          <p:spTgt spid="121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9" grpId="0" animBg="1"/>
      <p:bldP spid="12187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1295400" y="1209675"/>
            <a:ext cx="6488113" cy="377825"/>
          </a:xfrm>
          <a:prstGeom prst="rect">
            <a:avLst/>
          </a:prstGeom>
          <a:noFill/>
          <a:ln w="9525">
            <a:noFill/>
            <a:miter lim="800000"/>
            <a:headEnd/>
            <a:tailEnd/>
          </a:ln>
        </p:spPr>
        <p:txBody>
          <a:bodyPr wrap="none">
            <a:spAutoFit/>
          </a:bodyPr>
          <a:lstStyle/>
          <a:p>
            <a:r>
              <a:rPr lang="en-US" altLang="ja-JP">
                <a:solidFill>
                  <a:srgbClr val="000000"/>
                </a:solidFill>
                <a:latin typeface="Times" charset="0"/>
                <a:ea typeface="Osaka" charset="-128"/>
              </a:rPr>
              <a:t>GTP</a:t>
            </a:r>
            <a:r>
              <a:rPr lang="en-US" altLang="ja-JP">
                <a:solidFill>
                  <a:srgbClr val="000000"/>
                </a:solidFill>
                <a:latin typeface="Symbol" pitchFamily="18" charset="2"/>
                <a:ea typeface="Osaka" charset="-128"/>
              </a:rPr>
              <a:t>g</a:t>
            </a:r>
            <a:r>
              <a:rPr lang="en-US" altLang="ja-JP">
                <a:solidFill>
                  <a:srgbClr val="000000"/>
                </a:solidFill>
                <a:latin typeface="Times" charset="0"/>
                <a:ea typeface="Osaka" charset="-128"/>
              </a:rPr>
              <a:t>S </a:t>
            </a:r>
            <a:r>
              <a:rPr lang="ja-JP" altLang="en-US">
                <a:solidFill>
                  <a:srgbClr val="000000"/>
                </a:solidFill>
                <a:latin typeface="Times" charset="0"/>
                <a:ea typeface="Osaka" charset="-128"/>
              </a:rPr>
              <a:t>はハムスター未受精卵に </a:t>
            </a:r>
            <a:r>
              <a:rPr lang="en-US" altLang="ja-JP">
                <a:solidFill>
                  <a:srgbClr val="000000"/>
                </a:solidFill>
                <a:latin typeface="Times" charset="0"/>
                <a:ea typeface="Osaka" charset="-128"/>
              </a:rPr>
              <a:t>calcium oscillations </a:t>
            </a:r>
            <a:r>
              <a:rPr lang="ja-JP" altLang="en-US">
                <a:solidFill>
                  <a:srgbClr val="000000"/>
                </a:solidFill>
                <a:latin typeface="Times" charset="0"/>
                <a:ea typeface="Osaka" charset="-128"/>
              </a:rPr>
              <a:t>を誘発する</a:t>
            </a:r>
          </a:p>
        </p:txBody>
      </p:sp>
      <p:sp>
        <p:nvSpPr>
          <p:cNvPr id="107523" name="Text Box 3"/>
          <p:cNvSpPr txBox="1">
            <a:spLocks noChangeArrowheads="1"/>
          </p:cNvSpPr>
          <p:nvPr/>
        </p:nvSpPr>
        <p:spPr bwMode="auto">
          <a:xfrm>
            <a:off x="1295400" y="2916238"/>
            <a:ext cx="6316663" cy="377825"/>
          </a:xfrm>
          <a:prstGeom prst="rect">
            <a:avLst/>
          </a:prstGeom>
          <a:noFill/>
          <a:ln w="9525">
            <a:noFill/>
            <a:miter lim="800000"/>
            <a:headEnd/>
            <a:tailEnd/>
          </a:ln>
        </p:spPr>
        <p:txBody>
          <a:bodyPr wrap="none">
            <a:spAutoFit/>
          </a:bodyPr>
          <a:lstStyle/>
          <a:p>
            <a:r>
              <a:rPr lang="en-US" altLang="ja-JP">
                <a:solidFill>
                  <a:srgbClr val="000000"/>
                </a:solidFill>
                <a:latin typeface="Times" charset="0"/>
                <a:ea typeface="Osaka" charset="-128"/>
              </a:rPr>
              <a:t>GDP</a:t>
            </a:r>
            <a:r>
              <a:rPr lang="en-US" altLang="ja-JP">
                <a:solidFill>
                  <a:srgbClr val="000000"/>
                </a:solidFill>
                <a:latin typeface="Symbol" pitchFamily="18" charset="2"/>
                <a:ea typeface="Osaka" charset="-128"/>
              </a:rPr>
              <a:t></a:t>
            </a:r>
            <a:r>
              <a:rPr lang="en-US" altLang="ja-JP">
                <a:solidFill>
                  <a:srgbClr val="000000"/>
                </a:solidFill>
                <a:latin typeface="Times" charset="0"/>
                <a:ea typeface="Osaka" charset="-128"/>
              </a:rPr>
              <a:t>S </a:t>
            </a:r>
            <a:r>
              <a:rPr lang="ja-JP" altLang="en-US">
                <a:solidFill>
                  <a:srgbClr val="000000"/>
                </a:solidFill>
                <a:latin typeface="Times" charset="0"/>
                <a:ea typeface="Osaka" charset="-128"/>
              </a:rPr>
              <a:t>はハムスター受精時の </a:t>
            </a:r>
            <a:r>
              <a:rPr lang="en-US" altLang="ja-JP">
                <a:solidFill>
                  <a:srgbClr val="000000"/>
                </a:solidFill>
                <a:latin typeface="Times" charset="0"/>
                <a:ea typeface="Osaka" charset="-128"/>
              </a:rPr>
              <a:t>calcium oscillations </a:t>
            </a:r>
            <a:r>
              <a:rPr lang="ja-JP" altLang="en-US">
                <a:solidFill>
                  <a:srgbClr val="000000"/>
                </a:solidFill>
                <a:latin typeface="Times" charset="0"/>
                <a:ea typeface="Osaka" charset="-128"/>
              </a:rPr>
              <a:t>を阻害する</a:t>
            </a:r>
          </a:p>
        </p:txBody>
      </p:sp>
      <p:sp>
        <p:nvSpPr>
          <p:cNvPr id="123908" name="Text Box 4"/>
          <p:cNvSpPr txBox="1">
            <a:spLocks noChangeArrowheads="1"/>
          </p:cNvSpPr>
          <p:nvPr/>
        </p:nvSpPr>
        <p:spPr bwMode="auto">
          <a:xfrm>
            <a:off x="1828800" y="1828800"/>
            <a:ext cx="6569075" cy="641350"/>
          </a:xfrm>
          <a:prstGeom prst="rect">
            <a:avLst/>
          </a:prstGeom>
          <a:noFill/>
          <a:ln w="9525">
            <a:noFill/>
            <a:miter lim="800000"/>
            <a:headEnd/>
            <a:tailEnd/>
          </a:ln>
        </p:spPr>
        <p:txBody>
          <a:bodyPr>
            <a:spAutoFit/>
          </a:bodyPr>
          <a:lstStyle/>
          <a:p>
            <a:r>
              <a:rPr lang="en-US" altLang="ja-JP">
                <a:solidFill>
                  <a:srgbClr val="000000"/>
                </a:solidFill>
                <a:latin typeface="Times" charset="0"/>
                <a:ea typeface="ＭＳ 明朝" pitchFamily="17" charset="-128"/>
              </a:rPr>
              <a:t>G protein </a:t>
            </a:r>
            <a:r>
              <a:rPr lang="ja-JP" altLang="en-US">
                <a:solidFill>
                  <a:srgbClr val="000000"/>
                </a:solidFill>
                <a:latin typeface="Times" charset="0"/>
                <a:ea typeface="ＭＳ 明朝" pitchFamily="17" charset="-128"/>
              </a:rPr>
              <a:t>にカップルしたレセプターからのシグナルを </a:t>
            </a:r>
            <a:r>
              <a:rPr lang="en-US" altLang="ja-JP">
                <a:solidFill>
                  <a:srgbClr val="000000"/>
                </a:solidFill>
                <a:latin typeface="Times" charset="0"/>
                <a:ea typeface="ＭＳ 明朝" pitchFamily="17" charset="-128"/>
              </a:rPr>
              <a:t>GTP</a:t>
            </a:r>
            <a:r>
              <a:rPr lang="en-US" altLang="ja-JP">
                <a:solidFill>
                  <a:srgbClr val="000000"/>
                </a:solidFill>
                <a:latin typeface="Symbol" pitchFamily="18" charset="2"/>
                <a:ea typeface="ＭＳ 明朝" pitchFamily="17" charset="-128"/>
              </a:rPr>
              <a:t>g</a:t>
            </a:r>
            <a:r>
              <a:rPr lang="en-US" altLang="ja-JP">
                <a:solidFill>
                  <a:srgbClr val="000000"/>
                </a:solidFill>
                <a:latin typeface="Times" charset="0"/>
                <a:ea typeface="ＭＳ 明朝" pitchFamily="17" charset="-128"/>
              </a:rPr>
              <a:t>S </a:t>
            </a:r>
            <a:r>
              <a:rPr lang="ja-JP" altLang="en-US">
                <a:solidFill>
                  <a:srgbClr val="000000"/>
                </a:solidFill>
                <a:latin typeface="Times" charset="0"/>
                <a:ea typeface="ＭＳ 明朝" pitchFamily="17" charset="-128"/>
              </a:rPr>
              <a:t>がバイパスして、非特異的に下流の </a:t>
            </a:r>
            <a:r>
              <a:rPr lang="en-US" altLang="ja-JP">
                <a:solidFill>
                  <a:srgbClr val="000000"/>
                </a:solidFill>
                <a:latin typeface="Times" charset="0"/>
                <a:ea typeface="ＭＳ 明朝" pitchFamily="17" charset="-128"/>
              </a:rPr>
              <a:t>PLC</a:t>
            </a:r>
            <a:r>
              <a:rPr lang="en-US" altLang="ja-JP">
                <a:solidFill>
                  <a:srgbClr val="000000"/>
                </a:solidFill>
                <a:latin typeface="Symbol" pitchFamily="18" charset="2"/>
                <a:ea typeface="ＭＳ 明朝" pitchFamily="17" charset="-128"/>
              </a:rPr>
              <a:t>b</a:t>
            </a:r>
            <a:r>
              <a:rPr lang="en-US" altLang="ja-JP">
                <a:solidFill>
                  <a:srgbClr val="000000"/>
                </a:solidFill>
                <a:latin typeface="Times" charset="0"/>
                <a:ea typeface="ＭＳ 明朝" pitchFamily="17" charset="-128"/>
              </a:rPr>
              <a:t> </a:t>
            </a:r>
            <a:r>
              <a:rPr lang="ja-JP" altLang="en-US">
                <a:solidFill>
                  <a:srgbClr val="000000"/>
                </a:solidFill>
                <a:latin typeface="Times" charset="0"/>
                <a:ea typeface="ＭＳ 明朝" pitchFamily="17" charset="-128"/>
              </a:rPr>
              <a:t>を活性化する</a:t>
            </a:r>
            <a:endParaRPr lang="ja-JP" altLang="en-US" sz="2400" b="1">
              <a:solidFill>
                <a:srgbClr val="000000"/>
              </a:solidFill>
              <a:latin typeface="Times" charset="0"/>
              <a:ea typeface="ＭＳ 明朝" pitchFamily="17" charset="-128"/>
            </a:endParaRPr>
          </a:p>
        </p:txBody>
      </p:sp>
      <p:sp>
        <p:nvSpPr>
          <p:cNvPr id="123909" name="Text Box 5"/>
          <p:cNvSpPr txBox="1">
            <a:spLocks noChangeArrowheads="1"/>
          </p:cNvSpPr>
          <p:nvPr/>
        </p:nvSpPr>
        <p:spPr bwMode="auto">
          <a:xfrm>
            <a:off x="1828800" y="3784600"/>
            <a:ext cx="6569075" cy="366713"/>
          </a:xfrm>
          <a:prstGeom prst="rect">
            <a:avLst/>
          </a:prstGeom>
          <a:noFill/>
          <a:ln w="9525">
            <a:noFill/>
            <a:miter lim="800000"/>
            <a:headEnd/>
            <a:tailEnd/>
          </a:ln>
        </p:spPr>
        <p:txBody>
          <a:bodyPr>
            <a:spAutoFit/>
          </a:bodyPr>
          <a:lstStyle/>
          <a:p>
            <a:r>
              <a:rPr lang="ja-JP" altLang="en-US">
                <a:solidFill>
                  <a:srgbClr val="000000"/>
                </a:solidFill>
                <a:latin typeface="Times" charset="0"/>
                <a:ea typeface="ＭＳ 明朝" pitchFamily="17" charset="-128"/>
              </a:rPr>
              <a:t>？？？？？？</a:t>
            </a:r>
            <a:endParaRPr lang="ja-JP" altLang="en-US" sz="2400" b="1">
              <a:solidFill>
                <a:srgbClr val="000000"/>
              </a:solidFill>
              <a:latin typeface="Times" charset="0"/>
              <a:ea typeface="ＭＳ 明朝" pitchFamily="17" charset="-128"/>
            </a:endParaRPr>
          </a:p>
        </p:txBody>
      </p:sp>
      <p:sp>
        <p:nvSpPr>
          <p:cNvPr id="123910" name="Text Box 6"/>
          <p:cNvSpPr txBox="1">
            <a:spLocks noChangeArrowheads="1"/>
          </p:cNvSpPr>
          <p:nvPr/>
        </p:nvSpPr>
        <p:spPr bwMode="auto">
          <a:xfrm>
            <a:off x="609600" y="609600"/>
            <a:ext cx="3486150" cy="396875"/>
          </a:xfrm>
          <a:prstGeom prst="rect">
            <a:avLst/>
          </a:prstGeom>
          <a:noFill/>
          <a:ln w="9525">
            <a:noFill/>
            <a:miter lim="800000"/>
            <a:headEnd/>
            <a:tailEnd/>
          </a:ln>
        </p:spPr>
        <p:txBody>
          <a:bodyPr wrap="none">
            <a:spAutoFit/>
          </a:bodyPr>
          <a:lstStyle/>
          <a:p>
            <a:r>
              <a:rPr lang="ja-JP" altLang="en-US" sz="2000">
                <a:solidFill>
                  <a:srgbClr val="000000"/>
                </a:solidFill>
                <a:latin typeface="Times" charset="0"/>
                <a:ea typeface="ＭＳ 明朝" pitchFamily="17" charset="-128"/>
              </a:rPr>
              <a:t>精子ファクター説に従えば</a:t>
            </a:r>
            <a:r>
              <a:rPr lang="en-US" altLang="ja-JP" sz="2000">
                <a:solidFill>
                  <a:srgbClr val="000000"/>
                </a:solidFill>
                <a:latin typeface="Times" charset="0"/>
                <a:ea typeface="ＭＳ 明朝" pitchFamily="17" charset="-128"/>
              </a:rPr>
              <a:t>…</a:t>
            </a:r>
          </a:p>
        </p:txBody>
      </p:sp>
      <p:sp>
        <p:nvSpPr>
          <p:cNvPr id="123911" name="Text Box 7"/>
          <p:cNvSpPr txBox="1">
            <a:spLocks noChangeArrowheads="1"/>
          </p:cNvSpPr>
          <p:nvPr/>
        </p:nvSpPr>
        <p:spPr bwMode="auto">
          <a:xfrm>
            <a:off x="1447800" y="4343400"/>
            <a:ext cx="6477000" cy="825500"/>
          </a:xfrm>
          <a:prstGeom prst="rect">
            <a:avLst/>
          </a:prstGeom>
          <a:noFill/>
          <a:ln w="9525">
            <a:noFill/>
            <a:miter lim="800000"/>
            <a:headEnd/>
            <a:tailEnd/>
          </a:ln>
        </p:spPr>
        <p:txBody>
          <a:bodyPr>
            <a:spAutoFit/>
          </a:bodyPr>
          <a:lstStyle/>
          <a:p>
            <a:r>
              <a:rPr lang="ja-JP" altLang="en-US" sz="1600">
                <a:solidFill>
                  <a:srgbClr val="000000"/>
                </a:solidFill>
                <a:latin typeface="Times" charset="0"/>
                <a:ea typeface="ＭＳ 明朝" pitchFamily="17" charset="-128"/>
              </a:rPr>
              <a:t>　</a:t>
            </a:r>
            <a:r>
              <a:rPr lang="en-US" altLang="ja-JP" sz="1600">
                <a:solidFill>
                  <a:srgbClr val="000000"/>
                </a:solidFill>
                <a:latin typeface="Times" charset="0"/>
                <a:ea typeface="ＭＳ 明朝" pitchFamily="17" charset="-128"/>
              </a:rPr>
              <a:t>Miyazaki S., J.Cell Biol., 106, 345-353 (1988)  </a:t>
            </a:r>
            <a:r>
              <a:rPr lang="ja-JP" altLang="en-US" sz="1600">
                <a:solidFill>
                  <a:srgbClr val="000000"/>
                </a:solidFill>
                <a:latin typeface="Times" charset="0"/>
                <a:ea typeface="ＭＳ 明朝" pitchFamily="17" charset="-128"/>
              </a:rPr>
              <a:t>においては、精子と卵との融合については厳密に検討していない。</a:t>
            </a:r>
          </a:p>
          <a:p>
            <a:r>
              <a:rPr lang="ja-JP" altLang="en-US" sz="1600">
                <a:solidFill>
                  <a:srgbClr val="000000"/>
                </a:solidFill>
                <a:latin typeface="Times" charset="0"/>
                <a:ea typeface="ＭＳ 明朝" pitchFamily="17" charset="-128"/>
              </a:rPr>
              <a:t>　すなわち、精子が融合していたかどうかみていない。</a:t>
            </a:r>
          </a:p>
        </p:txBody>
      </p:sp>
      <p:grpSp>
        <p:nvGrpSpPr>
          <p:cNvPr id="2" name="Group 8"/>
          <p:cNvGrpSpPr>
            <a:grpSpLocks/>
          </p:cNvGrpSpPr>
          <p:nvPr/>
        </p:nvGrpSpPr>
        <p:grpSpPr bwMode="auto">
          <a:xfrm>
            <a:off x="838200" y="5562600"/>
            <a:ext cx="7329488" cy="609600"/>
            <a:chOff x="528" y="3504"/>
            <a:chExt cx="4617" cy="384"/>
          </a:xfrm>
        </p:grpSpPr>
        <p:grpSp>
          <p:nvGrpSpPr>
            <p:cNvPr id="3" name="Group 9"/>
            <p:cNvGrpSpPr>
              <a:grpSpLocks/>
            </p:cNvGrpSpPr>
            <p:nvPr/>
          </p:nvGrpSpPr>
          <p:grpSpPr bwMode="auto">
            <a:xfrm>
              <a:off x="528" y="3552"/>
              <a:ext cx="4617" cy="231"/>
              <a:chOff x="528" y="3552"/>
              <a:chExt cx="4617" cy="231"/>
            </a:xfrm>
          </p:grpSpPr>
          <p:sp>
            <p:nvSpPr>
              <p:cNvPr id="107532" name="Rectangle 10"/>
              <p:cNvSpPr>
                <a:spLocks noChangeArrowheads="1"/>
              </p:cNvSpPr>
              <p:nvPr/>
            </p:nvSpPr>
            <p:spPr bwMode="auto">
              <a:xfrm>
                <a:off x="1008" y="3552"/>
                <a:ext cx="4137" cy="231"/>
              </a:xfrm>
              <a:prstGeom prst="rect">
                <a:avLst/>
              </a:prstGeom>
              <a:noFill/>
              <a:ln w="9525">
                <a:noFill/>
                <a:miter lim="800000"/>
                <a:headEnd/>
                <a:tailEnd/>
              </a:ln>
            </p:spPr>
            <p:txBody>
              <a:bodyPr wrap="none">
                <a:spAutoFit/>
              </a:bodyPr>
              <a:lstStyle/>
              <a:p>
                <a:r>
                  <a:rPr lang="en-US" altLang="ja-JP">
                    <a:solidFill>
                      <a:srgbClr val="000000"/>
                    </a:solidFill>
                    <a:latin typeface="Times" charset="0"/>
                    <a:ea typeface="Osaka" charset="-128"/>
                  </a:rPr>
                  <a:t>GDP</a:t>
                </a:r>
                <a:r>
                  <a:rPr lang="en-US" altLang="ja-JP">
                    <a:solidFill>
                      <a:srgbClr val="000000"/>
                    </a:solidFill>
                    <a:latin typeface="Symbol" pitchFamily="18" charset="2"/>
                    <a:ea typeface="Osaka" charset="-128"/>
                  </a:rPr>
                  <a:t></a:t>
                </a:r>
                <a:r>
                  <a:rPr lang="en-US" altLang="ja-JP">
                    <a:solidFill>
                      <a:srgbClr val="000000"/>
                    </a:solidFill>
                    <a:latin typeface="Times" charset="0"/>
                    <a:ea typeface="Osaka" charset="-128"/>
                  </a:rPr>
                  <a:t>S </a:t>
                </a:r>
                <a:r>
                  <a:rPr lang="ja-JP" altLang="en-US">
                    <a:solidFill>
                      <a:srgbClr val="000000"/>
                    </a:solidFill>
                    <a:latin typeface="平成明朝" pitchFamily="17" charset="-128"/>
                    <a:ea typeface="平成明朝" pitchFamily="17" charset="-128"/>
                  </a:rPr>
                  <a:t>はハムスター受精時の 精子ー卵の融合 を阻害する！？</a:t>
                </a:r>
              </a:p>
            </p:txBody>
          </p:sp>
          <p:sp>
            <p:nvSpPr>
              <p:cNvPr id="107533" name="Line 11"/>
              <p:cNvSpPr>
                <a:spLocks noChangeShapeType="1"/>
              </p:cNvSpPr>
              <p:nvPr/>
            </p:nvSpPr>
            <p:spPr bwMode="auto">
              <a:xfrm>
                <a:off x="528" y="3690"/>
                <a:ext cx="432" cy="0"/>
              </a:xfrm>
              <a:prstGeom prst="line">
                <a:avLst/>
              </a:prstGeom>
              <a:noFill/>
              <a:ln w="38100">
                <a:solidFill>
                  <a:schemeClr val="tx1"/>
                </a:solidFill>
                <a:round/>
                <a:headEnd/>
                <a:tailEnd type="stealth" w="lg" len="lg"/>
              </a:ln>
            </p:spPr>
            <p:txBody>
              <a:bodyPr wrap="none" anchor="ctr"/>
              <a:lstStyle/>
              <a:p>
                <a:endParaRPr lang="ja-JP" altLang="en-US">
                  <a:solidFill>
                    <a:srgbClr val="000000"/>
                  </a:solidFill>
                  <a:latin typeface="Arial"/>
                  <a:ea typeface="ＭＳ Ｐゴシック"/>
                </a:endParaRPr>
              </a:p>
            </p:txBody>
          </p:sp>
        </p:grpSp>
        <p:sp>
          <p:nvSpPr>
            <p:cNvPr id="107531" name="Rectangle 12"/>
            <p:cNvSpPr>
              <a:spLocks noChangeArrowheads="1"/>
            </p:cNvSpPr>
            <p:nvPr/>
          </p:nvSpPr>
          <p:spPr bwMode="auto">
            <a:xfrm>
              <a:off x="1008" y="3504"/>
              <a:ext cx="4128" cy="384"/>
            </a:xfrm>
            <a:prstGeom prst="rect">
              <a:avLst/>
            </a:prstGeom>
            <a:noFill/>
            <a:ln w="9525">
              <a:solidFill>
                <a:schemeClr val="tx1"/>
              </a:solidFill>
              <a:miter lim="800000"/>
              <a:headEnd/>
              <a:tailEnd/>
            </a:ln>
          </p:spPr>
          <p:txBody>
            <a:bodyPr wrap="none" anchor="ctr"/>
            <a:lstStyle/>
            <a:p>
              <a:endParaRPr lang="ja-JP" altLang="en-US">
                <a:solidFill>
                  <a:srgbClr val="000000"/>
                </a:solidFill>
                <a:latin typeface="Arial"/>
                <a:ea typeface="ＭＳ Ｐゴシック"/>
              </a:endParaRPr>
            </a:p>
          </p:txBody>
        </p:sp>
      </p:grpSp>
      <p:sp>
        <p:nvSpPr>
          <p:cNvPr id="107529" name="Text Box 13"/>
          <p:cNvSpPr txBox="1">
            <a:spLocks noChangeArrowheads="1"/>
          </p:cNvSpPr>
          <p:nvPr/>
        </p:nvSpPr>
        <p:spPr bwMode="auto">
          <a:xfrm>
            <a:off x="4572000" y="3789363"/>
            <a:ext cx="3971925" cy="336550"/>
          </a:xfrm>
          <a:prstGeom prst="rect">
            <a:avLst/>
          </a:prstGeom>
          <a:noFill/>
          <a:ln w="9525">
            <a:noFill/>
            <a:miter lim="800000"/>
            <a:headEnd/>
            <a:tailEnd/>
          </a:ln>
        </p:spPr>
        <p:txBody>
          <a:bodyPr wrap="none">
            <a:spAutoFit/>
          </a:bodyPr>
          <a:lstStyle/>
          <a:p>
            <a:r>
              <a:rPr lang="en-US" altLang="ja-JP" sz="1600">
                <a:solidFill>
                  <a:srgbClr val="000000"/>
                </a:solidFill>
                <a:latin typeface="Times" charset="0"/>
                <a:ea typeface="ＭＳ 明朝" pitchFamily="17" charset="-128"/>
              </a:rPr>
              <a:t>Miyazaki S., J.Cell Biol., 106, 345-353 (1988)</a:t>
            </a:r>
          </a:p>
        </p:txBody>
      </p:sp>
    </p:spTree>
    <p:extLst>
      <p:ext uri="{BB962C8B-B14F-4D97-AF65-F5344CB8AC3E}">
        <p14:creationId xmlns:p14="http://schemas.microsoft.com/office/powerpoint/2010/main" val="158207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3910"/>
                                        </p:tgtEl>
                                        <p:attrNameLst>
                                          <p:attrName>style.visibility</p:attrName>
                                        </p:attrNameLst>
                                      </p:cBhvr>
                                      <p:to>
                                        <p:strVal val="visible"/>
                                      </p:to>
                                    </p:set>
                                    <p:anim calcmode="lin" valueType="num">
                                      <p:cBhvr additive="base">
                                        <p:cTn id="7" dur="500" fill="hold"/>
                                        <p:tgtEl>
                                          <p:spTgt spid="123910"/>
                                        </p:tgtEl>
                                        <p:attrNameLst>
                                          <p:attrName>ppt_x</p:attrName>
                                        </p:attrNameLst>
                                      </p:cBhvr>
                                      <p:tavLst>
                                        <p:tav tm="0">
                                          <p:val>
                                            <p:strVal val="#ppt_x"/>
                                          </p:val>
                                        </p:tav>
                                        <p:tav tm="100000">
                                          <p:val>
                                            <p:strVal val="#ppt_x"/>
                                          </p:val>
                                        </p:tav>
                                      </p:tavLst>
                                    </p:anim>
                                    <p:anim calcmode="lin" valueType="num">
                                      <p:cBhvr additive="base">
                                        <p:cTn id="8" dur="500" fill="hold"/>
                                        <p:tgtEl>
                                          <p:spTgt spid="1239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3908"/>
                                        </p:tgtEl>
                                        <p:attrNameLst>
                                          <p:attrName>style.visibility</p:attrName>
                                        </p:attrNameLst>
                                      </p:cBhvr>
                                      <p:to>
                                        <p:strVal val="visible"/>
                                      </p:to>
                                    </p:set>
                                    <p:anim calcmode="lin" valueType="num">
                                      <p:cBhvr additive="base">
                                        <p:cTn id="13" dur="500" fill="hold"/>
                                        <p:tgtEl>
                                          <p:spTgt spid="123908"/>
                                        </p:tgtEl>
                                        <p:attrNameLst>
                                          <p:attrName>ppt_x</p:attrName>
                                        </p:attrNameLst>
                                      </p:cBhvr>
                                      <p:tavLst>
                                        <p:tav tm="0">
                                          <p:val>
                                            <p:strVal val="1+#ppt_w/2"/>
                                          </p:val>
                                        </p:tav>
                                        <p:tav tm="100000">
                                          <p:val>
                                            <p:strVal val="#ppt_x"/>
                                          </p:val>
                                        </p:tav>
                                      </p:tavLst>
                                    </p:anim>
                                    <p:anim calcmode="lin" valueType="num">
                                      <p:cBhvr additive="base">
                                        <p:cTn id="14" dur="500" fill="hold"/>
                                        <p:tgtEl>
                                          <p:spTgt spid="12390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23909"/>
                                        </p:tgtEl>
                                        <p:attrNameLst>
                                          <p:attrName>style.visibility</p:attrName>
                                        </p:attrNameLst>
                                      </p:cBhvr>
                                      <p:to>
                                        <p:strVal val="visible"/>
                                      </p:to>
                                    </p:set>
                                    <p:anim calcmode="lin" valueType="num">
                                      <p:cBhvr additive="base">
                                        <p:cTn id="19" dur="500" fill="hold"/>
                                        <p:tgtEl>
                                          <p:spTgt spid="123909"/>
                                        </p:tgtEl>
                                        <p:attrNameLst>
                                          <p:attrName>ppt_x</p:attrName>
                                        </p:attrNameLst>
                                      </p:cBhvr>
                                      <p:tavLst>
                                        <p:tav tm="0">
                                          <p:val>
                                            <p:strVal val="1+#ppt_w/2"/>
                                          </p:val>
                                        </p:tav>
                                        <p:tav tm="100000">
                                          <p:val>
                                            <p:strVal val="#ppt_x"/>
                                          </p:val>
                                        </p:tav>
                                      </p:tavLst>
                                    </p:anim>
                                    <p:anim calcmode="lin" valueType="num">
                                      <p:cBhvr additive="base">
                                        <p:cTn id="20" dur="500" fill="hold"/>
                                        <p:tgtEl>
                                          <p:spTgt spid="12390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23911"/>
                                        </p:tgtEl>
                                        <p:attrNameLst>
                                          <p:attrName>style.visibility</p:attrName>
                                        </p:attrNameLst>
                                      </p:cBhvr>
                                      <p:to>
                                        <p:strVal val="visible"/>
                                      </p:to>
                                    </p:set>
                                    <p:animEffect transition="in" filter="dissolve">
                                      <p:cBhvr>
                                        <p:cTn id="25" dur="500"/>
                                        <p:tgtEl>
                                          <p:spTgt spid="1239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autoUpdateAnimBg="0"/>
      <p:bldP spid="123909" grpId="0" autoUpdateAnimBg="0"/>
      <p:bldP spid="123910" grpId="0" autoUpdateAnimBg="0"/>
      <p:bldP spid="123911"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2" cstate="print"/>
          <a:srcRect/>
          <a:stretch>
            <a:fillRect/>
          </a:stretch>
        </p:blipFill>
        <p:spPr bwMode="auto">
          <a:xfrm>
            <a:off x="2133600" y="533400"/>
            <a:ext cx="3683000" cy="3086100"/>
          </a:xfrm>
          <a:prstGeom prst="rect">
            <a:avLst/>
          </a:prstGeom>
          <a:noFill/>
          <a:ln w="9525">
            <a:noFill/>
            <a:miter lim="800000"/>
            <a:headEnd/>
            <a:tailEnd/>
          </a:ln>
        </p:spPr>
      </p:pic>
      <p:sp>
        <p:nvSpPr>
          <p:cNvPr id="108547" name="Text Box 3"/>
          <p:cNvSpPr txBox="1">
            <a:spLocks noChangeArrowheads="1"/>
          </p:cNvSpPr>
          <p:nvPr/>
        </p:nvSpPr>
        <p:spPr bwMode="auto">
          <a:xfrm>
            <a:off x="762000" y="4267200"/>
            <a:ext cx="7331075" cy="1997075"/>
          </a:xfrm>
          <a:prstGeom prst="rect">
            <a:avLst/>
          </a:prstGeom>
          <a:noFill/>
          <a:ln w="9525">
            <a:noFill/>
            <a:miter lim="800000"/>
            <a:headEnd/>
            <a:tailEnd/>
          </a:ln>
        </p:spPr>
        <p:txBody>
          <a:bodyPr>
            <a:spAutoFit/>
          </a:bodyPr>
          <a:lstStyle/>
          <a:p>
            <a:pPr algn="just">
              <a:lnSpc>
                <a:spcPts val="2500"/>
              </a:lnSpc>
            </a:pPr>
            <a:r>
              <a:rPr lang="en-US" altLang="ja-JP" i="1">
                <a:solidFill>
                  <a:srgbClr val="000000"/>
                </a:solidFill>
                <a:latin typeface="Times" charset="0"/>
                <a:ea typeface="平成明朝" pitchFamily="17" charset="-128"/>
              </a:rPr>
              <a:t>Clostridium difficile</a:t>
            </a:r>
            <a:r>
              <a:rPr lang="en-US" altLang="ja-JP">
                <a:solidFill>
                  <a:srgbClr val="000000"/>
                </a:solidFill>
                <a:latin typeface="Times" charset="0"/>
                <a:ea typeface="平成明朝" pitchFamily="17" charset="-128"/>
              </a:rPr>
              <a:t> toxin B is a bacterial protein toxin (about 250 kDa) which monoglucosylates and inhibits Rho family proteins using UDP-glucose as cosubstrate. Targets are all Rho family proteins (Rho, Rac, and Cdc42).</a:t>
            </a:r>
            <a:endParaRPr lang="ja-JP" altLang="ja-JP">
              <a:solidFill>
                <a:srgbClr val="000000"/>
              </a:solidFill>
              <a:latin typeface="Times" charset="0"/>
              <a:ea typeface="平成明朝" pitchFamily="17" charset="-128"/>
            </a:endParaRPr>
          </a:p>
          <a:p>
            <a:pPr algn="just">
              <a:lnSpc>
                <a:spcPts val="2500"/>
              </a:lnSpc>
            </a:pPr>
            <a:r>
              <a:rPr lang="en-US" altLang="ja-JP" i="1">
                <a:solidFill>
                  <a:srgbClr val="000000"/>
                </a:solidFill>
                <a:latin typeface="Times" charset="0"/>
                <a:ea typeface="平成明朝" pitchFamily="17" charset="-128"/>
              </a:rPr>
              <a:t>Clostridium boturinum </a:t>
            </a:r>
            <a:r>
              <a:rPr lang="en-US" altLang="ja-JP">
                <a:solidFill>
                  <a:srgbClr val="000000"/>
                </a:solidFill>
                <a:latin typeface="Times" charset="0"/>
                <a:ea typeface="平成明朝" pitchFamily="17" charset="-128"/>
              </a:rPr>
              <a:t>C3 exoenzyme is a bacterial protein toxin (about 25 kDa) which monoglucosylates and inhibits RhoA, B, and C but not other GTPases of Rho family like Rac and Cdc42.</a:t>
            </a:r>
            <a:endParaRPr lang="en-US" altLang="ja-JP" sz="2400">
              <a:solidFill>
                <a:srgbClr val="000000"/>
              </a:solidFill>
              <a:latin typeface="Times" charset="0"/>
              <a:ea typeface="平成明朝" pitchFamily="17" charset="-128"/>
            </a:endParaRPr>
          </a:p>
        </p:txBody>
      </p:sp>
    </p:spTree>
    <p:extLst>
      <p:ext uri="{BB962C8B-B14F-4D97-AF65-F5344CB8AC3E}">
        <p14:creationId xmlns:p14="http://schemas.microsoft.com/office/powerpoint/2010/main" val="41044819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ChangeArrowheads="1"/>
          </p:cNvSpPr>
          <p:nvPr/>
        </p:nvSpPr>
        <p:spPr bwMode="auto">
          <a:xfrm>
            <a:off x="0" y="0"/>
            <a:ext cx="9144000" cy="6858000"/>
          </a:xfrm>
          <a:prstGeom prst="rect">
            <a:avLst/>
          </a:prstGeom>
          <a:solidFill>
            <a:srgbClr val="000076"/>
          </a:solidFill>
          <a:ln w="9525">
            <a:noFill/>
            <a:miter lim="800000"/>
            <a:headEnd/>
            <a:tailEnd/>
          </a:ln>
        </p:spPr>
        <p:txBody>
          <a:bodyPr wrap="none" anchor="ctr"/>
          <a:lstStyle/>
          <a:p>
            <a:pPr algn="ctr"/>
            <a:r>
              <a:rPr lang="ja-JP" altLang="en-US" sz="1400">
                <a:solidFill>
                  <a:srgbClr val="000000"/>
                </a:solidFill>
                <a:latin typeface="Times" charset="0"/>
                <a:ea typeface="ＭＳ 明朝" pitchFamily="17" charset="-128"/>
              </a:rPr>
              <a:t>Ｃ</a:t>
            </a:r>
          </a:p>
        </p:txBody>
      </p:sp>
      <p:pic>
        <p:nvPicPr>
          <p:cNvPr id="109571" name="Picture 3"/>
          <p:cNvPicPr>
            <a:picLocks noChangeAspect="1" noChangeArrowheads="1"/>
          </p:cNvPicPr>
          <p:nvPr/>
        </p:nvPicPr>
        <p:blipFill>
          <a:blip r:embed="rId2" cstate="print"/>
          <a:srcRect/>
          <a:stretch>
            <a:fillRect/>
          </a:stretch>
        </p:blipFill>
        <p:spPr bwMode="auto">
          <a:xfrm>
            <a:off x="76200" y="457200"/>
            <a:ext cx="9001125" cy="6000750"/>
          </a:xfrm>
          <a:prstGeom prst="rect">
            <a:avLst/>
          </a:prstGeom>
          <a:noFill/>
          <a:ln w="9525">
            <a:noFill/>
            <a:miter lim="800000"/>
            <a:headEnd/>
            <a:tailEnd/>
          </a:ln>
        </p:spPr>
      </p:pic>
      <p:sp>
        <p:nvSpPr>
          <p:cNvPr id="109572" name="Rectangle 4"/>
          <p:cNvSpPr>
            <a:spLocks noChangeArrowheads="1"/>
          </p:cNvSpPr>
          <p:nvPr/>
        </p:nvSpPr>
        <p:spPr bwMode="auto">
          <a:xfrm>
            <a:off x="-838200" y="1219200"/>
            <a:ext cx="7772400" cy="1143000"/>
          </a:xfrm>
          <a:prstGeom prst="rect">
            <a:avLst/>
          </a:prstGeom>
          <a:noFill/>
          <a:ln w="9525">
            <a:noFill/>
            <a:miter lim="800000"/>
            <a:headEnd/>
            <a:tailEnd/>
          </a:ln>
        </p:spPr>
        <p:txBody>
          <a:bodyPr anchor="ctr"/>
          <a:lstStyle/>
          <a:p>
            <a:pPr algn="ctr"/>
            <a:r>
              <a:rPr lang="en-US" altLang="ja-JP" sz="3200">
                <a:solidFill>
                  <a:srgbClr val="FFFFFF"/>
                </a:solidFill>
                <a:latin typeface="Arial"/>
                <a:ea typeface="ＭＳ Ｐゴシック"/>
              </a:rPr>
              <a:t>H33343, H33258</a:t>
            </a:r>
            <a:endParaRPr lang="en-US" altLang="ja-JP" sz="4400">
              <a:solidFill>
                <a:srgbClr val="FFFFFF"/>
              </a:solidFill>
              <a:latin typeface="Arial"/>
              <a:ea typeface="ＭＳ Ｐゴシック"/>
            </a:endParaRPr>
          </a:p>
        </p:txBody>
      </p:sp>
      <p:sp>
        <p:nvSpPr>
          <p:cNvPr id="109573" name="Rectangle 5"/>
          <p:cNvSpPr>
            <a:spLocks noChangeArrowheads="1"/>
          </p:cNvSpPr>
          <p:nvPr/>
        </p:nvSpPr>
        <p:spPr bwMode="auto">
          <a:xfrm>
            <a:off x="2590800" y="1219200"/>
            <a:ext cx="7772400" cy="1143000"/>
          </a:xfrm>
          <a:prstGeom prst="rect">
            <a:avLst/>
          </a:prstGeom>
          <a:noFill/>
          <a:ln w="9525">
            <a:noFill/>
            <a:miter lim="800000"/>
            <a:headEnd/>
            <a:tailEnd/>
          </a:ln>
        </p:spPr>
        <p:txBody>
          <a:bodyPr anchor="ctr"/>
          <a:lstStyle/>
          <a:p>
            <a:pPr algn="ctr"/>
            <a:r>
              <a:rPr lang="en-US" altLang="ja-JP" sz="3200">
                <a:solidFill>
                  <a:srgbClr val="FFFFFF"/>
                </a:solidFill>
                <a:latin typeface="Arial"/>
                <a:ea typeface="ＭＳ Ｐゴシック"/>
              </a:rPr>
              <a:t>PI, DAPI</a:t>
            </a:r>
            <a:endParaRPr lang="en-US" altLang="ja-JP" sz="4400">
              <a:solidFill>
                <a:srgbClr val="FFFFFF"/>
              </a:solidFill>
              <a:latin typeface="Arial"/>
              <a:ea typeface="ＭＳ Ｐゴシック"/>
            </a:endParaRPr>
          </a:p>
        </p:txBody>
      </p:sp>
      <p:sp>
        <p:nvSpPr>
          <p:cNvPr id="109574" name="Text Box 6"/>
          <p:cNvSpPr txBox="1">
            <a:spLocks noChangeArrowheads="1"/>
          </p:cNvSpPr>
          <p:nvPr/>
        </p:nvSpPr>
        <p:spPr bwMode="auto">
          <a:xfrm>
            <a:off x="1403350" y="620713"/>
            <a:ext cx="5975350" cy="457200"/>
          </a:xfrm>
          <a:prstGeom prst="rect">
            <a:avLst/>
          </a:prstGeom>
          <a:noFill/>
          <a:ln w="9525">
            <a:noFill/>
            <a:miter lim="800000"/>
            <a:headEnd/>
            <a:tailEnd/>
          </a:ln>
        </p:spPr>
        <p:txBody>
          <a:bodyPr wrap="none">
            <a:spAutoFit/>
          </a:bodyPr>
          <a:lstStyle/>
          <a:p>
            <a:r>
              <a:rPr lang="ja-JP" altLang="en-US" sz="2400">
                <a:solidFill>
                  <a:srgbClr val="FFFFFF"/>
                </a:solidFill>
                <a:latin typeface="Times" charset="0"/>
                <a:ea typeface="ＭＳ 明朝" pitchFamily="17" charset="-128"/>
              </a:rPr>
              <a:t>精子と卵との受精（細胞融合）の判定方法</a:t>
            </a:r>
          </a:p>
        </p:txBody>
      </p:sp>
      <p:sp>
        <p:nvSpPr>
          <p:cNvPr id="125959" name="Rectangle 7"/>
          <p:cNvSpPr>
            <a:spLocks noChangeArrowheads="1"/>
          </p:cNvSpPr>
          <p:nvPr/>
        </p:nvSpPr>
        <p:spPr bwMode="auto">
          <a:xfrm>
            <a:off x="4683125" y="1095797"/>
            <a:ext cx="4427537" cy="5589587"/>
          </a:xfrm>
          <a:prstGeom prst="rect">
            <a:avLst/>
          </a:prstGeom>
          <a:solidFill>
            <a:srgbClr val="000066"/>
          </a:solidFill>
          <a:ln w="9525">
            <a:noFill/>
            <a:miter lim="800000"/>
            <a:headEnd/>
            <a:tailEnd/>
          </a:ln>
        </p:spPr>
        <p:txBody>
          <a:bodyPr wrap="none" anchor="ctr"/>
          <a:lstStyle/>
          <a:p>
            <a:pPr algn="ctr"/>
            <a:r>
              <a:rPr lang="ja-JP" altLang="en-US" sz="1400">
                <a:solidFill>
                  <a:srgbClr val="000000"/>
                </a:solidFill>
                <a:latin typeface="Times" charset="0"/>
                <a:ea typeface="ＭＳ 明朝" pitchFamily="17" charset="-128"/>
              </a:rPr>
              <a:t>Ｃ</a:t>
            </a:r>
          </a:p>
        </p:txBody>
      </p:sp>
    </p:spTree>
    <p:extLst>
      <p:ext uri="{BB962C8B-B14F-4D97-AF65-F5344CB8AC3E}">
        <p14:creationId xmlns:p14="http://schemas.microsoft.com/office/powerpoint/2010/main" val="175008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5" fill="hold" grpId="0" nodeType="clickEffect">
                                  <p:stCondLst>
                                    <p:cond delay="0"/>
                                  </p:stCondLst>
                                  <p:childTnLst>
                                    <p:animEffect transition="out" filter="blinds(vertical)">
                                      <p:cBhvr>
                                        <p:cTn id="6" dur="500"/>
                                        <p:tgtEl>
                                          <p:spTgt spid="125959"/>
                                        </p:tgtEl>
                                      </p:cBhvr>
                                    </p:animEffect>
                                    <p:set>
                                      <p:cBhvr>
                                        <p:cTn id="7" dur="1" fill="hold">
                                          <p:stCondLst>
                                            <p:cond delay="499"/>
                                          </p:stCondLst>
                                        </p:cTn>
                                        <p:tgtEl>
                                          <p:spTgt spid="1259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630613" y="2289175"/>
            <a:ext cx="1954212" cy="2044700"/>
            <a:chOff x="2287" y="1442"/>
            <a:chExt cx="1231" cy="1288"/>
          </a:xfrm>
        </p:grpSpPr>
        <p:pic>
          <p:nvPicPr>
            <p:cNvPr id="110629" name="Picture 3"/>
            <p:cNvPicPr>
              <a:picLocks noChangeAspect="1" noChangeArrowheads="1"/>
            </p:cNvPicPr>
            <p:nvPr/>
          </p:nvPicPr>
          <p:blipFill>
            <a:blip r:embed="rId2" cstate="print"/>
            <a:srcRect/>
            <a:stretch>
              <a:fillRect/>
            </a:stretch>
          </p:blipFill>
          <p:spPr bwMode="auto">
            <a:xfrm>
              <a:off x="2287" y="1442"/>
              <a:ext cx="428" cy="442"/>
            </a:xfrm>
            <a:prstGeom prst="rect">
              <a:avLst/>
            </a:prstGeom>
            <a:noFill/>
            <a:ln w="9525">
              <a:noFill/>
              <a:miter lim="800000"/>
              <a:headEnd/>
              <a:tailEnd/>
            </a:ln>
          </p:spPr>
        </p:pic>
        <p:pic>
          <p:nvPicPr>
            <p:cNvPr id="110630" name="Picture 4"/>
            <p:cNvPicPr>
              <a:picLocks noChangeAspect="1" noChangeArrowheads="1"/>
            </p:cNvPicPr>
            <p:nvPr/>
          </p:nvPicPr>
          <p:blipFill>
            <a:blip r:embed="rId3" cstate="print"/>
            <a:srcRect/>
            <a:stretch>
              <a:fillRect/>
            </a:stretch>
          </p:blipFill>
          <p:spPr bwMode="auto">
            <a:xfrm>
              <a:off x="2703" y="1451"/>
              <a:ext cx="437" cy="442"/>
            </a:xfrm>
            <a:prstGeom prst="rect">
              <a:avLst/>
            </a:prstGeom>
            <a:noFill/>
            <a:ln w="9525">
              <a:noFill/>
              <a:miter lim="800000"/>
              <a:headEnd/>
              <a:tailEnd/>
            </a:ln>
          </p:spPr>
        </p:pic>
        <p:pic>
          <p:nvPicPr>
            <p:cNvPr id="110631" name="Picture 5"/>
            <p:cNvPicPr>
              <a:picLocks noChangeAspect="1" noChangeArrowheads="1"/>
            </p:cNvPicPr>
            <p:nvPr/>
          </p:nvPicPr>
          <p:blipFill>
            <a:blip r:embed="rId4" cstate="print"/>
            <a:srcRect/>
            <a:stretch>
              <a:fillRect/>
            </a:stretch>
          </p:blipFill>
          <p:spPr bwMode="auto">
            <a:xfrm>
              <a:off x="3124" y="1450"/>
              <a:ext cx="392" cy="442"/>
            </a:xfrm>
            <a:prstGeom prst="rect">
              <a:avLst/>
            </a:prstGeom>
            <a:noFill/>
            <a:ln w="9525">
              <a:noFill/>
              <a:miter lim="800000"/>
              <a:headEnd/>
              <a:tailEnd/>
            </a:ln>
          </p:spPr>
        </p:pic>
        <p:pic>
          <p:nvPicPr>
            <p:cNvPr id="110632" name="Picture 6"/>
            <p:cNvPicPr>
              <a:picLocks noChangeAspect="1" noChangeArrowheads="1"/>
            </p:cNvPicPr>
            <p:nvPr/>
          </p:nvPicPr>
          <p:blipFill>
            <a:blip r:embed="rId5" cstate="print"/>
            <a:srcRect/>
            <a:stretch>
              <a:fillRect/>
            </a:stretch>
          </p:blipFill>
          <p:spPr bwMode="auto">
            <a:xfrm>
              <a:off x="2287" y="1882"/>
              <a:ext cx="428" cy="451"/>
            </a:xfrm>
            <a:prstGeom prst="rect">
              <a:avLst/>
            </a:prstGeom>
            <a:noFill/>
            <a:ln w="9525">
              <a:noFill/>
              <a:miter lim="800000"/>
              <a:headEnd/>
              <a:tailEnd/>
            </a:ln>
          </p:spPr>
        </p:pic>
        <p:pic>
          <p:nvPicPr>
            <p:cNvPr id="110633" name="Picture 7"/>
            <p:cNvPicPr>
              <a:picLocks noChangeAspect="1" noChangeArrowheads="1"/>
            </p:cNvPicPr>
            <p:nvPr/>
          </p:nvPicPr>
          <p:blipFill>
            <a:blip r:embed="rId6" cstate="print"/>
            <a:srcRect/>
            <a:stretch>
              <a:fillRect/>
            </a:stretch>
          </p:blipFill>
          <p:spPr bwMode="auto">
            <a:xfrm>
              <a:off x="2699" y="1890"/>
              <a:ext cx="437" cy="451"/>
            </a:xfrm>
            <a:prstGeom prst="rect">
              <a:avLst/>
            </a:prstGeom>
            <a:noFill/>
            <a:ln w="9525">
              <a:noFill/>
              <a:miter lim="800000"/>
              <a:headEnd/>
              <a:tailEnd/>
            </a:ln>
          </p:spPr>
        </p:pic>
        <p:pic>
          <p:nvPicPr>
            <p:cNvPr id="110634" name="Picture 8"/>
            <p:cNvPicPr>
              <a:picLocks noChangeAspect="1" noChangeArrowheads="1"/>
            </p:cNvPicPr>
            <p:nvPr/>
          </p:nvPicPr>
          <p:blipFill>
            <a:blip r:embed="rId7" cstate="print"/>
            <a:srcRect/>
            <a:stretch>
              <a:fillRect/>
            </a:stretch>
          </p:blipFill>
          <p:spPr bwMode="auto">
            <a:xfrm>
              <a:off x="3126" y="1882"/>
              <a:ext cx="392" cy="451"/>
            </a:xfrm>
            <a:prstGeom prst="rect">
              <a:avLst/>
            </a:prstGeom>
            <a:noFill/>
            <a:ln w="9525">
              <a:noFill/>
              <a:miter lim="800000"/>
              <a:headEnd/>
              <a:tailEnd/>
            </a:ln>
          </p:spPr>
        </p:pic>
        <p:pic>
          <p:nvPicPr>
            <p:cNvPr id="110635" name="Picture 9"/>
            <p:cNvPicPr>
              <a:picLocks noChangeAspect="1" noChangeArrowheads="1"/>
            </p:cNvPicPr>
            <p:nvPr/>
          </p:nvPicPr>
          <p:blipFill>
            <a:blip r:embed="rId8" cstate="print"/>
            <a:srcRect/>
            <a:stretch>
              <a:fillRect/>
            </a:stretch>
          </p:blipFill>
          <p:spPr bwMode="auto">
            <a:xfrm>
              <a:off x="2287" y="2326"/>
              <a:ext cx="428" cy="404"/>
            </a:xfrm>
            <a:prstGeom prst="rect">
              <a:avLst/>
            </a:prstGeom>
            <a:noFill/>
            <a:ln w="9525">
              <a:noFill/>
              <a:miter lim="800000"/>
              <a:headEnd/>
              <a:tailEnd/>
            </a:ln>
          </p:spPr>
        </p:pic>
        <p:pic>
          <p:nvPicPr>
            <p:cNvPr id="110636" name="Picture 10"/>
            <p:cNvPicPr>
              <a:picLocks noChangeAspect="1" noChangeArrowheads="1"/>
            </p:cNvPicPr>
            <p:nvPr/>
          </p:nvPicPr>
          <p:blipFill>
            <a:blip r:embed="rId9" cstate="print"/>
            <a:srcRect/>
            <a:stretch>
              <a:fillRect/>
            </a:stretch>
          </p:blipFill>
          <p:spPr bwMode="auto">
            <a:xfrm>
              <a:off x="2703" y="2326"/>
              <a:ext cx="437" cy="404"/>
            </a:xfrm>
            <a:prstGeom prst="rect">
              <a:avLst/>
            </a:prstGeom>
            <a:noFill/>
            <a:ln w="9525">
              <a:noFill/>
              <a:miter lim="800000"/>
              <a:headEnd/>
              <a:tailEnd/>
            </a:ln>
          </p:spPr>
        </p:pic>
        <p:pic>
          <p:nvPicPr>
            <p:cNvPr id="110637" name="Picture 11"/>
            <p:cNvPicPr>
              <a:picLocks noChangeAspect="1" noChangeArrowheads="1"/>
            </p:cNvPicPr>
            <p:nvPr/>
          </p:nvPicPr>
          <p:blipFill>
            <a:blip r:embed="rId10" cstate="print"/>
            <a:srcRect/>
            <a:stretch>
              <a:fillRect/>
            </a:stretch>
          </p:blipFill>
          <p:spPr bwMode="auto">
            <a:xfrm>
              <a:off x="3126" y="2326"/>
              <a:ext cx="392" cy="404"/>
            </a:xfrm>
            <a:prstGeom prst="rect">
              <a:avLst/>
            </a:prstGeom>
            <a:noFill/>
            <a:ln w="9525">
              <a:noFill/>
              <a:miter lim="800000"/>
              <a:headEnd/>
              <a:tailEnd/>
            </a:ln>
          </p:spPr>
        </p:pic>
        <p:sp>
          <p:nvSpPr>
            <p:cNvPr id="110638" name="Text Box 12"/>
            <p:cNvSpPr txBox="1">
              <a:spLocks noChangeArrowheads="1"/>
            </p:cNvSpPr>
            <p:nvPr/>
          </p:nvSpPr>
          <p:spPr bwMode="auto">
            <a:xfrm>
              <a:off x="2426" y="1525"/>
              <a:ext cx="260" cy="231"/>
            </a:xfrm>
            <a:prstGeom prst="rect">
              <a:avLst/>
            </a:prstGeom>
            <a:noFill/>
            <a:ln w="9525">
              <a:noFill/>
              <a:miter lim="800000"/>
              <a:headEnd/>
              <a:tailEnd/>
            </a:ln>
          </p:spPr>
          <p:txBody>
            <a:bodyPr wrap="none">
              <a:spAutoFit/>
            </a:bodyPr>
            <a:lstStyle/>
            <a:p>
              <a:r>
                <a:rPr lang="en-US" altLang="ja-JP">
                  <a:solidFill>
                    <a:srgbClr val="FFFFFF"/>
                  </a:solidFill>
                  <a:latin typeface="Arial"/>
                  <a:ea typeface="ＭＳ ゴシック" pitchFamily="49" charset="-128"/>
                </a:rPr>
                <a:t>♂</a:t>
              </a:r>
            </a:p>
          </p:txBody>
        </p:sp>
      </p:grpSp>
      <p:grpSp>
        <p:nvGrpSpPr>
          <p:cNvPr id="3" name="Group 13"/>
          <p:cNvGrpSpPr>
            <a:grpSpLocks/>
          </p:cNvGrpSpPr>
          <p:nvPr/>
        </p:nvGrpSpPr>
        <p:grpSpPr bwMode="auto">
          <a:xfrm>
            <a:off x="1581150" y="2295525"/>
            <a:ext cx="1963738" cy="2038350"/>
            <a:chOff x="996" y="1446"/>
            <a:chExt cx="1237" cy="1284"/>
          </a:xfrm>
        </p:grpSpPr>
        <p:pic>
          <p:nvPicPr>
            <p:cNvPr id="110617" name="Picture 14"/>
            <p:cNvPicPr>
              <a:picLocks noChangeAspect="1" noChangeArrowheads="1"/>
            </p:cNvPicPr>
            <p:nvPr/>
          </p:nvPicPr>
          <p:blipFill>
            <a:blip r:embed="rId11" cstate="print"/>
            <a:srcRect/>
            <a:stretch>
              <a:fillRect/>
            </a:stretch>
          </p:blipFill>
          <p:spPr bwMode="auto">
            <a:xfrm>
              <a:off x="996" y="1446"/>
              <a:ext cx="428" cy="442"/>
            </a:xfrm>
            <a:prstGeom prst="rect">
              <a:avLst/>
            </a:prstGeom>
            <a:noFill/>
            <a:ln w="9525">
              <a:noFill/>
              <a:miter lim="800000"/>
              <a:headEnd/>
              <a:tailEnd/>
            </a:ln>
          </p:spPr>
        </p:pic>
        <p:pic>
          <p:nvPicPr>
            <p:cNvPr id="110618" name="Picture 15"/>
            <p:cNvPicPr>
              <a:picLocks noChangeAspect="1" noChangeArrowheads="1"/>
            </p:cNvPicPr>
            <p:nvPr/>
          </p:nvPicPr>
          <p:blipFill>
            <a:blip r:embed="rId12" cstate="print"/>
            <a:srcRect/>
            <a:stretch>
              <a:fillRect/>
            </a:stretch>
          </p:blipFill>
          <p:spPr bwMode="auto">
            <a:xfrm>
              <a:off x="1413" y="1446"/>
              <a:ext cx="437" cy="442"/>
            </a:xfrm>
            <a:prstGeom prst="rect">
              <a:avLst/>
            </a:prstGeom>
            <a:noFill/>
            <a:ln w="9525">
              <a:noFill/>
              <a:miter lim="800000"/>
              <a:headEnd/>
              <a:tailEnd/>
            </a:ln>
          </p:spPr>
        </p:pic>
        <p:pic>
          <p:nvPicPr>
            <p:cNvPr id="110619" name="Picture 16"/>
            <p:cNvPicPr>
              <a:picLocks noChangeAspect="1" noChangeArrowheads="1"/>
            </p:cNvPicPr>
            <p:nvPr/>
          </p:nvPicPr>
          <p:blipFill>
            <a:blip r:embed="rId13" cstate="print"/>
            <a:srcRect/>
            <a:stretch>
              <a:fillRect/>
            </a:stretch>
          </p:blipFill>
          <p:spPr bwMode="auto">
            <a:xfrm>
              <a:off x="1840" y="1446"/>
              <a:ext cx="393" cy="442"/>
            </a:xfrm>
            <a:prstGeom prst="rect">
              <a:avLst/>
            </a:prstGeom>
            <a:noFill/>
            <a:ln w="9525">
              <a:noFill/>
              <a:miter lim="800000"/>
              <a:headEnd/>
              <a:tailEnd/>
            </a:ln>
          </p:spPr>
        </p:pic>
        <p:pic>
          <p:nvPicPr>
            <p:cNvPr id="110620" name="Picture 17"/>
            <p:cNvPicPr>
              <a:picLocks noChangeAspect="1" noChangeArrowheads="1"/>
            </p:cNvPicPr>
            <p:nvPr/>
          </p:nvPicPr>
          <p:blipFill>
            <a:blip r:embed="rId14" cstate="print"/>
            <a:srcRect/>
            <a:stretch>
              <a:fillRect/>
            </a:stretch>
          </p:blipFill>
          <p:spPr bwMode="auto">
            <a:xfrm>
              <a:off x="1001" y="1882"/>
              <a:ext cx="428" cy="451"/>
            </a:xfrm>
            <a:prstGeom prst="rect">
              <a:avLst/>
            </a:prstGeom>
            <a:noFill/>
            <a:ln w="9525">
              <a:noFill/>
              <a:miter lim="800000"/>
              <a:headEnd/>
              <a:tailEnd/>
            </a:ln>
          </p:spPr>
        </p:pic>
        <p:pic>
          <p:nvPicPr>
            <p:cNvPr id="110621" name="Picture 18"/>
            <p:cNvPicPr>
              <a:picLocks noChangeAspect="1" noChangeArrowheads="1"/>
            </p:cNvPicPr>
            <p:nvPr/>
          </p:nvPicPr>
          <p:blipFill>
            <a:blip r:embed="rId15" cstate="print"/>
            <a:srcRect/>
            <a:stretch>
              <a:fillRect/>
            </a:stretch>
          </p:blipFill>
          <p:spPr bwMode="auto">
            <a:xfrm>
              <a:off x="1413" y="1882"/>
              <a:ext cx="437" cy="451"/>
            </a:xfrm>
            <a:prstGeom prst="rect">
              <a:avLst/>
            </a:prstGeom>
            <a:noFill/>
            <a:ln w="9525">
              <a:noFill/>
              <a:miter lim="800000"/>
              <a:headEnd/>
              <a:tailEnd/>
            </a:ln>
          </p:spPr>
        </p:pic>
        <p:pic>
          <p:nvPicPr>
            <p:cNvPr id="110622" name="Picture 19"/>
            <p:cNvPicPr>
              <a:picLocks noChangeAspect="1" noChangeArrowheads="1"/>
            </p:cNvPicPr>
            <p:nvPr/>
          </p:nvPicPr>
          <p:blipFill>
            <a:blip r:embed="rId16" cstate="print"/>
            <a:srcRect/>
            <a:stretch>
              <a:fillRect/>
            </a:stretch>
          </p:blipFill>
          <p:spPr bwMode="auto">
            <a:xfrm>
              <a:off x="1840" y="1882"/>
              <a:ext cx="393" cy="451"/>
            </a:xfrm>
            <a:prstGeom prst="rect">
              <a:avLst/>
            </a:prstGeom>
            <a:noFill/>
            <a:ln w="9525">
              <a:noFill/>
              <a:miter lim="800000"/>
              <a:headEnd/>
              <a:tailEnd/>
            </a:ln>
          </p:spPr>
        </p:pic>
        <p:pic>
          <p:nvPicPr>
            <p:cNvPr id="110623" name="Picture 20"/>
            <p:cNvPicPr>
              <a:picLocks noChangeAspect="1" noChangeArrowheads="1"/>
            </p:cNvPicPr>
            <p:nvPr/>
          </p:nvPicPr>
          <p:blipFill>
            <a:blip r:embed="rId17" cstate="print"/>
            <a:srcRect/>
            <a:stretch>
              <a:fillRect/>
            </a:stretch>
          </p:blipFill>
          <p:spPr bwMode="auto">
            <a:xfrm>
              <a:off x="996" y="2326"/>
              <a:ext cx="428" cy="404"/>
            </a:xfrm>
            <a:prstGeom prst="rect">
              <a:avLst/>
            </a:prstGeom>
            <a:noFill/>
            <a:ln w="9525">
              <a:noFill/>
              <a:miter lim="800000"/>
              <a:headEnd/>
              <a:tailEnd/>
            </a:ln>
          </p:spPr>
        </p:pic>
        <p:pic>
          <p:nvPicPr>
            <p:cNvPr id="110624" name="Picture 21"/>
            <p:cNvPicPr>
              <a:picLocks noChangeAspect="1" noChangeArrowheads="1"/>
            </p:cNvPicPr>
            <p:nvPr/>
          </p:nvPicPr>
          <p:blipFill>
            <a:blip r:embed="rId18" cstate="print"/>
            <a:srcRect/>
            <a:stretch>
              <a:fillRect/>
            </a:stretch>
          </p:blipFill>
          <p:spPr bwMode="auto">
            <a:xfrm>
              <a:off x="1413" y="2326"/>
              <a:ext cx="437" cy="404"/>
            </a:xfrm>
            <a:prstGeom prst="rect">
              <a:avLst/>
            </a:prstGeom>
            <a:noFill/>
            <a:ln w="9525">
              <a:noFill/>
              <a:miter lim="800000"/>
              <a:headEnd/>
              <a:tailEnd/>
            </a:ln>
          </p:spPr>
        </p:pic>
        <p:pic>
          <p:nvPicPr>
            <p:cNvPr id="110625" name="Picture 22"/>
            <p:cNvPicPr>
              <a:picLocks noChangeAspect="1" noChangeArrowheads="1"/>
            </p:cNvPicPr>
            <p:nvPr/>
          </p:nvPicPr>
          <p:blipFill>
            <a:blip r:embed="rId19" cstate="print"/>
            <a:srcRect/>
            <a:stretch>
              <a:fillRect/>
            </a:stretch>
          </p:blipFill>
          <p:spPr bwMode="auto">
            <a:xfrm>
              <a:off x="1840" y="2326"/>
              <a:ext cx="393" cy="404"/>
            </a:xfrm>
            <a:prstGeom prst="rect">
              <a:avLst/>
            </a:prstGeom>
            <a:noFill/>
            <a:ln w="9525">
              <a:noFill/>
              <a:miter lim="800000"/>
              <a:headEnd/>
              <a:tailEnd/>
            </a:ln>
          </p:spPr>
        </p:pic>
        <p:sp>
          <p:nvSpPr>
            <p:cNvPr id="110626" name="Text Box 23"/>
            <p:cNvSpPr txBox="1">
              <a:spLocks noChangeArrowheads="1"/>
            </p:cNvSpPr>
            <p:nvPr/>
          </p:nvSpPr>
          <p:spPr bwMode="auto">
            <a:xfrm>
              <a:off x="1066" y="2341"/>
              <a:ext cx="260" cy="231"/>
            </a:xfrm>
            <a:prstGeom prst="rect">
              <a:avLst/>
            </a:prstGeom>
            <a:noFill/>
            <a:ln w="9525">
              <a:noFill/>
              <a:miter lim="800000"/>
              <a:headEnd/>
              <a:tailEnd/>
            </a:ln>
          </p:spPr>
          <p:txBody>
            <a:bodyPr wrap="none">
              <a:spAutoFit/>
            </a:bodyPr>
            <a:lstStyle/>
            <a:p>
              <a:r>
                <a:rPr lang="en-US" altLang="ja-JP">
                  <a:solidFill>
                    <a:srgbClr val="FFFFFF"/>
                  </a:solidFill>
                  <a:latin typeface="Arial"/>
                  <a:ea typeface="ＭＳ ゴシック" pitchFamily="49" charset="-128"/>
                </a:rPr>
                <a:t>♂</a:t>
              </a:r>
            </a:p>
          </p:txBody>
        </p:sp>
        <p:sp>
          <p:nvSpPr>
            <p:cNvPr id="110627" name="Text Box 24"/>
            <p:cNvSpPr txBox="1">
              <a:spLocks noChangeArrowheads="1"/>
            </p:cNvSpPr>
            <p:nvPr/>
          </p:nvSpPr>
          <p:spPr bwMode="auto">
            <a:xfrm>
              <a:off x="1066" y="1661"/>
              <a:ext cx="260" cy="231"/>
            </a:xfrm>
            <a:prstGeom prst="rect">
              <a:avLst/>
            </a:prstGeom>
            <a:noFill/>
            <a:ln w="9525">
              <a:noFill/>
              <a:miter lim="800000"/>
              <a:headEnd/>
              <a:tailEnd/>
            </a:ln>
          </p:spPr>
          <p:txBody>
            <a:bodyPr wrap="none">
              <a:spAutoFit/>
            </a:bodyPr>
            <a:lstStyle/>
            <a:p>
              <a:r>
                <a:rPr lang="en-US" altLang="ja-JP">
                  <a:solidFill>
                    <a:srgbClr val="FFFFFF"/>
                  </a:solidFill>
                  <a:latin typeface="Times" charset="0"/>
                  <a:ea typeface="ＭＳ ゴシック" pitchFamily="49" charset="-128"/>
                </a:rPr>
                <a:t>♀</a:t>
              </a:r>
            </a:p>
          </p:txBody>
        </p:sp>
        <p:sp>
          <p:nvSpPr>
            <p:cNvPr id="110628" name="Text Box 25"/>
            <p:cNvSpPr txBox="1">
              <a:spLocks noChangeArrowheads="1"/>
            </p:cNvSpPr>
            <p:nvPr/>
          </p:nvSpPr>
          <p:spPr bwMode="auto">
            <a:xfrm>
              <a:off x="1474" y="2478"/>
              <a:ext cx="260" cy="231"/>
            </a:xfrm>
            <a:prstGeom prst="rect">
              <a:avLst/>
            </a:prstGeom>
            <a:noFill/>
            <a:ln w="9525">
              <a:noFill/>
              <a:miter lim="800000"/>
              <a:headEnd/>
              <a:tailEnd/>
            </a:ln>
          </p:spPr>
          <p:txBody>
            <a:bodyPr wrap="none">
              <a:spAutoFit/>
            </a:bodyPr>
            <a:lstStyle/>
            <a:p>
              <a:r>
                <a:rPr lang="en-US" altLang="ja-JP">
                  <a:solidFill>
                    <a:srgbClr val="FFFFFF"/>
                  </a:solidFill>
                  <a:latin typeface="Arial"/>
                  <a:ea typeface="ＭＳ ゴシック" pitchFamily="49" charset="-128"/>
                </a:rPr>
                <a:t>♂</a:t>
              </a:r>
            </a:p>
          </p:txBody>
        </p:sp>
      </p:grpSp>
      <p:grpSp>
        <p:nvGrpSpPr>
          <p:cNvPr id="4" name="Group 26"/>
          <p:cNvGrpSpPr>
            <a:grpSpLocks/>
          </p:cNvGrpSpPr>
          <p:nvPr/>
        </p:nvGrpSpPr>
        <p:grpSpPr bwMode="auto">
          <a:xfrm>
            <a:off x="5670550" y="2295525"/>
            <a:ext cx="1974850" cy="2038350"/>
            <a:chOff x="3572" y="1446"/>
            <a:chExt cx="1244" cy="1284"/>
          </a:xfrm>
        </p:grpSpPr>
        <p:pic>
          <p:nvPicPr>
            <p:cNvPr id="110608" name="Picture 27"/>
            <p:cNvPicPr>
              <a:picLocks noChangeAspect="1" noChangeArrowheads="1"/>
            </p:cNvPicPr>
            <p:nvPr/>
          </p:nvPicPr>
          <p:blipFill>
            <a:blip r:embed="rId20" cstate="print"/>
            <a:srcRect/>
            <a:stretch>
              <a:fillRect/>
            </a:stretch>
          </p:blipFill>
          <p:spPr bwMode="auto">
            <a:xfrm>
              <a:off x="3572" y="1446"/>
              <a:ext cx="428" cy="442"/>
            </a:xfrm>
            <a:prstGeom prst="rect">
              <a:avLst/>
            </a:prstGeom>
            <a:noFill/>
            <a:ln w="9525">
              <a:noFill/>
              <a:miter lim="800000"/>
              <a:headEnd/>
              <a:tailEnd/>
            </a:ln>
          </p:spPr>
        </p:pic>
        <p:pic>
          <p:nvPicPr>
            <p:cNvPr id="110609" name="Picture 28"/>
            <p:cNvPicPr>
              <a:picLocks noChangeAspect="1" noChangeArrowheads="1"/>
            </p:cNvPicPr>
            <p:nvPr/>
          </p:nvPicPr>
          <p:blipFill>
            <a:blip r:embed="rId21" cstate="print"/>
            <a:srcRect/>
            <a:stretch>
              <a:fillRect/>
            </a:stretch>
          </p:blipFill>
          <p:spPr bwMode="auto">
            <a:xfrm>
              <a:off x="3996" y="1446"/>
              <a:ext cx="437" cy="442"/>
            </a:xfrm>
            <a:prstGeom prst="rect">
              <a:avLst/>
            </a:prstGeom>
            <a:noFill/>
            <a:ln w="9525">
              <a:noFill/>
              <a:miter lim="800000"/>
              <a:headEnd/>
              <a:tailEnd/>
            </a:ln>
          </p:spPr>
        </p:pic>
        <p:pic>
          <p:nvPicPr>
            <p:cNvPr id="110610" name="Picture 29"/>
            <p:cNvPicPr>
              <a:picLocks noChangeAspect="1" noChangeArrowheads="1"/>
            </p:cNvPicPr>
            <p:nvPr/>
          </p:nvPicPr>
          <p:blipFill>
            <a:blip r:embed="rId22" cstate="print"/>
            <a:srcRect/>
            <a:stretch>
              <a:fillRect/>
            </a:stretch>
          </p:blipFill>
          <p:spPr bwMode="auto">
            <a:xfrm>
              <a:off x="4423" y="1446"/>
              <a:ext cx="393" cy="442"/>
            </a:xfrm>
            <a:prstGeom prst="rect">
              <a:avLst/>
            </a:prstGeom>
            <a:noFill/>
            <a:ln w="9525">
              <a:noFill/>
              <a:miter lim="800000"/>
              <a:headEnd/>
              <a:tailEnd/>
            </a:ln>
          </p:spPr>
        </p:pic>
        <p:pic>
          <p:nvPicPr>
            <p:cNvPr id="110611" name="Picture 30"/>
            <p:cNvPicPr>
              <a:picLocks noChangeAspect="1" noChangeArrowheads="1"/>
            </p:cNvPicPr>
            <p:nvPr/>
          </p:nvPicPr>
          <p:blipFill>
            <a:blip r:embed="rId23" cstate="print"/>
            <a:srcRect/>
            <a:stretch>
              <a:fillRect/>
            </a:stretch>
          </p:blipFill>
          <p:spPr bwMode="auto">
            <a:xfrm>
              <a:off x="3572" y="1882"/>
              <a:ext cx="428" cy="451"/>
            </a:xfrm>
            <a:prstGeom prst="rect">
              <a:avLst/>
            </a:prstGeom>
            <a:noFill/>
            <a:ln w="9525">
              <a:noFill/>
              <a:miter lim="800000"/>
              <a:headEnd/>
              <a:tailEnd/>
            </a:ln>
          </p:spPr>
        </p:pic>
        <p:pic>
          <p:nvPicPr>
            <p:cNvPr id="110612" name="Picture 31"/>
            <p:cNvPicPr>
              <a:picLocks noChangeAspect="1" noChangeArrowheads="1"/>
            </p:cNvPicPr>
            <p:nvPr/>
          </p:nvPicPr>
          <p:blipFill>
            <a:blip r:embed="rId24" cstate="print"/>
            <a:srcRect/>
            <a:stretch>
              <a:fillRect/>
            </a:stretch>
          </p:blipFill>
          <p:spPr bwMode="auto">
            <a:xfrm>
              <a:off x="3996" y="1882"/>
              <a:ext cx="437" cy="451"/>
            </a:xfrm>
            <a:prstGeom prst="rect">
              <a:avLst/>
            </a:prstGeom>
            <a:noFill/>
            <a:ln w="9525">
              <a:noFill/>
              <a:miter lim="800000"/>
              <a:headEnd/>
              <a:tailEnd/>
            </a:ln>
          </p:spPr>
        </p:pic>
        <p:pic>
          <p:nvPicPr>
            <p:cNvPr id="110613" name="Picture 32"/>
            <p:cNvPicPr>
              <a:picLocks noChangeAspect="1" noChangeArrowheads="1"/>
            </p:cNvPicPr>
            <p:nvPr/>
          </p:nvPicPr>
          <p:blipFill>
            <a:blip r:embed="rId25" cstate="print"/>
            <a:srcRect/>
            <a:stretch>
              <a:fillRect/>
            </a:stretch>
          </p:blipFill>
          <p:spPr bwMode="auto">
            <a:xfrm>
              <a:off x="4423" y="1882"/>
              <a:ext cx="393" cy="451"/>
            </a:xfrm>
            <a:prstGeom prst="rect">
              <a:avLst/>
            </a:prstGeom>
            <a:noFill/>
            <a:ln w="9525">
              <a:noFill/>
              <a:miter lim="800000"/>
              <a:headEnd/>
              <a:tailEnd/>
            </a:ln>
          </p:spPr>
        </p:pic>
        <p:pic>
          <p:nvPicPr>
            <p:cNvPr id="110614" name="Picture 33"/>
            <p:cNvPicPr>
              <a:picLocks noChangeAspect="1" noChangeArrowheads="1"/>
            </p:cNvPicPr>
            <p:nvPr/>
          </p:nvPicPr>
          <p:blipFill>
            <a:blip r:embed="rId26" cstate="print"/>
            <a:srcRect/>
            <a:stretch>
              <a:fillRect/>
            </a:stretch>
          </p:blipFill>
          <p:spPr bwMode="auto">
            <a:xfrm>
              <a:off x="3572" y="2326"/>
              <a:ext cx="428" cy="404"/>
            </a:xfrm>
            <a:prstGeom prst="rect">
              <a:avLst/>
            </a:prstGeom>
            <a:noFill/>
            <a:ln w="9525">
              <a:noFill/>
              <a:miter lim="800000"/>
              <a:headEnd/>
              <a:tailEnd/>
            </a:ln>
          </p:spPr>
        </p:pic>
        <p:pic>
          <p:nvPicPr>
            <p:cNvPr id="110615" name="Picture 34"/>
            <p:cNvPicPr>
              <a:picLocks noChangeAspect="1" noChangeArrowheads="1"/>
            </p:cNvPicPr>
            <p:nvPr/>
          </p:nvPicPr>
          <p:blipFill>
            <a:blip r:embed="rId27" cstate="print"/>
            <a:srcRect/>
            <a:stretch>
              <a:fillRect/>
            </a:stretch>
          </p:blipFill>
          <p:spPr bwMode="auto">
            <a:xfrm>
              <a:off x="3996" y="2326"/>
              <a:ext cx="437" cy="404"/>
            </a:xfrm>
            <a:prstGeom prst="rect">
              <a:avLst/>
            </a:prstGeom>
            <a:noFill/>
            <a:ln w="9525">
              <a:noFill/>
              <a:miter lim="800000"/>
              <a:headEnd/>
              <a:tailEnd/>
            </a:ln>
          </p:spPr>
        </p:pic>
        <p:pic>
          <p:nvPicPr>
            <p:cNvPr id="110616" name="Picture 35"/>
            <p:cNvPicPr>
              <a:picLocks noChangeAspect="1" noChangeArrowheads="1"/>
            </p:cNvPicPr>
            <p:nvPr/>
          </p:nvPicPr>
          <p:blipFill>
            <a:blip r:embed="rId28" cstate="print"/>
            <a:srcRect/>
            <a:stretch>
              <a:fillRect/>
            </a:stretch>
          </p:blipFill>
          <p:spPr bwMode="auto">
            <a:xfrm>
              <a:off x="4423" y="2326"/>
              <a:ext cx="393" cy="404"/>
            </a:xfrm>
            <a:prstGeom prst="rect">
              <a:avLst/>
            </a:prstGeom>
            <a:noFill/>
            <a:ln w="9525">
              <a:noFill/>
              <a:miter lim="800000"/>
              <a:headEnd/>
              <a:tailEnd/>
            </a:ln>
          </p:spPr>
        </p:pic>
      </p:grpSp>
      <p:sp>
        <p:nvSpPr>
          <p:cNvPr id="110597" name="Rectangle 36"/>
          <p:cNvSpPr>
            <a:spLocks noChangeArrowheads="1"/>
          </p:cNvSpPr>
          <p:nvPr/>
        </p:nvSpPr>
        <p:spPr bwMode="auto">
          <a:xfrm>
            <a:off x="6243638" y="2273300"/>
            <a:ext cx="295275" cy="212725"/>
          </a:xfrm>
          <a:prstGeom prst="rect">
            <a:avLst/>
          </a:prstGeom>
          <a:noFill/>
          <a:ln w="9525">
            <a:noFill/>
            <a:miter lim="800000"/>
            <a:headEnd/>
            <a:tailEnd/>
          </a:ln>
        </p:spPr>
        <p:txBody>
          <a:bodyPr wrap="none" lIns="0" tIns="0" rIns="0" bIns="0">
            <a:spAutoFit/>
          </a:bodyPr>
          <a:lstStyle/>
          <a:p>
            <a:r>
              <a:rPr lang="en-US" altLang="ja-JP" sz="1400">
                <a:solidFill>
                  <a:srgbClr val="000000"/>
                </a:solidFill>
                <a:latin typeface="Helvetica" charset="0"/>
                <a:ea typeface="ＭＳ 明朝" pitchFamily="17" charset="-128"/>
              </a:rPr>
              <a:t>egg</a:t>
            </a:r>
            <a:endParaRPr lang="en-US" altLang="ja-JP" sz="2400" b="1">
              <a:solidFill>
                <a:srgbClr val="000000"/>
              </a:solidFill>
              <a:latin typeface="Times" charset="0"/>
              <a:ea typeface="ＭＳ 明朝" pitchFamily="17" charset="-128"/>
            </a:endParaRPr>
          </a:p>
        </p:txBody>
      </p:sp>
      <p:sp>
        <p:nvSpPr>
          <p:cNvPr id="110598" name="Freeform 37"/>
          <p:cNvSpPr>
            <a:spLocks/>
          </p:cNvSpPr>
          <p:nvPr/>
        </p:nvSpPr>
        <p:spPr bwMode="auto">
          <a:xfrm>
            <a:off x="1874838" y="3932238"/>
            <a:ext cx="312737" cy="568325"/>
          </a:xfrm>
          <a:custGeom>
            <a:avLst/>
            <a:gdLst>
              <a:gd name="T0" fmla="*/ 50519460 w 176"/>
              <a:gd name="T1" fmla="*/ 1035235004 h 312"/>
              <a:gd name="T2" fmla="*/ 0 w 176"/>
              <a:gd name="T3" fmla="*/ 1008691323 h 312"/>
              <a:gd name="T4" fmla="*/ 505187578 w 176"/>
              <a:gd name="T5" fmla="*/ 0 h 312"/>
              <a:gd name="T6" fmla="*/ 555707025 w 176"/>
              <a:gd name="T7" fmla="*/ 26543689 h 312"/>
              <a:gd name="T8" fmla="*/ 50519460 w 176"/>
              <a:gd name="T9" fmla="*/ 1035235004 h 312"/>
              <a:gd name="T10" fmla="*/ 0 60000 65536"/>
              <a:gd name="T11" fmla="*/ 0 60000 65536"/>
              <a:gd name="T12" fmla="*/ 0 60000 65536"/>
              <a:gd name="T13" fmla="*/ 0 60000 65536"/>
              <a:gd name="T14" fmla="*/ 0 60000 65536"/>
              <a:gd name="T15" fmla="*/ 0 w 176"/>
              <a:gd name="T16" fmla="*/ 0 h 312"/>
              <a:gd name="T17" fmla="*/ 176 w 176"/>
              <a:gd name="T18" fmla="*/ 312 h 312"/>
            </a:gdLst>
            <a:ahLst/>
            <a:cxnLst>
              <a:cxn ang="T10">
                <a:pos x="T0" y="T1"/>
              </a:cxn>
              <a:cxn ang="T11">
                <a:pos x="T2" y="T3"/>
              </a:cxn>
              <a:cxn ang="T12">
                <a:pos x="T4" y="T5"/>
              </a:cxn>
              <a:cxn ang="T13">
                <a:pos x="T6" y="T7"/>
              </a:cxn>
              <a:cxn ang="T14">
                <a:pos x="T8" y="T9"/>
              </a:cxn>
            </a:cxnLst>
            <a:rect l="T15" t="T16" r="T17" b="T18"/>
            <a:pathLst>
              <a:path w="176" h="312">
                <a:moveTo>
                  <a:pt x="16" y="312"/>
                </a:moveTo>
                <a:lnTo>
                  <a:pt x="0" y="304"/>
                </a:lnTo>
                <a:lnTo>
                  <a:pt x="160" y="0"/>
                </a:lnTo>
                <a:lnTo>
                  <a:pt x="176" y="8"/>
                </a:lnTo>
                <a:lnTo>
                  <a:pt x="16" y="312"/>
                </a:lnTo>
                <a:close/>
              </a:path>
            </a:pathLst>
          </a:custGeom>
          <a:solidFill>
            <a:srgbClr val="E7FF38"/>
          </a:solidFill>
          <a:ln w="9525">
            <a:noFill/>
            <a:round/>
            <a:headEnd/>
            <a:tailEnd/>
          </a:ln>
        </p:spPr>
        <p:txBody>
          <a:bodyPr/>
          <a:lstStyle/>
          <a:p>
            <a:endParaRPr lang="ja-JP" altLang="en-US">
              <a:solidFill>
                <a:srgbClr val="000000"/>
              </a:solidFill>
              <a:latin typeface="Arial"/>
              <a:ea typeface="ＭＳ Ｐゴシック"/>
            </a:endParaRPr>
          </a:p>
        </p:txBody>
      </p:sp>
      <p:sp>
        <p:nvSpPr>
          <p:cNvPr id="110599" name="Freeform 38"/>
          <p:cNvSpPr>
            <a:spLocks/>
          </p:cNvSpPr>
          <p:nvPr/>
        </p:nvSpPr>
        <p:spPr bwMode="auto">
          <a:xfrm>
            <a:off x="2682875" y="3873500"/>
            <a:ext cx="552450" cy="627063"/>
          </a:xfrm>
          <a:custGeom>
            <a:avLst/>
            <a:gdLst>
              <a:gd name="T0" fmla="*/ 978208401 w 312"/>
              <a:gd name="T1" fmla="*/ 1089881134 h 344"/>
              <a:gd name="T2" fmla="*/ 953126827 w 312"/>
              <a:gd name="T3" fmla="*/ 1143046579 h 344"/>
              <a:gd name="T4" fmla="*/ 0 w 312"/>
              <a:gd name="T5" fmla="*/ 26582729 h 344"/>
              <a:gd name="T6" fmla="*/ 50164933 w 312"/>
              <a:gd name="T7" fmla="*/ 0 h 344"/>
              <a:gd name="T8" fmla="*/ 978208401 w 312"/>
              <a:gd name="T9" fmla="*/ 1089881134 h 344"/>
              <a:gd name="T10" fmla="*/ 0 60000 65536"/>
              <a:gd name="T11" fmla="*/ 0 60000 65536"/>
              <a:gd name="T12" fmla="*/ 0 60000 65536"/>
              <a:gd name="T13" fmla="*/ 0 60000 65536"/>
              <a:gd name="T14" fmla="*/ 0 60000 65536"/>
              <a:gd name="T15" fmla="*/ 0 w 312"/>
              <a:gd name="T16" fmla="*/ 0 h 344"/>
              <a:gd name="T17" fmla="*/ 312 w 312"/>
              <a:gd name="T18" fmla="*/ 344 h 344"/>
            </a:gdLst>
            <a:ahLst/>
            <a:cxnLst>
              <a:cxn ang="T10">
                <a:pos x="T0" y="T1"/>
              </a:cxn>
              <a:cxn ang="T11">
                <a:pos x="T2" y="T3"/>
              </a:cxn>
              <a:cxn ang="T12">
                <a:pos x="T4" y="T5"/>
              </a:cxn>
              <a:cxn ang="T13">
                <a:pos x="T6" y="T7"/>
              </a:cxn>
              <a:cxn ang="T14">
                <a:pos x="T8" y="T9"/>
              </a:cxn>
            </a:cxnLst>
            <a:rect l="T15" t="T16" r="T17" b="T18"/>
            <a:pathLst>
              <a:path w="312" h="344">
                <a:moveTo>
                  <a:pt x="312" y="328"/>
                </a:moveTo>
                <a:lnTo>
                  <a:pt x="304" y="344"/>
                </a:lnTo>
                <a:lnTo>
                  <a:pt x="0" y="8"/>
                </a:lnTo>
                <a:lnTo>
                  <a:pt x="16" y="0"/>
                </a:lnTo>
                <a:lnTo>
                  <a:pt x="312" y="328"/>
                </a:lnTo>
                <a:close/>
              </a:path>
            </a:pathLst>
          </a:custGeom>
          <a:solidFill>
            <a:srgbClr val="E7FF38"/>
          </a:solidFill>
          <a:ln w="9525">
            <a:noFill/>
            <a:round/>
            <a:headEnd/>
            <a:tailEnd/>
          </a:ln>
        </p:spPr>
        <p:txBody>
          <a:bodyPr/>
          <a:lstStyle/>
          <a:p>
            <a:endParaRPr lang="ja-JP" altLang="en-US">
              <a:solidFill>
                <a:srgbClr val="000000"/>
              </a:solidFill>
              <a:latin typeface="Arial"/>
              <a:ea typeface="ＭＳ Ｐゴシック"/>
            </a:endParaRPr>
          </a:p>
        </p:txBody>
      </p:sp>
      <p:sp>
        <p:nvSpPr>
          <p:cNvPr id="110600" name="Freeform 39"/>
          <p:cNvSpPr>
            <a:spLocks/>
          </p:cNvSpPr>
          <p:nvPr/>
        </p:nvSpPr>
        <p:spPr bwMode="auto">
          <a:xfrm>
            <a:off x="6010275" y="2208213"/>
            <a:ext cx="169863" cy="846137"/>
          </a:xfrm>
          <a:custGeom>
            <a:avLst/>
            <a:gdLst>
              <a:gd name="T0" fmla="*/ 50093658 w 96"/>
              <a:gd name="T1" fmla="*/ 1542991047 h 464"/>
              <a:gd name="T2" fmla="*/ 0 w 96"/>
              <a:gd name="T3" fmla="*/ 1542991047 h 464"/>
              <a:gd name="T4" fmla="*/ 250464794 w 96"/>
              <a:gd name="T5" fmla="*/ 0 h 464"/>
              <a:gd name="T6" fmla="*/ 300556669 w 96"/>
              <a:gd name="T7" fmla="*/ 0 h 464"/>
              <a:gd name="T8" fmla="*/ 50093658 w 96"/>
              <a:gd name="T9" fmla="*/ 1542991047 h 464"/>
              <a:gd name="T10" fmla="*/ 0 60000 65536"/>
              <a:gd name="T11" fmla="*/ 0 60000 65536"/>
              <a:gd name="T12" fmla="*/ 0 60000 65536"/>
              <a:gd name="T13" fmla="*/ 0 60000 65536"/>
              <a:gd name="T14" fmla="*/ 0 60000 65536"/>
              <a:gd name="T15" fmla="*/ 0 w 96"/>
              <a:gd name="T16" fmla="*/ 0 h 464"/>
              <a:gd name="T17" fmla="*/ 96 w 96"/>
              <a:gd name="T18" fmla="*/ 464 h 464"/>
            </a:gdLst>
            <a:ahLst/>
            <a:cxnLst>
              <a:cxn ang="T10">
                <a:pos x="T0" y="T1"/>
              </a:cxn>
              <a:cxn ang="T11">
                <a:pos x="T2" y="T3"/>
              </a:cxn>
              <a:cxn ang="T12">
                <a:pos x="T4" y="T5"/>
              </a:cxn>
              <a:cxn ang="T13">
                <a:pos x="T6" y="T7"/>
              </a:cxn>
              <a:cxn ang="T14">
                <a:pos x="T8" y="T9"/>
              </a:cxn>
            </a:cxnLst>
            <a:rect l="T15" t="T16" r="T17" b="T18"/>
            <a:pathLst>
              <a:path w="96" h="464">
                <a:moveTo>
                  <a:pt x="16" y="464"/>
                </a:moveTo>
                <a:lnTo>
                  <a:pt x="0" y="464"/>
                </a:lnTo>
                <a:lnTo>
                  <a:pt x="80" y="0"/>
                </a:lnTo>
                <a:lnTo>
                  <a:pt x="96" y="0"/>
                </a:lnTo>
                <a:lnTo>
                  <a:pt x="16" y="464"/>
                </a:lnTo>
                <a:close/>
              </a:path>
            </a:pathLst>
          </a:custGeom>
          <a:solidFill>
            <a:srgbClr val="E7FF38"/>
          </a:solidFill>
          <a:ln w="9525">
            <a:noFill/>
            <a:round/>
            <a:headEnd/>
            <a:tailEnd/>
          </a:ln>
        </p:spPr>
        <p:txBody>
          <a:bodyPr/>
          <a:lstStyle/>
          <a:p>
            <a:endParaRPr lang="ja-JP" altLang="en-US">
              <a:solidFill>
                <a:srgbClr val="000000"/>
              </a:solidFill>
              <a:latin typeface="Arial"/>
              <a:ea typeface="ＭＳ Ｐゴシック"/>
            </a:endParaRPr>
          </a:p>
        </p:txBody>
      </p:sp>
      <p:sp>
        <p:nvSpPr>
          <p:cNvPr id="110601" name="Text Box 40"/>
          <p:cNvSpPr txBox="1">
            <a:spLocks noChangeArrowheads="1"/>
          </p:cNvSpPr>
          <p:nvPr/>
        </p:nvSpPr>
        <p:spPr bwMode="auto">
          <a:xfrm>
            <a:off x="1547813" y="4665663"/>
            <a:ext cx="1089025" cy="304800"/>
          </a:xfrm>
          <a:prstGeom prst="rect">
            <a:avLst/>
          </a:prstGeom>
          <a:noFill/>
          <a:ln w="9525">
            <a:noFill/>
            <a:miter lim="800000"/>
            <a:headEnd/>
            <a:tailEnd/>
          </a:ln>
        </p:spPr>
        <p:txBody>
          <a:bodyPr wrap="none">
            <a:spAutoFit/>
          </a:bodyPr>
          <a:lstStyle/>
          <a:p>
            <a:r>
              <a:rPr lang="en-US" altLang="ja-JP" sz="1400">
                <a:solidFill>
                  <a:srgbClr val="000000"/>
                </a:solidFill>
                <a:latin typeface="Times" charset="0"/>
                <a:ea typeface="ＭＳ 明朝" pitchFamily="17" charset="-128"/>
              </a:rPr>
              <a:t>Fused sperm</a:t>
            </a:r>
            <a:endParaRPr lang="en-US" altLang="ja-JP" sz="2400" b="1">
              <a:solidFill>
                <a:srgbClr val="000000"/>
              </a:solidFill>
              <a:latin typeface="Times" charset="0"/>
              <a:ea typeface="ＭＳ 明朝" pitchFamily="17" charset="-128"/>
            </a:endParaRPr>
          </a:p>
        </p:txBody>
      </p:sp>
      <p:sp>
        <p:nvSpPr>
          <p:cNvPr id="110602" name="Text Box 41"/>
          <p:cNvSpPr txBox="1">
            <a:spLocks noChangeArrowheads="1"/>
          </p:cNvSpPr>
          <p:nvPr/>
        </p:nvSpPr>
        <p:spPr bwMode="auto">
          <a:xfrm>
            <a:off x="3162300" y="4665663"/>
            <a:ext cx="1571625" cy="304800"/>
          </a:xfrm>
          <a:prstGeom prst="rect">
            <a:avLst/>
          </a:prstGeom>
          <a:noFill/>
          <a:ln w="9525">
            <a:noFill/>
            <a:miter lim="800000"/>
            <a:headEnd/>
            <a:tailEnd/>
          </a:ln>
        </p:spPr>
        <p:txBody>
          <a:bodyPr wrap="none">
            <a:spAutoFit/>
          </a:bodyPr>
          <a:lstStyle/>
          <a:p>
            <a:r>
              <a:rPr lang="en-US" altLang="ja-JP" sz="1400">
                <a:solidFill>
                  <a:srgbClr val="000000"/>
                </a:solidFill>
                <a:latin typeface="Times" charset="0"/>
                <a:ea typeface="ＭＳ 明朝" pitchFamily="17" charset="-128"/>
              </a:rPr>
              <a:t>Incorporated sperm</a:t>
            </a:r>
          </a:p>
        </p:txBody>
      </p:sp>
      <p:sp>
        <p:nvSpPr>
          <p:cNvPr id="110603" name="Text Box 42"/>
          <p:cNvSpPr txBox="1">
            <a:spLocks noChangeArrowheads="1"/>
          </p:cNvSpPr>
          <p:nvPr/>
        </p:nvSpPr>
        <p:spPr bwMode="auto">
          <a:xfrm>
            <a:off x="3671888" y="1773238"/>
            <a:ext cx="1089025" cy="304800"/>
          </a:xfrm>
          <a:prstGeom prst="rect">
            <a:avLst/>
          </a:prstGeom>
          <a:noFill/>
          <a:ln w="9525">
            <a:noFill/>
            <a:miter lim="800000"/>
            <a:headEnd/>
            <a:tailEnd/>
          </a:ln>
        </p:spPr>
        <p:txBody>
          <a:bodyPr wrap="none">
            <a:spAutoFit/>
          </a:bodyPr>
          <a:lstStyle/>
          <a:p>
            <a:r>
              <a:rPr lang="en-US" altLang="ja-JP" sz="1400">
                <a:solidFill>
                  <a:srgbClr val="000000"/>
                </a:solidFill>
                <a:latin typeface="Times" charset="0"/>
                <a:ea typeface="ＭＳ 明朝" pitchFamily="17" charset="-128"/>
              </a:rPr>
              <a:t>Fused sperm</a:t>
            </a:r>
            <a:endParaRPr lang="en-US" altLang="ja-JP" sz="2400" b="1">
              <a:solidFill>
                <a:srgbClr val="000000"/>
              </a:solidFill>
              <a:latin typeface="Times" charset="0"/>
              <a:ea typeface="ＭＳ 明朝" pitchFamily="17" charset="-128"/>
            </a:endParaRPr>
          </a:p>
        </p:txBody>
      </p:sp>
      <p:sp>
        <p:nvSpPr>
          <p:cNvPr id="110604" name="Text Box 43"/>
          <p:cNvSpPr txBox="1">
            <a:spLocks noChangeArrowheads="1"/>
          </p:cNvSpPr>
          <p:nvPr/>
        </p:nvSpPr>
        <p:spPr bwMode="auto">
          <a:xfrm>
            <a:off x="5795963" y="1773238"/>
            <a:ext cx="1503362" cy="304800"/>
          </a:xfrm>
          <a:prstGeom prst="rect">
            <a:avLst/>
          </a:prstGeom>
          <a:noFill/>
          <a:ln w="9525">
            <a:noFill/>
            <a:miter lim="800000"/>
            <a:headEnd/>
            <a:tailEnd/>
          </a:ln>
        </p:spPr>
        <p:txBody>
          <a:bodyPr wrap="none">
            <a:spAutoFit/>
          </a:bodyPr>
          <a:lstStyle/>
          <a:p>
            <a:r>
              <a:rPr lang="en-US" altLang="ja-JP" sz="1400">
                <a:solidFill>
                  <a:srgbClr val="000000"/>
                </a:solidFill>
                <a:latin typeface="Times" charset="0"/>
                <a:ea typeface="ＭＳ 明朝" pitchFamily="17" charset="-128"/>
              </a:rPr>
              <a:t>Egg chromosomes</a:t>
            </a:r>
          </a:p>
        </p:txBody>
      </p:sp>
      <p:sp>
        <p:nvSpPr>
          <p:cNvPr id="110605" name="Text Box 44"/>
          <p:cNvSpPr txBox="1">
            <a:spLocks noChangeArrowheads="1"/>
          </p:cNvSpPr>
          <p:nvPr/>
        </p:nvSpPr>
        <p:spPr bwMode="auto">
          <a:xfrm>
            <a:off x="2055813" y="1143000"/>
            <a:ext cx="4830762" cy="457200"/>
          </a:xfrm>
          <a:prstGeom prst="rect">
            <a:avLst/>
          </a:prstGeom>
          <a:noFill/>
          <a:ln w="9525">
            <a:noFill/>
            <a:miter lim="800000"/>
            <a:headEnd/>
            <a:tailEnd/>
          </a:ln>
        </p:spPr>
        <p:txBody>
          <a:bodyPr wrap="none">
            <a:spAutoFit/>
          </a:bodyPr>
          <a:lstStyle/>
          <a:p>
            <a:r>
              <a:rPr lang="en-US" altLang="ja-JP" sz="2400">
                <a:solidFill>
                  <a:srgbClr val="000000"/>
                </a:solidFill>
                <a:latin typeface="Times" charset="0"/>
                <a:ea typeface="ＭＳ 明朝" pitchFamily="17" charset="-128"/>
              </a:rPr>
              <a:t>Mouse fertilized eggs injected with PI</a:t>
            </a:r>
          </a:p>
        </p:txBody>
      </p:sp>
      <p:sp>
        <p:nvSpPr>
          <p:cNvPr id="110606" name="Text Box 45"/>
          <p:cNvSpPr txBox="1">
            <a:spLocks noChangeArrowheads="1"/>
          </p:cNvSpPr>
          <p:nvPr/>
        </p:nvSpPr>
        <p:spPr bwMode="auto">
          <a:xfrm>
            <a:off x="6227763" y="2781300"/>
            <a:ext cx="412750" cy="366713"/>
          </a:xfrm>
          <a:prstGeom prst="rect">
            <a:avLst/>
          </a:prstGeom>
          <a:noFill/>
          <a:ln w="9525">
            <a:noFill/>
            <a:miter lim="800000"/>
            <a:headEnd/>
            <a:tailEnd/>
          </a:ln>
        </p:spPr>
        <p:txBody>
          <a:bodyPr wrap="none">
            <a:spAutoFit/>
          </a:bodyPr>
          <a:lstStyle/>
          <a:p>
            <a:r>
              <a:rPr lang="en-US" altLang="ja-JP">
                <a:solidFill>
                  <a:srgbClr val="FFFFFF"/>
                </a:solidFill>
                <a:latin typeface="Times" charset="0"/>
                <a:ea typeface="ＭＳ ゴシック" pitchFamily="49" charset="-128"/>
              </a:rPr>
              <a:t>♀</a:t>
            </a:r>
          </a:p>
        </p:txBody>
      </p:sp>
      <p:sp>
        <p:nvSpPr>
          <p:cNvPr id="110607" name="Freeform 46"/>
          <p:cNvSpPr>
            <a:spLocks/>
          </p:cNvSpPr>
          <p:nvPr/>
        </p:nvSpPr>
        <p:spPr bwMode="auto">
          <a:xfrm>
            <a:off x="4197350" y="2193925"/>
            <a:ext cx="128588" cy="379413"/>
          </a:xfrm>
          <a:custGeom>
            <a:avLst/>
            <a:gdLst>
              <a:gd name="T0" fmla="*/ 229650983 w 72"/>
              <a:gd name="T1" fmla="*/ 692087643 h 208"/>
              <a:gd name="T2" fmla="*/ 178617642 w 72"/>
              <a:gd name="T3" fmla="*/ 692087643 h 208"/>
              <a:gd name="T4" fmla="*/ 0 w 72"/>
              <a:gd name="T5" fmla="*/ 26619105 h 208"/>
              <a:gd name="T6" fmla="*/ 51033355 w 72"/>
              <a:gd name="T7" fmla="*/ 0 h 208"/>
              <a:gd name="T8" fmla="*/ 229650983 w 72"/>
              <a:gd name="T9" fmla="*/ 692087643 h 208"/>
              <a:gd name="T10" fmla="*/ 0 60000 65536"/>
              <a:gd name="T11" fmla="*/ 0 60000 65536"/>
              <a:gd name="T12" fmla="*/ 0 60000 65536"/>
              <a:gd name="T13" fmla="*/ 0 60000 65536"/>
              <a:gd name="T14" fmla="*/ 0 60000 65536"/>
              <a:gd name="T15" fmla="*/ 0 w 72"/>
              <a:gd name="T16" fmla="*/ 0 h 208"/>
              <a:gd name="T17" fmla="*/ 72 w 72"/>
              <a:gd name="T18" fmla="*/ 208 h 208"/>
            </a:gdLst>
            <a:ahLst/>
            <a:cxnLst>
              <a:cxn ang="T10">
                <a:pos x="T0" y="T1"/>
              </a:cxn>
              <a:cxn ang="T11">
                <a:pos x="T2" y="T3"/>
              </a:cxn>
              <a:cxn ang="T12">
                <a:pos x="T4" y="T5"/>
              </a:cxn>
              <a:cxn ang="T13">
                <a:pos x="T6" y="T7"/>
              </a:cxn>
              <a:cxn ang="T14">
                <a:pos x="T8" y="T9"/>
              </a:cxn>
            </a:cxnLst>
            <a:rect l="T15" t="T16" r="T17" b="T18"/>
            <a:pathLst>
              <a:path w="72" h="208">
                <a:moveTo>
                  <a:pt x="72" y="208"/>
                </a:moveTo>
                <a:lnTo>
                  <a:pt x="56" y="208"/>
                </a:lnTo>
                <a:lnTo>
                  <a:pt x="0" y="8"/>
                </a:lnTo>
                <a:lnTo>
                  <a:pt x="16" y="0"/>
                </a:lnTo>
                <a:lnTo>
                  <a:pt x="72" y="208"/>
                </a:lnTo>
                <a:close/>
              </a:path>
            </a:pathLst>
          </a:custGeom>
          <a:solidFill>
            <a:srgbClr val="E7FF38"/>
          </a:solidFill>
          <a:ln w="9525">
            <a:noFill/>
            <a:round/>
            <a:headEnd/>
            <a:tailEnd/>
          </a:ln>
        </p:spPr>
        <p:txBody>
          <a:bodyPr/>
          <a:lstStyle/>
          <a:p>
            <a:endParaRPr lang="ja-JP" altLang="en-US">
              <a:solidFill>
                <a:srgbClr val="000000"/>
              </a:solidFill>
              <a:latin typeface="Arial"/>
              <a:ea typeface="ＭＳ Ｐゴシック"/>
            </a:endParaRPr>
          </a:p>
        </p:txBody>
      </p:sp>
    </p:spTree>
    <p:extLst>
      <p:ext uri="{BB962C8B-B14F-4D97-AF65-F5344CB8AC3E}">
        <p14:creationId xmlns:p14="http://schemas.microsoft.com/office/powerpoint/2010/main" val="38915678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2" cstate="print"/>
          <a:srcRect/>
          <a:stretch>
            <a:fillRect/>
          </a:stretch>
        </p:blipFill>
        <p:spPr bwMode="auto">
          <a:xfrm>
            <a:off x="2133600" y="533400"/>
            <a:ext cx="3683000" cy="3086100"/>
          </a:xfrm>
          <a:prstGeom prst="rect">
            <a:avLst/>
          </a:prstGeom>
          <a:noFill/>
          <a:ln w="9525">
            <a:noFill/>
            <a:miter lim="800000"/>
            <a:headEnd/>
            <a:tailEnd/>
          </a:ln>
        </p:spPr>
      </p:pic>
      <p:sp>
        <p:nvSpPr>
          <p:cNvPr id="111619" name="Text Box 3"/>
          <p:cNvSpPr txBox="1">
            <a:spLocks noChangeArrowheads="1"/>
          </p:cNvSpPr>
          <p:nvPr/>
        </p:nvSpPr>
        <p:spPr bwMode="auto">
          <a:xfrm>
            <a:off x="762000" y="4267200"/>
            <a:ext cx="7331075" cy="1997075"/>
          </a:xfrm>
          <a:prstGeom prst="rect">
            <a:avLst/>
          </a:prstGeom>
          <a:noFill/>
          <a:ln w="9525">
            <a:noFill/>
            <a:miter lim="800000"/>
            <a:headEnd/>
            <a:tailEnd/>
          </a:ln>
        </p:spPr>
        <p:txBody>
          <a:bodyPr>
            <a:spAutoFit/>
          </a:bodyPr>
          <a:lstStyle/>
          <a:p>
            <a:pPr algn="just">
              <a:lnSpc>
                <a:spcPts val="2500"/>
              </a:lnSpc>
            </a:pPr>
            <a:r>
              <a:rPr lang="en-US" altLang="ja-JP" i="1">
                <a:solidFill>
                  <a:srgbClr val="000000"/>
                </a:solidFill>
                <a:latin typeface="Times" charset="0"/>
                <a:ea typeface="平成明朝" pitchFamily="17" charset="-128"/>
              </a:rPr>
              <a:t>Clostridium difficile</a:t>
            </a:r>
            <a:r>
              <a:rPr lang="en-US" altLang="ja-JP">
                <a:solidFill>
                  <a:srgbClr val="000000"/>
                </a:solidFill>
                <a:latin typeface="Times" charset="0"/>
                <a:ea typeface="平成明朝" pitchFamily="17" charset="-128"/>
              </a:rPr>
              <a:t> toxin B is a bacterial protein toxin (about 250 kDa) which monoglucosylates and inhibits Rho family proteins using UDP-glucose as cosubstrate. Targets are all Rho family proteins (Rho, Rac, and Cdc42).</a:t>
            </a:r>
            <a:endParaRPr lang="ja-JP" altLang="ja-JP">
              <a:solidFill>
                <a:srgbClr val="000000"/>
              </a:solidFill>
              <a:latin typeface="Times" charset="0"/>
              <a:ea typeface="平成明朝" pitchFamily="17" charset="-128"/>
            </a:endParaRPr>
          </a:p>
          <a:p>
            <a:pPr algn="just">
              <a:lnSpc>
                <a:spcPts val="2500"/>
              </a:lnSpc>
            </a:pPr>
            <a:r>
              <a:rPr lang="en-US" altLang="ja-JP" i="1">
                <a:solidFill>
                  <a:srgbClr val="000000"/>
                </a:solidFill>
                <a:latin typeface="Times" charset="0"/>
                <a:ea typeface="平成明朝" pitchFamily="17" charset="-128"/>
              </a:rPr>
              <a:t>Clostridium boturinum </a:t>
            </a:r>
            <a:r>
              <a:rPr lang="en-US" altLang="ja-JP">
                <a:solidFill>
                  <a:srgbClr val="000000"/>
                </a:solidFill>
                <a:latin typeface="Times" charset="0"/>
                <a:ea typeface="平成明朝" pitchFamily="17" charset="-128"/>
              </a:rPr>
              <a:t>C3 exoenzyme is a bacterial protein toxin (about 25 kDa) which monoglucosylates and inhibits RhoA, B, and C but not other GTPases of Rho family like Rac and Cdc42.</a:t>
            </a:r>
            <a:endParaRPr lang="en-US" altLang="ja-JP" sz="2400">
              <a:solidFill>
                <a:srgbClr val="000000"/>
              </a:solidFill>
              <a:latin typeface="Times" charset="0"/>
              <a:ea typeface="平成明朝" pitchFamily="17" charset="-128"/>
            </a:endParaRPr>
          </a:p>
        </p:txBody>
      </p:sp>
    </p:spTree>
    <p:extLst>
      <p:ext uri="{BB962C8B-B14F-4D97-AF65-F5344CB8AC3E}">
        <p14:creationId xmlns:p14="http://schemas.microsoft.com/office/powerpoint/2010/main" val="20879536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2" cstate="print"/>
          <a:srcRect/>
          <a:stretch>
            <a:fillRect/>
          </a:stretch>
        </p:blipFill>
        <p:spPr bwMode="auto">
          <a:xfrm>
            <a:off x="1535113" y="466725"/>
            <a:ext cx="6070600" cy="5918200"/>
          </a:xfrm>
          <a:prstGeom prst="rect">
            <a:avLst/>
          </a:prstGeom>
          <a:noFill/>
          <a:ln w="9525">
            <a:noFill/>
            <a:miter lim="800000"/>
            <a:headEnd/>
            <a:tailEnd/>
          </a:ln>
        </p:spPr>
      </p:pic>
      <p:sp>
        <p:nvSpPr>
          <p:cNvPr id="2" name="右矢印 1"/>
          <p:cNvSpPr/>
          <p:nvPr/>
        </p:nvSpPr>
        <p:spPr>
          <a:xfrm flipH="1">
            <a:off x="3563888" y="4581128"/>
            <a:ext cx="432048" cy="8640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右矢印 5"/>
          <p:cNvSpPr/>
          <p:nvPr/>
        </p:nvSpPr>
        <p:spPr>
          <a:xfrm flipH="1">
            <a:off x="6300192" y="4581128"/>
            <a:ext cx="432048" cy="8640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65635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1" name="Group 5"/>
          <p:cNvGrpSpPr>
            <a:grpSpLocks/>
          </p:cNvGrpSpPr>
          <p:nvPr/>
        </p:nvGrpSpPr>
        <p:grpSpPr bwMode="auto">
          <a:xfrm>
            <a:off x="4619625" y="0"/>
            <a:ext cx="4583113" cy="6858000"/>
            <a:chOff x="3792" y="1536"/>
            <a:chExt cx="1592" cy="2136"/>
          </a:xfrm>
        </p:grpSpPr>
        <p:pic>
          <p:nvPicPr>
            <p:cNvPr id="63492" name="Picture 6"/>
            <p:cNvPicPr>
              <a:picLocks noChangeAspect="1" noChangeArrowheads="1"/>
            </p:cNvPicPr>
            <p:nvPr/>
          </p:nvPicPr>
          <p:blipFill>
            <a:blip r:embed="rId2" cstate="print"/>
            <a:srcRect/>
            <a:stretch>
              <a:fillRect/>
            </a:stretch>
          </p:blipFill>
          <p:spPr bwMode="auto">
            <a:xfrm>
              <a:off x="3792" y="1536"/>
              <a:ext cx="1592" cy="1104"/>
            </a:xfrm>
            <a:prstGeom prst="rect">
              <a:avLst/>
            </a:prstGeom>
            <a:noFill/>
            <a:ln w="9525">
              <a:noFill/>
              <a:miter lim="800000"/>
              <a:headEnd/>
              <a:tailEnd/>
            </a:ln>
          </p:spPr>
        </p:pic>
        <p:pic>
          <p:nvPicPr>
            <p:cNvPr id="63493" name="Picture 7"/>
            <p:cNvPicPr>
              <a:picLocks noChangeAspect="1" noChangeArrowheads="1"/>
            </p:cNvPicPr>
            <p:nvPr/>
          </p:nvPicPr>
          <p:blipFill>
            <a:blip r:embed="rId3" cstate="print"/>
            <a:srcRect/>
            <a:stretch>
              <a:fillRect/>
            </a:stretch>
          </p:blipFill>
          <p:spPr bwMode="auto">
            <a:xfrm>
              <a:off x="3792" y="2640"/>
              <a:ext cx="1592" cy="1032"/>
            </a:xfrm>
            <a:prstGeom prst="rect">
              <a:avLst/>
            </a:prstGeom>
            <a:noFill/>
            <a:ln w="9525">
              <a:noFill/>
              <a:miter lim="800000"/>
              <a:headEnd/>
              <a:tailEnd/>
            </a:ln>
          </p:spPr>
        </p:pic>
      </p:grpSp>
      <p:grpSp>
        <p:nvGrpSpPr>
          <p:cNvPr id="63490" name="Group 2"/>
          <p:cNvGrpSpPr>
            <a:grpSpLocks/>
          </p:cNvGrpSpPr>
          <p:nvPr/>
        </p:nvGrpSpPr>
        <p:grpSpPr bwMode="auto">
          <a:xfrm>
            <a:off x="0" y="0"/>
            <a:ext cx="4629150" cy="6858000"/>
            <a:chOff x="2064" y="1536"/>
            <a:chExt cx="1608" cy="2136"/>
          </a:xfrm>
        </p:grpSpPr>
        <p:pic>
          <p:nvPicPr>
            <p:cNvPr id="63494" name="Picture 3"/>
            <p:cNvPicPr>
              <a:picLocks noChangeAspect="1" noChangeArrowheads="1"/>
            </p:cNvPicPr>
            <p:nvPr/>
          </p:nvPicPr>
          <p:blipFill>
            <a:blip r:embed="rId4" cstate="print"/>
            <a:srcRect/>
            <a:stretch>
              <a:fillRect/>
            </a:stretch>
          </p:blipFill>
          <p:spPr bwMode="auto">
            <a:xfrm>
              <a:off x="2064" y="1536"/>
              <a:ext cx="1608" cy="1104"/>
            </a:xfrm>
            <a:prstGeom prst="rect">
              <a:avLst/>
            </a:prstGeom>
            <a:noFill/>
            <a:ln w="9525">
              <a:noFill/>
              <a:miter lim="800000"/>
              <a:headEnd/>
              <a:tailEnd/>
            </a:ln>
          </p:spPr>
        </p:pic>
        <p:pic>
          <p:nvPicPr>
            <p:cNvPr id="63495" name="Picture 4"/>
            <p:cNvPicPr>
              <a:picLocks noChangeAspect="1" noChangeArrowheads="1"/>
            </p:cNvPicPr>
            <p:nvPr/>
          </p:nvPicPr>
          <p:blipFill>
            <a:blip r:embed="rId5" cstate="print"/>
            <a:srcRect/>
            <a:stretch>
              <a:fillRect/>
            </a:stretch>
          </p:blipFill>
          <p:spPr bwMode="auto">
            <a:xfrm>
              <a:off x="2064" y="2640"/>
              <a:ext cx="1608" cy="1032"/>
            </a:xfrm>
            <a:prstGeom prst="rect">
              <a:avLst/>
            </a:prstGeom>
            <a:noFill/>
            <a:ln w="9525">
              <a:noFill/>
              <a:miter lim="800000"/>
              <a:headEnd/>
              <a:tailEnd/>
            </a:ln>
          </p:spPr>
        </p:pic>
      </p:grpSp>
      <p:grpSp>
        <p:nvGrpSpPr>
          <p:cNvPr id="24" name="グループ化 23"/>
          <p:cNvGrpSpPr/>
          <p:nvPr/>
        </p:nvGrpSpPr>
        <p:grpSpPr>
          <a:xfrm>
            <a:off x="539552" y="188640"/>
            <a:ext cx="7898526" cy="6273988"/>
            <a:chOff x="539552" y="188640"/>
            <a:chExt cx="7898526" cy="6273988"/>
          </a:xfrm>
        </p:grpSpPr>
        <p:sp>
          <p:nvSpPr>
            <p:cNvPr id="8" name="テキスト ボックス 7"/>
            <p:cNvSpPr txBox="1"/>
            <p:nvPr/>
          </p:nvSpPr>
          <p:spPr>
            <a:xfrm>
              <a:off x="539552" y="188640"/>
              <a:ext cx="4366901" cy="369332"/>
            </a:xfrm>
            <a:prstGeom prst="rect">
              <a:avLst/>
            </a:prstGeom>
            <a:solidFill>
              <a:schemeClr val="bg1"/>
            </a:solidFill>
          </p:spPr>
          <p:txBody>
            <a:bodyPr wrap="none" rtlCol="0">
              <a:spAutoFit/>
            </a:bodyPr>
            <a:lstStyle/>
            <a:p>
              <a:r>
                <a:rPr lang="ja-JP" altLang="en-US" dirty="0">
                  <a:solidFill>
                    <a:srgbClr val="000000"/>
                  </a:solidFill>
                </a:rPr>
                <a:t>成熟したマウス卵細胞（第２減数分裂中期）</a:t>
              </a:r>
            </a:p>
          </p:txBody>
        </p:sp>
        <p:sp>
          <p:nvSpPr>
            <p:cNvPr id="9" name="テキスト ボックス 8"/>
            <p:cNvSpPr txBox="1"/>
            <p:nvPr/>
          </p:nvSpPr>
          <p:spPr>
            <a:xfrm>
              <a:off x="5868144" y="908720"/>
              <a:ext cx="2569934" cy="369332"/>
            </a:xfrm>
            <a:prstGeom prst="rect">
              <a:avLst/>
            </a:prstGeom>
            <a:solidFill>
              <a:schemeClr val="bg1"/>
            </a:solidFill>
          </p:spPr>
          <p:txBody>
            <a:bodyPr wrap="none" rtlCol="0">
              <a:spAutoFit/>
            </a:bodyPr>
            <a:lstStyle/>
            <a:p>
              <a:r>
                <a:rPr lang="ja-JP" altLang="en-US" dirty="0">
                  <a:solidFill>
                    <a:srgbClr val="000000"/>
                  </a:solidFill>
                </a:rPr>
                <a:t>透明帯（</a:t>
              </a:r>
              <a:r>
                <a:rPr lang="en-US" altLang="ja-JP" dirty="0" err="1">
                  <a:solidFill>
                    <a:srgbClr val="000000"/>
                  </a:solidFill>
                </a:rPr>
                <a:t>Zona</a:t>
              </a:r>
              <a:r>
                <a:rPr lang="en-US" altLang="ja-JP" dirty="0">
                  <a:solidFill>
                    <a:srgbClr val="000000"/>
                  </a:solidFill>
                </a:rPr>
                <a:t> </a:t>
              </a:r>
              <a:r>
                <a:rPr lang="en-US" altLang="ja-JP" dirty="0" err="1">
                  <a:solidFill>
                    <a:srgbClr val="000000"/>
                  </a:solidFill>
                </a:rPr>
                <a:t>pellucida</a:t>
              </a:r>
              <a:r>
                <a:rPr lang="en-US" altLang="ja-JP" dirty="0">
                  <a:solidFill>
                    <a:srgbClr val="000000"/>
                  </a:solidFill>
                </a:rPr>
                <a:t>)</a:t>
              </a:r>
            </a:p>
          </p:txBody>
        </p:sp>
        <p:cxnSp>
          <p:nvCxnSpPr>
            <p:cNvPr id="11" name="直線矢印コネクタ 10"/>
            <p:cNvCxnSpPr/>
            <p:nvPr/>
          </p:nvCxnSpPr>
          <p:spPr>
            <a:xfrm flipH="1">
              <a:off x="5148064" y="1124744"/>
              <a:ext cx="720080" cy="115212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2627784" y="620688"/>
              <a:ext cx="1872208" cy="187220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V="1">
              <a:off x="1619672" y="3212976"/>
              <a:ext cx="2376264" cy="2448272"/>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611560" y="5589240"/>
              <a:ext cx="1034257" cy="369332"/>
            </a:xfrm>
            <a:prstGeom prst="rect">
              <a:avLst/>
            </a:prstGeom>
            <a:solidFill>
              <a:schemeClr val="bg1"/>
            </a:solidFill>
          </p:spPr>
          <p:txBody>
            <a:bodyPr wrap="none" rtlCol="0">
              <a:spAutoFit/>
            </a:bodyPr>
            <a:lstStyle/>
            <a:p>
              <a:r>
                <a:rPr lang="ja-JP" altLang="en-US" dirty="0">
                  <a:solidFill>
                    <a:srgbClr val="000000"/>
                  </a:solidFill>
                </a:rPr>
                <a:t>第１極体</a:t>
              </a:r>
              <a:endParaRPr lang="en-US" altLang="ja-JP" dirty="0">
                <a:solidFill>
                  <a:srgbClr val="000000"/>
                </a:solidFill>
              </a:endParaRPr>
            </a:p>
          </p:txBody>
        </p:sp>
        <p:cxnSp>
          <p:nvCxnSpPr>
            <p:cNvPr id="19" name="直線矢印コネクタ 18"/>
            <p:cNvCxnSpPr/>
            <p:nvPr/>
          </p:nvCxnSpPr>
          <p:spPr>
            <a:xfrm flipV="1">
              <a:off x="3923928" y="3068960"/>
              <a:ext cx="504056" cy="302433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3563888" y="6093296"/>
              <a:ext cx="877163" cy="369332"/>
            </a:xfrm>
            <a:prstGeom prst="rect">
              <a:avLst/>
            </a:prstGeom>
            <a:solidFill>
              <a:schemeClr val="bg1"/>
            </a:solidFill>
          </p:spPr>
          <p:txBody>
            <a:bodyPr wrap="none" rtlCol="0">
              <a:spAutoFit/>
            </a:bodyPr>
            <a:lstStyle/>
            <a:p>
              <a:r>
                <a:rPr lang="ja-JP" altLang="en-US" dirty="0">
                  <a:solidFill>
                    <a:srgbClr val="000000"/>
                  </a:solidFill>
                </a:rPr>
                <a:t>紡錘体</a:t>
              </a:r>
            </a:p>
          </p:txBody>
        </p:sp>
        <p:sp>
          <p:nvSpPr>
            <p:cNvPr id="22" name="テキスト ボックス 21"/>
            <p:cNvSpPr txBox="1"/>
            <p:nvPr/>
          </p:nvSpPr>
          <p:spPr>
            <a:xfrm>
              <a:off x="5796136" y="4653136"/>
              <a:ext cx="1620957" cy="1200329"/>
            </a:xfrm>
            <a:prstGeom prst="rect">
              <a:avLst/>
            </a:prstGeom>
            <a:solidFill>
              <a:schemeClr val="bg1"/>
            </a:solidFill>
          </p:spPr>
          <p:txBody>
            <a:bodyPr wrap="none" rtlCol="0">
              <a:spAutoFit/>
            </a:bodyPr>
            <a:lstStyle/>
            <a:p>
              <a:r>
                <a:rPr lang="ja-JP" altLang="en-US" dirty="0">
                  <a:solidFill>
                    <a:srgbClr val="000000"/>
                  </a:solidFill>
                </a:rPr>
                <a:t>濾胞細胞</a:t>
              </a:r>
              <a:endParaRPr lang="en-US" altLang="ja-JP" dirty="0">
                <a:solidFill>
                  <a:srgbClr val="000000"/>
                </a:solidFill>
              </a:endParaRPr>
            </a:p>
            <a:p>
              <a:r>
                <a:rPr lang="en-US" altLang="ja-JP" dirty="0">
                  <a:solidFill>
                    <a:srgbClr val="000000"/>
                  </a:solidFill>
                </a:rPr>
                <a:t>Follicle cells</a:t>
              </a:r>
            </a:p>
            <a:p>
              <a:r>
                <a:rPr lang="ja-JP" altLang="en-US" dirty="0">
                  <a:solidFill>
                    <a:srgbClr val="000000"/>
                  </a:solidFill>
                </a:rPr>
                <a:t>卵丘細胞</a:t>
              </a:r>
              <a:endParaRPr lang="en-US" altLang="ja-JP" dirty="0">
                <a:solidFill>
                  <a:srgbClr val="000000"/>
                </a:solidFill>
              </a:endParaRPr>
            </a:p>
            <a:p>
              <a:r>
                <a:rPr lang="en-US" altLang="ja-JP" dirty="0">
                  <a:solidFill>
                    <a:srgbClr val="000000"/>
                  </a:solidFill>
                </a:rPr>
                <a:t>Cumulus cells</a:t>
              </a:r>
              <a:endParaRPr lang="ja-JP" altLang="en-US" dirty="0">
                <a:solidFill>
                  <a:srgbClr val="000000"/>
                </a:solidFill>
              </a:endParaRPr>
            </a:p>
          </p:txBody>
        </p:sp>
      </p:grpSp>
    </p:spTree>
    <p:extLst>
      <p:ext uri="{BB962C8B-B14F-4D97-AF65-F5344CB8AC3E}">
        <p14:creationId xmlns:p14="http://schemas.microsoft.com/office/powerpoint/2010/main" val="415849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3" cstate="print"/>
          <a:srcRect/>
          <a:stretch>
            <a:fillRect/>
          </a:stretch>
        </p:blipFill>
        <p:spPr bwMode="auto">
          <a:xfrm>
            <a:off x="533400" y="609600"/>
            <a:ext cx="7950200" cy="5638800"/>
          </a:xfrm>
          <a:prstGeom prst="rect">
            <a:avLst/>
          </a:prstGeom>
          <a:noFill/>
          <a:ln w="9525">
            <a:noFill/>
            <a:miter lim="800000"/>
            <a:headEnd/>
            <a:tailEnd/>
          </a:ln>
        </p:spPr>
      </p:pic>
      <p:pic>
        <p:nvPicPr>
          <p:cNvPr id="113667" name="Picture 3"/>
          <p:cNvPicPr>
            <a:picLocks noChangeAspect="1" noChangeArrowheads="1"/>
          </p:cNvPicPr>
          <p:nvPr/>
        </p:nvPicPr>
        <p:blipFill>
          <a:blip r:embed="rId4" cstate="print"/>
          <a:srcRect/>
          <a:stretch>
            <a:fillRect/>
          </a:stretch>
        </p:blipFill>
        <p:spPr bwMode="auto">
          <a:xfrm>
            <a:off x="3581400" y="1600200"/>
            <a:ext cx="990600" cy="2108200"/>
          </a:xfrm>
          <a:prstGeom prst="rect">
            <a:avLst/>
          </a:prstGeom>
          <a:noFill/>
          <a:ln w="9525">
            <a:noFill/>
            <a:miter lim="800000"/>
            <a:headEnd/>
            <a:tailEnd/>
          </a:ln>
        </p:spPr>
      </p:pic>
      <p:sp>
        <p:nvSpPr>
          <p:cNvPr id="113668" name="Text Box 4"/>
          <p:cNvSpPr txBox="1">
            <a:spLocks noChangeArrowheads="1"/>
          </p:cNvSpPr>
          <p:nvPr/>
        </p:nvSpPr>
        <p:spPr bwMode="auto">
          <a:xfrm>
            <a:off x="4419600" y="3352800"/>
            <a:ext cx="1981200" cy="457200"/>
          </a:xfrm>
          <a:prstGeom prst="rect">
            <a:avLst/>
          </a:prstGeom>
          <a:noFill/>
          <a:ln w="9525">
            <a:noFill/>
            <a:miter lim="800000"/>
            <a:headEnd/>
            <a:tailEnd/>
          </a:ln>
        </p:spPr>
        <p:txBody>
          <a:bodyPr>
            <a:spAutoFit/>
          </a:bodyPr>
          <a:lstStyle/>
          <a:p>
            <a:pPr>
              <a:spcBef>
                <a:spcPct val="50000"/>
              </a:spcBef>
            </a:pPr>
            <a:r>
              <a:rPr lang="en-US" altLang="ja-JP" sz="2400">
                <a:solidFill>
                  <a:srgbClr val="FFFFFF"/>
                </a:solidFill>
                <a:latin typeface="Helvetica" charset="0"/>
                <a:ea typeface="Osaka" charset="-128"/>
              </a:rPr>
              <a:t>Sperm factor</a:t>
            </a:r>
            <a:endParaRPr lang="en-US" altLang="ja-JP" sz="2400">
              <a:solidFill>
                <a:srgbClr val="FFFFFF"/>
              </a:solidFill>
              <a:latin typeface="Times" charset="0"/>
              <a:ea typeface="Osaka" charset="-128"/>
            </a:endParaRPr>
          </a:p>
        </p:txBody>
      </p:sp>
      <p:sp>
        <p:nvSpPr>
          <p:cNvPr id="113669" name="Line 5"/>
          <p:cNvSpPr>
            <a:spLocks noChangeShapeType="1"/>
          </p:cNvSpPr>
          <p:nvPr/>
        </p:nvSpPr>
        <p:spPr bwMode="auto">
          <a:xfrm flipH="1">
            <a:off x="3962400" y="3733800"/>
            <a:ext cx="228600" cy="152400"/>
          </a:xfrm>
          <a:prstGeom prst="line">
            <a:avLst/>
          </a:prstGeom>
          <a:noFill/>
          <a:ln w="9525">
            <a:solidFill>
              <a:schemeClr val="bg1"/>
            </a:solidFill>
            <a:round/>
            <a:headEnd/>
            <a:tailEnd type="triangle" w="med" len="med"/>
          </a:ln>
        </p:spPr>
        <p:txBody>
          <a:bodyPr wrap="none" anchor="ctr"/>
          <a:lstStyle/>
          <a:p>
            <a:endParaRPr lang="ja-JP" altLang="en-US">
              <a:solidFill>
                <a:srgbClr val="000000"/>
              </a:solidFill>
              <a:latin typeface="Arial"/>
              <a:ea typeface="ＭＳ Ｐゴシック"/>
            </a:endParaRPr>
          </a:p>
        </p:txBody>
      </p:sp>
      <p:sp>
        <p:nvSpPr>
          <p:cNvPr id="113670" name="Text Box 6"/>
          <p:cNvSpPr txBox="1">
            <a:spLocks noChangeArrowheads="1"/>
          </p:cNvSpPr>
          <p:nvPr/>
        </p:nvSpPr>
        <p:spPr bwMode="auto">
          <a:xfrm>
            <a:off x="6096000" y="4876800"/>
            <a:ext cx="1295400" cy="536575"/>
          </a:xfrm>
          <a:prstGeom prst="rect">
            <a:avLst/>
          </a:prstGeom>
          <a:noFill/>
          <a:ln w="9525">
            <a:noFill/>
            <a:miter lim="800000"/>
            <a:headEnd/>
            <a:tailEnd/>
          </a:ln>
        </p:spPr>
        <p:txBody>
          <a:bodyPr>
            <a:spAutoFit/>
          </a:bodyPr>
          <a:lstStyle/>
          <a:p>
            <a:pPr>
              <a:spcBef>
                <a:spcPct val="50000"/>
              </a:spcBef>
            </a:pPr>
            <a:r>
              <a:rPr lang="ja-JP" altLang="en-US" sz="2800" b="1">
                <a:solidFill>
                  <a:srgbClr val="FFFFFF"/>
                </a:solidFill>
                <a:latin typeface="Times" charset="0"/>
                <a:ea typeface="Osaka" charset="-128"/>
              </a:rPr>
              <a:t>小胞体</a:t>
            </a:r>
          </a:p>
        </p:txBody>
      </p:sp>
      <p:sp>
        <p:nvSpPr>
          <p:cNvPr id="113671" name="Rectangle 7"/>
          <p:cNvSpPr>
            <a:spLocks noChangeArrowheads="1"/>
          </p:cNvSpPr>
          <p:nvPr/>
        </p:nvSpPr>
        <p:spPr bwMode="auto">
          <a:xfrm>
            <a:off x="3276600" y="2708275"/>
            <a:ext cx="1655763" cy="288925"/>
          </a:xfrm>
          <a:prstGeom prst="rect">
            <a:avLst/>
          </a:prstGeom>
          <a:solidFill>
            <a:srgbClr val="FF0000"/>
          </a:solidFill>
          <a:ln w="9525">
            <a:solidFill>
              <a:srgbClr val="FF0000"/>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113672" name="Text Box 8"/>
          <p:cNvSpPr txBox="1">
            <a:spLocks noChangeArrowheads="1"/>
          </p:cNvSpPr>
          <p:nvPr/>
        </p:nvSpPr>
        <p:spPr bwMode="auto">
          <a:xfrm>
            <a:off x="2916238" y="4724400"/>
            <a:ext cx="719137" cy="1006475"/>
          </a:xfrm>
          <a:prstGeom prst="rect">
            <a:avLst/>
          </a:prstGeom>
          <a:noFill/>
          <a:ln w="9525">
            <a:noFill/>
            <a:miter lim="800000"/>
            <a:headEnd/>
            <a:tailEnd/>
          </a:ln>
        </p:spPr>
        <p:txBody>
          <a:bodyPr>
            <a:spAutoFit/>
          </a:bodyPr>
          <a:lstStyle/>
          <a:p>
            <a:pPr>
              <a:spcBef>
                <a:spcPct val="50000"/>
              </a:spcBef>
            </a:pPr>
            <a:r>
              <a:rPr lang="en-US" altLang="ja-JP" sz="6000" b="1">
                <a:solidFill>
                  <a:srgbClr val="FF0000"/>
                </a:solidFill>
                <a:latin typeface="Arial"/>
                <a:ea typeface="ＭＳ ゴシック" pitchFamily="49" charset="-128"/>
              </a:rPr>
              <a:t>X</a:t>
            </a:r>
          </a:p>
        </p:txBody>
      </p:sp>
    </p:spTree>
    <p:extLst>
      <p:ext uri="{BB962C8B-B14F-4D97-AF65-F5344CB8AC3E}">
        <p14:creationId xmlns:p14="http://schemas.microsoft.com/office/powerpoint/2010/main" val="31987367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cstate="print"/>
          <a:srcRect/>
          <a:stretch>
            <a:fillRect/>
          </a:stretch>
        </p:blipFill>
        <p:spPr bwMode="auto">
          <a:xfrm>
            <a:off x="1016000" y="1771650"/>
            <a:ext cx="4826000" cy="3314700"/>
          </a:xfrm>
          <a:prstGeom prst="rect">
            <a:avLst/>
          </a:prstGeom>
          <a:noFill/>
          <a:ln w="9525">
            <a:noFill/>
            <a:miter lim="800000"/>
            <a:headEnd/>
            <a:tailEnd/>
          </a:ln>
        </p:spPr>
      </p:pic>
      <p:sp>
        <p:nvSpPr>
          <p:cNvPr id="114691" name="Rectangle 3"/>
          <p:cNvSpPr>
            <a:spLocks noChangeArrowheads="1"/>
          </p:cNvSpPr>
          <p:nvPr/>
        </p:nvSpPr>
        <p:spPr bwMode="auto">
          <a:xfrm>
            <a:off x="838200" y="5372100"/>
            <a:ext cx="609600" cy="228600"/>
          </a:xfrm>
          <a:prstGeom prst="rect">
            <a:avLst/>
          </a:prstGeom>
          <a:solidFill>
            <a:srgbClr val="F5FFAA"/>
          </a:solidFill>
          <a:ln w="9525">
            <a:solidFill>
              <a:schemeClr val="tx1"/>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114692" name="Text Box 4"/>
          <p:cNvSpPr txBox="1">
            <a:spLocks noChangeArrowheads="1"/>
          </p:cNvSpPr>
          <p:nvPr/>
        </p:nvSpPr>
        <p:spPr bwMode="auto">
          <a:xfrm>
            <a:off x="1524000" y="5334000"/>
            <a:ext cx="1739900" cy="304800"/>
          </a:xfrm>
          <a:prstGeom prst="rect">
            <a:avLst/>
          </a:prstGeom>
          <a:noFill/>
          <a:ln w="9525">
            <a:noFill/>
            <a:miter lim="800000"/>
            <a:headEnd/>
            <a:tailEnd/>
          </a:ln>
        </p:spPr>
        <p:txBody>
          <a:bodyPr wrap="none">
            <a:spAutoFit/>
          </a:bodyPr>
          <a:lstStyle/>
          <a:p>
            <a:r>
              <a:rPr lang="en-US" altLang="ja-JP" sz="1400">
                <a:solidFill>
                  <a:srgbClr val="000000"/>
                </a:solidFill>
                <a:latin typeface="Times" charset="0"/>
                <a:ea typeface="ＭＳ 明朝" pitchFamily="17" charset="-128"/>
              </a:rPr>
              <a:t>Egg with Ca response</a:t>
            </a:r>
          </a:p>
        </p:txBody>
      </p:sp>
      <p:sp>
        <p:nvSpPr>
          <p:cNvPr id="114693" name="Text Box 5"/>
          <p:cNvSpPr txBox="1">
            <a:spLocks noChangeArrowheads="1"/>
          </p:cNvSpPr>
          <p:nvPr/>
        </p:nvSpPr>
        <p:spPr bwMode="auto">
          <a:xfrm>
            <a:off x="1524000" y="5981700"/>
            <a:ext cx="2284413" cy="304800"/>
          </a:xfrm>
          <a:prstGeom prst="rect">
            <a:avLst/>
          </a:prstGeom>
          <a:noFill/>
          <a:ln w="9525">
            <a:noFill/>
            <a:miter lim="800000"/>
            <a:headEnd/>
            <a:tailEnd/>
          </a:ln>
        </p:spPr>
        <p:txBody>
          <a:bodyPr wrap="none">
            <a:spAutoFit/>
          </a:bodyPr>
          <a:lstStyle/>
          <a:p>
            <a:r>
              <a:rPr lang="en-US" altLang="ja-JP" sz="1400">
                <a:solidFill>
                  <a:srgbClr val="000000"/>
                </a:solidFill>
                <a:latin typeface="Times" charset="0"/>
                <a:ea typeface="ＭＳ 明朝" pitchFamily="17" charset="-128"/>
              </a:rPr>
              <a:t>Egg with decondenced sperm</a:t>
            </a:r>
          </a:p>
        </p:txBody>
      </p:sp>
      <p:sp>
        <p:nvSpPr>
          <p:cNvPr id="114694" name="Text Box 6"/>
          <p:cNvSpPr txBox="1">
            <a:spLocks noChangeArrowheads="1"/>
          </p:cNvSpPr>
          <p:nvPr/>
        </p:nvSpPr>
        <p:spPr bwMode="auto">
          <a:xfrm>
            <a:off x="1524000" y="5670550"/>
            <a:ext cx="1739900" cy="304800"/>
          </a:xfrm>
          <a:prstGeom prst="rect">
            <a:avLst/>
          </a:prstGeom>
          <a:noFill/>
          <a:ln w="9525">
            <a:noFill/>
            <a:miter lim="800000"/>
            <a:headEnd/>
            <a:tailEnd/>
          </a:ln>
        </p:spPr>
        <p:txBody>
          <a:bodyPr wrap="none">
            <a:spAutoFit/>
          </a:bodyPr>
          <a:lstStyle/>
          <a:p>
            <a:r>
              <a:rPr lang="en-US" altLang="ja-JP" sz="1400">
                <a:solidFill>
                  <a:srgbClr val="000000"/>
                </a:solidFill>
                <a:latin typeface="Times" charset="0"/>
                <a:ea typeface="ＭＳ 明朝" pitchFamily="17" charset="-128"/>
              </a:rPr>
              <a:t>Egg with fused sperm</a:t>
            </a:r>
          </a:p>
        </p:txBody>
      </p:sp>
      <p:sp>
        <p:nvSpPr>
          <p:cNvPr id="114695" name="Rectangle 7"/>
          <p:cNvSpPr>
            <a:spLocks noChangeArrowheads="1"/>
          </p:cNvSpPr>
          <p:nvPr/>
        </p:nvSpPr>
        <p:spPr bwMode="auto">
          <a:xfrm>
            <a:off x="838200" y="5708650"/>
            <a:ext cx="609600" cy="228600"/>
          </a:xfrm>
          <a:prstGeom prst="rect">
            <a:avLst/>
          </a:prstGeom>
          <a:solidFill>
            <a:srgbClr val="FFAAAA"/>
          </a:solidFill>
          <a:ln w="9525">
            <a:solidFill>
              <a:schemeClr val="tx1"/>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114696" name="Rectangle 8"/>
          <p:cNvSpPr>
            <a:spLocks noChangeArrowheads="1"/>
          </p:cNvSpPr>
          <p:nvPr/>
        </p:nvSpPr>
        <p:spPr bwMode="auto">
          <a:xfrm>
            <a:off x="838200" y="6019800"/>
            <a:ext cx="609600" cy="228600"/>
          </a:xfrm>
          <a:prstGeom prst="rect">
            <a:avLst/>
          </a:prstGeom>
          <a:solidFill>
            <a:srgbClr val="FF3838"/>
          </a:solidFill>
          <a:ln w="9525">
            <a:solidFill>
              <a:schemeClr val="tx1"/>
            </a:solidFill>
            <a:miter lim="800000"/>
            <a:headEnd/>
            <a:tailEnd/>
          </a:ln>
        </p:spPr>
        <p:txBody>
          <a:bodyPr wrap="none" anchor="ctr"/>
          <a:lstStyle/>
          <a:p>
            <a:endParaRPr lang="ja-JP" altLang="en-US">
              <a:solidFill>
                <a:srgbClr val="000000"/>
              </a:solidFill>
              <a:latin typeface="Arial"/>
              <a:ea typeface="ＭＳ Ｐゴシック"/>
            </a:endParaRPr>
          </a:p>
        </p:txBody>
      </p:sp>
      <p:grpSp>
        <p:nvGrpSpPr>
          <p:cNvPr id="2" name="Group 9"/>
          <p:cNvGrpSpPr>
            <a:grpSpLocks/>
          </p:cNvGrpSpPr>
          <p:nvPr/>
        </p:nvGrpSpPr>
        <p:grpSpPr bwMode="auto">
          <a:xfrm>
            <a:off x="4038600" y="5638800"/>
            <a:ext cx="2970213" cy="615950"/>
            <a:chOff x="1248" y="3668"/>
            <a:chExt cx="1871" cy="388"/>
          </a:xfrm>
        </p:grpSpPr>
        <p:sp>
          <p:nvSpPr>
            <p:cNvPr id="114714" name="Text Box 10"/>
            <p:cNvSpPr txBox="1">
              <a:spLocks noChangeArrowheads="1"/>
            </p:cNvSpPr>
            <p:nvPr/>
          </p:nvSpPr>
          <p:spPr bwMode="auto">
            <a:xfrm>
              <a:off x="1680" y="3864"/>
              <a:ext cx="1439" cy="192"/>
            </a:xfrm>
            <a:prstGeom prst="rect">
              <a:avLst/>
            </a:prstGeom>
            <a:noFill/>
            <a:ln w="9525">
              <a:noFill/>
              <a:miter lim="800000"/>
              <a:headEnd/>
              <a:tailEnd/>
            </a:ln>
          </p:spPr>
          <p:txBody>
            <a:bodyPr wrap="none">
              <a:spAutoFit/>
            </a:bodyPr>
            <a:lstStyle/>
            <a:p>
              <a:r>
                <a:rPr lang="en-US" altLang="ja-JP" sz="1400">
                  <a:solidFill>
                    <a:srgbClr val="000000"/>
                  </a:solidFill>
                  <a:latin typeface="Times" charset="0"/>
                  <a:ea typeface="ＭＳ 明朝" pitchFamily="17" charset="-128"/>
                </a:rPr>
                <a:t>Egg with decondenced sperm</a:t>
              </a:r>
            </a:p>
          </p:txBody>
        </p:sp>
        <p:sp>
          <p:nvSpPr>
            <p:cNvPr id="114715" name="Text Box 11"/>
            <p:cNvSpPr txBox="1">
              <a:spLocks noChangeArrowheads="1"/>
            </p:cNvSpPr>
            <p:nvPr/>
          </p:nvSpPr>
          <p:spPr bwMode="auto">
            <a:xfrm>
              <a:off x="1680" y="3668"/>
              <a:ext cx="1096" cy="192"/>
            </a:xfrm>
            <a:prstGeom prst="rect">
              <a:avLst/>
            </a:prstGeom>
            <a:noFill/>
            <a:ln w="9525">
              <a:noFill/>
              <a:miter lim="800000"/>
              <a:headEnd/>
              <a:tailEnd/>
            </a:ln>
          </p:spPr>
          <p:txBody>
            <a:bodyPr wrap="none">
              <a:spAutoFit/>
            </a:bodyPr>
            <a:lstStyle/>
            <a:p>
              <a:r>
                <a:rPr lang="en-US" altLang="ja-JP" sz="1400">
                  <a:solidFill>
                    <a:srgbClr val="000000"/>
                  </a:solidFill>
                  <a:latin typeface="Times" charset="0"/>
                  <a:ea typeface="ＭＳ 明朝" pitchFamily="17" charset="-128"/>
                </a:rPr>
                <a:t>Egg with fused sperm</a:t>
              </a:r>
            </a:p>
          </p:txBody>
        </p:sp>
        <p:sp>
          <p:nvSpPr>
            <p:cNvPr id="114716" name="Rectangle 12"/>
            <p:cNvSpPr>
              <a:spLocks noChangeArrowheads="1"/>
            </p:cNvSpPr>
            <p:nvPr/>
          </p:nvSpPr>
          <p:spPr bwMode="auto">
            <a:xfrm>
              <a:off x="1248" y="3692"/>
              <a:ext cx="384" cy="144"/>
            </a:xfrm>
            <a:prstGeom prst="rect">
              <a:avLst/>
            </a:prstGeom>
            <a:solidFill>
              <a:srgbClr val="FFAAAA"/>
            </a:solidFill>
            <a:ln w="9525">
              <a:solidFill>
                <a:schemeClr val="tx1"/>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114717" name="Rectangle 13"/>
            <p:cNvSpPr>
              <a:spLocks noChangeArrowheads="1"/>
            </p:cNvSpPr>
            <p:nvPr/>
          </p:nvSpPr>
          <p:spPr bwMode="auto">
            <a:xfrm>
              <a:off x="1248" y="3888"/>
              <a:ext cx="384" cy="144"/>
            </a:xfrm>
            <a:prstGeom prst="rect">
              <a:avLst/>
            </a:prstGeom>
            <a:solidFill>
              <a:srgbClr val="FF3838"/>
            </a:solidFill>
            <a:ln w="9525">
              <a:solidFill>
                <a:schemeClr val="tx1"/>
              </a:solidFill>
              <a:miter lim="800000"/>
              <a:headEnd/>
              <a:tailEnd/>
            </a:ln>
          </p:spPr>
          <p:txBody>
            <a:bodyPr wrap="none" anchor="ctr"/>
            <a:lstStyle/>
            <a:p>
              <a:endParaRPr lang="ja-JP" altLang="en-US">
                <a:solidFill>
                  <a:srgbClr val="000000"/>
                </a:solidFill>
                <a:latin typeface="Arial"/>
                <a:ea typeface="ＭＳ Ｐゴシック"/>
              </a:endParaRPr>
            </a:p>
          </p:txBody>
        </p:sp>
      </p:grpSp>
      <p:grpSp>
        <p:nvGrpSpPr>
          <p:cNvPr id="3" name="Group 14"/>
          <p:cNvGrpSpPr>
            <a:grpSpLocks/>
          </p:cNvGrpSpPr>
          <p:nvPr/>
        </p:nvGrpSpPr>
        <p:grpSpPr bwMode="auto">
          <a:xfrm>
            <a:off x="2292350" y="2260600"/>
            <a:ext cx="958850" cy="1371600"/>
            <a:chOff x="2164" y="1424"/>
            <a:chExt cx="604" cy="864"/>
          </a:xfrm>
        </p:grpSpPr>
        <p:sp>
          <p:nvSpPr>
            <p:cNvPr id="114711" name="Rectangle 15"/>
            <p:cNvSpPr>
              <a:spLocks noChangeArrowheads="1"/>
            </p:cNvSpPr>
            <p:nvPr/>
          </p:nvSpPr>
          <p:spPr bwMode="auto">
            <a:xfrm>
              <a:off x="2164" y="1424"/>
              <a:ext cx="80" cy="152"/>
            </a:xfrm>
            <a:prstGeom prst="rect">
              <a:avLst/>
            </a:prstGeom>
            <a:solidFill>
              <a:schemeClr val="accent1"/>
            </a:solidFill>
            <a:ln w="9525">
              <a:solidFill>
                <a:schemeClr val="tx1"/>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114712" name="Rectangle 16"/>
            <p:cNvSpPr>
              <a:spLocks noChangeArrowheads="1"/>
            </p:cNvSpPr>
            <p:nvPr/>
          </p:nvSpPr>
          <p:spPr bwMode="auto">
            <a:xfrm>
              <a:off x="2412" y="1776"/>
              <a:ext cx="88" cy="272"/>
            </a:xfrm>
            <a:prstGeom prst="rect">
              <a:avLst/>
            </a:prstGeom>
            <a:solidFill>
              <a:schemeClr val="accent1"/>
            </a:solidFill>
            <a:ln w="9525">
              <a:solidFill>
                <a:schemeClr val="tx1"/>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114713" name="Rectangle 17"/>
            <p:cNvSpPr>
              <a:spLocks noChangeArrowheads="1"/>
            </p:cNvSpPr>
            <p:nvPr/>
          </p:nvSpPr>
          <p:spPr bwMode="auto">
            <a:xfrm>
              <a:off x="2684" y="1808"/>
              <a:ext cx="84" cy="480"/>
            </a:xfrm>
            <a:prstGeom prst="rect">
              <a:avLst/>
            </a:prstGeom>
            <a:solidFill>
              <a:schemeClr val="accent1"/>
            </a:solidFill>
            <a:ln w="9525">
              <a:solidFill>
                <a:schemeClr val="tx1"/>
              </a:solidFill>
              <a:miter lim="800000"/>
              <a:headEnd/>
              <a:tailEnd/>
            </a:ln>
          </p:spPr>
          <p:txBody>
            <a:bodyPr wrap="none" anchor="ctr"/>
            <a:lstStyle/>
            <a:p>
              <a:endParaRPr lang="ja-JP" altLang="en-US">
                <a:solidFill>
                  <a:srgbClr val="000000"/>
                </a:solidFill>
                <a:latin typeface="Arial"/>
                <a:ea typeface="ＭＳ Ｐゴシック"/>
              </a:endParaRPr>
            </a:p>
          </p:txBody>
        </p:sp>
      </p:grpSp>
      <p:sp>
        <p:nvSpPr>
          <p:cNvPr id="132114" name="Text Box 18"/>
          <p:cNvSpPr txBox="1">
            <a:spLocks noChangeArrowheads="1"/>
          </p:cNvSpPr>
          <p:nvPr/>
        </p:nvSpPr>
        <p:spPr bwMode="auto">
          <a:xfrm>
            <a:off x="1660525" y="1285875"/>
            <a:ext cx="3808413" cy="314325"/>
          </a:xfrm>
          <a:prstGeom prst="rect">
            <a:avLst/>
          </a:prstGeom>
          <a:noFill/>
          <a:ln w="9525">
            <a:solidFill>
              <a:srgbClr val="FF0000"/>
            </a:solidFill>
            <a:miter lim="800000"/>
            <a:headEnd/>
            <a:tailEnd/>
          </a:ln>
        </p:spPr>
        <p:txBody>
          <a:bodyPr wrap="none">
            <a:spAutoFit/>
          </a:bodyPr>
          <a:lstStyle/>
          <a:p>
            <a:r>
              <a:rPr lang="en-US" altLang="ja-JP" sz="1400">
                <a:solidFill>
                  <a:srgbClr val="FF0000"/>
                </a:solidFill>
                <a:latin typeface="Times" charset="0"/>
                <a:ea typeface="ＭＳ 明朝" pitchFamily="17" charset="-128"/>
              </a:rPr>
              <a:t>Eggs with Ca response but without fused sperm !!!</a:t>
            </a:r>
          </a:p>
        </p:txBody>
      </p:sp>
      <p:sp>
        <p:nvSpPr>
          <p:cNvPr id="114700" name="Rectangle 19"/>
          <p:cNvSpPr>
            <a:spLocks noGrp="1" noChangeArrowheads="1"/>
          </p:cNvSpPr>
          <p:nvPr>
            <p:ph type="ctrTitle"/>
          </p:nvPr>
        </p:nvSpPr>
        <p:spPr>
          <a:xfrm>
            <a:off x="-381000" y="228600"/>
            <a:ext cx="7772400" cy="1143000"/>
          </a:xfrm>
        </p:spPr>
        <p:txBody>
          <a:bodyPr/>
          <a:lstStyle/>
          <a:p>
            <a:pPr eaLnBrk="1" hangingPunct="1"/>
            <a:br>
              <a:rPr kumimoji="0" lang="en-US" altLang="ja-JP" sz="2400">
                <a:solidFill>
                  <a:srgbClr val="000000"/>
                </a:solidFill>
              </a:rPr>
            </a:br>
            <a:r>
              <a:rPr kumimoji="0" lang="en-US" altLang="ja-JP" sz="2400">
                <a:solidFill>
                  <a:srgbClr val="000000"/>
                </a:solidFill>
              </a:rPr>
              <a:t>Effects of Toxin B on Sperm-Egg Interaction</a:t>
            </a:r>
          </a:p>
        </p:txBody>
      </p:sp>
      <p:grpSp>
        <p:nvGrpSpPr>
          <p:cNvPr id="4" name="Group 20"/>
          <p:cNvGrpSpPr>
            <a:grpSpLocks/>
          </p:cNvGrpSpPr>
          <p:nvPr/>
        </p:nvGrpSpPr>
        <p:grpSpPr bwMode="auto">
          <a:xfrm>
            <a:off x="2362200" y="1676400"/>
            <a:ext cx="838200" cy="1371600"/>
            <a:chOff x="2208" y="1056"/>
            <a:chExt cx="528" cy="864"/>
          </a:xfrm>
        </p:grpSpPr>
        <p:sp>
          <p:nvSpPr>
            <p:cNvPr id="114708" name="Line 21"/>
            <p:cNvSpPr>
              <a:spLocks noChangeShapeType="1"/>
            </p:cNvSpPr>
            <p:nvPr/>
          </p:nvSpPr>
          <p:spPr bwMode="auto">
            <a:xfrm flipV="1">
              <a:off x="2736" y="1056"/>
              <a:ext cx="0" cy="864"/>
            </a:xfrm>
            <a:prstGeom prst="line">
              <a:avLst/>
            </a:prstGeom>
            <a:noFill/>
            <a:ln w="9525">
              <a:solidFill>
                <a:schemeClr val="tx1"/>
              </a:solidFill>
              <a:round/>
              <a:headEnd/>
              <a:tailEnd type="stealth" w="lg" len="lg"/>
            </a:ln>
          </p:spPr>
          <p:txBody>
            <a:bodyPr wrap="none" anchor="ctr"/>
            <a:lstStyle/>
            <a:p>
              <a:endParaRPr lang="ja-JP" altLang="en-US">
                <a:solidFill>
                  <a:srgbClr val="000000"/>
                </a:solidFill>
                <a:latin typeface="Arial"/>
                <a:ea typeface="ＭＳ Ｐゴシック"/>
              </a:endParaRPr>
            </a:p>
          </p:txBody>
        </p:sp>
        <p:sp>
          <p:nvSpPr>
            <p:cNvPr id="114709" name="Line 22"/>
            <p:cNvSpPr>
              <a:spLocks noChangeShapeType="1"/>
            </p:cNvSpPr>
            <p:nvPr/>
          </p:nvSpPr>
          <p:spPr bwMode="auto">
            <a:xfrm flipV="1">
              <a:off x="2456" y="1056"/>
              <a:ext cx="0" cy="864"/>
            </a:xfrm>
            <a:prstGeom prst="line">
              <a:avLst/>
            </a:prstGeom>
            <a:noFill/>
            <a:ln w="9525">
              <a:solidFill>
                <a:schemeClr val="tx1"/>
              </a:solidFill>
              <a:round/>
              <a:headEnd/>
              <a:tailEnd type="stealth" w="lg" len="lg"/>
            </a:ln>
          </p:spPr>
          <p:txBody>
            <a:bodyPr wrap="none" anchor="ctr"/>
            <a:lstStyle/>
            <a:p>
              <a:endParaRPr lang="ja-JP" altLang="en-US">
                <a:solidFill>
                  <a:srgbClr val="000000"/>
                </a:solidFill>
                <a:latin typeface="Arial"/>
                <a:ea typeface="ＭＳ Ｐゴシック"/>
              </a:endParaRPr>
            </a:p>
          </p:txBody>
        </p:sp>
        <p:sp>
          <p:nvSpPr>
            <p:cNvPr id="114710" name="Line 23"/>
            <p:cNvSpPr>
              <a:spLocks noChangeShapeType="1"/>
            </p:cNvSpPr>
            <p:nvPr/>
          </p:nvSpPr>
          <p:spPr bwMode="auto">
            <a:xfrm flipV="1">
              <a:off x="2208" y="1056"/>
              <a:ext cx="0" cy="432"/>
            </a:xfrm>
            <a:prstGeom prst="line">
              <a:avLst/>
            </a:prstGeom>
            <a:noFill/>
            <a:ln w="9525">
              <a:solidFill>
                <a:schemeClr val="tx1"/>
              </a:solidFill>
              <a:round/>
              <a:headEnd/>
              <a:tailEnd type="stealth" w="lg" len="lg"/>
            </a:ln>
          </p:spPr>
          <p:txBody>
            <a:bodyPr wrap="none" anchor="ctr"/>
            <a:lstStyle/>
            <a:p>
              <a:endParaRPr lang="ja-JP" altLang="en-US">
                <a:solidFill>
                  <a:srgbClr val="000000"/>
                </a:solidFill>
                <a:latin typeface="Arial"/>
                <a:ea typeface="ＭＳ Ｐゴシック"/>
              </a:endParaRPr>
            </a:p>
          </p:txBody>
        </p:sp>
      </p:grpSp>
      <p:sp>
        <p:nvSpPr>
          <p:cNvPr id="114702" name="Rectangle 24"/>
          <p:cNvSpPr>
            <a:spLocks noChangeArrowheads="1"/>
          </p:cNvSpPr>
          <p:nvPr/>
        </p:nvSpPr>
        <p:spPr bwMode="auto">
          <a:xfrm>
            <a:off x="3581400" y="2133600"/>
            <a:ext cx="228600" cy="1981200"/>
          </a:xfrm>
          <a:prstGeom prst="rect">
            <a:avLst/>
          </a:prstGeom>
          <a:solidFill>
            <a:schemeClr val="bg1"/>
          </a:solidFill>
          <a:ln w="9525">
            <a:noFill/>
            <a:miter lim="800000"/>
            <a:headEnd/>
            <a:tailEnd/>
          </a:ln>
        </p:spPr>
        <p:txBody>
          <a:bodyPr wrap="none" anchor="ctr"/>
          <a:lstStyle/>
          <a:p>
            <a:endParaRPr lang="ja-JP" altLang="en-US">
              <a:solidFill>
                <a:srgbClr val="000000"/>
              </a:solidFill>
              <a:latin typeface="Arial"/>
              <a:ea typeface="ＭＳ Ｐゴシック"/>
            </a:endParaRPr>
          </a:p>
        </p:txBody>
      </p:sp>
      <p:sp>
        <p:nvSpPr>
          <p:cNvPr id="114703" name="Rectangle 25"/>
          <p:cNvSpPr>
            <a:spLocks noChangeArrowheads="1"/>
          </p:cNvSpPr>
          <p:nvPr/>
        </p:nvSpPr>
        <p:spPr bwMode="auto">
          <a:xfrm>
            <a:off x="838200" y="2590800"/>
            <a:ext cx="457200" cy="990600"/>
          </a:xfrm>
          <a:prstGeom prst="rect">
            <a:avLst/>
          </a:prstGeom>
          <a:solidFill>
            <a:schemeClr val="bg1"/>
          </a:solidFill>
          <a:ln w="9525">
            <a:noFill/>
            <a:miter lim="800000"/>
            <a:headEnd/>
            <a:tailEnd/>
          </a:ln>
        </p:spPr>
        <p:txBody>
          <a:bodyPr wrap="none" anchor="ctr"/>
          <a:lstStyle/>
          <a:p>
            <a:endParaRPr lang="ja-JP" altLang="en-US">
              <a:solidFill>
                <a:srgbClr val="000000"/>
              </a:solidFill>
              <a:latin typeface="Arial"/>
              <a:ea typeface="ＭＳ Ｐゴシック"/>
            </a:endParaRPr>
          </a:p>
        </p:txBody>
      </p:sp>
      <p:sp>
        <p:nvSpPr>
          <p:cNvPr id="114704" name="Text Box 26"/>
          <p:cNvSpPr txBox="1">
            <a:spLocks noChangeArrowheads="1"/>
          </p:cNvSpPr>
          <p:nvPr/>
        </p:nvSpPr>
        <p:spPr bwMode="auto">
          <a:xfrm rot="-5400000">
            <a:off x="106362" y="3073401"/>
            <a:ext cx="1768475" cy="304800"/>
          </a:xfrm>
          <a:prstGeom prst="rect">
            <a:avLst/>
          </a:prstGeom>
          <a:noFill/>
          <a:ln w="9525">
            <a:noFill/>
            <a:miter lim="800000"/>
            <a:headEnd/>
            <a:tailEnd/>
          </a:ln>
        </p:spPr>
        <p:txBody>
          <a:bodyPr wrap="none">
            <a:spAutoFit/>
          </a:bodyPr>
          <a:lstStyle/>
          <a:p>
            <a:r>
              <a:rPr lang="en-US" altLang="ja-JP" sz="1400">
                <a:solidFill>
                  <a:srgbClr val="000000"/>
                </a:solidFill>
                <a:latin typeface="Times" charset="0"/>
                <a:ea typeface="ＭＳ 明朝" pitchFamily="17" charset="-128"/>
              </a:rPr>
              <a:t>Percentage of egg (%)</a:t>
            </a:r>
          </a:p>
        </p:txBody>
      </p:sp>
      <p:sp>
        <p:nvSpPr>
          <p:cNvPr id="114705" name="Text Box 27"/>
          <p:cNvSpPr txBox="1">
            <a:spLocks noChangeArrowheads="1"/>
          </p:cNvSpPr>
          <p:nvPr/>
        </p:nvSpPr>
        <p:spPr bwMode="auto">
          <a:xfrm rot="-5400000">
            <a:off x="2486819" y="3039269"/>
            <a:ext cx="2341562" cy="304800"/>
          </a:xfrm>
          <a:prstGeom prst="rect">
            <a:avLst/>
          </a:prstGeom>
          <a:noFill/>
          <a:ln w="9525">
            <a:noFill/>
            <a:miter lim="800000"/>
            <a:headEnd/>
            <a:tailEnd/>
          </a:ln>
        </p:spPr>
        <p:txBody>
          <a:bodyPr wrap="none">
            <a:spAutoFit/>
          </a:bodyPr>
          <a:lstStyle/>
          <a:p>
            <a:r>
              <a:rPr lang="en-US" altLang="ja-JP" sz="1400">
                <a:solidFill>
                  <a:srgbClr val="000000"/>
                </a:solidFill>
                <a:latin typeface="Times" charset="0"/>
                <a:ea typeface="ＭＳ 明朝" pitchFamily="17" charset="-128"/>
              </a:rPr>
              <a:t>Number of sperm (sperm/egg)</a:t>
            </a:r>
          </a:p>
        </p:txBody>
      </p:sp>
      <p:sp>
        <p:nvSpPr>
          <p:cNvPr id="132124" name="Line 28"/>
          <p:cNvSpPr>
            <a:spLocks noChangeShapeType="1"/>
          </p:cNvSpPr>
          <p:nvPr/>
        </p:nvSpPr>
        <p:spPr bwMode="auto">
          <a:xfrm>
            <a:off x="5562600" y="1447800"/>
            <a:ext cx="533400" cy="0"/>
          </a:xfrm>
          <a:prstGeom prst="line">
            <a:avLst/>
          </a:prstGeom>
          <a:noFill/>
          <a:ln w="38100">
            <a:solidFill>
              <a:srgbClr val="FF0000"/>
            </a:solidFill>
            <a:round/>
            <a:headEnd/>
            <a:tailEnd type="triangle" w="lg" len="med"/>
          </a:ln>
        </p:spPr>
        <p:txBody>
          <a:bodyPr wrap="none" anchor="ctr"/>
          <a:lstStyle/>
          <a:p>
            <a:endParaRPr lang="ja-JP" altLang="en-US">
              <a:solidFill>
                <a:srgbClr val="000000"/>
              </a:solidFill>
              <a:latin typeface="Arial"/>
              <a:ea typeface="ＭＳ Ｐゴシック"/>
            </a:endParaRPr>
          </a:p>
        </p:txBody>
      </p:sp>
      <p:sp>
        <p:nvSpPr>
          <p:cNvPr id="132125" name="Text Box 29"/>
          <p:cNvSpPr txBox="1">
            <a:spLocks noChangeArrowheads="1"/>
          </p:cNvSpPr>
          <p:nvPr/>
        </p:nvSpPr>
        <p:spPr bwMode="auto">
          <a:xfrm>
            <a:off x="6181725" y="1295400"/>
            <a:ext cx="2809875" cy="376238"/>
          </a:xfrm>
          <a:prstGeom prst="rect">
            <a:avLst/>
          </a:prstGeom>
          <a:noFill/>
          <a:ln w="9525">
            <a:solidFill>
              <a:srgbClr val="FF0000"/>
            </a:solidFill>
            <a:miter lim="800000"/>
            <a:headEnd/>
            <a:tailEnd/>
          </a:ln>
        </p:spPr>
        <p:txBody>
          <a:bodyPr wrap="none">
            <a:spAutoFit/>
          </a:bodyPr>
          <a:lstStyle/>
          <a:p>
            <a:r>
              <a:rPr lang="en-US" altLang="ja-JP">
                <a:solidFill>
                  <a:srgbClr val="FF0000"/>
                </a:solidFill>
                <a:latin typeface="Times" charset="0"/>
                <a:ea typeface="ＭＳ 明朝" pitchFamily="17" charset="-128"/>
              </a:rPr>
              <a:t>Sperm factor </a:t>
            </a:r>
            <a:r>
              <a:rPr lang="ja-JP" altLang="en-US">
                <a:solidFill>
                  <a:srgbClr val="FF0000"/>
                </a:solidFill>
                <a:latin typeface="Times" charset="0"/>
                <a:ea typeface="ＭＳ 明朝" pitchFamily="17" charset="-128"/>
              </a:rPr>
              <a:t>説に反証！？</a:t>
            </a:r>
          </a:p>
        </p:txBody>
      </p:sp>
    </p:spTree>
    <p:extLst>
      <p:ext uri="{BB962C8B-B14F-4D97-AF65-F5344CB8AC3E}">
        <p14:creationId xmlns:p14="http://schemas.microsoft.com/office/powerpoint/2010/main" val="178337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321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2124"/>
                                        </p:tgtEl>
                                        <p:attrNameLst>
                                          <p:attrName>style.visibility</p:attrName>
                                        </p:attrNameLst>
                                      </p:cBhvr>
                                      <p:to>
                                        <p:strVal val="visible"/>
                                      </p:to>
                                    </p:set>
                                    <p:animEffect transition="in" filter="wipe(left)">
                                      <p:cBhvr>
                                        <p:cTn id="21" dur="500"/>
                                        <p:tgtEl>
                                          <p:spTgt spid="1321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2125"/>
                                        </p:tgtEl>
                                        <p:attrNameLst>
                                          <p:attrName>style.visibility</p:attrName>
                                        </p:attrNameLst>
                                      </p:cBhvr>
                                      <p:to>
                                        <p:strVal val="visible"/>
                                      </p:to>
                                    </p:set>
                                    <p:animEffect transition="in" filter="wipe(left)">
                                      <p:cBhvr>
                                        <p:cTn id="26" dur="500"/>
                                        <p:tgtEl>
                                          <p:spTgt spid="132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14" grpId="0" animBg="1" autoUpdateAnimBg="0"/>
      <p:bldP spid="132124" grpId="0" animBg="1"/>
      <p:bldP spid="132125" grpId="0" animBg="1"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3" cstate="print"/>
          <a:srcRect/>
          <a:stretch>
            <a:fillRect/>
          </a:stretch>
        </p:blipFill>
        <p:spPr bwMode="auto">
          <a:xfrm>
            <a:off x="533400" y="609600"/>
            <a:ext cx="7950200" cy="5638800"/>
          </a:xfrm>
          <a:prstGeom prst="rect">
            <a:avLst/>
          </a:prstGeom>
          <a:noFill/>
          <a:ln w="9525">
            <a:noFill/>
            <a:miter lim="800000"/>
            <a:headEnd/>
            <a:tailEnd/>
          </a:ln>
        </p:spPr>
      </p:pic>
      <p:pic>
        <p:nvPicPr>
          <p:cNvPr id="115715" name="Picture 3"/>
          <p:cNvPicPr>
            <a:picLocks noChangeAspect="1" noChangeArrowheads="1"/>
          </p:cNvPicPr>
          <p:nvPr/>
        </p:nvPicPr>
        <p:blipFill>
          <a:blip r:embed="rId4" cstate="print"/>
          <a:srcRect/>
          <a:stretch>
            <a:fillRect/>
          </a:stretch>
        </p:blipFill>
        <p:spPr bwMode="auto">
          <a:xfrm>
            <a:off x="3581400" y="1600200"/>
            <a:ext cx="990600" cy="2108200"/>
          </a:xfrm>
          <a:prstGeom prst="rect">
            <a:avLst/>
          </a:prstGeom>
          <a:noFill/>
          <a:ln w="9525">
            <a:noFill/>
            <a:miter lim="800000"/>
            <a:headEnd/>
            <a:tailEnd/>
          </a:ln>
        </p:spPr>
      </p:pic>
      <p:sp>
        <p:nvSpPr>
          <p:cNvPr id="115716" name="Text Box 4"/>
          <p:cNvSpPr txBox="1">
            <a:spLocks noChangeArrowheads="1"/>
          </p:cNvSpPr>
          <p:nvPr/>
        </p:nvSpPr>
        <p:spPr bwMode="auto">
          <a:xfrm>
            <a:off x="4419600" y="3352800"/>
            <a:ext cx="1981200" cy="457200"/>
          </a:xfrm>
          <a:prstGeom prst="rect">
            <a:avLst/>
          </a:prstGeom>
          <a:noFill/>
          <a:ln w="9525">
            <a:noFill/>
            <a:miter lim="800000"/>
            <a:headEnd/>
            <a:tailEnd/>
          </a:ln>
        </p:spPr>
        <p:txBody>
          <a:bodyPr>
            <a:spAutoFit/>
          </a:bodyPr>
          <a:lstStyle/>
          <a:p>
            <a:pPr>
              <a:spcBef>
                <a:spcPct val="50000"/>
              </a:spcBef>
            </a:pPr>
            <a:r>
              <a:rPr lang="en-US" altLang="ja-JP" sz="2400">
                <a:solidFill>
                  <a:srgbClr val="FFFFFF"/>
                </a:solidFill>
                <a:latin typeface="Helvetica" charset="0"/>
                <a:ea typeface="Osaka" charset="-128"/>
              </a:rPr>
              <a:t>Sperm factor</a:t>
            </a:r>
            <a:endParaRPr lang="en-US" altLang="ja-JP" sz="2400">
              <a:solidFill>
                <a:srgbClr val="FFFFFF"/>
              </a:solidFill>
              <a:latin typeface="Times" charset="0"/>
              <a:ea typeface="Osaka" charset="-128"/>
            </a:endParaRPr>
          </a:p>
        </p:txBody>
      </p:sp>
      <p:sp>
        <p:nvSpPr>
          <p:cNvPr id="115717" name="Line 5"/>
          <p:cNvSpPr>
            <a:spLocks noChangeShapeType="1"/>
          </p:cNvSpPr>
          <p:nvPr/>
        </p:nvSpPr>
        <p:spPr bwMode="auto">
          <a:xfrm flipH="1">
            <a:off x="3962400" y="3733800"/>
            <a:ext cx="228600" cy="152400"/>
          </a:xfrm>
          <a:prstGeom prst="line">
            <a:avLst/>
          </a:prstGeom>
          <a:noFill/>
          <a:ln w="9525">
            <a:solidFill>
              <a:schemeClr val="bg1"/>
            </a:solidFill>
            <a:round/>
            <a:headEnd/>
            <a:tailEnd type="triangle" w="med" len="med"/>
          </a:ln>
        </p:spPr>
        <p:txBody>
          <a:bodyPr wrap="none" anchor="ctr"/>
          <a:lstStyle/>
          <a:p>
            <a:endParaRPr lang="ja-JP" altLang="en-US">
              <a:solidFill>
                <a:srgbClr val="000000"/>
              </a:solidFill>
              <a:latin typeface="Arial"/>
              <a:ea typeface="ＭＳ Ｐゴシック"/>
            </a:endParaRPr>
          </a:p>
        </p:txBody>
      </p:sp>
      <p:sp>
        <p:nvSpPr>
          <p:cNvPr id="115718" name="Rectangle 6"/>
          <p:cNvSpPr>
            <a:spLocks noChangeArrowheads="1"/>
          </p:cNvSpPr>
          <p:nvPr/>
        </p:nvSpPr>
        <p:spPr bwMode="auto">
          <a:xfrm>
            <a:off x="2971800" y="3505200"/>
            <a:ext cx="533400" cy="304800"/>
          </a:xfrm>
          <a:prstGeom prst="rect">
            <a:avLst/>
          </a:prstGeom>
          <a:solidFill>
            <a:schemeClr val="tx2"/>
          </a:solidFill>
          <a:ln w="9525">
            <a:solidFill>
              <a:schemeClr val="tx1"/>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115719" name="Rectangle 7"/>
          <p:cNvSpPr>
            <a:spLocks noChangeArrowheads="1"/>
          </p:cNvSpPr>
          <p:nvPr/>
        </p:nvSpPr>
        <p:spPr bwMode="auto">
          <a:xfrm>
            <a:off x="2971800" y="3276600"/>
            <a:ext cx="838200" cy="228600"/>
          </a:xfrm>
          <a:prstGeom prst="rect">
            <a:avLst/>
          </a:prstGeom>
          <a:solidFill>
            <a:schemeClr val="tx2"/>
          </a:solidFill>
          <a:ln w="9525">
            <a:solidFill>
              <a:schemeClr val="tx1"/>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115720" name="Rectangle 8"/>
          <p:cNvSpPr>
            <a:spLocks noChangeArrowheads="1"/>
          </p:cNvSpPr>
          <p:nvPr/>
        </p:nvSpPr>
        <p:spPr bwMode="auto">
          <a:xfrm>
            <a:off x="3581400" y="5410200"/>
            <a:ext cx="457200" cy="304800"/>
          </a:xfrm>
          <a:prstGeom prst="rect">
            <a:avLst/>
          </a:prstGeom>
          <a:solidFill>
            <a:schemeClr val="tx2"/>
          </a:solidFill>
          <a:ln w="9525">
            <a:solidFill>
              <a:schemeClr val="tx2"/>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115721" name="Text Box 9"/>
          <p:cNvSpPr txBox="1">
            <a:spLocks noChangeArrowheads="1"/>
          </p:cNvSpPr>
          <p:nvPr/>
        </p:nvSpPr>
        <p:spPr bwMode="auto">
          <a:xfrm>
            <a:off x="3581400" y="5486400"/>
            <a:ext cx="2819400" cy="519113"/>
          </a:xfrm>
          <a:prstGeom prst="rect">
            <a:avLst/>
          </a:prstGeom>
          <a:noFill/>
          <a:ln w="9525">
            <a:noFill/>
            <a:miter lim="800000"/>
            <a:headEnd/>
            <a:tailEnd/>
          </a:ln>
        </p:spPr>
        <p:txBody>
          <a:bodyPr>
            <a:spAutoFit/>
          </a:bodyPr>
          <a:lstStyle/>
          <a:p>
            <a:pPr>
              <a:spcBef>
                <a:spcPct val="50000"/>
              </a:spcBef>
            </a:pPr>
            <a:r>
              <a:rPr lang="en-US" altLang="ja-JP" sz="2800" b="1">
                <a:solidFill>
                  <a:srgbClr val="FFFFFF"/>
                </a:solidFill>
                <a:latin typeface="Helvetica" charset="0"/>
                <a:ea typeface="Osaka" charset="-128"/>
              </a:rPr>
              <a:t>IP</a:t>
            </a:r>
            <a:r>
              <a:rPr lang="en-US" altLang="ja-JP" b="1">
                <a:solidFill>
                  <a:srgbClr val="FFFFFF"/>
                </a:solidFill>
                <a:latin typeface="Helvetica" charset="0"/>
                <a:ea typeface="Osaka" charset="-128"/>
              </a:rPr>
              <a:t>3</a:t>
            </a:r>
            <a:r>
              <a:rPr lang="en-US" altLang="ja-JP" sz="2800" b="1">
                <a:solidFill>
                  <a:srgbClr val="FFFFFF"/>
                </a:solidFill>
                <a:latin typeface="Helvetica" charset="0"/>
                <a:ea typeface="Osaka" charset="-128"/>
              </a:rPr>
              <a:t> receptor</a:t>
            </a:r>
          </a:p>
        </p:txBody>
      </p:sp>
      <p:sp>
        <p:nvSpPr>
          <p:cNvPr id="115722" name="Rectangle 10"/>
          <p:cNvSpPr>
            <a:spLocks noChangeArrowheads="1"/>
          </p:cNvSpPr>
          <p:nvPr/>
        </p:nvSpPr>
        <p:spPr bwMode="auto">
          <a:xfrm>
            <a:off x="3429000" y="5410200"/>
            <a:ext cx="228600" cy="304800"/>
          </a:xfrm>
          <a:prstGeom prst="rect">
            <a:avLst/>
          </a:prstGeom>
          <a:solidFill>
            <a:schemeClr val="tx2"/>
          </a:solidFill>
          <a:ln w="9525">
            <a:solidFill>
              <a:schemeClr val="tx2"/>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115723" name="Text Box 11"/>
          <p:cNvSpPr txBox="1">
            <a:spLocks noChangeArrowheads="1"/>
          </p:cNvSpPr>
          <p:nvPr/>
        </p:nvSpPr>
        <p:spPr bwMode="auto">
          <a:xfrm>
            <a:off x="6096000" y="4876800"/>
            <a:ext cx="1295400" cy="536575"/>
          </a:xfrm>
          <a:prstGeom prst="rect">
            <a:avLst/>
          </a:prstGeom>
          <a:noFill/>
          <a:ln w="9525">
            <a:noFill/>
            <a:miter lim="800000"/>
            <a:headEnd/>
            <a:tailEnd/>
          </a:ln>
        </p:spPr>
        <p:txBody>
          <a:bodyPr>
            <a:spAutoFit/>
          </a:bodyPr>
          <a:lstStyle/>
          <a:p>
            <a:pPr>
              <a:spcBef>
                <a:spcPct val="50000"/>
              </a:spcBef>
            </a:pPr>
            <a:r>
              <a:rPr lang="ja-JP" altLang="en-US" sz="2800" b="1">
                <a:solidFill>
                  <a:srgbClr val="FFFFFF"/>
                </a:solidFill>
                <a:latin typeface="Times" charset="0"/>
                <a:ea typeface="Osaka" charset="-128"/>
              </a:rPr>
              <a:t>小胞体</a:t>
            </a:r>
          </a:p>
        </p:txBody>
      </p:sp>
      <p:sp>
        <p:nvSpPr>
          <p:cNvPr id="115724" name="Rectangle 12"/>
          <p:cNvSpPr>
            <a:spLocks noChangeArrowheads="1"/>
          </p:cNvSpPr>
          <p:nvPr/>
        </p:nvSpPr>
        <p:spPr bwMode="auto">
          <a:xfrm>
            <a:off x="2819400" y="3962400"/>
            <a:ext cx="381000" cy="381000"/>
          </a:xfrm>
          <a:prstGeom prst="rect">
            <a:avLst/>
          </a:prstGeom>
          <a:solidFill>
            <a:schemeClr val="tx2"/>
          </a:solidFill>
          <a:ln w="9525">
            <a:solidFill>
              <a:schemeClr val="tx1"/>
            </a:solidFill>
            <a:miter lim="800000"/>
            <a:headEnd/>
            <a:tailEnd/>
          </a:ln>
        </p:spPr>
        <p:txBody>
          <a:bodyPr wrap="none" anchor="ctr"/>
          <a:lstStyle/>
          <a:p>
            <a:endParaRPr lang="ja-JP" altLang="en-US">
              <a:solidFill>
                <a:srgbClr val="000000"/>
              </a:solidFill>
              <a:latin typeface="Arial"/>
              <a:ea typeface="ＭＳ Ｐゴシック"/>
            </a:endParaRPr>
          </a:p>
        </p:txBody>
      </p:sp>
      <p:sp>
        <p:nvSpPr>
          <p:cNvPr id="133133" name="Freeform 13"/>
          <p:cNvSpPr>
            <a:spLocks/>
          </p:cNvSpPr>
          <p:nvPr/>
        </p:nvSpPr>
        <p:spPr bwMode="auto">
          <a:xfrm>
            <a:off x="252413" y="1866900"/>
            <a:ext cx="3219450" cy="2565400"/>
          </a:xfrm>
          <a:custGeom>
            <a:avLst/>
            <a:gdLst>
              <a:gd name="T0" fmla="*/ 385584706 w 2028"/>
              <a:gd name="T1" fmla="*/ 564515028 h 1616"/>
              <a:gd name="T2" fmla="*/ 1353324771 w 2028"/>
              <a:gd name="T3" fmla="*/ 241935026 h 1616"/>
              <a:gd name="T4" fmla="*/ 1635582203 w 2028"/>
              <a:gd name="T5" fmla="*/ 161290001 h 1616"/>
              <a:gd name="T6" fmla="*/ 1857356297 w 2028"/>
              <a:gd name="T7" fmla="*/ 60483757 h 1616"/>
              <a:gd name="T8" fmla="*/ 2147483647 w 2028"/>
              <a:gd name="T9" fmla="*/ 0 h 1616"/>
              <a:gd name="T10" fmla="*/ 2147483647 w 2028"/>
              <a:gd name="T11" fmla="*/ 20161250 h 1616"/>
              <a:gd name="T12" fmla="*/ 2147483647 w 2028"/>
              <a:gd name="T13" fmla="*/ 161290001 h 1616"/>
              <a:gd name="T14" fmla="*/ 2147483647 w 2028"/>
              <a:gd name="T15" fmla="*/ 241935026 h 1616"/>
              <a:gd name="T16" fmla="*/ 2147483647 w 2028"/>
              <a:gd name="T17" fmla="*/ 403224977 h 1616"/>
              <a:gd name="T18" fmla="*/ 2147483647 w 2028"/>
              <a:gd name="T19" fmla="*/ 524192540 h 1616"/>
              <a:gd name="T20" fmla="*/ 2147483647 w 2028"/>
              <a:gd name="T21" fmla="*/ 1088707568 h 1616"/>
              <a:gd name="T22" fmla="*/ 2147483647 w 2028"/>
              <a:gd name="T23" fmla="*/ 1814512745 h 1616"/>
              <a:gd name="T24" fmla="*/ 2147483647 w 2028"/>
              <a:gd name="T25" fmla="*/ 1975802697 h 1616"/>
              <a:gd name="T26" fmla="*/ 2147483647 w 2028"/>
              <a:gd name="T27" fmla="*/ 2147483647 h 1616"/>
              <a:gd name="T28" fmla="*/ 2147483647 w 2028"/>
              <a:gd name="T29" fmla="*/ 2147483647 h 1616"/>
              <a:gd name="T30" fmla="*/ 2147483647 w 2028"/>
              <a:gd name="T31" fmla="*/ 2147483647 h 1616"/>
              <a:gd name="T32" fmla="*/ 2147483647 w 2028"/>
              <a:gd name="T33" fmla="*/ 2147483647 h 1616"/>
              <a:gd name="T34" fmla="*/ 2147483647 w 2028"/>
              <a:gd name="T35" fmla="*/ 2147483647 h 1616"/>
              <a:gd name="T36" fmla="*/ 2147483647 w 2028"/>
              <a:gd name="T37" fmla="*/ 2147483647 h 1616"/>
              <a:gd name="T38" fmla="*/ 2147483647 w 2028"/>
              <a:gd name="T39" fmla="*/ 2147483647 h 1616"/>
              <a:gd name="T40" fmla="*/ 2147483647 w 2028"/>
              <a:gd name="T41" fmla="*/ 2147483647 h 1616"/>
              <a:gd name="T42" fmla="*/ 2147483647 w 2028"/>
              <a:gd name="T43" fmla="*/ 2147483647 h 1616"/>
              <a:gd name="T44" fmla="*/ 2147483647 w 2028"/>
              <a:gd name="T45" fmla="*/ 2147483647 h 1616"/>
              <a:gd name="T46" fmla="*/ 2147483647 w 2028"/>
              <a:gd name="T47" fmla="*/ 2147483647 h 1616"/>
              <a:gd name="T48" fmla="*/ 2147483647 w 2028"/>
              <a:gd name="T49" fmla="*/ 2147483647 h 1616"/>
              <a:gd name="T50" fmla="*/ 2147483647 w 2028"/>
              <a:gd name="T51" fmla="*/ 2147483647 h 1616"/>
              <a:gd name="T52" fmla="*/ 1897678787 w 2028"/>
              <a:gd name="T53" fmla="*/ 2147483647 h 1616"/>
              <a:gd name="T54" fmla="*/ 1393647261 w 2028"/>
              <a:gd name="T55" fmla="*/ 2147483647 h 1616"/>
              <a:gd name="T56" fmla="*/ 909777378 w 2028"/>
              <a:gd name="T57" fmla="*/ 2147483647 h 1616"/>
              <a:gd name="T58" fmla="*/ 627519747 w 2028"/>
              <a:gd name="T59" fmla="*/ 2147483647 h 1616"/>
              <a:gd name="T60" fmla="*/ 587197257 w 2028"/>
              <a:gd name="T61" fmla="*/ 2147483647 h 1616"/>
              <a:gd name="T62" fmla="*/ 526713522 w 2028"/>
              <a:gd name="T63" fmla="*/ 2147483647 h 1616"/>
              <a:gd name="T64" fmla="*/ 345262216 w 2028"/>
              <a:gd name="T65" fmla="*/ 2147483647 h 1616"/>
              <a:gd name="T66" fmla="*/ 103327200 w 2028"/>
              <a:gd name="T67" fmla="*/ 2147483647 h 1616"/>
              <a:gd name="T68" fmla="*/ 22682201 w 2028"/>
              <a:gd name="T69" fmla="*/ 2116931404 h 1616"/>
              <a:gd name="T70" fmla="*/ 204133450 w 2028"/>
              <a:gd name="T71" fmla="*/ 1350803739 h 1616"/>
              <a:gd name="T72" fmla="*/ 425907296 w 2028"/>
              <a:gd name="T73" fmla="*/ 947578861 h 1616"/>
              <a:gd name="T74" fmla="*/ 587197257 w 2028"/>
              <a:gd name="T75" fmla="*/ 524192540 h 1616"/>
              <a:gd name="T76" fmla="*/ 708164728 w 2028"/>
              <a:gd name="T77" fmla="*/ 362902490 h 1616"/>
              <a:gd name="T78" fmla="*/ 849293642 w 2028"/>
              <a:gd name="T79" fmla="*/ 262096270 h 1616"/>
              <a:gd name="T80" fmla="*/ 688003483 w 2028"/>
              <a:gd name="T81" fmla="*/ 423386321 h 1616"/>
              <a:gd name="T82" fmla="*/ 688003483 w 2028"/>
              <a:gd name="T83" fmla="*/ 302418758 h 16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28"/>
              <a:gd name="T127" fmla="*/ 0 h 1616"/>
              <a:gd name="T128" fmla="*/ 2028 w 2028"/>
              <a:gd name="T129" fmla="*/ 1616 h 16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28" h="1616">
                <a:moveTo>
                  <a:pt x="153" y="224"/>
                </a:moveTo>
                <a:cubicBezTo>
                  <a:pt x="263" y="150"/>
                  <a:pt x="406" y="117"/>
                  <a:pt x="537" y="96"/>
                </a:cubicBezTo>
                <a:cubicBezTo>
                  <a:pt x="625" y="51"/>
                  <a:pt x="483" y="119"/>
                  <a:pt x="649" y="64"/>
                </a:cubicBezTo>
                <a:cubicBezTo>
                  <a:pt x="678" y="54"/>
                  <a:pt x="708" y="32"/>
                  <a:pt x="737" y="24"/>
                </a:cubicBezTo>
                <a:cubicBezTo>
                  <a:pt x="795" y="7"/>
                  <a:pt x="861" y="4"/>
                  <a:pt x="921" y="0"/>
                </a:cubicBezTo>
                <a:cubicBezTo>
                  <a:pt x="1073" y="2"/>
                  <a:pt x="1225" y="2"/>
                  <a:pt x="1377" y="8"/>
                </a:cubicBezTo>
                <a:cubicBezTo>
                  <a:pt x="1442" y="10"/>
                  <a:pt x="1520" y="47"/>
                  <a:pt x="1585" y="64"/>
                </a:cubicBezTo>
                <a:cubicBezTo>
                  <a:pt x="1674" y="86"/>
                  <a:pt x="1773" y="88"/>
                  <a:pt x="1865" y="96"/>
                </a:cubicBezTo>
                <a:cubicBezTo>
                  <a:pt x="1909" y="104"/>
                  <a:pt x="1948" y="123"/>
                  <a:pt x="1977" y="160"/>
                </a:cubicBezTo>
                <a:cubicBezTo>
                  <a:pt x="1988" y="175"/>
                  <a:pt x="2009" y="208"/>
                  <a:pt x="2009" y="208"/>
                </a:cubicBezTo>
                <a:cubicBezTo>
                  <a:pt x="2024" y="284"/>
                  <a:pt x="2028" y="352"/>
                  <a:pt x="2009" y="432"/>
                </a:cubicBezTo>
                <a:cubicBezTo>
                  <a:pt x="2001" y="526"/>
                  <a:pt x="1991" y="629"/>
                  <a:pt x="1961" y="720"/>
                </a:cubicBezTo>
                <a:cubicBezTo>
                  <a:pt x="1919" y="845"/>
                  <a:pt x="1967" y="663"/>
                  <a:pt x="1937" y="784"/>
                </a:cubicBezTo>
                <a:cubicBezTo>
                  <a:pt x="1934" y="808"/>
                  <a:pt x="1934" y="832"/>
                  <a:pt x="1929" y="856"/>
                </a:cubicBezTo>
                <a:cubicBezTo>
                  <a:pt x="1926" y="865"/>
                  <a:pt x="1916" y="871"/>
                  <a:pt x="1913" y="880"/>
                </a:cubicBezTo>
                <a:cubicBezTo>
                  <a:pt x="1906" y="895"/>
                  <a:pt x="1906" y="913"/>
                  <a:pt x="1897" y="928"/>
                </a:cubicBezTo>
                <a:cubicBezTo>
                  <a:pt x="1877" y="957"/>
                  <a:pt x="1861" y="979"/>
                  <a:pt x="1849" y="1016"/>
                </a:cubicBezTo>
                <a:cubicBezTo>
                  <a:pt x="1837" y="1049"/>
                  <a:pt x="1844" y="1090"/>
                  <a:pt x="1825" y="1120"/>
                </a:cubicBezTo>
                <a:cubicBezTo>
                  <a:pt x="1794" y="1166"/>
                  <a:pt x="1775" y="1201"/>
                  <a:pt x="1729" y="1232"/>
                </a:cubicBezTo>
                <a:cubicBezTo>
                  <a:pt x="1707" y="1263"/>
                  <a:pt x="1661" y="1314"/>
                  <a:pt x="1649" y="1352"/>
                </a:cubicBezTo>
                <a:cubicBezTo>
                  <a:pt x="1646" y="1360"/>
                  <a:pt x="1646" y="1370"/>
                  <a:pt x="1641" y="1376"/>
                </a:cubicBezTo>
                <a:cubicBezTo>
                  <a:pt x="1635" y="1381"/>
                  <a:pt x="1625" y="1381"/>
                  <a:pt x="1617" y="1384"/>
                </a:cubicBezTo>
                <a:cubicBezTo>
                  <a:pt x="1550" y="1450"/>
                  <a:pt x="1466" y="1470"/>
                  <a:pt x="1377" y="1488"/>
                </a:cubicBezTo>
                <a:cubicBezTo>
                  <a:pt x="1330" y="1511"/>
                  <a:pt x="1284" y="1514"/>
                  <a:pt x="1233" y="1528"/>
                </a:cubicBezTo>
                <a:cubicBezTo>
                  <a:pt x="1130" y="1555"/>
                  <a:pt x="1070" y="1571"/>
                  <a:pt x="969" y="1584"/>
                </a:cubicBezTo>
                <a:cubicBezTo>
                  <a:pt x="896" y="1593"/>
                  <a:pt x="931" y="1589"/>
                  <a:pt x="865" y="1600"/>
                </a:cubicBezTo>
                <a:cubicBezTo>
                  <a:pt x="827" y="1605"/>
                  <a:pt x="753" y="1616"/>
                  <a:pt x="753" y="1616"/>
                </a:cubicBezTo>
                <a:cubicBezTo>
                  <a:pt x="686" y="1608"/>
                  <a:pt x="617" y="1609"/>
                  <a:pt x="553" y="1592"/>
                </a:cubicBezTo>
                <a:cubicBezTo>
                  <a:pt x="485" y="1573"/>
                  <a:pt x="424" y="1511"/>
                  <a:pt x="361" y="1480"/>
                </a:cubicBezTo>
                <a:cubicBezTo>
                  <a:pt x="334" y="1447"/>
                  <a:pt x="263" y="1389"/>
                  <a:pt x="249" y="1360"/>
                </a:cubicBezTo>
                <a:cubicBezTo>
                  <a:pt x="243" y="1349"/>
                  <a:pt x="239" y="1337"/>
                  <a:pt x="233" y="1328"/>
                </a:cubicBezTo>
                <a:cubicBezTo>
                  <a:pt x="226" y="1318"/>
                  <a:pt x="214" y="1313"/>
                  <a:pt x="209" y="1304"/>
                </a:cubicBezTo>
                <a:cubicBezTo>
                  <a:pt x="182" y="1260"/>
                  <a:pt x="163" y="1211"/>
                  <a:pt x="137" y="1168"/>
                </a:cubicBezTo>
                <a:cubicBezTo>
                  <a:pt x="104" y="1114"/>
                  <a:pt x="66" y="1056"/>
                  <a:pt x="41" y="1000"/>
                </a:cubicBezTo>
                <a:cubicBezTo>
                  <a:pt x="18" y="949"/>
                  <a:pt x="15" y="893"/>
                  <a:pt x="9" y="840"/>
                </a:cubicBezTo>
                <a:cubicBezTo>
                  <a:pt x="15" y="685"/>
                  <a:pt x="0" y="642"/>
                  <a:pt x="81" y="536"/>
                </a:cubicBezTo>
                <a:cubicBezTo>
                  <a:pt x="99" y="480"/>
                  <a:pt x="142" y="428"/>
                  <a:pt x="169" y="376"/>
                </a:cubicBezTo>
                <a:cubicBezTo>
                  <a:pt x="197" y="318"/>
                  <a:pt x="186" y="254"/>
                  <a:pt x="233" y="208"/>
                </a:cubicBezTo>
                <a:cubicBezTo>
                  <a:pt x="243" y="176"/>
                  <a:pt x="253" y="162"/>
                  <a:pt x="281" y="144"/>
                </a:cubicBezTo>
                <a:cubicBezTo>
                  <a:pt x="299" y="116"/>
                  <a:pt x="309" y="117"/>
                  <a:pt x="337" y="104"/>
                </a:cubicBezTo>
                <a:lnTo>
                  <a:pt x="273" y="168"/>
                </a:lnTo>
                <a:lnTo>
                  <a:pt x="273" y="120"/>
                </a:lnTo>
              </a:path>
            </a:pathLst>
          </a:custGeom>
          <a:noFill/>
          <a:ln w="38100" cmpd="sng">
            <a:solidFill>
              <a:schemeClr val="bg1"/>
            </a:solidFill>
            <a:round/>
            <a:headEnd/>
            <a:tailEnd/>
          </a:ln>
        </p:spPr>
        <p:txBody>
          <a:bodyPr wrap="none" anchor="ctr"/>
          <a:lstStyle/>
          <a:p>
            <a:endParaRPr lang="ja-JP" altLang="en-US">
              <a:solidFill>
                <a:srgbClr val="000000"/>
              </a:solidFill>
              <a:latin typeface="Arial"/>
              <a:ea typeface="ＭＳ Ｐゴシック"/>
            </a:endParaRPr>
          </a:p>
        </p:txBody>
      </p:sp>
      <p:sp>
        <p:nvSpPr>
          <p:cNvPr id="133134" name="Freeform 14"/>
          <p:cNvSpPr>
            <a:spLocks/>
          </p:cNvSpPr>
          <p:nvPr/>
        </p:nvSpPr>
        <p:spPr bwMode="auto">
          <a:xfrm>
            <a:off x="3429000" y="1030288"/>
            <a:ext cx="3041650" cy="2932112"/>
          </a:xfrm>
          <a:custGeom>
            <a:avLst/>
            <a:gdLst>
              <a:gd name="T0" fmla="*/ 2147483647 w 1916"/>
              <a:gd name="T1" fmla="*/ 1106347716 h 1847"/>
              <a:gd name="T2" fmla="*/ 2056447770 w 1916"/>
              <a:gd name="T3" fmla="*/ 622477728 h 1847"/>
              <a:gd name="T4" fmla="*/ 1935480301 w 1916"/>
              <a:gd name="T5" fmla="*/ 521671522 h 1847"/>
              <a:gd name="T6" fmla="*/ 1733867852 w 1916"/>
              <a:gd name="T7" fmla="*/ 420865315 h 1847"/>
              <a:gd name="T8" fmla="*/ 403224996 w 1916"/>
              <a:gd name="T9" fmla="*/ 420865315 h 1847"/>
              <a:gd name="T10" fmla="*/ 221773793 w 1916"/>
              <a:gd name="T11" fmla="*/ 561994004 h 1847"/>
              <a:gd name="T12" fmla="*/ 60483759 w 1916"/>
              <a:gd name="T13" fmla="*/ 864412821 h 1847"/>
              <a:gd name="T14" fmla="*/ 20161251 w 1916"/>
              <a:gd name="T15" fmla="*/ 1025702751 h 1847"/>
              <a:gd name="T16" fmla="*/ 0 w 1916"/>
              <a:gd name="T17" fmla="*/ 1106347716 h 1847"/>
              <a:gd name="T18" fmla="*/ 100806249 w 1916"/>
              <a:gd name="T19" fmla="*/ 1852314038 h 1847"/>
              <a:gd name="T20" fmla="*/ 302418772 w 1916"/>
              <a:gd name="T21" fmla="*/ 2147483647 h 1847"/>
              <a:gd name="T22" fmla="*/ 262096282 w 1916"/>
              <a:gd name="T23" fmla="*/ 2147483647 h 1847"/>
              <a:gd name="T24" fmla="*/ 362902507 w 1916"/>
              <a:gd name="T25" fmla="*/ 2147483647 h 1847"/>
              <a:gd name="T26" fmla="*/ 483870075 w 1916"/>
              <a:gd name="T27" fmla="*/ 2147483647 h 1847"/>
              <a:gd name="T28" fmla="*/ 504031320 w 1916"/>
              <a:gd name="T29" fmla="*/ 2147483647 h 1847"/>
              <a:gd name="T30" fmla="*/ 564515055 w 1916"/>
              <a:gd name="T31" fmla="*/ 2147483647 h 1847"/>
              <a:gd name="T32" fmla="*/ 786288748 w 1916"/>
              <a:gd name="T33" fmla="*/ 2147483647 h 1847"/>
              <a:gd name="T34" fmla="*/ 846772681 w 1916"/>
              <a:gd name="T35" fmla="*/ 2147483647 h 1847"/>
              <a:gd name="T36" fmla="*/ 1633061231 w 1916"/>
              <a:gd name="T37" fmla="*/ 2147483647 h 1847"/>
              <a:gd name="T38" fmla="*/ 2076609015 w 1916"/>
              <a:gd name="T39" fmla="*/ 2147483647 h 1847"/>
              <a:gd name="T40" fmla="*/ 2147483647 w 1916"/>
              <a:gd name="T41" fmla="*/ 2147483647 h 1847"/>
              <a:gd name="T42" fmla="*/ 2147483647 w 1916"/>
              <a:gd name="T43" fmla="*/ 2147483647 h 1847"/>
              <a:gd name="T44" fmla="*/ 2147483647 w 1916"/>
              <a:gd name="T45" fmla="*/ 2147483647 h 1847"/>
              <a:gd name="T46" fmla="*/ 2147483647 w 1916"/>
              <a:gd name="T47" fmla="*/ 2147483647 h 1847"/>
              <a:gd name="T48" fmla="*/ 2147483647 w 1916"/>
              <a:gd name="T49" fmla="*/ 2147483647 h 1847"/>
              <a:gd name="T50" fmla="*/ 2147483647 w 1916"/>
              <a:gd name="T51" fmla="*/ 2147483647 h 1847"/>
              <a:gd name="T52" fmla="*/ 2147483647 w 1916"/>
              <a:gd name="T53" fmla="*/ 2147483647 h 1847"/>
              <a:gd name="T54" fmla="*/ 2147483647 w 1916"/>
              <a:gd name="T55" fmla="*/ 2147483647 h 1847"/>
              <a:gd name="T56" fmla="*/ 2147483647 w 1916"/>
              <a:gd name="T57" fmla="*/ 2147483647 h 1847"/>
              <a:gd name="T58" fmla="*/ 2147483647 w 1916"/>
              <a:gd name="T59" fmla="*/ 2147483647 h 1847"/>
              <a:gd name="T60" fmla="*/ 2147483647 w 1916"/>
              <a:gd name="T61" fmla="*/ 1892636521 h 1847"/>
              <a:gd name="T62" fmla="*/ 2147483647 w 1916"/>
              <a:gd name="T63" fmla="*/ 1711185350 h 1847"/>
              <a:gd name="T64" fmla="*/ 2147483647 w 1916"/>
              <a:gd name="T65" fmla="*/ 1368445439 h 1847"/>
              <a:gd name="T66" fmla="*/ 2147483647 w 1916"/>
              <a:gd name="T67" fmla="*/ 1247476404 h 1847"/>
              <a:gd name="T68" fmla="*/ 2147483647 w 1916"/>
              <a:gd name="T69" fmla="*/ 985380268 h 18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16"/>
              <a:gd name="T106" fmla="*/ 0 h 1847"/>
              <a:gd name="T107" fmla="*/ 1916 w 1916"/>
              <a:gd name="T108" fmla="*/ 1847 h 18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16" h="1847">
                <a:moveTo>
                  <a:pt x="992" y="439"/>
                </a:moveTo>
                <a:cubicBezTo>
                  <a:pt x="935" y="373"/>
                  <a:pt x="883" y="302"/>
                  <a:pt x="816" y="247"/>
                </a:cubicBezTo>
                <a:cubicBezTo>
                  <a:pt x="800" y="233"/>
                  <a:pt x="785" y="218"/>
                  <a:pt x="768" y="207"/>
                </a:cubicBezTo>
                <a:cubicBezTo>
                  <a:pt x="742" y="191"/>
                  <a:pt x="688" y="167"/>
                  <a:pt x="688" y="167"/>
                </a:cubicBezTo>
                <a:cubicBezTo>
                  <a:pt x="604" y="0"/>
                  <a:pt x="319" y="113"/>
                  <a:pt x="160" y="167"/>
                </a:cubicBezTo>
                <a:cubicBezTo>
                  <a:pt x="137" y="189"/>
                  <a:pt x="105" y="195"/>
                  <a:pt x="88" y="223"/>
                </a:cubicBezTo>
                <a:cubicBezTo>
                  <a:pt x="63" y="261"/>
                  <a:pt x="46" y="303"/>
                  <a:pt x="24" y="343"/>
                </a:cubicBezTo>
                <a:cubicBezTo>
                  <a:pt x="18" y="364"/>
                  <a:pt x="13" y="385"/>
                  <a:pt x="8" y="407"/>
                </a:cubicBezTo>
                <a:cubicBezTo>
                  <a:pt x="5" y="417"/>
                  <a:pt x="0" y="439"/>
                  <a:pt x="0" y="439"/>
                </a:cubicBezTo>
                <a:cubicBezTo>
                  <a:pt x="5" y="532"/>
                  <a:pt x="5" y="644"/>
                  <a:pt x="40" y="735"/>
                </a:cubicBezTo>
                <a:cubicBezTo>
                  <a:pt x="60" y="789"/>
                  <a:pt x="101" y="832"/>
                  <a:pt x="120" y="887"/>
                </a:cubicBezTo>
                <a:cubicBezTo>
                  <a:pt x="130" y="1000"/>
                  <a:pt x="131" y="1111"/>
                  <a:pt x="104" y="1223"/>
                </a:cubicBezTo>
                <a:cubicBezTo>
                  <a:pt x="104" y="1249"/>
                  <a:pt x="60" y="1451"/>
                  <a:pt x="144" y="1479"/>
                </a:cubicBezTo>
                <a:cubicBezTo>
                  <a:pt x="199" y="1562"/>
                  <a:pt x="110" y="1437"/>
                  <a:pt x="192" y="1519"/>
                </a:cubicBezTo>
                <a:cubicBezTo>
                  <a:pt x="197" y="1524"/>
                  <a:pt x="194" y="1536"/>
                  <a:pt x="200" y="1543"/>
                </a:cubicBezTo>
                <a:cubicBezTo>
                  <a:pt x="206" y="1550"/>
                  <a:pt x="216" y="1553"/>
                  <a:pt x="224" y="1559"/>
                </a:cubicBezTo>
                <a:cubicBezTo>
                  <a:pt x="248" y="1595"/>
                  <a:pt x="285" y="1620"/>
                  <a:pt x="312" y="1655"/>
                </a:cubicBezTo>
                <a:cubicBezTo>
                  <a:pt x="320" y="1665"/>
                  <a:pt x="324" y="1679"/>
                  <a:pt x="336" y="1687"/>
                </a:cubicBezTo>
                <a:cubicBezTo>
                  <a:pt x="405" y="1733"/>
                  <a:pt x="572" y="1730"/>
                  <a:pt x="648" y="1735"/>
                </a:cubicBezTo>
                <a:cubicBezTo>
                  <a:pt x="702" y="1748"/>
                  <a:pt x="767" y="1762"/>
                  <a:pt x="824" y="1767"/>
                </a:cubicBezTo>
                <a:cubicBezTo>
                  <a:pt x="938" y="1776"/>
                  <a:pt x="1168" y="1791"/>
                  <a:pt x="1168" y="1791"/>
                </a:cubicBezTo>
                <a:cubicBezTo>
                  <a:pt x="1247" y="1810"/>
                  <a:pt x="1327" y="1833"/>
                  <a:pt x="1408" y="1847"/>
                </a:cubicBezTo>
                <a:cubicBezTo>
                  <a:pt x="1578" y="1829"/>
                  <a:pt x="1516" y="1843"/>
                  <a:pt x="1600" y="1823"/>
                </a:cubicBezTo>
                <a:cubicBezTo>
                  <a:pt x="1624" y="1807"/>
                  <a:pt x="1645" y="1786"/>
                  <a:pt x="1672" y="1775"/>
                </a:cubicBezTo>
                <a:cubicBezTo>
                  <a:pt x="1707" y="1759"/>
                  <a:pt x="1752" y="1741"/>
                  <a:pt x="1784" y="1719"/>
                </a:cubicBezTo>
                <a:cubicBezTo>
                  <a:pt x="1817" y="1694"/>
                  <a:pt x="1807" y="1685"/>
                  <a:pt x="1832" y="1647"/>
                </a:cubicBezTo>
                <a:cubicBezTo>
                  <a:pt x="1846" y="1624"/>
                  <a:pt x="1865" y="1605"/>
                  <a:pt x="1880" y="1583"/>
                </a:cubicBezTo>
                <a:cubicBezTo>
                  <a:pt x="1916" y="1435"/>
                  <a:pt x="1800" y="1351"/>
                  <a:pt x="1712" y="1263"/>
                </a:cubicBezTo>
                <a:cubicBezTo>
                  <a:pt x="1627" y="1178"/>
                  <a:pt x="1529" y="1099"/>
                  <a:pt x="1432" y="1031"/>
                </a:cubicBezTo>
                <a:cubicBezTo>
                  <a:pt x="1363" y="982"/>
                  <a:pt x="1242" y="937"/>
                  <a:pt x="1184" y="871"/>
                </a:cubicBezTo>
                <a:cubicBezTo>
                  <a:pt x="1149" y="832"/>
                  <a:pt x="1155" y="788"/>
                  <a:pt x="1128" y="751"/>
                </a:cubicBezTo>
                <a:cubicBezTo>
                  <a:pt x="1094" y="706"/>
                  <a:pt x="1110" y="730"/>
                  <a:pt x="1080" y="679"/>
                </a:cubicBezTo>
                <a:cubicBezTo>
                  <a:pt x="1070" y="631"/>
                  <a:pt x="1047" y="589"/>
                  <a:pt x="1032" y="543"/>
                </a:cubicBezTo>
                <a:cubicBezTo>
                  <a:pt x="1026" y="527"/>
                  <a:pt x="1027" y="506"/>
                  <a:pt x="1016" y="495"/>
                </a:cubicBezTo>
                <a:cubicBezTo>
                  <a:pt x="976" y="455"/>
                  <a:pt x="976" y="451"/>
                  <a:pt x="976" y="391"/>
                </a:cubicBezTo>
              </a:path>
            </a:pathLst>
          </a:custGeom>
          <a:noFill/>
          <a:ln w="38100" cmpd="sng">
            <a:solidFill>
              <a:srgbClr val="FF0000"/>
            </a:solidFill>
            <a:round/>
            <a:headEnd/>
            <a:tailEnd/>
          </a:ln>
        </p:spPr>
        <p:txBody>
          <a:bodyPr wrap="none" anchor="ctr"/>
          <a:lstStyle/>
          <a:p>
            <a:endParaRPr lang="ja-JP" altLang="en-US">
              <a:solidFill>
                <a:srgbClr val="000000"/>
              </a:solidFill>
              <a:latin typeface="Arial"/>
              <a:ea typeface="ＭＳ Ｐゴシック"/>
            </a:endParaRPr>
          </a:p>
        </p:txBody>
      </p:sp>
    </p:spTree>
    <p:extLst>
      <p:ext uri="{BB962C8B-B14F-4D97-AF65-F5344CB8AC3E}">
        <p14:creationId xmlns:p14="http://schemas.microsoft.com/office/powerpoint/2010/main" val="148166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3133"/>
                                        </p:tgtEl>
                                        <p:attrNameLst>
                                          <p:attrName>style.visibility</p:attrName>
                                        </p:attrNameLst>
                                      </p:cBhvr>
                                      <p:to>
                                        <p:strVal val="visible"/>
                                      </p:to>
                                    </p:set>
                                    <p:animEffect transition="in" filter="box(in)">
                                      <p:cBhvr>
                                        <p:cTn id="7" dur="500"/>
                                        <p:tgtEl>
                                          <p:spTgt spid="13313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3134"/>
                                        </p:tgtEl>
                                        <p:attrNameLst>
                                          <p:attrName>style.visibility</p:attrName>
                                        </p:attrNameLst>
                                      </p:cBhvr>
                                      <p:to>
                                        <p:strVal val="visible"/>
                                      </p:to>
                                    </p:set>
                                    <p:animEffect transition="in" filter="box(in)">
                                      <p:cBhvr>
                                        <p:cTn id="12" dur="500"/>
                                        <p:tgtEl>
                                          <p:spTgt spid="133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33" grpId="0" animBg="1"/>
      <p:bldP spid="13313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ctrTitle"/>
          </p:nvPr>
        </p:nvSpPr>
        <p:spPr>
          <a:xfrm>
            <a:off x="838200" y="228600"/>
            <a:ext cx="7620000" cy="533400"/>
          </a:xfrm>
        </p:spPr>
        <p:txBody>
          <a:bodyPr/>
          <a:lstStyle/>
          <a:p>
            <a:pPr eaLnBrk="1" hangingPunct="1"/>
            <a:r>
              <a:rPr lang="en-US" altLang="ja-JP" sz="1800"/>
              <a:t> </a:t>
            </a:r>
            <a:br>
              <a:rPr kumimoji="0" lang="en-US" altLang="ja-JP" sz="1800">
                <a:solidFill>
                  <a:srgbClr val="000000"/>
                </a:solidFill>
              </a:rPr>
            </a:br>
            <a:r>
              <a:rPr kumimoji="0" lang="en-US" altLang="ja-JP" sz="1800">
                <a:solidFill>
                  <a:srgbClr val="000000"/>
                </a:solidFill>
              </a:rPr>
              <a:t>Ca</a:t>
            </a:r>
            <a:r>
              <a:rPr kumimoji="0" lang="en-US" altLang="ja-JP" sz="1800" baseline="30000">
                <a:solidFill>
                  <a:srgbClr val="000000"/>
                </a:solidFill>
              </a:rPr>
              <a:t>2+</a:t>
            </a:r>
            <a:r>
              <a:rPr kumimoji="0" lang="en-US" altLang="ja-JP" sz="1800">
                <a:solidFill>
                  <a:srgbClr val="000000"/>
                </a:solidFill>
              </a:rPr>
              <a:t> Responses at Fertilization in Eggs </a:t>
            </a:r>
            <a:br>
              <a:rPr kumimoji="0" lang="en-US" altLang="ja-JP" sz="1800">
                <a:solidFill>
                  <a:srgbClr val="000000"/>
                </a:solidFill>
              </a:rPr>
            </a:br>
            <a:r>
              <a:rPr kumimoji="0" lang="en-US" altLang="ja-JP" sz="1800">
                <a:solidFill>
                  <a:srgbClr val="000000"/>
                </a:solidFill>
              </a:rPr>
              <a:t>Injected with 40 </a:t>
            </a:r>
            <a:r>
              <a:rPr kumimoji="0" lang="en-US" altLang="ja-JP" sz="1800">
                <a:solidFill>
                  <a:srgbClr val="000000"/>
                </a:solidFill>
                <a:latin typeface="Symbol" pitchFamily="18" charset="2"/>
              </a:rPr>
              <a:t>m</a:t>
            </a:r>
            <a:r>
              <a:rPr kumimoji="0" lang="en-US" altLang="ja-JP" sz="1800">
                <a:solidFill>
                  <a:srgbClr val="000000"/>
                </a:solidFill>
              </a:rPr>
              <a:t>g/ml Toxin B</a:t>
            </a:r>
            <a:r>
              <a:rPr kumimoji="0" lang="en-US" altLang="ja-JP" sz="2400">
                <a:solidFill>
                  <a:srgbClr val="000000"/>
                </a:solidFill>
              </a:rPr>
              <a:t> </a:t>
            </a:r>
          </a:p>
        </p:txBody>
      </p:sp>
      <p:pic>
        <p:nvPicPr>
          <p:cNvPr id="116739" name="Picture 3"/>
          <p:cNvPicPr>
            <a:picLocks noChangeAspect="1" noChangeArrowheads="1"/>
          </p:cNvPicPr>
          <p:nvPr/>
        </p:nvPicPr>
        <p:blipFill>
          <a:blip r:embed="rId2" cstate="print"/>
          <a:srcRect/>
          <a:stretch>
            <a:fillRect/>
          </a:stretch>
        </p:blipFill>
        <p:spPr bwMode="auto">
          <a:xfrm>
            <a:off x="2628900" y="1117600"/>
            <a:ext cx="3886200" cy="5664200"/>
          </a:xfrm>
          <a:prstGeom prst="rect">
            <a:avLst/>
          </a:prstGeom>
          <a:noFill/>
          <a:ln w="9525">
            <a:noFill/>
            <a:miter lim="800000"/>
            <a:headEnd/>
            <a:tailEnd/>
          </a:ln>
        </p:spPr>
      </p:pic>
    </p:spTree>
    <p:extLst>
      <p:ext uri="{BB962C8B-B14F-4D97-AF65-F5344CB8AC3E}">
        <p14:creationId xmlns:p14="http://schemas.microsoft.com/office/powerpoint/2010/main" val="5488431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540125" y="2744788"/>
            <a:ext cx="635000" cy="1536700"/>
            <a:chOff x="2230" y="1729"/>
            <a:chExt cx="400" cy="968"/>
          </a:xfrm>
        </p:grpSpPr>
        <p:grpSp>
          <p:nvGrpSpPr>
            <p:cNvPr id="3" name="Group 3"/>
            <p:cNvGrpSpPr>
              <a:grpSpLocks/>
            </p:cNvGrpSpPr>
            <p:nvPr/>
          </p:nvGrpSpPr>
          <p:grpSpPr bwMode="auto">
            <a:xfrm>
              <a:off x="2230" y="1729"/>
              <a:ext cx="400" cy="968"/>
              <a:chOff x="2230" y="1729"/>
              <a:chExt cx="400" cy="968"/>
            </a:xfrm>
          </p:grpSpPr>
          <p:sp>
            <p:nvSpPr>
              <p:cNvPr id="117950" name="Rectangle 4"/>
              <p:cNvSpPr>
                <a:spLocks noChangeArrowheads="1"/>
              </p:cNvSpPr>
              <p:nvPr/>
            </p:nvSpPr>
            <p:spPr bwMode="auto">
              <a:xfrm>
                <a:off x="2494" y="1737"/>
                <a:ext cx="136" cy="960"/>
              </a:xfrm>
              <a:prstGeom prst="rect">
                <a:avLst/>
              </a:prstGeom>
              <a:solidFill>
                <a:schemeClr val="accent1"/>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117951" name="Freeform 5"/>
              <p:cNvSpPr>
                <a:spLocks/>
              </p:cNvSpPr>
              <p:nvPr/>
            </p:nvSpPr>
            <p:spPr bwMode="auto">
              <a:xfrm>
                <a:off x="2230" y="1729"/>
                <a:ext cx="136" cy="448"/>
              </a:xfrm>
              <a:custGeom>
                <a:avLst/>
                <a:gdLst>
                  <a:gd name="T0" fmla="*/ 0 w 136"/>
                  <a:gd name="T1" fmla="*/ 0 h 448"/>
                  <a:gd name="T2" fmla="*/ 136 w 136"/>
                  <a:gd name="T3" fmla="*/ 0 h 448"/>
                  <a:gd name="T4" fmla="*/ 136 w 136"/>
                  <a:gd name="T5" fmla="*/ 0 h 448"/>
                  <a:gd name="T6" fmla="*/ 136 w 136"/>
                  <a:gd name="T7" fmla="*/ 448 h 448"/>
                  <a:gd name="T8" fmla="*/ 136 w 136"/>
                  <a:gd name="T9" fmla="*/ 448 h 448"/>
                  <a:gd name="T10" fmla="*/ 0 w 136"/>
                  <a:gd name="T11" fmla="*/ 448 h 448"/>
                  <a:gd name="T12" fmla="*/ 0 w 136"/>
                  <a:gd name="T13" fmla="*/ 448 h 448"/>
                  <a:gd name="T14" fmla="*/ 0 w 136"/>
                  <a:gd name="T15" fmla="*/ 0 h 448"/>
                  <a:gd name="T16" fmla="*/ 0 w 136"/>
                  <a:gd name="T17" fmla="*/ 0 h 4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
                  <a:gd name="T28" fmla="*/ 0 h 448"/>
                  <a:gd name="T29" fmla="*/ 136 w 136"/>
                  <a:gd name="T30" fmla="*/ 448 h 4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 h="448">
                    <a:moveTo>
                      <a:pt x="0" y="0"/>
                    </a:moveTo>
                    <a:lnTo>
                      <a:pt x="136" y="0"/>
                    </a:lnTo>
                    <a:lnTo>
                      <a:pt x="136" y="448"/>
                    </a:lnTo>
                    <a:lnTo>
                      <a:pt x="0" y="448"/>
                    </a:lnTo>
                    <a:lnTo>
                      <a:pt x="0" y="0"/>
                    </a:lnTo>
                    <a:close/>
                  </a:path>
                </a:pathLst>
              </a:custGeom>
              <a:solidFill>
                <a:schemeClr val="accent1"/>
              </a:solidFill>
              <a:ln w="12700">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grpSp>
        <p:sp>
          <p:nvSpPr>
            <p:cNvPr id="117949" name="Freeform 6"/>
            <p:cNvSpPr>
              <a:spLocks/>
            </p:cNvSpPr>
            <p:nvPr/>
          </p:nvSpPr>
          <p:spPr bwMode="auto">
            <a:xfrm>
              <a:off x="2494" y="1737"/>
              <a:ext cx="136" cy="960"/>
            </a:xfrm>
            <a:custGeom>
              <a:avLst/>
              <a:gdLst>
                <a:gd name="T0" fmla="*/ 0 w 136"/>
                <a:gd name="T1" fmla="*/ 0 h 960"/>
                <a:gd name="T2" fmla="*/ 136 w 136"/>
                <a:gd name="T3" fmla="*/ 0 h 960"/>
                <a:gd name="T4" fmla="*/ 136 w 136"/>
                <a:gd name="T5" fmla="*/ 0 h 960"/>
                <a:gd name="T6" fmla="*/ 136 w 136"/>
                <a:gd name="T7" fmla="*/ 960 h 960"/>
                <a:gd name="T8" fmla="*/ 136 w 136"/>
                <a:gd name="T9" fmla="*/ 960 h 960"/>
                <a:gd name="T10" fmla="*/ 0 w 136"/>
                <a:gd name="T11" fmla="*/ 960 h 960"/>
                <a:gd name="T12" fmla="*/ 0 w 136"/>
                <a:gd name="T13" fmla="*/ 960 h 960"/>
                <a:gd name="T14" fmla="*/ 0 w 136"/>
                <a:gd name="T15" fmla="*/ 0 h 960"/>
                <a:gd name="T16" fmla="*/ 0 w 136"/>
                <a:gd name="T17" fmla="*/ 0 h 9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
                <a:gd name="T28" fmla="*/ 0 h 960"/>
                <a:gd name="T29" fmla="*/ 136 w 136"/>
                <a:gd name="T30" fmla="*/ 960 h 9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 h="960">
                  <a:moveTo>
                    <a:pt x="0" y="0"/>
                  </a:moveTo>
                  <a:lnTo>
                    <a:pt x="136" y="0"/>
                  </a:lnTo>
                  <a:lnTo>
                    <a:pt x="136" y="960"/>
                  </a:lnTo>
                  <a:lnTo>
                    <a:pt x="0" y="960"/>
                  </a:lnTo>
                  <a:lnTo>
                    <a:pt x="0" y="0"/>
                  </a:lnTo>
                  <a:close/>
                </a:path>
              </a:pathLst>
            </a:custGeom>
            <a:noFill/>
            <a:ln w="12700">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grpSp>
      <p:sp>
        <p:nvSpPr>
          <p:cNvPr id="117763" name="Line 7"/>
          <p:cNvSpPr>
            <a:spLocks noChangeShapeType="1"/>
          </p:cNvSpPr>
          <p:nvPr/>
        </p:nvSpPr>
        <p:spPr bwMode="auto">
          <a:xfrm>
            <a:off x="2511425" y="5399088"/>
            <a:ext cx="63500" cy="1587"/>
          </a:xfrm>
          <a:prstGeom prst="line">
            <a:avLst/>
          </a:prstGeom>
          <a:noFill/>
          <a:ln w="12700">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117764" name="Line 8"/>
          <p:cNvSpPr>
            <a:spLocks noChangeShapeType="1"/>
          </p:cNvSpPr>
          <p:nvPr/>
        </p:nvSpPr>
        <p:spPr bwMode="auto">
          <a:xfrm>
            <a:off x="2511425" y="4725988"/>
            <a:ext cx="63500" cy="1587"/>
          </a:xfrm>
          <a:prstGeom prst="line">
            <a:avLst/>
          </a:prstGeom>
          <a:noFill/>
          <a:ln w="12700">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117765" name="Line 9"/>
          <p:cNvSpPr>
            <a:spLocks noChangeShapeType="1"/>
          </p:cNvSpPr>
          <p:nvPr/>
        </p:nvSpPr>
        <p:spPr bwMode="auto">
          <a:xfrm>
            <a:off x="2511425" y="4065588"/>
            <a:ext cx="63500" cy="1587"/>
          </a:xfrm>
          <a:prstGeom prst="line">
            <a:avLst/>
          </a:prstGeom>
          <a:noFill/>
          <a:ln w="12700">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117766" name="Line 10"/>
          <p:cNvSpPr>
            <a:spLocks noChangeShapeType="1"/>
          </p:cNvSpPr>
          <p:nvPr/>
        </p:nvSpPr>
        <p:spPr bwMode="auto">
          <a:xfrm>
            <a:off x="2511425" y="3392488"/>
            <a:ext cx="63500" cy="1587"/>
          </a:xfrm>
          <a:prstGeom prst="line">
            <a:avLst/>
          </a:prstGeom>
          <a:noFill/>
          <a:ln w="12700">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117767" name="Line 11"/>
          <p:cNvSpPr>
            <a:spLocks noChangeShapeType="1"/>
          </p:cNvSpPr>
          <p:nvPr/>
        </p:nvSpPr>
        <p:spPr bwMode="auto">
          <a:xfrm>
            <a:off x="2511425" y="2744788"/>
            <a:ext cx="63500" cy="1587"/>
          </a:xfrm>
          <a:prstGeom prst="line">
            <a:avLst/>
          </a:prstGeom>
          <a:noFill/>
          <a:ln w="12700">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117768" name="Rectangle 12"/>
          <p:cNvSpPr>
            <a:spLocks noChangeArrowheads="1"/>
          </p:cNvSpPr>
          <p:nvPr/>
        </p:nvSpPr>
        <p:spPr bwMode="auto">
          <a:xfrm>
            <a:off x="2416175" y="5324475"/>
            <a:ext cx="69850"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0</a:t>
            </a:r>
            <a:endParaRPr lang="en-US" altLang="ja-JP" sz="1400">
              <a:solidFill>
                <a:srgbClr val="000000"/>
              </a:solidFill>
              <a:latin typeface="Times" charset="0"/>
              <a:ea typeface="ＭＳ 明朝" pitchFamily="17" charset="-128"/>
            </a:endParaRPr>
          </a:p>
        </p:txBody>
      </p:sp>
      <p:sp>
        <p:nvSpPr>
          <p:cNvPr id="117769" name="Rectangle 13"/>
          <p:cNvSpPr>
            <a:spLocks noChangeArrowheads="1"/>
          </p:cNvSpPr>
          <p:nvPr/>
        </p:nvSpPr>
        <p:spPr bwMode="auto">
          <a:xfrm>
            <a:off x="2352675" y="4676775"/>
            <a:ext cx="69850"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2</a:t>
            </a:r>
            <a:endParaRPr lang="en-US" altLang="ja-JP" sz="1400">
              <a:solidFill>
                <a:srgbClr val="000000"/>
              </a:solidFill>
              <a:latin typeface="Times" charset="0"/>
              <a:ea typeface="ＭＳ 明朝" pitchFamily="17" charset="-128"/>
            </a:endParaRPr>
          </a:p>
        </p:txBody>
      </p:sp>
      <p:sp>
        <p:nvSpPr>
          <p:cNvPr id="117770" name="Rectangle 14"/>
          <p:cNvSpPr>
            <a:spLocks noChangeArrowheads="1"/>
          </p:cNvSpPr>
          <p:nvPr/>
        </p:nvSpPr>
        <p:spPr bwMode="auto">
          <a:xfrm>
            <a:off x="2416175" y="4676775"/>
            <a:ext cx="69850"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5</a:t>
            </a:r>
            <a:endParaRPr lang="en-US" altLang="ja-JP" sz="1400">
              <a:solidFill>
                <a:srgbClr val="000000"/>
              </a:solidFill>
              <a:latin typeface="Times" charset="0"/>
              <a:ea typeface="ＭＳ 明朝" pitchFamily="17" charset="-128"/>
            </a:endParaRPr>
          </a:p>
        </p:txBody>
      </p:sp>
      <p:sp>
        <p:nvSpPr>
          <p:cNvPr id="117771" name="Rectangle 15"/>
          <p:cNvSpPr>
            <a:spLocks noChangeArrowheads="1"/>
          </p:cNvSpPr>
          <p:nvPr/>
        </p:nvSpPr>
        <p:spPr bwMode="auto">
          <a:xfrm>
            <a:off x="2352675" y="4016375"/>
            <a:ext cx="69850"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5</a:t>
            </a:r>
            <a:endParaRPr lang="en-US" altLang="ja-JP" sz="1400">
              <a:solidFill>
                <a:srgbClr val="000000"/>
              </a:solidFill>
              <a:latin typeface="Times" charset="0"/>
              <a:ea typeface="ＭＳ 明朝" pitchFamily="17" charset="-128"/>
            </a:endParaRPr>
          </a:p>
        </p:txBody>
      </p:sp>
      <p:sp>
        <p:nvSpPr>
          <p:cNvPr id="117772" name="Rectangle 16"/>
          <p:cNvSpPr>
            <a:spLocks noChangeArrowheads="1"/>
          </p:cNvSpPr>
          <p:nvPr/>
        </p:nvSpPr>
        <p:spPr bwMode="auto">
          <a:xfrm>
            <a:off x="2416175" y="4016375"/>
            <a:ext cx="69850"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0</a:t>
            </a:r>
            <a:endParaRPr lang="en-US" altLang="ja-JP" sz="1400">
              <a:solidFill>
                <a:srgbClr val="000000"/>
              </a:solidFill>
              <a:latin typeface="Times" charset="0"/>
              <a:ea typeface="ＭＳ 明朝" pitchFamily="17" charset="-128"/>
            </a:endParaRPr>
          </a:p>
        </p:txBody>
      </p:sp>
      <p:sp>
        <p:nvSpPr>
          <p:cNvPr id="117773" name="Rectangle 17"/>
          <p:cNvSpPr>
            <a:spLocks noChangeArrowheads="1"/>
          </p:cNvSpPr>
          <p:nvPr/>
        </p:nvSpPr>
        <p:spPr bwMode="auto">
          <a:xfrm>
            <a:off x="2365375" y="3343275"/>
            <a:ext cx="69850"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7</a:t>
            </a:r>
            <a:endParaRPr lang="en-US" altLang="ja-JP" sz="1400">
              <a:solidFill>
                <a:srgbClr val="000000"/>
              </a:solidFill>
              <a:latin typeface="Times" charset="0"/>
              <a:ea typeface="ＭＳ 明朝" pitchFamily="17" charset="-128"/>
            </a:endParaRPr>
          </a:p>
        </p:txBody>
      </p:sp>
      <p:sp>
        <p:nvSpPr>
          <p:cNvPr id="117774" name="Rectangle 18"/>
          <p:cNvSpPr>
            <a:spLocks noChangeArrowheads="1"/>
          </p:cNvSpPr>
          <p:nvPr/>
        </p:nvSpPr>
        <p:spPr bwMode="auto">
          <a:xfrm>
            <a:off x="2428875" y="3343275"/>
            <a:ext cx="69850"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5</a:t>
            </a:r>
            <a:endParaRPr lang="en-US" altLang="ja-JP" sz="1400">
              <a:solidFill>
                <a:srgbClr val="000000"/>
              </a:solidFill>
              <a:latin typeface="Times" charset="0"/>
              <a:ea typeface="ＭＳ 明朝" pitchFamily="17" charset="-128"/>
            </a:endParaRPr>
          </a:p>
        </p:txBody>
      </p:sp>
      <p:sp>
        <p:nvSpPr>
          <p:cNvPr id="117775" name="Rectangle 19"/>
          <p:cNvSpPr>
            <a:spLocks noChangeArrowheads="1"/>
          </p:cNvSpPr>
          <p:nvPr/>
        </p:nvSpPr>
        <p:spPr bwMode="auto">
          <a:xfrm>
            <a:off x="2276475" y="2695575"/>
            <a:ext cx="69850"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1</a:t>
            </a:r>
            <a:endParaRPr lang="en-US" altLang="ja-JP" sz="1400">
              <a:solidFill>
                <a:srgbClr val="000000"/>
              </a:solidFill>
              <a:latin typeface="Times" charset="0"/>
              <a:ea typeface="ＭＳ 明朝" pitchFamily="17" charset="-128"/>
            </a:endParaRPr>
          </a:p>
        </p:txBody>
      </p:sp>
      <p:sp>
        <p:nvSpPr>
          <p:cNvPr id="117776" name="Rectangle 20"/>
          <p:cNvSpPr>
            <a:spLocks noChangeArrowheads="1"/>
          </p:cNvSpPr>
          <p:nvPr/>
        </p:nvSpPr>
        <p:spPr bwMode="auto">
          <a:xfrm>
            <a:off x="2339975" y="2695575"/>
            <a:ext cx="69850"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0</a:t>
            </a:r>
            <a:endParaRPr lang="en-US" altLang="ja-JP" sz="1400">
              <a:solidFill>
                <a:srgbClr val="000000"/>
              </a:solidFill>
              <a:latin typeface="Times" charset="0"/>
              <a:ea typeface="ＭＳ 明朝" pitchFamily="17" charset="-128"/>
            </a:endParaRPr>
          </a:p>
        </p:txBody>
      </p:sp>
      <p:sp>
        <p:nvSpPr>
          <p:cNvPr id="117777" name="Rectangle 21"/>
          <p:cNvSpPr>
            <a:spLocks noChangeArrowheads="1"/>
          </p:cNvSpPr>
          <p:nvPr/>
        </p:nvSpPr>
        <p:spPr bwMode="auto">
          <a:xfrm>
            <a:off x="2403475" y="2695575"/>
            <a:ext cx="69850"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0</a:t>
            </a:r>
            <a:endParaRPr lang="en-US" altLang="ja-JP" sz="1400">
              <a:solidFill>
                <a:srgbClr val="000000"/>
              </a:solidFill>
              <a:latin typeface="Times" charset="0"/>
              <a:ea typeface="ＭＳ 明朝" pitchFamily="17" charset="-128"/>
            </a:endParaRPr>
          </a:p>
        </p:txBody>
      </p:sp>
      <p:sp>
        <p:nvSpPr>
          <p:cNvPr id="117778" name="Freeform 22"/>
          <p:cNvSpPr>
            <a:spLocks/>
          </p:cNvSpPr>
          <p:nvPr/>
        </p:nvSpPr>
        <p:spPr bwMode="auto">
          <a:xfrm>
            <a:off x="2168525" y="4192588"/>
            <a:ext cx="114300" cy="139700"/>
          </a:xfrm>
          <a:custGeom>
            <a:avLst/>
            <a:gdLst>
              <a:gd name="T0" fmla="*/ 100806232 w 72"/>
              <a:gd name="T1" fmla="*/ 40322498 h 88"/>
              <a:gd name="T2" fmla="*/ 100806232 w 72"/>
              <a:gd name="T3" fmla="*/ 20161249 h 88"/>
              <a:gd name="T4" fmla="*/ 120967498 w 72"/>
              <a:gd name="T5" fmla="*/ 0 h 88"/>
              <a:gd name="T6" fmla="*/ 141128740 w 72"/>
              <a:gd name="T7" fmla="*/ 0 h 88"/>
              <a:gd name="T8" fmla="*/ 161289981 w 72"/>
              <a:gd name="T9" fmla="*/ 20161249 h 88"/>
              <a:gd name="T10" fmla="*/ 181451223 w 72"/>
              <a:gd name="T11" fmla="*/ 40322498 h 88"/>
              <a:gd name="T12" fmla="*/ 181451223 w 72"/>
              <a:gd name="T13" fmla="*/ 40322498 h 88"/>
              <a:gd name="T14" fmla="*/ 161289981 w 72"/>
              <a:gd name="T15" fmla="*/ 80644997 h 88"/>
              <a:gd name="T16" fmla="*/ 161289981 w 72"/>
              <a:gd name="T17" fmla="*/ 80644997 h 88"/>
              <a:gd name="T18" fmla="*/ 141128740 w 72"/>
              <a:gd name="T19" fmla="*/ 100806240 h 88"/>
              <a:gd name="T20" fmla="*/ 100806232 w 72"/>
              <a:gd name="T21" fmla="*/ 80644997 h 88"/>
              <a:gd name="T22" fmla="*/ 100806232 w 72"/>
              <a:gd name="T23" fmla="*/ 60483754 h 88"/>
              <a:gd name="T24" fmla="*/ 100806232 w 72"/>
              <a:gd name="T25" fmla="*/ 40322498 h 88"/>
              <a:gd name="T26" fmla="*/ 0 w 72"/>
              <a:gd name="T27" fmla="*/ 60483754 h 88"/>
              <a:gd name="T28" fmla="*/ 0 w 72"/>
              <a:gd name="T29" fmla="*/ 60483754 h 88"/>
              <a:gd name="T30" fmla="*/ 181451223 w 72"/>
              <a:gd name="T31" fmla="*/ 161289994 h 88"/>
              <a:gd name="T32" fmla="*/ 181451223 w 72"/>
              <a:gd name="T33" fmla="*/ 161289994 h 88"/>
              <a:gd name="T34" fmla="*/ 0 w 72"/>
              <a:gd name="T35" fmla="*/ 60483754 h 88"/>
              <a:gd name="T36" fmla="*/ 80644991 w 72"/>
              <a:gd name="T37" fmla="*/ 181451237 h 88"/>
              <a:gd name="T38" fmla="*/ 80644991 w 72"/>
              <a:gd name="T39" fmla="*/ 161289994 h 88"/>
              <a:gd name="T40" fmla="*/ 60483749 w 72"/>
              <a:gd name="T41" fmla="*/ 141128751 h 88"/>
              <a:gd name="T42" fmla="*/ 60483749 w 72"/>
              <a:gd name="T43" fmla="*/ 141128751 h 88"/>
              <a:gd name="T44" fmla="*/ 40322495 w 72"/>
              <a:gd name="T45" fmla="*/ 161289994 h 88"/>
              <a:gd name="T46" fmla="*/ 20161248 w 72"/>
              <a:gd name="T47" fmla="*/ 161289994 h 88"/>
              <a:gd name="T48" fmla="*/ 20161248 w 72"/>
              <a:gd name="T49" fmla="*/ 181451237 h 88"/>
              <a:gd name="T50" fmla="*/ 40322495 w 72"/>
              <a:gd name="T51" fmla="*/ 181451237 h 88"/>
              <a:gd name="T52" fmla="*/ 40322495 w 72"/>
              <a:gd name="T53" fmla="*/ 201612480 h 88"/>
              <a:gd name="T54" fmla="*/ 60483749 w 72"/>
              <a:gd name="T55" fmla="*/ 201612480 h 88"/>
              <a:gd name="T56" fmla="*/ 80644991 w 72"/>
              <a:gd name="T57" fmla="*/ 181451237 h 88"/>
              <a:gd name="T58" fmla="*/ 80644991 w 72"/>
              <a:gd name="T59" fmla="*/ 181451237 h 88"/>
              <a:gd name="T60" fmla="*/ 80644991 w 72"/>
              <a:gd name="T61" fmla="*/ 181451237 h 88"/>
              <a:gd name="T62" fmla="*/ 0 w 72"/>
              <a:gd name="T63" fmla="*/ 181451237 h 88"/>
              <a:gd name="T64" fmla="*/ 20161248 w 72"/>
              <a:gd name="T65" fmla="*/ 141128751 h 88"/>
              <a:gd name="T66" fmla="*/ 40322495 w 72"/>
              <a:gd name="T67" fmla="*/ 141128751 h 88"/>
              <a:gd name="T68" fmla="*/ 60483749 w 72"/>
              <a:gd name="T69" fmla="*/ 120967508 h 88"/>
              <a:gd name="T70" fmla="*/ 80644991 w 72"/>
              <a:gd name="T71" fmla="*/ 141128751 h 88"/>
              <a:gd name="T72" fmla="*/ 100806232 w 72"/>
              <a:gd name="T73" fmla="*/ 161289994 h 88"/>
              <a:gd name="T74" fmla="*/ 100806232 w 72"/>
              <a:gd name="T75" fmla="*/ 181451237 h 88"/>
              <a:gd name="T76" fmla="*/ 80644991 w 72"/>
              <a:gd name="T77" fmla="*/ 201612480 h 88"/>
              <a:gd name="T78" fmla="*/ 60483749 w 72"/>
              <a:gd name="T79" fmla="*/ 221773772 h 88"/>
              <a:gd name="T80" fmla="*/ 60483749 w 72"/>
              <a:gd name="T81" fmla="*/ 221773772 h 88"/>
              <a:gd name="T82" fmla="*/ 20161248 w 72"/>
              <a:gd name="T83" fmla="*/ 201612480 h 88"/>
              <a:gd name="T84" fmla="*/ 20161248 w 72"/>
              <a:gd name="T85" fmla="*/ 181451237 h 88"/>
              <a:gd name="T86" fmla="*/ 0 w 72"/>
              <a:gd name="T87" fmla="*/ 181451237 h 88"/>
              <a:gd name="T88" fmla="*/ 161289981 w 72"/>
              <a:gd name="T89" fmla="*/ 40322498 h 88"/>
              <a:gd name="T90" fmla="*/ 161289981 w 72"/>
              <a:gd name="T91" fmla="*/ 40322498 h 88"/>
              <a:gd name="T92" fmla="*/ 141128740 w 72"/>
              <a:gd name="T93" fmla="*/ 20161249 h 88"/>
              <a:gd name="T94" fmla="*/ 141128740 w 72"/>
              <a:gd name="T95" fmla="*/ 20161249 h 88"/>
              <a:gd name="T96" fmla="*/ 120967498 w 72"/>
              <a:gd name="T97" fmla="*/ 40322498 h 88"/>
              <a:gd name="T98" fmla="*/ 120967498 w 72"/>
              <a:gd name="T99" fmla="*/ 40322498 h 88"/>
              <a:gd name="T100" fmla="*/ 120967498 w 72"/>
              <a:gd name="T101" fmla="*/ 40322498 h 88"/>
              <a:gd name="T102" fmla="*/ 120967498 w 72"/>
              <a:gd name="T103" fmla="*/ 60483754 h 88"/>
              <a:gd name="T104" fmla="*/ 120967498 w 72"/>
              <a:gd name="T105" fmla="*/ 80644997 h 88"/>
              <a:gd name="T106" fmla="*/ 141128740 w 72"/>
              <a:gd name="T107" fmla="*/ 80644997 h 88"/>
              <a:gd name="T108" fmla="*/ 161289981 w 72"/>
              <a:gd name="T109" fmla="*/ 60483754 h 88"/>
              <a:gd name="T110" fmla="*/ 161289981 w 72"/>
              <a:gd name="T111" fmla="*/ 60483754 h 88"/>
              <a:gd name="T112" fmla="*/ 161289981 w 72"/>
              <a:gd name="T113" fmla="*/ 40322498 h 8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88"/>
              <a:gd name="T173" fmla="*/ 72 w 72"/>
              <a:gd name="T174" fmla="*/ 88 h 8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88">
                <a:moveTo>
                  <a:pt x="40" y="16"/>
                </a:moveTo>
                <a:lnTo>
                  <a:pt x="40" y="16"/>
                </a:lnTo>
                <a:lnTo>
                  <a:pt x="40" y="8"/>
                </a:lnTo>
                <a:lnTo>
                  <a:pt x="48" y="0"/>
                </a:lnTo>
                <a:lnTo>
                  <a:pt x="56" y="0"/>
                </a:lnTo>
                <a:lnTo>
                  <a:pt x="64" y="0"/>
                </a:lnTo>
                <a:lnTo>
                  <a:pt x="64" y="8"/>
                </a:lnTo>
                <a:lnTo>
                  <a:pt x="72" y="16"/>
                </a:lnTo>
                <a:lnTo>
                  <a:pt x="72" y="24"/>
                </a:lnTo>
                <a:lnTo>
                  <a:pt x="64" y="32"/>
                </a:lnTo>
                <a:lnTo>
                  <a:pt x="56" y="40"/>
                </a:lnTo>
                <a:lnTo>
                  <a:pt x="48" y="32"/>
                </a:lnTo>
                <a:lnTo>
                  <a:pt x="40" y="32"/>
                </a:lnTo>
                <a:lnTo>
                  <a:pt x="40" y="24"/>
                </a:lnTo>
                <a:lnTo>
                  <a:pt x="40" y="16"/>
                </a:lnTo>
                <a:lnTo>
                  <a:pt x="0" y="24"/>
                </a:lnTo>
                <a:lnTo>
                  <a:pt x="72" y="64"/>
                </a:lnTo>
                <a:lnTo>
                  <a:pt x="0" y="24"/>
                </a:lnTo>
                <a:lnTo>
                  <a:pt x="40" y="16"/>
                </a:lnTo>
                <a:lnTo>
                  <a:pt x="32" y="72"/>
                </a:lnTo>
                <a:lnTo>
                  <a:pt x="32" y="64"/>
                </a:lnTo>
                <a:lnTo>
                  <a:pt x="24" y="56"/>
                </a:lnTo>
                <a:lnTo>
                  <a:pt x="16" y="56"/>
                </a:lnTo>
                <a:lnTo>
                  <a:pt x="16" y="64"/>
                </a:lnTo>
                <a:lnTo>
                  <a:pt x="8" y="64"/>
                </a:lnTo>
                <a:lnTo>
                  <a:pt x="8" y="72"/>
                </a:lnTo>
                <a:lnTo>
                  <a:pt x="16" y="72"/>
                </a:lnTo>
                <a:lnTo>
                  <a:pt x="16" y="80"/>
                </a:lnTo>
                <a:lnTo>
                  <a:pt x="24" y="80"/>
                </a:lnTo>
                <a:lnTo>
                  <a:pt x="32" y="72"/>
                </a:lnTo>
                <a:lnTo>
                  <a:pt x="40" y="16"/>
                </a:lnTo>
                <a:lnTo>
                  <a:pt x="0" y="72"/>
                </a:lnTo>
                <a:lnTo>
                  <a:pt x="8" y="64"/>
                </a:lnTo>
                <a:lnTo>
                  <a:pt x="8" y="56"/>
                </a:lnTo>
                <a:lnTo>
                  <a:pt x="16" y="56"/>
                </a:lnTo>
                <a:lnTo>
                  <a:pt x="24" y="48"/>
                </a:lnTo>
                <a:lnTo>
                  <a:pt x="24" y="56"/>
                </a:lnTo>
                <a:lnTo>
                  <a:pt x="32" y="56"/>
                </a:lnTo>
                <a:lnTo>
                  <a:pt x="40" y="64"/>
                </a:lnTo>
                <a:lnTo>
                  <a:pt x="40" y="72"/>
                </a:lnTo>
                <a:lnTo>
                  <a:pt x="32" y="80"/>
                </a:lnTo>
                <a:lnTo>
                  <a:pt x="24" y="88"/>
                </a:lnTo>
                <a:lnTo>
                  <a:pt x="16" y="88"/>
                </a:lnTo>
                <a:lnTo>
                  <a:pt x="8" y="80"/>
                </a:lnTo>
                <a:lnTo>
                  <a:pt x="8" y="72"/>
                </a:lnTo>
                <a:lnTo>
                  <a:pt x="0" y="72"/>
                </a:lnTo>
                <a:lnTo>
                  <a:pt x="40" y="16"/>
                </a:lnTo>
                <a:lnTo>
                  <a:pt x="64" y="16"/>
                </a:lnTo>
                <a:lnTo>
                  <a:pt x="56" y="8"/>
                </a:lnTo>
                <a:lnTo>
                  <a:pt x="48" y="8"/>
                </a:lnTo>
                <a:lnTo>
                  <a:pt x="48" y="16"/>
                </a:lnTo>
                <a:lnTo>
                  <a:pt x="48" y="24"/>
                </a:lnTo>
                <a:lnTo>
                  <a:pt x="48" y="32"/>
                </a:lnTo>
                <a:lnTo>
                  <a:pt x="56" y="32"/>
                </a:lnTo>
                <a:lnTo>
                  <a:pt x="64" y="24"/>
                </a:lnTo>
                <a:lnTo>
                  <a:pt x="64" y="16"/>
                </a:lnTo>
                <a:lnTo>
                  <a:pt x="40" y="16"/>
                </a:lnTo>
                <a:close/>
              </a:path>
            </a:pathLst>
          </a:custGeom>
          <a:solidFill>
            <a:srgbClr val="000000"/>
          </a:solidFill>
          <a:ln w="9525">
            <a:noFill/>
            <a:round/>
            <a:headEnd/>
            <a:tailEnd/>
          </a:ln>
        </p:spPr>
        <p:txBody>
          <a:bodyPr/>
          <a:lstStyle/>
          <a:p>
            <a:endParaRPr lang="ja-JP" altLang="en-US">
              <a:solidFill>
                <a:srgbClr val="000000"/>
              </a:solidFill>
              <a:latin typeface="Arial"/>
              <a:ea typeface="ＭＳ Ｐゴシック"/>
            </a:endParaRPr>
          </a:p>
        </p:txBody>
      </p:sp>
      <p:sp>
        <p:nvSpPr>
          <p:cNvPr id="117779" name="Freeform 23"/>
          <p:cNvSpPr>
            <a:spLocks/>
          </p:cNvSpPr>
          <p:nvPr/>
        </p:nvSpPr>
        <p:spPr bwMode="auto">
          <a:xfrm>
            <a:off x="2193925" y="4065588"/>
            <a:ext cx="88900" cy="76200"/>
          </a:xfrm>
          <a:custGeom>
            <a:avLst/>
            <a:gdLst>
              <a:gd name="T0" fmla="*/ 120967517 w 56"/>
              <a:gd name="T1" fmla="*/ 60483756 h 48"/>
              <a:gd name="T2" fmla="*/ 120967517 w 56"/>
              <a:gd name="T3" fmla="*/ 60483756 h 48"/>
              <a:gd name="T4" fmla="*/ 120967517 w 56"/>
              <a:gd name="T5" fmla="*/ 40322500 h 48"/>
              <a:gd name="T6" fmla="*/ 100806247 w 56"/>
              <a:gd name="T7" fmla="*/ 20161250 h 48"/>
              <a:gd name="T8" fmla="*/ 100806247 w 56"/>
              <a:gd name="T9" fmla="*/ 20161250 h 48"/>
              <a:gd name="T10" fmla="*/ 100806247 w 56"/>
              <a:gd name="T11" fmla="*/ 20161250 h 48"/>
              <a:gd name="T12" fmla="*/ 80645003 w 56"/>
              <a:gd name="T13" fmla="*/ 20161250 h 48"/>
              <a:gd name="T14" fmla="*/ 80645003 w 56"/>
              <a:gd name="T15" fmla="*/ 20161250 h 48"/>
              <a:gd name="T16" fmla="*/ 60483758 w 56"/>
              <a:gd name="T17" fmla="*/ 20161250 h 48"/>
              <a:gd name="T18" fmla="*/ 40322501 w 56"/>
              <a:gd name="T19" fmla="*/ 20161250 h 48"/>
              <a:gd name="T20" fmla="*/ 40322501 w 56"/>
              <a:gd name="T21" fmla="*/ 20161250 h 48"/>
              <a:gd name="T22" fmla="*/ 20161251 w 56"/>
              <a:gd name="T23" fmla="*/ 40322500 h 48"/>
              <a:gd name="T24" fmla="*/ 20161251 w 56"/>
              <a:gd name="T25" fmla="*/ 60483756 h 48"/>
              <a:gd name="T26" fmla="*/ 20161251 w 56"/>
              <a:gd name="T27" fmla="*/ 60483756 h 48"/>
              <a:gd name="T28" fmla="*/ 20161251 w 56"/>
              <a:gd name="T29" fmla="*/ 80644999 h 48"/>
              <a:gd name="T30" fmla="*/ 40322501 w 56"/>
              <a:gd name="T31" fmla="*/ 80644999 h 48"/>
              <a:gd name="T32" fmla="*/ 40322501 w 56"/>
              <a:gd name="T33" fmla="*/ 80644999 h 48"/>
              <a:gd name="T34" fmla="*/ 60483758 w 56"/>
              <a:gd name="T35" fmla="*/ 100806243 h 48"/>
              <a:gd name="T36" fmla="*/ 80645003 w 56"/>
              <a:gd name="T37" fmla="*/ 100806243 h 48"/>
              <a:gd name="T38" fmla="*/ 80645003 w 56"/>
              <a:gd name="T39" fmla="*/ 100806243 h 48"/>
              <a:gd name="T40" fmla="*/ 100806247 w 56"/>
              <a:gd name="T41" fmla="*/ 100806243 h 48"/>
              <a:gd name="T42" fmla="*/ 120967517 w 56"/>
              <a:gd name="T43" fmla="*/ 80644999 h 48"/>
              <a:gd name="T44" fmla="*/ 120967517 w 56"/>
              <a:gd name="T45" fmla="*/ 80644999 h 48"/>
              <a:gd name="T46" fmla="*/ 120967517 w 56"/>
              <a:gd name="T47" fmla="*/ 80644999 h 48"/>
              <a:gd name="T48" fmla="*/ 120967517 w 56"/>
              <a:gd name="T49" fmla="*/ 60483756 h 48"/>
              <a:gd name="T50" fmla="*/ 120967517 w 56"/>
              <a:gd name="T51" fmla="*/ 60483756 h 48"/>
              <a:gd name="T52" fmla="*/ 120967517 w 56"/>
              <a:gd name="T53" fmla="*/ 60483756 h 48"/>
              <a:gd name="T54" fmla="*/ 0 w 56"/>
              <a:gd name="T55" fmla="*/ 60483756 h 48"/>
              <a:gd name="T56" fmla="*/ 0 w 56"/>
              <a:gd name="T57" fmla="*/ 40322500 h 48"/>
              <a:gd name="T58" fmla="*/ 20161251 w 56"/>
              <a:gd name="T59" fmla="*/ 20161250 h 48"/>
              <a:gd name="T60" fmla="*/ 20161251 w 56"/>
              <a:gd name="T61" fmla="*/ 20161250 h 48"/>
              <a:gd name="T62" fmla="*/ 40322501 w 56"/>
              <a:gd name="T63" fmla="*/ 0 h 48"/>
              <a:gd name="T64" fmla="*/ 80645003 w 56"/>
              <a:gd name="T65" fmla="*/ 0 h 48"/>
              <a:gd name="T66" fmla="*/ 80645003 w 56"/>
              <a:gd name="T67" fmla="*/ 0 h 48"/>
              <a:gd name="T68" fmla="*/ 100806247 w 56"/>
              <a:gd name="T69" fmla="*/ 0 h 48"/>
              <a:gd name="T70" fmla="*/ 120967517 w 56"/>
              <a:gd name="T71" fmla="*/ 20161250 h 48"/>
              <a:gd name="T72" fmla="*/ 120967517 w 56"/>
              <a:gd name="T73" fmla="*/ 20161250 h 48"/>
              <a:gd name="T74" fmla="*/ 141128761 w 56"/>
              <a:gd name="T75" fmla="*/ 40322500 h 48"/>
              <a:gd name="T76" fmla="*/ 141128761 w 56"/>
              <a:gd name="T77" fmla="*/ 60483756 h 48"/>
              <a:gd name="T78" fmla="*/ 141128761 w 56"/>
              <a:gd name="T79" fmla="*/ 60483756 h 48"/>
              <a:gd name="T80" fmla="*/ 141128761 w 56"/>
              <a:gd name="T81" fmla="*/ 80644999 h 48"/>
              <a:gd name="T82" fmla="*/ 120967517 w 56"/>
              <a:gd name="T83" fmla="*/ 100806243 h 48"/>
              <a:gd name="T84" fmla="*/ 120967517 w 56"/>
              <a:gd name="T85" fmla="*/ 100806243 h 48"/>
              <a:gd name="T86" fmla="*/ 100806247 w 56"/>
              <a:gd name="T87" fmla="*/ 120967511 h 48"/>
              <a:gd name="T88" fmla="*/ 80645003 w 56"/>
              <a:gd name="T89" fmla="*/ 120967511 h 48"/>
              <a:gd name="T90" fmla="*/ 80645003 w 56"/>
              <a:gd name="T91" fmla="*/ 120967511 h 48"/>
              <a:gd name="T92" fmla="*/ 40322501 w 56"/>
              <a:gd name="T93" fmla="*/ 120967511 h 48"/>
              <a:gd name="T94" fmla="*/ 20161251 w 56"/>
              <a:gd name="T95" fmla="*/ 100806243 h 48"/>
              <a:gd name="T96" fmla="*/ 20161251 w 56"/>
              <a:gd name="T97" fmla="*/ 100806243 h 48"/>
              <a:gd name="T98" fmla="*/ 0 w 56"/>
              <a:gd name="T99" fmla="*/ 80644999 h 48"/>
              <a:gd name="T100" fmla="*/ 0 w 56"/>
              <a:gd name="T101" fmla="*/ 60483756 h 48"/>
              <a:gd name="T102" fmla="*/ 0 w 56"/>
              <a:gd name="T103" fmla="*/ 60483756 h 48"/>
              <a:gd name="T104" fmla="*/ 120967517 w 56"/>
              <a:gd name="T105" fmla="*/ 60483756 h 4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6"/>
              <a:gd name="T160" fmla="*/ 0 h 48"/>
              <a:gd name="T161" fmla="*/ 56 w 56"/>
              <a:gd name="T162" fmla="*/ 48 h 4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6" h="48">
                <a:moveTo>
                  <a:pt x="48" y="24"/>
                </a:moveTo>
                <a:lnTo>
                  <a:pt x="48" y="24"/>
                </a:lnTo>
                <a:lnTo>
                  <a:pt x="48" y="16"/>
                </a:lnTo>
                <a:lnTo>
                  <a:pt x="40" y="8"/>
                </a:lnTo>
                <a:lnTo>
                  <a:pt x="32" y="8"/>
                </a:lnTo>
                <a:lnTo>
                  <a:pt x="24" y="8"/>
                </a:lnTo>
                <a:lnTo>
                  <a:pt x="16" y="8"/>
                </a:lnTo>
                <a:lnTo>
                  <a:pt x="8" y="16"/>
                </a:lnTo>
                <a:lnTo>
                  <a:pt x="8" y="24"/>
                </a:lnTo>
                <a:lnTo>
                  <a:pt x="8" y="32"/>
                </a:lnTo>
                <a:lnTo>
                  <a:pt x="16" y="32"/>
                </a:lnTo>
                <a:lnTo>
                  <a:pt x="24" y="40"/>
                </a:lnTo>
                <a:lnTo>
                  <a:pt x="32" y="40"/>
                </a:lnTo>
                <a:lnTo>
                  <a:pt x="40" y="40"/>
                </a:lnTo>
                <a:lnTo>
                  <a:pt x="48" y="32"/>
                </a:lnTo>
                <a:lnTo>
                  <a:pt x="48" y="24"/>
                </a:lnTo>
                <a:lnTo>
                  <a:pt x="0" y="24"/>
                </a:lnTo>
                <a:lnTo>
                  <a:pt x="0" y="16"/>
                </a:lnTo>
                <a:lnTo>
                  <a:pt x="8" y="8"/>
                </a:lnTo>
                <a:lnTo>
                  <a:pt x="16" y="0"/>
                </a:lnTo>
                <a:lnTo>
                  <a:pt x="32" y="0"/>
                </a:lnTo>
                <a:lnTo>
                  <a:pt x="40" y="0"/>
                </a:lnTo>
                <a:lnTo>
                  <a:pt x="48" y="8"/>
                </a:lnTo>
                <a:lnTo>
                  <a:pt x="56" y="16"/>
                </a:lnTo>
                <a:lnTo>
                  <a:pt x="56" y="24"/>
                </a:lnTo>
                <a:lnTo>
                  <a:pt x="56" y="32"/>
                </a:lnTo>
                <a:lnTo>
                  <a:pt x="48" y="40"/>
                </a:lnTo>
                <a:lnTo>
                  <a:pt x="40" y="48"/>
                </a:lnTo>
                <a:lnTo>
                  <a:pt x="32" y="48"/>
                </a:lnTo>
                <a:lnTo>
                  <a:pt x="16" y="48"/>
                </a:lnTo>
                <a:lnTo>
                  <a:pt x="8" y="40"/>
                </a:lnTo>
                <a:lnTo>
                  <a:pt x="0" y="32"/>
                </a:lnTo>
                <a:lnTo>
                  <a:pt x="0" y="24"/>
                </a:lnTo>
                <a:lnTo>
                  <a:pt x="48" y="24"/>
                </a:lnTo>
                <a:close/>
              </a:path>
            </a:pathLst>
          </a:custGeom>
          <a:solidFill>
            <a:srgbClr val="000000"/>
          </a:solidFill>
          <a:ln w="9525">
            <a:noFill/>
            <a:round/>
            <a:headEnd/>
            <a:tailEnd/>
          </a:ln>
        </p:spPr>
        <p:txBody>
          <a:bodyPr/>
          <a:lstStyle/>
          <a:p>
            <a:endParaRPr lang="ja-JP" altLang="en-US">
              <a:solidFill>
                <a:srgbClr val="000000"/>
              </a:solidFill>
              <a:latin typeface="Arial"/>
              <a:ea typeface="ＭＳ Ｐゴシック"/>
            </a:endParaRPr>
          </a:p>
        </p:txBody>
      </p:sp>
      <p:sp>
        <p:nvSpPr>
          <p:cNvPr id="117780" name="Freeform 24"/>
          <p:cNvSpPr>
            <a:spLocks/>
          </p:cNvSpPr>
          <p:nvPr/>
        </p:nvSpPr>
        <p:spPr bwMode="auto">
          <a:xfrm>
            <a:off x="2168525" y="4014788"/>
            <a:ext cx="114300" cy="38100"/>
          </a:xfrm>
          <a:custGeom>
            <a:avLst/>
            <a:gdLst>
              <a:gd name="T0" fmla="*/ 20161248 w 72"/>
              <a:gd name="T1" fmla="*/ 40322500 h 24"/>
              <a:gd name="T2" fmla="*/ 20161248 w 72"/>
              <a:gd name="T3" fmla="*/ 40322500 h 24"/>
              <a:gd name="T4" fmla="*/ 0 w 72"/>
              <a:gd name="T5" fmla="*/ 40322500 h 24"/>
              <a:gd name="T6" fmla="*/ 0 w 72"/>
              <a:gd name="T7" fmla="*/ 40322500 h 24"/>
              <a:gd name="T8" fmla="*/ 0 w 72"/>
              <a:gd name="T9" fmla="*/ 20161250 h 24"/>
              <a:gd name="T10" fmla="*/ 0 w 72"/>
              <a:gd name="T11" fmla="*/ 20161250 h 24"/>
              <a:gd name="T12" fmla="*/ 0 w 72"/>
              <a:gd name="T13" fmla="*/ 20161250 h 24"/>
              <a:gd name="T14" fmla="*/ 0 w 72"/>
              <a:gd name="T15" fmla="*/ 0 h 24"/>
              <a:gd name="T16" fmla="*/ 0 w 72"/>
              <a:gd name="T17" fmla="*/ 0 h 24"/>
              <a:gd name="T18" fmla="*/ 0 w 72"/>
              <a:gd name="T19" fmla="*/ 0 h 24"/>
              <a:gd name="T20" fmla="*/ 0 w 72"/>
              <a:gd name="T21" fmla="*/ 0 h 24"/>
              <a:gd name="T22" fmla="*/ 0 w 72"/>
              <a:gd name="T23" fmla="*/ 0 h 24"/>
              <a:gd name="T24" fmla="*/ 0 w 72"/>
              <a:gd name="T25" fmla="*/ 0 h 24"/>
              <a:gd name="T26" fmla="*/ 20161248 w 72"/>
              <a:gd name="T27" fmla="*/ 0 h 24"/>
              <a:gd name="T28" fmla="*/ 20161248 w 72"/>
              <a:gd name="T29" fmla="*/ 0 h 24"/>
              <a:gd name="T30" fmla="*/ 20161248 w 72"/>
              <a:gd name="T31" fmla="*/ 0 h 24"/>
              <a:gd name="T32" fmla="*/ 20161248 w 72"/>
              <a:gd name="T33" fmla="*/ 0 h 24"/>
              <a:gd name="T34" fmla="*/ 20161248 w 72"/>
              <a:gd name="T35" fmla="*/ 0 h 24"/>
              <a:gd name="T36" fmla="*/ 20161248 w 72"/>
              <a:gd name="T37" fmla="*/ 0 h 24"/>
              <a:gd name="T38" fmla="*/ 20161248 w 72"/>
              <a:gd name="T39" fmla="*/ 0 h 24"/>
              <a:gd name="T40" fmla="*/ 20161248 w 72"/>
              <a:gd name="T41" fmla="*/ 0 h 24"/>
              <a:gd name="T42" fmla="*/ 20161248 w 72"/>
              <a:gd name="T43" fmla="*/ 20161250 h 24"/>
              <a:gd name="T44" fmla="*/ 20161248 w 72"/>
              <a:gd name="T45" fmla="*/ 20161250 h 24"/>
              <a:gd name="T46" fmla="*/ 20161248 w 72"/>
              <a:gd name="T47" fmla="*/ 20161250 h 24"/>
              <a:gd name="T48" fmla="*/ 40322495 w 72"/>
              <a:gd name="T49" fmla="*/ 20161250 h 24"/>
              <a:gd name="T50" fmla="*/ 40322495 w 72"/>
              <a:gd name="T51" fmla="*/ 20161250 h 24"/>
              <a:gd name="T52" fmla="*/ 40322495 w 72"/>
              <a:gd name="T53" fmla="*/ 20161250 h 24"/>
              <a:gd name="T54" fmla="*/ 40322495 w 72"/>
              <a:gd name="T55" fmla="*/ 0 h 24"/>
              <a:gd name="T56" fmla="*/ 40322495 w 72"/>
              <a:gd name="T57" fmla="*/ 0 h 24"/>
              <a:gd name="T58" fmla="*/ 60483749 w 72"/>
              <a:gd name="T59" fmla="*/ 0 h 24"/>
              <a:gd name="T60" fmla="*/ 60483749 w 72"/>
              <a:gd name="T61" fmla="*/ 0 h 24"/>
              <a:gd name="T62" fmla="*/ 60483749 w 72"/>
              <a:gd name="T63" fmla="*/ 20161250 h 24"/>
              <a:gd name="T64" fmla="*/ 60483749 w 72"/>
              <a:gd name="T65" fmla="*/ 20161250 h 24"/>
              <a:gd name="T66" fmla="*/ 181451223 w 72"/>
              <a:gd name="T67" fmla="*/ 20161250 h 24"/>
              <a:gd name="T68" fmla="*/ 181451223 w 72"/>
              <a:gd name="T69" fmla="*/ 20161250 h 24"/>
              <a:gd name="T70" fmla="*/ 181451223 w 72"/>
              <a:gd name="T71" fmla="*/ 40322500 h 24"/>
              <a:gd name="T72" fmla="*/ 181451223 w 72"/>
              <a:gd name="T73" fmla="*/ 40322500 h 24"/>
              <a:gd name="T74" fmla="*/ 60483749 w 72"/>
              <a:gd name="T75" fmla="*/ 40322500 h 24"/>
              <a:gd name="T76" fmla="*/ 60483749 w 72"/>
              <a:gd name="T77" fmla="*/ 40322500 h 24"/>
              <a:gd name="T78" fmla="*/ 60483749 w 72"/>
              <a:gd name="T79" fmla="*/ 60483756 h 24"/>
              <a:gd name="T80" fmla="*/ 60483749 w 72"/>
              <a:gd name="T81" fmla="*/ 60483756 h 24"/>
              <a:gd name="T82" fmla="*/ 40322495 w 72"/>
              <a:gd name="T83" fmla="*/ 60483756 h 24"/>
              <a:gd name="T84" fmla="*/ 40322495 w 72"/>
              <a:gd name="T85" fmla="*/ 60483756 h 24"/>
              <a:gd name="T86" fmla="*/ 40322495 w 72"/>
              <a:gd name="T87" fmla="*/ 40322500 h 24"/>
              <a:gd name="T88" fmla="*/ 40322495 w 72"/>
              <a:gd name="T89" fmla="*/ 40322500 h 24"/>
              <a:gd name="T90" fmla="*/ 20161248 w 72"/>
              <a:gd name="T91" fmla="*/ 40322500 h 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2"/>
              <a:gd name="T139" fmla="*/ 0 h 24"/>
              <a:gd name="T140" fmla="*/ 72 w 72"/>
              <a:gd name="T141" fmla="*/ 24 h 2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2" h="24">
                <a:moveTo>
                  <a:pt x="8" y="16"/>
                </a:moveTo>
                <a:lnTo>
                  <a:pt x="8" y="16"/>
                </a:lnTo>
                <a:lnTo>
                  <a:pt x="0" y="16"/>
                </a:lnTo>
                <a:lnTo>
                  <a:pt x="0" y="8"/>
                </a:lnTo>
                <a:lnTo>
                  <a:pt x="0" y="0"/>
                </a:lnTo>
                <a:lnTo>
                  <a:pt x="8" y="0"/>
                </a:lnTo>
                <a:lnTo>
                  <a:pt x="8" y="8"/>
                </a:lnTo>
                <a:lnTo>
                  <a:pt x="16" y="8"/>
                </a:lnTo>
                <a:lnTo>
                  <a:pt x="16" y="0"/>
                </a:lnTo>
                <a:lnTo>
                  <a:pt x="24" y="0"/>
                </a:lnTo>
                <a:lnTo>
                  <a:pt x="24" y="8"/>
                </a:lnTo>
                <a:lnTo>
                  <a:pt x="72" y="8"/>
                </a:lnTo>
                <a:lnTo>
                  <a:pt x="72" y="16"/>
                </a:lnTo>
                <a:lnTo>
                  <a:pt x="24" y="16"/>
                </a:lnTo>
                <a:lnTo>
                  <a:pt x="24" y="24"/>
                </a:lnTo>
                <a:lnTo>
                  <a:pt x="16" y="24"/>
                </a:lnTo>
                <a:lnTo>
                  <a:pt x="16" y="16"/>
                </a:lnTo>
                <a:lnTo>
                  <a:pt x="8" y="16"/>
                </a:lnTo>
                <a:close/>
              </a:path>
            </a:pathLst>
          </a:custGeom>
          <a:solidFill>
            <a:srgbClr val="000000"/>
          </a:solidFill>
          <a:ln w="9525">
            <a:noFill/>
            <a:round/>
            <a:headEnd/>
            <a:tailEnd/>
          </a:ln>
        </p:spPr>
        <p:txBody>
          <a:bodyPr/>
          <a:lstStyle/>
          <a:p>
            <a:endParaRPr lang="ja-JP" altLang="en-US">
              <a:solidFill>
                <a:srgbClr val="000000"/>
              </a:solidFill>
              <a:latin typeface="Arial"/>
              <a:ea typeface="ＭＳ Ｐゴシック"/>
            </a:endParaRPr>
          </a:p>
        </p:txBody>
      </p:sp>
      <p:sp>
        <p:nvSpPr>
          <p:cNvPr id="117781" name="Freeform 25"/>
          <p:cNvSpPr>
            <a:spLocks/>
          </p:cNvSpPr>
          <p:nvPr/>
        </p:nvSpPr>
        <p:spPr bwMode="auto">
          <a:xfrm>
            <a:off x="2193925" y="3836988"/>
            <a:ext cx="88900" cy="76200"/>
          </a:xfrm>
          <a:custGeom>
            <a:avLst/>
            <a:gdLst>
              <a:gd name="T0" fmla="*/ 0 w 56"/>
              <a:gd name="T1" fmla="*/ 60483756 h 48"/>
              <a:gd name="T2" fmla="*/ 20161251 w 56"/>
              <a:gd name="T3" fmla="*/ 40322500 h 48"/>
              <a:gd name="T4" fmla="*/ 20161251 w 56"/>
              <a:gd name="T5" fmla="*/ 20161250 h 48"/>
              <a:gd name="T6" fmla="*/ 20161251 w 56"/>
              <a:gd name="T7" fmla="*/ 20161250 h 48"/>
              <a:gd name="T8" fmla="*/ 60483758 w 56"/>
              <a:gd name="T9" fmla="*/ 0 h 48"/>
              <a:gd name="T10" fmla="*/ 60483758 w 56"/>
              <a:gd name="T11" fmla="*/ 0 h 48"/>
              <a:gd name="T12" fmla="*/ 80645003 w 56"/>
              <a:gd name="T13" fmla="*/ 0 h 48"/>
              <a:gd name="T14" fmla="*/ 80645003 w 56"/>
              <a:gd name="T15" fmla="*/ 100806243 h 48"/>
              <a:gd name="T16" fmla="*/ 120967517 w 56"/>
              <a:gd name="T17" fmla="*/ 100806243 h 48"/>
              <a:gd name="T18" fmla="*/ 120967517 w 56"/>
              <a:gd name="T19" fmla="*/ 80644999 h 48"/>
              <a:gd name="T20" fmla="*/ 120967517 w 56"/>
              <a:gd name="T21" fmla="*/ 60483756 h 48"/>
              <a:gd name="T22" fmla="*/ 120967517 w 56"/>
              <a:gd name="T23" fmla="*/ 40322500 h 48"/>
              <a:gd name="T24" fmla="*/ 100806247 w 56"/>
              <a:gd name="T25" fmla="*/ 40322500 h 48"/>
              <a:gd name="T26" fmla="*/ 100806247 w 56"/>
              <a:gd name="T27" fmla="*/ 40322500 h 48"/>
              <a:gd name="T28" fmla="*/ 100806247 w 56"/>
              <a:gd name="T29" fmla="*/ 0 h 48"/>
              <a:gd name="T30" fmla="*/ 120967517 w 56"/>
              <a:gd name="T31" fmla="*/ 20161250 h 48"/>
              <a:gd name="T32" fmla="*/ 120967517 w 56"/>
              <a:gd name="T33" fmla="*/ 20161250 h 48"/>
              <a:gd name="T34" fmla="*/ 120967517 w 56"/>
              <a:gd name="T35" fmla="*/ 20161250 h 48"/>
              <a:gd name="T36" fmla="*/ 141128761 w 56"/>
              <a:gd name="T37" fmla="*/ 60483756 h 48"/>
              <a:gd name="T38" fmla="*/ 141128761 w 56"/>
              <a:gd name="T39" fmla="*/ 60483756 h 48"/>
              <a:gd name="T40" fmla="*/ 141128761 w 56"/>
              <a:gd name="T41" fmla="*/ 60483756 h 48"/>
              <a:gd name="T42" fmla="*/ 120967517 w 56"/>
              <a:gd name="T43" fmla="*/ 120967511 h 48"/>
              <a:gd name="T44" fmla="*/ 100806247 w 56"/>
              <a:gd name="T45" fmla="*/ 120967511 h 48"/>
              <a:gd name="T46" fmla="*/ 80645003 w 56"/>
              <a:gd name="T47" fmla="*/ 120967511 h 48"/>
              <a:gd name="T48" fmla="*/ 20161251 w 56"/>
              <a:gd name="T49" fmla="*/ 120967511 h 48"/>
              <a:gd name="T50" fmla="*/ 20161251 w 56"/>
              <a:gd name="T51" fmla="*/ 100806243 h 48"/>
              <a:gd name="T52" fmla="*/ 0 w 56"/>
              <a:gd name="T53" fmla="*/ 60483756 h 48"/>
              <a:gd name="T54" fmla="*/ 60483758 w 56"/>
              <a:gd name="T55" fmla="*/ 20161250 h 48"/>
              <a:gd name="T56" fmla="*/ 40322501 w 56"/>
              <a:gd name="T57" fmla="*/ 40322500 h 48"/>
              <a:gd name="T58" fmla="*/ 20161251 w 56"/>
              <a:gd name="T59" fmla="*/ 40322500 h 48"/>
              <a:gd name="T60" fmla="*/ 20161251 w 56"/>
              <a:gd name="T61" fmla="*/ 60483756 h 48"/>
              <a:gd name="T62" fmla="*/ 40322501 w 56"/>
              <a:gd name="T63" fmla="*/ 100806243 h 48"/>
              <a:gd name="T64" fmla="*/ 40322501 w 56"/>
              <a:gd name="T65" fmla="*/ 100806243 h 48"/>
              <a:gd name="T66" fmla="*/ 60483758 w 56"/>
              <a:gd name="T67" fmla="*/ 100806243 h 48"/>
              <a:gd name="T68" fmla="*/ 60483758 w 56"/>
              <a:gd name="T69" fmla="*/ 20161250 h 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6"/>
              <a:gd name="T106" fmla="*/ 0 h 48"/>
              <a:gd name="T107" fmla="*/ 56 w 56"/>
              <a:gd name="T108" fmla="*/ 48 h 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6" h="48">
                <a:moveTo>
                  <a:pt x="0" y="24"/>
                </a:moveTo>
                <a:lnTo>
                  <a:pt x="0" y="24"/>
                </a:lnTo>
                <a:lnTo>
                  <a:pt x="8" y="16"/>
                </a:lnTo>
                <a:lnTo>
                  <a:pt x="8" y="8"/>
                </a:lnTo>
                <a:lnTo>
                  <a:pt x="16" y="8"/>
                </a:lnTo>
                <a:lnTo>
                  <a:pt x="24" y="0"/>
                </a:lnTo>
                <a:lnTo>
                  <a:pt x="32" y="0"/>
                </a:lnTo>
                <a:lnTo>
                  <a:pt x="32" y="40"/>
                </a:lnTo>
                <a:lnTo>
                  <a:pt x="40" y="40"/>
                </a:lnTo>
                <a:lnTo>
                  <a:pt x="48" y="40"/>
                </a:lnTo>
                <a:lnTo>
                  <a:pt x="48" y="32"/>
                </a:lnTo>
                <a:lnTo>
                  <a:pt x="48" y="24"/>
                </a:lnTo>
                <a:lnTo>
                  <a:pt x="48" y="16"/>
                </a:lnTo>
                <a:lnTo>
                  <a:pt x="40" y="16"/>
                </a:lnTo>
                <a:lnTo>
                  <a:pt x="40" y="0"/>
                </a:lnTo>
                <a:lnTo>
                  <a:pt x="40" y="8"/>
                </a:lnTo>
                <a:lnTo>
                  <a:pt x="48" y="8"/>
                </a:lnTo>
                <a:lnTo>
                  <a:pt x="56" y="16"/>
                </a:lnTo>
                <a:lnTo>
                  <a:pt x="56" y="24"/>
                </a:lnTo>
                <a:lnTo>
                  <a:pt x="56" y="40"/>
                </a:lnTo>
                <a:lnTo>
                  <a:pt x="48" y="48"/>
                </a:lnTo>
                <a:lnTo>
                  <a:pt x="40" y="48"/>
                </a:lnTo>
                <a:lnTo>
                  <a:pt x="32" y="48"/>
                </a:lnTo>
                <a:lnTo>
                  <a:pt x="16" y="48"/>
                </a:lnTo>
                <a:lnTo>
                  <a:pt x="8" y="48"/>
                </a:lnTo>
                <a:lnTo>
                  <a:pt x="8" y="40"/>
                </a:lnTo>
                <a:lnTo>
                  <a:pt x="0" y="24"/>
                </a:lnTo>
                <a:lnTo>
                  <a:pt x="24" y="8"/>
                </a:lnTo>
                <a:lnTo>
                  <a:pt x="24" y="16"/>
                </a:lnTo>
                <a:lnTo>
                  <a:pt x="16" y="16"/>
                </a:lnTo>
                <a:lnTo>
                  <a:pt x="8" y="16"/>
                </a:lnTo>
                <a:lnTo>
                  <a:pt x="8" y="24"/>
                </a:lnTo>
                <a:lnTo>
                  <a:pt x="8" y="32"/>
                </a:lnTo>
                <a:lnTo>
                  <a:pt x="16" y="40"/>
                </a:lnTo>
                <a:lnTo>
                  <a:pt x="24" y="40"/>
                </a:lnTo>
                <a:lnTo>
                  <a:pt x="24" y="8"/>
                </a:lnTo>
                <a:lnTo>
                  <a:pt x="0" y="24"/>
                </a:lnTo>
                <a:close/>
              </a:path>
            </a:pathLst>
          </a:custGeom>
          <a:solidFill>
            <a:srgbClr val="000000"/>
          </a:solidFill>
          <a:ln w="9525">
            <a:noFill/>
            <a:round/>
            <a:headEnd/>
            <a:tailEnd/>
          </a:ln>
        </p:spPr>
        <p:txBody>
          <a:bodyPr/>
          <a:lstStyle/>
          <a:p>
            <a:endParaRPr lang="ja-JP" altLang="en-US">
              <a:solidFill>
                <a:srgbClr val="000000"/>
              </a:solidFill>
              <a:latin typeface="Arial"/>
              <a:ea typeface="ＭＳ Ｐゴシック"/>
            </a:endParaRPr>
          </a:p>
        </p:txBody>
      </p:sp>
      <p:sp>
        <p:nvSpPr>
          <p:cNvPr id="117782" name="Freeform 26"/>
          <p:cNvSpPr>
            <a:spLocks/>
          </p:cNvSpPr>
          <p:nvPr/>
        </p:nvSpPr>
        <p:spPr bwMode="auto">
          <a:xfrm>
            <a:off x="2193925" y="3760788"/>
            <a:ext cx="127000" cy="63500"/>
          </a:xfrm>
          <a:custGeom>
            <a:avLst/>
            <a:gdLst>
              <a:gd name="T0" fmla="*/ 0 w 80"/>
              <a:gd name="T1" fmla="*/ 60483752 h 40"/>
              <a:gd name="T2" fmla="*/ 20161249 w 80"/>
              <a:gd name="T3" fmla="*/ 20161249 h 40"/>
              <a:gd name="T4" fmla="*/ 20161249 w 80"/>
              <a:gd name="T5" fmla="*/ 20161249 h 40"/>
              <a:gd name="T6" fmla="*/ 20161249 w 80"/>
              <a:gd name="T7" fmla="*/ 20161249 h 40"/>
              <a:gd name="T8" fmla="*/ 0 w 80"/>
              <a:gd name="T9" fmla="*/ 20161249 h 40"/>
              <a:gd name="T10" fmla="*/ 0 w 80"/>
              <a:gd name="T11" fmla="*/ 0 h 40"/>
              <a:gd name="T12" fmla="*/ 120967503 w 80"/>
              <a:gd name="T13" fmla="*/ 0 h 40"/>
              <a:gd name="T14" fmla="*/ 161289988 w 80"/>
              <a:gd name="T15" fmla="*/ 0 h 40"/>
              <a:gd name="T16" fmla="*/ 181451230 w 80"/>
              <a:gd name="T17" fmla="*/ 20161249 h 40"/>
              <a:gd name="T18" fmla="*/ 201612473 w 80"/>
              <a:gd name="T19" fmla="*/ 60483752 h 40"/>
              <a:gd name="T20" fmla="*/ 181451230 w 80"/>
              <a:gd name="T21" fmla="*/ 80644994 h 40"/>
              <a:gd name="T22" fmla="*/ 181451230 w 80"/>
              <a:gd name="T23" fmla="*/ 100806236 h 40"/>
              <a:gd name="T24" fmla="*/ 161289988 w 80"/>
              <a:gd name="T25" fmla="*/ 100806236 h 40"/>
              <a:gd name="T26" fmla="*/ 161289988 w 80"/>
              <a:gd name="T27" fmla="*/ 80644994 h 40"/>
              <a:gd name="T28" fmla="*/ 181451230 w 80"/>
              <a:gd name="T29" fmla="*/ 80644994 h 40"/>
              <a:gd name="T30" fmla="*/ 181451230 w 80"/>
              <a:gd name="T31" fmla="*/ 60483752 h 40"/>
              <a:gd name="T32" fmla="*/ 181451230 w 80"/>
              <a:gd name="T33" fmla="*/ 60483752 h 40"/>
              <a:gd name="T34" fmla="*/ 161289988 w 80"/>
              <a:gd name="T35" fmla="*/ 20161249 h 40"/>
              <a:gd name="T36" fmla="*/ 141128746 w 80"/>
              <a:gd name="T37" fmla="*/ 20161249 h 40"/>
              <a:gd name="T38" fmla="*/ 120967503 w 80"/>
              <a:gd name="T39" fmla="*/ 20161249 h 40"/>
              <a:gd name="T40" fmla="*/ 141128746 w 80"/>
              <a:gd name="T41" fmla="*/ 40322497 h 40"/>
              <a:gd name="T42" fmla="*/ 141128746 w 80"/>
              <a:gd name="T43" fmla="*/ 40322497 h 40"/>
              <a:gd name="T44" fmla="*/ 141128746 w 80"/>
              <a:gd name="T45" fmla="*/ 60483752 h 40"/>
              <a:gd name="T46" fmla="*/ 120967503 w 80"/>
              <a:gd name="T47" fmla="*/ 100806236 h 40"/>
              <a:gd name="T48" fmla="*/ 100806236 w 80"/>
              <a:gd name="T49" fmla="*/ 100806236 h 40"/>
              <a:gd name="T50" fmla="*/ 80644994 w 80"/>
              <a:gd name="T51" fmla="*/ 100806236 h 40"/>
              <a:gd name="T52" fmla="*/ 20161249 w 80"/>
              <a:gd name="T53" fmla="*/ 100806236 h 40"/>
              <a:gd name="T54" fmla="*/ 20161249 w 80"/>
              <a:gd name="T55" fmla="*/ 80644994 h 40"/>
              <a:gd name="T56" fmla="*/ 0 w 80"/>
              <a:gd name="T57" fmla="*/ 60483752 h 40"/>
              <a:gd name="T58" fmla="*/ 80644994 w 80"/>
              <a:gd name="T59" fmla="*/ 20161249 h 40"/>
              <a:gd name="T60" fmla="*/ 40322497 w 80"/>
              <a:gd name="T61" fmla="*/ 20161249 h 40"/>
              <a:gd name="T62" fmla="*/ 20161249 w 80"/>
              <a:gd name="T63" fmla="*/ 40322497 h 40"/>
              <a:gd name="T64" fmla="*/ 20161249 w 80"/>
              <a:gd name="T65" fmla="*/ 40322497 h 40"/>
              <a:gd name="T66" fmla="*/ 40322497 w 80"/>
              <a:gd name="T67" fmla="*/ 80644994 h 40"/>
              <a:gd name="T68" fmla="*/ 60483752 w 80"/>
              <a:gd name="T69" fmla="*/ 80644994 h 40"/>
              <a:gd name="T70" fmla="*/ 80644994 w 80"/>
              <a:gd name="T71" fmla="*/ 80644994 h 40"/>
              <a:gd name="T72" fmla="*/ 120967503 w 80"/>
              <a:gd name="T73" fmla="*/ 80644994 h 40"/>
              <a:gd name="T74" fmla="*/ 120967503 w 80"/>
              <a:gd name="T75" fmla="*/ 60483752 h 40"/>
              <a:gd name="T76" fmla="*/ 120967503 w 80"/>
              <a:gd name="T77" fmla="*/ 60483752 h 40"/>
              <a:gd name="T78" fmla="*/ 100806236 w 80"/>
              <a:gd name="T79" fmla="*/ 20161249 h 40"/>
              <a:gd name="T80" fmla="*/ 80644994 w 80"/>
              <a:gd name="T81" fmla="*/ 20161249 h 40"/>
              <a:gd name="T82" fmla="*/ 80644994 w 80"/>
              <a:gd name="T83" fmla="*/ 20161249 h 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0"/>
              <a:gd name="T127" fmla="*/ 0 h 40"/>
              <a:gd name="T128" fmla="*/ 80 w 80"/>
              <a:gd name="T129" fmla="*/ 40 h 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0" h="40">
                <a:moveTo>
                  <a:pt x="0" y="24"/>
                </a:moveTo>
                <a:lnTo>
                  <a:pt x="0" y="24"/>
                </a:lnTo>
                <a:lnTo>
                  <a:pt x="0" y="16"/>
                </a:lnTo>
                <a:lnTo>
                  <a:pt x="8" y="8"/>
                </a:lnTo>
                <a:lnTo>
                  <a:pt x="0" y="8"/>
                </a:lnTo>
                <a:lnTo>
                  <a:pt x="0" y="0"/>
                </a:lnTo>
                <a:lnTo>
                  <a:pt x="48" y="0"/>
                </a:lnTo>
                <a:lnTo>
                  <a:pt x="64" y="0"/>
                </a:lnTo>
                <a:lnTo>
                  <a:pt x="72" y="8"/>
                </a:lnTo>
                <a:lnTo>
                  <a:pt x="80" y="24"/>
                </a:lnTo>
                <a:lnTo>
                  <a:pt x="80" y="32"/>
                </a:lnTo>
                <a:lnTo>
                  <a:pt x="72" y="32"/>
                </a:lnTo>
                <a:lnTo>
                  <a:pt x="72" y="40"/>
                </a:lnTo>
                <a:lnTo>
                  <a:pt x="64" y="40"/>
                </a:lnTo>
                <a:lnTo>
                  <a:pt x="64" y="32"/>
                </a:lnTo>
                <a:lnTo>
                  <a:pt x="72" y="32"/>
                </a:lnTo>
                <a:lnTo>
                  <a:pt x="72" y="24"/>
                </a:lnTo>
                <a:lnTo>
                  <a:pt x="72" y="16"/>
                </a:lnTo>
                <a:lnTo>
                  <a:pt x="64" y="8"/>
                </a:lnTo>
                <a:lnTo>
                  <a:pt x="56" y="8"/>
                </a:lnTo>
                <a:lnTo>
                  <a:pt x="48" y="8"/>
                </a:lnTo>
                <a:lnTo>
                  <a:pt x="56" y="8"/>
                </a:lnTo>
                <a:lnTo>
                  <a:pt x="56" y="16"/>
                </a:lnTo>
                <a:lnTo>
                  <a:pt x="56" y="24"/>
                </a:lnTo>
                <a:lnTo>
                  <a:pt x="56" y="32"/>
                </a:lnTo>
                <a:lnTo>
                  <a:pt x="48" y="40"/>
                </a:lnTo>
                <a:lnTo>
                  <a:pt x="40" y="40"/>
                </a:lnTo>
                <a:lnTo>
                  <a:pt x="32" y="40"/>
                </a:lnTo>
                <a:lnTo>
                  <a:pt x="16" y="40"/>
                </a:lnTo>
                <a:lnTo>
                  <a:pt x="8" y="40"/>
                </a:lnTo>
                <a:lnTo>
                  <a:pt x="8" y="32"/>
                </a:lnTo>
                <a:lnTo>
                  <a:pt x="0" y="24"/>
                </a:lnTo>
                <a:lnTo>
                  <a:pt x="32" y="8"/>
                </a:lnTo>
                <a:lnTo>
                  <a:pt x="24" y="8"/>
                </a:lnTo>
                <a:lnTo>
                  <a:pt x="16" y="8"/>
                </a:lnTo>
                <a:lnTo>
                  <a:pt x="8" y="16"/>
                </a:lnTo>
                <a:lnTo>
                  <a:pt x="16" y="24"/>
                </a:lnTo>
                <a:lnTo>
                  <a:pt x="16" y="32"/>
                </a:lnTo>
                <a:lnTo>
                  <a:pt x="24" y="32"/>
                </a:lnTo>
                <a:lnTo>
                  <a:pt x="32" y="32"/>
                </a:lnTo>
                <a:lnTo>
                  <a:pt x="40" y="32"/>
                </a:lnTo>
                <a:lnTo>
                  <a:pt x="48" y="32"/>
                </a:lnTo>
                <a:lnTo>
                  <a:pt x="48" y="24"/>
                </a:lnTo>
                <a:lnTo>
                  <a:pt x="48" y="16"/>
                </a:lnTo>
                <a:lnTo>
                  <a:pt x="40" y="8"/>
                </a:lnTo>
                <a:lnTo>
                  <a:pt x="32" y="8"/>
                </a:lnTo>
                <a:lnTo>
                  <a:pt x="0" y="24"/>
                </a:lnTo>
                <a:close/>
              </a:path>
            </a:pathLst>
          </a:custGeom>
          <a:solidFill>
            <a:srgbClr val="000000"/>
          </a:solidFill>
          <a:ln w="9525">
            <a:noFill/>
            <a:round/>
            <a:headEnd/>
            <a:tailEnd/>
          </a:ln>
        </p:spPr>
        <p:txBody>
          <a:bodyPr/>
          <a:lstStyle/>
          <a:p>
            <a:endParaRPr lang="ja-JP" altLang="en-US">
              <a:solidFill>
                <a:srgbClr val="000000"/>
              </a:solidFill>
              <a:latin typeface="Arial"/>
              <a:ea typeface="ＭＳ Ｐゴシック"/>
            </a:endParaRPr>
          </a:p>
        </p:txBody>
      </p:sp>
      <p:sp>
        <p:nvSpPr>
          <p:cNvPr id="117783" name="Freeform 27"/>
          <p:cNvSpPr>
            <a:spLocks/>
          </p:cNvSpPr>
          <p:nvPr/>
        </p:nvSpPr>
        <p:spPr bwMode="auto">
          <a:xfrm>
            <a:off x="2193925" y="3671888"/>
            <a:ext cx="127000" cy="63500"/>
          </a:xfrm>
          <a:custGeom>
            <a:avLst/>
            <a:gdLst>
              <a:gd name="T0" fmla="*/ 0 w 80"/>
              <a:gd name="T1" fmla="*/ 60483752 h 40"/>
              <a:gd name="T2" fmla="*/ 20161249 w 80"/>
              <a:gd name="T3" fmla="*/ 20161249 h 40"/>
              <a:gd name="T4" fmla="*/ 20161249 w 80"/>
              <a:gd name="T5" fmla="*/ 20161249 h 40"/>
              <a:gd name="T6" fmla="*/ 20161249 w 80"/>
              <a:gd name="T7" fmla="*/ 20161249 h 40"/>
              <a:gd name="T8" fmla="*/ 0 w 80"/>
              <a:gd name="T9" fmla="*/ 20161249 h 40"/>
              <a:gd name="T10" fmla="*/ 0 w 80"/>
              <a:gd name="T11" fmla="*/ 0 h 40"/>
              <a:gd name="T12" fmla="*/ 120967503 w 80"/>
              <a:gd name="T13" fmla="*/ 0 h 40"/>
              <a:gd name="T14" fmla="*/ 161289988 w 80"/>
              <a:gd name="T15" fmla="*/ 0 h 40"/>
              <a:gd name="T16" fmla="*/ 181451230 w 80"/>
              <a:gd name="T17" fmla="*/ 20161249 h 40"/>
              <a:gd name="T18" fmla="*/ 201612473 w 80"/>
              <a:gd name="T19" fmla="*/ 60483752 h 40"/>
              <a:gd name="T20" fmla="*/ 181451230 w 80"/>
              <a:gd name="T21" fmla="*/ 80644994 h 40"/>
              <a:gd name="T22" fmla="*/ 181451230 w 80"/>
              <a:gd name="T23" fmla="*/ 100806236 h 40"/>
              <a:gd name="T24" fmla="*/ 161289988 w 80"/>
              <a:gd name="T25" fmla="*/ 100806236 h 40"/>
              <a:gd name="T26" fmla="*/ 161289988 w 80"/>
              <a:gd name="T27" fmla="*/ 80644994 h 40"/>
              <a:gd name="T28" fmla="*/ 181451230 w 80"/>
              <a:gd name="T29" fmla="*/ 80644994 h 40"/>
              <a:gd name="T30" fmla="*/ 181451230 w 80"/>
              <a:gd name="T31" fmla="*/ 60483752 h 40"/>
              <a:gd name="T32" fmla="*/ 181451230 w 80"/>
              <a:gd name="T33" fmla="*/ 60483752 h 40"/>
              <a:gd name="T34" fmla="*/ 161289988 w 80"/>
              <a:gd name="T35" fmla="*/ 20161249 h 40"/>
              <a:gd name="T36" fmla="*/ 141128746 w 80"/>
              <a:gd name="T37" fmla="*/ 20161249 h 40"/>
              <a:gd name="T38" fmla="*/ 120967503 w 80"/>
              <a:gd name="T39" fmla="*/ 20161249 h 40"/>
              <a:gd name="T40" fmla="*/ 141128746 w 80"/>
              <a:gd name="T41" fmla="*/ 40322497 h 40"/>
              <a:gd name="T42" fmla="*/ 141128746 w 80"/>
              <a:gd name="T43" fmla="*/ 40322497 h 40"/>
              <a:gd name="T44" fmla="*/ 141128746 w 80"/>
              <a:gd name="T45" fmla="*/ 60483752 h 40"/>
              <a:gd name="T46" fmla="*/ 120967503 w 80"/>
              <a:gd name="T47" fmla="*/ 100806236 h 40"/>
              <a:gd name="T48" fmla="*/ 100806236 w 80"/>
              <a:gd name="T49" fmla="*/ 100806236 h 40"/>
              <a:gd name="T50" fmla="*/ 80644994 w 80"/>
              <a:gd name="T51" fmla="*/ 100806236 h 40"/>
              <a:gd name="T52" fmla="*/ 20161249 w 80"/>
              <a:gd name="T53" fmla="*/ 100806236 h 40"/>
              <a:gd name="T54" fmla="*/ 20161249 w 80"/>
              <a:gd name="T55" fmla="*/ 80644994 h 40"/>
              <a:gd name="T56" fmla="*/ 0 w 80"/>
              <a:gd name="T57" fmla="*/ 60483752 h 40"/>
              <a:gd name="T58" fmla="*/ 80644994 w 80"/>
              <a:gd name="T59" fmla="*/ 20161249 h 40"/>
              <a:gd name="T60" fmla="*/ 40322497 w 80"/>
              <a:gd name="T61" fmla="*/ 20161249 h 40"/>
              <a:gd name="T62" fmla="*/ 20161249 w 80"/>
              <a:gd name="T63" fmla="*/ 40322497 h 40"/>
              <a:gd name="T64" fmla="*/ 20161249 w 80"/>
              <a:gd name="T65" fmla="*/ 40322497 h 40"/>
              <a:gd name="T66" fmla="*/ 40322497 w 80"/>
              <a:gd name="T67" fmla="*/ 80644994 h 40"/>
              <a:gd name="T68" fmla="*/ 60483752 w 80"/>
              <a:gd name="T69" fmla="*/ 80644994 h 40"/>
              <a:gd name="T70" fmla="*/ 80644994 w 80"/>
              <a:gd name="T71" fmla="*/ 80644994 h 40"/>
              <a:gd name="T72" fmla="*/ 120967503 w 80"/>
              <a:gd name="T73" fmla="*/ 80644994 h 40"/>
              <a:gd name="T74" fmla="*/ 120967503 w 80"/>
              <a:gd name="T75" fmla="*/ 60483752 h 40"/>
              <a:gd name="T76" fmla="*/ 120967503 w 80"/>
              <a:gd name="T77" fmla="*/ 60483752 h 40"/>
              <a:gd name="T78" fmla="*/ 100806236 w 80"/>
              <a:gd name="T79" fmla="*/ 20161249 h 40"/>
              <a:gd name="T80" fmla="*/ 80644994 w 80"/>
              <a:gd name="T81" fmla="*/ 20161249 h 40"/>
              <a:gd name="T82" fmla="*/ 80644994 w 80"/>
              <a:gd name="T83" fmla="*/ 20161249 h 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0"/>
              <a:gd name="T127" fmla="*/ 0 h 40"/>
              <a:gd name="T128" fmla="*/ 80 w 80"/>
              <a:gd name="T129" fmla="*/ 40 h 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0" h="40">
                <a:moveTo>
                  <a:pt x="0" y="24"/>
                </a:moveTo>
                <a:lnTo>
                  <a:pt x="0" y="24"/>
                </a:lnTo>
                <a:lnTo>
                  <a:pt x="0" y="16"/>
                </a:lnTo>
                <a:lnTo>
                  <a:pt x="8" y="8"/>
                </a:lnTo>
                <a:lnTo>
                  <a:pt x="0" y="8"/>
                </a:lnTo>
                <a:lnTo>
                  <a:pt x="0" y="0"/>
                </a:lnTo>
                <a:lnTo>
                  <a:pt x="48" y="0"/>
                </a:lnTo>
                <a:lnTo>
                  <a:pt x="64" y="0"/>
                </a:lnTo>
                <a:lnTo>
                  <a:pt x="72" y="8"/>
                </a:lnTo>
                <a:lnTo>
                  <a:pt x="80" y="24"/>
                </a:lnTo>
                <a:lnTo>
                  <a:pt x="80" y="32"/>
                </a:lnTo>
                <a:lnTo>
                  <a:pt x="72" y="32"/>
                </a:lnTo>
                <a:lnTo>
                  <a:pt x="72" y="40"/>
                </a:lnTo>
                <a:lnTo>
                  <a:pt x="64" y="40"/>
                </a:lnTo>
                <a:lnTo>
                  <a:pt x="64" y="32"/>
                </a:lnTo>
                <a:lnTo>
                  <a:pt x="72" y="32"/>
                </a:lnTo>
                <a:lnTo>
                  <a:pt x="72" y="24"/>
                </a:lnTo>
                <a:lnTo>
                  <a:pt x="72" y="16"/>
                </a:lnTo>
                <a:lnTo>
                  <a:pt x="64" y="8"/>
                </a:lnTo>
                <a:lnTo>
                  <a:pt x="56" y="8"/>
                </a:lnTo>
                <a:lnTo>
                  <a:pt x="48" y="8"/>
                </a:lnTo>
                <a:lnTo>
                  <a:pt x="56" y="8"/>
                </a:lnTo>
                <a:lnTo>
                  <a:pt x="56" y="16"/>
                </a:lnTo>
                <a:lnTo>
                  <a:pt x="56" y="24"/>
                </a:lnTo>
                <a:lnTo>
                  <a:pt x="56" y="32"/>
                </a:lnTo>
                <a:lnTo>
                  <a:pt x="48" y="40"/>
                </a:lnTo>
                <a:lnTo>
                  <a:pt x="40" y="40"/>
                </a:lnTo>
                <a:lnTo>
                  <a:pt x="32" y="40"/>
                </a:lnTo>
                <a:lnTo>
                  <a:pt x="16" y="40"/>
                </a:lnTo>
                <a:lnTo>
                  <a:pt x="8" y="40"/>
                </a:lnTo>
                <a:lnTo>
                  <a:pt x="8" y="32"/>
                </a:lnTo>
                <a:lnTo>
                  <a:pt x="0" y="24"/>
                </a:lnTo>
                <a:lnTo>
                  <a:pt x="32" y="8"/>
                </a:lnTo>
                <a:lnTo>
                  <a:pt x="24" y="8"/>
                </a:lnTo>
                <a:lnTo>
                  <a:pt x="16" y="8"/>
                </a:lnTo>
                <a:lnTo>
                  <a:pt x="8" y="16"/>
                </a:lnTo>
                <a:lnTo>
                  <a:pt x="16" y="24"/>
                </a:lnTo>
                <a:lnTo>
                  <a:pt x="16" y="32"/>
                </a:lnTo>
                <a:lnTo>
                  <a:pt x="24" y="32"/>
                </a:lnTo>
                <a:lnTo>
                  <a:pt x="32" y="32"/>
                </a:lnTo>
                <a:lnTo>
                  <a:pt x="40" y="32"/>
                </a:lnTo>
                <a:lnTo>
                  <a:pt x="48" y="32"/>
                </a:lnTo>
                <a:lnTo>
                  <a:pt x="48" y="24"/>
                </a:lnTo>
                <a:lnTo>
                  <a:pt x="48" y="16"/>
                </a:lnTo>
                <a:lnTo>
                  <a:pt x="40" y="8"/>
                </a:lnTo>
                <a:lnTo>
                  <a:pt x="32" y="8"/>
                </a:lnTo>
                <a:lnTo>
                  <a:pt x="0" y="24"/>
                </a:lnTo>
                <a:close/>
              </a:path>
            </a:pathLst>
          </a:custGeom>
          <a:solidFill>
            <a:srgbClr val="000000"/>
          </a:solidFill>
          <a:ln w="9525">
            <a:noFill/>
            <a:round/>
            <a:headEnd/>
            <a:tailEnd/>
          </a:ln>
        </p:spPr>
        <p:txBody>
          <a:bodyPr/>
          <a:lstStyle/>
          <a:p>
            <a:endParaRPr lang="ja-JP" altLang="en-US">
              <a:solidFill>
                <a:srgbClr val="000000"/>
              </a:solidFill>
              <a:latin typeface="Arial"/>
              <a:ea typeface="ＭＳ Ｐゴシック"/>
            </a:endParaRPr>
          </a:p>
        </p:txBody>
      </p:sp>
      <p:sp>
        <p:nvSpPr>
          <p:cNvPr id="117784" name="Freeform 28"/>
          <p:cNvSpPr>
            <a:spLocks/>
          </p:cNvSpPr>
          <p:nvPr/>
        </p:nvSpPr>
        <p:spPr bwMode="auto">
          <a:xfrm>
            <a:off x="2193925" y="3582988"/>
            <a:ext cx="88900" cy="63500"/>
          </a:xfrm>
          <a:custGeom>
            <a:avLst/>
            <a:gdLst>
              <a:gd name="T0" fmla="*/ 100806247 w 56"/>
              <a:gd name="T1" fmla="*/ 80644994 h 40"/>
              <a:gd name="T2" fmla="*/ 120967517 w 56"/>
              <a:gd name="T3" fmla="*/ 80644994 h 40"/>
              <a:gd name="T4" fmla="*/ 120967517 w 56"/>
              <a:gd name="T5" fmla="*/ 60483752 h 40"/>
              <a:gd name="T6" fmla="*/ 120967517 w 56"/>
              <a:gd name="T7" fmla="*/ 40322497 h 40"/>
              <a:gd name="T8" fmla="*/ 120967517 w 56"/>
              <a:gd name="T9" fmla="*/ 20161249 h 40"/>
              <a:gd name="T10" fmla="*/ 100806247 w 56"/>
              <a:gd name="T11" fmla="*/ 20161249 h 40"/>
              <a:gd name="T12" fmla="*/ 100806247 w 56"/>
              <a:gd name="T13" fmla="*/ 20161249 h 40"/>
              <a:gd name="T14" fmla="*/ 100806247 w 56"/>
              <a:gd name="T15" fmla="*/ 20161249 h 40"/>
              <a:gd name="T16" fmla="*/ 80645003 w 56"/>
              <a:gd name="T17" fmla="*/ 40322497 h 40"/>
              <a:gd name="T18" fmla="*/ 80645003 w 56"/>
              <a:gd name="T19" fmla="*/ 60483752 h 40"/>
              <a:gd name="T20" fmla="*/ 80645003 w 56"/>
              <a:gd name="T21" fmla="*/ 80644994 h 40"/>
              <a:gd name="T22" fmla="*/ 80645003 w 56"/>
              <a:gd name="T23" fmla="*/ 80644994 h 40"/>
              <a:gd name="T24" fmla="*/ 40322501 w 56"/>
              <a:gd name="T25" fmla="*/ 100806236 h 40"/>
              <a:gd name="T26" fmla="*/ 20161251 w 56"/>
              <a:gd name="T27" fmla="*/ 100806236 h 40"/>
              <a:gd name="T28" fmla="*/ 20161251 w 56"/>
              <a:gd name="T29" fmla="*/ 100806236 h 40"/>
              <a:gd name="T30" fmla="*/ 0 w 56"/>
              <a:gd name="T31" fmla="*/ 60483752 h 40"/>
              <a:gd name="T32" fmla="*/ 0 w 56"/>
              <a:gd name="T33" fmla="*/ 20161249 h 40"/>
              <a:gd name="T34" fmla="*/ 20161251 w 56"/>
              <a:gd name="T35" fmla="*/ 20161249 h 40"/>
              <a:gd name="T36" fmla="*/ 40322501 w 56"/>
              <a:gd name="T37" fmla="*/ 0 h 40"/>
              <a:gd name="T38" fmla="*/ 40322501 w 56"/>
              <a:gd name="T39" fmla="*/ 20161249 h 40"/>
              <a:gd name="T40" fmla="*/ 40322501 w 56"/>
              <a:gd name="T41" fmla="*/ 20161249 h 40"/>
              <a:gd name="T42" fmla="*/ 40322501 w 56"/>
              <a:gd name="T43" fmla="*/ 20161249 h 40"/>
              <a:gd name="T44" fmla="*/ 20161251 w 56"/>
              <a:gd name="T45" fmla="*/ 60483752 h 40"/>
              <a:gd name="T46" fmla="*/ 20161251 w 56"/>
              <a:gd name="T47" fmla="*/ 60483752 h 40"/>
              <a:gd name="T48" fmla="*/ 20161251 w 56"/>
              <a:gd name="T49" fmla="*/ 80644994 h 40"/>
              <a:gd name="T50" fmla="*/ 40322501 w 56"/>
              <a:gd name="T51" fmla="*/ 80644994 h 40"/>
              <a:gd name="T52" fmla="*/ 40322501 w 56"/>
              <a:gd name="T53" fmla="*/ 80644994 h 40"/>
              <a:gd name="T54" fmla="*/ 60483758 w 56"/>
              <a:gd name="T55" fmla="*/ 80644994 h 40"/>
              <a:gd name="T56" fmla="*/ 60483758 w 56"/>
              <a:gd name="T57" fmla="*/ 60483752 h 40"/>
              <a:gd name="T58" fmla="*/ 60483758 w 56"/>
              <a:gd name="T59" fmla="*/ 40322497 h 40"/>
              <a:gd name="T60" fmla="*/ 60483758 w 56"/>
              <a:gd name="T61" fmla="*/ 20161249 h 40"/>
              <a:gd name="T62" fmla="*/ 80645003 w 56"/>
              <a:gd name="T63" fmla="*/ 20161249 h 40"/>
              <a:gd name="T64" fmla="*/ 100806247 w 56"/>
              <a:gd name="T65" fmla="*/ 0 h 40"/>
              <a:gd name="T66" fmla="*/ 120967517 w 56"/>
              <a:gd name="T67" fmla="*/ 0 h 40"/>
              <a:gd name="T68" fmla="*/ 141128761 w 56"/>
              <a:gd name="T69" fmla="*/ 20161249 h 40"/>
              <a:gd name="T70" fmla="*/ 141128761 w 56"/>
              <a:gd name="T71" fmla="*/ 60483752 h 40"/>
              <a:gd name="T72" fmla="*/ 141128761 w 56"/>
              <a:gd name="T73" fmla="*/ 80644994 h 40"/>
              <a:gd name="T74" fmla="*/ 141128761 w 56"/>
              <a:gd name="T75" fmla="*/ 100806236 h 40"/>
              <a:gd name="T76" fmla="*/ 100806247 w 56"/>
              <a:gd name="T77" fmla="*/ 100806236 h 40"/>
              <a:gd name="T78" fmla="*/ 100806247 w 56"/>
              <a:gd name="T79" fmla="*/ 80644994 h 4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6"/>
              <a:gd name="T121" fmla="*/ 0 h 40"/>
              <a:gd name="T122" fmla="*/ 56 w 56"/>
              <a:gd name="T123" fmla="*/ 40 h 4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6" h="40">
                <a:moveTo>
                  <a:pt x="40" y="32"/>
                </a:moveTo>
                <a:lnTo>
                  <a:pt x="40" y="32"/>
                </a:lnTo>
                <a:lnTo>
                  <a:pt x="48" y="32"/>
                </a:lnTo>
                <a:lnTo>
                  <a:pt x="48" y="24"/>
                </a:lnTo>
                <a:lnTo>
                  <a:pt x="48" y="16"/>
                </a:lnTo>
                <a:lnTo>
                  <a:pt x="48" y="8"/>
                </a:lnTo>
                <a:lnTo>
                  <a:pt x="40" y="8"/>
                </a:lnTo>
                <a:lnTo>
                  <a:pt x="32" y="16"/>
                </a:lnTo>
                <a:lnTo>
                  <a:pt x="32" y="24"/>
                </a:lnTo>
                <a:lnTo>
                  <a:pt x="32" y="32"/>
                </a:lnTo>
                <a:lnTo>
                  <a:pt x="24" y="40"/>
                </a:lnTo>
                <a:lnTo>
                  <a:pt x="16" y="40"/>
                </a:lnTo>
                <a:lnTo>
                  <a:pt x="8" y="40"/>
                </a:lnTo>
                <a:lnTo>
                  <a:pt x="0" y="32"/>
                </a:lnTo>
                <a:lnTo>
                  <a:pt x="0" y="24"/>
                </a:lnTo>
                <a:lnTo>
                  <a:pt x="0" y="8"/>
                </a:lnTo>
                <a:lnTo>
                  <a:pt x="8" y="8"/>
                </a:lnTo>
                <a:lnTo>
                  <a:pt x="16" y="0"/>
                </a:lnTo>
                <a:lnTo>
                  <a:pt x="16" y="8"/>
                </a:lnTo>
                <a:lnTo>
                  <a:pt x="8" y="16"/>
                </a:lnTo>
                <a:lnTo>
                  <a:pt x="8" y="24"/>
                </a:lnTo>
                <a:lnTo>
                  <a:pt x="8" y="32"/>
                </a:lnTo>
                <a:lnTo>
                  <a:pt x="16" y="32"/>
                </a:lnTo>
                <a:lnTo>
                  <a:pt x="24" y="32"/>
                </a:lnTo>
                <a:lnTo>
                  <a:pt x="24" y="24"/>
                </a:lnTo>
                <a:lnTo>
                  <a:pt x="24" y="16"/>
                </a:lnTo>
                <a:lnTo>
                  <a:pt x="24" y="8"/>
                </a:lnTo>
                <a:lnTo>
                  <a:pt x="32" y="8"/>
                </a:lnTo>
                <a:lnTo>
                  <a:pt x="32" y="0"/>
                </a:lnTo>
                <a:lnTo>
                  <a:pt x="40" y="0"/>
                </a:lnTo>
                <a:lnTo>
                  <a:pt x="48" y="0"/>
                </a:lnTo>
                <a:lnTo>
                  <a:pt x="56" y="8"/>
                </a:lnTo>
                <a:lnTo>
                  <a:pt x="56" y="24"/>
                </a:lnTo>
                <a:lnTo>
                  <a:pt x="56" y="32"/>
                </a:lnTo>
                <a:lnTo>
                  <a:pt x="56" y="40"/>
                </a:lnTo>
                <a:lnTo>
                  <a:pt x="48" y="40"/>
                </a:lnTo>
                <a:lnTo>
                  <a:pt x="40" y="40"/>
                </a:lnTo>
                <a:lnTo>
                  <a:pt x="40" y="32"/>
                </a:lnTo>
                <a:close/>
              </a:path>
            </a:pathLst>
          </a:custGeom>
          <a:solidFill>
            <a:srgbClr val="000000"/>
          </a:solidFill>
          <a:ln w="9525">
            <a:noFill/>
            <a:round/>
            <a:headEnd/>
            <a:tailEnd/>
          </a:ln>
        </p:spPr>
        <p:txBody>
          <a:bodyPr/>
          <a:lstStyle/>
          <a:p>
            <a:endParaRPr lang="ja-JP" altLang="en-US">
              <a:solidFill>
                <a:srgbClr val="000000"/>
              </a:solidFill>
              <a:latin typeface="Arial"/>
              <a:ea typeface="ＭＳ Ｐゴシック"/>
            </a:endParaRPr>
          </a:p>
        </p:txBody>
      </p:sp>
      <p:sp>
        <p:nvSpPr>
          <p:cNvPr id="117785" name="Rectangle 29"/>
          <p:cNvSpPr>
            <a:spLocks noChangeArrowheads="1"/>
          </p:cNvSpPr>
          <p:nvPr/>
        </p:nvSpPr>
        <p:spPr bwMode="auto">
          <a:xfrm>
            <a:off x="2251075" y="2284413"/>
            <a:ext cx="160338"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latin typeface="Helvetica" charset="0"/>
                <a:ea typeface="ＭＳ 明朝" pitchFamily="17" charset="-128"/>
              </a:rPr>
              <a:t>A</a:t>
            </a:r>
            <a:endParaRPr lang="en-US" altLang="ja-JP" sz="1400">
              <a:solidFill>
                <a:srgbClr val="000000"/>
              </a:solidFill>
              <a:latin typeface="Times" charset="0"/>
              <a:ea typeface="ＭＳ 明朝" pitchFamily="17" charset="-128"/>
            </a:endParaRPr>
          </a:p>
        </p:txBody>
      </p:sp>
      <p:sp>
        <p:nvSpPr>
          <p:cNvPr id="117786" name="Line 30"/>
          <p:cNvSpPr>
            <a:spLocks noChangeShapeType="1"/>
          </p:cNvSpPr>
          <p:nvPr/>
        </p:nvSpPr>
        <p:spPr bwMode="auto">
          <a:xfrm>
            <a:off x="2803525" y="5399088"/>
            <a:ext cx="1588" cy="50800"/>
          </a:xfrm>
          <a:prstGeom prst="line">
            <a:avLst/>
          </a:prstGeom>
          <a:noFill/>
          <a:ln w="12700">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117787" name="Line 31"/>
          <p:cNvSpPr>
            <a:spLocks noChangeShapeType="1"/>
          </p:cNvSpPr>
          <p:nvPr/>
        </p:nvSpPr>
        <p:spPr bwMode="auto">
          <a:xfrm>
            <a:off x="3222625" y="5399088"/>
            <a:ext cx="1588" cy="50800"/>
          </a:xfrm>
          <a:prstGeom prst="line">
            <a:avLst/>
          </a:prstGeom>
          <a:noFill/>
          <a:ln w="12700">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117788" name="Line 32"/>
          <p:cNvSpPr>
            <a:spLocks noChangeShapeType="1"/>
          </p:cNvSpPr>
          <p:nvPr/>
        </p:nvSpPr>
        <p:spPr bwMode="auto">
          <a:xfrm>
            <a:off x="3641725" y="5399088"/>
            <a:ext cx="1588" cy="50800"/>
          </a:xfrm>
          <a:prstGeom prst="line">
            <a:avLst/>
          </a:prstGeom>
          <a:noFill/>
          <a:ln w="12700">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117789" name="Line 33"/>
          <p:cNvSpPr>
            <a:spLocks noChangeShapeType="1"/>
          </p:cNvSpPr>
          <p:nvPr/>
        </p:nvSpPr>
        <p:spPr bwMode="auto">
          <a:xfrm>
            <a:off x="4060825" y="5399088"/>
            <a:ext cx="1588" cy="50800"/>
          </a:xfrm>
          <a:prstGeom prst="line">
            <a:avLst/>
          </a:prstGeom>
          <a:noFill/>
          <a:ln w="12700">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117790" name="Rectangle 34"/>
          <p:cNvSpPr>
            <a:spLocks noChangeArrowheads="1"/>
          </p:cNvSpPr>
          <p:nvPr/>
        </p:nvSpPr>
        <p:spPr bwMode="auto">
          <a:xfrm>
            <a:off x="2619375" y="5502275"/>
            <a:ext cx="92075"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C</a:t>
            </a:r>
            <a:endParaRPr lang="en-US" altLang="ja-JP" sz="1400">
              <a:solidFill>
                <a:srgbClr val="000000"/>
              </a:solidFill>
              <a:latin typeface="Times" charset="0"/>
              <a:ea typeface="ＭＳ 明朝" pitchFamily="17" charset="-128"/>
            </a:endParaRPr>
          </a:p>
        </p:txBody>
      </p:sp>
      <p:sp>
        <p:nvSpPr>
          <p:cNvPr id="117791" name="Rectangle 35"/>
          <p:cNvSpPr>
            <a:spLocks noChangeArrowheads="1"/>
          </p:cNvSpPr>
          <p:nvPr/>
        </p:nvSpPr>
        <p:spPr bwMode="auto">
          <a:xfrm>
            <a:off x="2708275" y="5502275"/>
            <a:ext cx="69850"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o</a:t>
            </a:r>
            <a:endParaRPr lang="en-US" altLang="ja-JP" sz="1400">
              <a:solidFill>
                <a:srgbClr val="000000"/>
              </a:solidFill>
              <a:latin typeface="Times" charset="0"/>
              <a:ea typeface="ＭＳ 明朝" pitchFamily="17" charset="-128"/>
            </a:endParaRPr>
          </a:p>
        </p:txBody>
      </p:sp>
      <p:sp>
        <p:nvSpPr>
          <p:cNvPr id="117792" name="Rectangle 36"/>
          <p:cNvSpPr>
            <a:spLocks noChangeArrowheads="1"/>
          </p:cNvSpPr>
          <p:nvPr/>
        </p:nvSpPr>
        <p:spPr bwMode="auto">
          <a:xfrm>
            <a:off x="2771775" y="5502275"/>
            <a:ext cx="69850"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n</a:t>
            </a:r>
            <a:endParaRPr lang="en-US" altLang="ja-JP" sz="1400">
              <a:solidFill>
                <a:srgbClr val="000000"/>
              </a:solidFill>
              <a:latin typeface="Times" charset="0"/>
              <a:ea typeface="ＭＳ 明朝" pitchFamily="17" charset="-128"/>
            </a:endParaRPr>
          </a:p>
        </p:txBody>
      </p:sp>
      <p:sp>
        <p:nvSpPr>
          <p:cNvPr id="117793" name="Rectangle 37"/>
          <p:cNvSpPr>
            <a:spLocks noChangeArrowheads="1"/>
          </p:cNvSpPr>
          <p:nvPr/>
        </p:nvSpPr>
        <p:spPr bwMode="auto">
          <a:xfrm>
            <a:off x="2835275" y="5502275"/>
            <a:ext cx="34925"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t</a:t>
            </a:r>
            <a:endParaRPr lang="en-US" altLang="ja-JP" sz="1400">
              <a:solidFill>
                <a:srgbClr val="000000"/>
              </a:solidFill>
              <a:latin typeface="Times" charset="0"/>
              <a:ea typeface="ＭＳ 明朝" pitchFamily="17" charset="-128"/>
            </a:endParaRPr>
          </a:p>
        </p:txBody>
      </p:sp>
      <p:sp>
        <p:nvSpPr>
          <p:cNvPr id="117794" name="Rectangle 38"/>
          <p:cNvSpPr>
            <a:spLocks noChangeArrowheads="1"/>
          </p:cNvSpPr>
          <p:nvPr/>
        </p:nvSpPr>
        <p:spPr bwMode="auto">
          <a:xfrm>
            <a:off x="2873375" y="5502275"/>
            <a:ext cx="42863"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r</a:t>
            </a:r>
            <a:endParaRPr lang="en-US" altLang="ja-JP" sz="1400">
              <a:solidFill>
                <a:srgbClr val="000000"/>
              </a:solidFill>
              <a:latin typeface="Times" charset="0"/>
              <a:ea typeface="ＭＳ 明朝" pitchFamily="17" charset="-128"/>
            </a:endParaRPr>
          </a:p>
        </p:txBody>
      </p:sp>
      <p:sp>
        <p:nvSpPr>
          <p:cNvPr id="117795" name="Rectangle 39"/>
          <p:cNvSpPr>
            <a:spLocks noChangeArrowheads="1"/>
          </p:cNvSpPr>
          <p:nvPr/>
        </p:nvSpPr>
        <p:spPr bwMode="auto">
          <a:xfrm>
            <a:off x="2911475" y="5502275"/>
            <a:ext cx="69850"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o</a:t>
            </a:r>
            <a:endParaRPr lang="en-US" altLang="ja-JP" sz="1400">
              <a:solidFill>
                <a:srgbClr val="000000"/>
              </a:solidFill>
              <a:latin typeface="Times" charset="0"/>
              <a:ea typeface="ＭＳ 明朝" pitchFamily="17" charset="-128"/>
            </a:endParaRPr>
          </a:p>
        </p:txBody>
      </p:sp>
      <p:sp>
        <p:nvSpPr>
          <p:cNvPr id="117796" name="Rectangle 40"/>
          <p:cNvSpPr>
            <a:spLocks noChangeArrowheads="1"/>
          </p:cNvSpPr>
          <p:nvPr/>
        </p:nvSpPr>
        <p:spPr bwMode="auto">
          <a:xfrm>
            <a:off x="2974975" y="5502275"/>
            <a:ext cx="28575"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l</a:t>
            </a:r>
            <a:endParaRPr lang="en-US" altLang="ja-JP" sz="1400">
              <a:solidFill>
                <a:srgbClr val="000000"/>
              </a:solidFill>
              <a:latin typeface="Times" charset="0"/>
              <a:ea typeface="ＭＳ 明朝" pitchFamily="17" charset="-128"/>
            </a:endParaRPr>
          </a:p>
        </p:txBody>
      </p:sp>
      <p:sp>
        <p:nvSpPr>
          <p:cNvPr id="117797" name="Rectangle 41"/>
          <p:cNvSpPr>
            <a:spLocks noChangeArrowheads="1"/>
          </p:cNvSpPr>
          <p:nvPr/>
        </p:nvSpPr>
        <p:spPr bwMode="auto">
          <a:xfrm>
            <a:off x="3063875" y="5502275"/>
            <a:ext cx="77788"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T</a:t>
            </a:r>
            <a:endParaRPr lang="en-US" altLang="ja-JP" sz="1400">
              <a:solidFill>
                <a:srgbClr val="000000"/>
              </a:solidFill>
              <a:latin typeface="Times" charset="0"/>
              <a:ea typeface="ＭＳ 明朝" pitchFamily="17" charset="-128"/>
            </a:endParaRPr>
          </a:p>
        </p:txBody>
      </p:sp>
      <p:sp>
        <p:nvSpPr>
          <p:cNvPr id="117798" name="Rectangle 42"/>
          <p:cNvSpPr>
            <a:spLocks noChangeArrowheads="1"/>
          </p:cNvSpPr>
          <p:nvPr/>
        </p:nvSpPr>
        <p:spPr bwMode="auto">
          <a:xfrm>
            <a:off x="3140075" y="5502275"/>
            <a:ext cx="63500"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y</a:t>
            </a:r>
            <a:endParaRPr lang="en-US" altLang="ja-JP" sz="1400">
              <a:solidFill>
                <a:srgbClr val="000000"/>
              </a:solidFill>
              <a:latin typeface="Times" charset="0"/>
              <a:ea typeface="ＭＳ 明朝" pitchFamily="17" charset="-128"/>
            </a:endParaRPr>
          </a:p>
        </p:txBody>
      </p:sp>
      <p:sp>
        <p:nvSpPr>
          <p:cNvPr id="117799" name="Rectangle 43"/>
          <p:cNvSpPr>
            <a:spLocks noChangeArrowheads="1"/>
          </p:cNvSpPr>
          <p:nvPr/>
        </p:nvSpPr>
        <p:spPr bwMode="auto">
          <a:xfrm>
            <a:off x="3203575" y="5502275"/>
            <a:ext cx="69850"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p</a:t>
            </a:r>
            <a:endParaRPr lang="en-US" altLang="ja-JP" sz="1400">
              <a:solidFill>
                <a:srgbClr val="000000"/>
              </a:solidFill>
              <a:latin typeface="Times" charset="0"/>
              <a:ea typeface="ＭＳ 明朝" pitchFamily="17" charset="-128"/>
            </a:endParaRPr>
          </a:p>
        </p:txBody>
      </p:sp>
      <p:sp>
        <p:nvSpPr>
          <p:cNvPr id="117800" name="Rectangle 44"/>
          <p:cNvSpPr>
            <a:spLocks noChangeArrowheads="1"/>
          </p:cNvSpPr>
          <p:nvPr/>
        </p:nvSpPr>
        <p:spPr bwMode="auto">
          <a:xfrm>
            <a:off x="3267075" y="5502275"/>
            <a:ext cx="69850"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e</a:t>
            </a:r>
            <a:endParaRPr lang="en-US" altLang="ja-JP" sz="1400">
              <a:solidFill>
                <a:srgbClr val="000000"/>
              </a:solidFill>
              <a:latin typeface="Times" charset="0"/>
              <a:ea typeface="ＭＳ 明朝" pitchFamily="17" charset="-128"/>
            </a:endParaRPr>
          </a:p>
        </p:txBody>
      </p:sp>
      <p:sp>
        <p:nvSpPr>
          <p:cNvPr id="117801" name="Rectangle 45"/>
          <p:cNvSpPr>
            <a:spLocks noChangeArrowheads="1"/>
          </p:cNvSpPr>
          <p:nvPr/>
        </p:nvSpPr>
        <p:spPr bwMode="auto">
          <a:xfrm>
            <a:off x="3330575" y="5502275"/>
            <a:ext cx="84138"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A</a:t>
            </a:r>
            <a:endParaRPr lang="en-US" altLang="ja-JP" sz="1400">
              <a:solidFill>
                <a:srgbClr val="000000"/>
              </a:solidFill>
              <a:latin typeface="Times" charset="0"/>
              <a:ea typeface="ＭＳ 明朝" pitchFamily="17" charset="-128"/>
            </a:endParaRPr>
          </a:p>
        </p:txBody>
      </p:sp>
      <p:sp>
        <p:nvSpPr>
          <p:cNvPr id="117802" name="Rectangle 46"/>
          <p:cNvSpPr>
            <a:spLocks noChangeArrowheads="1"/>
          </p:cNvSpPr>
          <p:nvPr/>
        </p:nvSpPr>
        <p:spPr bwMode="auto">
          <a:xfrm>
            <a:off x="3470275" y="5502275"/>
            <a:ext cx="77788"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T</a:t>
            </a:r>
            <a:endParaRPr lang="en-US" altLang="ja-JP" sz="1400">
              <a:solidFill>
                <a:srgbClr val="000000"/>
              </a:solidFill>
              <a:latin typeface="Times" charset="0"/>
              <a:ea typeface="ＭＳ 明朝" pitchFamily="17" charset="-128"/>
            </a:endParaRPr>
          </a:p>
        </p:txBody>
      </p:sp>
      <p:sp>
        <p:nvSpPr>
          <p:cNvPr id="117803" name="Rectangle 47"/>
          <p:cNvSpPr>
            <a:spLocks noChangeArrowheads="1"/>
          </p:cNvSpPr>
          <p:nvPr/>
        </p:nvSpPr>
        <p:spPr bwMode="auto">
          <a:xfrm>
            <a:off x="3546475" y="5502275"/>
            <a:ext cx="63500"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y</a:t>
            </a:r>
            <a:endParaRPr lang="en-US" altLang="ja-JP" sz="1400">
              <a:solidFill>
                <a:srgbClr val="000000"/>
              </a:solidFill>
              <a:latin typeface="Times" charset="0"/>
              <a:ea typeface="ＭＳ 明朝" pitchFamily="17" charset="-128"/>
            </a:endParaRPr>
          </a:p>
        </p:txBody>
      </p:sp>
      <p:sp>
        <p:nvSpPr>
          <p:cNvPr id="117804" name="Rectangle 48"/>
          <p:cNvSpPr>
            <a:spLocks noChangeArrowheads="1"/>
          </p:cNvSpPr>
          <p:nvPr/>
        </p:nvSpPr>
        <p:spPr bwMode="auto">
          <a:xfrm>
            <a:off x="3609975" y="5502275"/>
            <a:ext cx="69850"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p</a:t>
            </a:r>
            <a:endParaRPr lang="en-US" altLang="ja-JP" sz="1400">
              <a:solidFill>
                <a:srgbClr val="000000"/>
              </a:solidFill>
              <a:latin typeface="Times" charset="0"/>
              <a:ea typeface="ＭＳ 明朝" pitchFamily="17" charset="-128"/>
            </a:endParaRPr>
          </a:p>
        </p:txBody>
      </p:sp>
      <p:sp>
        <p:nvSpPr>
          <p:cNvPr id="117805" name="Rectangle 49"/>
          <p:cNvSpPr>
            <a:spLocks noChangeArrowheads="1"/>
          </p:cNvSpPr>
          <p:nvPr/>
        </p:nvSpPr>
        <p:spPr bwMode="auto">
          <a:xfrm>
            <a:off x="3673475" y="5502275"/>
            <a:ext cx="69850"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e</a:t>
            </a:r>
            <a:endParaRPr lang="en-US" altLang="ja-JP" sz="1400">
              <a:solidFill>
                <a:srgbClr val="000000"/>
              </a:solidFill>
              <a:latin typeface="Times" charset="0"/>
              <a:ea typeface="ＭＳ 明朝" pitchFamily="17" charset="-128"/>
            </a:endParaRPr>
          </a:p>
        </p:txBody>
      </p:sp>
      <p:sp>
        <p:nvSpPr>
          <p:cNvPr id="117806" name="Rectangle 50"/>
          <p:cNvSpPr>
            <a:spLocks noChangeArrowheads="1"/>
          </p:cNvSpPr>
          <p:nvPr/>
        </p:nvSpPr>
        <p:spPr bwMode="auto">
          <a:xfrm>
            <a:off x="3736975" y="5502275"/>
            <a:ext cx="34925"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 </a:t>
            </a:r>
            <a:endParaRPr lang="en-US" altLang="ja-JP" sz="1400">
              <a:solidFill>
                <a:srgbClr val="000000"/>
              </a:solidFill>
              <a:latin typeface="Times" charset="0"/>
              <a:ea typeface="ＭＳ 明朝" pitchFamily="17" charset="-128"/>
            </a:endParaRPr>
          </a:p>
        </p:txBody>
      </p:sp>
      <p:sp>
        <p:nvSpPr>
          <p:cNvPr id="117807" name="Rectangle 51"/>
          <p:cNvSpPr>
            <a:spLocks noChangeArrowheads="1"/>
          </p:cNvSpPr>
          <p:nvPr/>
        </p:nvSpPr>
        <p:spPr bwMode="auto">
          <a:xfrm>
            <a:off x="3775075" y="5502275"/>
            <a:ext cx="84138"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B</a:t>
            </a:r>
            <a:endParaRPr lang="en-US" altLang="ja-JP" sz="1400">
              <a:solidFill>
                <a:srgbClr val="000000"/>
              </a:solidFill>
              <a:latin typeface="Times" charset="0"/>
              <a:ea typeface="ＭＳ 明朝" pitchFamily="17" charset="-128"/>
            </a:endParaRPr>
          </a:p>
        </p:txBody>
      </p:sp>
      <p:sp>
        <p:nvSpPr>
          <p:cNvPr id="117808" name="Rectangle 52"/>
          <p:cNvSpPr>
            <a:spLocks noChangeArrowheads="1"/>
          </p:cNvSpPr>
          <p:nvPr/>
        </p:nvSpPr>
        <p:spPr bwMode="auto">
          <a:xfrm>
            <a:off x="3889375" y="5502275"/>
            <a:ext cx="77788"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T</a:t>
            </a:r>
            <a:endParaRPr lang="en-US" altLang="ja-JP" sz="1400">
              <a:solidFill>
                <a:srgbClr val="000000"/>
              </a:solidFill>
              <a:latin typeface="Times" charset="0"/>
              <a:ea typeface="ＭＳ 明朝" pitchFamily="17" charset="-128"/>
            </a:endParaRPr>
          </a:p>
        </p:txBody>
      </p:sp>
      <p:sp>
        <p:nvSpPr>
          <p:cNvPr id="117809" name="Rectangle 53"/>
          <p:cNvSpPr>
            <a:spLocks noChangeArrowheads="1"/>
          </p:cNvSpPr>
          <p:nvPr/>
        </p:nvSpPr>
        <p:spPr bwMode="auto">
          <a:xfrm>
            <a:off x="3965575" y="5502275"/>
            <a:ext cx="63500"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y</a:t>
            </a:r>
            <a:endParaRPr lang="en-US" altLang="ja-JP" sz="1400">
              <a:solidFill>
                <a:srgbClr val="000000"/>
              </a:solidFill>
              <a:latin typeface="Times" charset="0"/>
              <a:ea typeface="ＭＳ 明朝" pitchFamily="17" charset="-128"/>
            </a:endParaRPr>
          </a:p>
        </p:txBody>
      </p:sp>
      <p:sp>
        <p:nvSpPr>
          <p:cNvPr id="117810" name="Rectangle 54"/>
          <p:cNvSpPr>
            <a:spLocks noChangeArrowheads="1"/>
          </p:cNvSpPr>
          <p:nvPr/>
        </p:nvSpPr>
        <p:spPr bwMode="auto">
          <a:xfrm>
            <a:off x="4029075" y="5502275"/>
            <a:ext cx="69850"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p</a:t>
            </a:r>
            <a:endParaRPr lang="en-US" altLang="ja-JP" sz="1400">
              <a:solidFill>
                <a:srgbClr val="000000"/>
              </a:solidFill>
              <a:latin typeface="Times" charset="0"/>
              <a:ea typeface="ＭＳ 明朝" pitchFamily="17" charset="-128"/>
            </a:endParaRPr>
          </a:p>
        </p:txBody>
      </p:sp>
      <p:sp>
        <p:nvSpPr>
          <p:cNvPr id="117811" name="Rectangle 55"/>
          <p:cNvSpPr>
            <a:spLocks noChangeArrowheads="1"/>
          </p:cNvSpPr>
          <p:nvPr/>
        </p:nvSpPr>
        <p:spPr bwMode="auto">
          <a:xfrm>
            <a:off x="4092575" y="5502275"/>
            <a:ext cx="69850"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e</a:t>
            </a:r>
            <a:endParaRPr lang="en-US" altLang="ja-JP" sz="1400">
              <a:solidFill>
                <a:srgbClr val="000000"/>
              </a:solidFill>
              <a:latin typeface="Times" charset="0"/>
              <a:ea typeface="ＭＳ 明朝" pitchFamily="17" charset="-128"/>
            </a:endParaRPr>
          </a:p>
        </p:txBody>
      </p:sp>
      <p:sp>
        <p:nvSpPr>
          <p:cNvPr id="117812" name="Rectangle 56"/>
          <p:cNvSpPr>
            <a:spLocks noChangeArrowheads="1"/>
          </p:cNvSpPr>
          <p:nvPr/>
        </p:nvSpPr>
        <p:spPr bwMode="auto">
          <a:xfrm>
            <a:off x="4156075" y="5502275"/>
            <a:ext cx="34925"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 </a:t>
            </a:r>
            <a:endParaRPr lang="en-US" altLang="ja-JP" sz="1400">
              <a:solidFill>
                <a:srgbClr val="000000"/>
              </a:solidFill>
              <a:latin typeface="Times" charset="0"/>
              <a:ea typeface="ＭＳ 明朝" pitchFamily="17" charset="-128"/>
            </a:endParaRPr>
          </a:p>
        </p:txBody>
      </p:sp>
      <p:sp>
        <p:nvSpPr>
          <p:cNvPr id="117813" name="Rectangle 57"/>
          <p:cNvSpPr>
            <a:spLocks noChangeArrowheads="1"/>
          </p:cNvSpPr>
          <p:nvPr/>
        </p:nvSpPr>
        <p:spPr bwMode="auto">
          <a:xfrm>
            <a:off x="4194175" y="5502275"/>
            <a:ext cx="92075"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C</a:t>
            </a:r>
            <a:endParaRPr lang="en-US" altLang="ja-JP" sz="1400">
              <a:solidFill>
                <a:srgbClr val="000000"/>
              </a:solidFill>
              <a:latin typeface="Times" charset="0"/>
              <a:ea typeface="ＭＳ 明朝" pitchFamily="17" charset="-128"/>
            </a:endParaRPr>
          </a:p>
        </p:txBody>
      </p:sp>
      <p:sp>
        <p:nvSpPr>
          <p:cNvPr id="117814" name="Line 58"/>
          <p:cNvSpPr>
            <a:spLocks noChangeShapeType="1"/>
          </p:cNvSpPr>
          <p:nvPr/>
        </p:nvSpPr>
        <p:spPr bwMode="auto">
          <a:xfrm>
            <a:off x="3222625" y="5703888"/>
            <a:ext cx="850900" cy="1587"/>
          </a:xfrm>
          <a:prstGeom prst="line">
            <a:avLst/>
          </a:prstGeom>
          <a:noFill/>
          <a:ln w="12700">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117815" name="Line 59"/>
          <p:cNvSpPr>
            <a:spLocks noChangeShapeType="1"/>
          </p:cNvSpPr>
          <p:nvPr/>
        </p:nvSpPr>
        <p:spPr bwMode="auto">
          <a:xfrm>
            <a:off x="3222625" y="5627688"/>
            <a:ext cx="1588" cy="76200"/>
          </a:xfrm>
          <a:prstGeom prst="line">
            <a:avLst/>
          </a:prstGeom>
          <a:noFill/>
          <a:ln w="12700">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117816" name="Line 60"/>
          <p:cNvSpPr>
            <a:spLocks noChangeShapeType="1"/>
          </p:cNvSpPr>
          <p:nvPr/>
        </p:nvSpPr>
        <p:spPr bwMode="auto">
          <a:xfrm>
            <a:off x="3654425" y="5614988"/>
            <a:ext cx="1588" cy="88900"/>
          </a:xfrm>
          <a:prstGeom prst="line">
            <a:avLst/>
          </a:prstGeom>
          <a:noFill/>
          <a:ln w="12700">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117817" name="Line 61"/>
          <p:cNvSpPr>
            <a:spLocks noChangeShapeType="1"/>
          </p:cNvSpPr>
          <p:nvPr/>
        </p:nvSpPr>
        <p:spPr bwMode="auto">
          <a:xfrm>
            <a:off x="4060825" y="5614988"/>
            <a:ext cx="1588" cy="88900"/>
          </a:xfrm>
          <a:prstGeom prst="line">
            <a:avLst/>
          </a:prstGeom>
          <a:noFill/>
          <a:ln w="12700">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117818" name="Line 62"/>
          <p:cNvSpPr>
            <a:spLocks noChangeShapeType="1"/>
          </p:cNvSpPr>
          <p:nvPr/>
        </p:nvSpPr>
        <p:spPr bwMode="auto">
          <a:xfrm>
            <a:off x="3654425" y="5691188"/>
            <a:ext cx="1588" cy="88900"/>
          </a:xfrm>
          <a:prstGeom prst="line">
            <a:avLst/>
          </a:prstGeom>
          <a:noFill/>
          <a:ln w="12700">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117819" name="Rectangle 63"/>
          <p:cNvSpPr>
            <a:spLocks noChangeArrowheads="1"/>
          </p:cNvSpPr>
          <p:nvPr/>
        </p:nvSpPr>
        <p:spPr bwMode="auto">
          <a:xfrm>
            <a:off x="3508375" y="5807075"/>
            <a:ext cx="69850" cy="136525"/>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Helvetica" charset="0"/>
                <a:ea typeface="ＭＳ 明朝" pitchFamily="17" charset="-128"/>
              </a:rPr>
              <a:t>T</a:t>
            </a:r>
            <a:endParaRPr lang="en-US" altLang="ja-JP" sz="1400">
              <a:solidFill>
                <a:srgbClr val="000000"/>
              </a:solidFill>
              <a:latin typeface="Times" charset="0"/>
              <a:ea typeface="ＭＳ 明朝" pitchFamily="17" charset="-128"/>
            </a:endParaRPr>
          </a:p>
        </p:txBody>
      </p:sp>
      <p:sp>
        <p:nvSpPr>
          <p:cNvPr id="117820" name="Rectangle 64"/>
          <p:cNvSpPr>
            <a:spLocks noChangeArrowheads="1"/>
          </p:cNvSpPr>
          <p:nvPr/>
        </p:nvSpPr>
        <p:spPr bwMode="auto">
          <a:xfrm>
            <a:off x="3571875" y="5807075"/>
            <a:ext cx="63500" cy="136525"/>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Helvetica" charset="0"/>
                <a:ea typeface="ＭＳ 明朝" pitchFamily="17" charset="-128"/>
              </a:rPr>
              <a:t>o</a:t>
            </a:r>
            <a:endParaRPr lang="en-US" altLang="ja-JP" sz="1400">
              <a:solidFill>
                <a:srgbClr val="000000"/>
              </a:solidFill>
              <a:latin typeface="Times" charset="0"/>
              <a:ea typeface="ＭＳ 明朝" pitchFamily="17" charset="-128"/>
            </a:endParaRPr>
          </a:p>
        </p:txBody>
      </p:sp>
      <p:sp>
        <p:nvSpPr>
          <p:cNvPr id="117821" name="Rectangle 65"/>
          <p:cNvSpPr>
            <a:spLocks noChangeArrowheads="1"/>
          </p:cNvSpPr>
          <p:nvPr/>
        </p:nvSpPr>
        <p:spPr bwMode="auto">
          <a:xfrm>
            <a:off x="3635375" y="5807075"/>
            <a:ext cx="57150" cy="136525"/>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Helvetica" charset="0"/>
                <a:ea typeface="ＭＳ 明朝" pitchFamily="17" charset="-128"/>
              </a:rPr>
              <a:t>x</a:t>
            </a:r>
            <a:endParaRPr lang="en-US" altLang="ja-JP" sz="1400">
              <a:solidFill>
                <a:srgbClr val="000000"/>
              </a:solidFill>
              <a:latin typeface="Times" charset="0"/>
              <a:ea typeface="ＭＳ 明朝" pitchFamily="17" charset="-128"/>
            </a:endParaRPr>
          </a:p>
        </p:txBody>
      </p:sp>
      <p:sp>
        <p:nvSpPr>
          <p:cNvPr id="117822" name="Rectangle 66"/>
          <p:cNvSpPr>
            <a:spLocks noChangeArrowheads="1"/>
          </p:cNvSpPr>
          <p:nvPr/>
        </p:nvSpPr>
        <p:spPr bwMode="auto">
          <a:xfrm>
            <a:off x="3686175" y="5807075"/>
            <a:ext cx="25400" cy="136525"/>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Helvetica" charset="0"/>
                <a:ea typeface="ＭＳ 明朝" pitchFamily="17" charset="-128"/>
              </a:rPr>
              <a:t>i</a:t>
            </a:r>
            <a:endParaRPr lang="en-US" altLang="ja-JP" sz="1400">
              <a:solidFill>
                <a:srgbClr val="000000"/>
              </a:solidFill>
              <a:latin typeface="Times" charset="0"/>
              <a:ea typeface="ＭＳ 明朝" pitchFamily="17" charset="-128"/>
            </a:endParaRPr>
          </a:p>
        </p:txBody>
      </p:sp>
      <p:sp>
        <p:nvSpPr>
          <p:cNvPr id="117823" name="Rectangle 67"/>
          <p:cNvSpPr>
            <a:spLocks noChangeArrowheads="1"/>
          </p:cNvSpPr>
          <p:nvPr/>
        </p:nvSpPr>
        <p:spPr bwMode="auto">
          <a:xfrm>
            <a:off x="3711575" y="5807075"/>
            <a:ext cx="63500" cy="136525"/>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Helvetica" charset="0"/>
                <a:ea typeface="ＭＳ 明朝" pitchFamily="17" charset="-128"/>
              </a:rPr>
              <a:t>n</a:t>
            </a:r>
            <a:endParaRPr lang="en-US" altLang="ja-JP" sz="1400">
              <a:solidFill>
                <a:srgbClr val="000000"/>
              </a:solidFill>
              <a:latin typeface="Times" charset="0"/>
              <a:ea typeface="ＭＳ 明朝" pitchFamily="17" charset="-128"/>
            </a:endParaRPr>
          </a:p>
        </p:txBody>
      </p:sp>
      <p:sp>
        <p:nvSpPr>
          <p:cNvPr id="117824" name="Rectangle 68"/>
          <p:cNvSpPr>
            <a:spLocks noChangeArrowheads="1"/>
          </p:cNvSpPr>
          <p:nvPr/>
        </p:nvSpPr>
        <p:spPr bwMode="auto">
          <a:xfrm>
            <a:off x="3775075" y="5807075"/>
            <a:ext cx="31750" cy="136525"/>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Helvetica" charset="0"/>
                <a:ea typeface="ＭＳ 明朝" pitchFamily="17" charset="-128"/>
              </a:rPr>
              <a:t> </a:t>
            </a:r>
            <a:endParaRPr lang="en-US" altLang="ja-JP" sz="1400">
              <a:solidFill>
                <a:srgbClr val="000000"/>
              </a:solidFill>
              <a:latin typeface="Times" charset="0"/>
              <a:ea typeface="ＭＳ 明朝" pitchFamily="17" charset="-128"/>
            </a:endParaRPr>
          </a:p>
        </p:txBody>
      </p:sp>
      <p:sp>
        <p:nvSpPr>
          <p:cNvPr id="117825" name="Rectangle 69"/>
          <p:cNvSpPr>
            <a:spLocks noChangeArrowheads="1"/>
          </p:cNvSpPr>
          <p:nvPr/>
        </p:nvSpPr>
        <p:spPr bwMode="auto">
          <a:xfrm>
            <a:off x="3800475" y="5807075"/>
            <a:ext cx="76200" cy="136525"/>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Helvetica" charset="0"/>
                <a:ea typeface="ＭＳ 明朝" pitchFamily="17" charset="-128"/>
              </a:rPr>
              <a:t>B</a:t>
            </a:r>
            <a:endParaRPr lang="en-US" altLang="ja-JP" sz="1400">
              <a:solidFill>
                <a:srgbClr val="000000"/>
              </a:solidFill>
              <a:latin typeface="Times" charset="0"/>
              <a:ea typeface="ＭＳ 明朝" pitchFamily="17" charset="-128"/>
            </a:endParaRPr>
          </a:p>
        </p:txBody>
      </p:sp>
      <p:sp>
        <p:nvSpPr>
          <p:cNvPr id="117826" name="Freeform 70"/>
          <p:cNvSpPr>
            <a:spLocks/>
          </p:cNvSpPr>
          <p:nvPr/>
        </p:nvSpPr>
        <p:spPr bwMode="auto">
          <a:xfrm>
            <a:off x="2574925" y="2389188"/>
            <a:ext cx="1739900" cy="3009900"/>
          </a:xfrm>
          <a:custGeom>
            <a:avLst/>
            <a:gdLst>
              <a:gd name="T0" fmla="*/ 0 w 1096"/>
              <a:gd name="T1" fmla="*/ 0 h 1896"/>
              <a:gd name="T2" fmla="*/ 2147483647 w 1096"/>
              <a:gd name="T3" fmla="*/ 0 h 1896"/>
              <a:gd name="T4" fmla="*/ 2147483647 w 1096"/>
              <a:gd name="T5" fmla="*/ 0 h 1896"/>
              <a:gd name="T6" fmla="*/ 2147483647 w 1096"/>
              <a:gd name="T7" fmla="*/ 2147483647 h 1896"/>
              <a:gd name="T8" fmla="*/ 2147483647 w 1096"/>
              <a:gd name="T9" fmla="*/ 2147483647 h 1896"/>
              <a:gd name="T10" fmla="*/ 0 w 1096"/>
              <a:gd name="T11" fmla="*/ 2147483647 h 1896"/>
              <a:gd name="T12" fmla="*/ 0 w 1096"/>
              <a:gd name="T13" fmla="*/ 2147483647 h 1896"/>
              <a:gd name="T14" fmla="*/ 0 w 1096"/>
              <a:gd name="T15" fmla="*/ 0 h 1896"/>
              <a:gd name="T16" fmla="*/ 0 w 1096"/>
              <a:gd name="T17" fmla="*/ 0 h 18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96"/>
              <a:gd name="T28" fmla="*/ 0 h 1896"/>
              <a:gd name="T29" fmla="*/ 1096 w 1096"/>
              <a:gd name="T30" fmla="*/ 1896 h 18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96" h="1896">
                <a:moveTo>
                  <a:pt x="0" y="0"/>
                </a:moveTo>
                <a:lnTo>
                  <a:pt x="1096" y="0"/>
                </a:lnTo>
                <a:lnTo>
                  <a:pt x="1096" y="1896"/>
                </a:lnTo>
                <a:lnTo>
                  <a:pt x="0" y="1896"/>
                </a:lnTo>
                <a:lnTo>
                  <a:pt x="0" y="0"/>
                </a:lnTo>
                <a:close/>
              </a:path>
            </a:pathLst>
          </a:custGeom>
          <a:noFill/>
          <a:ln w="12700">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117827" name="Rectangle 71"/>
          <p:cNvSpPr>
            <a:spLocks noChangeArrowheads="1"/>
          </p:cNvSpPr>
          <p:nvPr/>
        </p:nvSpPr>
        <p:spPr bwMode="auto">
          <a:xfrm>
            <a:off x="2682875" y="2566988"/>
            <a:ext cx="55563" cy="198437"/>
          </a:xfrm>
          <a:prstGeom prst="rect">
            <a:avLst/>
          </a:prstGeom>
          <a:noFill/>
          <a:ln w="9525">
            <a:noFill/>
            <a:miter lim="800000"/>
            <a:headEnd/>
            <a:tailEnd/>
          </a:ln>
        </p:spPr>
        <p:txBody>
          <a:bodyPr wrap="none" lIns="0" tIns="0" rIns="0" bIns="0">
            <a:spAutoFit/>
          </a:bodyPr>
          <a:lstStyle/>
          <a:p>
            <a:r>
              <a:rPr lang="en-US" altLang="ja-JP" sz="1300">
                <a:solidFill>
                  <a:srgbClr val="000000"/>
                </a:solidFill>
                <a:latin typeface="Helvetica" charset="0"/>
                <a:ea typeface="ＭＳ 明朝" pitchFamily="17" charset="-128"/>
              </a:rPr>
              <a:t>(</a:t>
            </a:r>
            <a:endParaRPr lang="en-US" altLang="ja-JP" sz="1400">
              <a:solidFill>
                <a:srgbClr val="000000"/>
              </a:solidFill>
              <a:latin typeface="Times" charset="0"/>
              <a:ea typeface="ＭＳ 明朝" pitchFamily="17" charset="-128"/>
            </a:endParaRPr>
          </a:p>
        </p:txBody>
      </p:sp>
      <p:sp>
        <p:nvSpPr>
          <p:cNvPr id="117828" name="Rectangle 72"/>
          <p:cNvSpPr>
            <a:spLocks noChangeArrowheads="1"/>
          </p:cNvSpPr>
          <p:nvPr/>
        </p:nvSpPr>
        <p:spPr bwMode="auto">
          <a:xfrm>
            <a:off x="2733675" y="2566988"/>
            <a:ext cx="92075" cy="198437"/>
          </a:xfrm>
          <a:prstGeom prst="rect">
            <a:avLst/>
          </a:prstGeom>
          <a:noFill/>
          <a:ln w="9525">
            <a:noFill/>
            <a:miter lim="800000"/>
            <a:headEnd/>
            <a:tailEnd/>
          </a:ln>
        </p:spPr>
        <p:txBody>
          <a:bodyPr wrap="none" lIns="0" tIns="0" rIns="0" bIns="0">
            <a:spAutoFit/>
          </a:bodyPr>
          <a:lstStyle/>
          <a:p>
            <a:r>
              <a:rPr lang="en-US" altLang="ja-JP" sz="1300">
                <a:solidFill>
                  <a:srgbClr val="000000"/>
                </a:solidFill>
                <a:latin typeface="Helvetica" charset="0"/>
                <a:ea typeface="ＭＳ 明朝" pitchFamily="17" charset="-128"/>
              </a:rPr>
              <a:t>9</a:t>
            </a:r>
            <a:endParaRPr lang="en-US" altLang="ja-JP" sz="1400">
              <a:solidFill>
                <a:srgbClr val="000000"/>
              </a:solidFill>
              <a:latin typeface="Times" charset="0"/>
              <a:ea typeface="ＭＳ 明朝" pitchFamily="17" charset="-128"/>
            </a:endParaRPr>
          </a:p>
        </p:txBody>
      </p:sp>
      <p:sp>
        <p:nvSpPr>
          <p:cNvPr id="117829" name="Rectangle 73"/>
          <p:cNvSpPr>
            <a:spLocks noChangeArrowheads="1"/>
          </p:cNvSpPr>
          <p:nvPr/>
        </p:nvSpPr>
        <p:spPr bwMode="auto">
          <a:xfrm>
            <a:off x="2822575" y="2566988"/>
            <a:ext cx="92075" cy="198437"/>
          </a:xfrm>
          <a:prstGeom prst="rect">
            <a:avLst/>
          </a:prstGeom>
          <a:noFill/>
          <a:ln w="9525">
            <a:noFill/>
            <a:miter lim="800000"/>
            <a:headEnd/>
            <a:tailEnd/>
          </a:ln>
        </p:spPr>
        <p:txBody>
          <a:bodyPr wrap="none" lIns="0" tIns="0" rIns="0" bIns="0">
            <a:spAutoFit/>
          </a:bodyPr>
          <a:lstStyle/>
          <a:p>
            <a:r>
              <a:rPr lang="en-US" altLang="ja-JP" sz="1300">
                <a:solidFill>
                  <a:srgbClr val="000000"/>
                </a:solidFill>
                <a:latin typeface="Helvetica" charset="0"/>
                <a:ea typeface="ＭＳ 明朝" pitchFamily="17" charset="-128"/>
              </a:rPr>
              <a:t>5</a:t>
            </a:r>
            <a:endParaRPr lang="en-US" altLang="ja-JP" sz="1400">
              <a:solidFill>
                <a:srgbClr val="000000"/>
              </a:solidFill>
              <a:latin typeface="Times" charset="0"/>
              <a:ea typeface="ＭＳ 明朝" pitchFamily="17" charset="-128"/>
            </a:endParaRPr>
          </a:p>
        </p:txBody>
      </p:sp>
      <p:sp>
        <p:nvSpPr>
          <p:cNvPr id="117830" name="Rectangle 74"/>
          <p:cNvSpPr>
            <a:spLocks noChangeArrowheads="1"/>
          </p:cNvSpPr>
          <p:nvPr/>
        </p:nvSpPr>
        <p:spPr bwMode="auto">
          <a:xfrm>
            <a:off x="2911475" y="2566988"/>
            <a:ext cx="55563" cy="198437"/>
          </a:xfrm>
          <a:prstGeom prst="rect">
            <a:avLst/>
          </a:prstGeom>
          <a:noFill/>
          <a:ln w="9525">
            <a:noFill/>
            <a:miter lim="800000"/>
            <a:headEnd/>
            <a:tailEnd/>
          </a:ln>
        </p:spPr>
        <p:txBody>
          <a:bodyPr wrap="none" lIns="0" tIns="0" rIns="0" bIns="0">
            <a:spAutoFit/>
          </a:bodyPr>
          <a:lstStyle/>
          <a:p>
            <a:r>
              <a:rPr lang="en-US" altLang="ja-JP" sz="1300">
                <a:solidFill>
                  <a:srgbClr val="000000"/>
                </a:solidFill>
                <a:latin typeface="Helvetica" charset="0"/>
                <a:ea typeface="ＭＳ 明朝" pitchFamily="17" charset="-128"/>
              </a:rPr>
              <a:t>)</a:t>
            </a:r>
            <a:endParaRPr lang="en-US" altLang="ja-JP" sz="1400">
              <a:solidFill>
                <a:srgbClr val="000000"/>
              </a:solidFill>
              <a:latin typeface="Times" charset="0"/>
              <a:ea typeface="ＭＳ 明朝" pitchFamily="17" charset="-128"/>
            </a:endParaRPr>
          </a:p>
        </p:txBody>
      </p:sp>
      <p:sp>
        <p:nvSpPr>
          <p:cNvPr id="117831" name="Rectangle 75"/>
          <p:cNvSpPr>
            <a:spLocks noChangeArrowheads="1"/>
          </p:cNvSpPr>
          <p:nvPr/>
        </p:nvSpPr>
        <p:spPr bwMode="auto">
          <a:xfrm>
            <a:off x="3101975" y="2566988"/>
            <a:ext cx="55563" cy="198437"/>
          </a:xfrm>
          <a:prstGeom prst="rect">
            <a:avLst/>
          </a:prstGeom>
          <a:noFill/>
          <a:ln w="9525">
            <a:noFill/>
            <a:miter lim="800000"/>
            <a:headEnd/>
            <a:tailEnd/>
          </a:ln>
        </p:spPr>
        <p:txBody>
          <a:bodyPr wrap="none" lIns="0" tIns="0" rIns="0" bIns="0">
            <a:spAutoFit/>
          </a:bodyPr>
          <a:lstStyle/>
          <a:p>
            <a:r>
              <a:rPr lang="en-US" altLang="ja-JP" sz="1300">
                <a:solidFill>
                  <a:srgbClr val="000000"/>
                </a:solidFill>
                <a:latin typeface="Helvetica" charset="0"/>
                <a:ea typeface="ＭＳ 明朝" pitchFamily="17" charset="-128"/>
              </a:rPr>
              <a:t>(</a:t>
            </a:r>
            <a:endParaRPr lang="en-US" altLang="ja-JP" sz="1400">
              <a:solidFill>
                <a:srgbClr val="000000"/>
              </a:solidFill>
              <a:latin typeface="Times" charset="0"/>
              <a:ea typeface="ＭＳ 明朝" pitchFamily="17" charset="-128"/>
            </a:endParaRPr>
          </a:p>
        </p:txBody>
      </p:sp>
      <p:sp>
        <p:nvSpPr>
          <p:cNvPr id="117832" name="Rectangle 76"/>
          <p:cNvSpPr>
            <a:spLocks noChangeArrowheads="1"/>
          </p:cNvSpPr>
          <p:nvPr/>
        </p:nvSpPr>
        <p:spPr bwMode="auto">
          <a:xfrm>
            <a:off x="3152775" y="2566988"/>
            <a:ext cx="92075" cy="198437"/>
          </a:xfrm>
          <a:prstGeom prst="rect">
            <a:avLst/>
          </a:prstGeom>
          <a:noFill/>
          <a:ln w="9525">
            <a:noFill/>
            <a:miter lim="800000"/>
            <a:headEnd/>
            <a:tailEnd/>
          </a:ln>
        </p:spPr>
        <p:txBody>
          <a:bodyPr wrap="none" lIns="0" tIns="0" rIns="0" bIns="0">
            <a:spAutoFit/>
          </a:bodyPr>
          <a:lstStyle/>
          <a:p>
            <a:r>
              <a:rPr lang="en-US" altLang="ja-JP" sz="1300">
                <a:solidFill>
                  <a:srgbClr val="000000"/>
                </a:solidFill>
                <a:latin typeface="Helvetica" charset="0"/>
                <a:ea typeface="ＭＳ 明朝" pitchFamily="17" charset="-128"/>
              </a:rPr>
              <a:t>2</a:t>
            </a:r>
            <a:endParaRPr lang="en-US" altLang="ja-JP" sz="1400">
              <a:solidFill>
                <a:srgbClr val="000000"/>
              </a:solidFill>
              <a:latin typeface="Times" charset="0"/>
              <a:ea typeface="ＭＳ 明朝" pitchFamily="17" charset="-128"/>
            </a:endParaRPr>
          </a:p>
        </p:txBody>
      </p:sp>
      <p:sp>
        <p:nvSpPr>
          <p:cNvPr id="117833" name="Rectangle 77"/>
          <p:cNvSpPr>
            <a:spLocks noChangeArrowheads="1"/>
          </p:cNvSpPr>
          <p:nvPr/>
        </p:nvSpPr>
        <p:spPr bwMode="auto">
          <a:xfrm>
            <a:off x="3241675" y="2566988"/>
            <a:ext cx="92075" cy="198437"/>
          </a:xfrm>
          <a:prstGeom prst="rect">
            <a:avLst/>
          </a:prstGeom>
          <a:noFill/>
          <a:ln w="9525">
            <a:noFill/>
            <a:miter lim="800000"/>
            <a:headEnd/>
            <a:tailEnd/>
          </a:ln>
        </p:spPr>
        <p:txBody>
          <a:bodyPr wrap="none" lIns="0" tIns="0" rIns="0" bIns="0">
            <a:spAutoFit/>
          </a:bodyPr>
          <a:lstStyle/>
          <a:p>
            <a:r>
              <a:rPr lang="en-US" altLang="ja-JP" sz="1300">
                <a:solidFill>
                  <a:srgbClr val="000000"/>
                </a:solidFill>
                <a:latin typeface="Helvetica" charset="0"/>
                <a:ea typeface="ＭＳ 明朝" pitchFamily="17" charset="-128"/>
              </a:rPr>
              <a:t>3</a:t>
            </a:r>
            <a:endParaRPr lang="en-US" altLang="ja-JP" sz="1400">
              <a:solidFill>
                <a:srgbClr val="000000"/>
              </a:solidFill>
              <a:latin typeface="Times" charset="0"/>
              <a:ea typeface="ＭＳ 明朝" pitchFamily="17" charset="-128"/>
            </a:endParaRPr>
          </a:p>
        </p:txBody>
      </p:sp>
      <p:sp>
        <p:nvSpPr>
          <p:cNvPr id="117834" name="Rectangle 78"/>
          <p:cNvSpPr>
            <a:spLocks noChangeArrowheads="1"/>
          </p:cNvSpPr>
          <p:nvPr/>
        </p:nvSpPr>
        <p:spPr bwMode="auto">
          <a:xfrm>
            <a:off x="3330575" y="2566988"/>
            <a:ext cx="55563" cy="198437"/>
          </a:xfrm>
          <a:prstGeom prst="rect">
            <a:avLst/>
          </a:prstGeom>
          <a:noFill/>
          <a:ln w="9525">
            <a:noFill/>
            <a:miter lim="800000"/>
            <a:headEnd/>
            <a:tailEnd/>
          </a:ln>
        </p:spPr>
        <p:txBody>
          <a:bodyPr wrap="none" lIns="0" tIns="0" rIns="0" bIns="0">
            <a:spAutoFit/>
          </a:bodyPr>
          <a:lstStyle/>
          <a:p>
            <a:r>
              <a:rPr lang="en-US" altLang="ja-JP" sz="1300">
                <a:solidFill>
                  <a:srgbClr val="000000"/>
                </a:solidFill>
                <a:latin typeface="Helvetica" charset="0"/>
                <a:ea typeface="ＭＳ 明朝" pitchFamily="17" charset="-128"/>
              </a:rPr>
              <a:t>)</a:t>
            </a:r>
            <a:endParaRPr lang="en-US" altLang="ja-JP" sz="1400">
              <a:solidFill>
                <a:srgbClr val="000000"/>
              </a:solidFill>
              <a:latin typeface="Times" charset="0"/>
              <a:ea typeface="ＭＳ 明朝" pitchFamily="17" charset="-128"/>
            </a:endParaRPr>
          </a:p>
        </p:txBody>
      </p:sp>
      <p:sp>
        <p:nvSpPr>
          <p:cNvPr id="117835" name="Rectangle 79"/>
          <p:cNvSpPr>
            <a:spLocks noChangeArrowheads="1"/>
          </p:cNvSpPr>
          <p:nvPr/>
        </p:nvSpPr>
        <p:spPr bwMode="auto">
          <a:xfrm>
            <a:off x="3521075" y="2566988"/>
            <a:ext cx="55563" cy="198437"/>
          </a:xfrm>
          <a:prstGeom prst="rect">
            <a:avLst/>
          </a:prstGeom>
          <a:noFill/>
          <a:ln w="9525">
            <a:noFill/>
            <a:miter lim="800000"/>
            <a:headEnd/>
            <a:tailEnd/>
          </a:ln>
        </p:spPr>
        <p:txBody>
          <a:bodyPr wrap="none" lIns="0" tIns="0" rIns="0" bIns="0">
            <a:spAutoFit/>
          </a:bodyPr>
          <a:lstStyle/>
          <a:p>
            <a:r>
              <a:rPr lang="en-US" altLang="ja-JP" sz="1300">
                <a:solidFill>
                  <a:srgbClr val="000000"/>
                </a:solidFill>
                <a:latin typeface="Helvetica" charset="0"/>
                <a:ea typeface="ＭＳ 明朝" pitchFamily="17" charset="-128"/>
              </a:rPr>
              <a:t>(</a:t>
            </a:r>
            <a:endParaRPr lang="en-US" altLang="ja-JP" sz="1400">
              <a:solidFill>
                <a:srgbClr val="000000"/>
              </a:solidFill>
              <a:latin typeface="Times" charset="0"/>
              <a:ea typeface="ＭＳ 明朝" pitchFamily="17" charset="-128"/>
            </a:endParaRPr>
          </a:p>
        </p:txBody>
      </p:sp>
      <p:sp>
        <p:nvSpPr>
          <p:cNvPr id="117836" name="Rectangle 80"/>
          <p:cNvSpPr>
            <a:spLocks noChangeArrowheads="1"/>
          </p:cNvSpPr>
          <p:nvPr/>
        </p:nvSpPr>
        <p:spPr bwMode="auto">
          <a:xfrm>
            <a:off x="3571875" y="2566988"/>
            <a:ext cx="92075" cy="198437"/>
          </a:xfrm>
          <a:prstGeom prst="rect">
            <a:avLst/>
          </a:prstGeom>
          <a:noFill/>
          <a:ln w="9525">
            <a:noFill/>
            <a:miter lim="800000"/>
            <a:headEnd/>
            <a:tailEnd/>
          </a:ln>
        </p:spPr>
        <p:txBody>
          <a:bodyPr wrap="none" lIns="0" tIns="0" rIns="0" bIns="0">
            <a:spAutoFit/>
          </a:bodyPr>
          <a:lstStyle/>
          <a:p>
            <a:r>
              <a:rPr lang="en-US" altLang="ja-JP" sz="1300">
                <a:solidFill>
                  <a:srgbClr val="000000"/>
                </a:solidFill>
                <a:latin typeface="Helvetica" charset="0"/>
                <a:ea typeface="ＭＳ 明朝" pitchFamily="17" charset="-128"/>
              </a:rPr>
              <a:t>3</a:t>
            </a:r>
            <a:endParaRPr lang="en-US" altLang="ja-JP" sz="1400">
              <a:solidFill>
                <a:srgbClr val="000000"/>
              </a:solidFill>
              <a:latin typeface="Times" charset="0"/>
              <a:ea typeface="ＭＳ 明朝" pitchFamily="17" charset="-128"/>
            </a:endParaRPr>
          </a:p>
        </p:txBody>
      </p:sp>
      <p:sp>
        <p:nvSpPr>
          <p:cNvPr id="117837" name="Rectangle 81"/>
          <p:cNvSpPr>
            <a:spLocks noChangeArrowheads="1"/>
          </p:cNvSpPr>
          <p:nvPr/>
        </p:nvSpPr>
        <p:spPr bwMode="auto">
          <a:xfrm>
            <a:off x="3660775" y="2566988"/>
            <a:ext cx="92075" cy="198437"/>
          </a:xfrm>
          <a:prstGeom prst="rect">
            <a:avLst/>
          </a:prstGeom>
          <a:noFill/>
          <a:ln w="9525">
            <a:noFill/>
            <a:miter lim="800000"/>
            <a:headEnd/>
            <a:tailEnd/>
          </a:ln>
        </p:spPr>
        <p:txBody>
          <a:bodyPr wrap="none" lIns="0" tIns="0" rIns="0" bIns="0">
            <a:spAutoFit/>
          </a:bodyPr>
          <a:lstStyle/>
          <a:p>
            <a:r>
              <a:rPr lang="en-US" altLang="ja-JP" sz="1300">
                <a:solidFill>
                  <a:srgbClr val="000000"/>
                </a:solidFill>
                <a:latin typeface="Helvetica" charset="0"/>
                <a:ea typeface="ＭＳ 明朝" pitchFamily="17" charset="-128"/>
              </a:rPr>
              <a:t>0</a:t>
            </a:r>
            <a:endParaRPr lang="en-US" altLang="ja-JP" sz="1400">
              <a:solidFill>
                <a:srgbClr val="000000"/>
              </a:solidFill>
              <a:latin typeface="Times" charset="0"/>
              <a:ea typeface="ＭＳ 明朝" pitchFamily="17" charset="-128"/>
            </a:endParaRPr>
          </a:p>
        </p:txBody>
      </p:sp>
      <p:sp>
        <p:nvSpPr>
          <p:cNvPr id="117838" name="Rectangle 82"/>
          <p:cNvSpPr>
            <a:spLocks noChangeArrowheads="1"/>
          </p:cNvSpPr>
          <p:nvPr/>
        </p:nvSpPr>
        <p:spPr bwMode="auto">
          <a:xfrm>
            <a:off x="3749675" y="2566988"/>
            <a:ext cx="55563" cy="198437"/>
          </a:xfrm>
          <a:prstGeom prst="rect">
            <a:avLst/>
          </a:prstGeom>
          <a:noFill/>
          <a:ln w="9525">
            <a:noFill/>
            <a:miter lim="800000"/>
            <a:headEnd/>
            <a:tailEnd/>
          </a:ln>
        </p:spPr>
        <p:txBody>
          <a:bodyPr wrap="none" lIns="0" tIns="0" rIns="0" bIns="0">
            <a:spAutoFit/>
          </a:bodyPr>
          <a:lstStyle/>
          <a:p>
            <a:r>
              <a:rPr lang="en-US" altLang="ja-JP" sz="1300">
                <a:solidFill>
                  <a:srgbClr val="000000"/>
                </a:solidFill>
                <a:latin typeface="Helvetica" charset="0"/>
                <a:ea typeface="ＭＳ 明朝" pitchFamily="17" charset="-128"/>
              </a:rPr>
              <a:t>)</a:t>
            </a:r>
            <a:endParaRPr lang="en-US" altLang="ja-JP" sz="1400">
              <a:solidFill>
                <a:srgbClr val="000000"/>
              </a:solidFill>
              <a:latin typeface="Times" charset="0"/>
              <a:ea typeface="ＭＳ 明朝" pitchFamily="17" charset="-128"/>
            </a:endParaRPr>
          </a:p>
        </p:txBody>
      </p:sp>
      <p:sp>
        <p:nvSpPr>
          <p:cNvPr id="117839" name="Rectangle 83"/>
          <p:cNvSpPr>
            <a:spLocks noChangeArrowheads="1"/>
          </p:cNvSpPr>
          <p:nvPr/>
        </p:nvSpPr>
        <p:spPr bwMode="auto">
          <a:xfrm>
            <a:off x="3940175" y="2566988"/>
            <a:ext cx="55563" cy="198437"/>
          </a:xfrm>
          <a:prstGeom prst="rect">
            <a:avLst/>
          </a:prstGeom>
          <a:noFill/>
          <a:ln w="9525">
            <a:noFill/>
            <a:miter lim="800000"/>
            <a:headEnd/>
            <a:tailEnd/>
          </a:ln>
        </p:spPr>
        <p:txBody>
          <a:bodyPr wrap="none" lIns="0" tIns="0" rIns="0" bIns="0">
            <a:spAutoFit/>
          </a:bodyPr>
          <a:lstStyle/>
          <a:p>
            <a:r>
              <a:rPr lang="en-US" altLang="ja-JP" sz="1300">
                <a:solidFill>
                  <a:srgbClr val="000000"/>
                </a:solidFill>
                <a:latin typeface="Helvetica" charset="0"/>
                <a:ea typeface="ＭＳ 明朝" pitchFamily="17" charset="-128"/>
              </a:rPr>
              <a:t>(</a:t>
            </a:r>
            <a:endParaRPr lang="en-US" altLang="ja-JP" sz="1400">
              <a:solidFill>
                <a:srgbClr val="000000"/>
              </a:solidFill>
              <a:latin typeface="Times" charset="0"/>
              <a:ea typeface="ＭＳ 明朝" pitchFamily="17" charset="-128"/>
            </a:endParaRPr>
          </a:p>
        </p:txBody>
      </p:sp>
      <p:sp>
        <p:nvSpPr>
          <p:cNvPr id="117840" name="Rectangle 84"/>
          <p:cNvSpPr>
            <a:spLocks noChangeArrowheads="1"/>
          </p:cNvSpPr>
          <p:nvPr/>
        </p:nvSpPr>
        <p:spPr bwMode="auto">
          <a:xfrm>
            <a:off x="3990975" y="2566988"/>
            <a:ext cx="92075" cy="198437"/>
          </a:xfrm>
          <a:prstGeom prst="rect">
            <a:avLst/>
          </a:prstGeom>
          <a:noFill/>
          <a:ln w="9525">
            <a:noFill/>
            <a:miter lim="800000"/>
            <a:headEnd/>
            <a:tailEnd/>
          </a:ln>
        </p:spPr>
        <p:txBody>
          <a:bodyPr wrap="none" lIns="0" tIns="0" rIns="0" bIns="0">
            <a:spAutoFit/>
          </a:bodyPr>
          <a:lstStyle/>
          <a:p>
            <a:r>
              <a:rPr lang="en-US" altLang="ja-JP" sz="1300">
                <a:solidFill>
                  <a:srgbClr val="000000"/>
                </a:solidFill>
                <a:latin typeface="Helvetica" charset="0"/>
                <a:ea typeface="ＭＳ 明朝" pitchFamily="17" charset="-128"/>
              </a:rPr>
              <a:t>2</a:t>
            </a:r>
            <a:endParaRPr lang="en-US" altLang="ja-JP" sz="1400">
              <a:solidFill>
                <a:srgbClr val="000000"/>
              </a:solidFill>
              <a:latin typeface="Times" charset="0"/>
              <a:ea typeface="ＭＳ 明朝" pitchFamily="17" charset="-128"/>
            </a:endParaRPr>
          </a:p>
        </p:txBody>
      </p:sp>
      <p:sp>
        <p:nvSpPr>
          <p:cNvPr id="117841" name="Rectangle 85"/>
          <p:cNvSpPr>
            <a:spLocks noChangeArrowheads="1"/>
          </p:cNvSpPr>
          <p:nvPr/>
        </p:nvSpPr>
        <p:spPr bwMode="auto">
          <a:xfrm>
            <a:off x="4079875" y="2566988"/>
            <a:ext cx="92075" cy="198437"/>
          </a:xfrm>
          <a:prstGeom prst="rect">
            <a:avLst/>
          </a:prstGeom>
          <a:noFill/>
          <a:ln w="9525">
            <a:noFill/>
            <a:miter lim="800000"/>
            <a:headEnd/>
            <a:tailEnd/>
          </a:ln>
        </p:spPr>
        <p:txBody>
          <a:bodyPr wrap="none" lIns="0" tIns="0" rIns="0" bIns="0">
            <a:spAutoFit/>
          </a:bodyPr>
          <a:lstStyle/>
          <a:p>
            <a:r>
              <a:rPr lang="en-US" altLang="ja-JP" sz="1300">
                <a:solidFill>
                  <a:srgbClr val="000000"/>
                </a:solidFill>
                <a:latin typeface="Helvetica" charset="0"/>
                <a:ea typeface="ＭＳ 明朝" pitchFamily="17" charset="-128"/>
              </a:rPr>
              <a:t>6</a:t>
            </a:r>
            <a:endParaRPr lang="en-US" altLang="ja-JP" sz="1400">
              <a:solidFill>
                <a:srgbClr val="000000"/>
              </a:solidFill>
              <a:latin typeface="Times" charset="0"/>
              <a:ea typeface="ＭＳ 明朝" pitchFamily="17" charset="-128"/>
            </a:endParaRPr>
          </a:p>
        </p:txBody>
      </p:sp>
      <p:sp>
        <p:nvSpPr>
          <p:cNvPr id="117842" name="Rectangle 86"/>
          <p:cNvSpPr>
            <a:spLocks noChangeArrowheads="1"/>
          </p:cNvSpPr>
          <p:nvPr/>
        </p:nvSpPr>
        <p:spPr bwMode="auto">
          <a:xfrm>
            <a:off x="4168775" y="2566988"/>
            <a:ext cx="55563" cy="198437"/>
          </a:xfrm>
          <a:prstGeom prst="rect">
            <a:avLst/>
          </a:prstGeom>
          <a:noFill/>
          <a:ln w="9525">
            <a:noFill/>
            <a:miter lim="800000"/>
            <a:headEnd/>
            <a:tailEnd/>
          </a:ln>
        </p:spPr>
        <p:txBody>
          <a:bodyPr wrap="none" lIns="0" tIns="0" rIns="0" bIns="0">
            <a:spAutoFit/>
          </a:bodyPr>
          <a:lstStyle/>
          <a:p>
            <a:r>
              <a:rPr lang="en-US" altLang="ja-JP" sz="1300">
                <a:solidFill>
                  <a:srgbClr val="000000"/>
                </a:solidFill>
                <a:latin typeface="Helvetica" charset="0"/>
                <a:ea typeface="ＭＳ 明朝" pitchFamily="17" charset="-128"/>
              </a:rPr>
              <a:t>)</a:t>
            </a:r>
            <a:endParaRPr lang="en-US" altLang="ja-JP" sz="1400">
              <a:solidFill>
                <a:srgbClr val="000000"/>
              </a:solidFill>
              <a:latin typeface="Times" charset="0"/>
              <a:ea typeface="ＭＳ 明朝" pitchFamily="17" charset="-128"/>
            </a:endParaRPr>
          </a:p>
        </p:txBody>
      </p:sp>
      <p:sp>
        <p:nvSpPr>
          <p:cNvPr id="117843" name="Line 87"/>
          <p:cNvSpPr>
            <a:spLocks noChangeShapeType="1"/>
          </p:cNvSpPr>
          <p:nvPr/>
        </p:nvSpPr>
        <p:spPr bwMode="auto">
          <a:xfrm>
            <a:off x="4708525" y="5411788"/>
            <a:ext cx="50800" cy="1587"/>
          </a:xfrm>
          <a:prstGeom prst="line">
            <a:avLst/>
          </a:prstGeom>
          <a:noFill/>
          <a:ln w="12700">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117844" name="Line 88"/>
          <p:cNvSpPr>
            <a:spLocks noChangeShapeType="1"/>
          </p:cNvSpPr>
          <p:nvPr/>
        </p:nvSpPr>
        <p:spPr bwMode="auto">
          <a:xfrm>
            <a:off x="4708525" y="4408488"/>
            <a:ext cx="50800" cy="1587"/>
          </a:xfrm>
          <a:prstGeom prst="line">
            <a:avLst/>
          </a:prstGeom>
          <a:noFill/>
          <a:ln w="12700">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117845" name="Line 89"/>
          <p:cNvSpPr>
            <a:spLocks noChangeShapeType="1"/>
          </p:cNvSpPr>
          <p:nvPr/>
        </p:nvSpPr>
        <p:spPr bwMode="auto">
          <a:xfrm>
            <a:off x="4708525" y="3405188"/>
            <a:ext cx="50800" cy="1587"/>
          </a:xfrm>
          <a:prstGeom prst="line">
            <a:avLst/>
          </a:prstGeom>
          <a:noFill/>
          <a:ln w="12700">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117846" name="Line 90"/>
          <p:cNvSpPr>
            <a:spLocks noChangeShapeType="1"/>
          </p:cNvSpPr>
          <p:nvPr/>
        </p:nvSpPr>
        <p:spPr bwMode="auto">
          <a:xfrm>
            <a:off x="4708525" y="2401888"/>
            <a:ext cx="50800" cy="1587"/>
          </a:xfrm>
          <a:prstGeom prst="line">
            <a:avLst/>
          </a:prstGeom>
          <a:noFill/>
          <a:ln w="12700">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117847" name="Rectangle 91"/>
          <p:cNvSpPr>
            <a:spLocks noChangeArrowheads="1"/>
          </p:cNvSpPr>
          <p:nvPr/>
        </p:nvSpPr>
        <p:spPr bwMode="auto">
          <a:xfrm>
            <a:off x="4625975" y="5362575"/>
            <a:ext cx="63500" cy="136525"/>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Helvetica" charset="0"/>
                <a:ea typeface="ＭＳ 明朝" pitchFamily="17" charset="-128"/>
              </a:rPr>
              <a:t>0</a:t>
            </a:r>
            <a:endParaRPr lang="en-US" altLang="ja-JP" sz="1400">
              <a:solidFill>
                <a:srgbClr val="000000"/>
              </a:solidFill>
              <a:latin typeface="Times" charset="0"/>
              <a:ea typeface="ＭＳ 明朝" pitchFamily="17" charset="-128"/>
            </a:endParaRPr>
          </a:p>
        </p:txBody>
      </p:sp>
      <p:sp>
        <p:nvSpPr>
          <p:cNvPr id="117848" name="Rectangle 92"/>
          <p:cNvSpPr>
            <a:spLocks noChangeArrowheads="1"/>
          </p:cNvSpPr>
          <p:nvPr/>
        </p:nvSpPr>
        <p:spPr bwMode="auto">
          <a:xfrm>
            <a:off x="4625975" y="4359275"/>
            <a:ext cx="63500" cy="136525"/>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Helvetica" charset="0"/>
                <a:ea typeface="ＭＳ 明朝" pitchFamily="17" charset="-128"/>
              </a:rPr>
              <a:t>1</a:t>
            </a:r>
            <a:endParaRPr lang="en-US" altLang="ja-JP" sz="1400">
              <a:solidFill>
                <a:srgbClr val="000000"/>
              </a:solidFill>
              <a:latin typeface="Times" charset="0"/>
              <a:ea typeface="ＭＳ 明朝" pitchFamily="17" charset="-128"/>
            </a:endParaRPr>
          </a:p>
        </p:txBody>
      </p:sp>
      <p:sp>
        <p:nvSpPr>
          <p:cNvPr id="117849" name="Rectangle 93"/>
          <p:cNvSpPr>
            <a:spLocks noChangeArrowheads="1"/>
          </p:cNvSpPr>
          <p:nvPr/>
        </p:nvSpPr>
        <p:spPr bwMode="auto">
          <a:xfrm>
            <a:off x="4625975" y="3355975"/>
            <a:ext cx="63500" cy="136525"/>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Helvetica" charset="0"/>
                <a:ea typeface="ＭＳ 明朝" pitchFamily="17" charset="-128"/>
              </a:rPr>
              <a:t>2</a:t>
            </a:r>
            <a:endParaRPr lang="en-US" altLang="ja-JP" sz="1400">
              <a:solidFill>
                <a:srgbClr val="000000"/>
              </a:solidFill>
              <a:latin typeface="Times" charset="0"/>
              <a:ea typeface="ＭＳ 明朝" pitchFamily="17" charset="-128"/>
            </a:endParaRPr>
          </a:p>
        </p:txBody>
      </p:sp>
      <p:sp>
        <p:nvSpPr>
          <p:cNvPr id="117850" name="Rectangle 94"/>
          <p:cNvSpPr>
            <a:spLocks noChangeArrowheads="1"/>
          </p:cNvSpPr>
          <p:nvPr/>
        </p:nvSpPr>
        <p:spPr bwMode="auto">
          <a:xfrm>
            <a:off x="4625975" y="2365375"/>
            <a:ext cx="63500" cy="136525"/>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Helvetica" charset="0"/>
                <a:ea typeface="ＭＳ 明朝" pitchFamily="17" charset="-128"/>
              </a:rPr>
              <a:t>3</a:t>
            </a:r>
            <a:endParaRPr lang="en-US" altLang="ja-JP" sz="1400">
              <a:solidFill>
                <a:srgbClr val="000000"/>
              </a:solidFill>
              <a:latin typeface="Times" charset="0"/>
              <a:ea typeface="ＭＳ 明朝" pitchFamily="17" charset="-128"/>
            </a:endParaRPr>
          </a:p>
        </p:txBody>
      </p:sp>
      <p:sp>
        <p:nvSpPr>
          <p:cNvPr id="117851" name="Freeform 95"/>
          <p:cNvSpPr>
            <a:spLocks/>
          </p:cNvSpPr>
          <p:nvPr/>
        </p:nvSpPr>
        <p:spPr bwMode="auto">
          <a:xfrm>
            <a:off x="4378325" y="4764088"/>
            <a:ext cx="114300" cy="114300"/>
          </a:xfrm>
          <a:custGeom>
            <a:avLst/>
            <a:gdLst>
              <a:gd name="T0" fmla="*/ 0 w 72"/>
              <a:gd name="T1" fmla="*/ 181451223 h 72"/>
              <a:gd name="T2" fmla="*/ 0 w 72"/>
              <a:gd name="T3" fmla="*/ 141128740 h 72"/>
              <a:gd name="T4" fmla="*/ 0 w 72"/>
              <a:gd name="T5" fmla="*/ 141128740 h 72"/>
              <a:gd name="T6" fmla="*/ 161289981 w 72"/>
              <a:gd name="T7" fmla="*/ 80644991 h 72"/>
              <a:gd name="T8" fmla="*/ 161289981 w 72"/>
              <a:gd name="T9" fmla="*/ 80644991 h 72"/>
              <a:gd name="T10" fmla="*/ 0 w 72"/>
              <a:gd name="T11" fmla="*/ 40322495 h 72"/>
              <a:gd name="T12" fmla="*/ 0 w 72"/>
              <a:gd name="T13" fmla="*/ 40322495 h 72"/>
              <a:gd name="T14" fmla="*/ 0 w 72"/>
              <a:gd name="T15" fmla="*/ 0 h 72"/>
              <a:gd name="T16" fmla="*/ 0 w 72"/>
              <a:gd name="T17" fmla="*/ 0 h 72"/>
              <a:gd name="T18" fmla="*/ 181451223 w 72"/>
              <a:gd name="T19" fmla="*/ 0 h 72"/>
              <a:gd name="T20" fmla="*/ 181451223 w 72"/>
              <a:gd name="T21" fmla="*/ 0 h 72"/>
              <a:gd name="T22" fmla="*/ 181451223 w 72"/>
              <a:gd name="T23" fmla="*/ 20161248 h 72"/>
              <a:gd name="T24" fmla="*/ 181451223 w 72"/>
              <a:gd name="T25" fmla="*/ 20161248 h 72"/>
              <a:gd name="T26" fmla="*/ 80644991 w 72"/>
              <a:gd name="T27" fmla="*/ 20161248 h 72"/>
              <a:gd name="T28" fmla="*/ 80644991 w 72"/>
              <a:gd name="T29" fmla="*/ 20161248 h 72"/>
              <a:gd name="T30" fmla="*/ 60483749 w 72"/>
              <a:gd name="T31" fmla="*/ 20161248 h 72"/>
              <a:gd name="T32" fmla="*/ 60483749 w 72"/>
              <a:gd name="T33" fmla="*/ 20161248 h 72"/>
              <a:gd name="T34" fmla="*/ 60483749 w 72"/>
              <a:gd name="T35" fmla="*/ 20161248 h 72"/>
              <a:gd name="T36" fmla="*/ 40322495 w 72"/>
              <a:gd name="T37" fmla="*/ 20161248 h 72"/>
              <a:gd name="T38" fmla="*/ 20161248 w 72"/>
              <a:gd name="T39" fmla="*/ 20161248 h 72"/>
              <a:gd name="T40" fmla="*/ 20161248 w 72"/>
              <a:gd name="T41" fmla="*/ 20161248 h 72"/>
              <a:gd name="T42" fmla="*/ 181451223 w 72"/>
              <a:gd name="T43" fmla="*/ 80644991 h 72"/>
              <a:gd name="T44" fmla="*/ 181451223 w 72"/>
              <a:gd name="T45" fmla="*/ 80644991 h 72"/>
              <a:gd name="T46" fmla="*/ 181451223 w 72"/>
              <a:gd name="T47" fmla="*/ 100806232 h 72"/>
              <a:gd name="T48" fmla="*/ 181451223 w 72"/>
              <a:gd name="T49" fmla="*/ 100806232 h 72"/>
              <a:gd name="T50" fmla="*/ 20161248 w 72"/>
              <a:gd name="T51" fmla="*/ 161289981 h 72"/>
              <a:gd name="T52" fmla="*/ 20161248 w 72"/>
              <a:gd name="T53" fmla="*/ 161289981 h 72"/>
              <a:gd name="T54" fmla="*/ 40322495 w 72"/>
              <a:gd name="T55" fmla="*/ 161289981 h 72"/>
              <a:gd name="T56" fmla="*/ 40322495 w 72"/>
              <a:gd name="T57" fmla="*/ 161289981 h 72"/>
              <a:gd name="T58" fmla="*/ 40322495 w 72"/>
              <a:gd name="T59" fmla="*/ 161289981 h 72"/>
              <a:gd name="T60" fmla="*/ 60483749 w 72"/>
              <a:gd name="T61" fmla="*/ 161289981 h 72"/>
              <a:gd name="T62" fmla="*/ 60483749 w 72"/>
              <a:gd name="T63" fmla="*/ 161289981 h 72"/>
              <a:gd name="T64" fmla="*/ 60483749 w 72"/>
              <a:gd name="T65" fmla="*/ 161289981 h 72"/>
              <a:gd name="T66" fmla="*/ 80644991 w 72"/>
              <a:gd name="T67" fmla="*/ 161289981 h 72"/>
              <a:gd name="T68" fmla="*/ 80644991 w 72"/>
              <a:gd name="T69" fmla="*/ 161289981 h 72"/>
              <a:gd name="T70" fmla="*/ 181451223 w 72"/>
              <a:gd name="T71" fmla="*/ 161289981 h 72"/>
              <a:gd name="T72" fmla="*/ 181451223 w 72"/>
              <a:gd name="T73" fmla="*/ 161289981 h 72"/>
              <a:gd name="T74" fmla="*/ 181451223 w 72"/>
              <a:gd name="T75" fmla="*/ 181451223 h 72"/>
              <a:gd name="T76" fmla="*/ 181451223 w 72"/>
              <a:gd name="T77" fmla="*/ 181451223 h 72"/>
              <a:gd name="T78" fmla="*/ 0 w 72"/>
              <a:gd name="T79" fmla="*/ 181451223 h 7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2"/>
              <a:gd name="T121" fmla="*/ 0 h 72"/>
              <a:gd name="T122" fmla="*/ 72 w 72"/>
              <a:gd name="T123" fmla="*/ 72 h 7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2" h="72">
                <a:moveTo>
                  <a:pt x="0" y="72"/>
                </a:moveTo>
                <a:lnTo>
                  <a:pt x="0" y="56"/>
                </a:lnTo>
                <a:lnTo>
                  <a:pt x="64" y="32"/>
                </a:lnTo>
                <a:lnTo>
                  <a:pt x="0" y="16"/>
                </a:lnTo>
                <a:lnTo>
                  <a:pt x="0" y="0"/>
                </a:lnTo>
                <a:lnTo>
                  <a:pt x="72" y="0"/>
                </a:lnTo>
                <a:lnTo>
                  <a:pt x="72" y="8"/>
                </a:lnTo>
                <a:lnTo>
                  <a:pt x="32" y="8"/>
                </a:lnTo>
                <a:lnTo>
                  <a:pt x="24" y="8"/>
                </a:lnTo>
                <a:lnTo>
                  <a:pt x="16" y="8"/>
                </a:lnTo>
                <a:lnTo>
                  <a:pt x="8" y="8"/>
                </a:lnTo>
                <a:lnTo>
                  <a:pt x="72" y="32"/>
                </a:lnTo>
                <a:lnTo>
                  <a:pt x="72" y="40"/>
                </a:lnTo>
                <a:lnTo>
                  <a:pt x="8" y="64"/>
                </a:lnTo>
                <a:lnTo>
                  <a:pt x="16" y="64"/>
                </a:lnTo>
                <a:lnTo>
                  <a:pt x="24" y="64"/>
                </a:lnTo>
                <a:lnTo>
                  <a:pt x="32" y="64"/>
                </a:lnTo>
                <a:lnTo>
                  <a:pt x="72" y="64"/>
                </a:lnTo>
                <a:lnTo>
                  <a:pt x="72" y="72"/>
                </a:lnTo>
                <a:lnTo>
                  <a:pt x="0" y="72"/>
                </a:lnTo>
                <a:close/>
              </a:path>
            </a:pathLst>
          </a:custGeom>
          <a:solidFill>
            <a:srgbClr val="000000"/>
          </a:solidFill>
          <a:ln w="9525">
            <a:noFill/>
            <a:round/>
            <a:headEnd/>
            <a:tailEnd/>
          </a:ln>
        </p:spPr>
        <p:txBody>
          <a:bodyPr/>
          <a:lstStyle/>
          <a:p>
            <a:endParaRPr lang="ja-JP" altLang="en-US">
              <a:solidFill>
                <a:srgbClr val="000000"/>
              </a:solidFill>
              <a:latin typeface="Arial"/>
              <a:ea typeface="ＭＳ Ｐゴシック"/>
            </a:endParaRPr>
          </a:p>
        </p:txBody>
      </p:sp>
      <p:sp>
        <p:nvSpPr>
          <p:cNvPr id="117852" name="Freeform 96"/>
          <p:cNvSpPr>
            <a:spLocks/>
          </p:cNvSpPr>
          <p:nvPr/>
        </p:nvSpPr>
        <p:spPr bwMode="auto">
          <a:xfrm>
            <a:off x="4403725" y="4675188"/>
            <a:ext cx="88900" cy="76200"/>
          </a:xfrm>
          <a:custGeom>
            <a:avLst/>
            <a:gdLst>
              <a:gd name="T0" fmla="*/ 0 w 56"/>
              <a:gd name="T1" fmla="*/ 60483756 h 48"/>
              <a:gd name="T2" fmla="*/ 20161251 w 56"/>
              <a:gd name="T3" fmla="*/ 20161250 h 48"/>
              <a:gd name="T4" fmla="*/ 20161251 w 56"/>
              <a:gd name="T5" fmla="*/ 20161250 h 48"/>
              <a:gd name="T6" fmla="*/ 20161251 w 56"/>
              <a:gd name="T7" fmla="*/ 0 h 48"/>
              <a:gd name="T8" fmla="*/ 60483758 w 56"/>
              <a:gd name="T9" fmla="*/ 0 h 48"/>
              <a:gd name="T10" fmla="*/ 60483758 w 56"/>
              <a:gd name="T11" fmla="*/ 0 h 48"/>
              <a:gd name="T12" fmla="*/ 80645003 w 56"/>
              <a:gd name="T13" fmla="*/ 0 h 48"/>
              <a:gd name="T14" fmla="*/ 80645003 w 56"/>
              <a:gd name="T15" fmla="*/ 100806243 h 48"/>
              <a:gd name="T16" fmla="*/ 120967517 w 56"/>
              <a:gd name="T17" fmla="*/ 80644999 h 48"/>
              <a:gd name="T18" fmla="*/ 120967517 w 56"/>
              <a:gd name="T19" fmla="*/ 80644999 h 48"/>
              <a:gd name="T20" fmla="*/ 120967517 w 56"/>
              <a:gd name="T21" fmla="*/ 60483756 h 48"/>
              <a:gd name="T22" fmla="*/ 120967517 w 56"/>
              <a:gd name="T23" fmla="*/ 20161250 h 48"/>
              <a:gd name="T24" fmla="*/ 100806247 w 56"/>
              <a:gd name="T25" fmla="*/ 20161250 h 48"/>
              <a:gd name="T26" fmla="*/ 100806247 w 56"/>
              <a:gd name="T27" fmla="*/ 20161250 h 48"/>
              <a:gd name="T28" fmla="*/ 100806247 w 56"/>
              <a:gd name="T29" fmla="*/ 0 h 48"/>
              <a:gd name="T30" fmla="*/ 120967517 w 56"/>
              <a:gd name="T31" fmla="*/ 0 h 48"/>
              <a:gd name="T32" fmla="*/ 120967517 w 56"/>
              <a:gd name="T33" fmla="*/ 0 h 48"/>
              <a:gd name="T34" fmla="*/ 120967517 w 56"/>
              <a:gd name="T35" fmla="*/ 20161250 h 48"/>
              <a:gd name="T36" fmla="*/ 141128761 w 56"/>
              <a:gd name="T37" fmla="*/ 40322500 h 48"/>
              <a:gd name="T38" fmla="*/ 141128761 w 56"/>
              <a:gd name="T39" fmla="*/ 40322500 h 48"/>
              <a:gd name="T40" fmla="*/ 141128761 w 56"/>
              <a:gd name="T41" fmla="*/ 60483756 h 48"/>
              <a:gd name="T42" fmla="*/ 120967517 w 56"/>
              <a:gd name="T43" fmla="*/ 100806243 h 48"/>
              <a:gd name="T44" fmla="*/ 100806247 w 56"/>
              <a:gd name="T45" fmla="*/ 120967511 h 48"/>
              <a:gd name="T46" fmla="*/ 80645003 w 56"/>
              <a:gd name="T47" fmla="*/ 120967511 h 48"/>
              <a:gd name="T48" fmla="*/ 20161251 w 56"/>
              <a:gd name="T49" fmla="*/ 100806243 h 48"/>
              <a:gd name="T50" fmla="*/ 0 w 56"/>
              <a:gd name="T51" fmla="*/ 80644999 h 48"/>
              <a:gd name="T52" fmla="*/ 0 w 56"/>
              <a:gd name="T53" fmla="*/ 60483756 h 48"/>
              <a:gd name="T54" fmla="*/ 60483758 w 56"/>
              <a:gd name="T55" fmla="*/ 20161250 h 48"/>
              <a:gd name="T56" fmla="*/ 40322501 w 56"/>
              <a:gd name="T57" fmla="*/ 20161250 h 48"/>
              <a:gd name="T58" fmla="*/ 20161251 w 56"/>
              <a:gd name="T59" fmla="*/ 40322500 h 48"/>
              <a:gd name="T60" fmla="*/ 20161251 w 56"/>
              <a:gd name="T61" fmla="*/ 60483756 h 48"/>
              <a:gd name="T62" fmla="*/ 40322501 w 56"/>
              <a:gd name="T63" fmla="*/ 80644999 h 48"/>
              <a:gd name="T64" fmla="*/ 40322501 w 56"/>
              <a:gd name="T65" fmla="*/ 80644999 h 48"/>
              <a:gd name="T66" fmla="*/ 60483758 w 56"/>
              <a:gd name="T67" fmla="*/ 100806243 h 48"/>
              <a:gd name="T68" fmla="*/ 60483758 w 56"/>
              <a:gd name="T69" fmla="*/ 20161250 h 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6"/>
              <a:gd name="T106" fmla="*/ 0 h 48"/>
              <a:gd name="T107" fmla="*/ 56 w 56"/>
              <a:gd name="T108" fmla="*/ 48 h 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6" h="48">
                <a:moveTo>
                  <a:pt x="0" y="24"/>
                </a:moveTo>
                <a:lnTo>
                  <a:pt x="0" y="24"/>
                </a:lnTo>
                <a:lnTo>
                  <a:pt x="0" y="16"/>
                </a:lnTo>
                <a:lnTo>
                  <a:pt x="8" y="8"/>
                </a:lnTo>
                <a:lnTo>
                  <a:pt x="8" y="0"/>
                </a:lnTo>
                <a:lnTo>
                  <a:pt x="16" y="0"/>
                </a:lnTo>
                <a:lnTo>
                  <a:pt x="24" y="0"/>
                </a:lnTo>
                <a:lnTo>
                  <a:pt x="32" y="0"/>
                </a:lnTo>
                <a:lnTo>
                  <a:pt x="32" y="40"/>
                </a:lnTo>
                <a:lnTo>
                  <a:pt x="40" y="32"/>
                </a:lnTo>
                <a:lnTo>
                  <a:pt x="48" y="32"/>
                </a:lnTo>
                <a:lnTo>
                  <a:pt x="48" y="24"/>
                </a:lnTo>
                <a:lnTo>
                  <a:pt x="48" y="16"/>
                </a:lnTo>
                <a:lnTo>
                  <a:pt x="48" y="8"/>
                </a:lnTo>
                <a:lnTo>
                  <a:pt x="40" y="8"/>
                </a:lnTo>
                <a:lnTo>
                  <a:pt x="40" y="0"/>
                </a:lnTo>
                <a:lnTo>
                  <a:pt x="48" y="0"/>
                </a:lnTo>
                <a:lnTo>
                  <a:pt x="48" y="8"/>
                </a:lnTo>
                <a:lnTo>
                  <a:pt x="56" y="8"/>
                </a:lnTo>
                <a:lnTo>
                  <a:pt x="56" y="16"/>
                </a:lnTo>
                <a:lnTo>
                  <a:pt x="56" y="24"/>
                </a:lnTo>
                <a:lnTo>
                  <a:pt x="56" y="32"/>
                </a:lnTo>
                <a:lnTo>
                  <a:pt x="48" y="40"/>
                </a:lnTo>
                <a:lnTo>
                  <a:pt x="40" y="48"/>
                </a:lnTo>
                <a:lnTo>
                  <a:pt x="32" y="48"/>
                </a:lnTo>
                <a:lnTo>
                  <a:pt x="16" y="48"/>
                </a:lnTo>
                <a:lnTo>
                  <a:pt x="8" y="40"/>
                </a:lnTo>
                <a:lnTo>
                  <a:pt x="0" y="32"/>
                </a:lnTo>
                <a:lnTo>
                  <a:pt x="0" y="24"/>
                </a:lnTo>
                <a:lnTo>
                  <a:pt x="24" y="8"/>
                </a:lnTo>
                <a:lnTo>
                  <a:pt x="16" y="8"/>
                </a:lnTo>
                <a:lnTo>
                  <a:pt x="8" y="16"/>
                </a:lnTo>
                <a:lnTo>
                  <a:pt x="8" y="24"/>
                </a:lnTo>
                <a:lnTo>
                  <a:pt x="16" y="32"/>
                </a:lnTo>
                <a:lnTo>
                  <a:pt x="24" y="40"/>
                </a:lnTo>
                <a:lnTo>
                  <a:pt x="24" y="8"/>
                </a:lnTo>
                <a:lnTo>
                  <a:pt x="0" y="24"/>
                </a:lnTo>
                <a:close/>
              </a:path>
            </a:pathLst>
          </a:custGeom>
          <a:solidFill>
            <a:srgbClr val="000000"/>
          </a:solidFill>
          <a:ln w="9525">
            <a:noFill/>
            <a:round/>
            <a:headEnd/>
            <a:tailEnd/>
          </a:ln>
        </p:spPr>
        <p:txBody>
          <a:bodyPr/>
          <a:lstStyle/>
          <a:p>
            <a:endParaRPr lang="ja-JP" altLang="en-US">
              <a:solidFill>
                <a:srgbClr val="000000"/>
              </a:solidFill>
              <a:latin typeface="Arial"/>
              <a:ea typeface="ＭＳ Ｐゴシック"/>
            </a:endParaRPr>
          </a:p>
        </p:txBody>
      </p:sp>
      <p:sp>
        <p:nvSpPr>
          <p:cNvPr id="117853" name="Freeform 97"/>
          <p:cNvSpPr>
            <a:spLocks/>
          </p:cNvSpPr>
          <p:nvPr/>
        </p:nvSpPr>
        <p:spPr bwMode="auto">
          <a:xfrm>
            <a:off x="4403725" y="4573588"/>
            <a:ext cx="88900" cy="88900"/>
          </a:xfrm>
          <a:custGeom>
            <a:avLst/>
            <a:gdLst>
              <a:gd name="T0" fmla="*/ 100806247 w 56"/>
              <a:gd name="T1" fmla="*/ 120967517 h 56"/>
              <a:gd name="T2" fmla="*/ 120967517 w 56"/>
              <a:gd name="T3" fmla="*/ 100806247 h 56"/>
              <a:gd name="T4" fmla="*/ 120967517 w 56"/>
              <a:gd name="T5" fmla="*/ 100806247 h 56"/>
              <a:gd name="T6" fmla="*/ 120967517 w 56"/>
              <a:gd name="T7" fmla="*/ 80645003 h 56"/>
              <a:gd name="T8" fmla="*/ 120967517 w 56"/>
              <a:gd name="T9" fmla="*/ 60483758 h 56"/>
              <a:gd name="T10" fmla="*/ 100806247 w 56"/>
              <a:gd name="T11" fmla="*/ 60483758 h 56"/>
              <a:gd name="T12" fmla="*/ 80645003 w 56"/>
              <a:gd name="T13" fmla="*/ 40322501 h 56"/>
              <a:gd name="T14" fmla="*/ 80645003 w 56"/>
              <a:gd name="T15" fmla="*/ 40322501 h 56"/>
              <a:gd name="T16" fmla="*/ 80645003 w 56"/>
              <a:gd name="T17" fmla="*/ 60483758 h 56"/>
              <a:gd name="T18" fmla="*/ 80645003 w 56"/>
              <a:gd name="T19" fmla="*/ 60483758 h 56"/>
              <a:gd name="T20" fmla="*/ 80645003 w 56"/>
              <a:gd name="T21" fmla="*/ 60483758 h 56"/>
              <a:gd name="T22" fmla="*/ 80645003 w 56"/>
              <a:gd name="T23" fmla="*/ 80645003 h 56"/>
              <a:gd name="T24" fmla="*/ 80645003 w 56"/>
              <a:gd name="T25" fmla="*/ 100806247 h 56"/>
              <a:gd name="T26" fmla="*/ 100806247 w 56"/>
              <a:gd name="T27" fmla="*/ 100806247 h 56"/>
              <a:gd name="T28" fmla="*/ 100806247 w 56"/>
              <a:gd name="T29" fmla="*/ 120967517 h 56"/>
              <a:gd name="T30" fmla="*/ 60483758 w 56"/>
              <a:gd name="T31" fmla="*/ 60483758 h 56"/>
              <a:gd name="T32" fmla="*/ 60483758 w 56"/>
              <a:gd name="T33" fmla="*/ 40322501 h 56"/>
              <a:gd name="T34" fmla="*/ 40322501 w 56"/>
              <a:gd name="T35" fmla="*/ 40322501 h 56"/>
              <a:gd name="T36" fmla="*/ 40322501 w 56"/>
              <a:gd name="T37" fmla="*/ 40322501 h 56"/>
              <a:gd name="T38" fmla="*/ 20161251 w 56"/>
              <a:gd name="T39" fmla="*/ 60483758 h 56"/>
              <a:gd name="T40" fmla="*/ 20161251 w 56"/>
              <a:gd name="T41" fmla="*/ 60483758 h 56"/>
              <a:gd name="T42" fmla="*/ 20161251 w 56"/>
              <a:gd name="T43" fmla="*/ 80645003 h 56"/>
              <a:gd name="T44" fmla="*/ 40322501 w 56"/>
              <a:gd name="T45" fmla="*/ 100806247 h 56"/>
              <a:gd name="T46" fmla="*/ 40322501 w 56"/>
              <a:gd name="T47" fmla="*/ 100806247 h 56"/>
              <a:gd name="T48" fmla="*/ 40322501 w 56"/>
              <a:gd name="T49" fmla="*/ 100806247 h 56"/>
              <a:gd name="T50" fmla="*/ 40322501 w 56"/>
              <a:gd name="T51" fmla="*/ 120967517 h 56"/>
              <a:gd name="T52" fmla="*/ 20161251 w 56"/>
              <a:gd name="T53" fmla="*/ 120967517 h 56"/>
              <a:gd name="T54" fmla="*/ 0 w 56"/>
              <a:gd name="T55" fmla="*/ 100806247 h 56"/>
              <a:gd name="T56" fmla="*/ 0 w 56"/>
              <a:gd name="T57" fmla="*/ 80645003 h 56"/>
              <a:gd name="T58" fmla="*/ 20161251 w 56"/>
              <a:gd name="T59" fmla="*/ 40322501 h 56"/>
              <a:gd name="T60" fmla="*/ 20161251 w 56"/>
              <a:gd name="T61" fmla="*/ 20161251 h 56"/>
              <a:gd name="T62" fmla="*/ 40322501 w 56"/>
              <a:gd name="T63" fmla="*/ 20161251 h 56"/>
              <a:gd name="T64" fmla="*/ 120967517 w 56"/>
              <a:gd name="T65" fmla="*/ 20161251 h 56"/>
              <a:gd name="T66" fmla="*/ 120967517 w 56"/>
              <a:gd name="T67" fmla="*/ 20161251 h 56"/>
              <a:gd name="T68" fmla="*/ 120967517 w 56"/>
              <a:gd name="T69" fmla="*/ 20161251 h 56"/>
              <a:gd name="T70" fmla="*/ 120967517 w 56"/>
              <a:gd name="T71" fmla="*/ 20161251 h 56"/>
              <a:gd name="T72" fmla="*/ 120967517 w 56"/>
              <a:gd name="T73" fmla="*/ 20161251 h 56"/>
              <a:gd name="T74" fmla="*/ 120967517 w 56"/>
              <a:gd name="T75" fmla="*/ 20161251 h 56"/>
              <a:gd name="T76" fmla="*/ 120967517 w 56"/>
              <a:gd name="T77" fmla="*/ 0 h 56"/>
              <a:gd name="T78" fmla="*/ 141128761 w 56"/>
              <a:gd name="T79" fmla="*/ 0 h 56"/>
              <a:gd name="T80" fmla="*/ 141128761 w 56"/>
              <a:gd name="T81" fmla="*/ 20161251 h 56"/>
              <a:gd name="T82" fmla="*/ 141128761 w 56"/>
              <a:gd name="T83" fmla="*/ 20161251 h 56"/>
              <a:gd name="T84" fmla="*/ 141128761 w 56"/>
              <a:gd name="T85" fmla="*/ 20161251 h 56"/>
              <a:gd name="T86" fmla="*/ 141128761 w 56"/>
              <a:gd name="T87" fmla="*/ 40322501 h 56"/>
              <a:gd name="T88" fmla="*/ 120967517 w 56"/>
              <a:gd name="T89" fmla="*/ 40322501 h 56"/>
              <a:gd name="T90" fmla="*/ 120967517 w 56"/>
              <a:gd name="T91" fmla="*/ 40322501 h 56"/>
              <a:gd name="T92" fmla="*/ 141128761 w 56"/>
              <a:gd name="T93" fmla="*/ 60483758 h 56"/>
              <a:gd name="T94" fmla="*/ 141128761 w 56"/>
              <a:gd name="T95" fmla="*/ 80645003 h 56"/>
              <a:gd name="T96" fmla="*/ 141128761 w 56"/>
              <a:gd name="T97" fmla="*/ 100806247 h 56"/>
              <a:gd name="T98" fmla="*/ 141128761 w 56"/>
              <a:gd name="T99" fmla="*/ 120967517 h 56"/>
              <a:gd name="T100" fmla="*/ 120967517 w 56"/>
              <a:gd name="T101" fmla="*/ 141128761 h 56"/>
              <a:gd name="T102" fmla="*/ 100806247 w 56"/>
              <a:gd name="T103" fmla="*/ 141128761 h 56"/>
              <a:gd name="T104" fmla="*/ 80645003 w 56"/>
              <a:gd name="T105" fmla="*/ 120967517 h 56"/>
              <a:gd name="T106" fmla="*/ 60483758 w 56"/>
              <a:gd name="T107" fmla="*/ 100806247 h 56"/>
              <a:gd name="T108" fmla="*/ 60483758 w 56"/>
              <a:gd name="T109" fmla="*/ 100806247 h 56"/>
              <a:gd name="T110" fmla="*/ 60483758 w 56"/>
              <a:gd name="T111" fmla="*/ 60483758 h 5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6"/>
              <a:gd name="T169" fmla="*/ 0 h 56"/>
              <a:gd name="T170" fmla="*/ 56 w 56"/>
              <a:gd name="T171" fmla="*/ 56 h 5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6" h="56">
                <a:moveTo>
                  <a:pt x="40" y="48"/>
                </a:moveTo>
                <a:lnTo>
                  <a:pt x="40" y="48"/>
                </a:lnTo>
                <a:lnTo>
                  <a:pt x="48" y="40"/>
                </a:lnTo>
                <a:lnTo>
                  <a:pt x="48" y="32"/>
                </a:lnTo>
                <a:lnTo>
                  <a:pt x="48" y="24"/>
                </a:lnTo>
                <a:lnTo>
                  <a:pt x="40" y="24"/>
                </a:lnTo>
                <a:lnTo>
                  <a:pt x="32" y="16"/>
                </a:lnTo>
                <a:lnTo>
                  <a:pt x="32" y="24"/>
                </a:lnTo>
                <a:lnTo>
                  <a:pt x="32" y="32"/>
                </a:lnTo>
                <a:lnTo>
                  <a:pt x="32" y="40"/>
                </a:lnTo>
                <a:lnTo>
                  <a:pt x="40" y="40"/>
                </a:lnTo>
                <a:lnTo>
                  <a:pt x="40" y="48"/>
                </a:lnTo>
                <a:lnTo>
                  <a:pt x="24" y="24"/>
                </a:lnTo>
                <a:lnTo>
                  <a:pt x="24" y="16"/>
                </a:lnTo>
                <a:lnTo>
                  <a:pt x="16" y="16"/>
                </a:lnTo>
                <a:lnTo>
                  <a:pt x="8" y="24"/>
                </a:lnTo>
                <a:lnTo>
                  <a:pt x="8" y="32"/>
                </a:lnTo>
                <a:lnTo>
                  <a:pt x="8" y="40"/>
                </a:lnTo>
                <a:lnTo>
                  <a:pt x="16" y="40"/>
                </a:lnTo>
                <a:lnTo>
                  <a:pt x="16" y="48"/>
                </a:lnTo>
                <a:lnTo>
                  <a:pt x="8" y="48"/>
                </a:lnTo>
                <a:lnTo>
                  <a:pt x="0" y="40"/>
                </a:lnTo>
                <a:lnTo>
                  <a:pt x="0" y="32"/>
                </a:lnTo>
                <a:lnTo>
                  <a:pt x="0" y="24"/>
                </a:lnTo>
                <a:lnTo>
                  <a:pt x="8" y="16"/>
                </a:lnTo>
                <a:lnTo>
                  <a:pt x="8" y="8"/>
                </a:lnTo>
                <a:lnTo>
                  <a:pt x="16" y="8"/>
                </a:lnTo>
                <a:lnTo>
                  <a:pt x="48" y="8"/>
                </a:lnTo>
                <a:lnTo>
                  <a:pt x="48" y="0"/>
                </a:lnTo>
                <a:lnTo>
                  <a:pt x="56" y="0"/>
                </a:lnTo>
                <a:lnTo>
                  <a:pt x="56" y="8"/>
                </a:lnTo>
                <a:lnTo>
                  <a:pt x="56" y="16"/>
                </a:lnTo>
                <a:lnTo>
                  <a:pt x="48" y="16"/>
                </a:lnTo>
                <a:lnTo>
                  <a:pt x="48" y="24"/>
                </a:lnTo>
                <a:lnTo>
                  <a:pt x="56" y="24"/>
                </a:lnTo>
                <a:lnTo>
                  <a:pt x="56" y="32"/>
                </a:lnTo>
                <a:lnTo>
                  <a:pt x="56" y="40"/>
                </a:lnTo>
                <a:lnTo>
                  <a:pt x="56" y="48"/>
                </a:lnTo>
                <a:lnTo>
                  <a:pt x="48" y="56"/>
                </a:lnTo>
                <a:lnTo>
                  <a:pt x="40" y="56"/>
                </a:lnTo>
                <a:lnTo>
                  <a:pt x="32" y="56"/>
                </a:lnTo>
                <a:lnTo>
                  <a:pt x="32" y="48"/>
                </a:lnTo>
                <a:lnTo>
                  <a:pt x="24" y="40"/>
                </a:lnTo>
                <a:lnTo>
                  <a:pt x="24" y="24"/>
                </a:lnTo>
                <a:lnTo>
                  <a:pt x="40" y="48"/>
                </a:lnTo>
                <a:close/>
              </a:path>
            </a:pathLst>
          </a:custGeom>
          <a:solidFill>
            <a:srgbClr val="000000"/>
          </a:solidFill>
          <a:ln w="9525">
            <a:noFill/>
            <a:round/>
            <a:headEnd/>
            <a:tailEnd/>
          </a:ln>
        </p:spPr>
        <p:txBody>
          <a:bodyPr/>
          <a:lstStyle/>
          <a:p>
            <a:endParaRPr lang="ja-JP" altLang="en-US">
              <a:solidFill>
                <a:srgbClr val="000000"/>
              </a:solidFill>
              <a:latin typeface="Arial"/>
              <a:ea typeface="ＭＳ Ｐゴシック"/>
            </a:endParaRPr>
          </a:p>
        </p:txBody>
      </p:sp>
      <p:sp>
        <p:nvSpPr>
          <p:cNvPr id="117854" name="Freeform 98"/>
          <p:cNvSpPr>
            <a:spLocks/>
          </p:cNvSpPr>
          <p:nvPr/>
        </p:nvSpPr>
        <p:spPr bwMode="auto">
          <a:xfrm>
            <a:off x="4403725" y="4497388"/>
            <a:ext cx="88900" cy="63500"/>
          </a:xfrm>
          <a:custGeom>
            <a:avLst/>
            <a:gdLst>
              <a:gd name="T0" fmla="*/ 0 w 56"/>
              <a:gd name="T1" fmla="*/ 100806236 h 40"/>
              <a:gd name="T2" fmla="*/ 0 w 56"/>
              <a:gd name="T3" fmla="*/ 80644994 h 40"/>
              <a:gd name="T4" fmla="*/ 0 w 56"/>
              <a:gd name="T5" fmla="*/ 80644994 h 40"/>
              <a:gd name="T6" fmla="*/ 20161251 w 56"/>
              <a:gd name="T7" fmla="*/ 80644994 h 40"/>
              <a:gd name="T8" fmla="*/ 20161251 w 56"/>
              <a:gd name="T9" fmla="*/ 80644994 h 40"/>
              <a:gd name="T10" fmla="*/ 20161251 w 56"/>
              <a:gd name="T11" fmla="*/ 80644994 h 40"/>
              <a:gd name="T12" fmla="*/ 0 w 56"/>
              <a:gd name="T13" fmla="*/ 60483752 h 40"/>
              <a:gd name="T14" fmla="*/ 0 w 56"/>
              <a:gd name="T15" fmla="*/ 60483752 h 40"/>
              <a:gd name="T16" fmla="*/ 0 w 56"/>
              <a:gd name="T17" fmla="*/ 60483752 h 40"/>
              <a:gd name="T18" fmla="*/ 0 w 56"/>
              <a:gd name="T19" fmla="*/ 40322497 h 40"/>
              <a:gd name="T20" fmla="*/ 0 w 56"/>
              <a:gd name="T21" fmla="*/ 40322497 h 40"/>
              <a:gd name="T22" fmla="*/ 0 w 56"/>
              <a:gd name="T23" fmla="*/ 20161249 h 40"/>
              <a:gd name="T24" fmla="*/ 20161251 w 56"/>
              <a:gd name="T25" fmla="*/ 0 h 40"/>
              <a:gd name="T26" fmla="*/ 20161251 w 56"/>
              <a:gd name="T27" fmla="*/ 0 h 40"/>
              <a:gd name="T28" fmla="*/ 40322501 w 56"/>
              <a:gd name="T29" fmla="*/ 0 h 40"/>
              <a:gd name="T30" fmla="*/ 60483758 w 56"/>
              <a:gd name="T31" fmla="*/ 0 h 40"/>
              <a:gd name="T32" fmla="*/ 60483758 w 56"/>
              <a:gd name="T33" fmla="*/ 0 h 40"/>
              <a:gd name="T34" fmla="*/ 141128761 w 56"/>
              <a:gd name="T35" fmla="*/ 0 h 40"/>
              <a:gd name="T36" fmla="*/ 141128761 w 56"/>
              <a:gd name="T37" fmla="*/ 0 h 40"/>
              <a:gd name="T38" fmla="*/ 141128761 w 56"/>
              <a:gd name="T39" fmla="*/ 20161249 h 40"/>
              <a:gd name="T40" fmla="*/ 141128761 w 56"/>
              <a:gd name="T41" fmla="*/ 20161249 h 40"/>
              <a:gd name="T42" fmla="*/ 60483758 w 56"/>
              <a:gd name="T43" fmla="*/ 20161249 h 40"/>
              <a:gd name="T44" fmla="*/ 60483758 w 56"/>
              <a:gd name="T45" fmla="*/ 20161249 h 40"/>
              <a:gd name="T46" fmla="*/ 40322501 w 56"/>
              <a:gd name="T47" fmla="*/ 20161249 h 40"/>
              <a:gd name="T48" fmla="*/ 40322501 w 56"/>
              <a:gd name="T49" fmla="*/ 20161249 h 40"/>
              <a:gd name="T50" fmla="*/ 40322501 w 56"/>
              <a:gd name="T51" fmla="*/ 20161249 h 40"/>
              <a:gd name="T52" fmla="*/ 20161251 w 56"/>
              <a:gd name="T53" fmla="*/ 40322497 h 40"/>
              <a:gd name="T54" fmla="*/ 20161251 w 56"/>
              <a:gd name="T55" fmla="*/ 40322497 h 40"/>
              <a:gd name="T56" fmla="*/ 20161251 w 56"/>
              <a:gd name="T57" fmla="*/ 40322497 h 40"/>
              <a:gd name="T58" fmla="*/ 20161251 w 56"/>
              <a:gd name="T59" fmla="*/ 60483752 h 40"/>
              <a:gd name="T60" fmla="*/ 20161251 w 56"/>
              <a:gd name="T61" fmla="*/ 60483752 h 40"/>
              <a:gd name="T62" fmla="*/ 20161251 w 56"/>
              <a:gd name="T63" fmla="*/ 60483752 h 40"/>
              <a:gd name="T64" fmla="*/ 20161251 w 56"/>
              <a:gd name="T65" fmla="*/ 60483752 h 40"/>
              <a:gd name="T66" fmla="*/ 40322501 w 56"/>
              <a:gd name="T67" fmla="*/ 80644994 h 40"/>
              <a:gd name="T68" fmla="*/ 40322501 w 56"/>
              <a:gd name="T69" fmla="*/ 80644994 h 40"/>
              <a:gd name="T70" fmla="*/ 40322501 w 56"/>
              <a:gd name="T71" fmla="*/ 80644994 h 40"/>
              <a:gd name="T72" fmla="*/ 40322501 w 56"/>
              <a:gd name="T73" fmla="*/ 80644994 h 40"/>
              <a:gd name="T74" fmla="*/ 40322501 w 56"/>
              <a:gd name="T75" fmla="*/ 80644994 h 40"/>
              <a:gd name="T76" fmla="*/ 60483758 w 56"/>
              <a:gd name="T77" fmla="*/ 80644994 h 40"/>
              <a:gd name="T78" fmla="*/ 60483758 w 56"/>
              <a:gd name="T79" fmla="*/ 80644994 h 40"/>
              <a:gd name="T80" fmla="*/ 60483758 w 56"/>
              <a:gd name="T81" fmla="*/ 80644994 h 40"/>
              <a:gd name="T82" fmla="*/ 141128761 w 56"/>
              <a:gd name="T83" fmla="*/ 80644994 h 40"/>
              <a:gd name="T84" fmla="*/ 141128761 w 56"/>
              <a:gd name="T85" fmla="*/ 80644994 h 40"/>
              <a:gd name="T86" fmla="*/ 141128761 w 56"/>
              <a:gd name="T87" fmla="*/ 100806236 h 40"/>
              <a:gd name="T88" fmla="*/ 141128761 w 56"/>
              <a:gd name="T89" fmla="*/ 100806236 h 40"/>
              <a:gd name="T90" fmla="*/ 0 w 56"/>
              <a:gd name="T91" fmla="*/ 100806236 h 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
              <a:gd name="T139" fmla="*/ 0 h 40"/>
              <a:gd name="T140" fmla="*/ 56 w 56"/>
              <a:gd name="T141" fmla="*/ 40 h 4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 h="40">
                <a:moveTo>
                  <a:pt x="0" y="40"/>
                </a:moveTo>
                <a:lnTo>
                  <a:pt x="0" y="32"/>
                </a:lnTo>
                <a:lnTo>
                  <a:pt x="8" y="32"/>
                </a:lnTo>
                <a:lnTo>
                  <a:pt x="0" y="24"/>
                </a:lnTo>
                <a:lnTo>
                  <a:pt x="0" y="16"/>
                </a:lnTo>
                <a:lnTo>
                  <a:pt x="0" y="8"/>
                </a:lnTo>
                <a:lnTo>
                  <a:pt x="8" y="0"/>
                </a:lnTo>
                <a:lnTo>
                  <a:pt x="16" y="0"/>
                </a:lnTo>
                <a:lnTo>
                  <a:pt x="24" y="0"/>
                </a:lnTo>
                <a:lnTo>
                  <a:pt x="56" y="0"/>
                </a:lnTo>
                <a:lnTo>
                  <a:pt x="56" y="8"/>
                </a:lnTo>
                <a:lnTo>
                  <a:pt x="24" y="8"/>
                </a:lnTo>
                <a:lnTo>
                  <a:pt x="16" y="8"/>
                </a:lnTo>
                <a:lnTo>
                  <a:pt x="8" y="16"/>
                </a:lnTo>
                <a:lnTo>
                  <a:pt x="8" y="24"/>
                </a:lnTo>
                <a:lnTo>
                  <a:pt x="16" y="32"/>
                </a:lnTo>
                <a:lnTo>
                  <a:pt x="24" y="32"/>
                </a:lnTo>
                <a:lnTo>
                  <a:pt x="56" y="32"/>
                </a:lnTo>
                <a:lnTo>
                  <a:pt x="56" y="40"/>
                </a:lnTo>
                <a:lnTo>
                  <a:pt x="0" y="40"/>
                </a:lnTo>
                <a:close/>
              </a:path>
            </a:pathLst>
          </a:custGeom>
          <a:solidFill>
            <a:srgbClr val="000000"/>
          </a:solidFill>
          <a:ln w="9525">
            <a:noFill/>
            <a:round/>
            <a:headEnd/>
            <a:tailEnd/>
          </a:ln>
        </p:spPr>
        <p:txBody>
          <a:bodyPr/>
          <a:lstStyle/>
          <a:p>
            <a:endParaRPr lang="ja-JP" altLang="en-US">
              <a:solidFill>
                <a:srgbClr val="000000"/>
              </a:solidFill>
              <a:latin typeface="Arial"/>
              <a:ea typeface="ＭＳ Ｐゴシック"/>
            </a:endParaRPr>
          </a:p>
        </p:txBody>
      </p:sp>
      <p:sp>
        <p:nvSpPr>
          <p:cNvPr id="117855" name="Freeform 99"/>
          <p:cNvSpPr>
            <a:spLocks/>
          </p:cNvSpPr>
          <p:nvPr/>
        </p:nvSpPr>
        <p:spPr bwMode="auto">
          <a:xfrm>
            <a:off x="4403725" y="4357688"/>
            <a:ext cx="88900" cy="76200"/>
          </a:xfrm>
          <a:custGeom>
            <a:avLst/>
            <a:gdLst>
              <a:gd name="T0" fmla="*/ 0 w 56"/>
              <a:gd name="T1" fmla="*/ 120967511 h 48"/>
              <a:gd name="T2" fmla="*/ 0 w 56"/>
              <a:gd name="T3" fmla="*/ 100806243 h 48"/>
              <a:gd name="T4" fmla="*/ 0 w 56"/>
              <a:gd name="T5" fmla="*/ 100806243 h 48"/>
              <a:gd name="T6" fmla="*/ 20161251 w 56"/>
              <a:gd name="T7" fmla="*/ 100806243 h 48"/>
              <a:gd name="T8" fmla="*/ 20161251 w 56"/>
              <a:gd name="T9" fmla="*/ 100806243 h 48"/>
              <a:gd name="T10" fmla="*/ 20161251 w 56"/>
              <a:gd name="T11" fmla="*/ 80644999 h 48"/>
              <a:gd name="T12" fmla="*/ 0 w 56"/>
              <a:gd name="T13" fmla="*/ 80644999 h 48"/>
              <a:gd name="T14" fmla="*/ 0 w 56"/>
              <a:gd name="T15" fmla="*/ 80644999 h 48"/>
              <a:gd name="T16" fmla="*/ 0 w 56"/>
              <a:gd name="T17" fmla="*/ 60483756 h 48"/>
              <a:gd name="T18" fmla="*/ 0 w 56"/>
              <a:gd name="T19" fmla="*/ 60483756 h 48"/>
              <a:gd name="T20" fmla="*/ 0 w 56"/>
              <a:gd name="T21" fmla="*/ 60483756 h 48"/>
              <a:gd name="T22" fmla="*/ 0 w 56"/>
              <a:gd name="T23" fmla="*/ 20161250 h 48"/>
              <a:gd name="T24" fmla="*/ 20161251 w 56"/>
              <a:gd name="T25" fmla="*/ 20161250 h 48"/>
              <a:gd name="T26" fmla="*/ 20161251 w 56"/>
              <a:gd name="T27" fmla="*/ 20161250 h 48"/>
              <a:gd name="T28" fmla="*/ 40322501 w 56"/>
              <a:gd name="T29" fmla="*/ 20161250 h 48"/>
              <a:gd name="T30" fmla="*/ 60483758 w 56"/>
              <a:gd name="T31" fmla="*/ 0 h 48"/>
              <a:gd name="T32" fmla="*/ 60483758 w 56"/>
              <a:gd name="T33" fmla="*/ 0 h 48"/>
              <a:gd name="T34" fmla="*/ 141128761 w 56"/>
              <a:gd name="T35" fmla="*/ 0 h 48"/>
              <a:gd name="T36" fmla="*/ 141128761 w 56"/>
              <a:gd name="T37" fmla="*/ 0 h 48"/>
              <a:gd name="T38" fmla="*/ 141128761 w 56"/>
              <a:gd name="T39" fmla="*/ 40322500 h 48"/>
              <a:gd name="T40" fmla="*/ 141128761 w 56"/>
              <a:gd name="T41" fmla="*/ 40322500 h 48"/>
              <a:gd name="T42" fmla="*/ 60483758 w 56"/>
              <a:gd name="T43" fmla="*/ 40322500 h 48"/>
              <a:gd name="T44" fmla="*/ 60483758 w 56"/>
              <a:gd name="T45" fmla="*/ 40322500 h 48"/>
              <a:gd name="T46" fmla="*/ 40322501 w 56"/>
              <a:gd name="T47" fmla="*/ 40322500 h 48"/>
              <a:gd name="T48" fmla="*/ 40322501 w 56"/>
              <a:gd name="T49" fmla="*/ 40322500 h 48"/>
              <a:gd name="T50" fmla="*/ 40322501 w 56"/>
              <a:gd name="T51" fmla="*/ 40322500 h 48"/>
              <a:gd name="T52" fmla="*/ 20161251 w 56"/>
              <a:gd name="T53" fmla="*/ 40322500 h 48"/>
              <a:gd name="T54" fmla="*/ 20161251 w 56"/>
              <a:gd name="T55" fmla="*/ 60483756 h 48"/>
              <a:gd name="T56" fmla="*/ 20161251 w 56"/>
              <a:gd name="T57" fmla="*/ 60483756 h 48"/>
              <a:gd name="T58" fmla="*/ 20161251 w 56"/>
              <a:gd name="T59" fmla="*/ 60483756 h 48"/>
              <a:gd name="T60" fmla="*/ 20161251 w 56"/>
              <a:gd name="T61" fmla="*/ 80644999 h 48"/>
              <a:gd name="T62" fmla="*/ 20161251 w 56"/>
              <a:gd name="T63" fmla="*/ 80644999 h 48"/>
              <a:gd name="T64" fmla="*/ 20161251 w 56"/>
              <a:gd name="T65" fmla="*/ 80644999 h 48"/>
              <a:gd name="T66" fmla="*/ 40322501 w 56"/>
              <a:gd name="T67" fmla="*/ 80644999 h 48"/>
              <a:gd name="T68" fmla="*/ 40322501 w 56"/>
              <a:gd name="T69" fmla="*/ 80644999 h 48"/>
              <a:gd name="T70" fmla="*/ 40322501 w 56"/>
              <a:gd name="T71" fmla="*/ 100806243 h 48"/>
              <a:gd name="T72" fmla="*/ 40322501 w 56"/>
              <a:gd name="T73" fmla="*/ 100806243 h 48"/>
              <a:gd name="T74" fmla="*/ 40322501 w 56"/>
              <a:gd name="T75" fmla="*/ 100806243 h 48"/>
              <a:gd name="T76" fmla="*/ 60483758 w 56"/>
              <a:gd name="T77" fmla="*/ 100806243 h 48"/>
              <a:gd name="T78" fmla="*/ 60483758 w 56"/>
              <a:gd name="T79" fmla="*/ 100806243 h 48"/>
              <a:gd name="T80" fmla="*/ 60483758 w 56"/>
              <a:gd name="T81" fmla="*/ 100806243 h 48"/>
              <a:gd name="T82" fmla="*/ 141128761 w 56"/>
              <a:gd name="T83" fmla="*/ 100806243 h 48"/>
              <a:gd name="T84" fmla="*/ 141128761 w 56"/>
              <a:gd name="T85" fmla="*/ 100806243 h 48"/>
              <a:gd name="T86" fmla="*/ 141128761 w 56"/>
              <a:gd name="T87" fmla="*/ 120967511 h 48"/>
              <a:gd name="T88" fmla="*/ 141128761 w 56"/>
              <a:gd name="T89" fmla="*/ 120967511 h 48"/>
              <a:gd name="T90" fmla="*/ 0 w 56"/>
              <a:gd name="T91" fmla="*/ 120967511 h 4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
              <a:gd name="T139" fmla="*/ 0 h 48"/>
              <a:gd name="T140" fmla="*/ 56 w 56"/>
              <a:gd name="T141" fmla="*/ 48 h 4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 h="48">
                <a:moveTo>
                  <a:pt x="0" y="48"/>
                </a:moveTo>
                <a:lnTo>
                  <a:pt x="0" y="40"/>
                </a:lnTo>
                <a:lnTo>
                  <a:pt x="8" y="40"/>
                </a:lnTo>
                <a:lnTo>
                  <a:pt x="8" y="32"/>
                </a:lnTo>
                <a:lnTo>
                  <a:pt x="0" y="32"/>
                </a:lnTo>
                <a:lnTo>
                  <a:pt x="0" y="24"/>
                </a:lnTo>
                <a:lnTo>
                  <a:pt x="0" y="8"/>
                </a:lnTo>
                <a:lnTo>
                  <a:pt x="8" y="8"/>
                </a:lnTo>
                <a:lnTo>
                  <a:pt x="16" y="8"/>
                </a:lnTo>
                <a:lnTo>
                  <a:pt x="24" y="0"/>
                </a:lnTo>
                <a:lnTo>
                  <a:pt x="56" y="0"/>
                </a:lnTo>
                <a:lnTo>
                  <a:pt x="56" y="16"/>
                </a:lnTo>
                <a:lnTo>
                  <a:pt x="24" y="16"/>
                </a:lnTo>
                <a:lnTo>
                  <a:pt x="16" y="16"/>
                </a:lnTo>
                <a:lnTo>
                  <a:pt x="8" y="16"/>
                </a:lnTo>
                <a:lnTo>
                  <a:pt x="8" y="24"/>
                </a:lnTo>
                <a:lnTo>
                  <a:pt x="8" y="32"/>
                </a:lnTo>
                <a:lnTo>
                  <a:pt x="16" y="32"/>
                </a:lnTo>
                <a:lnTo>
                  <a:pt x="16" y="40"/>
                </a:lnTo>
                <a:lnTo>
                  <a:pt x="24" y="40"/>
                </a:lnTo>
                <a:lnTo>
                  <a:pt x="56" y="40"/>
                </a:lnTo>
                <a:lnTo>
                  <a:pt x="56" y="48"/>
                </a:lnTo>
                <a:lnTo>
                  <a:pt x="0" y="48"/>
                </a:lnTo>
                <a:close/>
              </a:path>
            </a:pathLst>
          </a:custGeom>
          <a:solidFill>
            <a:srgbClr val="000000"/>
          </a:solidFill>
          <a:ln w="9525">
            <a:noFill/>
            <a:round/>
            <a:headEnd/>
            <a:tailEnd/>
          </a:ln>
        </p:spPr>
        <p:txBody>
          <a:bodyPr/>
          <a:lstStyle/>
          <a:p>
            <a:endParaRPr lang="ja-JP" altLang="en-US">
              <a:solidFill>
                <a:srgbClr val="000000"/>
              </a:solidFill>
              <a:latin typeface="Arial"/>
              <a:ea typeface="ＭＳ Ｐゴシック"/>
            </a:endParaRPr>
          </a:p>
        </p:txBody>
      </p:sp>
      <p:sp>
        <p:nvSpPr>
          <p:cNvPr id="117856" name="Freeform 100"/>
          <p:cNvSpPr>
            <a:spLocks/>
          </p:cNvSpPr>
          <p:nvPr/>
        </p:nvSpPr>
        <p:spPr bwMode="auto">
          <a:xfrm>
            <a:off x="4403725" y="4268788"/>
            <a:ext cx="88900" cy="76200"/>
          </a:xfrm>
          <a:custGeom>
            <a:avLst/>
            <a:gdLst>
              <a:gd name="T0" fmla="*/ 120967517 w 56"/>
              <a:gd name="T1" fmla="*/ 60483756 h 48"/>
              <a:gd name="T2" fmla="*/ 120967517 w 56"/>
              <a:gd name="T3" fmla="*/ 60483756 h 48"/>
              <a:gd name="T4" fmla="*/ 120967517 w 56"/>
              <a:gd name="T5" fmla="*/ 40322500 h 48"/>
              <a:gd name="T6" fmla="*/ 100806247 w 56"/>
              <a:gd name="T7" fmla="*/ 40322500 h 48"/>
              <a:gd name="T8" fmla="*/ 100806247 w 56"/>
              <a:gd name="T9" fmla="*/ 40322500 h 48"/>
              <a:gd name="T10" fmla="*/ 100806247 w 56"/>
              <a:gd name="T11" fmla="*/ 20161250 h 48"/>
              <a:gd name="T12" fmla="*/ 80645003 w 56"/>
              <a:gd name="T13" fmla="*/ 20161250 h 48"/>
              <a:gd name="T14" fmla="*/ 80645003 w 56"/>
              <a:gd name="T15" fmla="*/ 20161250 h 48"/>
              <a:gd name="T16" fmla="*/ 60483758 w 56"/>
              <a:gd name="T17" fmla="*/ 20161250 h 48"/>
              <a:gd name="T18" fmla="*/ 40322501 w 56"/>
              <a:gd name="T19" fmla="*/ 40322500 h 48"/>
              <a:gd name="T20" fmla="*/ 40322501 w 56"/>
              <a:gd name="T21" fmla="*/ 40322500 h 48"/>
              <a:gd name="T22" fmla="*/ 20161251 w 56"/>
              <a:gd name="T23" fmla="*/ 40322500 h 48"/>
              <a:gd name="T24" fmla="*/ 20161251 w 56"/>
              <a:gd name="T25" fmla="*/ 60483756 h 48"/>
              <a:gd name="T26" fmla="*/ 20161251 w 56"/>
              <a:gd name="T27" fmla="*/ 60483756 h 48"/>
              <a:gd name="T28" fmla="*/ 20161251 w 56"/>
              <a:gd name="T29" fmla="*/ 80644999 h 48"/>
              <a:gd name="T30" fmla="*/ 40322501 w 56"/>
              <a:gd name="T31" fmla="*/ 100806243 h 48"/>
              <a:gd name="T32" fmla="*/ 40322501 w 56"/>
              <a:gd name="T33" fmla="*/ 100806243 h 48"/>
              <a:gd name="T34" fmla="*/ 60483758 w 56"/>
              <a:gd name="T35" fmla="*/ 100806243 h 48"/>
              <a:gd name="T36" fmla="*/ 80645003 w 56"/>
              <a:gd name="T37" fmla="*/ 100806243 h 48"/>
              <a:gd name="T38" fmla="*/ 80645003 w 56"/>
              <a:gd name="T39" fmla="*/ 100806243 h 48"/>
              <a:gd name="T40" fmla="*/ 100806247 w 56"/>
              <a:gd name="T41" fmla="*/ 100806243 h 48"/>
              <a:gd name="T42" fmla="*/ 120967517 w 56"/>
              <a:gd name="T43" fmla="*/ 100806243 h 48"/>
              <a:gd name="T44" fmla="*/ 120967517 w 56"/>
              <a:gd name="T45" fmla="*/ 100806243 h 48"/>
              <a:gd name="T46" fmla="*/ 120967517 w 56"/>
              <a:gd name="T47" fmla="*/ 80644999 h 48"/>
              <a:gd name="T48" fmla="*/ 120967517 w 56"/>
              <a:gd name="T49" fmla="*/ 60483756 h 48"/>
              <a:gd name="T50" fmla="*/ 120967517 w 56"/>
              <a:gd name="T51" fmla="*/ 60483756 h 48"/>
              <a:gd name="T52" fmla="*/ 120967517 w 56"/>
              <a:gd name="T53" fmla="*/ 60483756 h 48"/>
              <a:gd name="T54" fmla="*/ 0 w 56"/>
              <a:gd name="T55" fmla="*/ 60483756 h 48"/>
              <a:gd name="T56" fmla="*/ 0 w 56"/>
              <a:gd name="T57" fmla="*/ 40322500 h 48"/>
              <a:gd name="T58" fmla="*/ 20161251 w 56"/>
              <a:gd name="T59" fmla="*/ 20161250 h 48"/>
              <a:gd name="T60" fmla="*/ 20161251 w 56"/>
              <a:gd name="T61" fmla="*/ 20161250 h 48"/>
              <a:gd name="T62" fmla="*/ 40322501 w 56"/>
              <a:gd name="T63" fmla="*/ 0 h 48"/>
              <a:gd name="T64" fmla="*/ 80645003 w 56"/>
              <a:gd name="T65" fmla="*/ 0 h 48"/>
              <a:gd name="T66" fmla="*/ 80645003 w 56"/>
              <a:gd name="T67" fmla="*/ 0 h 48"/>
              <a:gd name="T68" fmla="*/ 100806247 w 56"/>
              <a:gd name="T69" fmla="*/ 0 h 48"/>
              <a:gd name="T70" fmla="*/ 120967517 w 56"/>
              <a:gd name="T71" fmla="*/ 20161250 h 48"/>
              <a:gd name="T72" fmla="*/ 120967517 w 56"/>
              <a:gd name="T73" fmla="*/ 20161250 h 48"/>
              <a:gd name="T74" fmla="*/ 141128761 w 56"/>
              <a:gd name="T75" fmla="*/ 40322500 h 48"/>
              <a:gd name="T76" fmla="*/ 141128761 w 56"/>
              <a:gd name="T77" fmla="*/ 60483756 h 48"/>
              <a:gd name="T78" fmla="*/ 141128761 w 56"/>
              <a:gd name="T79" fmla="*/ 60483756 h 48"/>
              <a:gd name="T80" fmla="*/ 141128761 w 56"/>
              <a:gd name="T81" fmla="*/ 100806243 h 48"/>
              <a:gd name="T82" fmla="*/ 120967517 w 56"/>
              <a:gd name="T83" fmla="*/ 120967511 h 48"/>
              <a:gd name="T84" fmla="*/ 120967517 w 56"/>
              <a:gd name="T85" fmla="*/ 120967511 h 48"/>
              <a:gd name="T86" fmla="*/ 100806247 w 56"/>
              <a:gd name="T87" fmla="*/ 120967511 h 48"/>
              <a:gd name="T88" fmla="*/ 80645003 w 56"/>
              <a:gd name="T89" fmla="*/ 120967511 h 48"/>
              <a:gd name="T90" fmla="*/ 80645003 w 56"/>
              <a:gd name="T91" fmla="*/ 120967511 h 48"/>
              <a:gd name="T92" fmla="*/ 40322501 w 56"/>
              <a:gd name="T93" fmla="*/ 120967511 h 48"/>
              <a:gd name="T94" fmla="*/ 20161251 w 56"/>
              <a:gd name="T95" fmla="*/ 100806243 h 48"/>
              <a:gd name="T96" fmla="*/ 20161251 w 56"/>
              <a:gd name="T97" fmla="*/ 100806243 h 48"/>
              <a:gd name="T98" fmla="*/ 0 w 56"/>
              <a:gd name="T99" fmla="*/ 80644999 h 48"/>
              <a:gd name="T100" fmla="*/ 0 w 56"/>
              <a:gd name="T101" fmla="*/ 60483756 h 48"/>
              <a:gd name="T102" fmla="*/ 0 w 56"/>
              <a:gd name="T103" fmla="*/ 60483756 h 48"/>
              <a:gd name="T104" fmla="*/ 120967517 w 56"/>
              <a:gd name="T105" fmla="*/ 60483756 h 4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6"/>
              <a:gd name="T160" fmla="*/ 0 h 48"/>
              <a:gd name="T161" fmla="*/ 56 w 56"/>
              <a:gd name="T162" fmla="*/ 48 h 4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6" h="48">
                <a:moveTo>
                  <a:pt x="48" y="24"/>
                </a:moveTo>
                <a:lnTo>
                  <a:pt x="48" y="24"/>
                </a:lnTo>
                <a:lnTo>
                  <a:pt x="48" y="16"/>
                </a:lnTo>
                <a:lnTo>
                  <a:pt x="40" y="16"/>
                </a:lnTo>
                <a:lnTo>
                  <a:pt x="40" y="8"/>
                </a:lnTo>
                <a:lnTo>
                  <a:pt x="32" y="8"/>
                </a:lnTo>
                <a:lnTo>
                  <a:pt x="24" y="8"/>
                </a:lnTo>
                <a:lnTo>
                  <a:pt x="16" y="16"/>
                </a:lnTo>
                <a:lnTo>
                  <a:pt x="8" y="16"/>
                </a:lnTo>
                <a:lnTo>
                  <a:pt x="8" y="24"/>
                </a:lnTo>
                <a:lnTo>
                  <a:pt x="8" y="32"/>
                </a:lnTo>
                <a:lnTo>
                  <a:pt x="16" y="40"/>
                </a:lnTo>
                <a:lnTo>
                  <a:pt x="24" y="40"/>
                </a:lnTo>
                <a:lnTo>
                  <a:pt x="32" y="40"/>
                </a:lnTo>
                <a:lnTo>
                  <a:pt x="40" y="40"/>
                </a:lnTo>
                <a:lnTo>
                  <a:pt x="48" y="40"/>
                </a:lnTo>
                <a:lnTo>
                  <a:pt x="48" y="32"/>
                </a:lnTo>
                <a:lnTo>
                  <a:pt x="48" y="24"/>
                </a:lnTo>
                <a:lnTo>
                  <a:pt x="0" y="24"/>
                </a:lnTo>
                <a:lnTo>
                  <a:pt x="0" y="16"/>
                </a:lnTo>
                <a:lnTo>
                  <a:pt x="8" y="8"/>
                </a:lnTo>
                <a:lnTo>
                  <a:pt x="16" y="0"/>
                </a:lnTo>
                <a:lnTo>
                  <a:pt x="32" y="0"/>
                </a:lnTo>
                <a:lnTo>
                  <a:pt x="40" y="0"/>
                </a:lnTo>
                <a:lnTo>
                  <a:pt x="48" y="8"/>
                </a:lnTo>
                <a:lnTo>
                  <a:pt x="56" y="16"/>
                </a:lnTo>
                <a:lnTo>
                  <a:pt x="56" y="24"/>
                </a:lnTo>
                <a:lnTo>
                  <a:pt x="56" y="40"/>
                </a:lnTo>
                <a:lnTo>
                  <a:pt x="48" y="48"/>
                </a:lnTo>
                <a:lnTo>
                  <a:pt x="40" y="48"/>
                </a:lnTo>
                <a:lnTo>
                  <a:pt x="32" y="48"/>
                </a:lnTo>
                <a:lnTo>
                  <a:pt x="16" y="48"/>
                </a:lnTo>
                <a:lnTo>
                  <a:pt x="8" y="40"/>
                </a:lnTo>
                <a:lnTo>
                  <a:pt x="0" y="32"/>
                </a:lnTo>
                <a:lnTo>
                  <a:pt x="0" y="24"/>
                </a:lnTo>
                <a:lnTo>
                  <a:pt x="48" y="24"/>
                </a:lnTo>
                <a:close/>
              </a:path>
            </a:pathLst>
          </a:custGeom>
          <a:solidFill>
            <a:srgbClr val="000000"/>
          </a:solidFill>
          <a:ln w="9525">
            <a:noFill/>
            <a:round/>
            <a:headEnd/>
            <a:tailEnd/>
          </a:ln>
        </p:spPr>
        <p:txBody>
          <a:bodyPr/>
          <a:lstStyle/>
          <a:p>
            <a:endParaRPr lang="ja-JP" altLang="en-US">
              <a:solidFill>
                <a:srgbClr val="000000"/>
              </a:solidFill>
              <a:latin typeface="Arial"/>
              <a:ea typeface="ＭＳ Ｐゴシック"/>
            </a:endParaRPr>
          </a:p>
        </p:txBody>
      </p:sp>
      <p:sp>
        <p:nvSpPr>
          <p:cNvPr id="117857" name="Freeform 101"/>
          <p:cNvSpPr>
            <a:spLocks/>
          </p:cNvSpPr>
          <p:nvPr/>
        </p:nvSpPr>
        <p:spPr bwMode="auto">
          <a:xfrm>
            <a:off x="4479925" y="4230688"/>
            <a:ext cx="12700" cy="25400"/>
          </a:xfrm>
          <a:custGeom>
            <a:avLst/>
            <a:gdLst>
              <a:gd name="T0" fmla="*/ 0 w 8"/>
              <a:gd name="T1" fmla="*/ 40322493 h 16"/>
              <a:gd name="T2" fmla="*/ 0 w 8"/>
              <a:gd name="T3" fmla="*/ 0 h 16"/>
              <a:gd name="T4" fmla="*/ 0 w 8"/>
              <a:gd name="T5" fmla="*/ 0 h 16"/>
              <a:gd name="T6" fmla="*/ 20161247 w 8"/>
              <a:gd name="T7" fmla="*/ 0 h 16"/>
              <a:gd name="T8" fmla="*/ 20161247 w 8"/>
              <a:gd name="T9" fmla="*/ 0 h 16"/>
              <a:gd name="T10" fmla="*/ 20161247 w 8"/>
              <a:gd name="T11" fmla="*/ 40322493 h 16"/>
              <a:gd name="T12" fmla="*/ 20161247 w 8"/>
              <a:gd name="T13" fmla="*/ 40322493 h 16"/>
              <a:gd name="T14" fmla="*/ 0 w 8"/>
              <a:gd name="T15" fmla="*/ 40322493 h 16"/>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16"/>
              <a:gd name="T26" fmla="*/ 8 w 8"/>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16">
                <a:moveTo>
                  <a:pt x="0" y="16"/>
                </a:moveTo>
                <a:lnTo>
                  <a:pt x="0" y="0"/>
                </a:lnTo>
                <a:lnTo>
                  <a:pt x="8" y="0"/>
                </a:lnTo>
                <a:lnTo>
                  <a:pt x="8" y="16"/>
                </a:lnTo>
                <a:lnTo>
                  <a:pt x="0" y="16"/>
                </a:lnTo>
                <a:close/>
              </a:path>
            </a:pathLst>
          </a:custGeom>
          <a:solidFill>
            <a:srgbClr val="000000"/>
          </a:solidFill>
          <a:ln w="9525">
            <a:noFill/>
            <a:round/>
            <a:headEnd/>
            <a:tailEnd/>
          </a:ln>
        </p:spPr>
        <p:txBody>
          <a:bodyPr/>
          <a:lstStyle/>
          <a:p>
            <a:endParaRPr lang="ja-JP" altLang="en-US">
              <a:solidFill>
                <a:srgbClr val="000000"/>
              </a:solidFill>
              <a:latin typeface="Arial"/>
              <a:ea typeface="ＭＳ Ｐゴシック"/>
            </a:endParaRPr>
          </a:p>
        </p:txBody>
      </p:sp>
      <p:sp>
        <p:nvSpPr>
          <p:cNvPr id="117858" name="Freeform 102"/>
          <p:cNvSpPr>
            <a:spLocks/>
          </p:cNvSpPr>
          <p:nvPr/>
        </p:nvSpPr>
        <p:spPr bwMode="auto">
          <a:xfrm>
            <a:off x="4403725" y="4090988"/>
            <a:ext cx="88900" cy="76200"/>
          </a:xfrm>
          <a:custGeom>
            <a:avLst/>
            <a:gdLst>
              <a:gd name="T0" fmla="*/ 120967517 w 56"/>
              <a:gd name="T1" fmla="*/ 60483756 h 48"/>
              <a:gd name="T2" fmla="*/ 120967517 w 56"/>
              <a:gd name="T3" fmla="*/ 60483756 h 48"/>
              <a:gd name="T4" fmla="*/ 120967517 w 56"/>
              <a:gd name="T5" fmla="*/ 40322500 h 48"/>
              <a:gd name="T6" fmla="*/ 100806247 w 56"/>
              <a:gd name="T7" fmla="*/ 40322500 h 48"/>
              <a:gd name="T8" fmla="*/ 100806247 w 56"/>
              <a:gd name="T9" fmla="*/ 40322500 h 48"/>
              <a:gd name="T10" fmla="*/ 100806247 w 56"/>
              <a:gd name="T11" fmla="*/ 20161250 h 48"/>
              <a:gd name="T12" fmla="*/ 80645003 w 56"/>
              <a:gd name="T13" fmla="*/ 20161250 h 48"/>
              <a:gd name="T14" fmla="*/ 80645003 w 56"/>
              <a:gd name="T15" fmla="*/ 20161250 h 48"/>
              <a:gd name="T16" fmla="*/ 60483758 w 56"/>
              <a:gd name="T17" fmla="*/ 20161250 h 48"/>
              <a:gd name="T18" fmla="*/ 40322501 w 56"/>
              <a:gd name="T19" fmla="*/ 40322500 h 48"/>
              <a:gd name="T20" fmla="*/ 40322501 w 56"/>
              <a:gd name="T21" fmla="*/ 40322500 h 48"/>
              <a:gd name="T22" fmla="*/ 20161251 w 56"/>
              <a:gd name="T23" fmla="*/ 40322500 h 48"/>
              <a:gd name="T24" fmla="*/ 20161251 w 56"/>
              <a:gd name="T25" fmla="*/ 60483756 h 48"/>
              <a:gd name="T26" fmla="*/ 20161251 w 56"/>
              <a:gd name="T27" fmla="*/ 60483756 h 48"/>
              <a:gd name="T28" fmla="*/ 20161251 w 56"/>
              <a:gd name="T29" fmla="*/ 80644999 h 48"/>
              <a:gd name="T30" fmla="*/ 40322501 w 56"/>
              <a:gd name="T31" fmla="*/ 100806243 h 48"/>
              <a:gd name="T32" fmla="*/ 40322501 w 56"/>
              <a:gd name="T33" fmla="*/ 100806243 h 48"/>
              <a:gd name="T34" fmla="*/ 60483758 w 56"/>
              <a:gd name="T35" fmla="*/ 100806243 h 48"/>
              <a:gd name="T36" fmla="*/ 80645003 w 56"/>
              <a:gd name="T37" fmla="*/ 100806243 h 48"/>
              <a:gd name="T38" fmla="*/ 80645003 w 56"/>
              <a:gd name="T39" fmla="*/ 100806243 h 48"/>
              <a:gd name="T40" fmla="*/ 100806247 w 56"/>
              <a:gd name="T41" fmla="*/ 100806243 h 48"/>
              <a:gd name="T42" fmla="*/ 120967517 w 56"/>
              <a:gd name="T43" fmla="*/ 100806243 h 48"/>
              <a:gd name="T44" fmla="*/ 120967517 w 56"/>
              <a:gd name="T45" fmla="*/ 100806243 h 48"/>
              <a:gd name="T46" fmla="*/ 120967517 w 56"/>
              <a:gd name="T47" fmla="*/ 80644999 h 48"/>
              <a:gd name="T48" fmla="*/ 120967517 w 56"/>
              <a:gd name="T49" fmla="*/ 60483756 h 48"/>
              <a:gd name="T50" fmla="*/ 120967517 w 56"/>
              <a:gd name="T51" fmla="*/ 60483756 h 48"/>
              <a:gd name="T52" fmla="*/ 120967517 w 56"/>
              <a:gd name="T53" fmla="*/ 60483756 h 48"/>
              <a:gd name="T54" fmla="*/ 0 w 56"/>
              <a:gd name="T55" fmla="*/ 60483756 h 48"/>
              <a:gd name="T56" fmla="*/ 0 w 56"/>
              <a:gd name="T57" fmla="*/ 40322500 h 48"/>
              <a:gd name="T58" fmla="*/ 20161251 w 56"/>
              <a:gd name="T59" fmla="*/ 20161250 h 48"/>
              <a:gd name="T60" fmla="*/ 20161251 w 56"/>
              <a:gd name="T61" fmla="*/ 20161250 h 48"/>
              <a:gd name="T62" fmla="*/ 40322501 w 56"/>
              <a:gd name="T63" fmla="*/ 0 h 48"/>
              <a:gd name="T64" fmla="*/ 80645003 w 56"/>
              <a:gd name="T65" fmla="*/ 0 h 48"/>
              <a:gd name="T66" fmla="*/ 80645003 w 56"/>
              <a:gd name="T67" fmla="*/ 0 h 48"/>
              <a:gd name="T68" fmla="*/ 100806247 w 56"/>
              <a:gd name="T69" fmla="*/ 0 h 48"/>
              <a:gd name="T70" fmla="*/ 120967517 w 56"/>
              <a:gd name="T71" fmla="*/ 20161250 h 48"/>
              <a:gd name="T72" fmla="*/ 120967517 w 56"/>
              <a:gd name="T73" fmla="*/ 20161250 h 48"/>
              <a:gd name="T74" fmla="*/ 141128761 w 56"/>
              <a:gd name="T75" fmla="*/ 40322500 h 48"/>
              <a:gd name="T76" fmla="*/ 141128761 w 56"/>
              <a:gd name="T77" fmla="*/ 60483756 h 48"/>
              <a:gd name="T78" fmla="*/ 141128761 w 56"/>
              <a:gd name="T79" fmla="*/ 60483756 h 48"/>
              <a:gd name="T80" fmla="*/ 141128761 w 56"/>
              <a:gd name="T81" fmla="*/ 100806243 h 48"/>
              <a:gd name="T82" fmla="*/ 120967517 w 56"/>
              <a:gd name="T83" fmla="*/ 100806243 h 48"/>
              <a:gd name="T84" fmla="*/ 120967517 w 56"/>
              <a:gd name="T85" fmla="*/ 100806243 h 48"/>
              <a:gd name="T86" fmla="*/ 100806247 w 56"/>
              <a:gd name="T87" fmla="*/ 120967511 h 48"/>
              <a:gd name="T88" fmla="*/ 80645003 w 56"/>
              <a:gd name="T89" fmla="*/ 120967511 h 48"/>
              <a:gd name="T90" fmla="*/ 80645003 w 56"/>
              <a:gd name="T91" fmla="*/ 120967511 h 48"/>
              <a:gd name="T92" fmla="*/ 40322501 w 56"/>
              <a:gd name="T93" fmla="*/ 120967511 h 48"/>
              <a:gd name="T94" fmla="*/ 20161251 w 56"/>
              <a:gd name="T95" fmla="*/ 100806243 h 48"/>
              <a:gd name="T96" fmla="*/ 20161251 w 56"/>
              <a:gd name="T97" fmla="*/ 100806243 h 48"/>
              <a:gd name="T98" fmla="*/ 0 w 56"/>
              <a:gd name="T99" fmla="*/ 80644999 h 48"/>
              <a:gd name="T100" fmla="*/ 0 w 56"/>
              <a:gd name="T101" fmla="*/ 60483756 h 48"/>
              <a:gd name="T102" fmla="*/ 0 w 56"/>
              <a:gd name="T103" fmla="*/ 60483756 h 48"/>
              <a:gd name="T104" fmla="*/ 120967517 w 56"/>
              <a:gd name="T105" fmla="*/ 60483756 h 4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6"/>
              <a:gd name="T160" fmla="*/ 0 h 48"/>
              <a:gd name="T161" fmla="*/ 56 w 56"/>
              <a:gd name="T162" fmla="*/ 48 h 4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6" h="48">
                <a:moveTo>
                  <a:pt x="48" y="24"/>
                </a:moveTo>
                <a:lnTo>
                  <a:pt x="48" y="24"/>
                </a:lnTo>
                <a:lnTo>
                  <a:pt x="48" y="16"/>
                </a:lnTo>
                <a:lnTo>
                  <a:pt x="40" y="16"/>
                </a:lnTo>
                <a:lnTo>
                  <a:pt x="40" y="8"/>
                </a:lnTo>
                <a:lnTo>
                  <a:pt x="32" y="8"/>
                </a:lnTo>
                <a:lnTo>
                  <a:pt x="24" y="8"/>
                </a:lnTo>
                <a:lnTo>
                  <a:pt x="16" y="16"/>
                </a:lnTo>
                <a:lnTo>
                  <a:pt x="8" y="16"/>
                </a:lnTo>
                <a:lnTo>
                  <a:pt x="8" y="24"/>
                </a:lnTo>
                <a:lnTo>
                  <a:pt x="8" y="32"/>
                </a:lnTo>
                <a:lnTo>
                  <a:pt x="16" y="40"/>
                </a:lnTo>
                <a:lnTo>
                  <a:pt x="24" y="40"/>
                </a:lnTo>
                <a:lnTo>
                  <a:pt x="32" y="40"/>
                </a:lnTo>
                <a:lnTo>
                  <a:pt x="40" y="40"/>
                </a:lnTo>
                <a:lnTo>
                  <a:pt x="48" y="40"/>
                </a:lnTo>
                <a:lnTo>
                  <a:pt x="48" y="32"/>
                </a:lnTo>
                <a:lnTo>
                  <a:pt x="48" y="24"/>
                </a:lnTo>
                <a:lnTo>
                  <a:pt x="0" y="24"/>
                </a:lnTo>
                <a:lnTo>
                  <a:pt x="0" y="16"/>
                </a:lnTo>
                <a:lnTo>
                  <a:pt x="8" y="8"/>
                </a:lnTo>
                <a:lnTo>
                  <a:pt x="16" y="0"/>
                </a:lnTo>
                <a:lnTo>
                  <a:pt x="32" y="0"/>
                </a:lnTo>
                <a:lnTo>
                  <a:pt x="40" y="0"/>
                </a:lnTo>
                <a:lnTo>
                  <a:pt x="48" y="8"/>
                </a:lnTo>
                <a:lnTo>
                  <a:pt x="56" y="16"/>
                </a:lnTo>
                <a:lnTo>
                  <a:pt x="56" y="24"/>
                </a:lnTo>
                <a:lnTo>
                  <a:pt x="56" y="40"/>
                </a:lnTo>
                <a:lnTo>
                  <a:pt x="48" y="40"/>
                </a:lnTo>
                <a:lnTo>
                  <a:pt x="40" y="48"/>
                </a:lnTo>
                <a:lnTo>
                  <a:pt x="32" y="48"/>
                </a:lnTo>
                <a:lnTo>
                  <a:pt x="16" y="48"/>
                </a:lnTo>
                <a:lnTo>
                  <a:pt x="8" y="40"/>
                </a:lnTo>
                <a:lnTo>
                  <a:pt x="0" y="32"/>
                </a:lnTo>
                <a:lnTo>
                  <a:pt x="0" y="24"/>
                </a:lnTo>
                <a:lnTo>
                  <a:pt x="48" y="24"/>
                </a:lnTo>
                <a:close/>
              </a:path>
            </a:pathLst>
          </a:custGeom>
          <a:solidFill>
            <a:srgbClr val="000000"/>
          </a:solidFill>
          <a:ln w="9525">
            <a:noFill/>
            <a:round/>
            <a:headEnd/>
            <a:tailEnd/>
          </a:ln>
        </p:spPr>
        <p:txBody>
          <a:bodyPr/>
          <a:lstStyle/>
          <a:p>
            <a:endParaRPr lang="ja-JP" altLang="en-US">
              <a:solidFill>
                <a:srgbClr val="000000"/>
              </a:solidFill>
              <a:latin typeface="Arial"/>
              <a:ea typeface="ＭＳ Ｐゴシック"/>
            </a:endParaRPr>
          </a:p>
        </p:txBody>
      </p:sp>
      <p:sp>
        <p:nvSpPr>
          <p:cNvPr id="117859" name="Freeform 103"/>
          <p:cNvSpPr>
            <a:spLocks/>
          </p:cNvSpPr>
          <p:nvPr/>
        </p:nvSpPr>
        <p:spPr bwMode="auto">
          <a:xfrm>
            <a:off x="4378325" y="4040188"/>
            <a:ext cx="114300" cy="38100"/>
          </a:xfrm>
          <a:custGeom>
            <a:avLst/>
            <a:gdLst>
              <a:gd name="T0" fmla="*/ 20161248 w 72"/>
              <a:gd name="T1" fmla="*/ 60483756 h 24"/>
              <a:gd name="T2" fmla="*/ 20161248 w 72"/>
              <a:gd name="T3" fmla="*/ 40322500 h 24"/>
              <a:gd name="T4" fmla="*/ 0 w 72"/>
              <a:gd name="T5" fmla="*/ 40322500 h 24"/>
              <a:gd name="T6" fmla="*/ 0 w 72"/>
              <a:gd name="T7" fmla="*/ 40322500 h 24"/>
              <a:gd name="T8" fmla="*/ 0 w 72"/>
              <a:gd name="T9" fmla="*/ 40322500 h 24"/>
              <a:gd name="T10" fmla="*/ 0 w 72"/>
              <a:gd name="T11" fmla="*/ 20161250 h 24"/>
              <a:gd name="T12" fmla="*/ 0 w 72"/>
              <a:gd name="T13" fmla="*/ 20161250 h 24"/>
              <a:gd name="T14" fmla="*/ 0 w 72"/>
              <a:gd name="T15" fmla="*/ 20161250 h 24"/>
              <a:gd name="T16" fmla="*/ 0 w 72"/>
              <a:gd name="T17" fmla="*/ 20161250 h 24"/>
              <a:gd name="T18" fmla="*/ 0 w 72"/>
              <a:gd name="T19" fmla="*/ 20161250 h 24"/>
              <a:gd name="T20" fmla="*/ 0 w 72"/>
              <a:gd name="T21" fmla="*/ 0 h 24"/>
              <a:gd name="T22" fmla="*/ 0 w 72"/>
              <a:gd name="T23" fmla="*/ 0 h 24"/>
              <a:gd name="T24" fmla="*/ 0 w 72"/>
              <a:gd name="T25" fmla="*/ 0 h 24"/>
              <a:gd name="T26" fmla="*/ 20161248 w 72"/>
              <a:gd name="T27" fmla="*/ 0 h 24"/>
              <a:gd name="T28" fmla="*/ 20161248 w 72"/>
              <a:gd name="T29" fmla="*/ 0 h 24"/>
              <a:gd name="T30" fmla="*/ 20161248 w 72"/>
              <a:gd name="T31" fmla="*/ 0 h 24"/>
              <a:gd name="T32" fmla="*/ 20161248 w 72"/>
              <a:gd name="T33" fmla="*/ 20161250 h 24"/>
              <a:gd name="T34" fmla="*/ 20161248 w 72"/>
              <a:gd name="T35" fmla="*/ 20161250 h 24"/>
              <a:gd name="T36" fmla="*/ 20161248 w 72"/>
              <a:gd name="T37" fmla="*/ 20161250 h 24"/>
              <a:gd name="T38" fmla="*/ 20161248 w 72"/>
              <a:gd name="T39" fmla="*/ 20161250 h 24"/>
              <a:gd name="T40" fmla="*/ 20161248 w 72"/>
              <a:gd name="T41" fmla="*/ 20161250 h 24"/>
              <a:gd name="T42" fmla="*/ 20161248 w 72"/>
              <a:gd name="T43" fmla="*/ 20161250 h 24"/>
              <a:gd name="T44" fmla="*/ 20161248 w 72"/>
              <a:gd name="T45" fmla="*/ 20161250 h 24"/>
              <a:gd name="T46" fmla="*/ 20161248 w 72"/>
              <a:gd name="T47" fmla="*/ 20161250 h 24"/>
              <a:gd name="T48" fmla="*/ 40322495 w 72"/>
              <a:gd name="T49" fmla="*/ 20161250 h 24"/>
              <a:gd name="T50" fmla="*/ 40322495 w 72"/>
              <a:gd name="T51" fmla="*/ 20161250 h 24"/>
              <a:gd name="T52" fmla="*/ 40322495 w 72"/>
              <a:gd name="T53" fmla="*/ 20161250 h 24"/>
              <a:gd name="T54" fmla="*/ 40322495 w 72"/>
              <a:gd name="T55" fmla="*/ 0 h 24"/>
              <a:gd name="T56" fmla="*/ 40322495 w 72"/>
              <a:gd name="T57" fmla="*/ 0 h 24"/>
              <a:gd name="T58" fmla="*/ 60483749 w 72"/>
              <a:gd name="T59" fmla="*/ 0 h 24"/>
              <a:gd name="T60" fmla="*/ 60483749 w 72"/>
              <a:gd name="T61" fmla="*/ 0 h 24"/>
              <a:gd name="T62" fmla="*/ 60483749 w 72"/>
              <a:gd name="T63" fmla="*/ 20161250 h 24"/>
              <a:gd name="T64" fmla="*/ 60483749 w 72"/>
              <a:gd name="T65" fmla="*/ 20161250 h 24"/>
              <a:gd name="T66" fmla="*/ 181451223 w 72"/>
              <a:gd name="T67" fmla="*/ 20161250 h 24"/>
              <a:gd name="T68" fmla="*/ 181451223 w 72"/>
              <a:gd name="T69" fmla="*/ 20161250 h 24"/>
              <a:gd name="T70" fmla="*/ 181451223 w 72"/>
              <a:gd name="T71" fmla="*/ 60483756 h 24"/>
              <a:gd name="T72" fmla="*/ 181451223 w 72"/>
              <a:gd name="T73" fmla="*/ 60483756 h 24"/>
              <a:gd name="T74" fmla="*/ 60483749 w 72"/>
              <a:gd name="T75" fmla="*/ 60483756 h 24"/>
              <a:gd name="T76" fmla="*/ 60483749 w 72"/>
              <a:gd name="T77" fmla="*/ 60483756 h 24"/>
              <a:gd name="T78" fmla="*/ 60483749 w 72"/>
              <a:gd name="T79" fmla="*/ 60483756 h 24"/>
              <a:gd name="T80" fmla="*/ 60483749 w 72"/>
              <a:gd name="T81" fmla="*/ 60483756 h 24"/>
              <a:gd name="T82" fmla="*/ 40322495 w 72"/>
              <a:gd name="T83" fmla="*/ 60483756 h 24"/>
              <a:gd name="T84" fmla="*/ 40322495 w 72"/>
              <a:gd name="T85" fmla="*/ 60483756 h 24"/>
              <a:gd name="T86" fmla="*/ 40322495 w 72"/>
              <a:gd name="T87" fmla="*/ 60483756 h 24"/>
              <a:gd name="T88" fmla="*/ 40322495 w 72"/>
              <a:gd name="T89" fmla="*/ 60483756 h 24"/>
              <a:gd name="T90" fmla="*/ 20161248 w 72"/>
              <a:gd name="T91" fmla="*/ 60483756 h 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2"/>
              <a:gd name="T139" fmla="*/ 0 h 24"/>
              <a:gd name="T140" fmla="*/ 72 w 72"/>
              <a:gd name="T141" fmla="*/ 24 h 2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2" h="24">
                <a:moveTo>
                  <a:pt x="8" y="24"/>
                </a:moveTo>
                <a:lnTo>
                  <a:pt x="8" y="16"/>
                </a:lnTo>
                <a:lnTo>
                  <a:pt x="0" y="16"/>
                </a:lnTo>
                <a:lnTo>
                  <a:pt x="0" y="8"/>
                </a:lnTo>
                <a:lnTo>
                  <a:pt x="0" y="0"/>
                </a:lnTo>
                <a:lnTo>
                  <a:pt x="8" y="0"/>
                </a:lnTo>
                <a:lnTo>
                  <a:pt x="8" y="8"/>
                </a:lnTo>
                <a:lnTo>
                  <a:pt x="16" y="8"/>
                </a:lnTo>
                <a:lnTo>
                  <a:pt x="16" y="0"/>
                </a:lnTo>
                <a:lnTo>
                  <a:pt x="24" y="0"/>
                </a:lnTo>
                <a:lnTo>
                  <a:pt x="24" y="8"/>
                </a:lnTo>
                <a:lnTo>
                  <a:pt x="72" y="8"/>
                </a:lnTo>
                <a:lnTo>
                  <a:pt x="72" y="24"/>
                </a:lnTo>
                <a:lnTo>
                  <a:pt x="24" y="24"/>
                </a:lnTo>
                <a:lnTo>
                  <a:pt x="16" y="24"/>
                </a:lnTo>
                <a:lnTo>
                  <a:pt x="8" y="24"/>
                </a:lnTo>
                <a:close/>
              </a:path>
            </a:pathLst>
          </a:custGeom>
          <a:solidFill>
            <a:srgbClr val="000000"/>
          </a:solidFill>
          <a:ln w="9525">
            <a:noFill/>
            <a:round/>
            <a:headEnd/>
            <a:tailEnd/>
          </a:ln>
        </p:spPr>
        <p:txBody>
          <a:bodyPr/>
          <a:lstStyle/>
          <a:p>
            <a:endParaRPr lang="ja-JP" altLang="en-US">
              <a:solidFill>
                <a:srgbClr val="000000"/>
              </a:solidFill>
              <a:latin typeface="Arial"/>
              <a:ea typeface="ＭＳ Ｐゴシック"/>
            </a:endParaRPr>
          </a:p>
        </p:txBody>
      </p:sp>
      <p:sp>
        <p:nvSpPr>
          <p:cNvPr id="117860" name="Freeform 104"/>
          <p:cNvSpPr>
            <a:spLocks/>
          </p:cNvSpPr>
          <p:nvPr/>
        </p:nvSpPr>
        <p:spPr bwMode="auto">
          <a:xfrm>
            <a:off x="4403725" y="3925888"/>
            <a:ext cx="88900" cy="63500"/>
          </a:xfrm>
          <a:custGeom>
            <a:avLst/>
            <a:gdLst>
              <a:gd name="T0" fmla="*/ 100806247 w 56"/>
              <a:gd name="T1" fmla="*/ 80644994 h 40"/>
              <a:gd name="T2" fmla="*/ 120967517 w 56"/>
              <a:gd name="T3" fmla="*/ 80644994 h 40"/>
              <a:gd name="T4" fmla="*/ 120967517 w 56"/>
              <a:gd name="T5" fmla="*/ 40322497 h 40"/>
              <a:gd name="T6" fmla="*/ 120967517 w 56"/>
              <a:gd name="T7" fmla="*/ 40322497 h 40"/>
              <a:gd name="T8" fmla="*/ 120967517 w 56"/>
              <a:gd name="T9" fmla="*/ 20161249 h 40"/>
              <a:gd name="T10" fmla="*/ 100806247 w 56"/>
              <a:gd name="T11" fmla="*/ 20161249 h 40"/>
              <a:gd name="T12" fmla="*/ 100806247 w 56"/>
              <a:gd name="T13" fmla="*/ 20161249 h 40"/>
              <a:gd name="T14" fmla="*/ 100806247 w 56"/>
              <a:gd name="T15" fmla="*/ 20161249 h 40"/>
              <a:gd name="T16" fmla="*/ 80645003 w 56"/>
              <a:gd name="T17" fmla="*/ 40322497 h 40"/>
              <a:gd name="T18" fmla="*/ 80645003 w 56"/>
              <a:gd name="T19" fmla="*/ 60483752 h 40"/>
              <a:gd name="T20" fmla="*/ 80645003 w 56"/>
              <a:gd name="T21" fmla="*/ 80644994 h 40"/>
              <a:gd name="T22" fmla="*/ 80645003 w 56"/>
              <a:gd name="T23" fmla="*/ 80644994 h 40"/>
              <a:gd name="T24" fmla="*/ 40322501 w 56"/>
              <a:gd name="T25" fmla="*/ 100806236 h 40"/>
              <a:gd name="T26" fmla="*/ 20161251 w 56"/>
              <a:gd name="T27" fmla="*/ 100806236 h 40"/>
              <a:gd name="T28" fmla="*/ 20161251 w 56"/>
              <a:gd name="T29" fmla="*/ 80644994 h 40"/>
              <a:gd name="T30" fmla="*/ 0 w 56"/>
              <a:gd name="T31" fmla="*/ 60483752 h 40"/>
              <a:gd name="T32" fmla="*/ 0 w 56"/>
              <a:gd name="T33" fmla="*/ 20161249 h 40"/>
              <a:gd name="T34" fmla="*/ 20161251 w 56"/>
              <a:gd name="T35" fmla="*/ 0 h 40"/>
              <a:gd name="T36" fmla="*/ 40322501 w 56"/>
              <a:gd name="T37" fmla="*/ 0 h 40"/>
              <a:gd name="T38" fmla="*/ 40322501 w 56"/>
              <a:gd name="T39" fmla="*/ 20161249 h 40"/>
              <a:gd name="T40" fmla="*/ 40322501 w 56"/>
              <a:gd name="T41" fmla="*/ 20161249 h 40"/>
              <a:gd name="T42" fmla="*/ 40322501 w 56"/>
              <a:gd name="T43" fmla="*/ 20161249 h 40"/>
              <a:gd name="T44" fmla="*/ 20161251 w 56"/>
              <a:gd name="T45" fmla="*/ 60483752 h 40"/>
              <a:gd name="T46" fmla="*/ 20161251 w 56"/>
              <a:gd name="T47" fmla="*/ 60483752 h 40"/>
              <a:gd name="T48" fmla="*/ 20161251 w 56"/>
              <a:gd name="T49" fmla="*/ 80644994 h 40"/>
              <a:gd name="T50" fmla="*/ 40322501 w 56"/>
              <a:gd name="T51" fmla="*/ 80644994 h 40"/>
              <a:gd name="T52" fmla="*/ 40322501 w 56"/>
              <a:gd name="T53" fmla="*/ 80644994 h 40"/>
              <a:gd name="T54" fmla="*/ 60483758 w 56"/>
              <a:gd name="T55" fmla="*/ 60483752 h 40"/>
              <a:gd name="T56" fmla="*/ 60483758 w 56"/>
              <a:gd name="T57" fmla="*/ 60483752 h 40"/>
              <a:gd name="T58" fmla="*/ 60483758 w 56"/>
              <a:gd name="T59" fmla="*/ 40322497 h 40"/>
              <a:gd name="T60" fmla="*/ 60483758 w 56"/>
              <a:gd name="T61" fmla="*/ 20161249 h 40"/>
              <a:gd name="T62" fmla="*/ 80645003 w 56"/>
              <a:gd name="T63" fmla="*/ 0 h 40"/>
              <a:gd name="T64" fmla="*/ 100806247 w 56"/>
              <a:gd name="T65" fmla="*/ 0 h 40"/>
              <a:gd name="T66" fmla="*/ 120967517 w 56"/>
              <a:gd name="T67" fmla="*/ 0 h 40"/>
              <a:gd name="T68" fmla="*/ 141128761 w 56"/>
              <a:gd name="T69" fmla="*/ 0 h 40"/>
              <a:gd name="T70" fmla="*/ 141128761 w 56"/>
              <a:gd name="T71" fmla="*/ 40322497 h 40"/>
              <a:gd name="T72" fmla="*/ 141128761 w 56"/>
              <a:gd name="T73" fmla="*/ 80644994 h 40"/>
              <a:gd name="T74" fmla="*/ 141128761 w 56"/>
              <a:gd name="T75" fmla="*/ 100806236 h 40"/>
              <a:gd name="T76" fmla="*/ 100806247 w 56"/>
              <a:gd name="T77" fmla="*/ 100806236 h 40"/>
              <a:gd name="T78" fmla="*/ 100806247 w 56"/>
              <a:gd name="T79" fmla="*/ 80644994 h 4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6"/>
              <a:gd name="T121" fmla="*/ 0 h 40"/>
              <a:gd name="T122" fmla="*/ 56 w 56"/>
              <a:gd name="T123" fmla="*/ 40 h 4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6" h="40">
                <a:moveTo>
                  <a:pt x="40" y="32"/>
                </a:moveTo>
                <a:lnTo>
                  <a:pt x="40" y="32"/>
                </a:lnTo>
                <a:lnTo>
                  <a:pt x="48" y="32"/>
                </a:lnTo>
                <a:lnTo>
                  <a:pt x="48" y="24"/>
                </a:lnTo>
                <a:lnTo>
                  <a:pt x="48" y="16"/>
                </a:lnTo>
                <a:lnTo>
                  <a:pt x="48" y="8"/>
                </a:lnTo>
                <a:lnTo>
                  <a:pt x="40" y="8"/>
                </a:lnTo>
                <a:lnTo>
                  <a:pt x="32" y="16"/>
                </a:lnTo>
                <a:lnTo>
                  <a:pt x="32" y="24"/>
                </a:lnTo>
                <a:lnTo>
                  <a:pt x="32" y="32"/>
                </a:lnTo>
                <a:lnTo>
                  <a:pt x="24" y="40"/>
                </a:lnTo>
                <a:lnTo>
                  <a:pt x="16" y="40"/>
                </a:lnTo>
                <a:lnTo>
                  <a:pt x="8" y="40"/>
                </a:lnTo>
                <a:lnTo>
                  <a:pt x="8" y="32"/>
                </a:lnTo>
                <a:lnTo>
                  <a:pt x="0" y="32"/>
                </a:lnTo>
                <a:lnTo>
                  <a:pt x="0" y="24"/>
                </a:lnTo>
                <a:lnTo>
                  <a:pt x="0" y="8"/>
                </a:lnTo>
                <a:lnTo>
                  <a:pt x="8" y="0"/>
                </a:lnTo>
                <a:lnTo>
                  <a:pt x="16" y="0"/>
                </a:lnTo>
                <a:lnTo>
                  <a:pt x="16" y="8"/>
                </a:lnTo>
                <a:lnTo>
                  <a:pt x="8" y="16"/>
                </a:lnTo>
                <a:lnTo>
                  <a:pt x="8" y="24"/>
                </a:lnTo>
                <a:lnTo>
                  <a:pt x="8" y="32"/>
                </a:lnTo>
                <a:lnTo>
                  <a:pt x="16" y="32"/>
                </a:lnTo>
                <a:lnTo>
                  <a:pt x="24" y="24"/>
                </a:lnTo>
                <a:lnTo>
                  <a:pt x="24" y="16"/>
                </a:lnTo>
                <a:lnTo>
                  <a:pt x="24" y="8"/>
                </a:lnTo>
                <a:lnTo>
                  <a:pt x="32" y="0"/>
                </a:lnTo>
                <a:lnTo>
                  <a:pt x="40" y="0"/>
                </a:lnTo>
                <a:lnTo>
                  <a:pt x="48" y="0"/>
                </a:lnTo>
                <a:lnTo>
                  <a:pt x="56" y="0"/>
                </a:lnTo>
                <a:lnTo>
                  <a:pt x="56" y="8"/>
                </a:lnTo>
                <a:lnTo>
                  <a:pt x="56" y="16"/>
                </a:lnTo>
                <a:lnTo>
                  <a:pt x="56" y="32"/>
                </a:lnTo>
                <a:lnTo>
                  <a:pt x="56" y="40"/>
                </a:lnTo>
                <a:lnTo>
                  <a:pt x="48" y="40"/>
                </a:lnTo>
                <a:lnTo>
                  <a:pt x="40" y="40"/>
                </a:lnTo>
                <a:lnTo>
                  <a:pt x="40" y="32"/>
                </a:lnTo>
                <a:close/>
              </a:path>
            </a:pathLst>
          </a:custGeom>
          <a:solidFill>
            <a:srgbClr val="000000"/>
          </a:solidFill>
          <a:ln w="9525">
            <a:noFill/>
            <a:round/>
            <a:headEnd/>
            <a:tailEnd/>
          </a:ln>
        </p:spPr>
        <p:txBody>
          <a:bodyPr/>
          <a:lstStyle/>
          <a:p>
            <a:endParaRPr lang="ja-JP" altLang="en-US">
              <a:solidFill>
                <a:srgbClr val="000000"/>
              </a:solidFill>
              <a:latin typeface="Arial"/>
              <a:ea typeface="ＭＳ Ｐゴシック"/>
            </a:endParaRPr>
          </a:p>
        </p:txBody>
      </p:sp>
      <p:sp>
        <p:nvSpPr>
          <p:cNvPr id="117861" name="Freeform 105"/>
          <p:cNvSpPr>
            <a:spLocks/>
          </p:cNvSpPr>
          <p:nvPr/>
        </p:nvSpPr>
        <p:spPr bwMode="auto">
          <a:xfrm>
            <a:off x="4403725" y="3836988"/>
            <a:ext cx="127000" cy="76200"/>
          </a:xfrm>
          <a:custGeom>
            <a:avLst/>
            <a:gdLst>
              <a:gd name="T0" fmla="*/ 120967503 w 80"/>
              <a:gd name="T1" fmla="*/ 60483756 h 48"/>
              <a:gd name="T2" fmla="*/ 120967503 w 80"/>
              <a:gd name="T3" fmla="*/ 60483756 h 48"/>
              <a:gd name="T4" fmla="*/ 120967503 w 80"/>
              <a:gd name="T5" fmla="*/ 40322500 h 48"/>
              <a:gd name="T6" fmla="*/ 120967503 w 80"/>
              <a:gd name="T7" fmla="*/ 20161250 h 48"/>
              <a:gd name="T8" fmla="*/ 120967503 w 80"/>
              <a:gd name="T9" fmla="*/ 20161250 h 48"/>
              <a:gd name="T10" fmla="*/ 100806236 w 80"/>
              <a:gd name="T11" fmla="*/ 20161250 h 48"/>
              <a:gd name="T12" fmla="*/ 80644994 w 80"/>
              <a:gd name="T13" fmla="*/ 20161250 h 48"/>
              <a:gd name="T14" fmla="*/ 80644994 w 80"/>
              <a:gd name="T15" fmla="*/ 20161250 h 48"/>
              <a:gd name="T16" fmla="*/ 60483752 w 80"/>
              <a:gd name="T17" fmla="*/ 20161250 h 48"/>
              <a:gd name="T18" fmla="*/ 40322497 w 80"/>
              <a:gd name="T19" fmla="*/ 20161250 h 48"/>
              <a:gd name="T20" fmla="*/ 40322497 w 80"/>
              <a:gd name="T21" fmla="*/ 20161250 h 48"/>
              <a:gd name="T22" fmla="*/ 20161249 w 80"/>
              <a:gd name="T23" fmla="*/ 40322500 h 48"/>
              <a:gd name="T24" fmla="*/ 20161249 w 80"/>
              <a:gd name="T25" fmla="*/ 60483756 h 48"/>
              <a:gd name="T26" fmla="*/ 20161249 w 80"/>
              <a:gd name="T27" fmla="*/ 60483756 h 48"/>
              <a:gd name="T28" fmla="*/ 20161249 w 80"/>
              <a:gd name="T29" fmla="*/ 80644999 h 48"/>
              <a:gd name="T30" fmla="*/ 40322497 w 80"/>
              <a:gd name="T31" fmla="*/ 80644999 h 48"/>
              <a:gd name="T32" fmla="*/ 40322497 w 80"/>
              <a:gd name="T33" fmla="*/ 80644999 h 48"/>
              <a:gd name="T34" fmla="*/ 60483752 w 80"/>
              <a:gd name="T35" fmla="*/ 80644999 h 48"/>
              <a:gd name="T36" fmla="*/ 80644994 w 80"/>
              <a:gd name="T37" fmla="*/ 100806243 h 48"/>
              <a:gd name="T38" fmla="*/ 80644994 w 80"/>
              <a:gd name="T39" fmla="*/ 100806243 h 48"/>
              <a:gd name="T40" fmla="*/ 100806236 w 80"/>
              <a:gd name="T41" fmla="*/ 80644999 h 48"/>
              <a:gd name="T42" fmla="*/ 100806236 w 80"/>
              <a:gd name="T43" fmla="*/ 80644999 h 48"/>
              <a:gd name="T44" fmla="*/ 100806236 w 80"/>
              <a:gd name="T45" fmla="*/ 80644999 h 48"/>
              <a:gd name="T46" fmla="*/ 120967503 w 80"/>
              <a:gd name="T47" fmla="*/ 80644999 h 48"/>
              <a:gd name="T48" fmla="*/ 120967503 w 80"/>
              <a:gd name="T49" fmla="*/ 60483756 h 48"/>
              <a:gd name="T50" fmla="*/ 120967503 w 80"/>
              <a:gd name="T51" fmla="*/ 60483756 h 48"/>
              <a:gd name="T52" fmla="*/ 120967503 w 80"/>
              <a:gd name="T53" fmla="*/ 60483756 h 48"/>
              <a:gd name="T54" fmla="*/ 0 w 80"/>
              <a:gd name="T55" fmla="*/ 120967511 h 48"/>
              <a:gd name="T56" fmla="*/ 0 w 80"/>
              <a:gd name="T57" fmla="*/ 100806243 h 48"/>
              <a:gd name="T58" fmla="*/ 0 w 80"/>
              <a:gd name="T59" fmla="*/ 100806243 h 48"/>
              <a:gd name="T60" fmla="*/ 20161249 w 80"/>
              <a:gd name="T61" fmla="*/ 100806243 h 48"/>
              <a:gd name="T62" fmla="*/ 20161249 w 80"/>
              <a:gd name="T63" fmla="*/ 100806243 h 48"/>
              <a:gd name="T64" fmla="*/ 20161249 w 80"/>
              <a:gd name="T65" fmla="*/ 80644999 h 48"/>
              <a:gd name="T66" fmla="*/ 20161249 w 80"/>
              <a:gd name="T67" fmla="*/ 80644999 h 48"/>
              <a:gd name="T68" fmla="*/ 20161249 w 80"/>
              <a:gd name="T69" fmla="*/ 80644999 h 48"/>
              <a:gd name="T70" fmla="*/ 0 w 80"/>
              <a:gd name="T71" fmla="*/ 60483756 h 48"/>
              <a:gd name="T72" fmla="*/ 0 w 80"/>
              <a:gd name="T73" fmla="*/ 40322500 h 48"/>
              <a:gd name="T74" fmla="*/ 0 w 80"/>
              <a:gd name="T75" fmla="*/ 40322500 h 48"/>
              <a:gd name="T76" fmla="*/ 0 w 80"/>
              <a:gd name="T77" fmla="*/ 20161250 h 48"/>
              <a:gd name="T78" fmla="*/ 20161249 w 80"/>
              <a:gd name="T79" fmla="*/ 20161250 h 48"/>
              <a:gd name="T80" fmla="*/ 20161249 w 80"/>
              <a:gd name="T81" fmla="*/ 20161250 h 48"/>
              <a:gd name="T82" fmla="*/ 40322497 w 80"/>
              <a:gd name="T83" fmla="*/ 0 h 48"/>
              <a:gd name="T84" fmla="*/ 60483752 w 80"/>
              <a:gd name="T85" fmla="*/ 0 h 48"/>
              <a:gd name="T86" fmla="*/ 60483752 w 80"/>
              <a:gd name="T87" fmla="*/ 0 h 48"/>
              <a:gd name="T88" fmla="*/ 100806236 w 80"/>
              <a:gd name="T89" fmla="*/ 0 h 48"/>
              <a:gd name="T90" fmla="*/ 141128746 w 80"/>
              <a:gd name="T91" fmla="*/ 20161250 h 48"/>
              <a:gd name="T92" fmla="*/ 141128746 w 80"/>
              <a:gd name="T93" fmla="*/ 20161250 h 48"/>
              <a:gd name="T94" fmla="*/ 141128746 w 80"/>
              <a:gd name="T95" fmla="*/ 40322500 h 48"/>
              <a:gd name="T96" fmla="*/ 141128746 w 80"/>
              <a:gd name="T97" fmla="*/ 60483756 h 48"/>
              <a:gd name="T98" fmla="*/ 141128746 w 80"/>
              <a:gd name="T99" fmla="*/ 60483756 h 48"/>
              <a:gd name="T100" fmla="*/ 141128746 w 80"/>
              <a:gd name="T101" fmla="*/ 60483756 h 48"/>
              <a:gd name="T102" fmla="*/ 141128746 w 80"/>
              <a:gd name="T103" fmla="*/ 80644999 h 48"/>
              <a:gd name="T104" fmla="*/ 141128746 w 80"/>
              <a:gd name="T105" fmla="*/ 80644999 h 48"/>
              <a:gd name="T106" fmla="*/ 141128746 w 80"/>
              <a:gd name="T107" fmla="*/ 80644999 h 48"/>
              <a:gd name="T108" fmla="*/ 120967503 w 80"/>
              <a:gd name="T109" fmla="*/ 80644999 h 48"/>
              <a:gd name="T110" fmla="*/ 120967503 w 80"/>
              <a:gd name="T111" fmla="*/ 80644999 h 48"/>
              <a:gd name="T112" fmla="*/ 201612473 w 80"/>
              <a:gd name="T113" fmla="*/ 80644999 h 48"/>
              <a:gd name="T114" fmla="*/ 201612473 w 80"/>
              <a:gd name="T115" fmla="*/ 80644999 h 48"/>
              <a:gd name="T116" fmla="*/ 201612473 w 80"/>
              <a:gd name="T117" fmla="*/ 120967511 h 48"/>
              <a:gd name="T118" fmla="*/ 201612473 w 80"/>
              <a:gd name="T119" fmla="*/ 120967511 h 48"/>
              <a:gd name="T120" fmla="*/ 0 w 80"/>
              <a:gd name="T121" fmla="*/ 120967511 h 48"/>
              <a:gd name="T122" fmla="*/ 0 w 80"/>
              <a:gd name="T123" fmla="*/ 120967511 h 48"/>
              <a:gd name="T124" fmla="*/ 120967503 w 80"/>
              <a:gd name="T125" fmla="*/ 60483756 h 4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0"/>
              <a:gd name="T190" fmla="*/ 0 h 48"/>
              <a:gd name="T191" fmla="*/ 80 w 80"/>
              <a:gd name="T192" fmla="*/ 48 h 4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0" h="48">
                <a:moveTo>
                  <a:pt x="48" y="24"/>
                </a:moveTo>
                <a:lnTo>
                  <a:pt x="48" y="24"/>
                </a:lnTo>
                <a:lnTo>
                  <a:pt x="48" y="16"/>
                </a:lnTo>
                <a:lnTo>
                  <a:pt x="48" y="8"/>
                </a:lnTo>
                <a:lnTo>
                  <a:pt x="40" y="8"/>
                </a:lnTo>
                <a:lnTo>
                  <a:pt x="32" y="8"/>
                </a:lnTo>
                <a:lnTo>
                  <a:pt x="24" y="8"/>
                </a:lnTo>
                <a:lnTo>
                  <a:pt x="16" y="8"/>
                </a:lnTo>
                <a:lnTo>
                  <a:pt x="8" y="16"/>
                </a:lnTo>
                <a:lnTo>
                  <a:pt x="8" y="24"/>
                </a:lnTo>
                <a:lnTo>
                  <a:pt x="8" y="32"/>
                </a:lnTo>
                <a:lnTo>
                  <a:pt x="16" y="32"/>
                </a:lnTo>
                <a:lnTo>
                  <a:pt x="24" y="32"/>
                </a:lnTo>
                <a:lnTo>
                  <a:pt x="32" y="40"/>
                </a:lnTo>
                <a:lnTo>
                  <a:pt x="40" y="32"/>
                </a:lnTo>
                <a:lnTo>
                  <a:pt x="48" y="32"/>
                </a:lnTo>
                <a:lnTo>
                  <a:pt x="48" y="24"/>
                </a:lnTo>
                <a:lnTo>
                  <a:pt x="0" y="48"/>
                </a:lnTo>
                <a:lnTo>
                  <a:pt x="0" y="40"/>
                </a:lnTo>
                <a:lnTo>
                  <a:pt x="8" y="40"/>
                </a:lnTo>
                <a:lnTo>
                  <a:pt x="8" y="32"/>
                </a:lnTo>
                <a:lnTo>
                  <a:pt x="0" y="24"/>
                </a:lnTo>
                <a:lnTo>
                  <a:pt x="0" y="16"/>
                </a:lnTo>
                <a:lnTo>
                  <a:pt x="0" y="8"/>
                </a:lnTo>
                <a:lnTo>
                  <a:pt x="8" y="8"/>
                </a:lnTo>
                <a:lnTo>
                  <a:pt x="16" y="0"/>
                </a:lnTo>
                <a:lnTo>
                  <a:pt x="24" y="0"/>
                </a:lnTo>
                <a:lnTo>
                  <a:pt x="40" y="0"/>
                </a:lnTo>
                <a:lnTo>
                  <a:pt x="56" y="8"/>
                </a:lnTo>
                <a:lnTo>
                  <a:pt x="56" y="16"/>
                </a:lnTo>
                <a:lnTo>
                  <a:pt x="56" y="24"/>
                </a:lnTo>
                <a:lnTo>
                  <a:pt x="56" y="32"/>
                </a:lnTo>
                <a:lnTo>
                  <a:pt x="48" y="32"/>
                </a:lnTo>
                <a:lnTo>
                  <a:pt x="80" y="32"/>
                </a:lnTo>
                <a:lnTo>
                  <a:pt x="80" y="48"/>
                </a:lnTo>
                <a:lnTo>
                  <a:pt x="0" y="48"/>
                </a:lnTo>
                <a:lnTo>
                  <a:pt x="48" y="24"/>
                </a:lnTo>
                <a:close/>
              </a:path>
            </a:pathLst>
          </a:custGeom>
          <a:solidFill>
            <a:srgbClr val="000000"/>
          </a:solidFill>
          <a:ln w="9525">
            <a:noFill/>
            <a:round/>
            <a:headEnd/>
            <a:tailEnd/>
          </a:ln>
        </p:spPr>
        <p:txBody>
          <a:bodyPr/>
          <a:lstStyle/>
          <a:p>
            <a:endParaRPr lang="ja-JP" altLang="en-US">
              <a:solidFill>
                <a:srgbClr val="000000"/>
              </a:solidFill>
              <a:latin typeface="Arial"/>
              <a:ea typeface="ＭＳ Ｐゴシック"/>
            </a:endParaRPr>
          </a:p>
        </p:txBody>
      </p:sp>
      <p:sp>
        <p:nvSpPr>
          <p:cNvPr id="117862" name="Freeform 106"/>
          <p:cNvSpPr>
            <a:spLocks/>
          </p:cNvSpPr>
          <p:nvPr/>
        </p:nvSpPr>
        <p:spPr bwMode="auto">
          <a:xfrm>
            <a:off x="4403725" y="3748088"/>
            <a:ext cx="88900" cy="76200"/>
          </a:xfrm>
          <a:custGeom>
            <a:avLst/>
            <a:gdLst>
              <a:gd name="T0" fmla="*/ 0 w 56"/>
              <a:gd name="T1" fmla="*/ 60483756 h 48"/>
              <a:gd name="T2" fmla="*/ 20161251 w 56"/>
              <a:gd name="T3" fmla="*/ 20161250 h 48"/>
              <a:gd name="T4" fmla="*/ 20161251 w 56"/>
              <a:gd name="T5" fmla="*/ 20161250 h 48"/>
              <a:gd name="T6" fmla="*/ 20161251 w 56"/>
              <a:gd name="T7" fmla="*/ 0 h 48"/>
              <a:gd name="T8" fmla="*/ 60483758 w 56"/>
              <a:gd name="T9" fmla="*/ 0 h 48"/>
              <a:gd name="T10" fmla="*/ 60483758 w 56"/>
              <a:gd name="T11" fmla="*/ 0 h 48"/>
              <a:gd name="T12" fmla="*/ 80645003 w 56"/>
              <a:gd name="T13" fmla="*/ 0 h 48"/>
              <a:gd name="T14" fmla="*/ 80645003 w 56"/>
              <a:gd name="T15" fmla="*/ 100806243 h 48"/>
              <a:gd name="T16" fmla="*/ 120967517 w 56"/>
              <a:gd name="T17" fmla="*/ 80644999 h 48"/>
              <a:gd name="T18" fmla="*/ 120967517 w 56"/>
              <a:gd name="T19" fmla="*/ 80644999 h 48"/>
              <a:gd name="T20" fmla="*/ 120967517 w 56"/>
              <a:gd name="T21" fmla="*/ 60483756 h 48"/>
              <a:gd name="T22" fmla="*/ 120967517 w 56"/>
              <a:gd name="T23" fmla="*/ 20161250 h 48"/>
              <a:gd name="T24" fmla="*/ 100806247 w 56"/>
              <a:gd name="T25" fmla="*/ 20161250 h 48"/>
              <a:gd name="T26" fmla="*/ 100806247 w 56"/>
              <a:gd name="T27" fmla="*/ 20161250 h 48"/>
              <a:gd name="T28" fmla="*/ 100806247 w 56"/>
              <a:gd name="T29" fmla="*/ 0 h 48"/>
              <a:gd name="T30" fmla="*/ 120967517 w 56"/>
              <a:gd name="T31" fmla="*/ 0 h 48"/>
              <a:gd name="T32" fmla="*/ 120967517 w 56"/>
              <a:gd name="T33" fmla="*/ 0 h 48"/>
              <a:gd name="T34" fmla="*/ 120967517 w 56"/>
              <a:gd name="T35" fmla="*/ 20161250 h 48"/>
              <a:gd name="T36" fmla="*/ 141128761 w 56"/>
              <a:gd name="T37" fmla="*/ 40322500 h 48"/>
              <a:gd name="T38" fmla="*/ 141128761 w 56"/>
              <a:gd name="T39" fmla="*/ 40322500 h 48"/>
              <a:gd name="T40" fmla="*/ 141128761 w 56"/>
              <a:gd name="T41" fmla="*/ 60483756 h 48"/>
              <a:gd name="T42" fmla="*/ 120967517 w 56"/>
              <a:gd name="T43" fmla="*/ 100806243 h 48"/>
              <a:gd name="T44" fmla="*/ 100806247 w 56"/>
              <a:gd name="T45" fmla="*/ 120967511 h 48"/>
              <a:gd name="T46" fmla="*/ 80645003 w 56"/>
              <a:gd name="T47" fmla="*/ 120967511 h 48"/>
              <a:gd name="T48" fmla="*/ 20161251 w 56"/>
              <a:gd name="T49" fmla="*/ 100806243 h 48"/>
              <a:gd name="T50" fmla="*/ 0 w 56"/>
              <a:gd name="T51" fmla="*/ 80644999 h 48"/>
              <a:gd name="T52" fmla="*/ 0 w 56"/>
              <a:gd name="T53" fmla="*/ 60483756 h 48"/>
              <a:gd name="T54" fmla="*/ 60483758 w 56"/>
              <a:gd name="T55" fmla="*/ 20161250 h 48"/>
              <a:gd name="T56" fmla="*/ 40322501 w 56"/>
              <a:gd name="T57" fmla="*/ 20161250 h 48"/>
              <a:gd name="T58" fmla="*/ 20161251 w 56"/>
              <a:gd name="T59" fmla="*/ 40322500 h 48"/>
              <a:gd name="T60" fmla="*/ 20161251 w 56"/>
              <a:gd name="T61" fmla="*/ 60483756 h 48"/>
              <a:gd name="T62" fmla="*/ 40322501 w 56"/>
              <a:gd name="T63" fmla="*/ 80644999 h 48"/>
              <a:gd name="T64" fmla="*/ 40322501 w 56"/>
              <a:gd name="T65" fmla="*/ 80644999 h 48"/>
              <a:gd name="T66" fmla="*/ 60483758 w 56"/>
              <a:gd name="T67" fmla="*/ 100806243 h 48"/>
              <a:gd name="T68" fmla="*/ 60483758 w 56"/>
              <a:gd name="T69" fmla="*/ 20161250 h 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6"/>
              <a:gd name="T106" fmla="*/ 0 h 48"/>
              <a:gd name="T107" fmla="*/ 56 w 56"/>
              <a:gd name="T108" fmla="*/ 48 h 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6" h="48">
                <a:moveTo>
                  <a:pt x="0" y="24"/>
                </a:moveTo>
                <a:lnTo>
                  <a:pt x="0" y="24"/>
                </a:lnTo>
                <a:lnTo>
                  <a:pt x="0" y="16"/>
                </a:lnTo>
                <a:lnTo>
                  <a:pt x="8" y="8"/>
                </a:lnTo>
                <a:lnTo>
                  <a:pt x="8" y="0"/>
                </a:lnTo>
                <a:lnTo>
                  <a:pt x="16" y="0"/>
                </a:lnTo>
                <a:lnTo>
                  <a:pt x="24" y="0"/>
                </a:lnTo>
                <a:lnTo>
                  <a:pt x="32" y="0"/>
                </a:lnTo>
                <a:lnTo>
                  <a:pt x="32" y="40"/>
                </a:lnTo>
                <a:lnTo>
                  <a:pt x="40" y="40"/>
                </a:lnTo>
                <a:lnTo>
                  <a:pt x="48" y="32"/>
                </a:lnTo>
                <a:lnTo>
                  <a:pt x="48" y="24"/>
                </a:lnTo>
                <a:lnTo>
                  <a:pt x="48" y="16"/>
                </a:lnTo>
                <a:lnTo>
                  <a:pt x="48" y="8"/>
                </a:lnTo>
                <a:lnTo>
                  <a:pt x="40" y="8"/>
                </a:lnTo>
                <a:lnTo>
                  <a:pt x="40" y="0"/>
                </a:lnTo>
                <a:lnTo>
                  <a:pt x="48" y="0"/>
                </a:lnTo>
                <a:lnTo>
                  <a:pt x="48" y="8"/>
                </a:lnTo>
                <a:lnTo>
                  <a:pt x="56" y="8"/>
                </a:lnTo>
                <a:lnTo>
                  <a:pt x="56" y="16"/>
                </a:lnTo>
                <a:lnTo>
                  <a:pt x="56" y="24"/>
                </a:lnTo>
                <a:lnTo>
                  <a:pt x="56" y="32"/>
                </a:lnTo>
                <a:lnTo>
                  <a:pt x="48" y="40"/>
                </a:lnTo>
                <a:lnTo>
                  <a:pt x="40" y="48"/>
                </a:lnTo>
                <a:lnTo>
                  <a:pt x="32" y="48"/>
                </a:lnTo>
                <a:lnTo>
                  <a:pt x="16" y="48"/>
                </a:lnTo>
                <a:lnTo>
                  <a:pt x="8" y="40"/>
                </a:lnTo>
                <a:lnTo>
                  <a:pt x="0" y="32"/>
                </a:lnTo>
                <a:lnTo>
                  <a:pt x="0" y="24"/>
                </a:lnTo>
                <a:lnTo>
                  <a:pt x="24" y="8"/>
                </a:lnTo>
                <a:lnTo>
                  <a:pt x="16" y="8"/>
                </a:lnTo>
                <a:lnTo>
                  <a:pt x="8" y="16"/>
                </a:lnTo>
                <a:lnTo>
                  <a:pt x="8" y="24"/>
                </a:lnTo>
                <a:lnTo>
                  <a:pt x="8" y="32"/>
                </a:lnTo>
                <a:lnTo>
                  <a:pt x="16" y="32"/>
                </a:lnTo>
                <a:lnTo>
                  <a:pt x="24" y="40"/>
                </a:lnTo>
                <a:lnTo>
                  <a:pt x="24" y="8"/>
                </a:lnTo>
                <a:lnTo>
                  <a:pt x="0" y="24"/>
                </a:lnTo>
                <a:close/>
              </a:path>
            </a:pathLst>
          </a:custGeom>
          <a:solidFill>
            <a:srgbClr val="000000"/>
          </a:solidFill>
          <a:ln w="9525">
            <a:noFill/>
            <a:round/>
            <a:headEnd/>
            <a:tailEnd/>
          </a:ln>
        </p:spPr>
        <p:txBody>
          <a:bodyPr/>
          <a:lstStyle/>
          <a:p>
            <a:endParaRPr lang="ja-JP" altLang="en-US">
              <a:solidFill>
                <a:srgbClr val="000000"/>
              </a:solidFill>
              <a:latin typeface="Arial"/>
              <a:ea typeface="ＭＳ Ｐゴシック"/>
            </a:endParaRPr>
          </a:p>
        </p:txBody>
      </p:sp>
      <p:sp>
        <p:nvSpPr>
          <p:cNvPr id="117863" name="Freeform 107"/>
          <p:cNvSpPr>
            <a:spLocks/>
          </p:cNvSpPr>
          <p:nvPr/>
        </p:nvSpPr>
        <p:spPr bwMode="auto">
          <a:xfrm>
            <a:off x="4403725" y="3684588"/>
            <a:ext cx="88900" cy="38100"/>
          </a:xfrm>
          <a:custGeom>
            <a:avLst/>
            <a:gdLst>
              <a:gd name="T0" fmla="*/ 0 w 56"/>
              <a:gd name="T1" fmla="*/ 60483756 h 24"/>
              <a:gd name="T2" fmla="*/ 0 w 56"/>
              <a:gd name="T3" fmla="*/ 40322500 h 24"/>
              <a:gd name="T4" fmla="*/ 0 w 56"/>
              <a:gd name="T5" fmla="*/ 40322500 h 24"/>
              <a:gd name="T6" fmla="*/ 20161251 w 56"/>
              <a:gd name="T7" fmla="*/ 40322500 h 24"/>
              <a:gd name="T8" fmla="*/ 20161251 w 56"/>
              <a:gd name="T9" fmla="*/ 40322500 h 24"/>
              <a:gd name="T10" fmla="*/ 20161251 w 56"/>
              <a:gd name="T11" fmla="*/ 40322500 h 24"/>
              <a:gd name="T12" fmla="*/ 20161251 w 56"/>
              <a:gd name="T13" fmla="*/ 40322500 h 24"/>
              <a:gd name="T14" fmla="*/ 20161251 w 56"/>
              <a:gd name="T15" fmla="*/ 40322500 h 24"/>
              <a:gd name="T16" fmla="*/ 0 w 56"/>
              <a:gd name="T17" fmla="*/ 20161250 h 24"/>
              <a:gd name="T18" fmla="*/ 0 w 56"/>
              <a:gd name="T19" fmla="*/ 20161250 h 24"/>
              <a:gd name="T20" fmla="*/ 0 w 56"/>
              <a:gd name="T21" fmla="*/ 20161250 h 24"/>
              <a:gd name="T22" fmla="*/ 0 w 56"/>
              <a:gd name="T23" fmla="*/ 20161250 h 24"/>
              <a:gd name="T24" fmla="*/ 0 w 56"/>
              <a:gd name="T25" fmla="*/ 0 h 24"/>
              <a:gd name="T26" fmla="*/ 0 w 56"/>
              <a:gd name="T27" fmla="*/ 0 h 24"/>
              <a:gd name="T28" fmla="*/ 0 w 56"/>
              <a:gd name="T29" fmla="*/ 0 h 24"/>
              <a:gd name="T30" fmla="*/ 0 w 56"/>
              <a:gd name="T31" fmla="*/ 0 h 24"/>
              <a:gd name="T32" fmla="*/ 0 w 56"/>
              <a:gd name="T33" fmla="*/ 0 h 24"/>
              <a:gd name="T34" fmla="*/ 20161251 w 56"/>
              <a:gd name="T35" fmla="*/ 0 h 24"/>
              <a:gd name="T36" fmla="*/ 20161251 w 56"/>
              <a:gd name="T37" fmla="*/ 0 h 24"/>
              <a:gd name="T38" fmla="*/ 20161251 w 56"/>
              <a:gd name="T39" fmla="*/ 0 h 24"/>
              <a:gd name="T40" fmla="*/ 20161251 w 56"/>
              <a:gd name="T41" fmla="*/ 0 h 24"/>
              <a:gd name="T42" fmla="*/ 20161251 w 56"/>
              <a:gd name="T43" fmla="*/ 0 h 24"/>
              <a:gd name="T44" fmla="*/ 20161251 w 56"/>
              <a:gd name="T45" fmla="*/ 20161250 h 24"/>
              <a:gd name="T46" fmla="*/ 20161251 w 56"/>
              <a:gd name="T47" fmla="*/ 20161250 h 24"/>
              <a:gd name="T48" fmla="*/ 20161251 w 56"/>
              <a:gd name="T49" fmla="*/ 20161250 h 24"/>
              <a:gd name="T50" fmla="*/ 40322501 w 56"/>
              <a:gd name="T51" fmla="*/ 20161250 h 24"/>
              <a:gd name="T52" fmla="*/ 40322501 w 56"/>
              <a:gd name="T53" fmla="*/ 40322500 h 24"/>
              <a:gd name="T54" fmla="*/ 40322501 w 56"/>
              <a:gd name="T55" fmla="*/ 40322500 h 24"/>
              <a:gd name="T56" fmla="*/ 40322501 w 56"/>
              <a:gd name="T57" fmla="*/ 40322500 h 24"/>
              <a:gd name="T58" fmla="*/ 60483758 w 56"/>
              <a:gd name="T59" fmla="*/ 40322500 h 24"/>
              <a:gd name="T60" fmla="*/ 60483758 w 56"/>
              <a:gd name="T61" fmla="*/ 40322500 h 24"/>
              <a:gd name="T62" fmla="*/ 141128761 w 56"/>
              <a:gd name="T63" fmla="*/ 40322500 h 24"/>
              <a:gd name="T64" fmla="*/ 141128761 w 56"/>
              <a:gd name="T65" fmla="*/ 40322500 h 24"/>
              <a:gd name="T66" fmla="*/ 141128761 w 56"/>
              <a:gd name="T67" fmla="*/ 60483756 h 24"/>
              <a:gd name="T68" fmla="*/ 141128761 w 56"/>
              <a:gd name="T69" fmla="*/ 60483756 h 24"/>
              <a:gd name="T70" fmla="*/ 0 w 56"/>
              <a:gd name="T71" fmla="*/ 60483756 h 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6"/>
              <a:gd name="T109" fmla="*/ 0 h 24"/>
              <a:gd name="T110" fmla="*/ 56 w 56"/>
              <a:gd name="T111" fmla="*/ 24 h 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6" h="24">
                <a:moveTo>
                  <a:pt x="0" y="24"/>
                </a:moveTo>
                <a:lnTo>
                  <a:pt x="0" y="16"/>
                </a:lnTo>
                <a:lnTo>
                  <a:pt x="8" y="16"/>
                </a:lnTo>
                <a:lnTo>
                  <a:pt x="0" y="8"/>
                </a:lnTo>
                <a:lnTo>
                  <a:pt x="0" y="0"/>
                </a:lnTo>
                <a:lnTo>
                  <a:pt x="8" y="0"/>
                </a:lnTo>
                <a:lnTo>
                  <a:pt x="8" y="8"/>
                </a:lnTo>
                <a:lnTo>
                  <a:pt x="16" y="8"/>
                </a:lnTo>
                <a:lnTo>
                  <a:pt x="16" y="16"/>
                </a:lnTo>
                <a:lnTo>
                  <a:pt x="24" y="16"/>
                </a:lnTo>
                <a:lnTo>
                  <a:pt x="56" y="16"/>
                </a:lnTo>
                <a:lnTo>
                  <a:pt x="56" y="24"/>
                </a:lnTo>
                <a:lnTo>
                  <a:pt x="0" y="24"/>
                </a:lnTo>
                <a:close/>
              </a:path>
            </a:pathLst>
          </a:custGeom>
          <a:solidFill>
            <a:srgbClr val="000000"/>
          </a:solidFill>
          <a:ln w="9525">
            <a:noFill/>
            <a:round/>
            <a:headEnd/>
            <a:tailEnd/>
          </a:ln>
        </p:spPr>
        <p:txBody>
          <a:bodyPr/>
          <a:lstStyle/>
          <a:p>
            <a:endParaRPr lang="ja-JP" altLang="en-US">
              <a:solidFill>
                <a:srgbClr val="000000"/>
              </a:solidFill>
              <a:latin typeface="Arial"/>
              <a:ea typeface="ＭＳ Ｐゴシック"/>
            </a:endParaRPr>
          </a:p>
        </p:txBody>
      </p:sp>
      <p:sp>
        <p:nvSpPr>
          <p:cNvPr id="117864" name="Freeform 108"/>
          <p:cNvSpPr>
            <a:spLocks/>
          </p:cNvSpPr>
          <p:nvPr/>
        </p:nvSpPr>
        <p:spPr bwMode="auto">
          <a:xfrm>
            <a:off x="4403725" y="3557588"/>
            <a:ext cx="88900" cy="114300"/>
          </a:xfrm>
          <a:custGeom>
            <a:avLst/>
            <a:gdLst>
              <a:gd name="T0" fmla="*/ 0 w 56"/>
              <a:gd name="T1" fmla="*/ 161289981 h 72"/>
              <a:gd name="T2" fmla="*/ 20161251 w 56"/>
              <a:gd name="T3" fmla="*/ 161289981 h 72"/>
              <a:gd name="T4" fmla="*/ 20161251 w 56"/>
              <a:gd name="T5" fmla="*/ 161289981 h 72"/>
              <a:gd name="T6" fmla="*/ 20161251 w 56"/>
              <a:gd name="T7" fmla="*/ 141128740 h 72"/>
              <a:gd name="T8" fmla="*/ 0 w 56"/>
              <a:gd name="T9" fmla="*/ 120967498 h 72"/>
              <a:gd name="T10" fmla="*/ 0 w 56"/>
              <a:gd name="T11" fmla="*/ 120967498 h 72"/>
              <a:gd name="T12" fmla="*/ 20161251 w 56"/>
              <a:gd name="T13" fmla="*/ 100806232 h 72"/>
              <a:gd name="T14" fmla="*/ 20161251 w 56"/>
              <a:gd name="T15" fmla="*/ 80644991 h 72"/>
              <a:gd name="T16" fmla="*/ 20161251 w 56"/>
              <a:gd name="T17" fmla="*/ 80644991 h 72"/>
              <a:gd name="T18" fmla="*/ 0 w 56"/>
              <a:gd name="T19" fmla="*/ 80644991 h 72"/>
              <a:gd name="T20" fmla="*/ 0 w 56"/>
              <a:gd name="T21" fmla="*/ 40322495 h 72"/>
              <a:gd name="T22" fmla="*/ 0 w 56"/>
              <a:gd name="T23" fmla="*/ 20161248 h 72"/>
              <a:gd name="T24" fmla="*/ 20161251 w 56"/>
              <a:gd name="T25" fmla="*/ 20161248 h 72"/>
              <a:gd name="T26" fmla="*/ 60483758 w 56"/>
              <a:gd name="T27" fmla="*/ 0 h 72"/>
              <a:gd name="T28" fmla="*/ 141128761 w 56"/>
              <a:gd name="T29" fmla="*/ 0 h 72"/>
              <a:gd name="T30" fmla="*/ 141128761 w 56"/>
              <a:gd name="T31" fmla="*/ 40322495 h 72"/>
              <a:gd name="T32" fmla="*/ 40322501 w 56"/>
              <a:gd name="T33" fmla="*/ 40322495 h 72"/>
              <a:gd name="T34" fmla="*/ 40322501 w 56"/>
              <a:gd name="T35" fmla="*/ 40322495 h 72"/>
              <a:gd name="T36" fmla="*/ 20161251 w 56"/>
              <a:gd name="T37" fmla="*/ 40322495 h 72"/>
              <a:gd name="T38" fmla="*/ 20161251 w 56"/>
              <a:gd name="T39" fmla="*/ 60483749 h 72"/>
              <a:gd name="T40" fmla="*/ 20161251 w 56"/>
              <a:gd name="T41" fmla="*/ 60483749 h 72"/>
              <a:gd name="T42" fmla="*/ 40322501 w 56"/>
              <a:gd name="T43" fmla="*/ 80644991 h 72"/>
              <a:gd name="T44" fmla="*/ 60483758 w 56"/>
              <a:gd name="T45" fmla="*/ 80644991 h 72"/>
              <a:gd name="T46" fmla="*/ 141128761 w 56"/>
              <a:gd name="T47" fmla="*/ 80644991 h 72"/>
              <a:gd name="T48" fmla="*/ 141128761 w 56"/>
              <a:gd name="T49" fmla="*/ 100806232 h 72"/>
              <a:gd name="T50" fmla="*/ 60483758 w 56"/>
              <a:gd name="T51" fmla="*/ 100806232 h 72"/>
              <a:gd name="T52" fmla="*/ 40322501 w 56"/>
              <a:gd name="T53" fmla="*/ 100806232 h 72"/>
              <a:gd name="T54" fmla="*/ 40322501 w 56"/>
              <a:gd name="T55" fmla="*/ 120967498 h 72"/>
              <a:gd name="T56" fmla="*/ 20161251 w 56"/>
              <a:gd name="T57" fmla="*/ 141128740 h 72"/>
              <a:gd name="T58" fmla="*/ 20161251 w 56"/>
              <a:gd name="T59" fmla="*/ 141128740 h 72"/>
              <a:gd name="T60" fmla="*/ 40322501 w 56"/>
              <a:gd name="T61" fmla="*/ 161289981 h 72"/>
              <a:gd name="T62" fmla="*/ 60483758 w 56"/>
              <a:gd name="T63" fmla="*/ 161289981 h 72"/>
              <a:gd name="T64" fmla="*/ 141128761 w 56"/>
              <a:gd name="T65" fmla="*/ 161289981 h 72"/>
              <a:gd name="T66" fmla="*/ 141128761 w 56"/>
              <a:gd name="T67" fmla="*/ 181451223 h 72"/>
              <a:gd name="T68" fmla="*/ 0 w 56"/>
              <a:gd name="T69" fmla="*/ 181451223 h 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6"/>
              <a:gd name="T106" fmla="*/ 0 h 72"/>
              <a:gd name="T107" fmla="*/ 56 w 56"/>
              <a:gd name="T108" fmla="*/ 72 h 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6" h="72">
                <a:moveTo>
                  <a:pt x="0" y="72"/>
                </a:moveTo>
                <a:lnTo>
                  <a:pt x="0" y="64"/>
                </a:lnTo>
                <a:lnTo>
                  <a:pt x="8" y="64"/>
                </a:lnTo>
                <a:lnTo>
                  <a:pt x="8" y="56"/>
                </a:lnTo>
                <a:lnTo>
                  <a:pt x="0" y="56"/>
                </a:lnTo>
                <a:lnTo>
                  <a:pt x="0" y="48"/>
                </a:lnTo>
                <a:lnTo>
                  <a:pt x="8" y="40"/>
                </a:lnTo>
                <a:lnTo>
                  <a:pt x="8" y="32"/>
                </a:lnTo>
                <a:lnTo>
                  <a:pt x="0" y="32"/>
                </a:lnTo>
                <a:lnTo>
                  <a:pt x="0" y="24"/>
                </a:lnTo>
                <a:lnTo>
                  <a:pt x="0" y="16"/>
                </a:lnTo>
                <a:lnTo>
                  <a:pt x="0" y="8"/>
                </a:lnTo>
                <a:lnTo>
                  <a:pt x="8" y="8"/>
                </a:lnTo>
                <a:lnTo>
                  <a:pt x="16" y="0"/>
                </a:lnTo>
                <a:lnTo>
                  <a:pt x="24" y="0"/>
                </a:lnTo>
                <a:lnTo>
                  <a:pt x="56" y="0"/>
                </a:lnTo>
                <a:lnTo>
                  <a:pt x="56" y="16"/>
                </a:lnTo>
                <a:lnTo>
                  <a:pt x="16" y="16"/>
                </a:lnTo>
                <a:lnTo>
                  <a:pt x="8" y="16"/>
                </a:lnTo>
                <a:lnTo>
                  <a:pt x="8" y="24"/>
                </a:lnTo>
                <a:lnTo>
                  <a:pt x="16" y="32"/>
                </a:lnTo>
                <a:lnTo>
                  <a:pt x="24" y="32"/>
                </a:lnTo>
                <a:lnTo>
                  <a:pt x="56" y="32"/>
                </a:lnTo>
                <a:lnTo>
                  <a:pt x="56" y="40"/>
                </a:lnTo>
                <a:lnTo>
                  <a:pt x="24" y="40"/>
                </a:lnTo>
                <a:lnTo>
                  <a:pt x="16" y="40"/>
                </a:lnTo>
                <a:lnTo>
                  <a:pt x="16" y="48"/>
                </a:lnTo>
                <a:lnTo>
                  <a:pt x="8" y="48"/>
                </a:lnTo>
                <a:lnTo>
                  <a:pt x="8" y="56"/>
                </a:lnTo>
                <a:lnTo>
                  <a:pt x="16" y="64"/>
                </a:lnTo>
                <a:lnTo>
                  <a:pt x="24" y="64"/>
                </a:lnTo>
                <a:lnTo>
                  <a:pt x="56" y="64"/>
                </a:lnTo>
                <a:lnTo>
                  <a:pt x="56" y="72"/>
                </a:lnTo>
                <a:lnTo>
                  <a:pt x="0" y="72"/>
                </a:lnTo>
                <a:close/>
              </a:path>
            </a:pathLst>
          </a:custGeom>
          <a:solidFill>
            <a:srgbClr val="000000"/>
          </a:solidFill>
          <a:ln w="9525">
            <a:noFill/>
            <a:round/>
            <a:headEnd/>
            <a:tailEnd/>
          </a:ln>
        </p:spPr>
        <p:txBody>
          <a:bodyPr/>
          <a:lstStyle/>
          <a:p>
            <a:endParaRPr lang="ja-JP" altLang="en-US">
              <a:solidFill>
                <a:srgbClr val="000000"/>
              </a:solidFill>
              <a:latin typeface="Arial"/>
              <a:ea typeface="ＭＳ Ｐゴシック"/>
            </a:endParaRPr>
          </a:p>
        </p:txBody>
      </p:sp>
      <p:sp>
        <p:nvSpPr>
          <p:cNvPr id="117865" name="Freeform 109"/>
          <p:cNvSpPr>
            <a:spLocks/>
          </p:cNvSpPr>
          <p:nvPr/>
        </p:nvSpPr>
        <p:spPr bwMode="auto">
          <a:xfrm>
            <a:off x="4378325" y="3455988"/>
            <a:ext cx="114300" cy="50800"/>
          </a:xfrm>
          <a:custGeom>
            <a:avLst/>
            <a:gdLst>
              <a:gd name="T0" fmla="*/ 0 w 72"/>
              <a:gd name="T1" fmla="*/ 20161247 h 32"/>
              <a:gd name="T2" fmla="*/ 0 w 72"/>
              <a:gd name="T3" fmla="*/ 0 h 32"/>
              <a:gd name="T4" fmla="*/ 0 w 72"/>
              <a:gd name="T5" fmla="*/ 0 h 32"/>
              <a:gd name="T6" fmla="*/ 181451223 w 72"/>
              <a:gd name="T7" fmla="*/ 60483746 h 32"/>
              <a:gd name="T8" fmla="*/ 181451223 w 72"/>
              <a:gd name="T9" fmla="*/ 60483746 h 32"/>
              <a:gd name="T10" fmla="*/ 181451223 w 72"/>
              <a:gd name="T11" fmla="*/ 80644986 h 32"/>
              <a:gd name="T12" fmla="*/ 181451223 w 72"/>
              <a:gd name="T13" fmla="*/ 80644986 h 32"/>
              <a:gd name="T14" fmla="*/ 0 w 72"/>
              <a:gd name="T15" fmla="*/ 20161247 h 32"/>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32"/>
              <a:gd name="T26" fmla="*/ 72 w 72"/>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32">
                <a:moveTo>
                  <a:pt x="0" y="8"/>
                </a:moveTo>
                <a:lnTo>
                  <a:pt x="0" y="0"/>
                </a:lnTo>
                <a:lnTo>
                  <a:pt x="72" y="24"/>
                </a:lnTo>
                <a:lnTo>
                  <a:pt x="72" y="32"/>
                </a:lnTo>
                <a:lnTo>
                  <a:pt x="0" y="8"/>
                </a:lnTo>
                <a:close/>
              </a:path>
            </a:pathLst>
          </a:custGeom>
          <a:solidFill>
            <a:srgbClr val="000000"/>
          </a:solidFill>
          <a:ln w="9525">
            <a:noFill/>
            <a:round/>
            <a:headEnd/>
            <a:tailEnd/>
          </a:ln>
        </p:spPr>
        <p:txBody>
          <a:bodyPr/>
          <a:lstStyle/>
          <a:p>
            <a:endParaRPr lang="ja-JP" altLang="en-US">
              <a:solidFill>
                <a:srgbClr val="000000"/>
              </a:solidFill>
              <a:latin typeface="Arial"/>
              <a:ea typeface="ＭＳ Ｐゴシック"/>
            </a:endParaRPr>
          </a:p>
        </p:txBody>
      </p:sp>
      <p:sp>
        <p:nvSpPr>
          <p:cNvPr id="117866" name="Freeform 110"/>
          <p:cNvSpPr>
            <a:spLocks/>
          </p:cNvSpPr>
          <p:nvPr/>
        </p:nvSpPr>
        <p:spPr bwMode="auto">
          <a:xfrm>
            <a:off x="4403725" y="3341688"/>
            <a:ext cx="88900" cy="76200"/>
          </a:xfrm>
          <a:custGeom>
            <a:avLst/>
            <a:gdLst>
              <a:gd name="T0" fmla="*/ 0 w 56"/>
              <a:gd name="T1" fmla="*/ 60483756 h 48"/>
              <a:gd name="T2" fmla="*/ 20161251 w 56"/>
              <a:gd name="T3" fmla="*/ 20161250 h 48"/>
              <a:gd name="T4" fmla="*/ 20161251 w 56"/>
              <a:gd name="T5" fmla="*/ 20161250 h 48"/>
              <a:gd name="T6" fmla="*/ 20161251 w 56"/>
              <a:gd name="T7" fmla="*/ 0 h 48"/>
              <a:gd name="T8" fmla="*/ 60483758 w 56"/>
              <a:gd name="T9" fmla="*/ 0 h 48"/>
              <a:gd name="T10" fmla="*/ 60483758 w 56"/>
              <a:gd name="T11" fmla="*/ 0 h 48"/>
              <a:gd name="T12" fmla="*/ 80645003 w 56"/>
              <a:gd name="T13" fmla="*/ 0 h 48"/>
              <a:gd name="T14" fmla="*/ 80645003 w 56"/>
              <a:gd name="T15" fmla="*/ 80644999 h 48"/>
              <a:gd name="T16" fmla="*/ 120967517 w 56"/>
              <a:gd name="T17" fmla="*/ 80644999 h 48"/>
              <a:gd name="T18" fmla="*/ 120967517 w 56"/>
              <a:gd name="T19" fmla="*/ 60483756 h 48"/>
              <a:gd name="T20" fmla="*/ 120967517 w 56"/>
              <a:gd name="T21" fmla="*/ 60483756 h 48"/>
              <a:gd name="T22" fmla="*/ 120967517 w 56"/>
              <a:gd name="T23" fmla="*/ 20161250 h 48"/>
              <a:gd name="T24" fmla="*/ 100806247 w 56"/>
              <a:gd name="T25" fmla="*/ 20161250 h 48"/>
              <a:gd name="T26" fmla="*/ 100806247 w 56"/>
              <a:gd name="T27" fmla="*/ 20161250 h 48"/>
              <a:gd name="T28" fmla="*/ 100806247 w 56"/>
              <a:gd name="T29" fmla="*/ 0 h 48"/>
              <a:gd name="T30" fmla="*/ 120967517 w 56"/>
              <a:gd name="T31" fmla="*/ 0 h 48"/>
              <a:gd name="T32" fmla="*/ 120967517 w 56"/>
              <a:gd name="T33" fmla="*/ 0 h 48"/>
              <a:gd name="T34" fmla="*/ 120967517 w 56"/>
              <a:gd name="T35" fmla="*/ 20161250 h 48"/>
              <a:gd name="T36" fmla="*/ 141128761 w 56"/>
              <a:gd name="T37" fmla="*/ 40322500 h 48"/>
              <a:gd name="T38" fmla="*/ 141128761 w 56"/>
              <a:gd name="T39" fmla="*/ 40322500 h 48"/>
              <a:gd name="T40" fmla="*/ 141128761 w 56"/>
              <a:gd name="T41" fmla="*/ 60483756 h 48"/>
              <a:gd name="T42" fmla="*/ 120967517 w 56"/>
              <a:gd name="T43" fmla="*/ 100806243 h 48"/>
              <a:gd name="T44" fmla="*/ 100806247 w 56"/>
              <a:gd name="T45" fmla="*/ 100806243 h 48"/>
              <a:gd name="T46" fmla="*/ 80645003 w 56"/>
              <a:gd name="T47" fmla="*/ 120967511 h 48"/>
              <a:gd name="T48" fmla="*/ 20161251 w 56"/>
              <a:gd name="T49" fmla="*/ 100806243 h 48"/>
              <a:gd name="T50" fmla="*/ 0 w 56"/>
              <a:gd name="T51" fmla="*/ 80644999 h 48"/>
              <a:gd name="T52" fmla="*/ 0 w 56"/>
              <a:gd name="T53" fmla="*/ 60483756 h 48"/>
              <a:gd name="T54" fmla="*/ 60483758 w 56"/>
              <a:gd name="T55" fmla="*/ 20161250 h 48"/>
              <a:gd name="T56" fmla="*/ 40322501 w 56"/>
              <a:gd name="T57" fmla="*/ 20161250 h 48"/>
              <a:gd name="T58" fmla="*/ 20161251 w 56"/>
              <a:gd name="T59" fmla="*/ 40322500 h 48"/>
              <a:gd name="T60" fmla="*/ 20161251 w 56"/>
              <a:gd name="T61" fmla="*/ 60483756 h 48"/>
              <a:gd name="T62" fmla="*/ 40322501 w 56"/>
              <a:gd name="T63" fmla="*/ 80644999 h 48"/>
              <a:gd name="T64" fmla="*/ 40322501 w 56"/>
              <a:gd name="T65" fmla="*/ 80644999 h 48"/>
              <a:gd name="T66" fmla="*/ 60483758 w 56"/>
              <a:gd name="T67" fmla="*/ 80644999 h 48"/>
              <a:gd name="T68" fmla="*/ 60483758 w 56"/>
              <a:gd name="T69" fmla="*/ 20161250 h 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6"/>
              <a:gd name="T106" fmla="*/ 0 h 48"/>
              <a:gd name="T107" fmla="*/ 56 w 56"/>
              <a:gd name="T108" fmla="*/ 48 h 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6" h="48">
                <a:moveTo>
                  <a:pt x="0" y="24"/>
                </a:moveTo>
                <a:lnTo>
                  <a:pt x="0" y="24"/>
                </a:lnTo>
                <a:lnTo>
                  <a:pt x="0" y="16"/>
                </a:lnTo>
                <a:lnTo>
                  <a:pt x="8" y="8"/>
                </a:lnTo>
                <a:lnTo>
                  <a:pt x="8" y="0"/>
                </a:lnTo>
                <a:lnTo>
                  <a:pt x="16" y="0"/>
                </a:lnTo>
                <a:lnTo>
                  <a:pt x="24" y="0"/>
                </a:lnTo>
                <a:lnTo>
                  <a:pt x="32" y="0"/>
                </a:lnTo>
                <a:lnTo>
                  <a:pt x="32" y="32"/>
                </a:lnTo>
                <a:lnTo>
                  <a:pt x="40" y="32"/>
                </a:lnTo>
                <a:lnTo>
                  <a:pt x="48" y="32"/>
                </a:lnTo>
                <a:lnTo>
                  <a:pt x="48" y="24"/>
                </a:lnTo>
                <a:lnTo>
                  <a:pt x="48" y="16"/>
                </a:lnTo>
                <a:lnTo>
                  <a:pt x="48" y="8"/>
                </a:lnTo>
                <a:lnTo>
                  <a:pt x="40" y="8"/>
                </a:lnTo>
                <a:lnTo>
                  <a:pt x="40" y="0"/>
                </a:lnTo>
                <a:lnTo>
                  <a:pt x="48" y="0"/>
                </a:lnTo>
                <a:lnTo>
                  <a:pt x="48" y="8"/>
                </a:lnTo>
                <a:lnTo>
                  <a:pt x="56" y="8"/>
                </a:lnTo>
                <a:lnTo>
                  <a:pt x="56" y="16"/>
                </a:lnTo>
                <a:lnTo>
                  <a:pt x="56" y="24"/>
                </a:lnTo>
                <a:lnTo>
                  <a:pt x="56" y="32"/>
                </a:lnTo>
                <a:lnTo>
                  <a:pt x="48" y="40"/>
                </a:lnTo>
                <a:lnTo>
                  <a:pt x="40" y="40"/>
                </a:lnTo>
                <a:lnTo>
                  <a:pt x="32" y="48"/>
                </a:lnTo>
                <a:lnTo>
                  <a:pt x="16" y="40"/>
                </a:lnTo>
                <a:lnTo>
                  <a:pt x="8" y="40"/>
                </a:lnTo>
                <a:lnTo>
                  <a:pt x="0" y="32"/>
                </a:lnTo>
                <a:lnTo>
                  <a:pt x="0" y="24"/>
                </a:lnTo>
                <a:lnTo>
                  <a:pt x="24" y="8"/>
                </a:lnTo>
                <a:lnTo>
                  <a:pt x="16" y="8"/>
                </a:lnTo>
                <a:lnTo>
                  <a:pt x="8" y="16"/>
                </a:lnTo>
                <a:lnTo>
                  <a:pt x="8" y="24"/>
                </a:lnTo>
                <a:lnTo>
                  <a:pt x="16" y="32"/>
                </a:lnTo>
                <a:lnTo>
                  <a:pt x="24" y="32"/>
                </a:lnTo>
                <a:lnTo>
                  <a:pt x="24" y="8"/>
                </a:lnTo>
                <a:lnTo>
                  <a:pt x="0" y="24"/>
                </a:lnTo>
                <a:close/>
              </a:path>
            </a:pathLst>
          </a:custGeom>
          <a:solidFill>
            <a:srgbClr val="000000"/>
          </a:solidFill>
          <a:ln w="9525">
            <a:noFill/>
            <a:round/>
            <a:headEnd/>
            <a:tailEnd/>
          </a:ln>
        </p:spPr>
        <p:txBody>
          <a:bodyPr/>
          <a:lstStyle/>
          <a:p>
            <a:endParaRPr lang="ja-JP" altLang="en-US">
              <a:solidFill>
                <a:srgbClr val="000000"/>
              </a:solidFill>
              <a:latin typeface="Arial"/>
              <a:ea typeface="ＭＳ Ｐゴシック"/>
            </a:endParaRPr>
          </a:p>
        </p:txBody>
      </p:sp>
      <p:sp>
        <p:nvSpPr>
          <p:cNvPr id="117867" name="Freeform 111"/>
          <p:cNvSpPr>
            <a:spLocks/>
          </p:cNvSpPr>
          <p:nvPr/>
        </p:nvSpPr>
        <p:spPr bwMode="auto">
          <a:xfrm>
            <a:off x="4403725" y="3252788"/>
            <a:ext cx="127000" cy="76200"/>
          </a:xfrm>
          <a:custGeom>
            <a:avLst/>
            <a:gdLst>
              <a:gd name="T0" fmla="*/ 0 w 80"/>
              <a:gd name="T1" fmla="*/ 60483756 h 48"/>
              <a:gd name="T2" fmla="*/ 20161249 w 80"/>
              <a:gd name="T3" fmla="*/ 40322500 h 48"/>
              <a:gd name="T4" fmla="*/ 20161249 w 80"/>
              <a:gd name="T5" fmla="*/ 20161250 h 48"/>
              <a:gd name="T6" fmla="*/ 20161249 w 80"/>
              <a:gd name="T7" fmla="*/ 20161250 h 48"/>
              <a:gd name="T8" fmla="*/ 0 w 80"/>
              <a:gd name="T9" fmla="*/ 20161250 h 48"/>
              <a:gd name="T10" fmla="*/ 0 w 80"/>
              <a:gd name="T11" fmla="*/ 0 h 48"/>
              <a:gd name="T12" fmla="*/ 120967503 w 80"/>
              <a:gd name="T13" fmla="*/ 0 h 48"/>
              <a:gd name="T14" fmla="*/ 161289988 w 80"/>
              <a:gd name="T15" fmla="*/ 0 h 48"/>
              <a:gd name="T16" fmla="*/ 181451230 w 80"/>
              <a:gd name="T17" fmla="*/ 20161250 h 48"/>
              <a:gd name="T18" fmla="*/ 201612473 w 80"/>
              <a:gd name="T19" fmla="*/ 60483756 h 48"/>
              <a:gd name="T20" fmla="*/ 181451230 w 80"/>
              <a:gd name="T21" fmla="*/ 100806243 h 48"/>
              <a:gd name="T22" fmla="*/ 181451230 w 80"/>
              <a:gd name="T23" fmla="*/ 100806243 h 48"/>
              <a:gd name="T24" fmla="*/ 161289988 w 80"/>
              <a:gd name="T25" fmla="*/ 100806243 h 48"/>
              <a:gd name="T26" fmla="*/ 161289988 w 80"/>
              <a:gd name="T27" fmla="*/ 80644999 h 48"/>
              <a:gd name="T28" fmla="*/ 161289988 w 80"/>
              <a:gd name="T29" fmla="*/ 80644999 h 48"/>
              <a:gd name="T30" fmla="*/ 181451230 w 80"/>
              <a:gd name="T31" fmla="*/ 80644999 h 48"/>
              <a:gd name="T32" fmla="*/ 181451230 w 80"/>
              <a:gd name="T33" fmla="*/ 60483756 h 48"/>
              <a:gd name="T34" fmla="*/ 161289988 w 80"/>
              <a:gd name="T35" fmla="*/ 20161250 h 48"/>
              <a:gd name="T36" fmla="*/ 141128746 w 80"/>
              <a:gd name="T37" fmla="*/ 20161250 h 48"/>
              <a:gd name="T38" fmla="*/ 120967503 w 80"/>
              <a:gd name="T39" fmla="*/ 20161250 h 48"/>
              <a:gd name="T40" fmla="*/ 141128746 w 80"/>
              <a:gd name="T41" fmla="*/ 40322500 h 48"/>
              <a:gd name="T42" fmla="*/ 141128746 w 80"/>
              <a:gd name="T43" fmla="*/ 40322500 h 48"/>
              <a:gd name="T44" fmla="*/ 141128746 w 80"/>
              <a:gd name="T45" fmla="*/ 60483756 h 48"/>
              <a:gd name="T46" fmla="*/ 120967503 w 80"/>
              <a:gd name="T47" fmla="*/ 100806243 h 48"/>
              <a:gd name="T48" fmla="*/ 100806236 w 80"/>
              <a:gd name="T49" fmla="*/ 100806243 h 48"/>
              <a:gd name="T50" fmla="*/ 80644994 w 80"/>
              <a:gd name="T51" fmla="*/ 120967511 h 48"/>
              <a:gd name="T52" fmla="*/ 20161249 w 80"/>
              <a:gd name="T53" fmla="*/ 100806243 h 48"/>
              <a:gd name="T54" fmla="*/ 0 w 80"/>
              <a:gd name="T55" fmla="*/ 80644999 h 48"/>
              <a:gd name="T56" fmla="*/ 0 w 80"/>
              <a:gd name="T57" fmla="*/ 60483756 h 48"/>
              <a:gd name="T58" fmla="*/ 80644994 w 80"/>
              <a:gd name="T59" fmla="*/ 20161250 h 48"/>
              <a:gd name="T60" fmla="*/ 40322497 w 80"/>
              <a:gd name="T61" fmla="*/ 20161250 h 48"/>
              <a:gd name="T62" fmla="*/ 20161249 w 80"/>
              <a:gd name="T63" fmla="*/ 40322500 h 48"/>
              <a:gd name="T64" fmla="*/ 20161249 w 80"/>
              <a:gd name="T65" fmla="*/ 60483756 h 48"/>
              <a:gd name="T66" fmla="*/ 40322497 w 80"/>
              <a:gd name="T67" fmla="*/ 80644999 h 48"/>
              <a:gd name="T68" fmla="*/ 60483752 w 80"/>
              <a:gd name="T69" fmla="*/ 80644999 h 48"/>
              <a:gd name="T70" fmla="*/ 80644994 w 80"/>
              <a:gd name="T71" fmla="*/ 100806243 h 48"/>
              <a:gd name="T72" fmla="*/ 120967503 w 80"/>
              <a:gd name="T73" fmla="*/ 80644999 h 48"/>
              <a:gd name="T74" fmla="*/ 120967503 w 80"/>
              <a:gd name="T75" fmla="*/ 80644999 h 48"/>
              <a:gd name="T76" fmla="*/ 120967503 w 80"/>
              <a:gd name="T77" fmla="*/ 60483756 h 48"/>
              <a:gd name="T78" fmla="*/ 100806236 w 80"/>
              <a:gd name="T79" fmla="*/ 20161250 h 48"/>
              <a:gd name="T80" fmla="*/ 80644994 w 80"/>
              <a:gd name="T81" fmla="*/ 20161250 h 48"/>
              <a:gd name="T82" fmla="*/ 80644994 w 80"/>
              <a:gd name="T83" fmla="*/ 20161250 h 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0"/>
              <a:gd name="T127" fmla="*/ 0 h 48"/>
              <a:gd name="T128" fmla="*/ 80 w 80"/>
              <a:gd name="T129" fmla="*/ 48 h 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0" h="48">
                <a:moveTo>
                  <a:pt x="0" y="24"/>
                </a:moveTo>
                <a:lnTo>
                  <a:pt x="0" y="24"/>
                </a:lnTo>
                <a:lnTo>
                  <a:pt x="0" y="16"/>
                </a:lnTo>
                <a:lnTo>
                  <a:pt x="8" y="16"/>
                </a:lnTo>
                <a:lnTo>
                  <a:pt x="8" y="8"/>
                </a:lnTo>
                <a:lnTo>
                  <a:pt x="0" y="8"/>
                </a:lnTo>
                <a:lnTo>
                  <a:pt x="0" y="0"/>
                </a:lnTo>
                <a:lnTo>
                  <a:pt x="48" y="0"/>
                </a:lnTo>
                <a:lnTo>
                  <a:pt x="64" y="0"/>
                </a:lnTo>
                <a:lnTo>
                  <a:pt x="72" y="8"/>
                </a:lnTo>
                <a:lnTo>
                  <a:pt x="80" y="24"/>
                </a:lnTo>
                <a:lnTo>
                  <a:pt x="80" y="32"/>
                </a:lnTo>
                <a:lnTo>
                  <a:pt x="72" y="40"/>
                </a:lnTo>
                <a:lnTo>
                  <a:pt x="64" y="40"/>
                </a:lnTo>
                <a:lnTo>
                  <a:pt x="64" y="32"/>
                </a:lnTo>
                <a:lnTo>
                  <a:pt x="72" y="32"/>
                </a:lnTo>
                <a:lnTo>
                  <a:pt x="72" y="24"/>
                </a:lnTo>
                <a:lnTo>
                  <a:pt x="72" y="16"/>
                </a:lnTo>
                <a:lnTo>
                  <a:pt x="64" y="8"/>
                </a:lnTo>
                <a:lnTo>
                  <a:pt x="56" y="8"/>
                </a:lnTo>
                <a:lnTo>
                  <a:pt x="48" y="8"/>
                </a:lnTo>
                <a:lnTo>
                  <a:pt x="56" y="16"/>
                </a:lnTo>
                <a:lnTo>
                  <a:pt x="56" y="24"/>
                </a:lnTo>
                <a:lnTo>
                  <a:pt x="56" y="32"/>
                </a:lnTo>
                <a:lnTo>
                  <a:pt x="48" y="40"/>
                </a:lnTo>
                <a:lnTo>
                  <a:pt x="40" y="40"/>
                </a:lnTo>
                <a:lnTo>
                  <a:pt x="32" y="48"/>
                </a:lnTo>
                <a:lnTo>
                  <a:pt x="16" y="40"/>
                </a:lnTo>
                <a:lnTo>
                  <a:pt x="8" y="40"/>
                </a:lnTo>
                <a:lnTo>
                  <a:pt x="0" y="32"/>
                </a:lnTo>
                <a:lnTo>
                  <a:pt x="0" y="24"/>
                </a:lnTo>
                <a:lnTo>
                  <a:pt x="32" y="8"/>
                </a:lnTo>
                <a:lnTo>
                  <a:pt x="24" y="8"/>
                </a:lnTo>
                <a:lnTo>
                  <a:pt x="16" y="8"/>
                </a:lnTo>
                <a:lnTo>
                  <a:pt x="8" y="16"/>
                </a:lnTo>
                <a:lnTo>
                  <a:pt x="8" y="24"/>
                </a:lnTo>
                <a:lnTo>
                  <a:pt x="8" y="32"/>
                </a:lnTo>
                <a:lnTo>
                  <a:pt x="16" y="32"/>
                </a:lnTo>
                <a:lnTo>
                  <a:pt x="24" y="32"/>
                </a:lnTo>
                <a:lnTo>
                  <a:pt x="32" y="40"/>
                </a:lnTo>
                <a:lnTo>
                  <a:pt x="40" y="32"/>
                </a:lnTo>
                <a:lnTo>
                  <a:pt x="48" y="32"/>
                </a:lnTo>
                <a:lnTo>
                  <a:pt x="48" y="24"/>
                </a:lnTo>
                <a:lnTo>
                  <a:pt x="48" y="16"/>
                </a:lnTo>
                <a:lnTo>
                  <a:pt x="40" y="8"/>
                </a:lnTo>
                <a:lnTo>
                  <a:pt x="32" y="8"/>
                </a:lnTo>
                <a:lnTo>
                  <a:pt x="0" y="24"/>
                </a:lnTo>
                <a:close/>
              </a:path>
            </a:pathLst>
          </a:custGeom>
          <a:solidFill>
            <a:srgbClr val="000000"/>
          </a:solidFill>
          <a:ln w="9525">
            <a:noFill/>
            <a:round/>
            <a:headEnd/>
            <a:tailEnd/>
          </a:ln>
        </p:spPr>
        <p:txBody>
          <a:bodyPr/>
          <a:lstStyle/>
          <a:p>
            <a:endParaRPr lang="ja-JP" altLang="en-US">
              <a:solidFill>
                <a:srgbClr val="000000"/>
              </a:solidFill>
              <a:latin typeface="Arial"/>
              <a:ea typeface="ＭＳ Ｐゴシック"/>
            </a:endParaRPr>
          </a:p>
        </p:txBody>
      </p:sp>
      <p:sp>
        <p:nvSpPr>
          <p:cNvPr id="117868" name="Freeform 112"/>
          <p:cNvSpPr>
            <a:spLocks/>
          </p:cNvSpPr>
          <p:nvPr/>
        </p:nvSpPr>
        <p:spPr bwMode="auto">
          <a:xfrm>
            <a:off x="4403725" y="3163888"/>
            <a:ext cx="127000" cy="76200"/>
          </a:xfrm>
          <a:custGeom>
            <a:avLst/>
            <a:gdLst>
              <a:gd name="T0" fmla="*/ 0 w 80"/>
              <a:gd name="T1" fmla="*/ 60483756 h 48"/>
              <a:gd name="T2" fmla="*/ 20161249 w 80"/>
              <a:gd name="T3" fmla="*/ 40322500 h 48"/>
              <a:gd name="T4" fmla="*/ 20161249 w 80"/>
              <a:gd name="T5" fmla="*/ 20161250 h 48"/>
              <a:gd name="T6" fmla="*/ 20161249 w 80"/>
              <a:gd name="T7" fmla="*/ 20161250 h 48"/>
              <a:gd name="T8" fmla="*/ 0 w 80"/>
              <a:gd name="T9" fmla="*/ 20161250 h 48"/>
              <a:gd name="T10" fmla="*/ 0 w 80"/>
              <a:gd name="T11" fmla="*/ 0 h 48"/>
              <a:gd name="T12" fmla="*/ 120967503 w 80"/>
              <a:gd name="T13" fmla="*/ 0 h 48"/>
              <a:gd name="T14" fmla="*/ 161289988 w 80"/>
              <a:gd name="T15" fmla="*/ 0 h 48"/>
              <a:gd name="T16" fmla="*/ 181451230 w 80"/>
              <a:gd name="T17" fmla="*/ 20161250 h 48"/>
              <a:gd name="T18" fmla="*/ 201612473 w 80"/>
              <a:gd name="T19" fmla="*/ 60483756 h 48"/>
              <a:gd name="T20" fmla="*/ 181451230 w 80"/>
              <a:gd name="T21" fmla="*/ 100806243 h 48"/>
              <a:gd name="T22" fmla="*/ 181451230 w 80"/>
              <a:gd name="T23" fmla="*/ 100806243 h 48"/>
              <a:gd name="T24" fmla="*/ 161289988 w 80"/>
              <a:gd name="T25" fmla="*/ 100806243 h 48"/>
              <a:gd name="T26" fmla="*/ 161289988 w 80"/>
              <a:gd name="T27" fmla="*/ 80644999 h 48"/>
              <a:gd name="T28" fmla="*/ 161289988 w 80"/>
              <a:gd name="T29" fmla="*/ 80644999 h 48"/>
              <a:gd name="T30" fmla="*/ 181451230 w 80"/>
              <a:gd name="T31" fmla="*/ 80644999 h 48"/>
              <a:gd name="T32" fmla="*/ 181451230 w 80"/>
              <a:gd name="T33" fmla="*/ 60483756 h 48"/>
              <a:gd name="T34" fmla="*/ 161289988 w 80"/>
              <a:gd name="T35" fmla="*/ 20161250 h 48"/>
              <a:gd name="T36" fmla="*/ 141128746 w 80"/>
              <a:gd name="T37" fmla="*/ 20161250 h 48"/>
              <a:gd name="T38" fmla="*/ 120967503 w 80"/>
              <a:gd name="T39" fmla="*/ 20161250 h 48"/>
              <a:gd name="T40" fmla="*/ 141128746 w 80"/>
              <a:gd name="T41" fmla="*/ 40322500 h 48"/>
              <a:gd name="T42" fmla="*/ 141128746 w 80"/>
              <a:gd name="T43" fmla="*/ 40322500 h 48"/>
              <a:gd name="T44" fmla="*/ 141128746 w 80"/>
              <a:gd name="T45" fmla="*/ 60483756 h 48"/>
              <a:gd name="T46" fmla="*/ 120967503 w 80"/>
              <a:gd name="T47" fmla="*/ 100806243 h 48"/>
              <a:gd name="T48" fmla="*/ 100806236 w 80"/>
              <a:gd name="T49" fmla="*/ 100806243 h 48"/>
              <a:gd name="T50" fmla="*/ 80644994 w 80"/>
              <a:gd name="T51" fmla="*/ 120967511 h 48"/>
              <a:gd name="T52" fmla="*/ 20161249 w 80"/>
              <a:gd name="T53" fmla="*/ 100806243 h 48"/>
              <a:gd name="T54" fmla="*/ 0 w 80"/>
              <a:gd name="T55" fmla="*/ 80644999 h 48"/>
              <a:gd name="T56" fmla="*/ 0 w 80"/>
              <a:gd name="T57" fmla="*/ 60483756 h 48"/>
              <a:gd name="T58" fmla="*/ 80644994 w 80"/>
              <a:gd name="T59" fmla="*/ 20161250 h 48"/>
              <a:gd name="T60" fmla="*/ 40322497 w 80"/>
              <a:gd name="T61" fmla="*/ 20161250 h 48"/>
              <a:gd name="T62" fmla="*/ 20161249 w 80"/>
              <a:gd name="T63" fmla="*/ 40322500 h 48"/>
              <a:gd name="T64" fmla="*/ 20161249 w 80"/>
              <a:gd name="T65" fmla="*/ 60483756 h 48"/>
              <a:gd name="T66" fmla="*/ 40322497 w 80"/>
              <a:gd name="T67" fmla="*/ 80644999 h 48"/>
              <a:gd name="T68" fmla="*/ 60483752 w 80"/>
              <a:gd name="T69" fmla="*/ 80644999 h 48"/>
              <a:gd name="T70" fmla="*/ 80644994 w 80"/>
              <a:gd name="T71" fmla="*/ 100806243 h 48"/>
              <a:gd name="T72" fmla="*/ 120967503 w 80"/>
              <a:gd name="T73" fmla="*/ 80644999 h 48"/>
              <a:gd name="T74" fmla="*/ 120967503 w 80"/>
              <a:gd name="T75" fmla="*/ 80644999 h 48"/>
              <a:gd name="T76" fmla="*/ 120967503 w 80"/>
              <a:gd name="T77" fmla="*/ 60483756 h 48"/>
              <a:gd name="T78" fmla="*/ 100806236 w 80"/>
              <a:gd name="T79" fmla="*/ 20161250 h 48"/>
              <a:gd name="T80" fmla="*/ 80644994 w 80"/>
              <a:gd name="T81" fmla="*/ 20161250 h 48"/>
              <a:gd name="T82" fmla="*/ 80644994 w 80"/>
              <a:gd name="T83" fmla="*/ 20161250 h 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0"/>
              <a:gd name="T127" fmla="*/ 0 h 48"/>
              <a:gd name="T128" fmla="*/ 80 w 80"/>
              <a:gd name="T129" fmla="*/ 48 h 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0" h="48">
                <a:moveTo>
                  <a:pt x="0" y="24"/>
                </a:moveTo>
                <a:lnTo>
                  <a:pt x="0" y="24"/>
                </a:lnTo>
                <a:lnTo>
                  <a:pt x="0" y="16"/>
                </a:lnTo>
                <a:lnTo>
                  <a:pt x="8" y="16"/>
                </a:lnTo>
                <a:lnTo>
                  <a:pt x="8" y="8"/>
                </a:lnTo>
                <a:lnTo>
                  <a:pt x="0" y="8"/>
                </a:lnTo>
                <a:lnTo>
                  <a:pt x="0" y="0"/>
                </a:lnTo>
                <a:lnTo>
                  <a:pt x="48" y="0"/>
                </a:lnTo>
                <a:lnTo>
                  <a:pt x="64" y="0"/>
                </a:lnTo>
                <a:lnTo>
                  <a:pt x="72" y="8"/>
                </a:lnTo>
                <a:lnTo>
                  <a:pt x="80" y="24"/>
                </a:lnTo>
                <a:lnTo>
                  <a:pt x="80" y="32"/>
                </a:lnTo>
                <a:lnTo>
                  <a:pt x="72" y="40"/>
                </a:lnTo>
                <a:lnTo>
                  <a:pt x="64" y="40"/>
                </a:lnTo>
                <a:lnTo>
                  <a:pt x="64" y="32"/>
                </a:lnTo>
                <a:lnTo>
                  <a:pt x="72" y="32"/>
                </a:lnTo>
                <a:lnTo>
                  <a:pt x="72" y="24"/>
                </a:lnTo>
                <a:lnTo>
                  <a:pt x="72" y="16"/>
                </a:lnTo>
                <a:lnTo>
                  <a:pt x="64" y="8"/>
                </a:lnTo>
                <a:lnTo>
                  <a:pt x="56" y="8"/>
                </a:lnTo>
                <a:lnTo>
                  <a:pt x="48" y="8"/>
                </a:lnTo>
                <a:lnTo>
                  <a:pt x="56" y="16"/>
                </a:lnTo>
                <a:lnTo>
                  <a:pt x="56" y="24"/>
                </a:lnTo>
                <a:lnTo>
                  <a:pt x="56" y="32"/>
                </a:lnTo>
                <a:lnTo>
                  <a:pt x="48" y="40"/>
                </a:lnTo>
                <a:lnTo>
                  <a:pt x="40" y="40"/>
                </a:lnTo>
                <a:lnTo>
                  <a:pt x="32" y="48"/>
                </a:lnTo>
                <a:lnTo>
                  <a:pt x="16" y="40"/>
                </a:lnTo>
                <a:lnTo>
                  <a:pt x="8" y="40"/>
                </a:lnTo>
                <a:lnTo>
                  <a:pt x="0" y="32"/>
                </a:lnTo>
                <a:lnTo>
                  <a:pt x="0" y="24"/>
                </a:lnTo>
                <a:lnTo>
                  <a:pt x="32" y="8"/>
                </a:lnTo>
                <a:lnTo>
                  <a:pt x="24" y="8"/>
                </a:lnTo>
                <a:lnTo>
                  <a:pt x="16" y="8"/>
                </a:lnTo>
                <a:lnTo>
                  <a:pt x="8" y="16"/>
                </a:lnTo>
                <a:lnTo>
                  <a:pt x="8" y="24"/>
                </a:lnTo>
                <a:lnTo>
                  <a:pt x="8" y="32"/>
                </a:lnTo>
                <a:lnTo>
                  <a:pt x="16" y="32"/>
                </a:lnTo>
                <a:lnTo>
                  <a:pt x="24" y="32"/>
                </a:lnTo>
                <a:lnTo>
                  <a:pt x="32" y="40"/>
                </a:lnTo>
                <a:lnTo>
                  <a:pt x="40" y="32"/>
                </a:lnTo>
                <a:lnTo>
                  <a:pt x="48" y="32"/>
                </a:lnTo>
                <a:lnTo>
                  <a:pt x="48" y="24"/>
                </a:lnTo>
                <a:lnTo>
                  <a:pt x="48" y="16"/>
                </a:lnTo>
                <a:lnTo>
                  <a:pt x="40" y="8"/>
                </a:lnTo>
                <a:lnTo>
                  <a:pt x="32" y="8"/>
                </a:lnTo>
                <a:lnTo>
                  <a:pt x="0" y="24"/>
                </a:lnTo>
                <a:close/>
              </a:path>
            </a:pathLst>
          </a:custGeom>
          <a:solidFill>
            <a:srgbClr val="000000"/>
          </a:solidFill>
          <a:ln w="9525">
            <a:noFill/>
            <a:round/>
            <a:headEnd/>
            <a:tailEnd/>
          </a:ln>
        </p:spPr>
        <p:txBody>
          <a:bodyPr/>
          <a:lstStyle/>
          <a:p>
            <a:endParaRPr lang="ja-JP" altLang="en-US">
              <a:solidFill>
                <a:srgbClr val="000000"/>
              </a:solidFill>
              <a:latin typeface="Arial"/>
              <a:ea typeface="ＭＳ Ｐゴシック"/>
            </a:endParaRPr>
          </a:p>
        </p:txBody>
      </p:sp>
      <p:sp>
        <p:nvSpPr>
          <p:cNvPr id="117869" name="Rectangle 113"/>
          <p:cNvSpPr>
            <a:spLocks noChangeArrowheads="1"/>
          </p:cNvSpPr>
          <p:nvPr/>
        </p:nvSpPr>
        <p:spPr bwMode="auto">
          <a:xfrm>
            <a:off x="4371975" y="2297113"/>
            <a:ext cx="160338"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latin typeface="Helvetica" charset="0"/>
                <a:ea typeface="ＭＳ 明朝" pitchFamily="17" charset="-128"/>
              </a:rPr>
              <a:t>B</a:t>
            </a:r>
            <a:endParaRPr lang="en-US" altLang="ja-JP" sz="1400">
              <a:solidFill>
                <a:srgbClr val="000000"/>
              </a:solidFill>
              <a:latin typeface="Times" charset="0"/>
              <a:ea typeface="ＭＳ 明朝" pitchFamily="17" charset="-128"/>
            </a:endParaRPr>
          </a:p>
        </p:txBody>
      </p:sp>
      <p:sp>
        <p:nvSpPr>
          <p:cNvPr id="117870" name="Line 114"/>
          <p:cNvSpPr>
            <a:spLocks noChangeShapeType="1"/>
          </p:cNvSpPr>
          <p:nvPr/>
        </p:nvSpPr>
        <p:spPr bwMode="auto">
          <a:xfrm>
            <a:off x="5026025" y="5411788"/>
            <a:ext cx="1588" cy="50800"/>
          </a:xfrm>
          <a:prstGeom prst="line">
            <a:avLst/>
          </a:prstGeom>
          <a:noFill/>
          <a:ln w="12700">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117871" name="Rectangle 115"/>
          <p:cNvSpPr>
            <a:spLocks noChangeArrowheads="1"/>
          </p:cNvSpPr>
          <p:nvPr/>
        </p:nvSpPr>
        <p:spPr bwMode="auto">
          <a:xfrm>
            <a:off x="4829175" y="5502275"/>
            <a:ext cx="92075"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C</a:t>
            </a:r>
            <a:endParaRPr lang="en-US" altLang="ja-JP" sz="1400">
              <a:solidFill>
                <a:srgbClr val="000000"/>
              </a:solidFill>
              <a:latin typeface="Times" charset="0"/>
              <a:ea typeface="ＭＳ 明朝" pitchFamily="17" charset="-128"/>
            </a:endParaRPr>
          </a:p>
        </p:txBody>
      </p:sp>
      <p:sp>
        <p:nvSpPr>
          <p:cNvPr id="117872" name="Rectangle 116"/>
          <p:cNvSpPr>
            <a:spLocks noChangeArrowheads="1"/>
          </p:cNvSpPr>
          <p:nvPr/>
        </p:nvSpPr>
        <p:spPr bwMode="auto">
          <a:xfrm>
            <a:off x="4918075" y="5502275"/>
            <a:ext cx="69850"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o</a:t>
            </a:r>
            <a:endParaRPr lang="en-US" altLang="ja-JP" sz="1400">
              <a:solidFill>
                <a:srgbClr val="000000"/>
              </a:solidFill>
              <a:latin typeface="Times" charset="0"/>
              <a:ea typeface="ＭＳ 明朝" pitchFamily="17" charset="-128"/>
            </a:endParaRPr>
          </a:p>
        </p:txBody>
      </p:sp>
      <p:sp>
        <p:nvSpPr>
          <p:cNvPr id="117873" name="Rectangle 117"/>
          <p:cNvSpPr>
            <a:spLocks noChangeArrowheads="1"/>
          </p:cNvSpPr>
          <p:nvPr/>
        </p:nvSpPr>
        <p:spPr bwMode="auto">
          <a:xfrm>
            <a:off x="4981575" y="5502275"/>
            <a:ext cx="69850"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n</a:t>
            </a:r>
            <a:endParaRPr lang="en-US" altLang="ja-JP" sz="1400">
              <a:solidFill>
                <a:srgbClr val="000000"/>
              </a:solidFill>
              <a:latin typeface="Times" charset="0"/>
              <a:ea typeface="ＭＳ 明朝" pitchFamily="17" charset="-128"/>
            </a:endParaRPr>
          </a:p>
        </p:txBody>
      </p:sp>
      <p:sp>
        <p:nvSpPr>
          <p:cNvPr id="117874" name="Rectangle 118"/>
          <p:cNvSpPr>
            <a:spLocks noChangeArrowheads="1"/>
          </p:cNvSpPr>
          <p:nvPr/>
        </p:nvSpPr>
        <p:spPr bwMode="auto">
          <a:xfrm>
            <a:off x="5045075" y="5502275"/>
            <a:ext cx="34925"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t</a:t>
            </a:r>
            <a:endParaRPr lang="en-US" altLang="ja-JP" sz="1400">
              <a:solidFill>
                <a:srgbClr val="000000"/>
              </a:solidFill>
              <a:latin typeface="Times" charset="0"/>
              <a:ea typeface="ＭＳ 明朝" pitchFamily="17" charset="-128"/>
            </a:endParaRPr>
          </a:p>
        </p:txBody>
      </p:sp>
      <p:sp>
        <p:nvSpPr>
          <p:cNvPr id="117875" name="Rectangle 119"/>
          <p:cNvSpPr>
            <a:spLocks noChangeArrowheads="1"/>
          </p:cNvSpPr>
          <p:nvPr/>
        </p:nvSpPr>
        <p:spPr bwMode="auto">
          <a:xfrm>
            <a:off x="5083175" y="5502275"/>
            <a:ext cx="42863"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r</a:t>
            </a:r>
            <a:endParaRPr lang="en-US" altLang="ja-JP" sz="1400">
              <a:solidFill>
                <a:srgbClr val="000000"/>
              </a:solidFill>
              <a:latin typeface="Times" charset="0"/>
              <a:ea typeface="ＭＳ 明朝" pitchFamily="17" charset="-128"/>
            </a:endParaRPr>
          </a:p>
        </p:txBody>
      </p:sp>
      <p:sp>
        <p:nvSpPr>
          <p:cNvPr id="117876" name="Rectangle 120"/>
          <p:cNvSpPr>
            <a:spLocks noChangeArrowheads="1"/>
          </p:cNvSpPr>
          <p:nvPr/>
        </p:nvSpPr>
        <p:spPr bwMode="auto">
          <a:xfrm>
            <a:off x="5121275" y="5502275"/>
            <a:ext cx="69850"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o</a:t>
            </a:r>
            <a:endParaRPr lang="en-US" altLang="ja-JP" sz="1400">
              <a:solidFill>
                <a:srgbClr val="000000"/>
              </a:solidFill>
              <a:latin typeface="Times" charset="0"/>
              <a:ea typeface="ＭＳ 明朝" pitchFamily="17" charset="-128"/>
            </a:endParaRPr>
          </a:p>
        </p:txBody>
      </p:sp>
      <p:sp>
        <p:nvSpPr>
          <p:cNvPr id="117877" name="Rectangle 121"/>
          <p:cNvSpPr>
            <a:spLocks noChangeArrowheads="1"/>
          </p:cNvSpPr>
          <p:nvPr/>
        </p:nvSpPr>
        <p:spPr bwMode="auto">
          <a:xfrm>
            <a:off x="5184775" y="5502275"/>
            <a:ext cx="28575"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l</a:t>
            </a:r>
            <a:endParaRPr lang="en-US" altLang="ja-JP" sz="1400">
              <a:solidFill>
                <a:srgbClr val="000000"/>
              </a:solidFill>
              <a:latin typeface="Times" charset="0"/>
              <a:ea typeface="ＭＳ 明朝" pitchFamily="17" charset="-128"/>
            </a:endParaRPr>
          </a:p>
        </p:txBody>
      </p:sp>
      <p:sp>
        <p:nvSpPr>
          <p:cNvPr id="117878" name="Rectangle 122"/>
          <p:cNvSpPr>
            <a:spLocks noChangeArrowheads="1"/>
          </p:cNvSpPr>
          <p:nvPr/>
        </p:nvSpPr>
        <p:spPr bwMode="auto">
          <a:xfrm>
            <a:off x="5286375" y="5502275"/>
            <a:ext cx="77788"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T</a:t>
            </a:r>
            <a:endParaRPr lang="en-US" altLang="ja-JP" sz="1400">
              <a:solidFill>
                <a:srgbClr val="000000"/>
              </a:solidFill>
              <a:latin typeface="Times" charset="0"/>
              <a:ea typeface="ＭＳ 明朝" pitchFamily="17" charset="-128"/>
            </a:endParaRPr>
          </a:p>
        </p:txBody>
      </p:sp>
      <p:sp>
        <p:nvSpPr>
          <p:cNvPr id="117879" name="Rectangle 123"/>
          <p:cNvSpPr>
            <a:spLocks noChangeArrowheads="1"/>
          </p:cNvSpPr>
          <p:nvPr/>
        </p:nvSpPr>
        <p:spPr bwMode="auto">
          <a:xfrm>
            <a:off x="5362575" y="5502275"/>
            <a:ext cx="63500"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y</a:t>
            </a:r>
            <a:endParaRPr lang="en-US" altLang="ja-JP" sz="1400">
              <a:solidFill>
                <a:srgbClr val="000000"/>
              </a:solidFill>
              <a:latin typeface="Times" charset="0"/>
              <a:ea typeface="ＭＳ 明朝" pitchFamily="17" charset="-128"/>
            </a:endParaRPr>
          </a:p>
        </p:txBody>
      </p:sp>
      <p:sp>
        <p:nvSpPr>
          <p:cNvPr id="117880" name="Rectangle 124"/>
          <p:cNvSpPr>
            <a:spLocks noChangeArrowheads="1"/>
          </p:cNvSpPr>
          <p:nvPr/>
        </p:nvSpPr>
        <p:spPr bwMode="auto">
          <a:xfrm>
            <a:off x="5426075" y="5502275"/>
            <a:ext cx="69850"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p</a:t>
            </a:r>
            <a:endParaRPr lang="en-US" altLang="ja-JP" sz="1400">
              <a:solidFill>
                <a:srgbClr val="000000"/>
              </a:solidFill>
              <a:latin typeface="Times" charset="0"/>
              <a:ea typeface="ＭＳ 明朝" pitchFamily="17" charset="-128"/>
            </a:endParaRPr>
          </a:p>
        </p:txBody>
      </p:sp>
      <p:sp>
        <p:nvSpPr>
          <p:cNvPr id="117881" name="Rectangle 125"/>
          <p:cNvSpPr>
            <a:spLocks noChangeArrowheads="1"/>
          </p:cNvSpPr>
          <p:nvPr/>
        </p:nvSpPr>
        <p:spPr bwMode="auto">
          <a:xfrm>
            <a:off x="5489575" y="5502275"/>
            <a:ext cx="69850"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e</a:t>
            </a:r>
            <a:endParaRPr lang="en-US" altLang="ja-JP" sz="1400">
              <a:solidFill>
                <a:srgbClr val="000000"/>
              </a:solidFill>
              <a:latin typeface="Times" charset="0"/>
              <a:ea typeface="ＭＳ 明朝" pitchFamily="17" charset="-128"/>
            </a:endParaRPr>
          </a:p>
        </p:txBody>
      </p:sp>
      <p:sp>
        <p:nvSpPr>
          <p:cNvPr id="117882" name="Rectangle 126"/>
          <p:cNvSpPr>
            <a:spLocks noChangeArrowheads="1"/>
          </p:cNvSpPr>
          <p:nvPr/>
        </p:nvSpPr>
        <p:spPr bwMode="auto">
          <a:xfrm>
            <a:off x="5553075" y="5502275"/>
            <a:ext cx="84138"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A</a:t>
            </a:r>
            <a:endParaRPr lang="en-US" altLang="ja-JP" sz="1400">
              <a:solidFill>
                <a:srgbClr val="000000"/>
              </a:solidFill>
              <a:latin typeface="Times" charset="0"/>
              <a:ea typeface="ＭＳ 明朝" pitchFamily="17" charset="-128"/>
            </a:endParaRPr>
          </a:p>
        </p:txBody>
      </p:sp>
      <p:sp>
        <p:nvSpPr>
          <p:cNvPr id="117883" name="Rectangle 127"/>
          <p:cNvSpPr>
            <a:spLocks noChangeArrowheads="1"/>
          </p:cNvSpPr>
          <p:nvPr/>
        </p:nvSpPr>
        <p:spPr bwMode="auto">
          <a:xfrm>
            <a:off x="5667375" y="5502275"/>
            <a:ext cx="77788"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T</a:t>
            </a:r>
            <a:endParaRPr lang="en-US" altLang="ja-JP" sz="1400">
              <a:solidFill>
                <a:srgbClr val="000000"/>
              </a:solidFill>
              <a:latin typeface="Times" charset="0"/>
              <a:ea typeface="ＭＳ 明朝" pitchFamily="17" charset="-128"/>
            </a:endParaRPr>
          </a:p>
        </p:txBody>
      </p:sp>
      <p:sp>
        <p:nvSpPr>
          <p:cNvPr id="117884" name="Rectangle 128"/>
          <p:cNvSpPr>
            <a:spLocks noChangeArrowheads="1"/>
          </p:cNvSpPr>
          <p:nvPr/>
        </p:nvSpPr>
        <p:spPr bwMode="auto">
          <a:xfrm>
            <a:off x="5743575" y="5502275"/>
            <a:ext cx="63500"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y</a:t>
            </a:r>
            <a:endParaRPr lang="en-US" altLang="ja-JP" sz="1400">
              <a:solidFill>
                <a:srgbClr val="000000"/>
              </a:solidFill>
              <a:latin typeface="Times" charset="0"/>
              <a:ea typeface="ＭＳ 明朝" pitchFamily="17" charset="-128"/>
            </a:endParaRPr>
          </a:p>
        </p:txBody>
      </p:sp>
      <p:sp>
        <p:nvSpPr>
          <p:cNvPr id="117885" name="Rectangle 129"/>
          <p:cNvSpPr>
            <a:spLocks noChangeArrowheads="1"/>
          </p:cNvSpPr>
          <p:nvPr/>
        </p:nvSpPr>
        <p:spPr bwMode="auto">
          <a:xfrm>
            <a:off x="5807075" y="5502275"/>
            <a:ext cx="69850"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p</a:t>
            </a:r>
            <a:endParaRPr lang="en-US" altLang="ja-JP" sz="1400">
              <a:solidFill>
                <a:srgbClr val="000000"/>
              </a:solidFill>
              <a:latin typeface="Times" charset="0"/>
              <a:ea typeface="ＭＳ 明朝" pitchFamily="17" charset="-128"/>
            </a:endParaRPr>
          </a:p>
        </p:txBody>
      </p:sp>
      <p:sp>
        <p:nvSpPr>
          <p:cNvPr id="117886" name="Rectangle 130"/>
          <p:cNvSpPr>
            <a:spLocks noChangeArrowheads="1"/>
          </p:cNvSpPr>
          <p:nvPr/>
        </p:nvSpPr>
        <p:spPr bwMode="auto">
          <a:xfrm>
            <a:off x="5870575" y="5502275"/>
            <a:ext cx="69850"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e</a:t>
            </a:r>
            <a:endParaRPr lang="en-US" altLang="ja-JP" sz="1400">
              <a:solidFill>
                <a:srgbClr val="000000"/>
              </a:solidFill>
              <a:latin typeface="Times" charset="0"/>
              <a:ea typeface="ＭＳ 明朝" pitchFamily="17" charset="-128"/>
            </a:endParaRPr>
          </a:p>
        </p:txBody>
      </p:sp>
      <p:sp>
        <p:nvSpPr>
          <p:cNvPr id="117887" name="Rectangle 131"/>
          <p:cNvSpPr>
            <a:spLocks noChangeArrowheads="1"/>
          </p:cNvSpPr>
          <p:nvPr/>
        </p:nvSpPr>
        <p:spPr bwMode="auto">
          <a:xfrm>
            <a:off x="5934075" y="5502275"/>
            <a:ext cx="34925"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 </a:t>
            </a:r>
            <a:endParaRPr lang="en-US" altLang="ja-JP" sz="1400">
              <a:solidFill>
                <a:srgbClr val="000000"/>
              </a:solidFill>
              <a:latin typeface="Times" charset="0"/>
              <a:ea typeface="ＭＳ 明朝" pitchFamily="17" charset="-128"/>
            </a:endParaRPr>
          </a:p>
        </p:txBody>
      </p:sp>
      <p:sp>
        <p:nvSpPr>
          <p:cNvPr id="117888" name="Rectangle 132"/>
          <p:cNvSpPr>
            <a:spLocks noChangeArrowheads="1"/>
          </p:cNvSpPr>
          <p:nvPr/>
        </p:nvSpPr>
        <p:spPr bwMode="auto">
          <a:xfrm>
            <a:off x="5972175" y="5502275"/>
            <a:ext cx="84138"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B</a:t>
            </a:r>
            <a:endParaRPr lang="en-US" altLang="ja-JP" sz="1400">
              <a:solidFill>
                <a:srgbClr val="000000"/>
              </a:solidFill>
              <a:latin typeface="Times" charset="0"/>
              <a:ea typeface="ＭＳ 明朝" pitchFamily="17" charset="-128"/>
            </a:endParaRPr>
          </a:p>
        </p:txBody>
      </p:sp>
      <p:sp>
        <p:nvSpPr>
          <p:cNvPr id="117889" name="Rectangle 133"/>
          <p:cNvSpPr>
            <a:spLocks noChangeArrowheads="1"/>
          </p:cNvSpPr>
          <p:nvPr/>
        </p:nvSpPr>
        <p:spPr bwMode="auto">
          <a:xfrm>
            <a:off x="6086475" y="5502275"/>
            <a:ext cx="77788"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T</a:t>
            </a:r>
            <a:endParaRPr lang="en-US" altLang="ja-JP" sz="1400">
              <a:solidFill>
                <a:srgbClr val="000000"/>
              </a:solidFill>
              <a:latin typeface="Times" charset="0"/>
              <a:ea typeface="ＭＳ 明朝" pitchFamily="17" charset="-128"/>
            </a:endParaRPr>
          </a:p>
        </p:txBody>
      </p:sp>
      <p:sp>
        <p:nvSpPr>
          <p:cNvPr id="117890" name="Rectangle 134"/>
          <p:cNvSpPr>
            <a:spLocks noChangeArrowheads="1"/>
          </p:cNvSpPr>
          <p:nvPr/>
        </p:nvSpPr>
        <p:spPr bwMode="auto">
          <a:xfrm>
            <a:off x="6162675" y="5502275"/>
            <a:ext cx="63500"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y</a:t>
            </a:r>
            <a:endParaRPr lang="en-US" altLang="ja-JP" sz="1400">
              <a:solidFill>
                <a:srgbClr val="000000"/>
              </a:solidFill>
              <a:latin typeface="Times" charset="0"/>
              <a:ea typeface="ＭＳ 明朝" pitchFamily="17" charset="-128"/>
            </a:endParaRPr>
          </a:p>
        </p:txBody>
      </p:sp>
      <p:sp>
        <p:nvSpPr>
          <p:cNvPr id="117891" name="Rectangle 135"/>
          <p:cNvSpPr>
            <a:spLocks noChangeArrowheads="1"/>
          </p:cNvSpPr>
          <p:nvPr/>
        </p:nvSpPr>
        <p:spPr bwMode="auto">
          <a:xfrm>
            <a:off x="6226175" y="5502275"/>
            <a:ext cx="69850"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p</a:t>
            </a:r>
            <a:endParaRPr lang="en-US" altLang="ja-JP" sz="1400">
              <a:solidFill>
                <a:srgbClr val="000000"/>
              </a:solidFill>
              <a:latin typeface="Times" charset="0"/>
              <a:ea typeface="ＭＳ 明朝" pitchFamily="17" charset="-128"/>
            </a:endParaRPr>
          </a:p>
        </p:txBody>
      </p:sp>
      <p:sp>
        <p:nvSpPr>
          <p:cNvPr id="117892" name="Rectangle 136"/>
          <p:cNvSpPr>
            <a:spLocks noChangeArrowheads="1"/>
          </p:cNvSpPr>
          <p:nvPr/>
        </p:nvSpPr>
        <p:spPr bwMode="auto">
          <a:xfrm>
            <a:off x="6289675" y="5502275"/>
            <a:ext cx="69850"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e</a:t>
            </a:r>
            <a:endParaRPr lang="en-US" altLang="ja-JP" sz="1400">
              <a:solidFill>
                <a:srgbClr val="000000"/>
              </a:solidFill>
              <a:latin typeface="Times" charset="0"/>
              <a:ea typeface="ＭＳ 明朝" pitchFamily="17" charset="-128"/>
            </a:endParaRPr>
          </a:p>
        </p:txBody>
      </p:sp>
      <p:sp>
        <p:nvSpPr>
          <p:cNvPr id="117893" name="Rectangle 137"/>
          <p:cNvSpPr>
            <a:spLocks noChangeArrowheads="1"/>
          </p:cNvSpPr>
          <p:nvPr/>
        </p:nvSpPr>
        <p:spPr bwMode="auto">
          <a:xfrm>
            <a:off x="6353175" y="5502275"/>
            <a:ext cx="34925"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 </a:t>
            </a:r>
            <a:endParaRPr lang="en-US" altLang="ja-JP" sz="1400">
              <a:solidFill>
                <a:srgbClr val="000000"/>
              </a:solidFill>
              <a:latin typeface="Times" charset="0"/>
              <a:ea typeface="ＭＳ 明朝" pitchFamily="17" charset="-128"/>
            </a:endParaRPr>
          </a:p>
        </p:txBody>
      </p:sp>
      <p:sp>
        <p:nvSpPr>
          <p:cNvPr id="117894" name="Rectangle 138"/>
          <p:cNvSpPr>
            <a:spLocks noChangeArrowheads="1"/>
          </p:cNvSpPr>
          <p:nvPr/>
        </p:nvSpPr>
        <p:spPr bwMode="auto">
          <a:xfrm>
            <a:off x="6391275" y="5502275"/>
            <a:ext cx="92075"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latin typeface="Helvetica" charset="0"/>
                <a:ea typeface="ＭＳ 明朝" pitchFamily="17" charset="-128"/>
              </a:rPr>
              <a:t>C</a:t>
            </a:r>
            <a:endParaRPr lang="en-US" altLang="ja-JP" sz="1400">
              <a:solidFill>
                <a:srgbClr val="000000"/>
              </a:solidFill>
              <a:latin typeface="Times" charset="0"/>
              <a:ea typeface="ＭＳ 明朝" pitchFamily="17" charset="-128"/>
            </a:endParaRPr>
          </a:p>
        </p:txBody>
      </p:sp>
      <p:sp>
        <p:nvSpPr>
          <p:cNvPr id="117895" name="Line 139"/>
          <p:cNvSpPr>
            <a:spLocks noChangeShapeType="1"/>
          </p:cNvSpPr>
          <p:nvPr/>
        </p:nvSpPr>
        <p:spPr bwMode="auto">
          <a:xfrm>
            <a:off x="5432425" y="5691188"/>
            <a:ext cx="838200" cy="1587"/>
          </a:xfrm>
          <a:prstGeom prst="line">
            <a:avLst/>
          </a:prstGeom>
          <a:noFill/>
          <a:ln w="12700">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117896" name="Line 140"/>
          <p:cNvSpPr>
            <a:spLocks noChangeShapeType="1"/>
          </p:cNvSpPr>
          <p:nvPr/>
        </p:nvSpPr>
        <p:spPr bwMode="auto">
          <a:xfrm>
            <a:off x="5432425" y="5614988"/>
            <a:ext cx="1588" cy="88900"/>
          </a:xfrm>
          <a:prstGeom prst="line">
            <a:avLst/>
          </a:prstGeom>
          <a:noFill/>
          <a:ln w="12700">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117897" name="Line 141"/>
          <p:cNvSpPr>
            <a:spLocks noChangeShapeType="1"/>
          </p:cNvSpPr>
          <p:nvPr/>
        </p:nvSpPr>
        <p:spPr bwMode="auto">
          <a:xfrm>
            <a:off x="5851525" y="5614988"/>
            <a:ext cx="1588" cy="88900"/>
          </a:xfrm>
          <a:prstGeom prst="line">
            <a:avLst/>
          </a:prstGeom>
          <a:noFill/>
          <a:ln w="12700">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117898" name="Line 142"/>
          <p:cNvSpPr>
            <a:spLocks noChangeShapeType="1"/>
          </p:cNvSpPr>
          <p:nvPr/>
        </p:nvSpPr>
        <p:spPr bwMode="auto">
          <a:xfrm>
            <a:off x="5851525" y="5678488"/>
            <a:ext cx="1588" cy="101600"/>
          </a:xfrm>
          <a:prstGeom prst="line">
            <a:avLst/>
          </a:prstGeom>
          <a:noFill/>
          <a:ln w="12700">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117899" name="Line 143"/>
          <p:cNvSpPr>
            <a:spLocks noChangeShapeType="1"/>
          </p:cNvSpPr>
          <p:nvPr/>
        </p:nvSpPr>
        <p:spPr bwMode="auto">
          <a:xfrm>
            <a:off x="6257925" y="5614988"/>
            <a:ext cx="1588" cy="88900"/>
          </a:xfrm>
          <a:prstGeom prst="line">
            <a:avLst/>
          </a:prstGeom>
          <a:noFill/>
          <a:ln w="12700">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117900" name="Rectangle 144"/>
          <p:cNvSpPr>
            <a:spLocks noChangeArrowheads="1"/>
          </p:cNvSpPr>
          <p:nvPr/>
        </p:nvSpPr>
        <p:spPr bwMode="auto">
          <a:xfrm>
            <a:off x="5705475" y="5807075"/>
            <a:ext cx="69850" cy="136525"/>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Helvetica" charset="0"/>
                <a:ea typeface="ＭＳ 明朝" pitchFamily="17" charset="-128"/>
              </a:rPr>
              <a:t>T</a:t>
            </a:r>
            <a:endParaRPr lang="en-US" altLang="ja-JP" sz="1400">
              <a:solidFill>
                <a:srgbClr val="000000"/>
              </a:solidFill>
              <a:latin typeface="Times" charset="0"/>
              <a:ea typeface="ＭＳ 明朝" pitchFamily="17" charset="-128"/>
            </a:endParaRPr>
          </a:p>
        </p:txBody>
      </p:sp>
      <p:sp>
        <p:nvSpPr>
          <p:cNvPr id="117901" name="Rectangle 145"/>
          <p:cNvSpPr>
            <a:spLocks noChangeArrowheads="1"/>
          </p:cNvSpPr>
          <p:nvPr/>
        </p:nvSpPr>
        <p:spPr bwMode="auto">
          <a:xfrm>
            <a:off x="5768975" y="5807075"/>
            <a:ext cx="63500" cy="136525"/>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Helvetica" charset="0"/>
                <a:ea typeface="ＭＳ 明朝" pitchFamily="17" charset="-128"/>
              </a:rPr>
              <a:t>o</a:t>
            </a:r>
            <a:endParaRPr lang="en-US" altLang="ja-JP" sz="1400">
              <a:solidFill>
                <a:srgbClr val="000000"/>
              </a:solidFill>
              <a:latin typeface="Times" charset="0"/>
              <a:ea typeface="ＭＳ 明朝" pitchFamily="17" charset="-128"/>
            </a:endParaRPr>
          </a:p>
        </p:txBody>
      </p:sp>
      <p:sp>
        <p:nvSpPr>
          <p:cNvPr id="117902" name="Rectangle 146"/>
          <p:cNvSpPr>
            <a:spLocks noChangeArrowheads="1"/>
          </p:cNvSpPr>
          <p:nvPr/>
        </p:nvSpPr>
        <p:spPr bwMode="auto">
          <a:xfrm>
            <a:off x="5832475" y="5807075"/>
            <a:ext cx="57150" cy="136525"/>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Helvetica" charset="0"/>
                <a:ea typeface="ＭＳ 明朝" pitchFamily="17" charset="-128"/>
              </a:rPr>
              <a:t>x</a:t>
            </a:r>
            <a:endParaRPr lang="en-US" altLang="ja-JP" sz="1400">
              <a:solidFill>
                <a:srgbClr val="000000"/>
              </a:solidFill>
              <a:latin typeface="Times" charset="0"/>
              <a:ea typeface="ＭＳ 明朝" pitchFamily="17" charset="-128"/>
            </a:endParaRPr>
          </a:p>
        </p:txBody>
      </p:sp>
      <p:sp>
        <p:nvSpPr>
          <p:cNvPr id="117903" name="Rectangle 147"/>
          <p:cNvSpPr>
            <a:spLocks noChangeArrowheads="1"/>
          </p:cNvSpPr>
          <p:nvPr/>
        </p:nvSpPr>
        <p:spPr bwMode="auto">
          <a:xfrm>
            <a:off x="5883275" y="5807075"/>
            <a:ext cx="25400" cy="136525"/>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Helvetica" charset="0"/>
                <a:ea typeface="ＭＳ 明朝" pitchFamily="17" charset="-128"/>
              </a:rPr>
              <a:t>i</a:t>
            </a:r>
            <a:endParaRPr lang="en-US" altLang="ja-JP" sz="1400">
              <a:solidFill>
                <a:srgbClr val="000000"/>
              </a:solidFill>
              <a:latin typeface="Times" charset="0"/>
              <a:ea typeface="ＭＳ 明朝" pitchFamily="17" charset="-128"/>
            </a:endParaRPr>
          </a:p>
        </p:txBody>
      </p:sp>
      <p:sp>
        <p:nvSpPr>
          <p:cNvPr id="117904" name="Rectangle 148"/>
          <p:cNvSpPr>
            <a:spLocks noChangeArrowheads="1"/>
          </p:cNvSpPr>
          <p:nvPr/>
        </p:nvSpPr>
        <p:spPr bwMode="auto">
          <a:xfrm>
            <a:off x="5908675" y="5807075"/>
            <a:ext cx="63500" cy="136525"/>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Helvetica" charset="0"/>
                <a:ea typeface="ＭＳ 明朝" pitchFamily="17" charset="-128"/>
              </a:rPr>
              <a:t>n</a:t>
            </a:r>
            <a:endParaRPr lang="en-US" altLang="ja-JP" sz="1400">
              <a:solidFill>
                <a:srgbClr val="000000"/>
              </a:solidFill>
              <a:latin typeface="Times" charset="0"/>
              <a:ea typeface="ＭＳ 明朝" pitchFamily="17" charset="-128"/>
            </a:endParaRPr>
          </a:p>
        </p:txBody>
      </p:sp>
      <p:sp>
        <p:nvSpPr>
          <p:cNvPr id="117905" name="Rectangle 149"/>
          <p:cNvSpPr>
            <a:spLocks noChangeArrowheads="1"/>
          </p:cNvSpPr>
          <p:nvPr/>
        </p:nvSpPr>
        <p:spPr bwMode="auto">
          <a:xfrm>
            <a:off x="5972175" y="5807075"/>
            <a:ext cx="31750" cy="136525"/>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Helvetica" charset="0"/>
                <a:ea typeface="ＭＳ 明朝" pitchFamily="17" charset="-128"/>
              </a:rPr>
              <a:t> </a:t>
            </a:r>
            <a:endParaRPr lang="en-US" altLang="ja-JP" sz="1400">
              <a:solidFill>
                <a:srgbClr val="000000"/>
              </a:solidFill>
              <a:latin typeface="Times" charset="0"/>
              <a:ea typeface="ＭＳ 明朝" pitchFamily="17" charset="-128"/>
            </a:endParaRPr>
          </a:p>
        </p:txBody>
      </p:sp>
      <p:sp>
        <p:nvSpPr>
          <p:cNvPr id="117906" name="Rectangle 150"/>
          <p:cNvSpPr>
            <a:spLocks noChangeArrowheads="1"/>
          </p:cNvSpPr>
          <p:nvPr/>
        </p:nvSpPr>
        <p:spPr bwMode="auto">
          <a:xfrm>
            <a:off x="5997575" y="5807075"/>
            <a:ext cx="76200" cy="136525"/>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Helvetica" charset="0"/>
                <a:ea typeface="ＭＳ 明朝" pitchFamily="17" charset="-128"/>
              </a:rPr>
              <a:t>B</a:t>
            </a:r>
            <a:endParaRPr lang="en-US" altLang="ja-JP" sz="1400">
              <a:solidFill>
                <a:srgbClr val="000000"/>
              </a:solidFill>
              <a:latin typeface="Times" charset="0"/>
              <a:ea typeface="ＭＳ 明朝" pitchFamily="17" charset="-128"/>
            </a:endParaRPr>
          </a:p>
        </p:txBody>
      </p:sp>
      <p:sp>
        <p:nvSpPr>
          <p:cNvPr id="117907" name="Line 151"/>
          <p:cNvSpPr>
            <a:spLocks noChangeShapeType="1"/>
          </p:cNvSpPr>
          <p:nvPr/>
        </p:nvSpPr>
        <p:spPr bwMode="auto">
          <a:xfrm>
            <a:off x="5432425" y="5411788"/>
            <a:ext cx="1588" cy="50800"/>
          </a:xfrm>
          <a:prstGeom prst="line">
            <a:avLst/>
          </a:prstGeom>
          <a:noFill/>
          <a:ln w="12700">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117908" name="Line 152"/>
          <p:cNvSpPr>
            <a:spLocks noChangeShapeType="1"/>
          </p:cNvSpPr>
          <p:nvPr/>
        </p:nvSpPr>
        <p:spPr bwMode="auto">
          <a:xfrm>
            <a:off x="5851525" y="5411788"/>
            <a:ext cx="1588" cy="50800"/>
          </a:xfrm>
          <a:prstGeom prst="line">
            <a:avLst/>
          </a:prstGeom>
          <a:noFill/>
          <a:ln w="12700">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117909" name="Line 153"/>
          <p:cNvSpPr>
            <a:spLocks noChangeShapeType="1"/>
          </p:cNvSpPr>
          <p:nvPr/>
        </p:nvSpPr>
        <p:spPr bwMode="auto">
          <a:xfrm>
            <a:off x="6257925" y="5411788"/>
            <a:ext cx="1588" cy="50800"/>
          </a:xfrm>
          <a:prstGeom prst="line">
            <a:avLst/>
          </a:prstGeom>
          <a:noFill/>
          <a:ln w="12700">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117910" name="Freeform 154"/>
          <p:cNvSpPr>
            <a:spLocks/>
          </p:cNvSpPr>
          <p:nvPr/>
        </p:nvSpPr>
        <p:spPr bwMode="auto">
          <a:xfrm>
            <a:off x="4759325" y="2401888"/>
            <a:ext cx="1739900" cy="3009900"/>
          </a:xfrm>
          <a:custGeom>
            <a:avLst/>
            <a:gdLst>
              <a:gd name="T0" fmla="*/ 0 w 1096"/>
              <a:gd name="T1" fmla="*/ 0 h 1896"/>
              <a:gd name="T2" fmla="*/ 2147483647 w 1096"/>
              <a:gd name="T3" fmla="*/ 0 h 1896"/>
              <a:gd name="T4" fmla="*/ 2147483647 w 1096"/>
              <a:gd name="T5" fmla="*/ 0 h 1896"/>
              <a:gd name="T6" fmla="*/ 2147483647 w 1096"/>
              <a:gd name="T7" fmla="*/ 2147483647 h 1896"/>
              <a:gd name="T8" fmla="*/ 2147483647 w 1096"/>
              <a:gd name="T9" fmla="*/ 2147483647 h 1896"/>
              <a:gd name="T10" fmla="*/ 0 w 1096"/>
              <a:gd name="T11" fmla="*/ 2147483647 h 1896"/>
              <a:gd name="T12" fmla="*/ 0 w 1096"/>
              <a:gd name="T13" fmla="*/ 2147483647 h 1896"/>
              <a:gd name="T14" fmla="*/ 0 w 1096"/>
              <a:gd name="T15" fmla="*/ 0 h 1896"/>
              <a:gd name="T16" fmla="*/ 0 w 1096"/>
              <a:gd name="T17" fmla="*/ 0 h 18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96"/>
              <a:gd name="T28" fmla="*/ 0 h 1896"/>
              <a:gd name="T29" fmla="*/ 1096 w 1096"/>
              <a:gd name="T30" fmla="*/ 1896 h 18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96" h="1896">
                <a:moveTo>
                  <a:pt x="0" y="0"/>
                </a:moveTo>
                <a:lnTo>
                  <a:pt x="1096" y="0"/>
                </a:lnTo>
                <a:lnTo>
                  <a:pt x="1096" y="1896"/>
                </a:lnTo>
                <a:lnTo>
                  <a:pt x="0" y="1896"/>
                </a:lnTo>
                <a:lnTo>
                  <a:pt x="0" y="0"/>
                </a:lnTo>
                <a:close/>
              </a:path>
            </a:pathLst>
          </a:custGeom>
          <a:noFill/>
          <a:ln w="12700">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117911" name="Rectangle 155"/>
          <p:cNvSpPr>
            <a:spLocks noChangeArrowheads="1"/>
          </p:cNvSpPr>
          <p:nvPr/>
        </p:nvSpPr>
        <p:spPr bwMode="auto">
          <a:xfrm>
            <a:off x="2701925" y="2744788"/>
            <a:ext cx="215900" cy="2654300"/>
          </a:xfrm>
          <a:prstGeom prst="rect">
            <a:avLst/>
          </a:prstGeom>
          <a:solidFill>
            <a:srgbClr val="FFAAAA"/>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117912" name="Rectangle 156"/>
          <p:cNvSpPr>
            <a:spLocks noChangeArrowheads="1"/>
          </p:cNvSpPr>
          <p:nvPr/>
        </p:nvSpPr>
        <p:spPr bwMode="auto">
          <a:xfrm>
            <a:off x="3108325" y="2744788"/>
            <a:ext cx="228600" cy="2654300"/>
          </a:xfrm>
          <a:prstGeom prst="rect">
            <a:avLst/>
          </a:prstGeom>
          <a:solidFill>
            <a:srgbClr val="FFAAAA"/>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117913" name="Freeform 157"/>
          <p:cNvSpPr>
            <a:spLocks/>
          </p:cNvSpPr>
          <p:nvPr/>
        </p:nvSpPr>
        <p:spPr bwMode="auto">
          <a:xfrm>
            <a:off x="2701925" y="2744788"/>
            <a:ext cx="215900" cy="2654300"/>
          </a:xfrm>
          <a:custGeom>
            <a:avLst/>
            <a:gdLst>
              <a:gd name="T0" fmla="*/ 0 w 136"/>
              <a:gd name="T1" fmla="*/ 0 h 1672"/>
              <a:gd name="T2" fmla="*/ 342741195 w 136"/>
              <a:gd name="T3" fmla="*/ 0 h 1672"/>
              <a:gd name="T4" fmla="*/ 342741195 w 136"/>
              <a:gd name="T5" fmla="*/ 0 h 1672"/>
              <a:gd name="T6" fmla="*/ 342741195 w 136"/>
              <a:gd name="T7" fmla="*/ 2147483647 h 1672"/>
              <a:gd name="T8" fmla="*/ 342741195 w 136"/>
              <a:gd name="T9" fmla="*/ 2147483647 h 1672"/>
              <a:gd name="T10" fmla="*/ 0 w 136"/>
              <a:gd name="T11" fmla="*/ 2147483647 h 1672"/>
              <a:gd name="T12" fmla="*/ 0 w 136"/>
              <a:gd name="T13" fmla="*/ 2147483647 h 1672"/>
              <a:gd name="T14" fmla="*/ 0 w 136"/>
              <a:gd name="T15" fmla="*/ 0 h 1672"/>
              <a:gd name="T16" fmla="*/ 0 w 136"/>
              <a:gd name="T17" fmla="*/ 0 h 16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
              <a:gd name="T28" fmla="*/ 0 h 1672"/>
              <a:gd name="T29" fmla="*/ 136 w 136"/>
              <a:gd name="T30" fmla="*/ 1672 h 16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 h="1672">
                <a:moveTo>
                  <a:pt x="0" y="0"/>
                </a:moveTo>
                <a:lnTo>
                  <a:pt x="136" y="0"/>
                </a:lnTo>
                <a:lnTo>
                  <a:pt x="136" y="1672"/>
                </a:lnTo>
                <a:lnTo>
                  <a:pt x="0" y="1672"/>
                </a:lnTo>
                <a:lnTo>
                  <a:pt x="0" y="0"/>
                </a:lnTo>
                <a:close/>
              </a:path>
            </a:pathLst>
          </a:custGeom>
          <a:noFill/>
          <a:ln w="12700">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117914" name="Freeform 158"/>
          <p:cNvSpPr>
            <a:spLocks/>
          </p:cNvSpPr>
          <p:nvPr/>
        </p:nvSpPr>
        <p:spPr bwMode="auto">
          <a:xfrm>
            <a:off x="3108325" y="2744788"/>
            <a:ext cx="228600" cy="2654300"/>
          </a:xfrm>
          <a:custGeom>
            <a:avLst/>
            <a:gdLst>
              <a:gd name="T0" fmla="*/ 0 w 144"/>
              <a:gd name="T1" fmla="*/ 0 h 1672"/>
              <a:gd name="T2" fmla="*/ 362902445 w 144"/>
              <a:gd name="T3" fmla="*/ 0 h 1672"/>
              <a:gd name="T4" fmla="*/ 362902445 w 144"/>
              <a:gd name="T5" fmla="*/ 0 h 1672"/>
              <a:gd name="T6" fmla="*/ 362902445 w 144"/>
              <a:gd name="T7" fmla="*/ 2147483647 h 1672"/>
              <a:gd name="T8" fmla="*/ 362902445 w 144"/>
              <a:gd name="T9" fmla="*/ 2147483647 h 1672"/>
              <a:gd name="T10" fmla="*/ 0 w 144"/>
              <a:gd name="T11" fmla="*/ 2147483647 h 1672"/>
              <a:gd name="T12" fmla="*/ 0 w 144"/>
              <a:gd name="T13" fmla="*/ 2147483647 h 1672"/>
              <a:gd name="T14" fmla="*/ 0 w 144"/>
              <a:gd name="T15" fmla="*/ 0 h 1672"/>
              <a:gd name="T16" fmla="*/ 0 w 144"/>
              <a:gd name="T17" fmla="*/ 0 h 16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4"/>
              <a:gd name="T28" fmla="*/ 0 h 1672"/>
              <a:gd name="T29" fmla="*/ 144 w 144"/>
              <a:gd name="T30" fmla="*/ 1672 h 16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4" h="1672">
                <a:moveTo>
                  <a:pt x="0" y="0"/>
                </a:moveTo>
                <a:lnTo>
                  <a:pt x="144" y="0"/>
                </a:lnTo>
                <a:lnTo>
                  <a:pt x="144" y="1672"/>
                </a:lnTo>
                <a:lnTo>
                  <a:pt x="0" y="1672"/>
                </a:lnTo>
                <a:lnTo>
                  <a:pt x="0" y="0"/>
                </a:lnTo>
                <a:close/>
              </a:path>
            </a:pathLst>
          </a:custGeom>
          <a:noFill/>
          <a:ln w="12700">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117915" name="Rectangle 159"/>
          <p:cNvSpPr>
            <a:spLocks noChangeArrowheads="1"/>
          </p:cNvSpPr>
          <p:nvPr/>
        </p:nvSpPr>
        <p:spPr bwMode="auto">
          <a:xfrm>
            <a:off x="3540125" y="3455988"/>
            <a:ext cx="215900" cy="1943100"/>
          </a:xfrm>
          <a:prstGeom prst="rect">
            <a:avLst/>
          </a:prstGeom>
          <a:solidFill>
            <a:srgbClr val="FFAAAA"/>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117916" name="Rectangle 160"/>
          <p:cNvSpPr>
            <a:spLocks noChangeArrowheads="1"/>
          </p:cNvSpPr>
          <p:nvPr/>
        </p:nvSpPr>
        <p:spPr bwMode="auto">
          <a:xfrm>
            <a:off x="3959225" y="4281488"/>
            <a:ext cx="215900" cy="1117600"/>
          </a:xfrm>
          <a:prstGeom prst="rect">
            <a:avLst/>
          </a:prstGeom>
          <a:solidFill>
            <a:srgbClr val="FFAAAA"/>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117917" name="Freeform 161"/>
          <p:cNvSpPr>
            <a:spLocks/>
          </p:cNvSpPr>
          <p:nvPr/>
        </p:nvSpPr>
        <p:spPr bwMode="auto">
          <a:xfrm>
            <a:off x="3540125" y="3455988"/>
            <a:ext cx="215900" cy="1943100"/>
          </a:xfrm>
          <a:custGeom>
            <a:avLst/>
            <a:gdLst>
              <a:gd name="T0" fmla="*/ 0 w 136"/>
              <a:gd name="T1" fmla="*/ 0 h 1224"/>
              <a:gd name="T2" fmla="*/ 342741195 w 136"/>
              <a:gd name="T3" fmla="*/ 0 h 1224"/>
              <a:gd name="T4" fmla="*/ 342741195 w 136"/>
              <a:gd name="T5" fmla="*/ 0 h 1224"/>
              <a:gd name="T6" fmla="*/ 342741195 w 136"/>
              <a:gd name="T7" fmla="*/ 2147483647 h 1224"/>
              <a:gd name="T8" fmla="*/ 342741195 w 136"/>
              <a:gd name="T9" fmla="*/ 2147483647 h 1224"/>
              <a:gd name="T10" fmla="*/ 0 w 136"/>
              <a:gd name="T11" fmla="*/ 2147483647 h 1224"/>
              <a:gd name="T12" fmla="*/ 0 w 136"/>
              <a:gd name="T13" fmla="*/ 2147483647 h 1224"/>
              <a:gd name="T14" fmla="*/ 0 w 136"/>
              <a:gd name="T15" fmla="*/ 0 h 1224"/>
              <a:gd name="T16" fmla="*/ 0 w 136"/>
              <a:gd name="T17" fmla="*/ 0 h 12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
              <a:gd name="T28" fmla="*/ 0 h 1224"/>
              <a:gd name="T29" fmla="*/ 136 w 136"/>
              <a:gd name="T30" fmla="*/ 1224 h 12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 h="1224">
                <a:moveTo>
                  <a:pt x="0" y="0"/>
                </a:moveTo>
                <a:lnTo>
                  <a:pt x="136" y="0"/>
                </a:lnTo>
                <a:lnTo>
                  <a:pt x="136" y="1224"/>
                </a:lnTo>
                <a:lnTo>
                  <a:pt x="0" y="1224"/>
                </a:lnTo>
                <a:lnTo>
                  <a:pt x="0" y="0"/>
                </a:lnTo>
                <a:close/>
              </a:path>
            </a:pathLst>
          </a:custGeom>
          <a:noFill/>
          <a:ln w="12700">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117918" name="Freeform 162"/>
          <p:cNvSpPr>
            <a:spLocks/>
          </p:cNvSpPr>
          <p:nvPr/>
        </p:nvSpPr>
        <p:spPr bwMode="auto">
          <a:xfrm>
            <a:off x="3959225" y="4281488"/>
            <a:ext cx="215900" cy="1117600"/>
          </a:xfrm>
          <a:custGeom>
            <a:avLst/>
            <a:gdLst>
              <a:gd name="T0" fmla="*/ 0 w 136"/>
              <a:gd name="T1" fmla="*/ 0 h 704"/>
              <a:gd name="T2" fmla="*/ 342741195 w 136"/>
              <a:gd name="T3" fmla="*/ 0 h 704"/>
              <a:gd name="T4" fmla="*/ 342741195 w 136"/>
              <a:gd name="T5" fmla="*/ 0 h 704"/>
              <a:gd name="T6" fmla="*/ 342741195 w 136"/>
              <a:gd name="T7" fmla="*/ 1774190178 h 704"/>
              <a:gd name="T8" fmla="*/ 342741195 w 136"/>
              <a:gd name="T9" fmla="*/ 1774190178 h 704"/>
              <a:gd name="T10" fmla="*/ 0 w 136"/>
              <a:gd name="T11" fmla="*/ 1774190178 h 704"/>
              <a:gd name="T12" fmla="*/ 0 w 136"/>
              <a:gd name="T13" fmla="*/ 1774190178 h 704"/>
              <a:gd name="T14" fmla="*/ 0 w 136"/>
              <a:gd name="T15" fmla="*/ 0 h 704"/>
              <a:gd name="T16" fmla="*/ 0 w 136"/>
              <a:gd name="T17" fmla="*/ 0 h 7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
              <a:gd name="T28" fmla="*/ 0 h 704"/>
              <a:gd name="T29" fmla="*/ 136 w 136"/>
              <a:gd name="T30" fmla="*/ 704 h 7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 h="704">
                <a:moveTo>
                  <a:pt x="0" y="0"/>
                </a:moveTo>
                <a:lnTo>
                  <a:pt x="136" y="0"/>
                </a:lnTo>
                <a:lnTo>
                  <a:pt x="136" y="704"/>
                </a:lnTo>
                <a:lnTo>
                  <a:pt x="0" y="704"/>
                </a:lnTo>
                <a:lnTo>
                  <a:pt x="0" y="0"/>
                </a:lnTo>
                <a:close/>
              </a:path>
            </a:pathLst>
          </a:custGeom>
          <a:noFill/>
          <a:ln w="12700">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117919" name="Rectangle 163"/>
          <p:cNvSpPr>
            <a:spLocks noChangeArrowheads="1"/>
          </p:cNvSpPr>
          <p:nvPr/>
        </p:nvSpPr>
        <p:spPr bwMode="auto">
          <a:xfrm>
            <a:off x="4873625" y="2897188"/>
            <a:ext cx="152400" cy="2514600"/>
          </a:xfrm>
          <a:prstGeom prst="rect">
            <a:avLst/>
          </a:prstGeom>
          <a:solidFill>
            <a:srgbClr val="FFAAAA"/>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117920" name="Rectangle 164"/>
          <p:cNvSpPr>
            <a:spLocks noChangeArrowheads="1"/>
          </p:cNvSpPr>
          <p:nvPr/>
        </p:nvSpPr>
        <p:spPr bwMode="auto">
          <a:xfrm>
            <a:off x="5280025" y="4052888"/>
            <a:ext cx="152400" cy="1358900"/>
          </a:xfrm>
          <a:prstGeom prst="rect">
            <a:avLst/>
          </a:prstGeom>
          <a:solidFill>
            <a:srgbClr val="FFAAAA"/>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117921" name="Freeform 165"/>
          <p:cNvSpPr>
            <a:spLocks/>
          </p:cNvSpPr>
          <p:nvPr/>
        </p:nvSpPr>
        <p:spPr bwMode="auto">
          <a:xfrm>
            <a:off x="4873625" y="2897188"/>
            <a:ext cx="152400" cy="2514600"/>
          </a:xfrm>
          <a:custGeom>
            <a:avLst/>
            <a:gdLst>
              <a:gd name="T0" fmla="*/ 0 w 96"/>
              <a:gd name="T1" fmla="*/ 0 h 1584"/>
              <a:gd name="T2" fmla="*/ 241935022 w 96"/>
              <a:gd name="T3" fmla="*/ 0 h 1584"/>
              <a:gd name="T4" fmla="*/ 241935022 w 96"/>
              <a:gd name="T5" fmla="*/ 0 h 1584"/>
              <a:gd name="T6" fmla="*/ 241935022 w 96"/>
              <a:gd name="T7" fmla="*/ 2147483647 h 1584"/>
              <a:gd name="T8" fmla="*/ 241935022 w 96"/>
              <a:gd name="T9" fmla="*/ 2147483647 h 1584"/>
              <a:gd name="T10" fmla="*/ 0 w 96"/>
              <a:gd name="T11" fmla="*/ 2147483647 h 1584"/>
              <a:gd name="T12" fmla="*/ 0 w 96"/>
              <a:gd name="T13" fmla="*/ 2147483647 h 1584"/>
              <a:gd name="T14" fmla="*/ 0 w 96"/>
              <a:gd name="T15" fmla="*/ 0 h 1584"/>
              <a:gd name="T16" fmla="*/ 0 w 96"/>
              <a:gd name="T17" fmla="*/ 0 h 1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
              <a:gd name="T28" fmla="*/ 0 h 1584"/>
              <a:gd name="T29" fmla="*/ 96 w 96"/>
              <a:gd name="T30" fmla="*/ 1584 h 1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 h="1584">
                <a:moveTo>
                  <a:pt x="0" y="0"/>
                </a:moveTo>
                <a:lnTo>
                  <a:pt x="96" y="0"/>
                </a:lnTo>
                <a:lnTo>
                  <a:pt x="96" y="1584"/>
                </a:lnTo>
                <a:lnTo>
                  <a:pt x="0" y="1584"/>
                </a:lnTo>
                <a:lnTo>
                  <a:pt x="0" y="0"/>
                </a:lnTo>
                <a:close/>
              </a:path>
            </a:pathLst>
          </a:custGeom>
          <a:noFill/>
          <a:ln w="12700">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117922" name="Freeform 166"/>
          <p:cNvSpPr>
            <a:spLocks/>
          </p:cNvSpPr>
          <p:nvPr/>
        </p:nvSpPr>
        <p:spPr bwMode="auto">
          <a:xfrm>
            <a:off x="5280025" y="4052888"/>
            <a:ext cx="152400" cy="1358900"/>
          </a:xfrm>
          <a:custGeom>
            <a:avLst/>
            <a:gdLst>
              <a:gd name="T0" fmla="*/ 0 w 96"/>
              <a:gd name="T1" fmla="*/ 0 h 856"/>
              <a:gd name="T2" fmla="*/ 241935022 w 96"/>
              <a:gd name="T3" fmla="*/ 0 h 856"/>
              <a:gd name="T4" fmla="*/ 241935022 w 96"/>
              <a:gd name="T5" fmla="*/ 0 h 856"/>
              <a:gd name="T6" fmla="*/ 241935022 w 96"/>
              <a:gd name="T7" fmla="*/ 2147483647 h 856"/>
              <a:gd name="T8" fmla="*/ 241935022 w 96"/>
              <a:gd name="T9" fmla="*/ 2147483647 h 856"/>
              <a:gd name="T10" fmla="*/ 0 w 96"/>
              <a:gd name="T11" fmla="*/ 2147483647 h 856"/>
              <a:gd name="T12" fmla="*/ 0 w 96"/>
              <a:gd name="T13" fmla="*/ 2147483647 h 856"/>
              <a:gd name="T14" fmla="*/ 0 w 96"/>
              <a:gd name="T15" fmla="*/ 0 h 856"/>
              <a:gd name="T16" fmla="*/ 0 w 96"/>
              <a:gd name="T17" fmla="*/ 0 h 8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
              <a:gd name="T28" fmla="*/ 0 h 856"/>
              <a:gd name="T29" fmla="*/ 96 w 96"/>
              <a:gd name="T30" fmla="*/ 856 h 8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 h="856">
                <a:moveTo>
                  <a:pt x="0" y="0"/>
                </a:moveTo>
                <a:lnTo>
                  <a:pt x="96" y="0"/>
                </a:lnTo>
                <a:lnTo>
                  <a:pt x="96" y="856"/>
                </a:lnTo>
                <a:lnTo>
                  <a:pt x="0" y="856"/>
                </a:lnTo>
                <a:lnTo>
                  <a:pt x="0" y="0"/>
                </a:lnTo>
                <a:close/>
              </a:path>
            </a:pathLst>
          </a:custGeom>
          <a:noFill/>
          <a:ln w="12700">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117923" name="Rectangle 167"/>
          <p:cNvSpPr>
            <a:spLocks noChangeArrowheads="1"/>
          </p:cNvSpPr>
          <p:nvPr/>
        </p:nvSpPr>
        <p:spPr bwMode="auto">
          <a:xfrm>
            <a:off x="5686425" y="4535488"/>
            <a:ext cx="152400" cy="876300"/>
          </a:xfrm>
          <a:prstGeom prst="rect">
            <a:avLst/>
          </a:prstGeom>
          <a:solidFill>
            <a:srgbClr val="FFAAAA"/>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117924" name="Rectangle 168"/>
          <p:cNvSpPr>
            <a:spLocks noChangeArrowheads="1"/>
          </p:cNvSpPr>
          <p:nvPr/>
        </p:nvSpPr>
        <p:spPr bwMode="auto">
          <a:xfrm>
            <a:off x="6105525" y="4713288"/>
            <a:ext cx="152400" cy="698500"/>
          </a:xfrm>
          <a:prstGeom prst="rect">
            <a:avLst/>
          </a:prstGeom>
          <a:solidFill>
            <a:srgbClr val="FFAAAA"/>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117925" name="Freeform 169"/>
          <p:cNvSpPr>
            <a:spLocks/>
          </p:cNvSpPr>
          <p:nvPr/>
        </p:nvSpPr>
        <p:spPr bwMode="auto">
          <a:xfrm>
            <a:off x="5686425" y="4535488"/>
            <a:ext cx="152400" cy="876300"/>
          </a:xfrm>
          <a:custGeom>
            <a:avLst/>
            <a:gdLst>
              <a:gd name="T0" fmla="*/ 0 w 96"/>
              <a:gd name="T1" fmla="*/ 0 h 552"/>
              <a:gd name="T2" fmla="*/ 241935022 w 96"/>
              <a:gd name="T3" fmla="*/ 0 h 552"/>
              <a:gd name="T4" fmla="*/ 241935022 w 96"/>
              <a:gd name="T5" fmla="*/ 0 h 552"/>
              <a:gd name="T6" fmla="*/ 241935022 w 96"/>
              <a:gd name="T7" fmla="*/ 1391126032 h 552"/>
              <a:gd name="T8" fmla="*/ 241935022 w 96"/>
              <a:gd name="T9" fmla="*/ 1391126032 h 552"/>
              <a:gd name="T10" fmla="*/ 0 w 96"/>
              <a:gd name="T11" fmla="*/ 1391126032 h 552"/>
              <a:gd name="T12" fmla="*/ 0 w 96"/>
              <a:gd name="T13" fmla="*/ 1391126032 h 552"/>
              <a:gd name="T14" fmla="*/ 0 w 96"/>
              <a:gd name="T15" fmla="*/ 0 h 552"/>
              <a:gd name="T16" fmla="*/ 0 w 96"/>
              <a:gd name="T17" fmla="*/ 0 h 5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
              <a:gd name="T28" fmla="*/ 0 h 552"/>
              <a:gd name="T29" fmla="*/ 96 w 96"/>
              <a:gd name="T30" fmla="*/ 552 h 5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 h="552">
                <a:moveTo>
                  <a:pt x="0" y="0"/>
                </a:moveTo>
                <a:lnTo>
                  <a:pt x="96" y="0"/>
                </a:lnTo>
                <a:lnTo>
                  <a:pt x="96" y="552"/>
                </a:lnTo>
                <a:lnTo>
                  <a:pt x="0" y="552"/>
                </a:lnTo>
                <a:lnTo>
                  <a:pt x="0" y="0"/>
                </a:lnTo>
                <a:close/>
              </a:path>
            </a:pathLst>
          </a:custGeom>
          <a:noFill/>
          <a:ln w="12700">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117926" name="Freeform 170"/>
          <p:cNvSpPr>
            <a:spLocks/>
          </p:cNvSpPr>
          <p:nvPr/>
        </p:nvSpPr>
        <p:spPr bwMode="auto">
          <a:xfrm>
            <a:off x="6105525" y="4713288"/>
            <a:ext cx="152400" cy="698500"/>
          </a:xfrm>
          <a:custGeom>
            <a:avLst/>
            <a:gdLst>
              <a:gd name="T0" fmla="*/ 0 w 96"/>
              <a:gd name="T1" fmla="*/ 0 h 440"/>
              <a:gd name="T2" fmla="*/ 241935022 w 96"/>
              <a:gd name="T3" fmla="*/ 0 h 440"/>
              <a:gd name="T4" fmla="*/ 241935022 w 96"/>
              <a:gd name="T5" fmla="*/ 0 h 440"/>
              <a:gd name="T6" fmla="*/ 241935022 w 96"/>
              <a:gd name="T7" fmla="*/ 1108868839 h 440"/>
              <a:gd name="T8" fmla="*/ 241935022 w 96"/>
              <a:gd name="T9" fmla="*/ 1108868839 h 440"/>
              <a:gd name="T10" fmla="*/ 0 w 96"/>
              <a:gd name="T11" fmla="*/ 1108868839 h 440"/>
              <a:gd name="T12" fmla="*/ 0 w 96"/>
              <a:gd name="T13" fmla="*/ 1108868839 h 440"/>
              <a:gd name="T14" fmla="*/ 0 w 96"/>
              <a:gd name="T15" fmla="*/ 0 h 440"/>
              <a:gd name="T16" fmla="*/ 0 w 96"/>
              <a:gd name="T17" fmla="*/ 0 h 4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
              <a:gd name="T28" fmla="*/ 0 h 440"/>
              <a:gd name="T29" fmla="*/ 96 w 96"/>
              <a:gd name="T30" fmla="*/ 440 h 4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 h="440">
                <a:moveTo>
                  <a:pt x="0" y="0"/>
                </a:moveTo>
                <a:lnTo>
                  <a:pt x="96" y="0"/>
                </a:lnTo>
                <a:lnTo>
                  <a:pt x="96" y="440"/>
                </a:lnTo>
                <a:lnTo>
                  <a:pt x="0" y="440"/>
                </a:lnTo>
                <a:lnTo>
                  <a:pt x="0" y="0"/>
                </a:lnTo>
                <a:close/>
              </a:path>
            </a:pathLst>
          </a:custGeom>
          <a:noFill/>
          <a:ln w="12700">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117927" name="Rectangle 171"/>
          <p:cNvSpPr>
            <a:spLocks noChangeArrowheads="1"/>
          </p:cNvSpPr>
          <p:nvPr/>
        </p:nvSpPr>
        <p:spPr bwMode="auto">
          <a:xfrm>
            <a:off x="2701925" y="3024188"/>
            <a:ext cx="215900" cy="2374900"/>
          </a:xfrm>
          <a:prstGeom prst="rect">
            <a:avLst/>
          </a:prstGeom>
          <a:solidFill>
            <a:srgbClr val="FF3838"/>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117928" name="Rectangle 172"/>
          <p:cNvSpPr>
            <a:spLocks noChangeArrowheads="1"/>
          </p:cNvSpPr>
          <p:nvPr/>
        </p:nvSpPr>
        <p:spPr bwMode="auto">
          <a:xfrm>
            <a:off x="3108325" y="3201988"/>
            <a:ext cx="228600" cy="2197100"/>
          </a:xfrm>
          <a:prstGeom prst="rect">
            <a:avLst/>
          </a:prstGeom>
          <a:solidFill>
            <a:srgbClr val="FF3838"/>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117929" name="Freeform 173"/>
          <p:cNvSpPr>
            <a:spLocks/>
          </p:cNvSpPr>
          <p:nvPr/>
        </p:nvSpPr>
        <p:spPr bwMode="auto">
          <a:xfrm>
            <a:off x="2701925" y="3024188"/>
            <a:ext cx="215900" cy="2374900"/>
          </a:xfrm>
          <a:custGeom>
            <a:avLst/>
            <a:gdLst>
              <a:gd name="T0" fmla="*/ 0 w 136"/>
              <a:gd name="T1" fmla="*/ 0 h 1496"/>
              <a:gd name="T2" fmla="*/ 342741195 w 136"/>
              <a:gd name="T3" fmla="*/ 0 h 1496"/>
              <a:gd name="T4" fmla="*/ 342741195 w 136"/>
              <a:gd name="T5" fmla="*/ 0 h 1496"/>
              <a:gd name="T6" fmla="*/ 342741195 w 136"/>
              <a:gd name="T7" fmla="*/ 2147483647 h 1496"/>
              <a:gd name="T8" fmla="*/ 342741195 w 136"/>
              <a:gd name="T9" fmla="*/ 2147483647 h 1496"/>
              <a:gd name="T10" fmla="*/ 0 w 136"/>
              <a:gd name="T11" fmla="*/ 2147483647 h 1496"/>
              <a:gd name="T12" fmla="*/ 0 w 136"/>
              <a:gd name="T13" fmla="*/ 2147483647 h 1496"/>
              <a:gd name="T14" fmla="*/ 0 w 136"/>
              <a:gd name="T15" fmla="*/ 0 h 1496"/>
              <a:gd name="T16" fmla="*/ 0 w 136"/>
              <a:gd name="T17" fmla="*/ 0 h 14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
              <a:gd name="T28" fmla="*/ 0 h 1496"/>
              <a:gd name="T29" fmla="*/ 136 w 136"/>
              <a:gd name="T30" fmla="*/ 1496 h 14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 h="1496">
                <a:moveTo>
                  <a:pt x="0" y="0"/>
                </a:moveTo>
                <a:lnTo>
                  <a:pt x="136" y="0"/>
                </a:lnTo>
                <a:lnTo>
                  <a:pt x="136" y="1496"/>
                </a:lnTo>
                <a:lnTo>
                  <a:pt x="0" y="1496"/>
                </a:lnTo>
                <a:lnTo>
                  <a:pt x="0" y="0"/>
                </a:lnTo>
                <a:close/>
              </a:path>
            </a:pathLst>
          </a:custGeom>
          <a:noFill/>
          <a:ln w="12700">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117930" name="Freeform 174"/>
          <p:cNvSpPr>
            <a:spLocks/>
          </p:cNvSpPr>
          <p:nvPr/>
        </p:nvSpPr>
        <p:spPr bwMode="auto">
          <a:xfrm>
            <a:off x="3108325" y="3201988"/>
            <a:ext cx="228600" cy="2197100"/>
          </a:xfrm>
          <a:custGeom>
            <a:avLst/>
            <a:gdLst>
              <a:gd name="T0" fmla="*/ 0 w 144"/>
              <a:gd name="T1" fmla="*/ 0 h 1384"/>
              <a:gd name="T2" fmla="*/ 362902445 w 144"/>
              <a:gd name="T3" fmla="*/ 0 h 1384"/>
              <a:gd name="T4" fmla="*/ 362902445 w 144"/>
              <a:gd name="T5" fmla="*/ 0 h 1384"/>
              <a:gd name="T6" fmla="*/ 362902445 w 144"/>
              <a:gd name="T7" fmla="*/ 2147483647 h 1384"/>
              <a:gd name="T8" fmla="*/ 362902445 w 144"/>
              <a:gd name="T9" fmla="*/ 2147483647 h 1384"/>
              <a:gd name="T10" fmla="*/ 0 w 144"/>
              <a:gd name="T11" fmla="*/ 2147483647 h 1384"/>
              <a:gd name="T12" fmla="*/ 0 w 144"/>
              <a:gd name="T13" fmla="*/ 2147483647 h 1384"/>
              <a:gd name="T14" fmla="*/ 0 w 144"/>
              <a:gd name="T15" fmla="*/ 0 h 1384"/>
              <a:gd name="T16" fmla="*/ 0 w 144"/>
              <a:gd name="T17" fmla="*/ 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4"/>
              <a:gd name="T28" fmla="*/ 0 h 1384"/>
              <a:gd name="T29" fmla="*/ 144 w 144"/>
              <a:gd name="T30" fmla="*/ 1384 h 13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4" h="1384">
                <a:moveTo>
                  <a:pt x="0" y="0"/>
                </a:moveTo>
                <a:lnTo>
                  <a:pt x="144" y="0"/>
                </a:lnTo>
                <a:lnTo>
                  <a:pt x="144" y="1384"/>
                </a:lnTo>
                <a:lnTo>
                  <a:pt x="0" y="1384"/>
                </a:lnTo>
                <a:lnTo>
                  <a:pt x="0" y="0"/>
                </a:lnTo>
                <a:close/>
              </a:path>
            </a:pathLst>
          </a:custGeom>
          <a:noFill/>
          <a:ln w="12700">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117931" name="Rectangle 175"/>
          <p:cNvSpPr>
            <a:spLocks noChangeArrowheads="1"/>
          </p:cNvSpPr>
          <p:nvPr/>
        </p:nvSpPr>
        <p:spPr bwMode="auto">
          <a:xfrm>
            <a:off x="3540125" y="4776788"/>
            <a:ext cx="215900" cy="622300"/>
          </a:xfrm>
          <a:prstGeom prst="rect">
            <a:avLst/>
          </a:prstGeom>
          <a:solidFill>
            <a:srgbClr val="FF3838"/>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117932" name="Rectangle 176"/>
          <p:cNvSpPr>
            <a:spLocks noChangeArrowheads="1"/>
          </p:cNvSpPr>
          <p:nvPr/>
        </p:nvSpPr>
        <p:spPr bwMode="auto">
          <a:xfrm>
            <a:off x="3959225" y="5297488"/>
            <a:ext cx="215900" cy="101600"/>
          </a:xfrm>
          <a:prstGeom prst="rect">
            <a:avLst/>
          </a:prstGeom>
          <a:solidFill>
            <a:srgbClr val="FF3838"/>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117933" name="Freeform 177"/>
          <p:cNvSpPr>
            <a:spLocks/>
          </p:cNvSpPr>
          <p:nvPr/>
        </p:nvSpPr>
        <p:spPr bwMode="auto">
          <a:xfrm>
            <a:off x="3540125" y="4776788"/>
            <a:ext cx="215900" cy="622300"/>
          </a:xfrm>
          <a:custGeom>
            <a:avLst/>
            <a:gdLst>
              <a:gd name="T0" fmla="*/ 0 w 136"/>
              <a:gd name="T1" fmla="*/ 0 h 392"/>
              <a:gd name="T2" fmla="*/ 342741195 w 136"/>
              <a:gd name="T3" fmla="*/ 0 h 392"/>
              <a:gd name="T4" fmla="*/ 342741195 w 136"/>
              <a:gd name="T5" fmla="*/ 0 h 392"/>
              <a:gd name="T6" fmla="*/ 342741195 w 136"/>
              <a:gd name="T7" fmla="*/ 987901339 h 392"/>
              <a:gd name="T8" fmla="*/ 342741195 w 136"/>
              <a:gd name="T9" fmla="*/ 987901339 h 392"/>
              <a:gd name="T10" fmla="*/ 0 w 136"/>
              <a:gd name="T11" fmla="*/ 987901339 h 392"/>
              <a:gd name="T12" fmla="*/ 0 w 136"/>
              <a:gd name="T13" fmla="*/ 987901339 h 392"/>
              <a:gd name="T14" fmla="*/ 0 w 136"/>
              <a:gd name="T15" fmla="*/ 0 h 392"/>
              <a:gd name="T16" fmla="*/ 0 w 13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
              <a:gd name="T28" fmla="*/ 0 h 392"/>
              <a:gd name="T29" fmla="*/ 136 w 136"/>
              <a:gd name="T30" fmla="*/ 392 h 3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 h="392">
                <a:moveTo>
                  <a:pt x="0" y="0"/>
                </a:moveTo>
                <a:lnTo>
                  <a:pt x="136" y="0"/>
                </a:lnTo>
                <a:lnTo>
                  <a:pt x="136" y="392"/>
                </a:lnTo>
                <a:lnTo>
                  <a:pt x="0" y="392"/>
                </a:lnTo>
                <a:lnTo>
                  <a:pt x="0" y="0"/>
                </a:lnTo>
                <a:close/>
              </a:path>
            </a:pathLst>
          </a:custGeom>
          <a:noFill/>
          <a:ln w="12700">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117934" name="Freeform 178"/>
          <p:cNvSpPr>
            <a:spLocks/>
          </p:cNvSpPr>
          <p:nvPr/>
        </p:nvSpPr>
        <p:spPr bwMode="auto">
          <a:xfrm>
            <a:off x="3959225" y="5297488"/>
            <a:ext cx="215900" cy="101600"/>
          </a:xfrm>
          <a:custGeom>
            <a:avLst/>
            <a:gdLst>
              <a:gd name="T0" fmla="*/ 0 w 136"/>
              <a:gd name="T1" fmla="*/ 0 h 64"/>
              <a:gd name="T2" fmla="*/ 342741195 w 136"/>
              <a:gd name="T3" fmla="*/ 0 h 64"/>
              <a:gd name="T4" fmla="*/ 342741195 w 136"/>
              <a:gd name="T5" fmla="*/ 0 h 64"/>
              <a:gd name="T6" fmla="*/ 342741195 w 136"/>
              <a:gd name="T7" fmla="*/ 161289973 h 64"/>
              <a:gd name="T8" fmla="*/ 342741195 w 136"/>
              <a:gd name="T9" fmla="*/ 161289973 h 64"/>
              <a:gd name="T10" fmla="*/ 0 w 136"/>
              <a:gd name="T11" fmla="*/ 161289973 h 64"/>
              <a:gd name="T12" fmla="*/ 0 w 136"/>
              <a:gd name="T13" fmla="*/ 161289973 h 64"/>
              <a:gd name="T14" fmla="*/ 0 w 136"/>
              <a:gd name="T15" fmla="*/ 0 h 64"/>
              <a:gd name="T16" fmla="*/ 0 w 136"/>
              <a:gd name="T17" fmla="*/ 0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
              <a:gd name="T28" fmla="*/ 0 h 64"/>
              <a:gd name="T29" fmla="*/ 136 w 136"/>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 h="64">
                <a:moveTo>
                  <a:pt x="0" y="0"/>
                </a:moveTo>
                <a:lnTo>
                  <a:pt x="136" y="0"/>
                </a:lnTo>
                <a:lnTo>
                  <a:pt x="136" y="64"/>
                </a:lnTo>
                <a:lnTo>
                  <a:pt x="0" y="64"/>
                </a:lnTo>
                <a:lnTo>
                  <a:pt x="0" y="0"/>
                </a:lnTo>
                <a:close/>
              </a:path>
            </a:pathLst>
          </a:custGeom>
          <a:noFill/>
          <a:ln w="12700">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117935" name="Rectangle 179"/>
          <p:cNvSpPr>
            <a:spLocks noChangeArrowheads="1"/>
          </p:cNvSpPr>
          <p:nvPr/>
        </p:nvSpPr>
        <p:spPr bwMode="auto">
          <a:xfrm>
            <a:off x="5026025" y="3786188"/>
            <a:ext cx="152400" cy="1625600"/>
          </a:xfrm>
          <a:prstGeom prst="rect">
            <a:avLst/>
          </a:prstGeom>
          <a:solidFill>
            <a:srgbClr val="FF3838"/>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117936" name="Rectangle 180"/>
          <p:cNvSpPr>
            <a:spLocks noChangeArrowheads="1"/>
          </p:cNvSpPr>
          <p:nvPr/>
        </p:nvSpPr>
        <p:spPr bwMode="auto">
          <a:xfrm>
            <a:off x="5432425" y="4395788"/>
            <a:ext cx="152400" cy="1016000"/>
          </a:xfrm>
          <a:prstGeom prst="rect">
            <a:avLst/>
          </a:prstGeom>
          <a:solidFill>
            <a:srgbClr val="FF3838"/>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117937" name="Freeform 181"/>
          <p:cNvSpPr>
            <a:spLocks/>
          </p:cNvSpPr>
          <p:nvPr/>
        </p:nvSpPr>
        <p:spPr bwMode="auto">
          <a:xfrm>
            <a:off x="5026025" y="3786188"/>
            <a:ext cx="152400" cy="1625600"/>
          </a:xfrm>
          <a:custGeom>
            <a:avLst/>
            <a:gdLst>
              <a:gd name="T0" fmla="*/ 0 w 96"/>
              <a:gd name="T1" fmla="*/ 0 h 1024"/>
              <a:gd name="T2" fmla="*/ 241935022 w 96"/>
              <a:gd name="T3" fmla="*/ 0 h 1024"/>
              <a:gd name="T4" fmla="*/ 241935022 w 96"/>
              <a:gd name="T5" fmla="*/ 0 h 1024"/>
              <a:gd name="T6" fmla="*/ 241935022 w 96"/>
              <a:gd name="T7" fmla="*/ 2147483647 h 1024"/>
              <a:gd name="T8" fmla="*/ 241935022 w 96"/>
              <a:gd name="T9" fmla="*/ 2147483647 h 1024"/>
              <a:gd name="T10" fmla="*/ 0 w 96"/>
              <a:gd name="T11" fmla="*/ 2147483647 h 1024"/>
              <a:gd name="T12" fmla="*/ 0 w 96"/>
              <a:gd name="T13" fmla="*/ 2147483647 h 1024"/>
              <a:gd name="T14" fmla="*/ 0 w 96"/>
              <a:gd name="T15" fmla="*/ 0 h 1024"/>
              <a:gd name="T16" fmla="*/ 0 w 96"/>
              <a:gd name="T17" fmla="*/ 0 h 10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
              <a:gd name="T28" fmla="*/ 0 h 1024"/>
              <a:gd name="T29" fmla="*/ 96 w 96"/>
              <a:gd name="T30" fmla="*/ 1024 h 10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 h="1024">
                <a:moveTo>
                  <a:pt x="0" y="0"/>
                </a:moveTo>
                <a:lnTo>
                  <a:pt x="96" y="0"/>
                </a:lnTo>
                <a:lnTo>
                  <a:pt x="96" y="1024"/>
                </a:lnTo>
                <a:lnTo>
                  <a:pt x="0" y="1024"/>
                </a:lnTo>
                <a:lnTo>
                  <a:pt x="0" y="0"/>
                </a:lnTo>
                <a:close/>
              </a:path>
            </a:pathLst>
          </a:custGeom>
          <a:noFill/>
          <a:ln w="12700">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117938" name="Freeform 182"/>
          <p:cNvSpPr>
            <a:spLocks/>
          </p:cNvSpPr>
          <p:nvPr/>
        </p:nvSpPr>
        <p:spPr bwMode="auto">
          <a:xfrm>
            <a:off x="5432425" y="4395788"/>
            <a:ext cx="152400" cy="1016000"/>
          </a:xfrm>
          <a:custGeom>
            <a:avLst/>
            <a:gdLst>
              <a:gd name="T0" fmla="*/ 0 w 96"/>
              <a:gd name="T1" fmla="*/ 0 h 640"/>
              <a:gd name="T2" fmla="*/ 241935022 w 96"/>
              <a:gd name="T3" fmla="*/ 0 h 640"/>
              <a:gd name="T4" fmla="*/ 241935022 w 96"/>
              <a:gd name="T5" fmla="*/ 0 h 640"/>
              <a:gd name="T6" fmla="*/ 241935022 w 96"/>
              <a:gd name="T7" fmla="*/ 1612899782 h 640"/>
              <a:gd name="T8" fmla="*/ 241935022 w 96"/>
              <a:gd name="T9" fmla="*/ 1612899782 h 640"/>
              <a:gd name="T10" fmla="*/ 0 w 96"/>
              <a:gd name="T11" fmla="*/ 1612899782 h 640"/>
              <a:gd name="T12" fmla="*/ 0 w 96"/>
              <a:gd name="T13" fmla="*/ 1612899782 h 640"/>
              <a:gd name="T14" fmla="*/ 0 w 96"/>
              <a:gd name="T15" fmla="*/ 0 h 640"/>
              <a:gd name="T16" fmla="*/ 0 w 96"/>
              <a:gd name="T17" fmla="*/ 0 h 6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
              <a:gd name="T28" fmla="*/ 0 h 640"/>
              <a:gd name="T29" fmla="*/ 96 w 96"/>
              <a:gd name="T30" fmla="*/ 640 h 6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 h="640">
                <a:moveTo>
                  <a:pt x="0" y="0"/>
                </a:moveTo>
                <a:lnTo>
                  <a:pt x="96" y="0"/>
                </a:lnTo>
                <a:lnTo>
                  <a:pt x="96" y="640"/>
                </a:lnTo>
                <a:lnTo>
                  <a:pt x="0" y="640"/>
                </a:lnTo>
                <a:lnTo>
                  <a:pt x="0" y="0"/>
                </a:lnTo>
                <a:close/>
              </a:path>
            </a:pathLst>
          </a:custGeom>
          <a:noFill/>
          <a:ln w="12700">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117939" name="Rectangle 183"/>
          <p:cNvSpPr>
            <a:spLocks noChangeArrowheads="1"/>
          </p:cNvSpPr>
          <p:nvPr/>
        </p:nvSpPr>
        <p:spPr bwMode="auto">
          <a:xfrm>
            <a:off x="5838825" y="5170488"/>
            <a:ext cx="152400" cy="241300"/>
          </a:xfrm>
          <a:prstGeom prst="rect">
            <a:avLst/>
          </a:prstGeom>
          <a:solidFill>
            <a:srgbClr val="FF3838"/>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117940" name="Rectangle 184"/>
          <p:cNvSpPr>
            <a:spLocks noChangeArrowheads="1"/>
          </p:cNvSpPr>
          <p:nvPr/>
        </p:nvSpPr>
        <p:spPr bwMode="auto">
          <a:xfrm>
            <a:off x="6257925" y="5360988"/>
            <a:ext cx="152400" cy="50800"/>
          </a:xfrm>
          <a:prstGeom prst="rect">
            <a:avLst/>
          </a:prstGeom>
          <a:solidFill>
            <a:srgbClr val="FF3838"/>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117941" name="Freeform 185"/>
          <p:cNvSpPr>
            <a:spLocks/>
          </p:cNvSpPr>
          <p:nvPr/>
        </p:nvSpPr>
        <p:spPr bwMode="auto">
          <a:xfrm>
            <a:off x="5838825" y="5170488"/>
            <a:ext cx="152400" cy="241300"/>
          </a:xfrm>
          <a:custGeom>
            <a:avLst/>
            <a:gdLst>
              <a:gd name="T0" fmla="*/ 0 w 96"/>
              <a:gd name="T1" fmla="*/ 0 h 152"/>
              <a:gd name="T2" fmla="*/ 241935022 w 96"/>
              <a:gd name="T3" fmla="*/ 0 h 152"/>
              <a:gd name="T4" fmla="*/ 241935022 w 96"/>
              <a:gd name="T5" fmla="*/ 0 h 152"/>
              <a:gd name="T6" fmla="*/ 241935022 w 96"/>
              <a:gd name="T7" fmla="*/ 383063695 h 152"/>
              <a:gd name="T8" fmla="*/ 241935022 w 96"/>
              <a:gd name="T9" fmla="*/ 383063695 h 152"/>
              <a:gd name="T10" fmla="*/ 0 w 96"/>
              <a:gd name="T11" fmla="*/ 383063695 h 152"/>
              <a:gd name="T12" fmla="*/ 0 w 96"/>
              <a:gd name="T13" fmla="*/ 383063695 h 152"/>
              <a:gd name="T14" fmla="*/ 0 w 96"/>
              <a:gd name="T15" fmla="*/ 0 h 152"/>
              <a:gd name="T16" fmla="*/ 0 w 96"/>
              <a:gd name="T17" fmla="*/ 0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
              <a:gd name="T28" fmla="*/ 0 h 152"/>
              <a:gd name="T29" fmla="*/ 96 w 96"/>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 h="152">
                <a:moveTo>
                  <a:pt x="0" y="0"/>
                </a:moveTo>
                <a:lnTo>
                  <a:pt x="96" y="0"/>
                </a:lnTo>
                <a:lnTo>
                  <a:pt x="96" y="152"/>
                </a:lnTo>
                <a:lnTo>
                  <a:pt x="0" y="152"/>
                </a:lnTo>
                <a:lnTo>
                  <a:pt x="0" y="0"/>
                </a:lnTo>
                <a:close/>
              </a:path>
            </a:pathLst>
          </a:custGeom>
          <a:noFill/>
          <a:ln w="12700">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117942" name="Freeform 186"/>
          <p:cNvSpPr>
            <a:spLocks/>
          </p:cNvSpPr>
          <p:nvPr/>
        </p:nvSpPr>
        <p:spPr bwMode="auto">
          <a:xfrm>
            <a:off x="6257925" y="5360988"/>
            <a:ext cx="152400" cy="50800"/>
          </a:xfrm>
          <a:custGeom>
            <a:avLst/>
            <a:gdLst>
              <a:gd name="T0" fmla="*/ 0 w 96"/>
              <a:gd name="T1" fmla="*/ 0 h 32"/>
              <a:gd name="T2" fmla="*/ 241935022 w 96"/>
              <a:gd name="T3" fmla="*/ 0 h 32"/>
              <a:gd name="T4" fmla="*/ 241935022 w 96"/>
              <a:gd name="T5" fmla="*/ 0 h 32"/>
              <a:gd name="T6" fmla="*/ 241935022 w 96"/>
              <a:gd name="T7" fmla="*/ 80644986 h 32"/>
              <a:gd name="T8" fmla="*/ 241935022 w 96"/>
              <a:gd name="T9" fmla="*/ 80644986 h 32"/>
              <a:gd name="T10" fmla="*/ 0 w 96"/>
              <a:gd name="T11" fmla="*/ 80644986 h 32"/>
              <a:gd name="T12" fmla="*/ 0 w 96"/>
              <a:gd name="T13" fmla="*/ 80644986 h 32"/>
              <a:gd name="T14" fmla="*/ 0 w 96"/>
              <a:gd name="T15" fmla="*/ 0 h 32"/>
              <a:gd name="T16" fmla="*/ 0 w 96"/>
              <a:gd name="T17" fmla="*/ 0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
              <a:gd name="T28" fmla="*/ 0 h 32"/>
              <a:gd name="T29" fmla="*/ 96 w 96"/>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 h="32">
                <a:moveTo>
                  <a:pt x="0" y="0"/>
                </a:moveTo>
                <a:lnTo>
                  <a:pt x="96" y="0"/>
                </a:lnTo>
                <a:lnTo>
                  <a:pt x="96" y="32"/>
                </a:lnTo>
                <a:lnTo>
                  <a:pt x="0" y="32"/>
                </a:lnTo>
                <a:lnTo>
                  <a:pt x="0" y="0"/>
                </a:lnTo>
                <a:close/>
              </a:path>
            </a:pathLst>
          </a:custGeom>
          <a:noFill/>
          <a:ln w="12700">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117943" name="Rectangle 187"/>
          <p:cNvSpPr>
            <a:spLocks noChangeArrowheads="1"/>
          </p:cNvSpPr>
          <p:nvPr/>
        </p:nvSpPr>
        <p:spPr bwMode="auto">
          <a:xfrm>
            <a:off x="1870075" y="935038"/>
            <a:ext cx="4857750" cy="365125"/>
          </a:xfrm>
          <a:prstGeom prst="rect">
            <a:avLst/>
          </a:prstGeom>
          <a:noFill/>
          <a:ln w="9525">
            <a:noFill/>
            <a:miter lim="800000"/>
            <a:headEnd/>
            <a:tailEnd/>
          </a:ln>
        </p:spPr>
        <p:txBody>
          <a:bodyPr wrap="none" lIns="0" tIns="0" rIns="0" bIns="0">
            <a:spAutoFit/>
          </a:bodyPr>
          <a:lstStyle/>
          <a:p>
            <a:r>
              <a:rPr lang="en-US" altLang="ja-JP" sz="2400">
                <a:solidFill>
                  <a:srgbClr val="000000"/>
                </a:solidFill>
                <a:latin typeface="Times" charset="0"/>
                <a:ea typeface="ＭＳ 明朝" pitchFamily="17" charset="-128"/>
              </a:rPr>
              <a:t>Sperm-Egg Interaction and the Type of </a:t>
            </a:r>
            <a:endParaRPr lang="en-US" altLang="ja-JP" sz="1400">
              <a:solidFill>
                <a:srgbClr val="000000"/>
              </a:solidFill>
              <a:latin typeface="Times" charset="0"/>
              <a:ea typeface="ＭＳ 明朝" pitchFamily="17" charset="-128"/>
            </a:endParaRPr>
          </a:p>
        </p:txBody>
      </p:sp>
      <p:sp>
        <p:nvSpPr>
          <p:cNvPr id="117944" name="Rectangle 188"/>
          <p:cNvSpPr>
            <a:spLocks noChangeArrowheads="1"/>
          </p:cNvSpPr>
          <p:nvPr/>
        </p:nvSpPr>
        <p:spPr bwMode="auto">
          <a:xfrm>
            <a:off x="6715125" y="935038"/>
            <a:ext cx="338138" cy="365125"/>
          </a:xfrm>
          <a:prstGeom prst="rect">
            <a:avLst/>
          </a:prstGeom>
          <a:noFill/>
          <a:ln w="9525">
            <a:noFill/>
            <a:miter lim="800000"/>
            <a:headEnd/>
            <a:tailEnd/>
          </a:ln>
        </p:spPr>
        <p:txBody>
          <a:bodyPr wrap="none" lIns="0" tIns="0" rIns="0" bIns="0">
            <a:spAutoFit/>
          </a:bodyPr>
          <a:lstStyle/>
          <a:p>
            <a:r>
              <a:rPr lang="en-US" altLang="ja-JP" sz="2400">
                <a:solidFill>
                  <a:srgbClr val="000000"/>
                </a:solidFill>
                <a:latin typeface="Times" charset="0"/>
                <a:ea typeface="ＭＳ 明朝" pitchFamily="17" charset="-128"/>
              </a:rPr>
              <a:t>Ca</a:t>
            </a:r>
            <a:endParaRPr lang="en-US" altLang="ja-JP" sz="1400">
              <a:solidFill>
                <a:srgbClr val="000000"/>
              </a:solidFill>
              <a:latin typeface="Times" charset="0"/>
              <a:ea typeface="ＭＳ 明朝" pitchFamily="17" charset="-128"/>
            </a:endParaRPr>
          </a:p>
        </p:txBody>
      </p:sp>
      <p:sp>
        <p:nvSpPr>
          <p:cNvPr id="117945" name="Rectangle 189"/>
          <p:cNvSpPr>
            <a:spLocks noChangeArrowheads="1"/>
          </p:cNvSpPr>
          <p:nvPr/>
        </p:nvSpPr>
        <p:spPr bwMode="auto">
          <a:xfrm>
            <a:off x="7064375" y="922338"/>
            <a:ext cx="114300" cy="274637"/>
          </a:xfrm>
          <a:prstGeom prst="rect">
            <a:avLst/>
          </a:prstGeom>
          <a:noFill/>
          <a:ln w="9525">
            <a:noFill/>
            <a:miter lim="800000"/>
            <a:headEnd/>
            <a:tailEnd/>
          </a:ln>
        </p:spPr>
        <p:txBody>
          <a:bodyPr wrap="none" lIns="0" tIns="0" rIns="0" bIns="0">
            <a:spAutoFit/>
          </a:bodyPr>
          <a:lstStyle/>
          <a:p>
            <a:r>
              <a:rPr lang="en-US" altLang="ja-JP">
                <a:solidFill>
                  <a:srgbClr val="000000"/>
                </a:solidFill>
                <a:latin typeface="Times" charset="0"/>
                <a:ea typeface="ＭＳ 明朝" pitchFamily="17" charset="-128"/>
              </a:rPr>
              <a:t>2</a:t>
            </a:r>
            <a:endParaRPr lang="en-US" altLang="ja-JP" sz="1400">
              <a:solidFill>
                <a:srgbClr val="000000"/>
              </a:solidFill>
              <a:latin typeface="Times" charset="0"/>
              <a:ea typeface="ＭＳ 明朝" pitchFamily="17" charset="-128"/>
            </a:endParaRPr>
          </a:p>
        </p:txBody>
      </p:sp>
      <p:sp>
        <p:nvSpPr>
          <p:cNvPr id="117946" name="Rectangle 190"/>
          <p:cNvSpPr>
            <a:spLocks noChangeArrowheads="1"/>
          </p:cNvSpPr>
          <p:nvPr/>
        </p:nvSpPr>
        <p:spPr bwMode="auto">
          <a:xfrm>
            <a:off x="7178675" y="922338"/>
            <a:ext cx="128588" cy="274637"/>
          </a:xfrm>
          <a:prstGeom prst="rect">
            <a:avLst/>
          </a:prstGeom>
          <a:noFill/>
          <a:ln w="9525">
            <a:noFill/>
            <a:miter lim="800000"/>
            <a:headEnd/>
            <a:tailEnd/>
          </a:ln>
        </p:spPr>
        <p:txBody>
          <a:bodyPr wrap="none" lIns="0" tIns="0" rIns="0" bIns="0">
            <a:spAutoFit/>
          </a:bodyPr>
          <a:lstStyle/>
          <a:p>
            <a:r>
              <a:rPr lang="en-US" altLang="ja-JP">
                <a:solidFill>
                  <a:srgbClr val="000000"/>
                </a:solidFill>
                <a:latin typeface="Times" charset="0"/>
                <a:ea typeface="ＭＳ 明朝" pitchFamily="17" charset="-128"/>
              </a:rPr>
              <a:t>+</a:t>
            </a:r>
            <a:endParaRPr lang="en-US" altLang="ja-JP" sz="1400">
              <a:solidFill>
                <a:srgbClr val="000000"/>
              </a:solidFill>
              <a:latin typeface="Times" charset="0"/>
              <a:ea typeface="ＭＳ 明朝" pitchFamily="17" charset="-128"/>
            </a:endParaRPr>
          </a:p>
        </p:txBody>
      </p:sp>
      <p:sp>
        <p:nvSpPr>
          <p:cNvPr id="117947" name="Rectangle 191"/>
          <p:cNvSpPr>
            <a:spLocks noChangeArrowheads="1"/>
          </p:cNvSpPr>
          <p:nvPr/>
        </p:nvSpPr>
        <p:spPr bwMode="auto">
          <a:xfrm>
            <a:off x="2124075" y="1239838"/>
            <a:ext cx="4927600" cy="365125"/>
          </a:xfrm>
          <a:prstGeom prst="rect">
            <a:avLst/>
          </a:prstGeom>
          <a:noFill/>
          <a:ln w="9525">
            <a:noFill/>
            <a:miter lim="800000"/>
            <a:headEnd/>
            <a:tailEnd/>
          </a:ln>
        </p:spPr>
        <p:txBody>
          <a:bodyPr wrap="none" lIns="0" tIns="0" rIns="0" bIns="0">
            <a:spAutoFit/>
          </a:bodyPr>
          <a:lstStyle/>
          <a:p>
            <a:r>
              <a:rPr lang="en-US" altLang="ja-JP" sz="2400">
                <a:solidFill>
                  <a:srgbClr val="000000"/>
                </a:solidFill>
                <a:latin typeface="Times" charset="0"/>
                <a:ea typeface="ＭＳ 明朝" pitchFamily="17" charset="-128"/>
              </a:rPr>
              <a:t>Response in Eggs Injected with Toxin B</a:t>
            </a:r>
            <a:endParaRPr lang="en-US" altLang="ja-JP" sz="1400">
              <a:solidFill>
                <a:srgbClr val="000000"/>
              </a:solidFill>
              <a:latin typeface="Times" charset="0"/>
              <a:ea typeface="ＭＳ 明朝" pitchFamily="17" charset="-128"/>
            </a:endParaRPr>
          </a:p>
        </p:txBody>
      </p:sp>
    </p:spTree>
    <p:extLst>
      <p:ext uri="{BB962C8B-B14F-4D97-AF65-F5344CB8AC3E}">
        <p14:creationId xmlns:p14="http://schemas.microsoft.com/office/powerpoint/2010/main" val="40304967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cstate="print"/>
          <a:srcRect/>
          <a:stretch>
            <a:fillRect/>
          </a:stretch>
        </p:blipFill>
        <p:spPr bwMode="auto">
          <a:xfrm>
            <a:off x="1600200" y="4267200"/>
            <a:ext cx="6362700" cy="2489200"/>
          </a:xfrm>
          <a:prstGeom prst="rect">
            <a:avLst/>
          </a:prstGeom>
          <a:noFill/>
          <a:ln w="9525">
            <a:noFill/>
            <a:miter lim="800000"/>
            <a:headEnd/>
            <a:tailEnd/>
          </a:ln>
        </p:spPr>
      </p:pic>
      <p:sp>
        <p:nvSpPr>
          <p:cNvPr id="118787" name="Rectangle 3"/>
          <p:cNvSpPr>
            <a:spLocks noGrp="1" noChangeArrowheads="1"/>
          </p:cNvSpPr>
          <p:nvPr>
            <p:ph type="ctrTitle"/>
          </p:nvPr>
        </p:nvSpPr>
        <p:spPr>
          <a:xfrm>
            <a:off x="685800" y="-152400"/>
            <a:ext cx="7772400" cy="838200"/>
          </a:xfrm>
        </p:spPr>
        <p:txBody>
          <a:bodyPr/>
          <a:lstStyle/>
          <a:p>
            <a:pPr eaLnBrk="1" hangingPunct="1"/>
            <a:br>
              <a:rPr kumimoji="0" lang="en-US" altLang="ja-JP" sz="2400">
                <a:solidFill>
                  <a:srgbClr val="000000"/>
                </a:solidFill>
              </a:rPr>
            </a:br>
            <a:r>
              <a:rPr kumimoji="0" lang="en-US" altLang="ja-JP" sz="2400">
                <a:solidFill>
                  <a:srgbClr val="000000"/>
                </a:solidFill>
              </a:rPr>
              <a:t>Loss of Sperm-Egg Cytoplasmic Continuity in the Toxin B-Injected Eggs </a:t>
            </a:r>
          </a:p>
        </p:txBody>
      </p:sp>
      <p:pic>
        <p:nvPicPr>
          <p:cNvPr id="118788" name="Picture 4"/>
          <p:cNvPicPr>
            <a:picLocks noChangeAspect="1" noChangeArrowheads="1"/>
          </p:cNvPicPr>
          <p:nvPr/>
        </p:nvPicPr>
        <p:blipFill>
          <a:blip r:embed="rId3" cstate="print"/>
          <a:srcRect/>
          <a:stretch>
            <a:fillRect/>
          </a:stretch>
        </p:blipFill>
        <p:spPr bwMode="auto">
          <a:xfrm>
            <a:off x="1828800" y="838200"/>
            <a:ext cx="5394325" cy="3392488"/>
          </a:xfrm>
          <a:prstGeom prst="rect">
            <a:avLst/>
          </a:prstGeom>
          <a:noFill/>
          <a:ln w="9525">
            <a:noFill/>
            <a:miter lim="800000"/>
            <a:headEnd/>
            <a:tailEnd/>
          </a:ln>
        </p:spPr>
      </p:pic>
      <p:sp>
        <p:nvSpPr>
          <p:cNvPr id="137221" name="Text Box 5"/>
          <p:cNvSpPr txBox="1">
            <a:spLocks noChangeArrowheads="1"/>
          </p:cNvSpPr>
          <p:nvPr/>
        </p:nvSpPr>
        <p:spPr bwMode="auto">
          <a:xfrm>
            <a:off x="669925" y="1487488"/>
            <a:ext cx="709613" cy="336550"/>
          </a:xfrm>
          <a:prstGeom prst="rect">
            <a:avLst/>
          </a:prstGeom>
          <a:noFill/>
          <a:ln w="9525">
            <a:noFill/>
            <a:miter lim="800000"/>
            <a:headEnd/>
            <a:tailEnd/>
          </a:ln>
        </p:spPr>
        <p:txBody>
          <a:bodyPr wrap="none">
            <a:spAutoFit/>
          </a:bodyPr>
          <a:lstStyle/>
          <a:p>
            <a:r>
              <a:rPr lang="en-US" altLang="ja-JP" sz="1600">
                <a:solidFill>
                  <a:srgbClr val="000000"/>
                </a:solidFill>
                <a:latin typeface="Times" charset="0"/>
                <a:ea typeface="ＭＳ 明朝" pitchFamily="17" charset="-128"/>
              </a:rPr>
              <a:t>5% !!!</a:t>
            </a:r>
          </a:p>
        </p:txBody>
      </p:sp>
      <p:sp>
        <p:nvSpPr>
          <p:cNvPr id="137222" name="Text Box 6"/>
          <p:cNvSpPr txBox="1">
            <a:spLocks noChangeArrowheads="1"/>
          </p:cNvSpPr>
          <p:nvPr/>
        </p:nvSpPr>
        <p:spPr bwMode="auto">
          <a:xfrm>
            <a:off x="669925" y="2592388"/>
            <a:ext cx="742950" cy="336550"/>
          </a:xfrm>
          <a:prstGeom prst="rect">
            <a:avLst/>
          </a:prstGeom>
          <a:noFill/>
          <a:ln w="9525">
            <a:noFill/>
            <a:miter lim="800000"/>
            <a:headEnd/>
            <a:tailEnd/>
          </a:ln>
        </p:spPr>
        <p:txBody>
          <a:bodyPr wrap="none">
            <a:spAutoFit/>
          </a:bodyPr>
          <a:lstStyle/>
          <a:p>
            <a:r>
              <a:rPr lang="en-US" altLang="ja-JP" sz="1600">
                <a:solidFill>
                  <a:srgbClr val="000000"/>
                </a:solidFill>
                <a:latin typeface="Times" charset="0"/>
                <a:ea typeface="ＭＳ 明朝" pitchFamily="17" charset="-128"/>
              </a:rPr>
              <a:t>42% !!</a:t>
            </a:r>
          </a:p>
        </p:txBody>
      </p:sp>
      <p:sp>
        <p:nvSpPr>
          <p:cNvPr id="118791" name="Text Box 7"/>
          <p:cNvSpPr txBox="1">
            <a:spLocks noChangeArrowheads="1"/>
          </p:cNvSpPr>
          <p:nvPr/>
        </p:nvSpPr>
        <p:spPr bwMode="auto">
          <a:xfrm>
            <a:off x="4343400" y="4584700"/>
            <a:ext cx="1428750" cy="274638"/>
          </a:xfrm>
          <a:prstGeom prst="rect">
            <a:avLst/>
          </a:prstGeom>
          <a:solidFill>
            <a:schemeClr val="bg1"/>
          </a:solidFill>
          <a:ln w="9525">
            <a:noFill/>
            <a:miter lim="800000"/>
            <a:headEnd/>
            <a:tailEnd/>
          </a:ln>
        </p:spPr>
        <p:txBody>
          <a:bodyPr wrap="none">
            <a:spAutoFit/>
          </a:bodyPr>
          <a:lstStyle/>
          <a:p>
            <a:r>
              <a:rPr lang="en-US" altLang="ja-JP" sz="1200">
                <a:solidFill>
                  <a:srgbClr val="000000"/>
                </a:solidFill>
                <a:latin typeface="Times" charset="0"/>
                <a:ea typeface="Osaka" charset="-128"/>
              </a:rPr>
              <a:t>Chromosome of egg</a:t>
            </a:r>
          </a:p>
        </p:txBody>
      </p:sp>
      <p:sp>
        <p:nvSpPr>
          <p:cNvPr id="118792" name="Text Box 8"/>
          <p:cNvSpPr txBox="1">
            <a:spLocks noChangeArrowheads="1"/>
          </p:cNvSpPr>
          <p:nvPr/>
        </p:nvSpPr>
        <p:spPr bwMode="auto">
          <a:xfrm>
            <a:off x="6443663" y="4581525"/>
            <a:ext cx="1749425" cy="274638"/>
          </a:xfrm>
          <a:prstGeom prst="rect">
            <a:avLst/>
          </a:prstGeom>
          <a:solidFill>
            <a:schemeClr val="bg1"/>
          </a:solidFill>
          <a:ln w="9525">
            <a:noFill/>
            <a:miter lim="800000"/>
            <a:headEnd/>
            <a:tailEnd/>
          </a:ln>
        </p:spPr>
        <p:txBody>
          <a:bodyPr wrap="none">
            <a:spAutoFit/>
          </a:bodyPr>
          <a:lstStyle/>
          <a:p>
            <a:r>
              <a:rPr lang="en-US" altLang="ja-JP" sz="1200">
                <a:solidFill>
                  <a:srgbClr val="000000"/>
                </a:solidFill>
                <a:latin typeface="Times" charset="0"/>
                <a:ea typeface="Osaka" charset="-128"/>
              </a:rPr>
              <a:t>Once fused and separated</a:t>
            </a:r>
          </a:p>
        </p:txBody>
      </p:sp>
      <p:sp>
        <p:nvSpPr>
          <p:cNvPr id="118793" name="Text Box 9"/>
          <p:cNvSpPr txBox="1">
            <a:spLocks noChangeArrowheads="1"/>
          </p:cNvSpPr>
          <p:nvPr/>
        </p:nvSpPr>
        <p:spPr bwMode="auto">
          <a:xfrm>
            <a:off x="7010400" y="6096000"/>
            <a:ext cx="1754188" cy="274638"/>
          </a:xfrm>
          <a:prstGeom prst="rect">
            <a:avLst/>
          </a:prstGeom>
          <a:solidFill>
            <a:schemeClr val="bg1"/>
          </a:solidFill>
          <a:ln w="9525">
            <a:noFill/>
            <a:miter lim="800000"/>
            <a:headEnd/>
            <a:tailEnd/>
          </a:ln>
        </p:spPr>
        <p:txBody>
          <a:bodyPr wrap="none">
            <a:spAutoFit/>
          </a:bodyPr>
          <a:lstStyle/>
          <a:p>
            <a:r>
              <a:rPr lang="en-US" altLang="ja-JP" sz="1200">
                <a:solidFill>
                  <a:srgbClr val="000000"/>
                </a:solidFill>
                <a:latin typeface="Times" charset="0"/>
                <a:ea typeface="Osaka" charset="-128"/>
              </a:rPr>
              <a:t>Decondenced sperm head</a:t>
            </a:r>
          </a:p>
        </p:txBody>
      </p:sp>
      <p:sp>
        <p:nvSpPr>
          <p:cNvPr id="137226" name="Text Box 10"/>
          <p:cNvSpPr txBox="1">
            <a:spLocks noChangeArrowheads="1"/>
          </p:cNvSpPr>
          <p:nvPr/>
        </p:nvSpPr>
        <p:spPr bwMode="auto">
          <a:xfrm>
            <a:off x="179388" y="1916113"/>
            <a:ext cx="1330325" cy="304800"/>
          </a:xfrm>
          <a:prstGeom prst="rect">
            <a:avLst/>
          </a:prstGeom>
          <a:noFill/>
          <a:ln w="9525">
            <a:noFill/>
            <a:miter lim="800000"/>
            <a:headEnd/>
            <a:tailEnd/>
          </a:ln>
        </p:spPr>
        <p:txBody>
          <a:bodyPr wrap="none">
            <a:spAutoFit/>
          </a:bodyPr>
          <a:lstStyle/>
          <a:p>
            <a:r>
              <a:rPr lang="en-US" altLang="ja-JP" sz="1400">
                <a:solidFill>
                  <a:srgbClr val="000000"/>
                </a:solidFill>
                <a:latin typeface="Times" charset="0"/>
                <a:ea typeface="ＭＳ 明朝" pitchFamily="17" charset="-128"/>
              </a:rPr>
              <a:t>Sperm kiss egg!</a:t>
            </a:r>
          </a:p>
        </p:txBody>
      </p:sp>
    </p:spTree>
    <p:extLst>
      <p:ext uri="{BB962C8B-B14F-4D97-AF65-F5344CB8AC3E}">
        <p14:creationId xmlns:p14="http://schemas.microsoft.com/office/powerpoint/2010/main" val="324021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7222"/>
                                        </p:tgtEl>
                                        <p:attrNameLst>
                                          <p:attrName>style.visibility</p:attrName>
                                        </p:attrNameLst>
                                      </p:cBhvr>
                                      <p:to>
                                        <p:strVal val="visible"/>
                                      </p:to>
                                    </p:set>
                                    <p:anim calcmode="lin" valueType="num">
                                      <p:cBhvr additive="base">
                                        <p:cTn id="7" dur="500" fill="hold"/>
                                        <p:tgtEl>
                                          <p:spTgt spid="137222"/>
                                        </p:tgtEl>
                                        <p:attrNameLst>
                                          <p:attrName>ppt_x</p:attrName>
                                        </p:attrNameLst>
                                      </p:cBhvr>
                                      <p:tavLst>
                                        <p:tav tm="0">
                                          <p:val>
                                            <p:strVal val="0-#ppt_w/2"/>
                                          </p:val>
                                        </p:tav>
                                        <p:tav tm="100000">
                                          <p:val>
                                            <p:strVal val="#ppt_x"/>
                                          </p:val>
                                        </p:tav>
                                      </p:tavLst>
                                    </p:anim>
                                    <p:anim calcmode="lin" valueType="num">
                                      <p:cBhvr additive="base">
                                        <p:cTn id="8" dur="500" fill="hold"/>
                                        <p:tgtEl>
                                          <p:spTgt spid="1372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7221"/>
                                        </p:tgtEl>
                                        <p:attrNameLst>
                                          <p:attrName>style.visibility</p:attrName>
                                        </p:attrNameLst>
                                      </p:cBhvr>
                                      <p:to>
                                        <p:strVal val="visible"/>
                                      </p:to>
                                    </p:set>
                                    <p:anim calcmode="lin" valueType="num">
                                      <p:cBhvr additive="base">
                                        <p:cTn id="13" dur="500" fill="hold"/>
                                        <p:tgtEl>
                                          <p:spTgt spid="137221"/>
                                        </p:tgtEl>
                                        <p:attrNameLst>
                                          <p:attrName>ppt_x</p:attrName>
                                        </p:attrNameLst>
                                      </p:cBhvr>
                                      <p:tavLst>
                                        <p:tav tm="0">
                                          <p:val>
                                            <p:strVal val="0-#ppt_w/2"/>
                                          </p:val>
                                        </p:tav>
                                        <p:tav tm="100000">
                                          <p:val>
                                            <p:strVal val="#ppt_x"/>
                                          </p:val>
                                        </p:tav>
                                      </p:tavLst>
                                    </p:anim>
                                    <p:anim calcmode="lin" valueType="num">
                                      <p:cBhvr additive="base">
                                        <p:cTn id="14" dur="500" fill="hold"/>
                                        <p:tgtEl>
                                          <p:spTgt spid="1372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7226"/>
                                        </p:tgtEl>
                                        <p:attrNameLst>
                                          <p:attrName>style.visibility</p:attrName>
                                        </p:attrNameLst>
                                      </p:cBhvr>
                                      <p:to>
                                        <p:strVal val="visible"/>
                                      </p:to>
                                    </p:set>
                                    <p:animEffect transition="in" filter="wipe(left)">
                                      <p:cBhvr>
                                        <p:cTn id="19" dur="500"/>
                                        <p:tgtEl>
                                          <p:spTgt spid="137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1" grpId="0" autoUpdateAnimBg="0"/>
      <p:bldP spid="137222" grpId="0" autoUpdateAnimBg="0"/>
      <p:bldP spid="13722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cstate="print"/>
          <a:srcRect/>
          <a:stretch>
            <a:fillRect/>
          </a:stretch>
        </p:blipFill>
        <p:spPr bwMode="auto">
          <a:xfrm>
            <a:off x="2133600" y="533400"/>
            <a:ext cx="3683000" cy="3086100"/>
          </a:xfrm>
          <a:prstGeom prst="rect">
            <a:avLst/>
          </a:prstGeom>
          <a:noFill/>
          <a:ln w="9525">
            <a:noFill/>
            <a:miter lim="800000"/>
            <a:headEnd/>
            <a:tailEnd/>
          </a:ln>
        </p:spPr>
      </p:pic>
      <p:sp>
        <p:nvSpPr>
          <p:cNvPr id="119811" name="Text Box 3"/>
          <p:cNvSpPr txBox="1">
            <a:spLocks noChangeArrowheads="1"/>
          </p:cNvSpPr>
          <p:nvPr/>
        </p:nvSpPr>
        <p:spPr bwMode="auto">
          <a:xfrm>
            <a:off x="762000" y="4267200"/>
            <a:ext cx="7331075" cy="1997075"/>
          </a:xfrm>
          <a:prstGeom prst="rect">
            <a:avLst/>
          </a:prstGeom>
          <a:noFill/>
          <a:ln w="9525">
            <a:noFill/>
            <a:miter lim="800000"/>
            <a:headEnd/>
            <a:tailEnd/>
          </a:ln>
        </p:spPr>
        <p:txBody>
          <a:bodyPr>
            <a:spAutoFit/>
          </a:bodyPr>
          <a:lstStyle/>
          <a:p>
            <a:pPr algn="just">
              <a:lnSpc>
                <a:spcPts val="2500"/>
              </a:lnSpc>
            </a:pPr>
            <a:r>
              <a:rPr lang="en-US" altLang="ja-JP" i="1">
                <a:solidFill>
                  <a:srgbClr val="000000"/>
                </a:solidFill>
                <a:latin typeface="Times" charset="0"/>
                <a:ea typeface="平成明朝" pitchFamily="17" charset="-128"/>
              </a:rPr>
              <a:t>Clostridium difficile</a:t>
            </a:r>
            <a:r>
              <a:rPr lang="en-US" altLang="ja-JP">
                <a:solidFill>
                  <a:srgbClr val="000000"/>
                </a:solidFill>
                <a:latin typeface="Times" charset="0"/>
                <a:ea typeface="平成明朝" pitchFamily="17" charset="-128"/>
              </a:rPr>
              <a:t> toxin B is a bacterial protein toxin (about 250 kDa) which monoglucosylates and inhibits Rho family proteins using UDP-glucose as cosubstrate. Targets are all Rho family proteins (Rho, Rac, and Cdc42).</a:t>
            </a:r>
            <a:endParaRPr lang="ja-JP" altLang="ja-JP">
              <a:solidFill>
                <a:srgbClr val="000000"/>
              </a:solidFill>
              <a:latin typeface="Times" charset="0"/>
              <a:ea typeface="平成明朝" pitchFamily="17" charset="-128"/>
            </a:endParaRPr>
          </a:p>
          <a:p>
            <a:pPr algn="just">
              <a:lnSpc>
                <a:spcPts val="2500"/>
              </a:lnSpc>
            </a:pPr>
            <a:r>
              <a:rPr lang="en-US" altLang="ja-JP" i="1">
                <a:solidFill>
                  <a:srgbClr val="000000"/>
                </a:solidFill>
                <a:latin typeface="Times" charset="0"/>
                <a:ea typeface="平成明朝" pitchFamily="17" charset="-128"/>
              </a:rPr>
              <a:t>Clostridium boturinum </a:t>
            </a:r>
            <a:r>
              <a:rPr lang="en-US" altLang="ja-JP">
                <a:solidFill>
                  <a:srgbClr val="000000"/>
                </a:solidFill>
                <a:latin typeface="Times" charset="0"/>
                <a:ea typeface="平成明朝" pitchFamily="17" charset="-128"/>
              </a:rPr>
              <a:t>C3 exoenzyme is a bacterial protein toxin (about 25 kDa) which monoglucosylates and inhibits RhoA, B, and C but not other GTPases of Rho family like Rac and Cdc42.</a:t>
            </a:r>
            <a:endParaRPr lang="en-US" altLang="ja-JP" sz="2400">
              <a:solidFill>
                <a:srgbClr val="000000"/>
              </a:solidFill>
              <a:latin typeface="Times" charset="0"/>
              <a:ea typeface="平成明朝" pitchFamily="17" charset="-128"/>
            </a:endParaRPr>
          </a:p>
        </p:txBody>
      </p:sp>
    </p:spTree>
    <p:extLst>
      <p:ext uri="{BB962C8B-B14F-4D97-AF65-F5344CB8AC3E}">
        <p14:creationId xmlns:p14="http://schemas.microsoft.com/office/powerpoint/2010/main" val="15747890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ctrTitle"/>
          </p:nvPr>
        </p:nvSpPr>
        <p:spPr>
          <a:xfrm>
            <a:off x="762000" y="381000"/>
            <a:ext cx="7772400" cy="1143000"/>
          </a:xfrm>
        </p:spPr>
        <p:txBody>
          <a:bodyPr/>
          <a:lstStyle/>
          <a:p>
            <a:pPr eaLnBrk="1" hangingPunct="1"/>
            <a:br>
              <a:rPr kumimoji="0" lang="en-US" altLang="ja-JP" sz="2400">
                <a:solidFill>
                  <a:srgbClr val="000000"/>
                </a:solidFill>
              </a:rPr>
            </a:br>
            <a:r>
              <a:rPr kumimoji="0" lang="en-US" altLang="ja-JP" sz="2400">
                <a:solidFill>
                  <a:srgbClr val="000000"/>
                </a:solidFill>
              </a:rPr>
              <a:t>Immunostaining of Rho Family Proteins</a:t>
            </a:r>
            <a:br>
              <a:rPr kumimoji="0" lang="en-US" altLang="ja-JP" sz="2400">
                <a:solidFill>
                  <a:srgbClr val="000000"/>
                </a:solidFill>
              </a:rPr>
            </a:br>
            <a:r>
              <a:rPr kumimoji="0" lang="en-US" altLang="ja-JP" sz="2400">
                <a:solidFill>
                  <a:srgbClr val="000000"/>
                </a:solidFill>
              </a:rPr>
              <a:t> in Unfertilized Mature  Eggs </a:t>
            </a:r>
          </a:p>
        </p:txBody>
      </p:sp>
      <p:pic>
        <p:nvPicPr>
          <p:cNvPr id="120835" name="Picture 3"/>
          <p:cNvPicPr>
            <a:picLocks noChangeAspect="1" noChangeArrowheads="1"/>
          </p:cNvPicPr>
          <p:nvPr/>
        </p:nvPicPr>
        <p:blipFill>
          <a:blip r:embed="rId2" cstate="print"/>
          <a:srcRect/>
          <a:stretch>
            <a:fillRect/>
          </a:stretch>
        </p:blipFill>
        <p:spPr bwMode="auto">
          <a:xfrm>
            <a:off x="1676400" y="1981200"/>
            <a:ext cx="6097588" cy="3860800"/>
          </a:xfrm>
          <a:prstGeom prst="rect">
            <a:avLst/>
          </a:prstGeom>
          <a:noFill/>
          <a:ln w="9525">
            <a:noFill/>
            <a:miter lim="800000"/>
            <a:headEnd/>
            <a:tailEnd/>
          </a:ln>
        </p:spPr>
      </p:pic>
      <p:sp>
        <p:nvSpPr>
          <p:cNvPr id="120836" name="Rectangle 4"/>
          <p:cNvSpPr>
            <a:spLocks noChangeArrowheads="1"/>
          </p:cNvSpPr>
          <p:nvPr/>
        </p:nvSpPr>
        <p:spPr bwMode="auto">
          <a:xfrm>
            <a:off x="6248400" y="3657600"/>
            <a:ext cx="1600200" cy="1981200"/>
          </a:xfrm>
          <a:prstGeom prst="rect">
            <a:avLst/>
          </a:prstGeom>
          <a:solidFill>
            <a:schemeClr val="bg1"/>
          </a:solidFill>
          <a:ln w="9525">
            <a:noFill/>
            <a:miter lim="800000"/>
            <a:headEnd/>
            <a:tailEnd/>
          </a:ln>
        </p:spPr>
        <p:txBody>
          <a:bodyPr wrap="none" anchor="ctr"/>
          <a:lstStyle/>
          <a:p>
            <a:endParaRPr lang="ja-JP" altLang="en-US">
              <a:solidFill>
                <a:srgbClr val="000000"/>
              </a:solidFill>
              <a:latin typeface="Arial"/>
              <a:ea typeface="ＭＳ Ｐゴシック"/>
            </a:endParaRPr>
          </a:p>
        </p:txBody>
      </p:sp>
    </p:spTree>
    <p:extLst>
      <p:ext uri="{BB962C8B-B14F-4D97-AF65-F5344CB8AC3E}">
        <p14:creationId xmlns:p14="http://schemas.microsoft.com/office/powerpoint/2010/main" val="7168428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304800" y="228600"/>
            <a:ext cx="4495800" cy="579438"/>
          </a:xfrm>
          <a:prstGeom prst="rect">
            <a:avLst/>
          </a:prstGeom>
          <a:noFill/>
          <a:ln w="9525">
            <a:noFill/>
            <a:miter lim="800000"/>
            <a:headEnd/>
            <a:tailEnd/>
          </a:ln>
        </p:spPr>
        <p:txBody>
          <a:bodyPr>
            <a:spAutoFit/>
          </a:bodyPr>
          <a:lstStyle/>
          <a:p>
            <a:pPr>
              <a:spcBef>
                <a:spcPct val="50000"/>
              </a:spcBef>
            </a:pPr>
            <a:r>
              <a:rPr lang="en-US" altLang="ja-JP" sz="3200" b="1">
                <a:solidFill>
                  <a:srgbClr val="000000"/>
                </a:solidFill>
                <a:latin typeface="Helvetica" charset="0"/>
                <a:ea typeface="Osaka" charset="-128"/>
              </a:rPr>
              <a:t>Sperm incorporation</a:t>
            </a:r>
          </a:p>
        </p:txBody>
      </p:sp>
      <p:sp>
        <p:nvSpPr>
          <p:cNvPr id="123907" name="Text Box 3"/>
          <p:cNvSpPr txBox="1">
            <a:spLocks noChangeArrowheads="1"/>
          </p:cNvSpPr>
          <p:nvPr/>
        </p:nvSpPr>
        <p:spPr bwMode="auto">
          <a:xfrm>
            <a:off x="4114800" y="3962400"/>
            <a:ext cx="4572000" cy="457200"/>
          </a:xfrm>
          <a:prstGeom prst="rect">
            <a:avLst/>
          </a:prstGeom>
          <a:noFill/>
          <a:ln w="9525">
            <a:noFill/>
            <a:miter lim="800000"/>
            <a:headEnd/>
            <a:tailEnd/>
          </a:ln>
        </p:spPr>
        <p:txBody>
          <a:bodyPr>
            <a:spAutoFit/>
          </a:bodyPr>
          <a:lstStyle/>
          <a:p>
            <a:pPr>
              <a:spcBef>
                <a:spcPct val="50000"/>
              </a:spcBef>
            </a:pPr>
            <a:r>
              <a:rPr lang="en-US" altLang="ja-JP" sz="2400" b="1">
                <a:solidFill>
                  <a:srgbClr val="000000"/>
                </a:solidFill>
                <a:latin typeface="Helvetica" charset="0"/>
                <a:ea typeface="Osaka" charset="-128"/>
              </a:rPr>
              <a:t>Involvement of </a:t>
            </a:r>
            <a:r>
              <a:rPr lang="en-US" altLang="ja-JP" sz="2400" b="1">
                <a:solidFill>
                  <a:srgbClr val="FF1E31"/>
                </a:solidFill>
                <a:latin typeface="Helvetica" charset="0"/>
                <a:ea typeface="Osaka" charset="-128"/>
              </a:rPr>
              <a:t>actin filament</a:t>
            </a:r>
          </a:p>
        </p:txBody>
      </p:sp>
      <p:sp>
        <p:nvSpPr>
          <p:cNvPr id="123908" name="Text Box 4"/>
          <p:cNvSpPr txBox="1">
            <a:spLocks noChangeArrowheads="1"/>
          </p:cNvSpPr>
          <p:nvPr/>
        </p:nvSpPr>
        <p:spPr bwMode="auto">
          <a:xfrm>
            <a:off x="4572000" y="4419600"/>
            <a:ext cx="4038600" cy="457200"/>
          </a:xfrm>
          <a:prstGeom prst="rect">
            <a:avLst/>
          </a:prstGeom>
          <a:noFill/>
          <a:ln w="9525">
            <a:noFill/>
            <a:miter lim="800000"/>
            <a:headEnd/>
            <a:tailEnd/>
          </a:ln>
        </p:spPr>
        <p:txBody>
          <a:bodyPr>
            <a:spAutoFit/>
          </a:bodyPr>
          <a:lstStyle/>
          <a:p>
            <a:pPr>
              <a:spcBef>
                <a:spcPct val="50000"/>
              </a:spcBef>
            </a:pPr>
            <a:r>
              <a:rPr lang="en-US" altLang="ja-JP" sz="2400" b="1">
                <a:solidFill>
                  <a:srgbClr val="000000"/>
                </a:solidFill>
                <a:latin typeface="Helvetica" charset="0"/>
                <a:ea typeface="Osaka" charset="-128"/>
              </a:rPr>
              <a:t>Inhibition by </a:t>
            </a:r>
            <a:r>
              <a:rPr lang="en-US" altLang="ja-JP" sz="2400" b="1">
                <a:solidFill>
                  <a:srgbClr val="30FF80"/>
                </a:solidFill>
                <a:latin typeface="Helvetica" charset="0"/>
                <a:ea typeface="Osaka" charset="-128"/>
              </a:rPr>
              <a:t>cytochalasin</a:t>
            </a:r>
          </a:p>
        </p:txBody>
      </p:sp>
      <p:sp>
        <p:nvSpPr>
          <p:cNvPr id="123909" name="Line 5"/>
          <p:cNvSpPr>
            <a:spLocks noChangeShapeType="1"/>
          </p:cNvSpPr>
          <p:nvPr/>
        </p:nvSpPr>
        <p:spPr bwMode="auto">
          <a:xfrm>
            <a:off x="4267200" y="1828800"/>
            <a:ext cx="0" cy="2057400"/>
          </a:xfrm>
          <a:prstGeom prst="line">
            <a:avLst/>
          </a:prstGeom>
          <a:noFill/>
          <a:ln w="28575">
            <a:solidFill>
              <a:schemeClr val="tx1"/>
            </a:solidFill>
            <a:round/>
            <a:headEnd/>
            <a:tailEnd type="triangle" w="med" len="med"/>
          </a:ln>
        </p:spPr>
        <p:txBody>
          <a:bodyPr wrap="none" anchor="ctr"/>
          <a:lstStyle/>
          <a:p>
            <a:endParaRPr lang="ja-JP" altLang="en-US">
              <a:solidFill>
                <a:srgbClr val="000000"/>
              </a:solidFill>
              <a:latin typeface="Arial"/>
              <a:ea typeface="ＭＳ Ｐゴシック"/>
            </a:endParaRPr>
          </a:p>
        </p:txBody>
      </p:sp>
      <p:sp>
        <p:nvSpPr>
          <p:cNvPr id="123910" name="Text Box 6"/>
          <p:cNvSpPr txBox="1">
            <a:spLocks noChangeArrowheads="1"/>
          </p:cNvSpPr>
          <p:nvPr/>
        </p:nvSpPr>
        <p:spPr bwMode="auto">
          <a:xfrm>
            <a:off x="4038600" y="990600"/>
            <a:ext cx="4191000" cy="822325"/>
          </a:xfrm>
          <a:prstGeom prst="rect">
            <a:avLst/>
          </a:prstGeom>
          <a:noFill/>
          <a:ln w="9525">
            <a:noFill/>
            <a:miter lim="800000"/>
            <a:headEnd/>
            <a:tailEnd/>
          </a:ln>
        </p:spPr>
        <p:txBody>
          <a:bodyPr>
            <a:spAutoFit/>
          </a:bodyPr>
          <a:lstStyle/>
          <a:p>
            <a:pPr>
              <a:spcBef>
                <a:spcPct val="50000"/>
              </a:spcBef>
            </a:pPr>
            <a:r>
              <a:rPr lang="en-US" altLang="ja-JP" sz="2400" b="1">
                <a:solidFill>
                  <a:srgbClr val="000000"/>
                </a:solidFill>
                <a:latin typeface="Helvetica" charset="0"/>
                <a:ea typeface="Osaka" charset="-128"/>
              </a:rPr>
              <a:t>Involvement of </a:t>
            </a:r>
            <a:r>
              <a:rPr lang="en-US" altLang="ja-JP" sz="2400" b="1">
                <a:solidFill>
                  <a:srgbClr val="FF14A9"/>
                </a:solidFill>
                <a:latin typeface="Helvetica" charset="0"/>
                <a:ea typeface="Osaka" charset="-128"/>
              </a:rPr>
              <a:t>Rho family small G proteins</a:t>
            </a:r>
          </a:p>
        </p:txBody>
      </p:sp>
      <p:sp>
        <p:nvSpPr>
          <p:cNvPr id="123911" name="Text Box 7"/>
          <p:cNvSpPr txBox="1">
            <a:spLocks noChangeArrowheads="1"/>
          </p:cNvSpPr>
          <p:nvPr/>
        </p:nvSpPr>
        <p:spPr bwMode="auto">
          <a:xfrm>
            <a:off x="4267200" y="1828800"/>
            <a:ext cx="4876800" cy="822325"/>
          </a:xfrm>
          <a:prstGeom prst="rect">
            <a:avLst/>
          </a:prstGeom>
          <a:noFill/>
          <a:ln w="9525">
            <a:noFill/>
            <a:miter lim="800000"/>
            <a:headEnd/>
            <a:tailEnd/>
          </a:ln>
        </p:spPr>
        <p:txBody>
          <a:bodyPr>
            <a:spAutoFit/>
          </a:bodyPr>
          <a:lstStyle/>
          <a:p>
            <a:pPr>
              <a:spcBef>
                <a:spcPct val="50000"/>
              </a:spcBef>
            </a:pPr>
            <a:r>
              <a:rPr lang="en-US" altLang="ja-JP" sz="2400" b="1">
                <a:solidFill>
                  <a:srgbClr val="000000"/>
                </a:solidFill>
                <a:latin typeface="Helvetica" charset="0"/>
                <a:ea typeface="Osaka" charset="-128"/>
              </a:rPr>
              <a:t>Inhibition by</a:t>
            </a:r>
            <a:r>
              <a:rPr lang="en-US" altLang="ja-JP" sz="2400">
                <a:solidFill>
                  <a:srgbClr val="000000"/>
                </a:solidFill>
                <a:latin typeface="Times" charset="0"/>
                <a:ea typeface="Osaka" charset="-128"/>
              </a:rPr>
              <a:t> </a:t>
            </a:r>
            <a:r>
              <a:rPr lang="en-US" altLang="ja-JP" sz="2400" b="1" i="1">
                <a:solidFill>
                  <a:srgbClr val="0F0FFF"/>
                </a:solidFill>
                <a:latin typeface="Helvetica" charset="0"/>
                <a:ea typeface="Osaka" charset="-128"/>
              </a:rPr>
              <a:t>Clostridium difficle </a:t>
            </a:r>
            <a:r>
              <a:rPr lang="en-US" altLang="ja-JP" sz="2400" b="1">
                <a:solidFill>
                  <a:srgbClr val="0F0FFF"/>
                </a:solidFill>
                <a:latin typeface="Helvetica" charset="0"/>
                <a:ea typeface="Osaka" charset="-128"/>
              </a:rPr>
              <a:t>toxin B</a:t>
            </a:r>
          </a:p>
        </p:txBody>
      </p:sp>
      <p:pic>
        <p:nvPicPr>
          <p:cNvPr id="123912" name="Picture 8"/>
          <p:cNvPicPr>
            <a:picLocks noChangeAspect="1" noChangeArrowheads="1"/>
          </p:cNvPicPr>
          <p:nvPr/>
        </p:nvPicPr>
        <p:blipFill>
          <a:blip r:embed="rId2" cstate="print"/>
          <a:srcRect/>
          <a:stretch>
            <a:fillRect/>
          </a:stretch>
        </p:blipFill>
        <p:spPr bwMode="auto">
          <a:xfrm>
            <a:off x="533400" y="990600"/>
            <a:ext cx="3095625" cy="4840288"/>
          </a:xfrm>
          <a:prstGeom prst="rect">
            <a:avLst/>
          </a:prstGeom>
          <a:noFill/>
          <a:ln w="9525">
            <a:noFill/>
            <a:miter lim="800000"/>
            <a:headEnd/>
            <a:tailEnd/>
          </a:ln>
        </p:spPr>
      </p:pic>
      <p:sp>
        <p:nvSpPr>
          <p:cNvPr id="123913" name="Text Box 9"/>
          <p:cNvSpPr txBox="1">
            <a:spLocks noChangeArrowheads="1"/>
          </p:cNvSpPr>
          <p:nvPr/>
        </p:nvSpPr>
        <p:spPr bwMode="auto">
          <a:xfrm>
            <a:off x="914400" y="6096000"/>
            <a:ext cx="3200400" cy="457200"/>
          </a:xfrm>
          <a:prstGeom prst="rect">
            <a:avLst/>
          </a:prstGeom>
          <a:noFill/>
          <a:ln w="9525">
            <a:noFill/>
            <a:miter lim="800000"/>
            <a:headEnd/>
            <a:tailEnd/>
          </a:ln>
        </p:spPr>
        <p:txBody>
          <a:bodyPr>
            <a:spAutoFit/>
          </a:bodyPr>
          <a:lstStyle/>
          <a:p>
            <a:pPr>
              <a:spcBef>
                <a:spcPct val="50000"/>
              </a:spcBef>
            </a:pPr>
            <a:r>
              <a:rPr lang="en-US" altLang="ja-JP" sz="2400">
                <a:solidFill>
                  <a:srgbClr val="000000"/>
                </a:solidFill>
                <a:latin typeface="Times" charset="0"/>
                <a:ea typeface="Osaka" charset="-128"/>
              </a:rPr>
              <a:t>R. Yanagimachi, 1994</a:t>
            </a:r>
          </a:p>
        </p:txBody>
      </p:sp>
      <p:sp>
        <p:nvSpPr>
          <p:cNvPr id="123914" name="Freeform 10"/>
          <p:cNvSpPr>
            <a:spLocks/>
          </p:cNvSpPr>
          <p:nvPr/>
        </p:nvSpPr>
        <p:spPr bwMode="auto">
          <a:xfrm>
            <a:off x="982663" y="4762500"/>
            <a:ext cx="1209675" cy="173038"/>
          </a:xfrm>
          <a:custGeom>
            <a:avLst/>
            <a:gdLst>
              <a:gd name="T0" fmla="*/ 0 w 762"/>
              <a:gd name="T1" fmla="*/ 216734102 h 109"/>
              <a:gd name="T2" fmla="*/ 577115001 w 762"/>
              <a:gd name="T3" fmla="*/ 239416361 h 109"/>
              <a:gd name="T4" fmla="*/ 985380381 w 762"/>
              <a:gd name="T5" fmla="*/ 191532424 h 109"/>
              <a:gd name="T6" fmla="*/ 1199594388 w 762"/>
              <a:gd name="T7" fmla="*/ 118448496 h 109"/>
              <a:gd name="T8" fmla="*/ 1559977410 w 762"/>
              <a:gd name="T9" fmla="*/ 95766212 h 109"/>
              <a:gd name="T10" fmla="*/ 1920359241 w 762"/>
              <a:gd name="T11" fmla="*/ 0 h 109"/>
              <a:gd name="T12" fmla="*/ 0 60000 65536"/>
              <a:gd name="T13" fmla="*/ 0 60000 65536"/>
              <a:gd name="T14" fmla="*/ 0 60000 65536"/>
              <a:gd name="T15" fmla="*/ 0 60000 65536"/>
              <a:gd name="T16" fmla="*/ 0 60000 65536"/>
              <a:gd name="T17" fmla="*/ 0 60000 65536"/>
              <a:gd name="T18" fmla="*/ 0 w 762"/>
              <a:gd name="T19" fmla="*/ 0 h 109"/>
              <a:gd name="T20" fmla="*/ 762 w 762"/>
              <a:gd name="T21" fmla="*/ 109 h 109"/>
            </a:gdLst>
            <a:ahLst/>
            <a:cxnLst>
              <a:cxn ang="T12">
                <a:pos x="T0" y="T1"/>
              </a:cxn>
              <a:cxn ang="T13">
                <a:pos x="T2" y="T3"/>
              </a:cxn>
              <a:cxn ang="T14">
                <a:pos x="T4" y="T5"/>
              </a:cxn>
              <a:cxn ang="T15">
                <a:pos x="T6" y="T7"/>
              </a:cxn>
              <a:cxn ang="T16">
                <a:pos x="T8" y="T9"/>
              </a:cxn>
              <a:cxn ang="T17">
                <a:pos x="T10" y="T11"/>
              </a:cxn>
            </a:cxnLst>
            <a:rect l="T18" t="T19" r="T20" b="T21"/>
            <a:pathLst>
              <a:path w="762" h="109">
                <a:moveTo>
                  <a:pt x="0" y="86"/>
                </a:moveTo>
                <a:cubicBezTo>
                  <a:pt x="75" y="109"/>
                  <a:pt x="153" y="71"/>
                  <a:pt x="229" y="95"/>
                </a:cubicBezTo>
                <a:cubicBezTo>
                  <a:pt x="300" y="89"/>
                  <a:pt x="331" y="91"/>
                  <a:pt x="391" y="76"/>
                </a:cubicBezTo>
                <a:cubicBezTo>
                  <a:pt x="418" y="68"/>
                  <a:pt x="448" y="50"/>
                  <a:pt x="476" y="47"/>
                </a:cubicBezTo>
                <a:cubicBezTo>
                  <a:pt x="523" y="41"/>
                  <a:pt x="571" y="41"/>
                  <a:pt x="619" y="38"/>
                </a:cubicBezTo>
                <a:cubicBezTo>
                  <a:pt x="666" y="22"/>
                  <a:pt x="711" y="0"/>
                  <a:pt x="762" y="0"/>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23915" name="Freeform 11"/>
          <p:cNvSpPr>
            <a:spLocks/>
          </p:cNvSpPr>
          <p:nvPr/>
        </p:nvSpPr>
        <p:spPr bwMode="auto">
          <a:xfrm>
            <a:off x="1693863" y="4791075"/>
            <a:ext cx="922337" cy="152400"/>
          </a:xfrm>
          <a:custGeom>
            <a:avLst/>
            <a:gdLst>
              <a:gd name="T0" fmla="*/ 0 w 581"/>
              <a:gd name="T1" fmla="*/ 241935022 h 96"/>
              <a:gd name="T2" fmla="*/ 408265019 w 581"/>
              <a:gd name="T3" fmla="*/ 171370620 h 96"/>
              <a:gd name="T4" fmla="*/ 839210827 w 581"/>
              <a:gd name="T5" fmla="*/ 25201561 h 96"/>
              <a:gd name="T6" fmla="*/ 1464208975 w 581"/>
              <a:gd name="T7" fmla="*/ 2520950 h 96"/>
              <a:gd name="T8" fmla="*/ 0 60000 65536"/>
              <a:gd name="T9" fmla="*/ 0 60000 65536"/>
              <a:gd name="T10" fmla="*/ 0 60000 65536"/>
              <a:gd name="T11" fmla="*/ 0 60000 65536"/>
              <a:gd name="T12" fmla="*/ 0 w 581"/>
              <a:gd name="T13" fmla="*/ 0 h 96"/>
              <a:gd name="T14" fmla="*/ 581 w 581"/>
              <a:gd name="T15" fmla="*/ 96 h 96"/>
            </a:gdLst>
            <a:ahLst/>
            <a:cxnLst>
              <a:cxn ang="T8">
                <a:pos x="T0" y="T1"/>
              </a:cxn>
              <a:cxn ang="T9">
                <a:pos x="T2" y="T3"/>
              </a:cxn>
              <a:cxn ang="T10">
                <a:pos x="T4" y="T5"/>
              </a:cxn>
              <a:cxn ang="T11">
                <a:pos x="T6" y="T7"/>
              </a:cxn>
            </a:cxnLst>
            <a:rect l="T12" t="T13" r="T14" b="T15"/>
            <a:pathLst>
              <a:path w="581" h="96">
                <a:moveTo>
                  <a:pt x="0" y="96"/>
                </a:moveTo>
                <a:cubicBezTo>
                  <a:pt x="52" y="78"/>
                  <a:pt x="106" y="74"/>
                  <a:pt x="162" y="68"/>
                </a:cubicBezTo>
                <a:cubicBezTo>
                  <a:pt x="208" y="51"/>
                  <a:pt x="281" y="13"/>
                  <a:pt x="333" y="10"/>
                </a:cubicBezTo>
                <a:cubicBezTo>
                  <a:pt x="458" y="0"/>
                  <a:pt x="494" y="1"/>
                  <a:pt x="581" y="1"/>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23916" name="Freeform 12"/>
          <p:cNvSpPr>
            <a:spLocks/>
          </p:cNvSpPr>
          <p:nvPr/>
        </p:nvSpPr>
        <p:spPr bwMode="auto">
          <a:xfrm>
            <a:off x="1995488" y="4852988"/>
            <a:ext cx="862012" cy="127000"/>
          </a:xfrm>
          <a:custGeom>
            <a:avLst/>
            <a:gdLst>
              <a:gd name="T0" fmla="*/ 0 w 543"/>
              <a:gd name="T1" fmla="*/ 168851248 h 80"/>
              <a:gd name="T2" fmla="*/ 433466627 w 543"/>
              <a:gd name="T3" fmla="*/ 143648107 h 80"/>
              <a:gd name="T4" fmla="*/ 577114592 w 543"/>
              <a:gd name="T5" fmla="*/ 95765926 h 80"/>
              <a:gd name="T6" fmla="*/ 937497557 w 543"/>
              <a:gd name="T7" fmla="*/ 73083734 h 80"/>
              <a:gd name="T8" fmla="*/ 1368443038 w 543"/>
              <a:gd name="T9" fmla="*/ 0 h 80"/>
              <a:gd name="T10" fmla="*/ 0 60000 65536"/>
              <a:gd name="T11" fmla="*/ 0 60000 65536"/>
              <a:gd name="T12" fmla="*/ 0 60000 65536"/>
              <a:gd name="T13" fmla="*/ 0 60000 65536"/>
              <a:gd name="T14" fmla="*/ 0 60000 65536"/>
              <a:gd name="T15" fmla="*/ 0 w 543"/>
              <a:gd name="T16" fmla="*/ 0 h 80"/>
              <a:gd name="T17" fmla="*/ 543 w 543"/>
              <a:gd name="T18" fmla="*/ 80 h 80"/>
            </a:gdLst>
            <a:ahLst/>
            <a:cxnLst>
              <a:cxn ang="T10">
                <a:pos x="T0" y="T1"/>
              </a:cxn>
              <a:cxn ang="T11">
                <a:pos x="T2" y="T3"/>
              </a:cxn>
              <a:cxn ang="T12">
                <a:pos x="T4" y="T5"/>
              </a:cxn>
              <a:cxn ang="T13">
                <a:pos x="T6" y="T7"/>
              </a:cxn>
              <a:cxn ang="T14">
                <a:pos x="T8" y="T9"/>
              </a:cxn>
            </a:cxnLst>
            <a:rect l="T15" t="T16" r="T17" b="T18"/>
            <a:pathLst>
              <a:path w="543" h="80">
                <a:moveTo>
                  <a:pt x="0" y="67"/>
                </a:moveTo>
                <a:cubicBezTo>
                  <a:pt x="58" y="80"/>
                  <a:pt x="114" y="74"/>
                  <a:pt x="172" y="57"/>
                </a:cubicBezTo>
                <a:cubicBezTo>
                  <a:pt x="191" y="51"/>
                  <a:pt x="209" y="39"/>
                  <a:pt x="229" y="38"/>
                </a:cubicBezTo>
                <a:cubicBezTo>
                  <a:pt x="276" y="35"/>
                  <a:pt x="324" y="32"/>
                  <a:pt x="372" y="29"/>
                </a:cubicBezTo>
                <a:cubicBezTo>
                  <a:pt x="431" y="18"/>
                  <a:pt x="482" y="0"/>
                  <a:pt x="543" y="0"/>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23917" name="Freeform 13"/>
          <p:cNvSpPr>
            <a:spLocks/>
          </p:cNvSpPr>
          <p:nvPr/>
        </p:nvSpPr>
        <p:spPr bwMode="auto">
          <a:xfrm>
            <a:off x="1995488" y="4867275"/>
            <a:ext cx="1058862" cy="166688"/>
          </a:xfrm>
          <a:custGeom>
            <a:avLst/>
            <a:gdLst>
              <a:gd name="T0" fmla="*/ 0 w 667"/>
              <a:gd name="T1" fmla="*/ 73085548 h 105"/>
              <a:gd name="T2" fmla="*/ 504031026 w 667"/>
              <a:gd name="T3" fmla="*/ 0 h 105"/>
              <a:gd name="T4" fmla="*/ 1176911585 w 667"/>
              <a:gd name="T5" fmla="*/ 120967877 h 105"/>
              <a:gd name="T6" fmla="*/ 1680942810 w 667"/>
              <a:gd name="T7" fmla="*/ 264618016 h 105"/>
              <a:gd name="T8" fmla="*/ 0 60000 65536"/>
              <a:gd name="T9" fmla="*/ 0 60000 65536"/>
              <a:gd name="T10" fmla="*/ 0 60000 65536"/>
              <a:gd name="T11" fmla="*/ 0 60000 65536"/>
              <a:gd name="T12" fmla="*/ 0 w 667"/>
              <a:gd name="T13" fmla="*/ 0 h 105"/>
              <a:gd name="T14" fmla="*/ 667 w 667"/>
              <a:gd name="T15" fmla="*/ 105 h 105"/>
            </a:gdLst>
            <a:ahLst/>
            <a:cxnLst>
              <a:cxn ang="T8">
                <a:pos x="T0" y="T1"/>
              </a:cxn>
              <a:cxn ang="T9">
                <a:pos x="T2" y="T3"/>
              </a:cxn>
              <a:cxn ang="T10">
                <a:pos x="T4" y="T5"/>
              </a:cxn>
              <a:cxn ang="T11">
                <a:pos x="T6" y="T7"/>
              </a:cxn>
            </a:cxnLst>
            <a:rect l="T12" t="T13" r="T14" b="T15"/>
            <a:pathLst>
              <a:path w="667" h="105">
                <a:moveTo>
                  <a:pt x="0" y="29"/>
                </a:moveTo>
                <a:cubicBezTo>
                  <a:pt x="71" y="6"/>
                  <a:pt x="116" y="6"/>
                  <a:pt x="200" y="0"/>
                </a:cubicBezTo>
                <a:cubicBezTo>
                  <a:pt x="298" y="7"/>
                  <a:pt x="375" y="19"/>
                  <a:pt x="467" y="48"/>
                </a:cubicBezTo>
                <a:cubicBezTo>
                  <a:pt x="526" y="86"/>
                  <a:pt x="596" y="105"/>
                  <a:pt x="667" y="105"/>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23918" name="Freeform 14"/>
          <p:cNvSpPr>
            <a:spLocks/>
          </p:cNvSpPr>
          <p:nvPr/>
        </p:nvSpPr>
        <p:spPr bwMode="auto">
          <a:xfrm>
            <a:off x="831850" y="4989513"/>
            <a:ext cx="635000" cy="134937"/>
          </a:xfrm>
          <a:custGeom>
            <a:avLst/>
            <a:gdLst>
              <a:gd name="T0" fmla="*/ 0 w 400"/>
              <a:gd name="T1" fmla="*/ 166329686 h 85"/>
              <a:gd name="T2" fmla="*/ 168851261 w 400"/>
              <a:gd name="T3" fmla="*/ 214211716 h 85"/>
              <a:gd name="T4" fmla="*/ 768648414 w 400"/>
              <a:gd name="T5" fmla="*/ 95765573 h 85"/>
              <a:gd name="T6" fmla="*/ 1008062589 w 400"/>
              <a:gd name="T7" fmla="*/ 0 h 85"/>
              <a:gd name="T8" fmla="*/ 0 60000 65536"/>
              <a:gd name="T9" fmla="*/ 0 60000 65536"/>
              <a:gd name="T10" fmla="*/ 0 60000 65536"/>
              <a:gd name="T11" fmla="*/ 0 60000 65536"/>
              <a:gd name="T12" fmla="*/ 0 w 400"/>
              <a:gd name="T13" fmla="*/ 0 h 85"/>
              <a:gd name="T14" fmla="*/ 400 w 400"/>
              <a:gd name="T15" fmla="*/ 85 h 85"/>
            </a:gdLst>
            <a:ahLst/>
            <a:cxnLst>
              <a:cxn ang="T8">
                <a:pos x="T0" y="T1"/>
              </a:cxn>
              <a:cxn ang="T9">
                <a:pos x="T2" y="T3"/>
              </a:cxn>
              <a:cxn ang="T10">
                <a:pos x="T4" y="T5"/>
              </a:cxn>
              <a:cxn ang="T11">
                <a:pos x="T6" y="T7"/>
              </a:cxn>
            </a:cxnLst>
            <a:rect l="T12" t="T13" r="T14" b="T15"/>
            <a:pathLst>
              <a:path w="400" h="85">
                <a:moveTo>
                  <a:pt x="0" y="66"/>
                </a:moveTo>
                <a:cubicBezTo>
                  <a:pt x="22" y="71"/>
                  <a:pt x="43" y="85"/>
                  <a:pt x="67" y="85"/>
                </a:cubicBezTo>
                <a:cubicBezTo>
                  <a:pt x="150" y="85"/>
                  <a:pt x="227" y="63"/>
                  <a:pt x="305" y="38"/>
                </a:cubicBezTo>
                <a:cubicBezTo>
                  <a:pt x="337" y="27"/>
                  <a:pt x="364" y="0"/>
                  <a:pt x="400" y="0"/>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23919" name="Freeform 15"/>
          <p:cNvSpPr>
            <a:spLocks/>
          </p:cNvSpPr>
          <p:nvPr/>
        </p:nvSpPr>
        <p:spPr bwMode="auto">
          <a:xfrm>
            <a:off x="876300" y="4762500"/>
            <a:ext cx="1436688" cy="296863"/>
          </a:xfrm>
          <a:custGeom>
            <a:avLst/>
            <a:gdLst>
              <a:gd name="T0" fmla="*/ 0 w 905"/>
              <a:gd name="T1" fmla="*/ 70564496 h 187"/>
              <a:gd name="T2" fmla="*/ 481350874 w 905"/>
              <a:gd name="T3" fmla="*/ 0 h 187"/>
              <a:gd name="T4" fmla="*/ 841732650 w 905"/>
              <a:gd name="T5" fmla="*/ 22682237 h 187"/>
              <a:gd name="T6" fmla="*/ 1224796430 w 905"/>
              <a:gd name="T7" fmla="*/ 166330588 h 187"/>
              <a:gd name="T8" fmla="*/ 1489413651 w 905"/>
              <a:gd name="T9" fmla="*/ 335182129 h 187"/>
              <a:gd name="T10" fmla="*/ 2089211282 w 905"/>
              <a:gd name="T11" fmla="*/ 383064369 h 187"/>
              <a:gd name="T12" fmla="*/ 2147483647 w 905"/>
              <a:gd name="T13" fmla="*/ 360383726 h 187"/>
              <a:gd name="T14" fmla="*/ 0 60000 65536"/>
              <a:gd name="T15" fmla="*/ 0 60000 65536"/>
              <a:gd name="T16" fmla="*/ 0 60000 65536"/>
              <a:gd name="T17" fmla="*/ 0 60000 65536"/>
              <a:gd name="T18" fmla="*/ 0 60000 65536"/>
              <a:gd name="T19" fmla="*/ 0 60000 65536"/>
              <a:gd name="T20" fmla="*/ 0 60000 65536"/>
              <a:gd name="T21" fmla="*/ 0 w 905"/>
              <a:gd name="T22" fmla="*/ 0 h 187"/>
              <a:gd name="T23" fmla="*/ 905 w 905"/>
              <a:gd name="T24" fmla="*/ 187 h 1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5" h="187">
                <a:moveTo>
                  <a:pt x="0" y="28"/>
                </a:moveTo>
                <a:cubicBezTo>
                  <a:pt x="64" y="20"/>
                  <a:pt x="127" y="11"/>
                  <a:pt x="191" y="0"/>
                </a:cubicBezTo>
                <a:cubicBezTo>
                  <a:pt x="238" y="3"/>
                  <a:pt x="286" y="4"/>
                  <a:pt x="334" y="9"/>
                </a:cubicBezTo>
                <a:cubicBezTo>
                  <a:pt x="391" y="15"/>
                  <a:pt x="434" y="49"/>
                  <a:pt x="486" y="66"/>
                </a:cubicBezTo>
                <a:cubicBezTo>
                  <a:pt x="516" y="98"/>
                  <a:pt x="549" y="120"/>
                  <a:pt x="591" y="133"/>
                </a:cubicBezTo>
                <a:cubicBezTo>
                  <a:pt x="674" y="187"/>
                  <a:pt x="695" y="159"/>
                  <a:pt x="829" y="152"/>
                </a:cubicBezTo>
                <a:cubicBezTo>
                  <a:pt x="892" y="142"/>
                  <a:pt x="866" y="143"/>
                  <a:pt x="905" y="143"/>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23920" name="Freeform 16"/>
          <p:cNvSpPr>
            <a:spLocks/>
          </p:cNvSpPr>
          <p:nvPr/>
        </p:nvSpPr>
        <p:spPr bwMode="auto">
          <a:xfrm>
            <a:off x="681038" y="4989513"/>
            <a:ext cx="558800" cy="44450"/>
          </a:xfrm>
          <a:custGeom>
            <a:avLst/>
            <a:gdLst>
              <a:gd name="T0" fmla="*/ 0 w 352"/>
              <a:gd name="T1" fmla="*/ 70564381 h 28"/>
              <a:gd name="T2" fmla="*/ 887095089 w 352"/>
              <a:gd name="T3" fmla="*/ 0 h 28"/>
              <a:gd name="T4" fmla="*/ 0 60000 65536"/>
              <a:gd name="T5" fmla="*/ 0 60000 65536"/>
              <a:gd name="T6" fmla="*/ 0 w 352"/>
              <a:gd name="T7" fmla="*/ 0 h 28"/>
              <a:gd name="T8" fmla="*/ 352 w 352"/>
              <a:gd name="T9" fmla="*/ 28 h 28"/>
            </a:gdLst>
            <a:ahLst/>
            <a:cxnLst>
              <a:cxn ang="T4">
                <a:pos x="T0" y="T1"/>
              </a:cxn>
              <a:cxn ang="T5">
                <a:pos x="T2" y="T3"/>
              </a:cxn>
            </a:cxnLst>
            <a:rect l="T6" t="T7" r="T8" b="T9"/>
            <a:pathLst>
              <a:path w="352" h="28">
                <a:moveTo>
                  <a:pt x="0" y="28"/>
                </a:moveTo>
                <a:cubicBezTo>
                  <a:pt x="116" y="15"/>
                  <a:pt x="234" y="0"/>
                  <a:pt x="352" y="0"/>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23921" name="Freeform 17"/>
          <p:cNvSpPr>
            <a:spLocks/>
          </p:cNvSpPr>
          <p:nvPr/>
        </p:nvSpPr>
        <p:spPr bwMode="auto">
          <a:xfrm>
            <a:off x="982663" y="5534025"/>
            <a:ext cx="1346200" cy="195263"/>
          </a:xfrm>
          <a:custGeom>
            <a:avLst/>
            <a:gdLst>
              <a:gd name="T0" fmla="*/ 0 w 848"/>
              <a:gd name="T1" fmla="*/ 0 h 123"/>
              <a:gd name="T2" fmla="*/ 383063739 w 848"/>
              <a:gd name="T3" fmla="*/ 22682259 h 123"/>
              <a:gd name="T4" fmla="*/ 695563123 w 848"/>
              <a:gd name="T5" fmla="*/ 118448461 h 123"/>
              <a:gd name="T6" fmla="*/ 1537295267 w 848"/>
              <a:gd name="T7" fmla="*/ 309980829 h 123"/>
              <a:gd name="T8" fmla="*/ 2137092678 w 848"/>
              <a:gd name="T9" fmla="*/ 262096955 h 123"/>
              <a:gd name="T10" fmla="*/ 0 60000 65536"/>
              <a:gd name="T11" fmla="*/ 0 60000 65536"/>
              <a:gd name="T12" fmla="*/ 0 60000 65536"/>
              <a:gd name="T13" fmla="*/ 0 60000 65536"/>
              <a:gd name="T14" fmla="*/ 0 60000 65536"/>
              <a:gd name="T15" fmla="*/ 0 w 848"/>
              <a:gd name="T16" fmla="*/ 0 h 123"/>
              <a:gd name="T17" fmla="*/ 848 w 848"/>
              <a:gd name="T18" fmla="*/ 123 h 123"/>
            </a:gdLst>
            <a:ahLst/>
            <a:cxnLst>
              <a:cxn ang="T10">
                <a:pos x="T0" y="T1"/>
              </a:cxn>
              <a:cxn ang="T11">
                <a:pos x="T2" y="T3"/>
              </a:cxn>
              <a:cxn ang="T12">
                <a:pos x="T4" y="T5"/>
              </a:cxn>
              <a:cxn ang="T13">
                <a:pos x="T6" y="T7"/>
              </a:cxn>
              <a:cxn ang="T14">
                <a:pos x="T8" y="T9"/>
              </a:cxn>
            </a:cxnLst>
            <a:rect l="T15" t="T16" r="T17" b="T18"/>
            <a:pathLst>
              <a:path w="848" h="123">
                <a:moveTo>
                  <a:pt x="0" y="0"/>
                </a:moveTo>
                <a:cubicBezTo>
                  <a:pt x="50" y="3"/>
                  <a:pt x="101" y="4"/>
                  <a:pt x="152" y="9"/>
                </a:cubicBezTo>
                <a:cubicBezTo>
                  <a:pt x="198" y="13"/>
                  <a:pt x="232" y="33"/>
                  <a:pt x="276" y="47"/>
                </a:cubicBezTo>
                <a:cubicBezTo>
                  <a:pt x="383" y="79"/>
                  <a:pt x="499" y="108"/>
                  <a:pt x="610" y="123"/>
                </a:cubicBezTo>
                <a:cubicBezTo>
                  <a:pt x="683" y="119"/>
                  <a:pt x="772" y="104"/>
                  <a:pt x="848" y="104"/>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23922" name="Freeform 18"/>
          <p:cNvSpPr>
            <a:spLocks/>
          </p:cNvSpPr>
          <p:nvPr/>
        </p:nvSpPr>
        <p:spPr bwMode="auto">
          <a:xfrm>
            <a:off x="906463" y="5564188"/>
            <a:ext cx="1195387" cy="255587"/>
          </a:xfrm>
          <a:custGeom>
            <a:avLst/>
            <a:gdLst>
              <a:gd name="T0" fmla="*/ 0 w 753"/>
              <a:gd name="T1" fmla="*/ 405743514 h 161"/>
              <a:gd name="T2" fmla="*/ 1058465236 w 753"/>
              <a:gd name="T3" fmla="*/ 191531477 h 161"/>
              <a:gd name="T4" fmla="*/ 1562496112 w 753"/>
              <a:gd name="T5" fmla="*/ 0 h 161"/>
              <a:gd name="T6" fmla="*/ 1897676247 w 753"/>
              <a:gd name="T7" fmla="*/ 95765739 h 161"/>
              <a:gd name="T8" fmla="*/ 0 60000 65536"/>
              <a:gd name="T9" fmla="*/ 0 60000 65536"/>
              <a:gd name="T10" fmla="*/ 0 60000 65536"/>
              <a:gd name="T11" fmla="*/ 0 60000 65536"/>
              <a:gd name="T12" fmla="*/ 0 w 753"/>
              <a:gd name="T13" fmla="*/ 0 h 161"/>
              <a:gd name="T14" fmla="*/ 753 w 753"/>
              <a:gd name="T15" fmla="*/ 161 h 161"/>
            </a:gdLst>
            <a:ahLst/>
            <a:cxnLst>
              <a:cxn ang="T8">
                <a:pos x="T0" y="T1"/>
              </a:cxn>
              <a:cxn ang="T9">
                <a:pos x="T2" y="T3"/>
              </a:cxn>
              <a:cxn ang="T10">
                <a:pos x="T4" y="T5"/>
              </a:cxn>
              <a:cxn ang="T11">
                <a:pos x="T6" y="T7"/>
              </a:cxn>
            </a:cxnLst>
            <a:rect l="T12" t="T13" r="T14" b="T15"/>
            <a:pathLst>
              <a:path w="753" h="161">
                <a:moveTo>
                  <a:pt x="0" y="161"/>
                </a:moveTo>
                <a:cubicBezTo>
                  <a:pt x="152" y="149"/>
                  <a:pt x="276" y="120"/>
                  <a:pt x="420" y="76"/>
                </a:cubicBezTo>
                <a:cubicBezTo>
                  <a:pt x="479" y="35"/>
                  <a:pt x="549" y="13"/>
                  <a:pt x="620" y="0"/>
                </a:cubicBezTo>
                <a:cubicBezTo>
                  <a:pt x="658" y="12"/>
                  <a:pt x="712" y="38"/>
                  <a:pt x="753" y="38"/>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23923" name="Freeform 19"/>
          <p:cNvSpPr>
            <a:spLocks/>
          </p:cNvSpPr>
          <p:nvPr/>
        </p:nvSpPr>
        <p:spPr bwMode="auto">
          <a:xfrm>
            <a:off x="1511300" y="5594350"/>
            <a:ext cx="1466850" cy="330200"/>
          </a:xfrm>
          <a:custGeom>
            <a:avLst/>
            <a:gdLst>
              <a:gd name="T0" fmla="*/ 0 w 924"/>
              <a:gd name="T1" fmla="*/ 430947584 h 208"/>
              <a:gd name="T2" fmla="*/ 912296718 w 924"/>
              <a:gd name="T3" fmla="*/ 456149140 h 208"/>
              <a:gd name="T4" fmla="*/ 1680945362 w 924"/>
              <a:gd name="T5" fmla="*/ 287297827 h 208"/>
              <a:gd name="T6" fmla="*/ 1897678742 w 924"/>
              <a:gd name="T7" fmla="*/ 214214111 h 208"/>
              <a:gd name="T8" fmla="*/ 2018646210 w 924"/>
              <a:gd name="T9" fmla="*/ 118448152 h 208"/>
              <a:gd name="T10" fmla="*/ 2147483647 w 924"/>
              <a:gd name="T11" fmla="*/ 0 h 208"/>
              <a:gd name="T12" fmla="*/ 0 60000 65536"/>
              <a:gd name="T13" fmla="*/ 0 60000 65536"/>
              <a:gd name="T14" fmla="*/ 0 60000 65536"/>
              <a:gd name="T15" fmla="*/ 0 60000 65536"/>
              <a:gd name="T16" fmla="*/ 0 60000 65536"/>
              <a:gd name="T17" fmla="*/ 0 60000 65536"/>
              <a:gd name="T18" fmla="*/ 0 w 924"/>
              <a:gd name="T19" fmla="*/ 0 h 208"/>
              <a:gd name="T20" fmla="*/ 924 w 924"/>
              <a:gd name="T21" fmla="*/ 208 h 208"/>
            </a:gdLst>
            <a:ahLst/>
            <a:cxnLst>
              <a:cxn ang="T12">
                <a:pos x="T0" y="T1"/>
              </a:cxn>
              <a:cxn ang="T13">
                <a:pos x="T2" y="T3"/>
              </a:cxn>
              <a:cxn ang="T14">
                <a:pos x="T4" y="T5"/>
              </a:cxn>
              <a:cxn ang="T15">
                <a:pos x="T6" y="T7"/>
              </a:cxn>
              <a:cxn ang="T16">
                <a:pos x="T8" y="T9"/>
              </a:cxn>
              <a:cxn ang="T17">
                <a:pos x="T10" y="T11"/>
              </a:cxn>
            </a:cxnLst>
            <a:rect l="T18" t="T19" r="T20" b="T21"/>
            <a:pathLst>
              <a:path w="924" h="208">
                <a:moveTo>
                  <a:pt x="0" y="171"/>
                </a:moveTo>
                <a:cubicBezTo>
                  <a:pt x="144" y="208"/>
                  <a:pt x="102" y="188"/>
                  <a:pt x="362" y="181"/>
                </a:cubicBezTo>
                <a:cubicBezTo>
                  <a:pt x="466" y="170"/>
                  <a:pt x="567" y="147"/>
                  <a:pt x="667" y="114"/>
                </a:cubicBezTo>
                <a:cubicBezTo>
                  <a:pt x="691" y="105"/>
                  <a:pt x="731" y="99"/>
                  <a:pt x="753" y="85"/>
                </a:cubicBezTo>
                <a:cubicBezTo>
                  <a:pt x="769" y="73"/>
                  <a:pt x="782" y="56"/>
                  <a:pt x="801" y="47"/>
                </a:cubicBezTo>
                <a:cubicBezTo>
                  <a:pt x="836" y="29"/>
                  <a:pt x="894" y="29"/>
                  <a:pt x="924" y="0"/>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23924" name="Freeform 20"/>
          <p:cNvSpPr>
            <a:spLocks/>
          </p:cNvSpPr>
          <p:nvPr/>
        </p:nvSpPr>
        <p:spPr bwMode="auto">
          <a:xfrm>
            <a:off x="1798638" y="5759450"/>
            <a:ext cx="1436687" cy="92075"/>
          </a:xfrm>
          <a:custGeom>
            <a:avLst/>
            <a:gdLst>
              <a:gd name="T0" fmla="*/ 0 w 905"/>
              <a:gd name="T1" fmla="*/ 47883762 h 58"/>
              <a:gd name="T2" fmla="*/ 1129029699 w 905"/>
              <a:gd name="T3" fmla="*/ 146169074 h 58"/>
              <a:gd name="T4" fmla="*/ 1512093213 w 905"/>
              <a:gd name="T5" fmla="*/ 120967518 h 58"/>
              <a:gd name="T6" fmla="*/ 1728826913 w 905"/>
              <a:gd name="T7" fmla="*/ 47883762 h 58"/>
              <a:gd name="T8" fmla="*/ 2147483647 w 905"/>
              <a:gd name="T9" fmla="*/ 0 h 58"/>
              <a:gd name="T10" fmla="*/ 0 60000 65536"/>
              <a:gd name="T11" fmla="*/ 0 60000 65536"/>
              <a:gd name="T12" fmla="*/ 0 60000 65536"/>
              <a:gd name="T13" fmla="*/ 0 60000 65536"/>
              <a:gd name="T14" fmla="*/ 0 60000 65536"/>
              <a:gd name="T15" fmla="*/ 0 w 905"/>
              <a:gd name="T16" fmla="*/ 0 h 58"/>
              <a:gd name="T17" fmla="*/ 905 w 905"/>
              <a:gd name="T18" fmla="*/ 58 h 58"/>
            </a:gdLst>
            <a:ahLst/>
            <a:cxnLst>
              <a:cxn ang="T10">
                <a:pos x="T0" y="T1"/>
              </a:cxn>
              <a:cxn ang="T11">
                <a:pos x="T2" y="T3"/>
              </a:cxn>
              <a:cxn ang="T12">
                <a:pos x="T4" y="T5"/>
              </a:cxn>
              <a:cxn ang="T13">
                <a:pos x="T6" y="T7"/>
              </a:cxn>
              <a:cxn ang="T14">
                <a:pos x="T8" y="T9"/>
              </a:cxn>
            </a:cxnLst>
            <a:rect l="T15" t="T16" r="T17" b="T18"/>
            <a:pathLst>
              <a:path w="905" h="58">
                <a:moveTo>
                  <a:pt x="0" y="19"/>
                </a:moveTo>
                <a:cubicBezTo>
                  <a:pt x="150" y="28"/>
                  <a:pt x="298" y="43"/>
                  <a:pt x="448" y="58"/>
                </a:cubicBezTo>
                <a:cubicBezTo>
                  <a:pt x="498" y="54"/>
                  <a:pt x="549" y="53"/>
                  <a:pt x="600" y="48"/>
                </a:cubicBezTo>
                <a:cubicBezTo>
                  <a:pt x="628" y="44"/>
                  <a:pt x="657" y="25"/>
                  <a:pt x="686" y="19"/>
                </a:cubicBezTo>
                <a:cubicBezTo>
                  <a:pt x="756" y="3"/>
                  <a:pt x="834" y="0"/>
                  <a:pt x="905" y="0"/>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23925" name="Freeform 21"/>
          <p:cNvSpPr>
            <a:spLocks/>
          </p:cNvSpPr>
          <p:nvPr/>
        </p:nvSpPr>
        <p:spPr bwMode="auto">
          <a:xfrm>
            <a:off x="1149350" y="5561013"/>
            <a:ext cx="2058988" cy="395287"/>
          </a:xfrm>
          <a:custGeom>
            <a:avLst/>
            <a:gdLst>
              <a:gd name="T0" fmla="*/ 2147483647 w 1297"/>
              <a:gd name="T1" fmla="*/ 100806123 h 249"/>
              <a:gd name="T2" fmla="*/ 2147483647 w 1297"/>
              <a:gd name="T3" fmla="*/ 219252568 h 249"/>
              <a:gd name="T4" fmla="*/ 2147483647 w 1297"/>
              <a:gd name="T5" fmla="*/ 388103576 h 249"/>
              <a:gd name="T6" fmla="*/ 2147483647 w 1297"/>
              <a:gd name="T7" fmla="*/ 627517363 h 249"/>
              <a:gd name="T8" fmla="*/ 1486892386 w 1297"/>
              <a:gd name="T9" fmla="*/ 531751570 h 249"/>
              <a:gd name="T10" fmla="*/ 574595747 w 1297"/>
              <a:gd name="T11" fmla="*/ 219252568 h 249"/>
              <a:gd name="T12" fmla="*/ 118448171 w 1297"/>
              <a:gd name="T13" fmla="*/ 52922432 h 249"/>
              <a:gd name="T14" fmla="*/ 0 w 1297"/>
              <a:gd name="T15" fmla="*/ 5040306 h 249"/>
              <a:gd name="T16" fmla="*/ 0 60000 65536"/>
              <a:gd name="T17" fmla="*/ 0 60000 65536"/>
              <a:gd name="T18" fmla="*/ 0 60000 65536"/>
              <a:gd name="T19" fmla="*/ 0 60000 65536"/>
              <a:gd name="T20" fmla="*/ 0 60000 65536"/>
              <a:gd name="T21" fmla="*/ 0 60000 65536"/>
              <a:gd name="T22" fmla="*/ 0 60000 65536"/>
              <a:gd name="T23" fmla="*/ 0 60000 65536"/>
              <a:gd name="T24" fmla="*/ 0 w 1297"/>
              <a:gd name="T25" fmla="*/ 0 h 249"/>
              <a:gd name="T26" fmla="*/ 1297 w 1297"/>
              <a:gd name="T27" fmla="*/ 249 h 2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97" h="249">
                <a:moveTo>
                  <a:pt x="1248" y="40"/>
                </a:moveTo>
                <a:cubicBezTo>
                  <a:pt x="1135" y="113"/>
                  <a:pt x="1297" y="2"/>
                  <a:pt x="1200" y="87"/>
                </a:cubicBezTo>
                <a:cubicBezTo>
                  <a:pt x="1172" y="110"/>
                  <a:pt x="1142" y="131"/>
                  <a:pt x="1114" y="154"/>
                </a:cubicBezTo>
                <a:cubicBezTo>
                  <a:pt x="1042" y="210"/>
                  <a:pt x="955" y="234"/>
                  <a:pt x="867" y="249"/>
                </a:cubicBezTo>
                <a:cubicBezTo>
                  <a:pt x="773" y="240"/>
                  <a:pt x="680" y="236"/>
                  <a:pt x="590" y="211"/>
                </a:cubicBezTo>
                <a:cubicBezTo>
                  <a:pt x="467" y="177"/>
                  <a:pt x="350" y="118"/>
                  <a:pt x="228" y="87"/>
                </a:cubicBezTo>
                <a:cubicBezTo>
                  <a:pt x="171" y="48"/>
                  <a:pt x="108" y="51"/>
                  <a:pt x="47" y="21"/>
                </a:cubicBezTo>
                <a:cubicBezTo>
                  <a:pt x="6" y="0"/>
                  <a:pt x="23" y="2"/>
                  <a:pt x="0" y="2"/>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23926" name="Freeform 22"/>
          <p:cNvSpPr>
            <a:spLocks/>
          </p:cNvSpPr>
          <p:nvPr/>
        </p:nvSpPr>
        <p:spPr bwMode="auto">
          <a:xfrm>
            <a:off x="2403475" y="5594350"/>
            <a:ext cx="847725" cy="120650"/>
          </a:xfrm>
          <a:custGeom>
            <a:avLst/>
            <a:gdLst>
              <a:gd name="T0" fmla="*/ 0 w 534"/>
              <a:gd name="T1" fmla="*/ 191531848 h 76"/>
              <a:gd name="T2" fmla="*/ 481349028 w 534"/>
              <a:gd name="T3" fmla="*/ 95765924 h 76"/>
              <a:gd name="T4" fmla="*/ 551913371 w 534"/>
              <a:gd name="T5" fmla="*/ 70564371 h 76"/>
              <a:gd name="T6" fmla="*/ 624998663 w 534"/>
              <a:gd name="T7" fmla="*/ 47883756 h 76"/>
              <a:gd name="T8" fmla="*/ 768646710 w 534"/>
              <a:gd name="T9" fmla="*/ 0 h 76"/>
              <a:gd name="T10" fmla="*/ 1345763219 w 534"/>
              <a:gd name="T11" fmla="*/ 166330295 h 76"/>
              <a:gd name="T12" fmla="*/ 0 60000 65536"/>
              <a:gd name="T13" fmla="*/ 0 60000 65536"/>
              <a:gd name="T14" fmla="*/ 0 60000 65536"/>
              <a:gd name="T15" fmla="*/ 0 60000 65536"/>
              <a:gd name="T16" fmla="*/ 0 60000 65536"/>
              <a:gd name="T17" fmla="*/ 0 60000 65536"/>
              <a:gd name="T18" fmla="*/ 0 w 534"/>
              <a:gd name="T19" fmla="*/ 0 h 76"/>
              <a:gd name="T20" fmla="*/ 534 w 534"/>
              <a:gd name="T21" fmla="*/ 76 h 76"/>
            </a:gdLst>
            <a:ahLst/>
            <a:cxnLst>
              <a:cxn ang="T12">
                <a:pos x="T0" y="T1"/>
              </a:cxn>
              <a:cxn ang="T13">
                <a:pos x="T2" y="T3"/>
              </a:cxn>
              <a:cxn ang="T14">
                <a:pos x="T4" y="T5"/>
              </a:cxn>
              <a:cxn ang="T15">
                <a:pos x="T6" y="T7"/>
              </a:cxn>
              <a:cxn ang="T16">
                <a:pos x="T8" y="T9"/>
              </a:cxn>
              <a:cxn ang="T17">
                <a:pos x="T10" y="T11"/>
              </a:cxn>
            </a:cxnLst>
            <a:rect l="T18" t="T19" r="T20" b="T21"/>
            <a:pathLst>
              <a:path w="534" h="76">
                <a:moveTo>
                  <a:pt x="0" y="76"/>
                </a:moveTo>
                <a:cubicBezTo>
                  <a:pt x="76" y="68"/>
                  <a:pt x="122" y="60"/>
                  <a:pt x="191" y="38"/>
                </a:cubicBezTo>
                <a:cubicBezTo>
                  <a:pt x="200" y="34"/>
                  <a:pt x="209" y="31"/>
                  <a:pt x="219" y="28"/>
                </a:cubicBezTo>
                <a:cubicBezTo>
                  <a:pt x="228" y="24"/>
                  <a:pt x="238" y="22"/>
                  <a:pt x="248" y="19"/>
                </a:cubicBezTo>
                <a:cubicBezTo>
                  <a:pt x="267" y="12"/>
                  <a:pt x="305" y="0"/>
                  <a:pt x="305" y="0"/>
                </a:cubicBezTo>
                <a:cubicBezTo>
                  <a:pt x="411" y="10"/>
                  <a:pt x="444" y="23"/>
                  <a:pt x="534" y="66"/>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23927" name="Freeform 23"/>
          <p:cNvSpPr>
            <a:spLocks/>
          </p:cNvSpPr>
          <p:nvPr/>
        </p:nvSpPr>
        <p:spPr bwMode="auto">
          <a:xfrm>
            <a:off x="2343150" y="4973638"/>
            <a:ext cx="725488" cy="120650"/>
          </a:xfrm>
          <a:custGeom>
            <a:avLst/>
            <a:gdLst>
              <a:gd name="T0" fmla="*/ 0 w 457"/>
              <a:gd name="T1" fmla="*/ 73083733 h 76"/>
              <a:gd name="T2" fmla="*/ 504031661 w 457"/>
              <a:gd name="T3" fmla="*/ 0 h 76"/>
              <a:gd name="T4" fmla="*/ 889616722 w 457"/>
              <a:gd name="T5" fmla="*/ 95765924 h 76"/>
              <a:gd name="T6" fmla="*/ 1151713083 w 457"/>
              <a:gd name="T7" fmla="*/ 191531848 h 76"/>
              <a:gd name="T8" fmla="*/ 0 60000 65536"/>
              <a:gd name="T9" fmla="*/ 0 60000 65536"/>
              <a:gd name="T10" fmla="*/ 0 60000 65536"/>
              <a:gd name="T11" fmla="*/ 0 60000 65536"/>
              <a:gd name="T12" fmla="*/ 0 w 457"/>
              <a:gd name="T13" fmla="*/ 0 h 76"/>
              <a:gd name="T14" fmla="*/ 457 w 457"/>
              <a:gd name="T15" fmla="*/ 76 h 76"/>
            </a:gdLst>
            <a:ahLst/>
            <a:cxnLst>
              <a:cxn ang="T8">
                <a:pos x="T0" y="T1"/>
              </a:cxn>
              <a:cxn ang="T9">
                <a:pos x="T2" y="T3"/>
              </a:cxn>
              <a:cxn ang="T10">
                <a:pos x="T4" y="T5"/>
              </a:cxn>
              <a:cxn ang="T11">
                <a:pos x="T6" y="T7"/>
              </a:cxn>
            </a:cxnLst>
            <a:rect l="T12" t="T13" r="T14" b="T15"/>
            <a:pathLst>
              <a:path w="457" h="76">
                <a:moveTo>
                  <a:pt x="0" y="29"/>
                </a:moveTo>
                <a:cubicBezTo>
                  <a:pt x="136" y="4"/>
                  <a:pt x="69" y="13"/>
                  <a:pt x="200" y="0"/>
                </a:cubicBezTo>
                <a:cubicBezTo>
                  <a:pt x="255" y="8"/>
                  <a:pt x="300" y="21"/>
                  <a:pt x="353" y="38"/>
                </a:cubicBezTo>
                <a:cubicBezTo>
                  <a:pt x="385" y="59"/>
                  <a:pt x="417" y="76"/>
                  <a:pt x="457" y="76"/>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23928" name="Freeform 24"/>
          <p:cNvSpPr>
            <a:spLocks/>
          </p:cNvSpPr>
          <p:nvPr/>
        </p:nvSpPr>
        <p:spPr bwMode="auto">
          <a:xfrm>
            <a:off x="695325" y="3455988"/>
            <a:ext cx="771525" cy="187325"/>
          </a:xfrm>
          <a:custGeom>
            <a:avLst/>
            <a:gdLst>
              <a:gd name="T0" fmla="*/ 0 w 486"/>
              <a:gd name="T1" fmla="*/ 297378460 h 118"/>
              <a:gd name="T2" fmla="*/ 624998791 w 486"/>
              <a:gd name="T3" fmla="*/ 57964397 h 118"/>
              <a:gd name="T4" fmla="*/ 864414567 w 486"/>
              <a:gd name="T5" fmla="*/ 32762829 h 118"/>
              <a:gd name="T6" fmla="*/ 1008062644 w 486"/>
              <a:gd name="T7" fmla="*/ 80645004 h 118"/>
              <a:gd name="T8" fmla="*/ 1151712308 w 486"/>
              <a:gd name="T9" fmla="*/ 153728747 h 118"/>
              <a:gd name="T10" fmla="*/ 1224796027 w 486"/>
              <a:gd name="T11" fmla="*/ 201612497 h 118"/>
              <a:gd name="T12" fmla="*/ 0 60000 65536"/>
              <a:gd name="T13" fmla="*/ 0 60000 65536"/>
              <a:gd name="T14" fmla="*/ 0 60000 65536"/>
              <a:gd name="T15" fmla="*/ 0 60000 65536"/>
              <a:gd name="T16" fmla="*/ 0 60000 65536"/>
              <a:gd name="T17" fmla="*/ 0 60000 65536"/>
              <a:gd name="T18" fmla="*/ 0 w 486"/>
              <a:gd name="T19" fmla="*/ 0 h 118"/>
              <a:gd name="T20" fmla="*/ 486 w 486"/>
              <a:gd name="T21" fmla="*/ 118 h 118"/>
            </a:gdLst>
            <a:ahLst/>
            <a:cxnLst>
              <a:cxn ang="T12">
                <a:pos x="T0" y="T1"/>
              </a:cxn>
              <a:cxn ang="T13">
                <a:pos x="T2" y="T3"/>
              </a:cxn>
              <a:cxn ang="T14">
                <a:pos x="T4" y="T5"/>
              </a:cxn>
              <a:cxn ang="T15">
                <a:pos x="T6" y="T7"/>
              </a:cxn>
              <a:cxn ang="T16">
                <a:pos x="T8" y="T9"/>
              </a:cxn>
              <a:cxn ang="T17">
                <a:pos x="T10" y="T11"/>
              </a:cxn>
            </a:cxnLst>
            <a:rect l="T18" t="T19" r="T20" b="T21"/>
            <a:pathLst>
              <a:path w="486" h="118">
                <a:moveTo>
                  <a:pt x="0" y="118"/>
                </a:moveTo>
                <a:cubicBezTo>
                  <a:pt x="73" y="68"/>
                  <a:pt x="161" y="36"/>
                  <a:pt x="248" y="23"/>
                </a:cubicBezTo>
                <a:cubicBezTo>
                  <a:pt x="286" y="9"/>
                  <a:pt x="301" y="0"/>
                  <a:pt x="343" y="13"/>
                </a:cubicBezTo>
                <a:cubicBezTo>
                  <a:pt x="362" y="18"/>
                  <a:pt x="400" y="32"/>
                  <a:pt x="400" y="32"/>
                </a:cubicBezTo>
                <a:cubicBezTo>
                  <a:pt x="484" y="87"/>
                  <a:pt x="377" y="20"/>
                  <a:pt x="457" y="61"/>
                </a:cubicBezTo>
                <a:cubicBezTo>
                  <a:pt x="467" y="66"/>
                  <a:pt x="486" y="80"/>
                  <a:pt x="486" y="80"/>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23929" name="Freeform 25"/>
          <p:cNvSpPr>
            <a:spLocks/>
          </p:cNvSpPr>
          <p:nvPr/>
        </p:nvSpPr>
        <p:spPr bwMode="auto">
          <a:xfrm>
            <a:off x="741363" y="3492500"/>
            <a:ext cx="801687" cy="528638"/>
          </a:xfrm>
          <a:custGeom>
            <a:avLst/>
            <a:gdLst>
              <a:gd name="T0" fmla="*/ 0 w 505"/>
              <a:gd name="T1" fmla="*/ 839213708 h 333"/>
              <a:gd name="T2" fmla="*/ 118446497 w 505"/>
              <a:gd name="T3" fmla="*/ 551915531 h 333"/>
              <a:gd name="T4" fmla="*/ 312499204 w 505"/>
              <a:gd name="T5" fmla="*/ 312499655 h 333"/>
              <a:gd name="T6" fmla="*/ 551913146 w 505"/>
              <a:gd name="T7" fmla="*/ 0 h 333"/>
              <a:gd name="T8" fmla="*/ 670361181 w 505"/>
              <a:gd name="T9" fmla="*/ 22682219 h 333"/>
              <a:gd name="T10" fmla="*/ 743444855 w 505"/>
              <a:gd name="T11" fmla="*/ 70564441 h 333"/>
              <a:gd name="T12" fmla="*/ 1272677408 w 505"/>
              <a:gd name="T13" fmla="*/ 47883803 h 333"/>
              <a:gd name="T14" fmla="*/ 0 60000 65536"/>
              <a:gd name="T15" fmla="*/ 0 60000 65536"/>
              <a:gd name="T16" fmla="*/ 0 60000 65536"/>
              <a:gd name="T17" fmla="*/ 0 60000 65536"/>
              <a:gd name="T18" fmla="*/ 0 60000 65536"/>
              <a:gd name="T19" fmla="*/ 0 60000 65536"/>
              <a:gd name="T20" fmla="*/ 0 60000 65536"/>
              <a:gd name="T21" fmla="*/ 0 w 505"/>
              <a:gd name="T22" fmla="*/ 0 h 333"/>
              <a:gd name="T23" fmla="*/ 505 w 505"/>
              <a:gd name="T24" fmla="*/ 333 h 3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5" h="333">
                <a:moveTo>
                  <a:pt x="0" y="333"/>
                </a:moveTo>
                <a:cubicBezTo>
                  <a:pt x="24" y="296"/>
                  <a:pt x="28" y="256"/>
                  <a:pt x="47" y="219"/>
                </a:cubicBezTo>
                <a:cubicBezTo>
                  <a:pt x="64" y="183"/>
                  <a:pt x="98" y="153"/>
                  <a:pt x="124" y="124"/>
                </a:cubicBezTo>
                <a:cubicBezTo>
                  <a:pt x="156" y="85"/>
                  <a:pt x="190" y="41"/>
                  <a:pt x="219" y="0"/>
                </a:cubicBezTo>
                <a:cubicBezTo>
                  <a:pt x="234" y="3"/>
                  <a:pt x="251" y="3"/>
                  <a:pt x="266" y="9"/>
                </a:cubicBezTo>
                <a:cubicBezTo>
                  <a:pt x="276" y="12"/>
                  <a:pt x="283" y="27"/>
                  <a:pt x="295" y="28"/>
                </a:cubicBezTo>
                <a:cubicBezTo>
                  <a:pt x="364" y="32"/>
                  <a:pt x="434" y="19"/>
                  <a:pt x="505" y="19"/>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23930" name="Freeform 26"/>
          <p:cNvSpPr>
            <a:spLocks/>
          </p:cNvSpPr>
          <p:nvPr/>
        </p:nvSpPr>
        <p:spPr bwMode="auto">
          <a:xfrm>
            <a:off x="588963" y="3598863"/>
            <a:ext cx="877887" cy="301625"/>
          </a:xfrm>
          <a:custGeom>
            <a:avLst/>
            <a:gdLst>
              <a:gd name="T0" fmla="*/ 0 w 553"/>
              <a:gd name="T1" fmla="*/ 478829732 h 190"/>
              <a:gd name="T2" fmla="*/ 577114602 w 553"/>
              <a:gd name="T3" fmla="*/ 335181567 h 190"/>
              <a:gd name="T4" fmla="*/ 720764157 w 553"/>
              <a:gd name="T5" fmla="*/ 287297819 h 190"/>
              <a:gd name="T6" fmla="*/ 816529998 w 553"/>
              <a:gd name="T7" fmla="*/ 239415660 h 190"/>
              <a:gd name="T8" fmla="*/ 960178164 w 553"/>
              <a:gd name="T9" fmla="*/ 191531863 h 190"/>
              <a:gd name="T10" fmla="*/ 1249995046 w 553"/>
              <a:gd name="T11" fmla="*/ 47883760 h 190"/>
              <a:gd name="T12" fmla="*/ 1320560937 w 553"/>
              <a:gd name="T13" fmla="*/ 22682199 h 190"/>
              <a:gd name="T14" fmla="*/ 1393644600 w 553"/>
              <a:gd name="T15" fmla="*/ 0 h 190"/>
              <a:gd name="T16" fmla="*/ 0 60000 65536"/>
              <a:gd name="T17" fmla="*/ 0 60000 65536"/>
              <a:gd name="T18" fmla="*/ 0 60000 65536"/>
              <a:gd name="T19" fmla="*/ 0 60000 65536"/>
              <a:gd name="T20" fmla="*/ 0 60000 65536"/>
              <a:gd name="T21" fmla="*/ 0 60000 65536"/>
              <a:gd name="T22" fmla="*/ 0 60000 65536"/>
              <a:gd name="T23" fmla="*/ 0 60000 65536"/>
              <a:gd name="T24" fmla="*/ 0 w 553"/>
              <a:gd name="T25" fmla="*/ 0 h 190"/>
              <a:gd name="T26" fmla="*/ 553 w 553"/>
              <a:gd name="T27" fmla="*/ 190 h 1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3" h="190">
                <a:moveTo>
                  <a:pt x="0" y="190"/>
                </a:moveTo>
                <a:cubicBezTo>
                  <a:pt x="75" y="171"/>
                  <a:pt x="155" y="157"/>
                  <a:pt x="229" y="133"/>
                </a:cubicBezTo>
                <a:cubicBezTo>
                  <a:pt x="248" y="126"/>
                  <a:pt x="268" y="122"/>
                  <a:pt x="286" y="114"/>
                </a:cubicBezTo>
                <a:cubicBezTo>
                  <a:pt x="298" y="107"/>
                  <a:pt x="310" y="100"/>
                  <a:pt x="324" y="95"/>
                </a:cubicBezTo>
                <a:cubicBezTo>
                  <a:pt x="342" y="87"/>
                  <a:pt x="381" y="76"/>
                  <a:pt x="381" y="76"/>
                </a:cubicBezTo>
                <a:cubicBezTo>
                  <a:pt x="429" y="44"/>
                  <a:pt x="445" y="35"/>
                  <a:pt x="496" y="19"/>
                </a:cubicBezTo>
                <a:cubicBezTo>
                  <a:pt x="505" y="15"/>
                  <a:pt x="514" y="12"/>
                  <a:pt x="524" y="9"/>
                </a:cubicBezTo>
                <a:cubicBezTo>
                  <a:pt x="533" y="5"/>
                  <a:pt x="553" y="0"/>
                  <a:pt x="553" y="0"/>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23931" name="Freeform 27"/>
          <p:cNvSpPr>
            <a:spLocks/>
          </p:cNvSpPr>
          <p:nvPr/>
        </p:nvSpPr>
        <p:spPr bwMode="auto">
          <a:xfrm>
            <a:off x="604838" y="3506788"/>
            <a:ext cx="876300" cy="317500"/>
          </a:xfrm>
          <a:custGeom>
            <a:avLst/>
            <a:gdLst>
              <a:gd name="T0" fmla="*/ 0 w 552"/>
              <a:gd name="T1" fmla="*/ 504031295 h 200"/>
              <a:gd name="T2" fmla="*/ 360381490 w 552"/>
              <a:gd name="T3" fmla="*/ 433466941 h 200"/>
              <a:gd name="T4" fmla="*/ 720764567 w 552"/>
              <a:gd name="T5" fmla="*/ 289817186 h 200"/>
              <a:gd name="T6" fmla="*/ 791328911 w 552"/>
              <a:gd name="T7" fmla="*/ 241935025 h 200"/>
              <a:gd name="T8" fmla="*/ 864412815 w 552"/>
              <a:gd name="T9" fmla="*/ 216733471 h 200"/>
              <a:gd name="T10" fmla="*/ 1008062451 w 552"/>
              <a:gd name="T11" fmla="*/ 120967513 h 200"/>
              <a:gd name="T12" fmla="*/ 1151710500 w 552"/>
              <a:gd name="T13" fmla="*/ 73083740 h 200"/>
              <a:gd name="T14" fmla="*/ 1391126032 w 552"/>
              <a:gd name="T15" fmla="*/ 0 h 200"/>
              <a:gd name="T16" fmla="*/ 0 60000 65536"/>
              <a:gd name="T17" fmla="*/ 0 60000 65536"/>
              <a:gd name="T18" fmla="*/ 0 60000 65536"/>
              <a:gd name="T19" fmla="*/ 0 60000 65536"/>
              <a:gd name="T20" fmla="*/ 0 60000 65536"/>
              <a:gd name="T21" fmla="*/ 0 60000 65536"/>
              <a:gd name="T22" fmla="*/ 0 60000 65536"/>
              <a:gd name="T23" fmla="*/ 0 60000 65536"/>
              <a:gd name="T24" fmla="*/ 0 w 552"/>
              <a:gd name="T25" fmla="*/ 0 h 200"/>
              <a:gd name="T26" fmla="*/ 552 w 552"/>
              <a:gd name="T27" fmla="*/ 200 h 2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2" h="200">
                <a:moveTo>
                  <a:pt x="0" y="200"/>
                </a:moveTo>
                <a:cubicBezTo>
                  <a:pt x="47" y="191"/>
                  <a:pt x="95" y="180"/>
                  <a:pt x="143" y="172"/>
                </a:cubicBezTo>
                <a:cubicBezTo>
                  <a:pt x="185" y="142"/>
                  <a:pt x="236" y="130"/>
                  <a:pt x="286" y="115"/>
                </a:cubicBezTo>
                <a:cubicBezTo>
                  <a:pt x="295" y="108"/>
                  <a:pt x="303" y="101"/>
                  <a:pt x="314" y="96"/>
                </a:cubicBezTo>
                <a:cubicBezTo>
                  <a:pt x="323" y="91"/>
                  <a:pt x="334" y="90"/>
                  <a:pt x="343" y="86"/>
                </a:cubicBezTo>
                <a:cubicBezTo>
                  <a:pt x="362" y="74"/>
                  <a:pt x="378" y="55"/>
                  <a:pt x="400" y="48"/>
                </a:cubicBezTo>
                <a:cubicBezTo>
                  <a:pt x="419" y="41"/>
                  <a:pt x="457" y="29"/>
                  <a:pt x="457" y="29"/>
                </a:cubicBezTo>
                <a:cubicBezTo>
                  <a:pt x="492" y="5"/>
                  <a:pt x="508" y="0"/>
                  <a:pt x="552" y="0"/>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23932" name="Freeform 28"/>
          <p:cNvSpPr>
            <a:spLocks/>
          </p:cNvSpPr>
          <p:nvPr/>
        </p:nvSpPr>
        <p:spPr bwMode="auto">
          <a:xfrm>
            <a:off x="528638" y="3598863"/>
            <a:ext cx="1104900" cy="60325"/>
          </a:xfrm>
          <a:custGeom>
            <a:avLst/>
            <a:gdLst>
              <a:gd name="T0" fmla="*/ 0 w 696"/>
              <a:gd name="T1" fmla="*/ 0 h 38"/>
              <a:gd name="T2" fmla="*/ 433466921 w 696"/>
              <a:gd name="T3" fmla="*/ 95765924 h 38"/>
              <a:gd name="T4" fmla="*/ 672882475 w 696"/>
              <a:gd name="T5" fmla="*/ 47883756 h 38"/>
              <a:gd name="T6" fmla="*/ 1176912159 w 696"/>
              <a:gd name="T7" fmla="*/ 95765924 h 38"/>
              <a:gd name="T8" fmla="*/ 1754028928 w 696"/>
              <a:gd name="T9" fmla="*/ 47883756 h 38"/>
              <a:gd name="T10" fmla="*/ 0 60000 65536"/>
              <a:gd name="T11" fmla="*/ 0 60000 65536"/>
              <a:gd name="T12" fmla="*/ 0 60000 65536"/>
              <a:gd name="T13" fmla="*/ 0 60000 65536"/>
              <a:gd name="T14" fmla="*/ 0 60000 65536"/>
              <a:gd name="T15" fmla="*/ 0 w 696"/>
              <a:gd name="T16" fmla="*/ 0 h 38"/>
              <a:gd name="T17" fmla="*/ 696 w 696"/>
              <a:gd name="T18" fmla="*/ 38 h 38"/>
            </a:gdLst>
            <a:ahLst/>
            <a:cxnLst>
              <a:cxn ang="T10">
                <a:pos x="T0" y="T1"/>
              </a:cxn>
              <a:cxn ang="T11">
                <a:pos x="T2" y="T3"/>
              </a:cxn>
              <a:cxn ang="T12">
                <a:pos x="T4" y="T5"/>
              </a:cxn>
              <a:cxn ang="T13">
                <a:pos x="T6" y="T7"/>
              </a:cxn>
              <a:cxn ang="T14">
                <a:pos x="T8" y="T9"/>
              </a:cxn>
            </a:cxnLst>
            <a:rect l="T15" t="T16" r="T17" b="T18"/>
            <a:pathLst>
              <a:path w="696" h="38">
                <a:moveTo>
                  <a:pt x="0" y="0"/>
                </a:moveTo>
                <a:cubicBezTo>
                  <a:pt x="58" y="9"/>
                  <a:pt x="114" y="22"/>
                  <a:pt x="172" y="38"/>
                </a:cubicBezTo>
                <a:cubicBezTo>
                  <a:pt x="203" y="32"/>
                  <a:pt x="234" y="19"/>
                  <a:pt x="267" y="19"/>
                </a:cubicBezTo>
                <a:cubicBezTo>
                  <a:pt x="333" y="19"/>
                  <a:pt x="400" y="33"/>
                  <a:pt x="467" y="38"/>
                </a:cubicBezTo>
                <a:cubicBezTo>
                  <a:pt x="542" y="18"/>
                  <a:pt x="618" y="19"/>
                  <a:pt x="696" y="19"/>
                </a:cubicBezTo>
              </a:path>
            </a:pathLst>
          </a:custGeom>
          <a:noFill/>
          <a:ln w="9525">
            <a:solidFill>
              <a:srgbClr val="FF1E31"/>
            </a:solidFill>
            <a:round/>
            <a:headEnd/>
            <a:tailEnd/>
          </a:ln>
        </p:spPr>
        <p:txBody>
          <a:bodyPr wrap="none" anchor="ctr"/>
          <a:lstStyle/>
          <a:p>
            <a:endParaRPr lang="ja-JP" altLang="en-US">
              <a:solidFill>
                <a:srgbClr val="000000"/>
              </a:solidFill>
              <a:latin typeface="Arial"/>
              <a:ea typeface="ＭＳ Ｐゴシック"/>
            </a:endParaRPr>
          </a:p>
        </p:txBody>
      </p:sp>
      <p:sp>
        <p:nvSpPr>
          <p:cNvPr id="123933" name="Text Box 29"/>
          <p:cNvSpPr txBox="1">
            <a:spLocks noChangeArrowheads="1"/>
          </p:cNvSpPr>
          <p:nvPr/>
        </p:nvSpPr>
        <p:spPr bwMode="auto">
          <a:xfrm>
            <a:off x="1905000" y="4267200"/>
            <a:ext cx="2438400" cy="457200"/>
          </a:xfrm>
          <a:prstGeom prst="rect">
            <a:avLst/>
          </a:prstGeom>
          <a:noFill/>
          <a:ln w="9525">
            <a:noFill/>
            <a:miter lim="800000"/>
            <a:headEnd/>
            <a:tailEnd/>
          </a:ln>
        </p:spPr>
        <p:txBody>
          <a:bodyPr>
            <a:spAutoFit/>
          </a:bodyPr>
          <a:lstStyle/>
          <a:p>
            <a:pPr>
              <a:spcBef>
                <a:spcPct val="50000"/>
              </a:spcBef>
            </a:pPr>
            <a:r>
              <a:rPr lang="en-US" altLang="ja-JP" sz="2400">
                <a:solidFill>
                  <a:srgbClr val="FF1E31"/>
                </a:solidFill>
                <a:latin typeface="Times" charset="0"/>
                <a:ea typeface="Osaka" charset="-128"/>
              </a:rPr>
              <a:t>actin filaments</a:t>
            </a:r>
          </a:p>
        </p:txBody>
      </p:sp>
    </p:spTree>
    <p:extLst>
      <p:ext uri="{BB962C8B-B14F-4D97-AF65-F5344CB8AC3E}">
        <p14:creationId xmlns:p14="http://schemas.microsoft.com/office/powerpoint/2010/main" val="1096865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2971800" y="1600200"/>
            <a:ext cx="5094288" cy="457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srgbClr val="000000"/>
                </a:solidFill>
                <a:effectLst/>
                <a:uLnTx/>
                <a:uFillTx/>
                <a:latin typeface="Times" charset="0"/>
                <a:ea typeface="ＭＳ 明朝" pitchFamily="17" charset="-128"/>
                <a:cs typeface="+mn-cs"/>
              </a:rPr>
              <a:t>A report by Professor F.J. Longo (1978)</a:t>
            </a:r>
          </a:p>
        </p:txBody>
      </p:sp>
      <p:sp>
        <p:nvSpPr>
          <p:cNvPr id="102403" name="Text Box 3"/>
          <p:cNvSpPr txBox="1">
            <a:spLocks noChangeArrowheads="1"/>
          </p:cNvSpPr>
          <p:nvPr/>
        </p:nvSpPr>
        <p:spPr bwMode="auto">
          <a:xfrm>
            <a:off x="1632248" y="3522712"/>
            <a:ext cx="5986462" cy="457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Times" charset="0"/>
                <a:ea typeface="ＭＳ 明朝" pitchFamily="17" charset="-128"/>
                <a:cs typeface="+mn-cs"/>
              </a:rPr>
              <a:t>Cytochalasin B  </a:t>
            </a:r>
            <a:r>
              <a:rPr kumimoji="1" lang="ja-JP" altLang="en-US" sz="2400" b="1" i="0" u="none" strike="noStrike" kern="1200" cap="none" spc="0" normalizeH="0" baseline="0" noProof="0">
                <a:ln>
                  <a:noFill/>
                </a:ln>
                <a:solidFill>
                  <a:srgbClr val="000000"/>
                </a:solidFill>
                <a:effectLst/>
                <a:uLnTx/>
                <a:uFillTx/>
                <a:latin typeface="Times" charset="0"/>
                <a:ea typeface="ＭＳ 明朝" pitchFamily="17" charset="-128"/>
                <a:cs typeface="+mn-cs"/>
              </a:rPr>
              <a:t>はマウス卵には効かない。</a:t>
            </a:r>
          </a:p>
        </p:txBody>
      </p:sp>
      <p:sp>
        <p:nvSpPr>
          <p:cNvPr id="102404" name="Text Box 4"/>
          <p:cNvSpPr txBox="1">
            <a:spLocks noChangeArrowheads="1"/>
          </p:cNvSpPr>
          <p:nvPr/>
        </p:nvSpPr>
        <p:spPr bwMode="auto">
          <a:xfrm>
            <a:off x="1403648" y="4437112"/>
            <a:ext cx="6338887" cy="457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a:ln>
                  <a:noFill/>
                </a:ln>
                <a:solidFill>
                  <a:srgbClr val="000000"/>
                </a:solidFill>
                <a:effectLst/>
                <a:uLnTx/>
                <a:uFillTx/>
                <a:latin typeface="Times" charset="0"/>
                <a:ea typeface="ＭＳ 明朝" pitchFamily="17" charset="-128"/>
                <a:cs typeface="+mn-cs"/>
              </a:rPr>
              <a:t>だから、</a:t>
            </a:r>
            <a:r>
              <a:rPr kumimoji="1" lang="en-US" altLang="ja-JP" sz="2400" b="0" i="0" u="none" strike="noStrike" kern="1200" cap="none" spc="0" normalizeH="0" baseline="0" noProof="0">
                <a:ln>
                  <a:noFill/>
                </a:ln>
                <a:solidFill>
                  <a:srgbClr val="000000"/>
                </a:solidFill>
                <a:effectLst/>
                <a:uLnTx/>
                <a:uFillTx/>
                <a:latin typeface="Times" charset="0"/>
                <a:ea typeface="ＭＳ 明朝" pitchFamily="17" charset="-128"/>
                <a:cs typeface="+mn-cs"/>
              </a:rPr>
              <a:t>actin </a:t>
            </a:r>
            <a:r>
              <a:rPr kumimoji="1" lang="ja-JP" altLang="en-US" sz="2400" b="0" i="0" u="none" strike="noStrike" kern="1200" cap="none" spc="0" normalizeH="0" baseline="0" noProof="0">
                <a:ln>
                  <a:noFill/>
                </a:ln>
                <a:solidFill>
                  <a:srgbClr val="000000"/>
                </a:solidFill>
                <a:effectLst/>
                <a:uLnTx/>
                <a:uFillTx/>
                <a:latin typeface="Times" charset="0"/>
                <a:ea typeface="ＭＳ 明朝" pitchFamily="17" charset="-128"/>
                <a:cs typeface="+mn-cs"/>
              </a:rPr>
              <a:t>はマウス卵では重要でない！？</a:t>
            </a:r>
          </a:p>
        </p:txBody>
      </p:sp>
      <p:pic>
        <p:nvPicPr>
          <p:cNvPr id="102405" name="Picture 5"/>
          <p:cNvPicPr>
            <a:picLocks noChangeAspect="1" noChangeArrowheads="1"/>
          </p:cNvPicPr>
          <p:nvPr/>
        </p:nvPicPr>
        <p:blipFill>
          <a:blip r:embed="rId2" cstate="print"/>
          <a:srcRect/>
          <a:stretch>
            <a:fillRect/>
          </a:stretch>
        </p:blipFill>
        <p:spPr bwMode="auto">
          <a:xfrm>
            <a:off x="457200" y="457200"/>
            <a:ext cx="2195513" cy="2209800"/>
          </a:xfrm>
          <a:prstGeom prst="rect">
            <a:avLst/>
          </a:prstGeom>
          <a:noFill/>
          <a:ln w="9525">
            <a:noFill/>
            <a:miter lim="800000"/>
            <a:headEnd/>
            <a:tailEnd/>
          </a:ln>
        </p:spPr>
      </p:pic>
      <p:sp>
        <p:nvSpPr>
          <p:cNvPr id="6" name="テキスト ボックス 5"/>
          <p:cNvSpPr txBox="1"/>
          <p:nvPr/>
        </p:nvSpPr>
        <p:spPr>
          <a:xfrm>
            <a:off x="2915816" y="2132856"/>
            <a:ext cx="55842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“Effects of </a:t>
            </a:r>
            <a:r>
              <a:rPr kumimoji="1" lang="en-US" altLang="ja-JP" sz="1800" b="0" i="0" u="none" strike="noStrike" kern="1200" cap="none" spc="0" normalizeH="0" baseline="0" noProof="0" dirty="0" err="1">
                <a:ln>
                  <a:noFill/>
                </a:ln>
                <a:solidFill>
                  <a:srgbClr val="000000"/>
                </a:solidFill>
                <a:effectLst/>
                <a:uLnTx/>
                <a:uFillTx/>
                <a:latin typeface="Arial"/>
                <a:ea typeface="ＭＳ Ｐゴシック"/>
                <a:cs typeface="+mn-cs"/>
              </a:rPr>
              <a:t>cytochalasin</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 B on sperm-egg interactions”</a:t>
            </a:r>
          </a:p>
        </p:txBody>
      </p:sp>
      <p:sp>
        <p:nvSpPr>
          <p:cNvPr id="2" name="テキスト ボックス 1"/>
          <p:cNvSpPr txBox="1"/>
          <p:nvPr/>
        </p:nvSpPr>
        <p:spPr>
          <a:xfrm>
            <a:off x="3347864" y="2590056"/>
            <a:ext cx="490390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charset="0"/>
                <a:ea typeface="ＭＳ Ｐゴシック" charset="-128"/>
                <a:cs typeface="+mn-cs"/>
                <a:hlinkClick r:id="rId3" tooltip="Persistent link using digital object identifier"/>
              </a:rPr>
              <a:t>https://doi.org/10.1016/0012-1606(78)90197-5</a:t>
            </a:r>
            <a:endPar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64643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2" descr="http://sec-kaiyo.cf.ocha.ac.jp/images/material_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 y="14064"/>
            <a:ext cx="8985149" cy="2232248"/>
          </a:xfrm>
          <a:prstGeom prst="rect">
            <a:avLst/>
          </a:prstGeom>
          <a:noFill/>
          <a:extLst>
            <a:ext uri="{909E8E84-426E-40DD-AFC4-6F175D3DCCD1}">
              <a14:hiddenFill xmlns:a14="http://schemas.microsoft.com/office/drawing/2010/main">
                <a:solidFill>
                  <a:srgbClr val="FFFFFF"/>
                </a:solidFill>
              </a14:hiddenFill>
            </a:ext>
          </a:extLst>
        </p:spPr>
      </p:pic>
      <p:pic>
        <p:nvPicPr>
          <p:cNvPr id="346116" name="Picture 4" descr="http://www2s.biglobe.ne.jp/~nkazu/jugyou/image/uni_jusei/Resized800/s-DSCN09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006" y="2496315"/>
            <a:ext cx="4603994" cy="3452996"/>
          </a:xfrm>
          <a:prstGeom prst="rect">
            <a:avLst/>
          </a:prstGeom>
          <a:noFill/>
          <a:extLst>
            <a:ext uri="{909E8E84-426E-40DD-AFC4-6F175D3DCCD1}">
              <a14:hiddenFill xmlns:a14="http://schemas.microsoft.com/office/drawing/2010/main">
                <a:solidFill>
                  <a:srgbClr val="FFFFFF"/>
                </a:solidFill>
              </a14:hiddenFill>
            </a:ext>
          </a:extLst>
        </p:spPr>
      </p:pic>
      <p:pic>
        <p:nvPicPr>
          <p:cNvPr id="346118" name="Picture 6" descr="https://cdn.amanaimages.com/cen3tzG4fTr7Gtw1PoeRer/321050007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592" y="2240954"/>
            <a:ext cx="5883101" cy="3925133"/>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434199" y="6289132"/>
            <a:ext cx="4692310" cy="253916"/>
          </a:xfrm>
          <a:prstGeom prst="rect">
            <a:avLst/>
          </a:prstGeom>
          <a:noFill/>
        </p:spPr>
        <p:txBody>
          <a:bodyPr wrap="none" rtlCol="0">
            <a:spAutoFit/>
          </a:bodyPr>
          <a:lstStyle/>
          <a:p>
            <a:r>
              <a:rPr lang="en-US" altLang="ja-JP" sz="1050" dirty="0"/>
              <a:t>https://cdn.amanaimages.com/cen3tzG4fTr7Gtw1PoeRer/32105000781.jpg</a:t>
            </a:r>
            <a:endParaRPr kumimoji="1" lang="ja-JP" altLang="en-US" sz="1050" dirty="0"/>
          </a:p>
        </p:txBody>
      </p:sp>
      <p:sp>
        <p:nvSpPr>
          <p:cNvPr id="3" name="テキスト ボックス 2"/>
          <p:cNvSpPr txBox="1"/>
          <p:nvPr/>
        </p:nvSpPr>
        <p:spPr>
          <a:xfrm>
            <a:off x="5436097" y="6162174"/>
            <a:ext cx="3384376" cy="415498"/>
          </a:xfrm>
          <a:prstGeom prst="rect">
            <a:avLst/>
          </a:prstGeom>
          <a:noFill/>
        </p:spPr>
        <p:txBody>
          <a:bodyPr wrap="square" rtlCol="0">
            <a:spAutoFit/>
          </a:bodyPr>
          <a:lstStyle/>
          <a:p>
            <a:r>
              <a:rPr lang="en-US" altLang="ja-JP" sz="1050" dirty="0"/>
              <a:t>http://www2s.biglobe.ne.jp/~nkazu/jugyou/image/uni_jusei/Resized800/s-DSCN0925.jpg</a:t>
            </a:r>
            <a:endParaRPr kumimoji="1" lang="ja-JP" altLang="en-US" sz="1050" dirty="0"/>
          </a:p>
        </p:txBody>
      </p:sp>
      <p:sp>
        <p:nvSpPr>
          <p:cNvPr id="4" name="テキスト ボックス 3"/>
          <p:cNvSpPr txBox="1"/>
          <p:nvPr/>
        </p:nvSpPr>
        <p:spPr>
          <a:xfrm>
            <a:off x="5436097" y="116632"/>
            <a:ext cx="3046027" cy="276999"/>
          </a:xfrm>
          <a:prstGeom prst="rect">
            <a:avLst/>
          </a:prstGeom>
          <a:noFill/>
        </p:spPr>
        <p:txBody>
          <a:bodyPr wrap="none" rtlCol="0">
            <a:spAutoFit/>
          </a:bodyPr>
          <a:lstStyle/>
          <a:p>
            <a:r>
              <a:rPr lang="en-US" altLang="ja-JP" sz="1200" dirty="0"/>
              <a:t>http://sec-kaiyo.cf.ocha.ac.jp/material.html</a:t>
            </a:r>
            <a:endParaRPr kumimoji="1" lang="ja-JP" altLang="en-US" sz="1200" dirty="0"/>
          </a:p>
        </p:txBody>
      </p:sp>
      <p:sp>
        <p:nvSpPr>
          <p:cNvPr id="5" name="テキスト ボックス 4"/>
          <p:cNvSpPr txBox="1"/>
          <p:nvPr/>
        </p:nvSpPr>
        <p:spPr>
          <a:xfrm>
            <a:off x="1374479" y="2636912"/>
            <a:ext cx="1620957" cy="523220"/>
          </a:xfrm>
          <a:prstGeom prst="rect">
            <a:avLst/>
          </a:prstGeom>
          <a:noFill/>
        </p:spPr>
        <p:txBody>
          <a:bodyPr wrap="none" rtlCol="0">
            <a:spAutoFit/>
          </a:bodyPr>
          <a:lstStyle/>
          <a:p>
            <a:r>
              <a:rPr lang="ja-JP" altLang="en-US" sz="2800" dirty="0"/>
              <a:t>未受精卵</a:t>
            </a:r>
            <a:endParaRPr kumimoji="1" lang="ja-JP" altLang="en-US" sz="2800" dirty="0"/>
          </a:p>
        </p:txBody>
      </p:sp>
      <p:sp>
        <p:nvSpPr>
          <p:cNvPr id="9" name="テキスト ボックス 8"/>
          <p:cNvSpPr txBox="1"/>
          <p:nvPr/>
        </p:nvSpPr>
        <p:spPr>
          <a:xfrm>
            <a:off x="5995696" y="2496315"/>
            <a:ext cx="1261884" cy="523220"/>
          </a:xfrm>
          <a:prstGeom prst="rect">
            <a:avLst/>
          </a:prstGeom>
          <a:noFill/>
        </p:spPr>
        <p:txBody>
          <a:bodyPr wrap="none" rtlCol="0">
            <a:spAutoFit/>
          </a:bodyPr>
          <a:lstStyle/>
          <a:p>
            <a:r>
              <a:rPr lang="ja-JP" altLang="en-US" sz="2800" dirty="0"/>
              <a:t>受精卵</a:t>
            </a:r>
            <a:endParaRPr kumimoji="1" lang="ja-JP" altLang="en-US" sz="2800" dirty="0"/>
          </a:p>
        </p:txBody>
      </p:sp>
      <p:sp>
        <p:nvSpPr>
          <p:cNvPr id="10" name="テキスト ボックス 9"/>
          <p:cNvSpPr txBox="1"/>
          <p:nvPr/>
        </p:nvSpPr>
        <p:spPr>
          <a:xfrm>
            <a:off x="7257580" y="5223373"/>
            <a:ext cx="1261884" cy="523220"/>
          </a:xfrm>
          <a:prstGeom prst="rect">
            <a:avLst/>
          </a:prstGeom>
          <a:noFill/>
        </p:spPr>
        <p:txBody>
          <a:bodyPr wrap="none" rtlCol="0">
            <a:spAutoFit/>
          </a:bodyPr>
          <a:lstStyle/>
          <a:p>
            <a:r>
              <a:rPr kumimoji="1" lang="ja-JP" altLang="en-US" sz="2800" dirty="0"/>
              <a:t>囲卵腔</a:t>
            </a:r>
          </a:p>
        </p:txBody>
      </p:sp>
      <p:cxnSp>
        <p:nvCxnSpPr>
          <p:cNvPr id="11" name="直線矢印コネクタ 10"/>
          <p:cNvCxnSpPr/>
          <p:nvPr/>
        </p:nvCxnSpPr>
        <p:spPr>
          <a:xfrm flipH="1" flipV="1">
            <a:off x="7128285" y="4807373"/>
            <a:ext cx="276779" cy="726905"/>
          </a:xfrm>
          <a:prstGeom prst="straightConnector1">
            <a:avLst/>
          </a:prstGeom>
          <a:ln w="38100">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H="1" flipV="1">
            <a:off x="7635535" y="4391374"/>
            <a:ext cx="252987" cy="354080"/>
          </a:xfrm>
          <a:prstGeom prst="straightConnector1">
            <a:avLst/>
          </a:prstGeom>
          <a:ln w="38100">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7888522" y="4576541"/>
            <a:ext cx="1107996" cy="461665"/>
          </a:xfrm>
          <a:prstGeom prst="rect">
            <a:avLst/>
          </a:prstGeom>
          <a:noFill/>
        </p:spPr>
        <p:txBody>
          <a:bodyPr wrap="none" rtlCol="0">
            <a:spAutoFit/>
          </a:bodyPr>
          <a:lstStyle/>
          <a:p>
            <a:r>
              <a:rPr kumimoji="1" lang="ja-JP" altLang="en-US" sz="2400"/>
              <a:t>受精膜</a:t>
            </a:r>
          </a:p>
        </p:txBody>
      </p:sp>
    </p:spTree>
    <p:extLst>
      <p:ext uri="{BB962C8B-B14F-4D97-AF65-F5344CB8AC3E}">
        <p14:creationId xmlns:p14="http://schemas.microsoft.com/office/powerpoint/2010/main" val="33412635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2" cstate="print"/>
          <a:srcRect/>
          <a:stretch>
            <a:fillRect/>
          </a:stretch>
        </p:blipFill>
        <p:spPr bwMode="auto">
          <a:xfrm>
            <a:off x="2362200" y="457200"/>
            <a:ext cx="4073525" cy="5688013"/>
          </a:xfrm>
          <a:prstGeom prst="rect">
            <a:avLst/>
          </a:prstGeom>
          <a:noFill/>
          <a:ln w="9525">
            <a:noFill/>
            <a:miter lim="800000"/>
            <a:headEnd/>
            <a:tailEnd/>
          </a:ln>
        </p:spPr>
      </p:pic>
    </p:spTree>
    <p:extLst>
      <p:ext uri="{BB962C8B-B14F-4D97-AF65-F5344CB8AC3E}">
        <p14:creationId xmlns:p14="http://schemas.microsoft.com/office/powerpoint/2010/main" val="1757637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2" cstate="print"/>
          <a:srcRect/>
          <a:stretch>
            <a:fillRect/>
          </a:stretch>
        </p:blipFill>
        <p:spPr bwMode="auto">
          <a:xfrm>
            <a:off x="1828800" y="1828800"/>
            <a:ext cx="5372100" cy="4356100"/>
          </a:xfrm>
          <a:prstGeom prst="rect">
            <a:avLst/>
          </a:prstGeom>
          <a:noFill/>
          <a:ln w="9525">
            <a:noFill/>
            <a:miter lim="800000"/>
            <a:headEnd/>
            <a:tailEnd/>
          </a:ln>
        </p:spPr>
      </p:pic>
      <p:sp>
        <p:nvSpPr>
          <p:cNvPr id="126979" name="Text Box 3"/>
          <p:cNvSpPr txBox="1">
            <a:spLocks noChangeArrowheads="1"/>
          </p:cNvSpPr>
          <p:nvPr/>
        </p:nvSpPr>
        <p:spPr bwMode="auto">
          <a:xfrm>
            <a:off x="533400" y="762000"/>
            <a:ext cx="8015288" cy="457200"/>
          </a:xfrm>
          <a:prstGeom prst="rect">
            <a:avLst/>
          </a:prstGeom>
          <a:noFill/>
          <a:ln w="9525">
            <a:noFill/>
            <a:miter lim="800000"/>
            <a:headEnd/>
            <a:tailEnd/>
          </a:ln>
        </p:spPr>
        <p:txBody>
          <a:bodyPr wrap="none">
            <a:spAutoFit/>
          </a:bodyPr>
          <a:lstStyle/>
          <a:p>
            <a:r>
              <a:rPr lang="en-US" altLang="ja-JP" sz="2400">
                <a:solidFill>
                  <a:srgbClr val="000000"/>
                </a:solidFill>
                <a:latin typeface="Times" charset="0"/>
                <a:ea typeface="ＭＳ 明朝" pitchFamily="17" charset="-128"/>
              </a:rPr>
              <a:t>F-actin in Unfertilized Eggs Stained with Rhodamine Phalloidin</a:t>
            </a:r>
          </a:p>
        </p:txBody>
      </p:sp>
    </p:spTree>
    <p:extLst>
      <p:ext uri="{BB962C8B-B14F-4D97-AF65-F5344CB8AC3E}">
        <p14:creationId xmlns:p14="http://schemas.microsoft.com/office/powerpoint/2010/main" val="10680464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591175" y="685800"/>
            <a:ext cx="1801813" cy="1343025"/>
            <a:chOff x="3522" y="432"/>
            <a:chExt cx="1135" cy="846"/>
          </a:xfrm>
        </p:grpSpPr>
        <p:grpSp>
          <p:nvGrpSpPr>
            <p:cNvPr id="3" name="Group 3"/>
            <p:cNvGrpSpPr>
              <a:grpSpLocks/>
            </p:cNvGrpSpPr>
            <p:nvPr/>
          </p:nvGrpSpPr>
          <p:grpSpPr bwMode="auto">
            <a:xfrm>
              <a:off x="3522" y="432"/>
              <a:ext cx="1135" cy="846"/>
              <a:chOff x="3522" y="432"/>
              <a:chExt cx="1135" cy="846"/>
            </a:xfrm>
          </p:grpSpPr>
          <p:sp>
            <p:nvSpPr>
              <p:cNvPr id="128088" name="Rectangle 4"/>
              <p:cNvSpPr>
                <a:spLocks noChangeArrowheads="1"/>
              </p:cNvSpPr>
              <p:nvPr/>
            </p:nvSpPr>
            <p:spPr bwMode="auto">
              <a:xfrm>
                <a:off x="4021" y="744"/>
                <a:ext cx="636" cy="30"/>
              </a:xfrm>
              <a:prstGeom prst="rect">
                <a:avLst/>
              </a:prstGeom>
              <a:solidFill>
                <a:srgbClr val="FF1C1C"/>
              </a:solidFill>
              <a:ln w="9525">
                <a:noFill/>
                <a:miter lim="800000"/>
                <a:headEnd/>
                <a:tailEnd/>
              </a:ln>
            </p:spPr>
            <p:txBody>
              <a:bodyPr/>
              <a:lstStyle/>
              <a:p>
                <a:endParaRPr lang="ja-JP" altLang="en-US">
                  <a:solidFill>
                    <a:srgbClr val="000000"/>
                  </a:solidFill>
                  <a:latin typeface="Arial"/>
                  <a:ea typeface="ＭＳ Ｐゴシック"/>
                </a:endParaRPr>
              </a:p>
            </p:txBody>
          </p:sp>
          <p:sp>
            <p:nvSpPr>
              <p:cNvPr id="128089" name="Freeform 5"/>
              <p:cNvSpPr>
                <a:spLocks/>
              </p:cNvSpPr>
              <p:nvPr/>
            </p:nvSpPr>
            <p:spPr bwMode="auto">
              <a:xfrm>
                <a:off x="4309" y="636"/>
                <a:ext cx="60" cy="90"/>
              </a:xfrm>
              <a:custGeom>
                <a:avLst/>
                <a:gdLst>
                  <a:gd name="T0" fmla="*/ 60 w 60"/>
                  <a:gd name="T1" fmla="*/ 6 h 90"/>
                  <a:gd name="T2" fmla="*/ 54 w 60"/>
                  <a:gd name="T3" fmla="*/ 0 h 90"/>
                  <a:gd name="T4" fmla="*/ 42 w 60"/>
                  <a:gd name="T5" fmla="*/ 0 h 90"/>
                  <a:gd name="T6" fmla="*/ 24 w 60"/>
                  <a:gd name="T7" fmla="*/ 0 h 90"/>
                  <a:gd name="T8" fmla="*/ 0 w 60"/>
                  <a:gd name="T9" fmla="*/ 6 h 90"/>
                  <a:gd name="T10" fmla="*/ 0 w 60"/>
                  <a:gd name="T11" fmla="*/ 6 h 90"/>
                  <a:gd name="T12" fmla="*/ 12 w 60"/>
                  <a:gd name="T13" fmla="*/ 24 h 90"/>
                  <a:gd name="T14" fmla="*/ 18 w 60"/>
                  <a:gd name="T15" fmla="*/ 54 h 90"/>
                  <a:gd name="T16" fmla="*/ 30 w 60"/>
                  <a:gd name="T17" fmla="*/ 78 h 90"/>
                  <a:gd name="T18" fmla="*/ 30 w 60"/>
                  <a:gd name="T19" fmla="*/ 90 h 90"/>
                  <a:gd name="T20" fmla="*/ 30 w 60"/>
                  <a:gd name="T21" fmla="*/ 90 h 90"/>
                  <a:gd name="T22" fmla="*/ 60 w 60"/>
                  <a:gd name="T23" fmla="*/ 6 h 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0"/>
                  <a:gd name="T37" fmla="*/ 0 h 90"/>
                  <a:gd name="T38" fmla="*/ 60 w 60"/>
                  <a:gd name="T39" fmla="*/ 90 h 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0" h="90">
                    <a:moveTo>
                      <a:pt x="60" y="6"/>
                    </a:moveTo>
                    <a:lnTo>
                      <a:pt x="54" y="0"/>
                    </a:lnTo>
                    <a:lnTo>
                      <a:pt x="42" y="0"/>
                    </a:lnTo>
                    <a:lnTo>
                      <a:pt x="24" y="0"/>
                    </a:lnTo>
                    <a:lnTo>
                      <a:pt x="0" y="6"/>
                    </a:lnTo>
                    <a:lnTo>
                      <a:pt x="12" y="24"/>
                    </a:lnTo>
                    <a:lnTo>
                      <a:pt x="18" y="54"/>
                    </a:lnTo>
                    <a:lnTo>
                      <a:pt x="30" y="78"/>
                    </a:lnTo>
                    <a:lnTo>
                      <a:pt x="30" y="90"/>
                    </a:lnTo>
                    <a:lnTo>
                      <a:pt x="60" y="6"/>
                    </a:lnTo>
                    <a:close/>
                  </a:path>
                </a:pathLst>
              </a:custGeom>
              <a:solidFill>
                <a:srgbClr val="FF1C1C"/>
              </a:solidFill>
              <a:ln w="9525">
                <a:noFill/>
                <a:round/>
                <a:headEnd/>
                <a:tailEnd/>
              </a:ln>
            </p:spPr>
            <p:txBody>
              <a:bodyPr/>
              <a:lstStyle/>
              <a:p>
                <a:endParaRPr lang="ja-JP" altLang="en-US">
                  <a:solidFill>
                    <a:srgbClr val="000000"/>
                  </a:solidFill>
                  <a:latin typeface="Arial"/>
                  <a:ea typeface="ＭＳ Ｐゴシック"/>
                </a:endParaRPr>
              </a:p>
            </p:txBody>
          </p:sp>
          <p:sp>
            <p:nvSpPr>
              <p:cNvPr id="128090" name="Freeform 6"/>
              <p:cNvSpPr>
                <a:spLocks/>
              </p:cNvSpPr>
              <p:nvPr/>
            </p:nvSpPr>
            <p:spPr bwMode="auto">
              <a:xfrm>
                <a:off x="3522" y="1068"/>
                <a:ext cx="102" cy="210"/>
              </a:xfrm>
              <a:custGeom>
                <a:avLst/>
                <a:gdLst>
                  <a:gd name="T0" fmla="*/ 102 w 102"/>
                  <a:gd name="T1" fmla="*/ 162 h 210"/>
                  <a:gd name="T2" fmla="*/ 48 w 102"/>
                  <a:gd name="T3" fmla="*/ 162 h 210"/>
                  <a:gd name="T4" fmla="*/ 48 w 102"/>
                  <a:gd name="T5" fmla="*/ 162 h 210"/>
                  <a:gd name="T6" fmla="*/ 48 w 102"/>
                  <a:gd name="T7" fmla="*/ 162 h 210"/>
                  <a:gd name="T8" fmla="*/ 48 w 102"/>
                  <a:gd name="T9" fmla="*/ 162 h 210"/>
                  <a:gd name="T10" fmla="*/ 48 w 102"/>
                  <a:gd name="T11" fmla="*/ 210 h 210"/>
                  <a:gd name="T12" fmla="*/ 48 w 102"/>
                  <a:gd name="T13" fmla="*/ 210 h 210"/>
                  <a:gd name="T14" fmla="*/ 48 w 102"/>
                  <a:gd name="T15" fmla="*/ 210 h 210"/>
                  <a:gd name="T16" fmla="*/ 48 w 102"/>
                  <a:gd name="T17" fmla="*/ 210 h 210"/>
                  <a:gd name="T18" fmla="*/ 0 w 102"/>
                  <a:gd name="T19" fmla="*/ 102 h 210"/>
                  <a:gd name="T20" fmla="*/ 0 w 102"/>
                  <a:gd name="T21" fmla="*/ 102 h 210"/>
                  <a:gd name="T22" fmla="*/ 0 w 102"/>
                  <a:gd name="T23" fmla="*/ 102 h 210"/>
                  <a:gd name="T24" fmla="*/ 0 w 102"/>
                  <a:gd name="T25" fmla="*/ 102 h 210"/>
                  <a:gd name="T26" fmla="*/ 48 w 102"/>
                  <a:gd name="T27" fmla="*/ 0 h 210"/>
                  <a:gd name="T28" fmla="*/ 48 w 102"/>
                  <a:gd name="T29" fmla="*/ 0 h 210"/>
                  <a:gd name="T30" fmla="*/ 48 w 102"/>
                  <a:gd name="T31" fmla="*/ 0 h 210"/>
                  <a:gd name="T32" fmla="*/ 48 w 102"/>
                  <a:gd name="T33" fmla="*/ 0 h 210"/>
                  <a:gd name="T34" fmla="*/ 48 w 102"/>
                  <a:gd name="T35" fmla="*/ 48 h 210"/>
                  <a:gd name="T36" fmla="*/ 48 w 102"/>
                  <a:gd name="T37" fmla="*/ 48 h 210"/>
                  <a:gd name="T38" fmla="*/ 48 w 102"/>
                  <a:gd name="T39" fmla="*/ 48 h 210"/>
                  <a:gd name="T40" fmla="*/ 48 w 102"/>
                  <a:gd name="T41" fmla="*/ 48 h 210"/>
                  <a:gd name="T42" fmla="*/ 102 w 102"/>
                  <a:gd name="T43" fmla="*/ 48 h 210"/>
                  <a:gd name="T44" fmla="*/ 102 w 102"/>
                  <a:gd name="T45" fmla="*/ 48 h 210"/>
                  <a:gd name="T46" fmla="*/ 102 w 102"/>
                  <a:gd name="T47" fmla="*/ 48 h 210"/>
                  <a:gd name="T48" fmla="*/ 102 w 102"/>
                  <a:gd name="T49" fmla="*/ 48 h 210"/>
                  <a:gd name="T50" fmla="*/ 102 w 102"/>
                  <a:gd name="T51" fmla="*/ 162 h 210"/>
                  <a:gd name="T52" fmla="*/ 102 w 102"/>
                  <a:gd name="T53" fmla="*/ 162 h 2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2"/>
                  <a:gd name="T82" fmla="*/ 0 h 210"/>
                  <a:gd name="T83" fmla="*/ 102 w 102"/>
                  <a:gd name="T84" fmla="*/ 210 h 2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2" h="210">
                    <a:moveTo>
                      <a:pt x="102" y="162"/>
                    </a:moveTo>
                    <a:lnTo>
                      <a:pt x="48" y="162"/>
                    </a:lnTo>
                    <a:lnTo>
                      <a:pt x="48" y="210"/>
                    </a:lnTo>
                    <a:lnTo>
                      <a:pt x="0" y="102"/>
                    </a:lnTo>
                    <a:lnTo>
                      <a:pt x="48" y="0"/>
                    </a:lnTo>
                    <a:lnTo>
                      <a:pt x="48" y="48"/>
                    </a:lnTo>
                    <a:lnTo>
                      <a:pt x="102" y="48"/>
                    </a:lnTo>
                    <a:lnTo>
                      <a:pt x="102" y="162"/>
                    </a:lnTo>
                    <a:close/>
                  </a:path>
                </a:pathLst>
              </a:custGeom>
              <a:noFill/>
              <a:ln w="9525">
                <a:solidFill>
                  <a:srgbClr val="FF0000"/>
                </a:solidFill>
                <a:prstDash val="solid"/>
                <a:round/>
                <a:headEnd/>
                <a:tailEnd/>
              </a:ln>
            </p:spPr>
            <p:txBody>
              <a:bodyPr/>
              <a:lstStyle/>
              <a:p>
                <a:endParaRPr lang="ja-JP" altLang="en-US">
                  <a:solidFill>
                    <a:srgbClr val="000000"/>
                  </a:solidFill>
                  <a:latin typeface="Arial"/>
                  <a:ea typeface="ＭＳ Ｐゴシック"/>
                </a:endParaRPr>
              </a:p>
            </p:txBody>
          </p:sp>
          <p:sp>
            <p:nvSpPr>
              <p:cNvPr id="128091" name="Text Box 7"/>
              <p:cNvSpPr txBox="1">
                <a:spLocks noChangeArrowheads="1"/>
              </p:cNvSpPr>
              <p:nvPr/>
            </p:nvSpPr>
            <p:spPr bwMode="auto">
              <a:xfrm>
                <a:off x="4109" y="432"/>
                <a:ext cx="499" cy="192"/>
              </a:xfrm>
              <a:prstGeom prst="rect">
                <a:avLst/>
              </a:prstGeom>
              <a:noFill/>
              <a:ln w="9525">
                <a:noFill/>
                <a:miter lim="800000"/>
                <a:headEnd/>
                <a:tailEnd/>
              </a:ln>
            </p:spPr>
            <p:txBody>
              <a:bodyPr wrap="none">
                <a:spAutoFit/>
              </a:bodyPr>
              <a:lstStyle/>
              <a:p>
                <a:r>
                  <a:rPr lang="en-US" altLang="ja-JP" sz="1400" b="1">
                    <a:solidFill>
                      <a:srgbClr val="FF0000"/>
                    </a:solidFill>
                    <a:latin typeface="Times" charset="0"/>
                    <a:ea typeface="ＭＳ 明朝" pitchFamily="17" charset="-128"/>
                  </a:rPr>
                  <a:t>Toxin B</a:t>
                </a:r>
                <a:endParaRPr lang="en-US" altLang="ja-JP" sz="1400">
                  <a:solidFill>
                    <a:srgbClr val="000000"/>
                  </a:solidFill>
                  <a:latin typeface="Times" charset="0"/>
                  <a:ea typeface="ＭＳ 明朝" pitchFamily="17" charset="-128"/>
                </a:endParaRPr>
              </a:p>
            </p:txBody>
          </p:sp>
        </p:grpSp>
        <p:sp>
          <p:nvSpPr>
            <p:cNvPr id="128087" name="Rectangle 8"/>
            <p:cNvSpPr>
              <a:spLocks noChangeArrowheads="1"/>
            </p:cNvSpPr>
            <p:nvPr/>
          </p:nvSpPr>
          <p:spPr bwMode="auto">
            <a:xfrm>
              <a:off x="4333" y="582"/>
              <a:ext cx="12" cy="132"/>
            </a:xfrm>
            <a:prstGeom prst="rect">
              <a:avLst/>
            </a:prstGeom>
            <a:solidFill>
              <a:srgbClr val="FF1C1C"/>
            </a:solidFill>
            <a:ln w="9525">
              <a:noFill/>
              <a:miter lim="800000"/>
              <a:headEnd/>
              <a:tailEnd/>
            </a:ln>
          </p:spPr>
          <p:txBody>
            <a:bodyPr/>
            <a:lstStyle/>
            <a:p>
              <a:endParaRPr lang="ja-JP" altLang="en-US">
                <a:solidFill>
                  <a:srgbClr val="000000"/>
                </a:solidFill>
                <a:latin typeface="Arial"/>
                <a:ea typeface="ＭＳ Ｐゴシック"/>
              </a:endParaRPr>
            </a:p>
          </p:txBody>
        </p:sp>
      </p:grpSp>
      <p:grpSp>
        <p:nvGrpSpPr>
          <p:cNvPr id="4" name="Group 9"/>
          <p:cNvGrpSpPr>
            <a:grpSpLocks/>
          </p:cNvGrpSpPr>
          <p:nvPr/>
        </p:nvGrpSpPr>
        <p:grpSpPr bwMode="auto">
          <a:xfrm>
            <a:off x="3886200" y="1228725"/>
            <a:ext cx="4570413" cy="976313"/>
            <a:chOff x="2448" y="774"/>
            <a:chExt cx="2879" cy="615"/>
          </a:xfrm>
        </p:grpSpPr>
        <p:sp>
          <p:nvSpPr>
            <p:cNvPr id="128006" name="Freeform 10"/>
            <p:cNvSpPr>
              <a:spLocks/>
            </p:cNvSpPr>
            <p:nvPr/>
          </p:nvSpPr>
          <p:spPr bwMode="auto">
            <a:xfrm>
              <a:off x="4849" y="888"/>
              <a:ext cx="132" cy="54"/>
            </a:xfrm>
            <a:custGeom>
              <a:avLst/>
              <a:gdLst>
                <a:gd name="T0" fmla="*/ 0 w 132"/>
                <a:gd name="T1" fmla="*/ 0 h 54"/>
                <a:gd name="T2" fmla="*/ 36 w 132"/>
                <a:gd name="T3" fmla="*/ 0 h 54"/>
                <a:gd name="T4" fmla="*/ 36 w 132"/>
                <a:gd name="T5" fmla="*/ 0 h 54"/>
                <a:gd name="T6" fmla="*/ 72 w 132"/>
                <a:gd name="T7" fmla="*/ 6 h 54"/>
                <a:gd name="T8" fmla="*/ 72 w 132"/>
                <a:gd name="T9" fmla="*/ 6 h 54"/>
                <a:gd name="T10" fmla="*/ 108 w 132"/>
                <a:gd name="T11" fmla="*/ 24 h 54"/>
                <a:gd name="T12" fmla="*/ 108 w 132"/>
                <a:gd name="T13" fmla="*/ 24 h 54"/>
                <a:gd name="T14" fmla="*/ 132 w 132"/>
                <a:gd name="T15" fmla="*/ 54 h 54"/>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54"/>
                <a:gd name="T26" fmla="*/ 132 w 132"/>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54">
                  <a:moveTo>
                    <a:pt x="0" y="0"/>
                  </a:moveTo>
                  <a:lnTo>
                    <a:pt x="36" y="0"/>
                  </a:lnTo>
                  <a:lnTo>
                    <a:pt x="72" y="6"/>
                  </a:lnTo>
                  <a:lnTo>
                    <a:pt x="108" y="24"/>
                  </a:lnTo>
                  <a:lnTo>
                    <a:pt x="132" y="54"/>
                  </a:lnTo>
                </a:path>
              </a:pathLst>
            </a:custGeom>
            <a:noFill/>
            <a:ln w="952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128007" name="Freeform 11"/>
            <p:cNvSpPr>
              <a:spLocks/>
            </p:cNvSpPr>
            <p:nvPr/>
          </p:nvSpPr>
          <p:spPr bwMode="auto">
            <a:xfrm>
              <a:off x="4795" y="882"/>
              <a:ext cx="360" cy="360"/>
            </a:xfrm>
            <a:custGeom>
              <a:avLst/>
              <a:gdLst>
                <a:gd name="T0" fmla="*/ 360 w 360"/>
                <a:gd name="T1" fmla="*/ 180 h 360"/>
                <a:gd name="T2" fmla="*/ 354 w 360"/>
                <a:gd name="T3" fmla="*/ 144 h 360"/>
                <a:gd name="T4" fmla="*/ 348 w 360"/>
                <a:gd name="T5" fmla="*/ 108 h 360"/>
                <a:gd name="T6" fmla="*/ 330 w 360"/>
                <a:gd name="T7" fmla="*/ 78 h 360"/>
                <a:gd name="T8" fmla="*/ 306 w 360"/>
                <a:gd name="T9" fmla="*/ 54 h 360"/>
                <a:gd name="T10" fmla="*/ 282 w 360"/>
                <a:gd name="T11" fmla="*/ 30 h 360"/>
                <a:gd name="T12" fmla="*/ 246 w 360"/>
                <a:gd name="T13" fmla="*/ 12 h 360"/>
                <a:gd name="T14" fmla="*/ 216 w 360"/>
                <a:gd name="T15" fmla="*/ 0 h 360"/>
                <a:gd name="T16" fmla="*/ 180 w 360"/>
                <a:gd name="T17" fmla="*/ 0 h 360"/>
                <a:gd name="T18" fmla="*/ 180 w 360"/>
                <a:gd name="T19" fmla="*/ 0 h 360"/>
                <a:gd name="T20" fmla="*/ 144 w 360"/>
                <a:gd name="T21" fmla="*/ 0 h 360"/>
                <a:gd name="T22" fmla="*/ 108 w 360"/>
                <a:gd name="T23" fmla="*/ 12 h 360"/>
                <a:gd name="T24" fmla="*/ 78 w 360"/>
                <a:gd name="T25" fmla="*/ 30 h 360"/>
                <a:gd name="T26" fmla="*/ 48 w 360"/>
                <a:gd name="T27" fmla="*/ 54 h 360"/>
                <a:gd name="T28" fmla="*/ 30 w 360"/>
                <a:gd name="T29" fmla="*/ 78 h 360"/>
                <a:gd name="T30" fmla="*/ 12 w 360"/>
                <a:gd name="T31" fmla="*/ 108 h 360"/>
                <a:gd name="T32" fmla="*/ 0 w 360"/>
                <a:gd name="T33" fmla="*/ 144 h 360"/>
                <a:gd name="T34" fmla="*/ 0 w 360"/>
                <a:gd name="T35" fmla="*/ 180 h 360"/>
                <a:gd name="T36" fmla="*/ 0 w 360"/>
                <a:gd name="T37" fmla="*/ 180 h 360"/>
                <a:gd name="T38" fmla="*/ 0 w 360"/>
                <a:gd name="T39" fmla="*/ 216 h 360"/>
                <a:gd name="T40" fmla="*/ 12 w 360"/>
                <a:gd name="T41" fmla="*/ 252 h 360"/>
                <a:gd name="T42" fmla="*/ 30 w 360"/>
                <a:gd name="T43" fmla="*/ 282 h 360"/>
                <a:gd name="T44" fmla="*/ 48 w 360"/>
                <a:gd name="T45" fmla="*/ 306 h 360"/>
                <a:gd name="T46" fmla="*/ 78 w 360"/>
                <a:gd name="T47" fmla="*/ 330 h 360"/>
                <a:gd name="T48" fmla="*/ 108 w 360"/>
                <a:gd name="T49" fmla="*/ 348 h 360"/>
                <a:gd name="T50" fmla="*/ 144 w 360"/>
                <a:gd name="T51" fmla="*/ 360 h 360"/>
                <a:gd name="T52" fmla="*/ 180 w 360"/>
                <a:gd name="T53" fmla="*/ 360 h 360"/>
                <a:gd name="T54" fmla="*/ 180 w 360"/>
                <a:gd name="T55" fmla="*/ 360 h 360"/>
                <a:gd name="T56" fmla="*/ 216 w 360"/>
                <a:gd name="T57" fmla="*/ 360 h 360"/>
                <a:gd name="T58" fmla="*/ 246 w 360"/>
                <a:gd name="T59" fmla="*/ 348 h 360"/>
                <a:gd name="T60" fmla="*/ 282 w 360"/>
                <a:gd name="T61" fmla="*/ 330 h 360"/>
                <a:gd name="T62" fmla="*/ 306 w 360"/>
                <a:gd name="T63" fmla="*/ 306 h 360"/>
                <a:gd name="T64" fmla="*/ 330 w 360"/>
                <a:gd name="T65" fmla="*/ 282 h 360"/>
                <a:gd name="T66" fmla="*/ 348 w 360"/>
                <a:gd name="T67" fmla="*/ 252 h 360"/>
                <a:gd name="T68" fmla="*/ 354 w 360"/>
                <a:gd name="T69" fmla="*/ 216 h 360"/>
                <a:gd name="T70" fmla="*/ 360 w 360"/>
                <a:gd name="T71" fmla="*/ 180 h 36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0"/>
                <a:gd name="T109" fmla="*/ 0 h 360"/>
                <a:gd name="T110" fmla="*/ 360 w 360"/>
                <a:gd name="T111" fmla="*/ 360 h 36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0" h="360">
                  <a:moveTo>
                    <a:pt x="360" y="180"/>
                  </a:moveTo>
                  <a:lnTo>
                    <a:pt x="354" y="144"/>
                  </a:lnTo>
                  <a:lnTo>
                    <a:pt x="348" y="108"/>
                  </a:lnTo>
                  <a:lnTo>
                    <a:pt x="330" y="78"/>
                  </a:lnTo>
                  <a:lnTo>
                    <a:pt x="306" y="54"/>
                  </a:lnTo>
                  <a:lnTo>
                    <a:pt x="282" y="30"/>
                  </a:lnTo>
                  <a:lnTo>
                    <a:pt x="246" y="12"/>
                  </a:lnTo>
                  <a:lnTo>
                    <a:pt x="216" y="0"/>
                  </a:lnTo>
                  <a:lnTo>
                    <a:pt x="180" y="0"/>
                  </a:lnTo>
                  <a:lnTo>
                    <a:pt x="144" y="0"/>
                  </a:lnTo>
                  <a:lnTo>
                    <a:pt x="108" y="12"/>
                  </a:lnTo>
                  <a:lnTo>
                    <a:pt x="78" y="30"/>
                  </a:lnTo>
                  <a:lnTo>
                    <a:pt x="48" y="54"/>
                  </a:lnTo>
                  <a:lnTo>
                    <a:pt x="30" y="78"/>
                  </a:lnTo>
                  <a:lnTo>
                    <a:pt x="12" y="108"/>
                  </a:lnTo>
                  <a:lnTo>
                    <a:pt x="0" y="144"/>
                  </a:lnTo>
                  <a:lnTo>
                    <a:pt x="0" y="180"/>
                  </a:lnTo>
                  <a:lnTo>
                    <a:pt x="0" y="216"/>
                  </a:lnTo>
                  <a:lnTo>
                    <a:pt x="12" y="252"/>
                  </a:lnTo>
                  <a:lnTo>
                    <a:pt x="30" y="282"/>
                  </a:lnTo>
                  <a:lnTo>
                    <a:pt x="48" y="306"/>
                  </a:lnTo>
                  <a:lnTo>
                    <a:pt x="78" y="330"/>
                  </a:lnTo>
                  <a:lnTo>
                    <a:pt x="108" y="348"/>
                  </a:lnTo>
                  <a:lnTo>
                    <a:pt x="144" y="360"/>
                  </a:lnTo>
                  <a:lnTo>
                    <a:pt x="180" y="360"/>
                  </a:lnTo>
                  <a:lnTo>
                    <a:pt x="216" y="360"/>
                  </a:lnTo>
                  <a:lnTo>
                    <a:pt x="246" y="348"/>
                  </a:lnTo>
                  <a:lnTo>
                    <a:pt x="282" y="330"/>
                  </a:lnTo>
                  <a:lnTo>
                    <a:pt x="306" y="306"/>
                  </a:lnTo>
                  <a:lnTo>
                    <a:pt x="330" y="282"/>
                  </a:lnTo>
                  <a:lnTo>
                    <a:pt x="348" y="252"/>
                  </a:lnTo>
                  <a:lnTo>
                    <a:pt x="354" y="216"/>
                  </a:lnTo>
                  <a:lnTo>
                    <a:pt x="360" y="180"/>
                  </a:lnTo>
                  <a:close/>
                </a:path>
              </a:pathLst>
            </a:custGeom>
            <a:solidFill>
              <a:srgbClr val="FFFFFF"/>
            </a:solidFill>
            <a:ln w="9525">
              <a:noFill/>
              <a:round/>
              <a:headEnd/>
              <a:tailEnd/>
            </a:ln>
          </p:spPr>
          <p:txBody>
            <a:bodyPr/>
            <a:lstStyle/>
            <a:p>
              <a:endParaRPr lang="ja-JP" altLang="en-US">
                <a:solidFill>
                  <a:srgbClr val="000000"/>
                </a:solidFill>
                <a:latin typeface="Arial"/>
                <a:ea typeface="ＭＳ Ｐゴシック"/>
              </a:endParaRPr>
            </a:p>
          </p:txBody>
        </p:sp>
        <p:sp>
          <p:nvSpPr>
            <p:cNvPr id="128008" name="Freeform 12"/>
            <p:cNvSpPr>
              <a:spLocks/>
            </p:cNvSpPr>
            <p:nvPr/>
          </p:nvSpPr>
          <p:spPr bwMode="auto">
            <a:xfrm>
              <a:off x="4795" y="882"/>
              <a:ext cx="360" cy="360"/>
            </a:xfrm>
            <a:custGeom>
              <a:avLst/>
              <a:gdLst>
                <a:gd name="T0" fmla="*/ 354 w 360"/>
                <a:gd name="T1" fmla="*/ 144 h 360"/>
                <a:gd name="T2" fmla="*/ 348 w 360"/>
                <a:gd name="T3" fmla="*/ 108 h 360"/>
                <a:gd name="T4" fmla="*/ 330 w 360"/>
                <a:gd name="T5" fmla="*/ 78 h 360"/>
                <a:gd name="T6" fmla="*/ 306 w 360"/>
                <a:gd name="T7" fmla="*/ 54 h 360"/>
                <a:gd name="T8" fmla="*/ 282 w 360"/>
                <a:gd name="T9" fmla="*/ 30 h 360"/>
                <a:gd name="T10" fmla="*/ 246 w 360"/>
                <a:gd name="T11" fmla="*/ 12 h 360"/>
                <a:gd name="T12" fmla="*/ 216 w 360"/>
                <a:gd name="T13" fmla="*/ 0 h 360"/>
                <a:gd name="T14" fmla="*/ 180 w 360"/>
                <a:gd name="T15" fmla="*/ 0 h 360"/>
                <a:gd name="T16" fmla="*/ 180 w 360"/>
                <a:gd name="T17" fmla="*/ 0 h 360"/>
                <a:gd name="T18" fmla="*/ 144 w 360"/>
                <a:gd name="T19" fmla="*/ 0 h 360"/>
                <a:gd name="T20" fmla="*/ 108 w 360"/>
                <a:gd name="T21" fmla="*/ 12 h 360"/>
                <a:gd name="T22" fmla="*/ 78 w 360"/>
                <a:gd name="T23" fmla="*/ 30 h 360"/>
                <a:gd name="T24" fmla="*/ 48 w 360"/>
                <a:gd name="T25" fmla="*/ 54 h 360"/>
                <a:gd name="T26" fmla="*/ 30 w 360"/>
                <a:gd name="T27" fmla="*/ 78 h 360"/>
                <a:gd name="T28" fmla="*/ 12 w 360"/>
                <a:gd name="T29" fmla="*/ 108 h 360"/>
                <a:gd name="T30" fmla="*/ 0 w 360"/>
                <a:gd name="T31" fmla="*/ 144 h 360"/>
                <a:gd name="T32" fmla="*/ 0 w 360"/>
                <a:gd name="T33" fmla="*/ 180 h 360"/>
                <a:gd name="T34" fmla="*/ 0 w 360"/>
                <a:gd name="T35" fmla="*/ 180 h 360"/>
                <a:gd name="T36" fmla="*/ 0 w 360"/>
                <a:gd name="T37" fmla="*/ 216 h 360"/>
                <a:gd name="T38" fmla="*/ 12 w 360"/>
                <a:gd name="T39" fmla="*/ 252 h 360"/>
                <a:gd name="T40" fmla="*/ 30 w 360"/>
                <a:gd name="T41" fmla="*/ 282 h 360"/>
                <a:gd name="T42" fmla="*/ 48 w 360"/>
                <a:gd name="T43" fmla="*/ 306 h 360"/>
                <a:gd name="T44" fmla="*/ 78 w 360"/>
                <a:gd name="T45" fmla="*/ 330 h 360"/>
                <a:gd name="T46" fmla="*/ 108 w 360"/>
                <a:gd name="T47" fmla="*/ 348 h 360"/>
                <a:gd name="T48" fmla="*/ 144 w 360"/>
                <a:gd name="T49" fmla="*/ 360 h 360"/>
                <a:gd name="T50" fmla="*/ 180 w 360"/>
                <a:gd name="T51" fmla="*/ 360 h 360"/>
                <a:gd name="T52" fmla="*/ 180 w 360"/>
                <a:gd name="T53" fmla="*/ 360 h 360"/>
                <a:gd name="T54" fmla="*/ 216 w 360"/>
                <a:gd name="T55" fmla="*/ 360 h 360"/>
                <a:gd name="T56" fmla="*/ 246 w 360"/>
                <a:gd name="T57" fmla="*/ 348 h 360"/>
                <a:gd name="T58" fmla="*/ 282 w 360"/>
                <a:gd name="T59" fmla="*/ 330 h 360"/>
                <a:gd name="T60" fmla="*/ 306 w 360"/>
                <a:gd name="T61" fmla="*/ 306 h 360"/>
                <a:gd name="T62" fmla="*/ 330 w 360"/>
                <a:gd name="T63" fmla="*/ 282 h 360"/>
                <a:gd name="T64" fmla="*/ 348 w 360"/>
                <a:gd name="T65" fmla="*/ 252 h 360"/>
                <a:gd name="T66" fmla="*/ 354 w 360"/>
                <a:gd name="T67" fmla="*/ 216 h 360"/>
                <a:gd name="T68" fmla="*/ 360 w 360"/>
                <a:gd name="T69" fmla="*/ 180 h 3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0"/>
                <a:gd name="T106" fmla="*/ 0 h 360"/>
                <a:gd name="T107" fmla="*/ 360 w 360"/>
                <a:gd name="T108" fmla="*/ 360 h 3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0" h="360">
                  <a:moveTo>
                    <a:pt x="360" y="180"/>
                  </a:moveTo>
                  <a:lnTo>
                    <a:pt x="354" y="144"/>
                  </a:lnTo>
                  <a:lnTo>
                    <a:pt x="348" y="108"/>
                  </a:lnTo>
                  <a:lnTo>
                    <a:pt x="330" y="78"/>
                  </a:lnTo>
                  <a:lnTo>
                    <a:pt x="306" y="54"/>
                  </a:lnTo>
                  <a:lnTo>
                    <a:pt x="282" y="30"/>
                  </a:lnTo>
                  <a:lnTo>
                    <a:pt x="246" y="12"/>
                  </a:lnTo>
                  <a:lnTo>
                    <a:pt x="216" y="0"/>
                  </a:lnTo>
                  <a:lnTo>
                    <a:pt x="180" y="0"/>
                  </a:lnTo>
                  <a:lnTo>
                    <a:pt x="144" y="0"/>
                  </a:lnTo>
                  <a:lnTo>
                    <a:pt x="108" y="12"/>
                  </a:lnTo>
                  <a:lnTo>
                    <a:pt x="78" y="30"/>
                  </a:lnTo>
                  <a:lnTo>
                    <a:pt x="48" y="54"/>
                  </a:lnTo>
                  <a:lnTo>
                    <a:pt x="30" y="78"/>
                  </a:lnTo>
                  <a:lnTo>
                    <a:pt x="12" y="108"/>
                  </a:lnTo>
                  <a:lnTo>
                    <a:pt x="0" y="144"/>
                  </a:lnTo>
                  <a:lnTo>
                    <a:pt x="0" y="180"/>
                  </a:lnTo>
                  <a:lnTo>
                    <a:pt x="0" y="216"/>
                  </a:lnTo>
                  <a:lnTo>
                    <a:pt x="12" y="252"/>
                  </a:lnTo>
                  <a:lnTo>
                    <a:pt x="30" y="282"/>
                  </a:lnTo>
                  <a:lnTo>
                    <a:pt x="48" y="306"/>
                  </a:lnTo>
                  <a:lnTo>
                    <a:pt x="78" y="330"/>
                  </a:lnTo>
                  <a:lnTo>
                    <a:pt x="108" y="348"/>
                  </a:lnTo>
                  <a:lnTo>
                    <a:pt x="144" y="360"/>
                  </a:lnTo>
                  <a:lnTo>
                    <a:pt x="180" y="360"/>
                  </a:lnTo>
                  <a:lnTo>
                    <a:pt x="216" y="360"/>
                  </a:lnTo>
                  <a:lnTo>
                    <a:pt x="246" y="348"/>
                  </a:lnTo>
                  <a:lnTo>
                    <a:pt x="282" y="330"/>
                  </a:lnTo>
                  <a:lnTo>
                    <a:pt x="306" y="306"/>
                  </a:lnTo>
                  <a:lnTo>
                    <a:pt x="330" y="282"/>
                  </a:lnTo>
                  <a:lnTo>
                    <a:pt x="348" y="252"/>
                  </a:lnTo>
                  <a:lnTo>
                    <a:pt x="354" y="216"/>
                  </a:lnTo>
                  <a:lnTo>
                    <a:pt x="360" y="180"/>
                  </a:lnTo>
                  <a:close/>
                </a:path>
              </a:pathLst>
            </a:custGeom>
            <a:noFill/>
            <a:ln w="952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128009" name="Freeform 13"/>
            <p:cNvSpPr>
              <a:spLocks/>
            </p:cNvSpPr>
            <p:nvPr/>
          </p:nvSpPr>
          <p:spPr bwMode="auto">
            <a:xfrm>
              <a:off x="4969" y="930"/>
              <a:ext cx="126" cy="126"/>
            </a:xfrm>
            <a:custGeom>
              <a:avLst/>
              <a:gdLst>
                <a:gd name="T0" fmla="*/ 18 w 126"/>
                <a:gd name="T1" fmla="*/ 6 h 126"/>
                <a:gd name="T2" fmla="*/ 42 w 126"/>
                <a:gd name="T3" fmla="*/ 0 h 126"/>
                <a:gd name="T4" fmla="*/ 42 w 126"/>
                <a:gd name="T5" fmla="*/ 0 h 126"/>
                <a:gd name="T6" fmla="*/ 60 w 126"/>
                <a:gd name="T7" fmla="*/ 18 h 126"/>
                <a:gd name="T8" fmla="*/ 60 w 126"/>
                <a:gd name="T9" fmla="*/ 18 h 126"/>
                <a:gd name="T10" fmla="*/ 72 w 126"/>
                <a:gd name="T11" fmla="*/ 42 h 126"/>
                <a:gd name="T12" fmla="*/ 72 w 126"/>
                <a:gd name="T13" fmla="*/ 42 h 126"/>
                <a:gd name="T14" fmla="*/ 90 w 126"/>
                <a:gd name="T15" fmla="*/ 60 h 126"/>
                <a:gd name="T16" fmla="*/ 90 w 126"/>
                <a:gd name="T17" fmla="*/ 60 h 126"/>
                <a:gd name="T18" fmla="*/ 90 w 126"/>
                <a:gd name="T19" fmla="*/ 60 h 126"/>
                <a:gd name="T20" fmla="*/ 90 w 126"/>
                <a:gd name="T21" fmla="*/ 60 h 126"/>
                <a:gd name="T22" fmla="*/ 108 w 126"/>
                <a:gd name="T23" fmla="*/ 78 h 126"/>
                <a:gd name="T24" fmla="*/ 108 w 126"/>
                <a:gd name="T25" fmla="*/ 78 h 126"/>
                <a:gd name="T26" fmla="*/ 126 w 126"/>
                <a:gd name="T27" fmla="*/ 84 h 126"/>
                <a:gd name="T28" fmla="*/ 126 w 126"/>
                <a:gd name="T29" fmla="*/ 84 h 126"/>
                <a:gd name="T30" fmla="*/ 126 w 126"/>
                <a:gd name="T31" fmla="*/ 84 h 126"/>
                <a:gd name="T32" fmla="*/ 126 w 126"/>
                <a:gd name="T33" fmla="*/ 84 h 126"/>
                <a:gd name="T34" fmla="*/ 126 w 126"/>
                <a:gd name="T35" fmla="*/ 96 h 126"/>
                <a:gd name="T36" fmla="*/ 126 w 126"/>
                <a:gd name="T37" fmla="*/ 96 h 126"/>
                <a:gd name="T38" fmla="*/ 126 w 126"/>
                <a:gd name="T39" fmla="*/ 102 h 126"/>
                <a:gd name="T40" fmla="*/ 126 w 126"/>
                <a:gd name="T41" fmla="*/ 102 h 126"/>
                <a:gd name="T42" fmla="*/ 126 w 126"/>
                <a:gd name="T43" fmla="*/ 102 h 126"/>
                <a:gd name="T44" fmla="*/ 126 w 126"/>
                <a:gd name="T45" fmla="*/ 102 h 126"/>
                <a:gd name="T46" fmla="*/ 120 w 126"/>
                <a:gd name="T47" fmla="*/ 114 h 126"/>
                <a:gd name="T48" fmla="*/ 120 w 126"/>
                <a:gd name="T49" fmla="*/ 114 h 126"/>
                <a:gd name="T50" fmla="*/ 102 w 126"/>
                <a:gd name="T51" fmla="*/ 120 h 126"/>
                <a:gd name="T52" fmla="*/ 102 w 126"/>
                <a:gd name="T53" fmla="*/ 120 h 126"/>
                <a:gd name="T54" fmla="*/ 102 w 126"/>
                <a:gd name="T55" fmla="*/ 120 h 126"/>
                <a:gd name="T56" fmla="*/ 102 w 126"/>
                <a:gd name="T57" fmla="*/ 120 h 126"/>
                <a:gd name="T58" fmla="*/ 90 w 126"/>
                <a:gd name="T59" fmla="*/ 126 h 126"/>
                <a:gd name="T60" fmla="*/ 90 w 126"/>
                <a:gd name="T61" fmla="*/ 126 h 126"/>
                <a:gd name="T62" fmla="*/ 78 w 126"/>
                <a:gd name="T63" fmla="*/ 120 h 126"/>
                <a:gd name="T64" fmla="*/ 78 w 126"/>
                <a:gd name="T65" fmla="*/ 120 h 126"/>
                <a:gd name="T66" fmla="*/ 72 w 126"/>
                <a:gd name="T67" fmla="*/ 114 h 126"/>
                <a:gd name="T68" fmla="*/ 72 w 126"/>
                <a:gd name="T69" fmla="*/ 114 h 126"/>
                <a:gd name="T70" fmla="*/ 66 w 126"/>
                <a:gd name="T71" fmla="*/ 108 h 126"/>
                <a:gd name="T72" fmla="*/ 66 w 126"/>
                <a:gd name="T73" fmla="*/ 108 h 126"/>
                <a:gd name="T74" fmla="*/ 66 w 126"/>
                <a:gd name="T75" fmla="*/ 108 h 126"/>
                <a:gd name="T76" fmla="*/ 66 w 126"/>
                <a:gd name="T77" fmla="*/ 108 h 126"/>
                <a:gd name="T78" fmla="*/ 42 w 126"/>
                <a:gd name="T79" fmla="*/ 96 h 126"/>
                <a:gd name="T80" fmla="*/ 42 w 126"/>
                <a:gd name="T81" fmla="*/ 96 h 126"/>
                <a:gd name="T82" fmla="*/ 18 w 126"/>
                <a:gd name="T83" fmla="*/ 66 h 126"/>
                <a:gd name="T84" fmla="*/ 18 w 126"/>
                <a:gd name="T85" fmla="*/ 66 h 126"/>
                <a:gd name="T86" fmla="*/ 6 w 126"/>
                <a:gd name="T87" fmla="*/ 48 h 126"/>
                <a:gd name="T88" fmla="*/ 6 w 126"/>
                <a:gd name="T89" fmla="*/ 48 h 126"/>
                <a:gd name="T90" fmla="*/ 0 w 126"/>
                <a:gd name="T91" fmla="*/ 36 h 126"/>
                <a:gd name="T92" fmla="*/ 0 w 126"/>
                <a:gd name="T93" fmla="*/ 36 h 126"/>
                <a:gd name="T94" fmla="*/ 6 w 126"/>
                <a:gd name="T95" fmla="*/ 18 h 126"/>
                <a:gd name="T96" fmla="*/ 6 w 126"/>
                <a:gd name="T97" fmla="*/ 18 h 126"/>
                <a:gd name="T98" fmla="*/ 18 w 126"/>
                <a:gd name="T99" fmla="*/ 12 h 126"/>
                <a:gd name="T100" fmla="*/ 18 w 126"/>
                <a:gd name="T101" fmla="*/ 12 h 126"/>
                <a:gd name="T102" fmla="*/ 18 w 126"/>
                <a:gd name="T103" fmla="*/ 12 h 126"/>
                <a:gd name="T104" fmla="*/ 18 w 126"/>
                <a:gd name="T105" fmla="*/ 12 h 126"/>
                <a:gd name="T106" fmla="*/ 18 w 126"/>
                <a:gd name="T107" fmla="*/ 6 h 126"/>
                <a:gd name="T108" fmla="*/ 18 w 126"/>
                <a:gd name="T109" fmla="*/ 6 h 1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6"/>
                <a:gd name="T166" fmla="*/ 0 h 126"/>
                <a:gd name="T167" fmla="*/ 126 w 126"/>
                <a:gd name="T168" fmla="*/ 126 h 12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6" h="126">
                  <a:moveTo>
                    <a:pt x="18" y="6"/>
                  </a:moveTo>
                  <a:lnTo>
                    <a:pt x="42" y="0"/>
                  </a:lnTo>
                  <a:lnTo>
                    <a:pt x="60" y="18"/>
                  </a:lnTo>
                  <a:lnTo>
                    <a:pt x="72" y="42"/>
                  </a:lnTo>
                  <a:lnTo>
                    <a:pt x="90" y="60"/>
                  </a:lnTo>
                  <a:lnTo>
                    <a:pt x="108" y="78"/>
                  </a:lnTo>
                  <a:lnTo>
                    <a:pt x="126" y="84"/>
                  </a:lnTo>
                  <a:lnTo>
                    <a:pt x="126" y="96"/>
                  </a:lnTo>
                  <a:lnTo>
                    <a:pt x="126" y="102"/>
                  </a:lnTo>
                  <a:lnTo>
                    <a:pt x="120" y="114"/>
                  </a:lnTo>
                  <a:lnTo>
                    <a:pt x="102" y="120"/>
                  </a:lnTo>
                  <a:lnTo>
                    <a:pt x="90" y="126"/>
                  </a:lnTo>
                  <a:lnTo>
                    <a:pt x="78" y="120"/>
                  </a:lnTo>
                  <a:lnTo>
                    <a:pt x="72" y="114"/>
                  </a:lnTo>
                  <a:lnTo>
                    <a:pt x="66" y="108"/>
                  </a:lnTo>
                  <a:lnTo>
                    <a:pt x="42" y="96"/>
                  </a:lnTo>
                  <a:lnTo>
                    <a:pt x="18" y="66"/>
                  </a:lnTo>
                  <a:lnTo>
                    <a:pt x="6" y="48"/>
                  </a:lnTo>
                  <a:lnTo>
                    <a:pt x="0" y="36"/>
                  </a:lnTo>
                  <a:lnTo>
                    <a:pt x="6" y="18"/>
                  </a:lnTo>
                  <a:lnTo>
                    <a:pt x="18" y="12"/>
                  </a:lnTo>
                  <a:lnTo>
                    <a:pt x="18" y="6"/>
                  </a:lnTo>
                  <a:close/>
                </a:path>
              </a:pathLst>
            </a:custGeom>
            <a:noFill/>
            <a:ln w="9525">
              <a:solidFill>
                <a:srgbClr val="919191"/>
              </a:solidFill>
              <a:prstDash val="solid"/>
              <a:round/>
              <a:headEnd/>
              <a:tailEnd/>
            </a:ln>
          </p:spPr>
          <p:txBody>
            <a:bodyPr/>
            <a:lstStyle/>
            <a:p>
              <a:endParaRPr lang="ja-JP" altLang="en-US">
                <a:solidFill>
                  <a:srgbClr val="000000"/>
                </a:solidFill>
                <a:latin typeface="Arial"/>
                <a:ea typeface="ＭＳ Ｐゴシック"/>
              </a:endParaRPr>
            </a:p>
          </p:txBody>
        </p:sp>
        <p:sp>
          <p:nvSpPr>
            <p:cNvPr id="128010" name="Line 14"/>
            <p:cNvSpPr>
              <a:spLocks noChangeShapeType="1"/>
            </p:cNvSpPr>
            <p:nvPr/>
          </p:nvSpPr>
          <p:spPr bwMode="auto">
            <a:xfrm>
              <a:off x="4849" y="888"/>
              <a:ext cx="18" cy="1"/>
            </a:xfrm>
            <a:prstGeom prst="line">
              <a:avLst/>
            </a:prstGeom>
            <a:noFill/>
            <a:ln w="9525">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128011" name="Line 15"/>
            <p:cNvSpPr>
              <a:spLocks noChangeShapeType="1"/>
            </p:cNvSpPr>
            <p:nvPr/>
          </p:nvSpPr>
          <p:spPr bwMode="auto">
            <a:xfrm>
              <a:off x="4885" y="888"/>
              <a:ext cx="18" cy="6"/>
            </a:xfrm>
            <a:prstGeom prst="line">
              <a:avLst/>
            </a:prstGeom>
            <a:noFill/>
            <a:ln w="9525">
              <a:solidFill>
                <a:srgbClr val="000000"/>
              </a:solidFill>
              <a:round/>
              <a:headEnd/>
              <a:tailEnd/>
            </a:ln>
          </p:spPr>
          <p:txBody>
            <a:bodyPr/>
            <a:lstStyle/>
            <a:p>
              <a:endParaRPr lang="ja-JP" altLang="en-US">
                <a:solidFill>
                  <a:srgbClr val="000000"/>
                </a:solidFill>
                <a:latin typeface="Arial"/>
                <a:ea typeface="ＭＳ Ｐゴシック"/>
              </a:endParaRPr>
            </a:p>
          </p:txBody>
        </p:sp>
        <p:sp>
          <p:nvSpPr>
            <p:cNvPr id="128012" name="Freeform 16"/>
            <p:cNvSpPr>
              <a:spLocks/>
            </p:cNvSpPr>
            <p:nvPr/>
          </p:nvSpPr>
          <p:spPr bwMode="auto">
            <a:xfrm>
              <a:off x="4921" y="894"/>
              <a:ext cx="18" cy="6"/>
            </a:xfrm>
            <a:custGeom>
              <a:avLst/>
              <a:gdLst>
                <a:gd name="T0" fmla="*/ 0 w 18"/>
                <a:gd name="T1" fmla="*/ 0 h 6"/>
                <a:gd name="T2" fmla="*/ 0 w 18"/>
                <a:gd name="T3" fmla="*/ 0 h 6"/>
                <a:gd name="T4" fmla="*/ 0 w 18"/>
                <a:gd name="T5" fmla="*/ 0 h 6"/>
                <a:gd name="T6" fmla="*/ 18 w 18"/>
                <a:gd name="T7" fmla="*/ 6 h 6"/>
                <a:gd name="T8" fmla="*/ 0 60000 65536"/>
                <a:gd name="T9" fmla="*/ 0 60000 65536"/>
                <a:gd name="T10" fmla="*/ 0 60000 65536"/>
                <a:gd name="T11" fmla="*/ 0 60000 65536"/>
                <a:gd name="T12" fmla="*/ 0 w 18"/>
                <a:gd name="T13" fmla="*/ 0 h 6"/>
                <a:gd name="T14" fmla="*/ 18 w 18"/>
                <a:gd name="T15" fmla="*/ 6 h 6"/>
              </a:gdLst>
              <a:ahLst/>
              <a:cxnLst>
                <a:cxn ang="T8">
                  <a:pos x="T0" y="T1"/>
                </a:cxn>
                <a:cxn ang="T9">
                  <a:pos x="T2" y="T3"/>
                </a:cxn>
                <a:cxn ang="T10">
                  <a:pos x="T4" y="T5"/>
                </a:cxn>
                <a:cxn ang="T11">
                  <a:pos x="T6" y="T7"/>
                </a:cxn>
              </a:cxnLst>
              <a:rect l="T12" t="T13" r="T14" b="T15"/>
              <a:pathLst>
                <a:path w="18" h="6">
                  <a:moveTo>
                    <a:pt x="0" y="0"/>
                  </a:moveTo>
                  <a:lnTo>
                    <a:pt x="0" y="0"/>
                  </a:lnTo>
                  <a:lnTo>
                    <a:pt x="18" y="6"/>
                  </a:lnTo>
                </a:path>
              </a:pathLst>
            </a:custGeom>
            <a:noFill/>
            <a:ln w="952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128013" name="Freeform 17"/>
            <p:cNvSpPr>
              <a:spLocks/>
            </p:cNvSpPr>
            <p:nvPr/>
          </p:nvSpPr>
          <p:spPr bwMode="auto">
            <a:xfrm>
              <a:off x="4957" y="906"/>
              <a:ext cx="12" cy="12"/>
            </a:xfrm>
            <a:custGeom>
              <a:avLst/>
              <a:gdLst>
                <a:gd name="T0" fmla="*/ 0 w 12"/>
                <a:gd name="T1" fmla="*/ 0 h 12"/>
                <a:gd name="T2" fmla="*/ 0 w 12"/>
                <a:gd name="T3" fmla="*/ 6 h 12"/>
                <a:gd name="T4" fmla="*/ 0 w 12"/>
                <a:gd name="T5" fmla="*/ 6 h 12"/>
                <a:gd name="T6" fmla="*/ 12 w 12"/>
                <a:gd name="T7" fmla="*/ 12 h 12"/>
                <a:gd name="T8" fmla="*/ 0 60000 65536"/>
                <a:gd name="T9" fmla="*/ 0 60000 65536"/>
                <a:gd name="T10" fmla="*/ 0 60000 65536"/>
                <a:gd name="T11" fmla="*/ 0 60000 65536"/>
                <a:gd name="T12" fmla="*/ 0 w 12"/>
                <a:gd name="T13" fmla="*/ 0 h 12"/>
                <a:gd name="T14" fmla="*/ 12 w 12"/>
                <a:gd name="T15" fmla="*/ 12 h 12"/>
              </a:gdLst>
              <a:ahLst/>
              <a:cxnLst>
                <a:cxn ang="T8">
                  <a:pos x="T0" y="T1"/>
                </a:cxn>
                <a:cxn ang="T9">
                  <a:pos x="T2" y="T3"/>
                </a:cxn>
                <a:cxn ang="T10">
                  <a:pos x="T4" y="T5"/>
                </a:cxn>
                <a:cxn ang="T11">
                  <a:pos x="T6" y="T7"/>
                </a:cxn>
              </a:cxnLst>
              <a:rect l="T12" t="T13" r="T14" b="T15"/>
              <a:pathLst>
                <a:path w="12" h="12">
                  <a:moveTo>
                    <a:pt x="0" y="0"/>
                  </a:moveTo>
                  <a:lnTo>
                    <a:pt x="0" y="6"/>
                  </a:lnTo>
                  <a:lnTo>
                    <a:pt x="12" y="12"/>
                  </a:lnTo>
                </a:path>
              </a:pathLst>
            </a:custGeom>
            <a:noFill/>
            <a:ln w="952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128014" name="Freeform 18"/>
            <p:cNvSpPr>
              <a:spLocks/>
            </p:cNvSpPr>
            <p:nvPr/>
          </p:nvSpPr>
          <p:spPr bwMode="auto">
            <a:xfrm>
              <a:off x="4975" y="936"/>
              <a:ext cx="6" cy="6"/>
            </a:xfrm>
            <a:custGeom>
              <a:avLst/>
              <a:gdLst>
                <a:gd name="T0" fmla="*/ 0 w 6"/>
                <a:gd name="T1" fmla="*/ 0 h 6"/>
                <a:gd name="T2" fmla="*/ 6 w 6"/>
                <a:gd name="T3" fmla="*/ 6 h 6"/>
                <a:gd name="T4" fmla="*/ 6 w 6"/>
                <a:gd name="T5" fmla="*/ 6 h 6"/>
                <a:gd name="T6" fmla="*/ 6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0"/>
                  </a:moveTo>
                  <a:lnTo>
                    <a:pt x="6" y="6"/>
                  </a:lnTo>
                </a:path>
              </a:pathLst>
            </a:custGeom>
            <a:noFill/>
            <a:ln w="952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128015" name="Freeform 19"/>
            <p:cNvSpPr>
              <a:spLocks/>
            </p:cNvSpPr>
            <p:nvPr/>
          </p:nvSpPr>
          <p:spPr bwMode="auto">
            <a:xfrm>
              <a:off x="4243" y="852"/>
              <a:ext cx="360" cy="390"/>
            </a:xfrm>
            <a:custGeom>
              <a:avLst/>
              <a:gdLst>
                <a:gd name="T0" fmla="*/ 360 w 360"/>
                <a:gd name="T1" fmla="*/ 210 h 390"/>
                <a:gd name="T2" fmla="*/ 360 w 360"/>
                <a:gd name="T3" fmla="*/ 246 h 390"/>
                <a:gd name="T4" fmla="*/ 348 w 360"/>
                <a:gd name="T5" fmla="*/ 282 h 390"/>
                <a:gd name="T6" fmla="*/ 330 w 360"/>
                <a:gd name="T7" fmla="*/ 312 h 390"/>
                <a:gd name="T8" fmla="*/ 306 w 360"/>
                <a:gd name="T9" fmla="*/ 336 h 390"/>
                <a:gd name="T10" fmla="*/ 282 w 360"/>
                <a:gd name="T11" fmla="*/ 360 h 390"/>
                <a:gd name="T12" fmla="*/ 252 w 360"/>
                <a:gd name="T13" fmla="*/ 378 h 390"/>
                <a:gd name="T14" fmla="*/ 216 w 360"/>
                <a:gd name="T15" fmla="*/ 390 h 390"/>
                <a:gd name="T16" fmla="*/ 180 w 360"/>
                <a:gd name="T17" fmla="*/ 390 h 390"/>
                <a:gd name="T18" fmla="*/ 180 w 360"/>
                <a:gd name="T19" fmla="*/ 390 h 390"/>
                <a:gd name="T20" fmla="*/ 144 w 360"/>
                <a:gd name="T21" fmla="*/ 390 h 390"/>
                <a:gd name="T22" fmla="*/ 108 w 360"/>
                <a:gd name="T23" fmla="*/ 378 h 390"/>
                <a:gd name="T24" fmla="*/ 78 w 360"/>
                <a:gd name="T25" fmla="*/ 360 h 390"/>
                <a:gd name="T26" fmla="*/ 54 w 360"/>
                <a:gd name="T27" fmla="*/ 336 h 390"/>
                <a:gd name="T28" fmla="*/ 30 w 360"/>
                <a:gd name="T29" fmla="*/ 312 h 390"/>
                <a:gd name="T30" fmla="*/ 12 w 360"/>
                <a:gd name="T31" fmla="*/ 282 h 390"/>
                <a:gd name="T32" fmla="*/ 0 w 360"/>
                <a:gd name="T33" fmla="*/ 246 h 390"/>
                <a:gd name="T34" fmla="*/ 0 w 360"/>
                <a:gd name="T35" fmla="*/ 210 h 390"/>
                <a:gd name="T36" fmla="*/ 0 w 360"/>
                <a:gd name="T37" fmla="*/ 210 h 390"/>
                <a:gd name="T38" fmla="*/ 0 w 360"/>
                <a:gd name="T39" fmla="*/ 174 h 390"/>
                <a:gd name="T40" fmla="*/ 12 w 360"/>
                <a:gd name="T41" fmla="*/ 144 h 390"/>
                <a:gd name="T42" fmla="*/ 30 w 360"/>
                <a:gd name="T43" fmla="*/ 108 h 390"/>
                <a:gd name="T44" fmla="*/ 48 w 360"/>
                <a:gd name="T45" fmla="*/ 84 h 390"/>
                <a:gd name="T46" fmla="*/ 72 w 360"/>
                <a:gd name="T47" fmla="*/ 60 h 390"/>
                <a:gd name="T48" fmla="*/ 102 w 360"/>
                <a:gd name="T49" fmla="*/ 36 h 390"/>
                <a:gd name="T50" fmla="*/ 132 w 360"/>
                <a:gd name="T51" fmla="*/ 24 h 390"/>
                <a:gd name="T52" fmla="*/ 162 w 360"/>
                <a:gd name="T53" fmla="*/ 18 h 390"/>
                <a:gd name="T54" fmla="*/ 162 w 360"/>
                <a:gd name="T55" fmla="*/ 18 h 390"/>
                <a:gd name="T56" fmla="*/ 168 w 360"/>
                <a:gd name="T57" fmla="*/ 12 h 390"/>
                <a:gd name="T58" fmla="*/ 174 w 360"/>
                <a:gd name="T59" fmla="*/ 6 h 390"/>
                <a:gd name="T60" fmla="*/ 174 w 360"/>
                <a:gd name="T61" fmla="*/ 6 h 390"/>
                <a:gd name="T62" fmla="*/ 186 w 360"/>
                <a:gd name="T63" fmla="*/ 0 h 390"/>
                <a:gd name="T64" fmla="*/ 198 w 360"/>
                <a:gd name="T65" fmla="*/ 0 h 390"/>
                <a:gd name="T66" fmla="*/ 210 w 360"/>
                <a:gd name="T67" fmla="*/ 12 h 390"/>
                <a:gd name="T68" fmla="*/ 216 w 360"/>
                <a:gd name="T69" fmla="*/ 18 h 390"/>
                <a:gd name="T70" fmla="*/ 216 w 360"/>
                <a:gd name="T71" fmla="*/ 18 h 390"/>
                <a:gd name="T72" fmla="*/ 222 w 360"/>
                <a:gd name="T73" fmla="*/ 30 h 390"/>
                <a:gd name="T74" fmla="*/ 234 w 360"/>
                <a:gd name="T75" fmla="*/ 42 h 390"/>
                <a:gd name="T76" fmla="*/ 258 w 360"/>
                <a:gd name="T77" fmla="*/ 54 h 390"/>
                <a:gd name="T78" fmla="*/ 276 w 360"/>
                <a:gd name="T79" fmla="*/ 72 h 390"/>
                <a:gd name="T80" fmla="*/ 306 w 360"/>
                <a:gd name="T81" fmla="*/ 90 h 390"/>
                <a:gd name="T82" fmla="*/ 324 w 360"/>
                <a:gd name="T83" fmla="*/ 120 h 390"/>
                <a:gd name="T84" fmla="*/ 348 w 360"/>
                <a:gd name="T85" fmla="*/ 156 h 390"/>
                <a:gd name="T86" fmla="*/ 360 w 360"/>
                <a:gd name="T87" fmla="*/ 210 h 39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60"/>
                <a:gd name="T133" fmla="*/ 0 h 390"/>
                <a:gd name="T134" fmla="*/ 360 w 360"/>
                <a:gd name="T135" fmla="*/ 390 h 39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60" h="390">
                  <a:moveTo>
                    <a:pt x="360" y="210"/>
                  </a:moveTo>
                  <a:lnTo>
                    <a:pt x="360" y="246"/>
                  </a:lnTo>
                  <a:lnTo>
                    <a:pt x="348" y="282"/>
                  </a:lnTo>
                  <a:lnTo>
                    <a:pt x="330" y="312"/>
                  </a:lnTo>
                  <a:lnTo>
                    <a:pt x="306" y="336"/>
                  </a:lnTo>
                  <a:lnTo>
                    <a:pt x="282" y="360"/>
                  </a:lnTo>
                  <a:lnTo>
                    <a:pt x="252" y="378"/>
                  </a:lnTo>
                  <a:lnTo>
                    <a:pt x="216" y="390"/>
                  </a:lnTo>
                  <a:lnTo>
                    <a:pt x="180" y="390"/>
                  </a:lnTo>
                  <a:lnTo>
                    <a:pt x="144" y="390"/>
                  </a:lnTo>
                  <a:lnTo>
                    <a:pt x="108" y="378"/>
                  </a:lnTo>
                  <a:lnTo>
                    <a:pt x="78" y="360"/>
                  </a:lnTo>
                  <a:lnTo>
                    <a:pt x="54" y="336"/>
                  </a:lnTo>
                  <a:lnTo>
                    <a:pt x="30" y="312"/>
                  </a:lnTo>
                  <a:lnTo>
                    <a:pt x="12" y="282"/>
                  </a:lnTo>
                  <a:lnTo>
                    <a:pt x="0" y="246"/>
                  </a:lnTo>
                  <a:lnTo>
                    <a:pt x="0" y="210"/>
                  </a:lnTo>
                  <a:lnTo>
                    <a:pt x="0" y="174"/>
                  </a:lnTo>
                  <a:lnTo>
                    <a:pt x="12" y="144"/>
                  </a:lnTo>
                  <a:lnTo>
                    <a:pt x="30" y="108"/>
                  </a:lnTo>
                  <a:lnTo>
                    <a:pt x="48" y="84"/>
                  </a:lnTo>
                  <a:lnTo>
                    <a:pt x="72" y="60"/>
                  </a:lnTo>
                  <a:lnTo>
                    <a:pt x="102" y="36"/>
                  </a:lnTo>
                  <a:lnTo>
                    <a:pt x="132" y="24"/>
                  </a:lnTo>
                  <a:lnTo>
                    <a:pt x="162" y="18"/>
                  </a:lnTo>
                  <a:lnTo>
                    <a:pt x="168" y="12"/>
                  </a:lnTo>
                  <a:lnTo>
                    <a:pt x="174" y="6"/>
                  </a:lnTo>
                  <a:lnTo>
                    <a:pt x="186" y="0"/>
                  </a:lnTo>
                  <a:lnTo>
                    <a:pt x="198" y="0"/>
                  </a:lnTo>
                  <a:lnTo>
                    <a:pt x="210" y="12"/>
                  </a:lnTo>
                  <a:lnTo>
                    <a:pt x="216" y="18"/>
                  </a:lnTo>
                  <a:lnTo>
                    <a:pt x="222" y="30"/>
                  </a:lnTo>
                  <a:lnTo>
                    <a:pt x="234" y="42"/>
                  </a:lnTo>
                  <a:lnTo>
                    <a:pt x="258" y="54"/>
                  </a:lnTo>
                  <a:lnTo>
                    <a:pt x="276" y="72"/>
                  </a:lnTo>
                  <a:lnTo>
                    <a:pt x="306" y="90"/>
                  </a:lnTo>
                  <a:lnTo>
                    <a:pt x="324" y="120"/>
                  </a:lnTo>
                  <a:lnTo>
                    <a:pt x="348" y="156"/>
                  </a:lnTo>
                  <a:lnTo>
                    <a:pt x="360" y="210"/>
                  </a:lnTo>
                  <a:close/>
                </a:path>
              </a:pathLst>
            </a:custGeom>
            <a:solidFill>
              <a:srgbClr val="FFFFFF"/>
            </a:solidFill>
            <a:ln w="9525">
              <a:noFill/>
              <a:round/>
              <a:headEnd/>
              <a:tailEnd/>
            </a:ln>
          </p:spPr>
          <p:txBody>
            <a:bodyPr/>
            <a:lstStyle/>
            <a:p>
              <a:endParaRPr lang="ja-JP" altLang="en-US">
                <a:solidFill>
                  <a:srgbClr val="000000"/>
                </a:solidFill>
                <a:latin typeface="Arial"/>
                <a:ea typeface="ＭＳ Ｐゴシック"/>
              </a:endParaRPr>
            </a:p>
          </p:txBody>
        </p:sp>
        <p:sp>
          <p:nvSpPr>
            <p:cNvPr id="128016" name="Freeform 20"/>
            <p:cNvSpPr>
              <a:spLocks/>
            </p:cNvSpPr>
            <p:nvPr/>
          </p:nvSpPr>
          <p:spPr bwMode="auto">
            <a:xfrm>
              <a:off x="4243" y="852"/>
              <a:ext cx="360" cy="390"/>
            </a:xfrm>
            <a:custGeom>
              <a:avLst/>
              <a:gdLst>
                <a:gd name="T0" fmla="*/ 360 w 360"/>
                <a:gd name="T1" fmla="*/ 246 h 390"/>
                <a:gd name="T2" fmla="*/ 348 w 360"/>
                <a:gd name="T3" fmla="*/ 282 h 390"/>
                <a:gd name="T4" fmla="*/ 330 w 360"/>
                <a:gd name="T5" fmla="*/ 312 h 390"/>
                <a:gd name="T6" fmla="*/ 306 w 360"/>
                <a:gd name="T7" fmla="*/ 336 h 390"/>
                <a:gd name="T8" fmla="*/ 282 w 360"/>
                <a:gd name="T9" fmla="*/ 360 h 390"/>
                <a:gd name="T10" fmla="*/ 252 w 360"/>
                <a:gd name="T11" fmla="*/ 378 h 390"/>
                <a:gd name="T12" fmla="*/ 216 w 360"/>
                <a:gd name="T13" fmla="*/ 390 h 390"/>
                <a:gd name="T14" fmla="*/ 180 w 360"/>
                <a:gd name="T15" fmla="*/ 390 h 390"/>
                <a:gd name="T16" fmla="*/ 180 w 360"/>
                <a:gd name="T17" fmla="*/ 390 h 390"/>
                <a:gd name="T18" fmla="*/ 144 w 360"/>
                <a:gd name="T19" fmla="*/ 390 h 390"/>
                <a:gd name="T20" fmla="*/ 108 w 360"/>
                <a:gd name="T21" fmla="*/ 378 h 390"/>
                <a:gd name="T22" fmla="*/ 78 w 360"/>
                <a:gd name="T23" fmla="*/ 360 h 390"/>
                <a:gd name="T24" fmla="*/ 54 w 360"/>
                <a:gd name="T25" fmla="*/ 336 h 390"/>
                <a:gd name="T26" fmla="*/ 30 w 360"/>
                <a:gd name="T27" fmla="*/ 312 h 390"/>
                <a:gd name="T28" fmla="*/ 12 w 360"/>
                <a:gd name="T29" fmla="*/ 282 h 390"/>
                <a:gd name="T30" fmla="*/ 0 w 360"/>
                <a:gd name="T31" fmla="*/ 246 h 390"/>
                <a:gd name="T32" fmla="*/ 0 w 360"/>
                <a:gd name="T33" fmla="*/ 210 h 390"/>
                <a:gd name="T34" fmla="*/ 0 w 360"/>
                <a:gd name="T35" fmla="*/ 210 h 390"/>
                <a:gd name="T36" fmla="*/ 0 w 360"/>
                <a:gd name="T37" fmla="*/ 174 h 390"/>
                <a:gd name="T38" fmla="*/ 12 w 360"/>
                <a:gd name="T39" fmla="*/ 144 h 390"/>
                <a:gd name="T40" fmla="*/ 30 w 360"/>
                <a:gd name="T41" fmla="*/ 108 h 390"/>
                <a:gd name="T42" fmla="*/ 48 w 360"/>
                <a:gd name="T43" fmla="*/ 84 h 390"/>
                <a:gd name="T44" fmla="*/ 72 w 360"/>
                <a:gd name="T45" fmla="*/ 60 h 390"/>
                <a:gd name="T46" fmla="*/ 102 w 360"/>
                <a:gd name="T47" fmla="*/ 36 h 390"/>
                <a:gd name="T48" fmla="*/ 132 w 360"/>
                <a:gd name="T49" fmla="*/ 24 h 390"/>
                <a:gd name="T50" fmla="*/ 162 w 360"/>
                <a:gd name="T51" fmla="*/ 18 h 390"/>
                <a:gd name="T52" fmla="*/ 162 w 360"/>
                <a:gd name="T53" fmla="*/ 18 h 390"/>
                <a:gd name="T54" fmla="*/ 168 w 360"/>
                <a:gd name="T55" fmla="*/ 12 h 390"/>
                <a:gd name="T56" fmla="*/ 174 w 360"/>
                <a:gd name="T57" fmla="*/ 6 h 390"/>
                <a:gd name="T58" fmla="*/ 174 w 360"/>
                <a:gd name="T59" fmla="*/ 6 h 390"/>
                <a:gd name="T60" fmla="*/ 186 w 360"/>
                <a:gd name="T61" fmla="*/ 0 h 390"/>
                <a:gd name="T62" fmla="*/ 198 w 360"/>
                <a:gd name="T63" fmla="*/ 0 h 390"/>
                <a:gd name="T64" fmla="*/ 210 w 360"/>
                <a:gd name="T65" fmla="*/ 12 h 390"/>
                <a:gd name="T66" fmla="*/ 216 w 360"/>
                <a:gd name="T67" fmla="*/ 18 h 390"/>
                <a:gd name="T68" fmla="*/ 216 w 360"/>
                <a:gd name="T69" fmla="*/ 18 h 390"/>
                <a:gd name="T70" fmla="*/ 222 w 360"/>
                <a:gd name="T71" fmla="*/ 30 h 390"/>
                <a:gd name="T72" fmla="*/ 234 w 360"/>
                <a:gd name="T73" fmla="*/ 42 h 390"/>
                <a:gd name="T74" fmla="*/ 258 w 360"/>
                <a:gd name="T75" fmla="*/ 54 h 390"/>
                <a:gd name="T76" fmla="*/ 276 w 360"/>
                <a:gd name="T77" fmla="*/ 72 h 390"/>
                <a:gd name="T78" fmla="*/ 306 w 360"/>
                <a:gd name="T79" fmla="*/ 90 h 390"/>
                <a:gd name="T80" fmla="*/ 324 w 360"/>
                <a:gd name="T81" fmla="*/ 120 h 390"/>
                <a:gd name="T82" fmla="*/ 348 w 360"/>
                <a:gd name="T83" fmla="*/ 156 h 390"/>
                <a:gd name="T84" fmla="*/ 360 w 360"/>
                <a:gd name="T85" fmla="*/ 210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60"/>
                <a:gd name="T130" fmla="*/ 0 h 390"/>
                <a:gd name="T131" fmla="*/ 360 w 360"/>
                <a:gd name="T132" fmla="*/ 390 h 39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60" h="390">
                  <a:moveTo>
                    <a:pt x="360" y="210"/>
                  </a:moveTo>
                  <a:lnTo>
                    <a:pt x="360" y="246"/>
                  </a:lnTo>
                  <a:lnTo>
                    <a:pt x="348" y="282"/>
                  </a:lnTo>
                  <a:lnTo>
                    <a:pt x="330" y="312"/>
                  </a:lnTo>
                  <a:lnTo>
                    <a:pt x="306" y="336"/>
                  </a:lnTo>
                  <a:lnTo>
                    <a:pt x="282" y="360"/>
                  </a:lnTo>
                  <a:lnTo>
                    <a:pt x="252" y="378"/>
                  </a:lnTo>
                  <a:lnTo>
                    <a:pt x="216" y="390"/>
                  </a:lnTo>
                  <a:lnTo>
                    <a:pt x="180" y="390"/>
                  </a:lnTo>
                  <a:lnTo>
                    <a:pt x="144" y="390"/>
                  </a:lnTo>
                  <a:lnTo>
                    <a:pt x="108" y="378"/>
                  </a:lnTo>
                  <a:lnTo>
                    <a:pt x="78" y="360"/>
                  </a:lnTo>
                  <a:lnTo>
                    <a:pt x="54" y="336"/>
                  </a:lnTo>
                  <a:lnTo>
                    <a:pt x="30" y="312"/>
                  </a:lnTo>
                  <a:lnTo>
                    <a:pt x="12" y="282"/>
                  </a:lnTo>
                  <a:lnTo>
                    <a:pt x="0" y="246"/>
                  </a:lnTo>
                  <a:lnTo>
                    <a:pt x="0" y="210"/>
                  </a:lnTo>
                  <a:lnTo>
                    <a:pt x="0" y="174"/>
                  </a:lnTo>
                  <a:lnTo>
                    <a:pt x="12" y="144"/>
                  </a:lnTo>
                  <a:lnTo>
                    <a:pt x="30" y="108"/>
                  </a:lnTo>
                  <a:lnTo>
                    <a:pt x="48" y="84"/>
                  </a:lnTo>
                  <a:lnTo>
                    <a:pt x="72" y="60"/>
                  </a:lnTo>
                  <a:lnTo>
                    <a:pt x="102" y="36"/>
                  </a:lnTo>
                  <a:lnTo>
                    <a:pt x="132" y="24"/>
                  </a:lnTo>
                  <a:lnTo>
                    <a:pt x="162" y="18"/>
                  </a:lnTo>
                  <a:lnTo>
                    <a:pt x="168" y="12"/>
                  </a:lnTo>
                  <a:lnTo>
                    <a:pt x="174" y="6"/>
                  </a:lnTo>
                  <a:lnTo>
                    <a:pt x="186" y="0"/>
                  </a:lnTo>
                  <a:lnTo>
                    <a:pt x="198" y="0"/>
                  </a:lnTo>
                  <a:lnTo>
                    <a:pt x="210" y="12"/>
                  </a:lnTo>
                  <a:lnTo>
                    <a:pt x="216" y="18"/>
                  </a:lnTo>
                  <a:lnTo>
                    <a:pt x="222" y="30"/>
                  </a:lnTo>
                  <a:lnTo>
                    <a:pt x="234" y="42"/>
                  </a:lnTo>
                  <a:lnTo>
                    <a:pt x="258" y="54"/>
                  </a:lnTo>
                  <a:lnTo>
                    <a:pt x="276" y="72"/>
                  </a:lnTo>
                  <a:lnTo>
                    <a:pt x="306" y="90"/>
                  </a:lnTo>
                  <a:lnTo>
                    <a:pt x="324" y="120"/>
                  </a:lnTo>
                  <a:lnTo>
                    <a:pt x="348" y="156"/>
                  </a:lnTo>
                  <a:lnTo>
                    <a:pt x="360" y="210"/>
                  </a:lnTo>
                  <a:close/>
                </a:path>
              </a:pathLst>
            </a:custGeom>
            <a:noFill/>
            <a:ln w="952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128017" name="Freeform 21"/>
            <p:cNvSpPr>
              <a:spLocks/>
            </p:cNvSpPr>
            <p:nvPr/>
          </p:nvSpPr>
          <p:spPr bwMode="auto">
            <a:xfrm>
              <a:off x="4297" y="828"/>
              <a:ext cx="132" cy="54"/>
            </a:xfrm>
            <a:custGeom>
              <a:avLst/>
              <a:gdLst>
                <a:gd name="T0" fmla="*/ 0 w 132"/>
                <a:gd name="T1" fmla="*/ 0 h 54"/>
                <a:gd name="T2" fmla="*/ 36 w 132"/>
                <a:gd name="T3" fmla="*/ 0 h 54"/>
                <a:gd name="T4" fmla="*/ 36 w 132"/>
                <a:gd name="T5" fmla="*/ 0 h 54"/>
                <a:gd name="T6" fmla="*/ 72 w 132"/>
                <a:gd name="T7" fmla="*/ 6 h 54"/>
                <a:gd name="T8" fmla="*/ 72 w 132"/>
                <a:gd name="T9" fmla="*/ 6 h 54"/>
                <a:gd name="T10" fmla="*/ 108 w 132"/>
                <a:gd name="T11" fmla="*/ 24 h 54"/>
                <a:gd name="T12" fmla="*/ 108 w 132"/>
                <a:gd name="T13" fmla="*/ 24 h 54"/>
                <a:gd name="T14" fmla="*/ 132 w 132"/>
                <a:gd name="T15" fmla="*/ 54 h 54"/>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54"/>
                <a:gd name="T26" fmla="*/ 132 w 132"/>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54">
                  <a:moveTo>
                    <a:pt x="0" y="0"/>
                  </a:moveTo>
                  <a:lnTo>
                    <a:pt x="36" y="0"/>
                  </a:lnTo>
                  <a:lnTo>
                    <a:pt x="72" y="6"/>
                  </a:lnTo>
                  <a:lnTo>
                    <a:pt x="108" y="24"/>
                  </a:lnTo>
                  <a:lnTo>
                    <a:pt x="132" y="54"/>
                  </a:lnTo>
                </a:path>
              </a:pathLst>
            </a:custGeom>
            <a:noFill/>
            <a:ln w="952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128018" name="Freeform 22"/>
            <p:cNvSpPr>
              <a:spLocks/>
            </p:cNvSpPr>
            <p:nvPr/>
          </p:nvSpPr>
          <p:spPr bwMode="auto">
            <a:xfrm>
              <a:off x="4423" y="882"/>
              <a:ext cx="60" cy="42"/>
            </a:xfrm>
            <a:custGeom>
              <a:avLst/>
              <a:gdLst>
                <a:gd name="T0" fmla="*/ 6 w 60"/>
                <a:gd name="T1" fmla="*/ 0 h 42"/>
                <a:gd name="T2" fmla="*/ 18 w 60"/>
                <a:gd name="T3" fmla="*/ 0 h 42"/>
                <a:gd name="T4" fmla="*/ 18 w 60"/>
                <a:gd name="T5" fmla="*/ 0 h 42"/>
                <a:gd name="T6" fmla="*/ 24 w 60"/>
                <a:gd name="T7" fmla="*/ 6 h 42"/>
                <a:gd name="T8" fmla="*/ 24 w 60"/>
                <a:gd name="T9" fmla="*/ 6 h 42"/>
                <a:gd name="T10" fmla="*/ 30 w 60"/>
                <a:gd name="T11" fmla="*/ 12 h 42"/>
                <a:gd name="T12" fmla="*/ 30 w 60"/>
                <a:gd name="T13" fmla="*/ 12 h 42"/>
                <a:gd name="T14" fmla="*/ 36 w 60"/>
                <a:gd name="T15" fmla="*/ 18 h 42"/>
                <a:gd name="T16" fmla="*/ 36 w 60"/>
                <a:gd name="T17" fmla="*/ 18 h 42"/>
                <a:gd name="T18" fmla="*/ 36 w 60"/>
                <a:gd name="T19" fmla="*/ 18 h 42"/>
                <a:gd name="T20" fmla="*/ 36 w 60"/>
                <a:gd name="T21" fmla="*/ 18 h 42"/>
                <a:gd name="T22" fmla="*/ 42 w 60"/>
                <a:gd name="T23" fmla="*/ 24 h 42"/>
                <a:gd name="T24" fmla="*/ 42 w 60"/>
                <a:gd name="T25" fmla="*/ 24 h 42"/>
                <a:gd name="T26" fmla="*/ 48 w 60"/>
                <a:gd name="T27" fmla="*/ 30 h 42"/>
                <a:gd name="T28" fmla="*/ 48 w 60"/>
                <a:gd name="T29" fmla="*/ 30 h 42"/>
                <a:gd name="T30" fmla="*/ 48 w 60"/>
                <a:gd name="T31" fmla="*/ 30 h 42"/>
                <a:gd name="T32" fmla="*/ 48 w 60"/>
                <a:gd name="T33" fmla="*/ 30 h 42"/>
                <a:gd name="T34" fmla="*/ 54 w 60"/>
                <a:gd name="T35" fmla="*/ 30 h 42"/>
                <a:gd name="T36" fmla="*/ 54 w 60"/>
                <a:gd name="T37" fmla="*/ 30 h 42"/>
                <a:gd name="T38" fmla="*/ 60 w 60"/>
                <a:gd name="T39" fmla="*/ 36 h 42"/>
                <a:gd name="T40" fmla="*/ 60 w 60"/>
                <a:gd name="T41" fmla="*/ 36 h 42"/>
                <a:gd name="T42" fmla="*/ 60 w 60"/>
                <a:gd name="T43" fmla="*/ 36 h 42"/>
                <a:gd name="T44" fmla="*/ 60 w 60"/>
                <a:gd name="T45" fmla="*/ 36 h 42"/>
                <a:gd name="T46" fmla="*/ 54 w 60"/>
                <a:gd name="T47" fmla="*/ 36 h 42"/>
                <a:gd name="T48" fmla="*/ 54 w 60"/>
                <a:gd name="T49" fmla="*/ 36 h 42"/>
                <a:gd name="T50" fmla="*/ 48 w 60"/>
                <a:gd name="T51" fmla="*/ 42 h 42"/>
                <a:gd name="T52" fmla="*/ 48 w 60"/>
                <a:gd name="T53" fmla="*/ 42 h 42"/>
                <a:gd name="T54" fmla="*/ 48 w 60"/>
                <a:gd name="T55" fmla="*/ 42 h 42"/>
                <a:gd name="T56" fmla="*/ 48 w 60"/>
                <a:gd name="T57" fmla="*/ 42 h 42"/>
                <a:gd name="T58" fmla="*/ 36 w 60"/>
                <a:gd name="T59" fmla="*/ 42 h 42"/>
                <a:gd name="T60" fmla="*/ 36 w 60"/>
                <a:gd name="T61" fmla="*/ 42 h 42"/>
                <a:gd name="T62" fmla="*/ 24 w 60"/>
                <a:gd name="T63" fmla="*/ 42 h 42"/>
                <a:gd name="T64" fmla="*/ 24 w 60"/>
                <a:gd name="T65" fmla="*/ 42 h 42"/>
                <a:gd name="T66" fmla="*/ 24 w 60"/>
                <a:gd name="T67" fmla="*/ 42 h 42"/>
                <a:gd name="T68" fmla="*/ 24 w 60"/>
                <a:gd name="T69" fmla="*/ 42 h 42"/>
                <a:gd name="T70" fmla="*/ 18 w 60"/>
                <a:gd name="T71" fmla="*/ 36 h 42"/>
                <a:gd name="T72" fmla="*/ 18 w 60"/>
                <a:gd name="T73" fmla="*/ 36 h 42"/>
                <a:gd name="T74" fmla="*/ 6 w 60"/>
                <a:gd name="T75" fmla="*/ 24 h 42"/>
                <a:gd name="T76" fmla="*/ 6 w 60"/>
                <a:gd name="T77" fmla="*/ 24 h 42"/>
                <a:gd name="T78" fmla="*/ 0 w 60"/>
                <a:gd name="T79" fmla="*/ 12 h 42"/>
                <a:gd name="T80" fmla="*/ 0 w 60"/>
                <a:gd name="T81" fmla="*/ 12 h 42"/>
                <a:gd name="T82" fmla="*/ 6 w 60"/>
                <a:gd name="T83" fmla="*/ 0 h 42"/>
                <a:gd name="T84" fmla="*/ 6 w 60"/>
                <a:gd name="T85" fmla="*/ 0 h 42"/>
                <a:gd name="T86" fmla="*/ 6 w 60"/>
                <a:gd name="T87" fmla="*/ 0 h 42"/>
                <a:gd name="T88" fmla="*/ 6 w 60"/>
                <a:gd name="T89" fmla="*/ 0 h 42"/>
                <a:gd name="T90" fmla="*/ 6 w 60"/>
                <a:gd name="T91" fmla="*/ 0 h 42"/>
                <a:gd name="T92" fmla="*/ 6 w 60"/>
                <a:gd name="T93" fmla="*/ 0 h 4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0"/>
                <a:gd name="T142" fmla="*/ 0 h 42"/>
                <a:gd name="T143" fmla="*/ 60 w 60"/>
                <a:gd name="T144" fmla="*/ 42 h 4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0" h="42">
                  <a:moveTo>
                    <a:pt x="6" y="0"/>
                  </a:moveTo>
                  <a:lnTo>
                    <a:pt x="18" y="0"/>
                  </a:lnTo>
                  <a:lnTo>
                    <a:pt x="24" y="6"/>
                  </a:lnTo>
                  <a:lnTo>
                    <a:pt x="30" y="12"/>
                  </a:lnTo>
                  <a:lnTo>
                    <a:pt x="36" y="18"/>
                  </a:lnTo>
                  <a:lnTo>
                    <a:pt x="42" y="24"/>
                  </a:lnTo>
                  <a:lnTo>
                    <a:pt x="48" y="30"/>
                  </a:lnTo>
                  <a:lnTo>
                    <a:pt x="54" y="30"/>
                  </a:lnTo>
                  <a:lnTo>
                    <a:pt x="60" y="36"/>
                  </a:lnTo>
                  <a:lnTo>
                    <a:pt x="54" y="36"/>
                  </a:lnTo>
                  <a:lnTo>
                    <a:pt x="48" y="42"/>
                  </a:lnTo>
                  <a:lnTo>
                    <a:pt x="36" y="42"/>
                  </a:lnTo>
                  <a:lnTo>
                    <a:pt x="24" y="42"/>
                  </a:lnTo>
                  <a:lnTo>
                    <a:pt x="18" y="36"/>
                  </a:lnTo>
                  <a:lnTo>
                    <a:pt x="6" y="24"/>
                  </a:lnTo>
                  <a:lnTo>
                    <a:pt x="0" y="12"/>
                  </a:lnTo>
                  <a:lnTo>
                    <a:pt x="6" y="0"/>
                  </a:lnTo>
                  <a:close/>
                </a:path>
              </a:pathLst>
            </a:custGeom>
            <a:noFill/>
            <a:ln w="9525">
              <a:solidFill>
                <a:srgbClr val="646464"/>
              </a:solidFill>
              <a:prstDash val="solid"/>
              <a:round/>
              <a:headEnd/>
              <a:tailEnd/>
            </a:ln>
          </p:spPr>
          <p:txBody>
            <a:bodyPr/>
            <a:lstStyle/>
            <a:p>
              <a:endParaRPr lang="ja-JP" altLang="en-US">
                <a:solidFill>
                  <a:srgbClr val="000000"/>
                </a:solidFill>
                <a:latin typeface="Arial"/>
                <a:ea typeface="ＭＳ Ｐゴシック"/>
              </a:endParaRPr>
            </a:p>
          </p:txBody>
        </p:sp>
        <p:sp>
          <p:nvSpPr>
            <p:cNvPr id="128019" name="Freeform 23"/>
            <p:cNvSpPr>
              <a:spLocks/>
            </p:cNvSpPr>
            <p:nvPr/>
          </p:nvSpPr>
          <p:spPr bwMode="auto">
            <a:xfrm>
              <a:off x="3690" y="846"/>
              <a:ext cx="361" cy="396"/>
            </a:xfrm>
            <a:custGeom>
              <a:avLst/>
              <a:gdLst>
                <a:gd name="T0" fmla="*/ 265 w 361"/>
                <a:gd name="T1" fmla="*/ 54 h 396"/>
                <a:gd name="T2" fmla="*/ 349 w 361"/>
                <a:gd name="T3" fmla="*/ 150 h 396"/>
                <a:gd name="T4" fmla="*/ 361 w 361"/>
                <a:gd name="T5" fmla="*/ 216 h 396"/>
                <a:gd name="T6" fmla="*/ 349 w 361"/>
                <a:gd name="T7" fmla="*/ 288 h 396"/>
                <a:gd name="T8" fmla="*/ 307 w 361"/>
                <a:gd name="T9" fmla="*/ 342 h 396"/>
                <a:gd name="T10" fmla="*/ 253 w 361"/>
                <a:gd name="T11" fmla="*/ 384 h 396"/>
                <a:gd name="T12" fmla="*/ 180 w 361"/>
                <a:gd name="T13" fmla="*/ 396 h 396"/>
                <a:gd name="T14" fmla="*/ 144 w 361"/>
                <a:gd name="T15" fmla="*/ 396 h 396"/>
                <a:gd name="T16" fmla="*/ 78 w 361"/>
                <a:gd name="T17" fmla="*/ 366 h 396"/>
                <a:gd name="T18" fmla="*/ 30 w 361"/>
                <a:gd name="T19" fmla="*/ 318 h 396"/>
                <a:gd name="T20" fmla="*/ 0 w 361"/>
                <a:gd name="T21" fmla="*/ 252 h 396"/>
                <a:gd name="T22" fmla="*/ 0 w 361"/>
                <a:gd name="T23" fmla="*/ 216 h 396"/>
                <a:gd name="T24" fmla="*/ 42 w 361"/>
                <a:gd name="T25" fmla="*/ 96 h 396"/>
                <a:gd name="T26" fmla="*/ 156 w 361"/>
                <a:gd name="T27" fmla="*/ 36 h 396"/>
                <a:gd name="T28" fmla="*/ 156 w 361"/>
                <a:gd name="T29" fmla="*/ 36 h 396"/>
                <a:gd name="T30" fmla="*/ 156 w 361"/>
                <a:gd name="T31" fmla="*/ 30 h 396"/>
                <a:gd name="T32" fmla="*/ 156 w 361"/>
                <a:gd name="T33" fmla="*/ 30 h 396"/>
                <a:gd name="T34" fmla="*/ 156 w 361"/>
                <a:gd name="T35" fmla="*/ 30 h 396"/>
                <a:gd name="T36" fmla="*/ 162 w 361"/>
                <a:gd name="T37" fmla="*/ 18 h 396"/>
                <a:gd name="T38" fmla="*/ 168 w 361"/>
                <a:gd name="T39" fmla="*/ 18 h 396"/>
                <a:gd name="T40" fmla="*/ 180 w 361"/>
                <a:gd name="T41" fmla="*/ 18 h 396"/>
                <a:gd name="T42" fmla="*/ 180 w 361"/>
                <a:gd name="T43" fmla="*/ 18 h 396"/>
                <a:gd name="T44" fmla="*/ 186 w 361"/>
                <a:gd name="T45" fmla="*/ 18 h 396"/>
                <a:gd name="T46" fmla="*/ 192 w 361"/>
                <a:gd name="T47" fmla="*/ 18 h 396"/>
                <a:gd name="T48" fmla="*/ 192 w 361"/>
                <a:gd name="T49" fmla="*/ 18 h 396"/>
                <a:gd name="T50" fmla="*/ 192 w 361"/>
                <a:gd name="T51" fmla="*/ 18 h 396"/>
                <a:gd name="T52" fmla="*/ 211 w 361"/>
                <a:gd name="T53" fmla="*/ 12 h 396"/>
                <a:gd name="T54" fmla="*/ 211 w 361"/>
                <a:gd name="T55" fmla="*/ 12 h 396"/>
                <a:gd name="T56" fmla="*/ 211 w 361"/>
                <a:gd name="T57" fmla="*/ 6 h 396"/>
                <a:gd name="T58" fmla="*/ 217 w 361"/>
                <a:gd name="T59" fmla="*/ 0 h 396"/>
                <a:gd name="T60" fmla="*/ 217 w 361"/>
                <a:gd name="T61" fmla="*/ 0 h 396"/>
                <a:gd name="T62" fmla="*/ 217 w 361"/>
                <a:gd name="T63" fmla="*/ 0 h 396"/>
                <a:gd name="T64" fmla="*/ 217 w 361"/>
                <a:gd name="T65" fmla="*/ 6 h 396"/>
                <a:gd name="T66" fmla="*/ 217 w 361"/>
                <a:gd name="T67" fmla="*/ 12 h 396"/>
                <a:gd name="T68" fmla="*/ 217 w 361"/>
                <a:gd name="T69" fmla="*/ 18 h 396"/>
                <a:gd name="T70" fmla="*/ 205 w 361"/>
                <a:gd name="T71" fmla="*/ 36 h 3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1"/>
                <a:gd name="T109" fmla="*/ 0 h 396"/>
                <a:gd name="T110" fmla="*/ 361 w 361"/>
                <a:gd name="T111" fmla="*/ 396 h 3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1" h="396">
                  <a:moveTo>
                    <a:pt x="205" y="36"/>
                  </a:moveTo>
                  <a:lnTo>
                    <a:pt x="265" y="54"/>
                  </a:lnTo>
                  <a:lnTo>
                    <a:pt x="313" y="96"/>
                  </a:lnTo>
                  <a:lnTo>
                    <a:pt x="349" y="150"/>
                  </a:lnTo>
                  <a:lnTo>
                    <a:pt x="361" y="216"/>
                  </a:lnTo>
                  <a:lnTo>
                    <a:pt x="361" y="252"/>
                  </a:lnTo>
                  <a:lnTo>
                    <a:pt x="349" y="288"/>
                  </a:lnTo>
                  <a:lnTo>
                    <a:pt x="331" y="318"/>
                  </a:lnTo>
                  <a:lnTo>
                    <a:pt x="307" y="342"/>
                  </a:lnTo>
                  <a:lnTo>
                    <a:pt x="283" y="366"/>
                  </a:lnTo>
                  <a:lnTo>
                    <a:pt x="253" y="384"/>
                  </a:lnTo>
                  <a:lnTo>
                    <a:pt x="217" y="396"/>
                  </a:lnTo>
                  <a:lnTo>
                    <a:pt x="180" y="396"/>
                  </a:lnTo>
                  <a:lnTo>
                    <a:pt x="144" y="396"/>
                  </a:lnTo>
                  <a:lnTo>
                    <a:pt x="108" y="384"/>
                  </a:lnTo>
                  <a:lnTo>
                    <a:pt x="78" y="366"/>
                  </a:lnTo>
                  <a:lnTo>
                    <a:pt x="54" y="342"/>
                  </a:lnTo>
                  <a:lnTo>
                    <a:pt x="30" y="318"/>
                  </a:lnTo>
                  <a:lnTo>
                    <a:pt x="12" y="288"/>
                  </a:lnTo>
                  <a:lnTo>
                    <a:pt x="0" y="252"/>
                  </a:lnTo>
                  <a:lnTo>
                    <a:pt x="0" y="216"/>
                  </a:lnTo>
                  <a:lnTo>
                    <a:pt x="12" y="150"/>
                  </a:lnTo>
                  <a:lnTo>
                    <a:pt x="42" y="96"/>
                  </a:lnTo>
                  <a:lnTo>
                    <a:pt x="96" y="54"/>
                  </a:lnTo>
                  <a:lnTo>
                    <a:pt x="156" y="36"/>
                  </a:lnTo>
                  <a:lnTo>
                    <a:pt x="156" y="30"/>
                  </a:lnTo>
                  <a:lnTo>
                    <a:pt x="162" y="18"/>
                  </a:lnTo>
                  <a:lnTo>
                    <a:pt x="168" y="18"/>
                  </a:lnTo>
                  <a:lnTo>
                    <a:pt x="174" y="18"/>
                  </a:lnTo>
                  <a:lnTo>
                    <a:pt x="180" y="18"/>
                  </a:lnTo>
                  <a:lnTo>
                    <a:pt x="186" y="18"/>
                  </a:lnTo>
                  <a:lnTo>
                    <a:pt x="192" y="18"/>
                  </a:lnTo>
                  <a:lnTo>
                    <a:pt x="205" y="12"/>
                  </a:lnTo>
                  <a:lnTo>
                    <a:pt x="211" y="12"/>
                  </a:lnTo>
                  <a:lnTo>
                    <a:pt x="211" y="6"/>
                  </a:lnTo>
                  <a:lnTo>
                    <a:pt x="217" y="6"/>
                  </a:lnTo>
                  <a:lnTo>
                    <a:pt x="217" y="0"/>
                  </a:lnTo>
                  <a:lnTo>
                    <a:pt x="217" y="6"/>
                  </a:lnTo>
                  <a:lnTo>
                    <a:pt x="217" y="12"/>
                  </a:lnTo>
                  <a:lnTo>
                    <a:pt x="217" y="18"/>
                  </a:lnTo>
                  <a:lnTo>
                    <a:pt x="211" y="30"/>
                  </a:lnTo>
                  <a:lnTo>
                    <a:pt x="205" y="36"/>
                  </a:lnTo>
                  <a:close/>
                </a:path>
              </a:pathLst>
            </a:custGeom>
            <a:solidFill>
              <a:srgbClr val="FFFFFF"/>
            </a:solidFill>
            <a:ln w="9525">
              <a:noFill/>
              <a:round/>
              <a:headEnd/>
              <a:tailEnd/>
            </a:ln>
          </p:spPr>
          <p:txBody>
            <a:bodyPr/>
            <a:lstStyle/>
            <a:p>
              <a:endParaRPr lang="ja-JP" altLang="en-US">
                <a:solidFill>
                  <a:srgbClr val="000000"/>
                </a:solidFill>
                <a:latin typeface="Arial"/>
                <a:ea typeface="ＭＳ Ｐゴシック"/>
              </a:endParaRPr>
            </a:p>
          </p:txBody>
        </p:sp>
        <p:sp>
          <p:nvSpPr>
            <p:cNvPr id="128020" name="Freeform 24"/>
            <p:cNvSpPr>
              <a:spLocks/>
            </p:cNvSpPr>
            <p:nvPr/>
          </p:nvSpPr>
          <p:spPr bwMode="auto">
            <a:xfrm>
              <a:off x="3720" y="870"/>
              <a:ext cx="132" cy="54"/>
            </a:xfrm>
            <a:custGeom>
              <a:avLst/>
              <a:gdLst>
                <a:gd name="T0" fmla="*/ 132 w 132"/>
                <a:gd name="T1" fmla="*/ 0 h 54"/>
                <a:gd name="T2" fmla="*/ 96 w 132"/>
                <a:gd name="T3" fmla="*/ 0 h 54"/>
                <a:gd name="T4" fmla="*/ 54 w 132"/>
                <a:gd name="T5" fmla="*/ 6 h 54"/>
                <a:gd name="T6" fmla="*/ 24 w 132"/>
                <a:gd name="T7" fmla="*/ 24 h 54"/>
                <a:gd name="T8" fmla="*/ 0 w 132"/>
                <a:gd name="T9" fmla="*/ 54 h 54"/>
                <a:gd name="T10" fmla="*/ 132 w 132"/>
                <a:gd name="T11" fmla="*/ 0 h 54"/>
                <a:gd name="T12" fmla="*/ 0 60000 65536"/>
                <a:gd name="T13" fmla="*/ 0 60000 65536"/>
                <a:gd name="T14" fmla="*/ 0 60000 65536"/>
                <a:gd name="T15" fmla="*/ 0 60000 65536"/>
                <a:gd name="T16" fmla="*/ 0 60000 65536"/>
                <a:gd name="T17" fmla="*/ 0 60000 65536"/>
                <a:gd name="T18" fmla="*/ 0 w 132"/>
                <a:gd name="T19" fmla="*/ 0 h 54"/>
                <a:gd name="T20" fmla="*/ 132 w 132"/>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132" h="54">
                  <a:moveTo>
                    <a:pt x="132" y="0"/>
                  </a:moveTo>
                  <a:lnTo>
                    <a:pt x="96" y="0"/>
                  </a:lnTo>
                  <a:lnTo>
                    <a:pt x="54" y="6"/>
                  </a:lnTo>
                  <a:lnTo>
                    <a:pt x="24" y="24"/>
                  </a:lnTo>
                  <a:lnTo>
                    <a:pt x="0" y="54"/>
                  </a:lnTo>
                  <a:lnTo>
                    <a:pt x="132" y="0"/>
                  </a:lnTo>
                  <a:close/>
                </a:path>
              </a:pathLst>
            </a:custGeom>
            <a:solidFill>
              <a:srgbClr val="FFFFFF"/>
            </a:solidFill>
            <a:ln w="9525">
              <a:noFill/>
              <a:round/>
              <a:headEnd/>
              <a:tailEnd/>
            </a:ln>
          </p:spPr>
          <p:txBody>
            <a:bodyPr/>
            <a:lstStyle/>
            <a:p>
              <a:endParaRPr lang="ja-JP" altLang="en-US">
                <a:solidFill>
                  <a:srgbClr val="000000"/>
                </a:solidFill>
                <a:latin typeface="Arial"/>
                <a:ea typeface="ＭＳ Ｐゴシック"/>
              </a:endParaRPr>
            </a:p>
          </p:txBody>
        </p:sp>
        <p:sp>
          <p:nvSpPr>
            <p:cNvPr id="128021" name="Freeform 25"/>
            <p:cNvSpPr>
              <a:spLocks/>
            </p:cNvSpPr>
            <p:nvPr/>
          </p:nvSpPr>
          <p:spPr bwMode="auto">
            <a:xfrm>
              <a:off x="3690" y="846"/>
              <a:ext cx="361" cy="396"/>
            </a:xfrm>
            <a:custGeom>
              <a:avLst/>
              <a:gdLst>
                <a:gd name="T0" fmla="*/ 265 w 361"/>
                <a:gd name="T1" fmla="*/ 54 h 396"/>
                <a:gd name="T2" fmla="*/ 349 w 361"/>
                <a:gd name="T3" fmla="*/ 150 h 396"/>
                <a:gd name="T4" fmla="*/ 361 w 361"/>
                <a:gd name="T5" fmla="*/ 216 h 396"/>
                <a:gd name="T6" fmla="*/ 361 w 361"/>
                <a:gd name="T7" fmla="*/ 252 h 396"/>
                <a:gd name="T8" fmla="*/ 349 w 361"/>
                <a:gd name="T9" fmla="*/ 288 h 396"/>
                <a:gd name="T10" fmla="*/ 307 w 361"/>
                <a:gd name="T11" fmla="*/ 342 h 396"/>
                <a:gd name="T12" fmla="*/ 283 w 361"/>
                <a:gd name="T13" fmla="*/ 366 h 396"/>
                <a:gd name="T14" fmla="*/ 217 w 361"/>
                <a:gd name="T15" fmla="*/ 396 h 396"/>
                <a:gd name="T16" fmla="*/ 180 w 361"/>
                <a:gd name="T17" fmla="*/ 396 h 396"/>
                <a:gd name="T18" fmla="*/ 144 w 361"/>
                <a:gd name="T19" fmla="*/ 396 h 396"/>
                <a:gd name="T20" fmla="*/ 108 w 361"/>
                <a:gd name="T21" fmla="*/ 384 h 396"/>
                <a:gd name="T22" fmla="*/ 54 w 361"/>
                <a:gd name="T23" fmla="*/ 342 h 396"/>
                <a:gd name="T24" fmla="*/ 30 w 361"/>
                <a:gd name="T25" fmla="*/ 318 h 396"/>
                <a:gd name="T26" fmla="*/ 0 w 361"/>
                <a:gd name="T27" fmla="*/ 252 h 396"/>
                <a:gd name="T28" fmla="*/ 0 w 361"/>
                <a:gd name="T29" fmla="*/ 216 h 396"/>
                <a:gd name="T30" fmla="*/ 12 w 361"/>
                <a:gd name="T31" fmla="*/ 150 h 396"/>
                <a:gd name="T32" fmla="*/ 42 w 361"/>
                <a:gd name="T33" fmla="*/ 96 h 396"/>
                <a:gd name="T34" fmla="*/ 156 w 361"/>
                <a:gd name="T35" fmla="*/ 36 h 396"/>
                <a:gd name="T36" fmla="*/ 156 w 361"/>
                <a:gd name="T37" fmla="*/ 36 h 396"/>
                <a:gd name="T38" fmla="*/ 156 w 361"/>
                <a:gd name="T39" fmla="*/ 30 h 396"/>
                <a:gd name="T40" fmla="*/ 156 w 361"/>
                <a:gd name="T41" fmla="*/ 30 h 396"/>
                <a:gd name="T42" fmla="*/ 156 w 361"/>
                <a:gd name="T43" fmla="*/ 30 h 396"/>
                <a:gd name="T44" fmla="*/ 156 w 361"/>
                <a:gd name="T45" fmla="*/ 30 h 396"/>
                <a:gd name="T46" fmla="*/ 156 w 361"/>
                <a:gd name="T47" fmla="*/ 30 h 396"/>
                <a:gd name="T48" fmla="*/ 162 w 361"/>
                <a:gd name="T49" fmla="*/ 18 h 396"/>
                <a:gd name="T50" fmla="*/ 168 w 361"/>
                <a:gd name="T51" fmla="*/ 18 h 396"/>
                <a:gd name="T52" fmla="*/ 174 w 361"/>
                <a:gd name="T53" fmla="*/ 18 h 396"/>
                <a:gd name="T54" fmla="*/ 180 w 361"/>
                <a:gd name="T55" fmla="*/ 18 h 396"/>
                <a:gd name="T56" fmla="*/ 180 w 361"/>
                <a:gd name="T57" fmla="*/ 18 h 396"/>
                <a:gd name="T58" fmla="*/ 186 w 361"/>
                <a:gd name="T59" fmla="*/ 18 h 396"/>
                <a:gd name="T60" fmla="*/ 186 w 361"/>
                <a:gd name="T61" fmla="*/ 18 h 396"/>
                <a:gd name="T62" fmla="*/ 192 w 361"/>
                <a:gd name="T63" fmla="*/ 18 h 396"/>
                <a:gd name="T64" fmla="*/ 192 w 361"/>
                <a:gd name="T65" fmla="*/ 18 h 396"/>
                <a:gd name="T66" fmla="*/ 192 w 361"/>
                <a:gd name="T67" fmla="*/ 18 h 396"/>
                <a:gd name="T68" fmla="*/ 205 w 361"/>
                <a:gd name="T69" fmla="*/ 12 h 396"/>
                <a:gd name="T70" fmla="*/ 211 w 361"/>
                <a:gd name="T71" fmla="*/ 12 h 396"/>
                <a:gd name="T72" fmla="*/ 211 w 361"/>
                <a:gd name="T73" fmla="*/ 12 h 396"/>
                <a:gd name="T74" fmla="*/ 211 w 361"/>
                <a:gd name="T75" fmla="*/ 6 h 396"/>
                <a:gd name="T76" fmla="*/ 217 w 361"/>
                <a:gd name="T77" fmla="*/ 6 h 396"/>
                <a:gd name="T78" fmla="*/ 217 w 361"/>
                <a:gd name="T79" fmla="*/ 0 h 396"/>
                <a:gd name="T80" fmla="*/ 217 w 361"/>
                <a:gd name="T81" fmla="*/ 0 h 396"/>
                <a:gd name="T82" fmla="*/ 217 w 361"/>
                <a:gd name="T83" fmla="*/ 0 h 396"/>
                <a:gd name="T84" fmla="*/ 217 w 361"/>
                <a:gd name="T85" fmla="*/ 6 h 396"/>
                <a:gd name="T86" fmla="*/ 217 w 361"/>
                <a:gd name="T87" fmla="*/ 6 h 396"/>
                <a:gd name="T88" fmla="*/ 217 w 361"/>
                <a:gd name="T89" fmla="*/ 12 h 396"/>
                <a:gd name="T90" fmla="*/ 217 w 361"/>
                <a:gd name="T91" fmla="*/ 18 h 396"/>
                <a:gd name="T92" fmla="*/ 211 w 361"/>
                <a:gd name="T93" fmla="*/ 30 h 39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61"/>
                <a:gd name="T142" fmla="*/ 0 h 396"/>
                <a:gd name="T143" fmla="*/ 361 w 361"/>
                <a:gd name="T144" fmla="*/ 396 h 39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61" h="396">
                  <a:moveTo>
                    <a:pt x="205" y="36"/>
                  </a:moveTo>
                  <a:lnTo>
                    <a:pt x="265" y="54"/>
                  </a:lnTo>
                  <a:lnTo>
                    <a:pt x="313" y="96"/>
                  </a:lnTo>
                  <a:lnTo>
                    <a:pt x="349" y="150"/>
                  </a:lnTo>
                  <a:lnTo>
                    <a:pt x="361" y="216"/>
                  </a:lnTo>
                  <a:lnTo>
                    <a:pt x="361" y="252"/>
                  </a:lnTo>
                  <a:lnTo>
                    <a:pt x="349" y="288"/>
                  </a:lnTo>
                  <a:lnTo>
                    <a:pt x="331" y="318"/>
                  </a:lnTo>
                  <a:lnTo>
                    <a:pt x="307" y="342"/>
                  </a:lnTo>
                  <a:lnTo>
                    <a:pt x="283" y="366"/>
                  </a:lnTo>
                  <a:lnTo>
                    <a:pt x="253" y="384"/>
                  </a:lnTo>
                  <a:lnTo>
                    <a:pt x="217" y="396"/>
                  </a:lnTo>
                  <a:lnTo>
                    <a:pt x="180" y="396"/>
                  </a:lnTo>
                  <a:lnTo>
                    <a:pt x="144" y="396"/>
                  </a:lnTo>
                  <a:lnTo>
                    <a:pt x="108" y="384"/>
                  </a:lnTo>
                  <a:lnTo>
                    <a:pt x="78" y="366"/>
                  </a:lnTo>
                  <a:lnTo>
                    <a:pt x="54" y="342"/>
                  </a:lnTo>
                  <a:lnTo>
                    <a:pt x="30" y="318"/>
                  </a:lnTo>
                  <a:lnTo>
                    <a:pt x="12" y="288"/>
                  </a:lnTo>
                  <a:lnTo>
                    <a:pt x="0" y="252"/>
                  </a:lnTo>
                  <a:lnTo>
                    <a:pt x="0" y="216"/>
                  </a:lnTo>
                  <a:lnTo>
                    <a:pt x="12" y="150"/>
                  </a:lnTo>
                  <a:lnTo>
                    <a:pt x="42" y="96"/>
                  </a:lnTo>
                  <a:lnTo>
                    <a:pt x="96" y="54"/>
                  </a:lnTo>
                  <a:lnTo>
                    <a:pt x="156" y="36"/>
                  </a:lnTo>
                  <a:lnTo>
                    <a:pt x="156" y="30"/>
                  </a:lnTo>
                  <a:lnTo>
                    <a:pt x="162" y="18"/>
                  </a:lnTo>
                  <a:lnTo>
                    <a:pt x="168" y="18"/>
                  </a:lnTo>
                  <a:lnTo>
                    <a:pt x="174" y="18"/>
                  </a:lnTo>
                  <a:lnTo>
                    <a:pt x="180" y="18"/>
                  </a:lnTo>
                  <a:lnTo>
                    <a:pt x="186" y="18"/>
                  </a:lnTo>
                  <a:lnTo>
                    <a:pt x="192" y="18"/>
                  </a:lnTo>
                  <a:lnTo>
                    <a:pt x="205" y="12"/>
                  </a:lnTo>
                  <a:lnTo>
                    <a:pt x="211" y="12"/>
                  </a:lnTo>
                  <a:lnTo>
                    <a:pt x="211" y="6"/>
                  </a:lnTo>
                  <a:lnTo>
                    <a:pt x="217" y="6"/>
                  </a:lnTo>
                  <a:lnTo>
                    <a:pt x="217" y="0"/>
                  </a:lnTo>
                  <a:lnTo>
                    <a:pt x="217" y="6"/>
                  </a:lnTo>
                  <a:lnTo>
                    <a:pt x="217" y="12"/>
                  </a:lnTo>
                  <a:lnTo>
                    <a:pt x="217" y="18"/>
                  </a:lnTo>
                  <a:lnTo>
                    <a:pt x="211" y="30"/>
                  </a:lnTo>
                  <a:lnTo>
                    <a:pt x="205" y="36"/>
                  </a:lnTo>
                  <a:close/>
                </a:path>
              </a:pathLst>
            </a:custGeom>
            <a:noFill/>
            <a:ln w="952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128022" name="Freeform 26"/>
            <p:cNvSpPr>
              <a:spLocks/>
            </p:cNvSpPr>
            <p:nvPr/>
          </p:nvSpPr>
          <p:spPr bwMode="auto">
            <a:xfrm>
              <a:off x="3720" y="870"/>
              <a:ext cx="132" cy="54"/>
            </a:xfrm>
            <a:custGeom>
              <a:avLst/>
              <a:gdLst>
                <a:gd name="T0" fmla="*/ 132 w 132"/>
                <a:gd name="T1" fmla="*/ 0 h 54"/>
                <a:gd name="T2" fmla="*/ 96 w 132"/>
                <a:gd name="T3" fmla="*/ 0 h 54"/>
                <a:gd name="T4" fmla="*/ 96 w 132"/>
                <a:gd name="T5" fmla="*/ 0 h 54"/>
                <a:gd name="T6" fmla="*/ 54 w 132"/>
                <a:gd name="T7" fmla="*/ 6 h 54"/>
                <a:gd name="T8" fmla="*/ 54 w 132"/>
                <a:gd name="T9" fmla="*/ 6 h 54"/>
                <a:gd name="T10" fmla="*/ 24 w 132"/>
                <a:gd name="T11" fmla="*/ 24 h 54"/>
                <a:gd name="T12" fmla="*/ 24 w 132"/>
                <a:gd name="T13" fmla="*/ 24 h 54"/>
                <a:gd name="T14" fmla="*/ 0 w 132"/>
                <a:gd name="T15" fmla="*/ 54 h 54"/>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54"/>
                <a:gd name="T26" fmla="*/ 132 w 132"/>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54">
                  <a:moveTo>
                    <a:pt x="132" y="0"/>
                  </a:moveTo>
                  <a:lnTo>
                    <a:pt x="96" y="0"/>
                  </a:lnTo>
                  <a:lnTo>
                    <a:pt x="54" y="6"/>
                  </a:lnTo>
                  <a:lnTo>
                    <a:pt x="24" y="24"/>
                  </a:lnTo>
                  <a:lnTo>
                    <a:pt x="0" y="54"/>
                  </a:lnTo>
                </a:path>
              </a:pathLst>
            </a:custGeom>
            <a:noFill/>
            <a:ln w="952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128023" name="Freeform 27"/>
            <p:cNvSpPr>
              <a:spLocks/>
            </p:cNvSpPr>
            <p:nvPr/>
          </p:nvSpPr>
          <p:spPr bwMode="auto">
            <a:xfrm>
              <a:off x="3090" y="882"/>
              <a:ext cx="366" cy="360"/>
            </a:xfrm>
            <a:custGeom>
              <a:avLst/>
              <a:gdLst>
                <a:gd name="T0" fmla="*/ 366 w 366"/>
                <a:gd name="T1" fmla="*/ 180 h 360"/>
                <a:gd name="T2" fmla="*/ 360 w 366"/>
                <a:gd name="T3" fmla="*/ 144 h 360"/>
                <a:gd name="T4" fmla="*/ 354 w 366"/>
                <a:gd name="T5" fmla="*/ 108 h 360"/>
                <a:gd name="T6" fmla="*/ 336 w 366"/>
                <a:gd name="T7" fmla="*/ 78 h 360"/>
                <a:gd name="T8" fmla="*/ 312 w 366"/>
                <a:gd name="T9" fmla="*/ 54 h 360"/>
                <a:gd name="T10" fmla="*/ 288 w 366"/>
                <a:gd name="T11" fmla="*/ 30 h 360"/>
                <a:gd name="T12" fmla="*/ 252 w 366"/>
                <a:gd name="T13" fmla="*/ 12 h 360"/>
                <a:gd name="T14" fmla="*/ 222 w 366"/>
                <a:gd name="T15" fmla="*/ 0 h 360"/>
                <a:gd name="T16" fmla="*/ 186 w 366"/>
                <a:gd name="T17" fmla="*/ 0 h 360"/>
                <a:gd name="T18" fmla="*/ 186 w 366"/>
                <a:gd name="T19" fmla="*/ 0 h 360"/>
                <a:gd name="T20" fmla="*/ 150 w 366"/>
                <a:gd name="T21" fmla="*/ 0 h 360"/>
                <a:gd name="T22" fmla="*/ 114 w 366"/>
                <a:gd name="T23" fmla="*/ 12 h 360"/>
                <a:gd name="T24" fmla="*/ 84 w 366"/>
                <a:gd name="T25" fmla="*/ 30 h 360"/>
                <a:gd name="T26" fmla="*/ 54 w 366"/>
                <a:gd name="T27" fmla="*/ 54 h 360"/>
                <a:gd name="T28" fmla="*/ 36 w 366"/>
                <a:gd name="T29" fmla="*/ 78 h 360"/>
                <a:gd name="T30" fmla="*/ 18 w 366"/>
                <a:gd name="T31" fmla="*/ 108 h 360"/>
                <a:gd name="T32" fmla="*/ 6 w 366"/>
                <a:gd name="T33" fmla="*/ 144 h 360"/>
                <a:gd name="T34" fmla="*/ 0 w 366"/>
                <a:gd name="T35" fmla="*/ 180 h 360"/>
                <a:gd name="T36" fmla="*/ 0 w 366"/>
                <a:gd name="T37" fmla="*/ 180 h 360"/>
                <a:gd name="T38" fmla="*/ 6 w 366"/>
                <a:gd name="T39" fmla="*/ 216 h 360"/>
                <a:gd name="T40" fmla="*/ 18 w 366"/>
                <a:gd name="T41" fmla="*/ 252 h 360"/>
                <a:gd name="T42" fmla="*/ 36 w 366"/>
                <a:gd name="T43" fmla="*/ 282 h 360"/>
                <a:gd name="T44" fmla="*/ 54 w 366"/>
                <a:gd name="T45" fmla="*/ 306 h 360"/>
                <a:gd name="T46" fmla="*/ 84 w 366"/>
                <a:gd name="T47" fmla="*/ 330 h 360"/>
                <a:gd name="T48" fmla="*/ 114 w 366"/>
                <a:gd name="T49" fmla="*/ 348 h 360"/>
                <a:gd name="T50" fmla="*/ 150 w 366"/>
                <a:gd name="T51" fmla="*/ 360 h 360"/>
                <a:gd name="T52" fmla="*/ 186 w 366"/>
                <a:gd name="T53" fmla="*/ 360 h 360"/>
                <a:gd name="T54" fmla="*/ 186 w 366"/>
                <a:gd name="T55" fmla="*/ 360 h 360"/>
                <a:gd name="T56" fmla="*/ 222 w 366"/>
                <a:gd name="T57" fmla="*/ 360 h 360"/>
                <a:gd name="T58" fmla="*/ 252 w 366"/>
                <a:gd name="T59" fmla="*/ 348 h 360"/>
                <a:gd name="T60" fmla="*/ 288 w 366"/>
                <a:gd name="T61" fmla="*/ 330 h 360"/>
                <a:gd name="T62" fmla="*/ 312 w 366"/>
                <a:gd name="T63" fmla="*/ 306 h 360"/>
                <a:gd name="T64" fmla="*/ 336 w 366"/>
                <a:gd name="T65" fmla="*/ 282 h 360"/>
                <a:gd name="T66" fmla="*/ 354 w 366"/>
                <a:gd name="T67" fmla="*/ 252 h 360"/>
                <a:gd name="T68" fmla="*/ 360 w 366"/>
                <a:gd name="T69" fmla="*/ 216 h 360"/>
                <a:gd name="T70" fmla="*/ 366 w 366"/>
                <a:gd name="T71" fmla="*/ 180 h 36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6"/>
                <a:gd name="T109" fmla="*/ 0 h 360"/>
                <a:gd name="T110" fmla="*/ 366 w 366"/>
                <a:gd name="T111" fmla="*/ 360 h 36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6" h="360">
                  <a:moveTo>
                    <a:pt x="366" y="180"/>
                  </a:moveTo>
                  <a:lnTo>
                    <a:pt x="360" y="144"/>
                  </a:lnTo>
                  <a:lnTo>
                    <a:pt x="354" y="108"/>
                  </a:lnTo>
                  <a:lnTo>
                    <a:pt x="336" y="78"/>
                  </a:lnTo>
                  <a:lnTo>
                    <a:pt x="312" y="54"/>
                  </a:lnTo>
                  <a:lnTo>
                    <a:pt x="288" y="30"/>
                  </a:lnTo>
                  <a:lnTo>
                    <a:pt x="252" y="12"/>
                  </a:lnTo>
                  <a:lnTo>
                    <a:pt x="222" y="0"/>
                  </a:lnTo>
                  <a:lnTo>
                    <a:pt x="186" y="0"/>
                  </a:lnTo>
                  <a:lnTo>
                    <a:pt x="150" y="0"/>
                  </a:lnTo>
                  <a:lnTo>
                    <a:pt x="114" y="12"/>
                  </a:lnTo>
                  <a:lnTo>
                    <a:pt x="84" y="30"/>
                  </a:lnTo>
                  <a:lnTo>
                    <a:pt x="54" y="54"/>
                  </a:lnTo>
                  <a:lnTo>
                    <a:pt x="36" y="78"/>
                  </a:lnTo>
                  <a:lnTo>
                    <a:pt x="18" y="108"/>
                  </a:lnTo>
                  <a:lnTo>
                    <a:pt x="6" y="144"/>
                  </a:lnTo>
                  <a:lnTo>
                    <a:pt x="0" y="180"/>
                  </a:lnTo>
                  <a:lnTo>
                    <a:pt x="6" y="216"/>
                  </a:lnTo>
                  <a:lnTo>
                    <a:pt x="18" y="252"/>
                  </a:lnTo>
                  <a:lnTo>
                    <a:pt x="36" y="282"/>
                  </a:lnTo>
                  <a:lnTo>
                    <a:pt x="54" y="306"/>
                  </a:lnTo>
                  <a:lnTo>
                    <a:pt x="84" y="330"/>
                  </a:lnTo>
                  <a:lnTo>
                    <a:pt x="114" y="348"/>
                  </a:lnTo>
                  <a:lnTo>
                    <a:pt x="150" y="360"/>
                  </a:lnTo>
                  <a:lnTo>
                    <a:pt x="186" y="360"/>
                  </a:lnTo>
                  <a:lnTo>
                    <a:pt x="222" y="360"/>
                  </a:lnTo>
                  <a:lnTo>
                    <a:pt x="252" y="348"/>
                  </a:lnTo>
                  <a:lnTo>
                    <a:pt x="288" y="330"/>
                  </a:lnTo>
                  <a:lnTo>
                    <a:pt x="312" y="306"/>
                  </a:lnTo>
                  <a:lnTo>
                    <a:pt x="336" y="282"/>
                  </a:lnTo>
                  <a:lnTo>
                    <a:pt x="354" y="252"/>
                  </a:lnTo>
                  <a:lnTo>
                    <a:pt x="360" y="216"/>
                  </a:lnTo>
                  <a:lnTo>
                    <a:pt x="366" y="180"/>
                  </a:lnTo>
                  <a:close/>
                </a:path>
              </a:pathLst>
            </a:custGeom>
            <a:solidFill>
              <a:srgbClr val="FFFFFF"/>
            </a:solidFill>
            <a:ln w="9525">
              <a:noFill/>
              <a:round/>
              <a:headEnd/>
              <a:tailEnd/>
            </a:ln>
          </p:spPr>
          <p:txBody>
            <a:bodyPr/>
            <a:lstStyle/>
            <a:p>
              <a:endParaRPr lang="ja-JP" altLang="en-US">
                <a:solidFill>
                  <a:srgbClr val="000000"/>
                </a:solidFill>
                <a:latin typeface="Arial"/>
                <a:ea typeface="ＭＳ Ｐゴシック"/>
              </a:endParaRPr>
            </a:p>
          </p:txBody>
        </p:sp>
        <p:sp>
          <p:nvSpPr>
            <p:cNvPr id="128024" name="Freeform 28"/>
            <p:cNvSpPr>
              <a:spLocks/>
            </p:cNvSpPr>
            <p:nvPr/>
          </p:nvSpPr>
          <p:spPr bwMode="auto">
            <a:xfrm>
              <a:off x="3090" y="882"/>
              <a:ext cx="366" cy="360"/>
            </a:xfrm>
            <a:custGeom>
              <a:avLst/>
              <a:gdLst>
                <a:gd name="T0" fmla="*/ 360 w 366"/>
                <a:gd name="T1" fmla="*/ 144 h 360"/>
                <a:gd name="T2" fmla="*/ 354 w 366"/>
                <a:gd name="T3" fmla="*/ 108 h 360"/>
                <a:gd name="T4" fmla="*/ 336 w 366"/>
                <a:gd name="T5" fmla="*/ 78 h 360"/>
                <a:gd name="T6" fmla="*/ 312 w 366"/>
                <a:gd name="T7" fmla="*/ 54 h 360"/>
                <a:gd name="T8" fmla="*/ 288 w 366"/>
                <a:gd name="T9" fmla="*/ 30 h 360"/>
                <a:gd name="T10" fmla="*/ 252 w 366"/>
                <a:gd name="T11" fmla="*/ 12 h 360"/>
                <a:gd name="T12" fmla="*/ 222 w 366"/>
                <a:gd name="T13" fmla="*/ 0 h 360"/>
                <a:gd name="T14" fmla="*/ 186 w 366"/>
                <a:gd name="T15" fmla="*/ 0 h 360"/>
                <a:gd name="T16" fmla="*/ 186 w 366"/>
                <a:gd name="T17" fmla="*/ 0 h 360"/>
                <a:gd name="T18" fmla="*/ 150 w 366"/>
                <a:gd name="T19" fmla="*/ 0 h 360"/>
                <a:gd name="T20" fmla="*/ 114 w 366"/>
                <a:gd name="T21" fmla="*/ 12 h 360"/>
                <a:gd name="T22" fmla="*/ 84 w 366"/>
                <a:gd name="T23" fmla="*/ 30 h 360"/>
                <a:gd name="T24" fmla="*/ 54 w 366"/>
                <a:gd name="T25" fmla="*/ 54 h 360"/>
                <a:gd name="T26" fmla="*/ 36 w 366"/>
                <a:gd name="T27" fmla="*/ 78 h 360"/>
                <a:gd name="T28" fmla="*/ 18 w 366"/>
                <a:gd name="T29" fmla="*/ 108 h 360"/>
                <a:gd name="T30" fmla="*/ 6 w 366"/>
                <a:gd name="T31" fmla="*/ 144 h 360"/>
                <a:gd name="T32" fmla="*/ 0 w 366"/>
                <a:gd name="T33" fmla="*/ 180 h 360"/>
                <a:gd name="T34" fmla="*/ 0 w 366"/>
                <a:gd name="T35" fmla="*/ 180 h 360"/>
                <a:gd name="T36" fmla="*/ 6 w 366"/>
                <a:gd name="T37" fmla="*/ 216 h 360"/>
                <a:gd name="T38" fmla="*/ 18 w 366"/>
                <a:gd name="T39" fmla="*/ 252 h 360"/>
                <a:gd name="T40" fmla="*/ 36 w 366"/>
                <a:gd name="T41" fmla="*/ 282 h 360"/>
                <a:gd name="T42" fmla="*/ 54 w 366"/>
                <a:gd name="T43" fmla="*/ 306 h 360"/>
                <a:gd name="T44" fmla="*/ 84 w 366"/>
                <a:gd name="T45" fmla="*/ 330 h 360"/>
                <a:gd name="T46" fmla="*/ 114 w 366"/>
                <a:gd name="T47" fmla="*/ 348 h 360"/>
                <a:gd name="T48" fmla="*/ 150 w 366"/>
                <a:gd name="T49" fmla="*/ 360 h 360"/>
                <a:gd name="T50" fmla="*/ 186 w 366"/>
                <a:gd name="T51" fmla="*/ 360 h 360"/>
                <a:gd name="T52" fmla="*/ 186 w 366"/>
                <a:gd name="T53" fmla="*/ 360 h 360"/>
                <a:gd name="T54" fmla="*/ 222 w 366"/>
                <a:gd name="T55" fmla="*/ 360 h 360"/>
                <a:gd name="T56" fmla="*/ 252 w 366"/>
                <a:gd name="T57" fmla="*/ 348 h 360"/>
                <a:gd name="T58" fmla="*/ 288 w 366"/>
                <a:gd name="T59" fmla="*/ 330 h 360"/>
                <a:gd name="T60" fmla="*/ 312 w 366"/>
                <a:gd name="T61" fmla="*/ 306 h 360"/>
                <a:gd name="T62" fmla="*/ 336 w 366"/>
                <a:gd name="T63" fmla="*/ 282 h 360"/>
                <a:gd name="T64" fmla="*/ 354 w 366"/>
                <a:gd name="T65" fmla="*/ 252 h 360"/>
                <a:gd name="T66" fmla="*/ 360 w 366"/>
                <a:gd name="T67" fmla="*/ 216 h 360"/>
                <a:gd name="T68" fmla="*/ 366 w 366"/>
                <a:gd name="T69" fmla="*/ 180 h 3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6"/>
                <a:gd name="T106" fmla="*/ 0 h 360"/>
                <a:gd name="T107" fmla="*/ 366 w 366"/>
                <a:gd name="T108" fmla="*/ 360 h 3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6" h="360">
                  <a:moveTo>
                    <a:pt x="366" y="180"/>
                  </a:moveTo>
                  <a:lnTo>
                    <a:pt x="360" y="144"/>
                  </a:lnTo>
                  <a:lnTo>
                    <a:pt x="354" y="108"/>
                  </a:lnTo>
                  <a:lnTo>
                    <a:pt x="336" y="78"/>
                  </a:lnTo>
                  <a:lnTo>
                    <a:pt x="312" y="54"/>
                  </a:lnTo>
                  <a:lnTo>
                    <a:pt x="288" y="30"/>
                  </a:lnTo>
                  <a:lnTo>
                    <a:pt x="252" y="12"/>
                  </a:lnTo>
                  <a:lnTo>
                    <a:pt x="222" y="0"/>
                  </a:lnTo>
                  <a:lnTo>
                    <a:pt x="186" y="0"/>
                  </a:lnTo>
                  <a:lnTo>
                    <a:pt x="150" y="0"/>
                  </a:lnTo>
                  <a:lnTo>
                    <a:pt x="114" y="12"/>
                  </a:lnTo>
                  <a:lnTo>
                    <a:pt x="84" y="30"/>
                  </a:lnTo>
                  <a:lnTo>
                    <a:pt x="54" y="54"/>
                  </a:lnTo>
                  <a:lnTo>
                    <a:pt x="36" y="78"/>
                  </a:lnTo>
                  <a:lnTo>
                    <a:pt x="18" y="108"/>
                  </a:lnTo>
                  <a:lnTo>
                    <a:pt x="6" y="144"/>
                  </a:lnTo>
                  <a:lnTo>
                    <a:pt x="0" y="180"/>
                  </a:lnTo>
                  <a:lnTo>
                    <a:pt x="6" y="216"/>
                  </a:lnTo>
                  <a:lnTo>
                    <a:pt x="18" y="252"/>
                  </a:lnTo>
                  <a:lnTo>
                    <a:pt x="36" y="282"/>
                  </a:lnTo>
                  <a:lnTo>
                    <a:pt x="54" y="306"/>
                  </a:lnTo>
                  <a:lnTo>
                    <a:pt x="84" y="330"/>
                  </a:lnTo>
                  <a:lnTo>
                    <a:pt x="114" y="348"/>
                  </a:lnTo>
                  <a:lnTo>
                    <a:pt x="150" y="360"/>
                  </a:lnTo>
                  <a:lnTo>
                    <a:pt x="186" y="360"/>
                  </a:lnTo>
                  <a:lnTo>
                    <a:pt x="222" y="360"/>
                  </a:lnTo>
                  <a:lnTo>
                    <a:pt x="252" y="348"/>
                  </a:lnTo>
                  <a:lnTo>
                    <a:pt x="288" y="330"/>
                  </a:lnTo>
                  <a:lnTo>
                    <a:pt x="312" y="306"/>
                  </a:lnTo>
                  <a:lnTo>
                    <a:pt x="336" y="282"/>
                  </a:lnTo>
                  <a:lnTo>
                    <a:pt x="354" y="252"/>
                  </a:lnTo>
                  <a:lnTo>
                    <a:pt x="360" y="216"/>
                  </a:lnTo>
                  <a:lnTo>
                    <a:pt x="366" y="180"/>
                  </a:lnTo>
                  <a:close/>
                </a:path>
              </a:pathLst>
            </a:custGeom>
            <a:noFill/>
            <a:ln w="952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128025" name="Freeform 29"/>
            <p:cNvSpPr>
              <a:spLocks/>
            </p:cNvSpPr>
            <p:nvPr/>
          </p:nvSpPr>
          <p:spPr bwMode="auto">
            <a:xfrm>
              <a:off x="3240" y="840"/>
              <a:ext cx="60" cy="42"/>
            </a:xfrm>
            <a:custGeom>
              <a:avLst/>
              <a:gdLst>
                <a:gd name="T0" fmla="*/ 0 w 60"/>
                <a:gd name="T1" fmla="*/ 30 h 42"/>
                <a:gd name="T2" fmla="*/ 0 w 60"/>
                <a:gd name="T3" fmla="*/ 18 h 42"/>
                <a:gd name="T4" fmla="*/ 0 w 60"/>
                <a:gd name="T5" fmla="*/ 18 h 42"/>
                <a:gd name="T6" fmla="*/ 12 w 60"/>
                <a:gd name="T7" fmla="*/ 18 h 42"/>
                <a:gd name="T8" fmla="*/ 12 w 60"/>
                <a:gd name="T9" fmla="*/ 18 h 42"/>
                <a:gd name="T10" fmla="*/ 24 w 60"/>
                <a:gd name="T11" fmla="*/ 18 h 42"/>
                <a:gd name="T12" fmla="*/ 24 w 60"/>
                <a:gd name="T13" fmla="*/ 18 h 42"/>
                <a:gd name="T14" fmla="*/ 30 w 60"/>
                <a:gd name="T15" fmla="*/ 18 h 42"/>
                <a:gd name="T16" fmla="*/ 30 w 60"/>
                <a:gd name="T17" fmla="*/ 18 h 42"/>
                <a:gd name="T18" fmla="*/ 30 w 60"/>
                <a:gd name="T19" fmla="*/ 18 h 42"/>
                <a:gd name="T20" fmla="*/ 30 w 60"/>
                <a:gd name="T21" fmla="*/ 18 h 42"/>
                <a:gd name="T22" fmla="*/ 42 w 60"/>
                <a:gd name="T23" fmla="*/ 12 h 42"/>
                <a:gd name="T24" fmla="*/ 42 w 60"/>
                <a:gd name="T25" fmla="*/ 12 h 42"/>
                <a:gd name="T26" fmla="*/ 48 w 60"/>
                <a:gd name="T27" fmla="*/ 12 h 42"/>
                <a:gd name="T28" fmla="*/ 48 w 60"/>
                <a:gd name="T29" fmla="*/ 12 h 42"/>
                <a:gd name="T30" fmla="*/ 48 w 60"/>
                <a:gd name="T31" fmla="*/ 12 h 42"/>
                <a:gd name="T32" fmla="*/ 48 w 60"/>
                <a:gd name="T33" fmla="*/ 12 h 42"/>
                <a:gd name="T34" fmla="*/ 54 w 60"/>
                <a:gd name="T35" fmla="*/ 6 h 42"/>
                <a:gd name="T36" fmla="*/ 54 w 60"/>
                <a:gd name="T37" fmla="*/ 6 h 42"/>
                <a:gd name="T38" fmla="*/ 60 w 60"/>
                <a:gd name="T39" fmla="*/ 0 h 42"/>
                <a:gd name="T40" fmla="*/ 60 w 60"/>
                <a:gd name="T41" fmla="*/ 0 h 42"/>
                <a:gd name="T42" fmla="*/ 60 w 60"/>
                <a:gd name="T43" fmla="*/ 0 h 42"/>
                <a:gd name="T44" fmla="*/ 60 w 60"/>
                <a:gd name="T45" fmla="*/ 0 h 42"/>
                <a:gd name="T46" fmla="*/ 60 w 60"/>
                <a:gd name="T47" fmla="*/ 6 h 42"/>
                <a:gd name="T48" fmla="*/ 60 w 60"/>
                <a:gd name="T49" fmla="*/ 6 h 42"/>
                <a:gd name="T50" fmla="*/ 54 w 60"/>
                <a:gd name="T51" fmla="*/ 18 h 42"/>
                <a:gd name="T52" fmla="*/ 54 w 60"/>
                <a:gd name="T53" fmla="*/ 18 h 42"/>
                <a:gd name="T54" fmla="*/ 54 w 60"/>
                <a:gd name="T55" fmla="*/ 18 h 42"/>
                <a:gd name="T56" fmla="*/ 54 w 60"/>
                <a:gd name="T57" fmla="*/ 18 h 42"/>
                <a:gd name="T58" fmla="*/ 48 w 60"/>
                <a:gd name="T59" fmla="*/ 30 h 42"/>
                <a:gd name="T60" fmla="*/ 48 w 60"/>
                <a:gd name="T61" fmla="*/ 30 h 42"/>
                <a:gd name="T62" fmla="*/ 42 w 60"/>
                <a:gd name="T63" fmla="*/ 36 h 42"/>
                <a:gd name="T64" fmla="*/ 42 w 60"/>
                <a:gd name="T65" fmla="*/ 36 h 42"/>
                <a:gd name="T66" fmla="*/ 42 w 60"/>
                <a:gd name="T67" fmla="*/ 36 h 42"/>
                <a:gd name="T68" fmla="*/ 42 w 60"/>
                <a:gd name="T69" fmla="*/ 36 h 42"/>
                <a:gd name="T70" fmla="*/ 30 w 60"/>
                <a:gd name="T71" fmla="*/ 36 h 42"/>
                <a:gd name="T72" fmla="*/ 30 w 60"/>
                <a:gd name="T73" fmla="*/ 36 h 42"/>
                <a:gd name="T74" fmla="*/ 18 w 60"/>
                <a:gd name="T75" fmla="*/ 42 h 42"/>
                <a:gd name="T76" fmla="*/ 18 w 60"/>
                <a:gd name="T77" fmla="*/ 42 h 42"/>
                <a:gd name="T78" fmla="*/ 0 w 60"/>
                <a:gd name="T79" fmla="*/ 36 h 42"/>
                <a:gd name="T80" fmla="*/ 0 w 60"/>
                <a:gd name="T81" fmla="*/ 36 h 42"/>
                <a:gd name="T82" fmla="*/ 0 w 60"/>
                <a:gd name="T83" fmla="*/ 30 h 42"/>
                <a:gd name="T84" fmla="*/ 0 w 60"/>
                <a:gd name="T85" fmla="*/ 30 h 42"/>
                <a:gd name="T86" fmla="*/ 0 w 60"/>
                <a:gd name="T87" fmla="*/ 30 h 42"/>
                <a:gd name="T88" fmla="*/ 0 w 60"/>
                <a:gd name="T89" fmla="*/ 30 h 42"/>
                <a:gd name="T90" fmla="*/ 0 w 60"/>
                <a:gd name="T91" fmla="*/ 30 h 42"/>
                <a:gd name="T92" fmla="*/ 0 w 60"/>
                <a:gd name="T93" fmla="*/ 30 h 4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0"/>
                <a:gd name="T142" fmla="*/ 0 h 42"/>
                <a:gd name="T143" fmla="*/ 60 w 60"/>
                <a:gd name="T144" fmla="*/ 42 h 4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0" h="42">
                  <a:moveTo>
                    <a:pt x="0" y="30"/>
                  </a:moveTo>
                  <a:lnTo>
                    <a:pt x="0" y="18"/>
                  </a:lnTo>
                  <a:lnTo>
                    <a:pt x="12" y="18"/>
                  </a:lnTo>
                  <a:lnTo>
                    <a:pt x="24" y="18"/>
                  </a:lnTo>
                  <a:lnTo>
                    <a:pt x="30" y="18"/>
                  </a:lnTo>
                  <a:lnTo>
                    <a:pt x="42" y="12"/>
                  </a:lnTo>
                  <a:lnTo>
                    <a:pt x="48" y="12"/>
                  </a:lnTo>
                  <a:lnTo>
                    <a:pt x="54" y="6"/>
                  </a:lnTo>
                  <a:lnTo>
                    <a:pt x="60" y="0"/>
                  </a:lnTo>
                  <a:lnTo>
                    <a:pt x="60" y="6"/>
                  </a:lnTo>
                  <a:lnTo>
                    <a:pt x="54" y="18"/>
                  </a:lnTo>
                  <a:lnTo>
                    <a:pt x="48" y="30"/>
                  </a:lnTo>
                  <a:lnTo>
                    <a:pt x="42" y="36"/>
                  </a:lnTo>
                  <a:lnTo>
                    <a:pt x="30" y="36"/>
                  </a:lnTo>
                  <a:lnTo>
                    <a:pt x="18" y="42"/>
                  </a:lnTo>
                  <a:lnTo>
                    <a:pt x="0" y="36"/>
                  </a:lnTo>
                  <a:lnTo>
                    <a:pt x="0" y="30"/>
                  </a:lnTo>
                  <a:close/>
                </a:path>
              </a:pathLst>
            </a:custGeom>
            <a:noFill/>
            <a:ln w="952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128026" name="Freeform 30"/>
            <p:cNvSpPr>
              <a:spLocks/>
            </p:cNvSpPr>
            <p:nvPr/>
          </p:nvSpPr>
          <p:spPr bwMode="auto">
            <a:xfrm>
              <a:off x="3120" y="858"/>
              <a:ext cx="114" cy="18"/>
            </a:xfrm>
            <a:custGeom>
              <a:avLst/>
              <a:gdLst>
                <a:gd name="T0" fmla="*/ 114 w 114"/>
                <a:gd name="T1" fmla="*/ 0 h 18"/>
                <a:gd name="T2" fmla="*/ 102 w 114"/>
                <a:gd name="T3" fmla="*/ 6 h 18"/>
                <a:gd name="T4" fmla="*/ 90 w 114"/>
                <a:gd name="T5" fmla="*/ 6 h 18"/>
                <a:gd name="T6" fmla="*/ 90 w 114"/>
                <a:gd name="T7" fmla="*/ 6 h 18"/>
                <a:gd name="T8" fmla="*/ 78 w 114"/>
                <a:gd name="T9" fmla="*/ 0 h 18"/>
                <a:gd name="T10" fmla="*/ 66 w 114"/>
                <a:gd name="T11" fmla="*/ 0 h 18"/>
                <a:gd name="T12" fmla="*/ 66 w 114"/>
                <a:gd name="T13" fmla="*/ 0 h 18"/>
                <a:gd name="T14" fmla="*/ 48 w 114"/>
                <a:gd name="T15" fmla="*/ 6 h 18"/>
                <a:gd name="T16" fmla="*/ 24 w 114"/>
                <a:gd name="T17" fmla="*/ 18 h 18"/>
                <a:gd name="T18" fmla="*/ 24 w 114"/>
                <a:gd name="T19" fmla="*/ 18 h 18"/>
                <a:gd name="T20" fmla="*/ 12 w 114"/>
                <a:gd name="T21" fmla="*/ 12 h 18"/>
                <a:gd name="T22" fmla="*/ 0 w 114"/>
                <a:gd name="T23" fmla="*/ 6 h 18"/>
                <a:gd name="T24" fmla="*/ 114 w 114"/>
                <a:gd name="T25" fmla="*/ 0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4"/>
                <a:gd name="T40" fmla="*/ 0 h 18"/>
                <a:gd name="T41" fmla="*/ 114 w 114"/>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4" h="18">
                  <a:moveTo>
                    <a:pt x="114" y="0"/>
                  </a:moveTo>
                  <a:lnTo>
                    <a:pt x="102" y="6"/>
                  </a:lnTo>
                  <a:lnTo>
                    <a:pt x="90" y="6"/>
                  </a:lnTo>
                  <a:lnTo>
                    <a:pt x="78" y="0"/>
                  </a:lnTo>
                  <a:lnTo>
                    <a:pt x="66" y="0"/>
                  </a:lnTo>
                  <a:lnTo>
                    <a:pt x="48" y="6"/>
                  </a:lnTo>
                  <a:lnTo>
                    <a:pt x="24" y="18"/>
                  </a:lnTo>
                  <a:lnTo>
                    <a:pt x="12" y="12"/>
                  </a:lnTo>
                  <a:lnTo>
                    <a:pt x="0" y="6"/>
                  </a:lnTo>
                  <a:lnTo>
                    <a:pt x="114" y="0"/>
                  </a:lnTo>
                  <a:close/>
                </a:path>
              </a:pathLst>
            </a:custGeom>
            <a:solidFill>
              <a:srgbClr val="FFFFFF"/>
            </a:solidFill>
            <a:ln w="9525">
              <a:noFill/>
              <a:round/>
              <a:headEnd/>
              <a:tailEnd/>
            </a:ln>
          </p:spPr>
          <p:txBody>
            <a:bodyPr/>
            <a:lstStyle/>
            <a:p>
              <a:endParaRPr lang="ja-JP" altLang="en-US">
                <a:solidFill>
                  <a:srgbClr val="000000"/>
                </a:solidFill>
                <a:latin typeface="Arial"/>
                <a:ea typeface="ＭＳ Ｐゴシック"/>
              </a:endParaRPr>
            </a:p>
          </p:txBody>
        </p:sp>
        <p:sp>
          <p:nvSpPr>
            <p:cNvPr id="128027" name="Freeform 31"/>
            <p:cNvSpPr>
              <a:spLocks/>
            </p:cNvSpPr>
            <p:nvPr/>
          </p:nvSpPr>
          <p:spPr bwMode="auto">
            <a:xfrm>
              <a:off x="3120" y="858"/>
              <a:ext cx="114" cy="18"/>
            </a:xfrm>
            <a:custGeom>
              <a:avLst/>
              <a:gdLst>
                <a:gd name="T0" fmla="*/ 114 w 114"/>
                <a:gd name="T1" fmla="*/ 0 h 18"/>
                <a:gd name="T2" fmla="*/ 102 w 114"/>
                <a:gd name="T3" fmla="*/ 6 h 18"/>
                <a:gd name="T4" fmla="*/ 102 w 114"/>
                <a:gd name="T5" fmla="*/ 6 h 18"/>
                <a:gd name="T6" fmla="*/ 90 w 114"/>
                <a:gd name="T7" fmla="*/ 6 h 18"/>
                <a:gd name="T8" fmla="*/ 90 w 114"/>
                <a:gd name="T9" fmla="*/ 6 h 18"/>
                <a:gd name="T10" fmla="*/ 90 w 114"/>
                <a:gd name="T11" fmla="*/ 6 h 18"/>
                <a:gd name="T12" fmla="*/ 90 w 114"/>
                <a:gd name="T13" fmla="*/ 6 h 18"/>
                <a:gd name="T14" fmla="*/ 78 w 114"/>
                <a:gd name="T15" fmla="*/ 0 h 18"/>
                <a:gd name="T16" fmla="*/ 78 w 114"/>
                <a:gd name="T17" fmla="*/ 0 h 18"/>
                <a:gd name="T18" fmla="*/ 66 w 114"/>
                <a:gd name="T19" fmla="*/ 0 h 18"/>
                <a:gd name="T20" fmla="*/ 66 w 114"/>
                <a:gd name="T21" fmla="*/ 0 h 18"/>
                <a:gd name="T22" fmla="*/ 66 w 114"/>
                <a:gd name="T23" fmla="*/ 0 h 18"/>
                <a:gd name="T24" fmla="*/ 66 w 114"/>
                <a:gd name="T25" fmla="*/ 0 h 18"/>
                <a:gd name="T26" fmla="*/ 48 w 114"/>
                <a:gd name="T27" fmla="*/ 6 h 18"/>
                <a:gd name="T28" fmla="*/ 48 w 114"/>
                <a:gd name="T29" fmla="*/ 6 h 18"/>
                <a:gd name="T30" fmla="*/ 24 w 114"/>
                <a:gd name="T31" fmla="*/ 18 h 18"/>
                <a:gd name="T32" fmla="*/ 24 w 114"/>
                <a:gd name="T33" fmla="*/ 18 h 18"/>
                <a:gd name="T34" fmla="*/ 24 w 114"/>
                <a:gd name="T35" fmla="*/ 18 h 18"/>
                <a:gd name="T36" fmla="*/ 24 w 114"/>
                <a:gd name="T37" fmla="*/ 18 h 18"/>
                <a:gd name="T38" fmla="*/ 12 w 114"/>
                <a:gd name="T39" fmla="*/ 12 h 18"/>
                <a:gd name="T40" fmla="*/ 12 w 114"/>
                <a:gd name="T41" fmla="*/ 12 h 18"/>
                <a:gd name="T42" fmla="*/ 0 w 114"/>
                <a:gd name="T43" fmla="*/ 6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4"/>
                <a:gd name="T67" fmla="*/ 0 h 18"/>
                <a:gd name="T68" fmla="*/ 114 w 114"/>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4" h="18">
                  <a:moveTo>
                    <a:pt x="114" y="0"/>
                  </a:moveTo>
                  <a:lnTo>
                    <a:pt x="102" y="6"/>
                  </a:lnTo>
                  <a:lnTo>
                    <a:pt x="90" y="6"/>
                  </a:lnTo>
                  <a:lnTo>
                    <a:pt x="78" y="0"/>
                  </a:lnTo>
                  <a:lnTo>
                    <a:pt x="66" y="0"/>
                  </a:lnTo>
                  <a:lnTo>
                    <a:pt x="48" y="6"/>
                  </a:lnTo>
                  <a:lnTo>
                    <a:pt x="24" y="18"/>
                  </a:lnTo>
                  <a:lnTo>
                    <a:pt x="12" y="12"/>
                  </a:lnTo>
                  <a:lnTo>
                    <a:pt x="0" y="6"/>
                  </a:lnTo>
                </a:path>
              </a:pathLst>
            </a:custGeom>
            <a:noFill/>
            <a:ln w="952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128028" name="Rectangle 32"/>
            <p:cNvSpPr>
              <a:spLocks noChangeArrowheads="1"/>
            </p:cNvSpPr>
            <p:nvPr/>
          </p:nvSpPr>
          <p:spPr bwMode="auto">
            <a:xfrm>
              <a:off x="3159" y="1299"/>
              <a:ext cx="46"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B</a:t>
              </a:r>
              <a:endParaRPr lang="en-US" altLang="ja-JP" sz="1400">
                <a:solidFill>
                  <a:srgbClr val="000000"/>
                </a:solidFill>
                <a:latin typeface="Times" charset="0"/>
                <a:ea typeface="ＭＳ 明朝" pitchFamily="17" charset="-128"/>
              </a:endParaRPr>
            </a:p>
          </p:txBody>
        </p:sp>
        <p:sp>
          <p:nvSpPr>
            <p:cNvPr id="128029" name="Rectangle 33"/>
            <p:cNvSpPr>
              <a:spLocks noChangeArrowheads="1"/>
            </p:cNvSpPr>
            <p:nvPr/>
          </p:nvSpPr>
          <p:spPr bwMode="auto">
            <a:xfrm>
              <a:off x="3207" y="1299"/>
              <a:ext cx="17"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i</a:t>
              </a:r>
              <a:endParaRPr lang="en-US" altLang="ja-JP" sz="1400">
                <a:solidFill>
                  <a:srgbClr val="000000"/>
                </a:solidFill>
                <a:latin typeface="Times" charset="0"/>
                <a:ea typeface="ＭＳ 明朝" pitchFamily="17" charset="-128"/>
              </a:endParaRPr>
            </a:p>
          </p:txBody>
        </p:sp>
        <p:sp>
          <p:nvSpPr>
            <p:cNvPr id="128030" name="Rectangle 34"/>
            <p:cNvSpPr>
              <a:spLocks noChangeArrowheads="1"/>
            </p:cNvSpPr>
            <p:nvPr/>
          </p:nvSpPr>
          <p:spPr bwMode="auto">
            <a:xfrm>
              <a:off x="3225" y="1299"/>
              <a:ext cx="42"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n</a:t>
              </a:r>
              <a:endParaRPr lang="en-US" altLang="ja-JP" sz="1400">
                <a:solidFill>
                  <a:srgbClr val="000000"/>
                </a:solidFill>
                <a:latin typeface="Times" charset="0"/>
                <a:ea typeface="ＭＳ 明朝" pitchFamily="17" charset="-128"/>
              </a:endParaRPr>
            </a:p>
          </p:txBody>
        </p:sp>
        <p:sp>
          <p:nvSpPr>
            <p:cNvPr id="128031" name="Rectangle 35"/>
            <p:cNvSpPr>
              <a:spLocks noChangeArrowheads="1"/>
            </p:cNvSpPr>
            <p:nvPr/>
          </p:nvSpPr>
          <p:spPr bwMode="auto">
            <a:xfrm>
              <a:off x="3267" y="1299"/>
              <a:ext cx="43"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d</a:t>
              </a:r>
              <a:endParaRPr lang="en-US" altLang="ja-JP" sz="1400">
                <a:solidFill>
                  <a:srgbClr val="000000"/>
                </a:solidFill>
                <a:latin typeface="Times" charset="0"/>
                <a:ea typeface="ＭＳ 明朝" pitchFamily="17" charset="-128"/>
              </a:endParaRPr>
            </a:p>
          </p:txBody>
        </p:sp>
        <p:sp>
          <p:nvSpPr>
            <p:cNvPr id="128032" name="Rectangle 36"/>
            <p:cNvSpPr>
              <a:spLocks noChangeArrowheads="1"/>
            </p:cNvSpPr>
            <p:nvPr/>
          </p:nvSpPr>
          <p:spPr bwMode="auto">
            <a:xfrm>
              <a:off x="3309" y="1299"/>
              <a:ext cx="17"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i</a:t>
              </a:r>
              <a:endParaRPr lang="en-US" altLang="ja-JP" sz="1400">
                <a:solidFill>
                  <a:srgbClr val="000000"/>
                </a:solidFill>
                <a:latin typeface="Times" charset="0"/>
                <a:ea typeface="ＭＳ 明朝" pitchFamily="17" charset="-128"/>
              </a:endParaRPr>
            </a:p>
          </p:txBody>
        </p:sp>
        <p:sp>
          <p:nvSpPr>
            <p:cNvPr id="128033" name="Rectangle 37"/>
            <p:cNvSpPr>
              <a:spLocks noChangeArrowheads="1"/>
            </p:cNvSpPr>
            <p:nvPr/>
          </p:nvSpPr>
          <p:spPr bwMode="auto">
            <a:xfrm>
              <a:off x="3327" y="1299"/>
              <a:ext cx="42"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n</a:t>
              </a:r>
              <a:endParaRPr lang="en-US" altLang="ja-JP" sz="1400">
                <a:solidFill>
                  <a:srgbClr val="000000"/>
                </a:solidFill>
                <a:latin typeface="Times" charset="0"/>
                <a:ea typeface="ＭＳ 明朝" pitchFamily="17" charset="-128"/>
              </a:endParaRPr>
            </a:p>
          </p:txBody>
        </p:sp>
        <p:sp>
          <p:nvSpPr>
            <p:cNvPr id="128034" name="Rectangle 38"/>
            <p:cNvSpPr>
              <a:spLocks noChangeArrowheads="1"/>
            </p:cNvSpPr>
            <p:nvPr/>
          </p:nvSpPr>
          <p:spPr bwMode="auto">
            <a:xfrm>
              <a:off x="3369" y="1299"/>
              <a:ext cx="44"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g</a:t>
              </a:r>
              <a:endParaRPr lang="en-US" altLang="ja-JP" sz="1400">
                <a:solidFill>
                  <a:srgbClr val="000000"/>
                </a:solidFill>
                <a:latin typeface="Times" charset="0"/>
                <a:ea typeface="ＭＳ 明朝" pitchFamily="17" charset="-128"/>
              </a:endParaRPr>
            </a:p>
          </p:txBody>
        </p:sp>
        <p:sp>
          <p:nvSpPr>
            <p:cNvPr id="128035" name="Rectangle 39"/>
            <p:cNvSpPr>
              <a:spLocks noChangeArrowheads="1"/>
            </p:cNvSpPr>
            <p:nvPr/>
          </p:nvSpPr>
          <p:spPr bwMode="auto">
            <a:xfrm>
              <a:off x="3159" y="1299"/>
              <a:ext cx="251"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Binding</a:t>
              </a:r>
              <a:endParaRPr lang="en-US" altLang="ja-JP" sz="1400">
                <a:solidFill>
                  <a:srgbClr val="000000"/>
                </a:solidFill>
                <a:latin typeface="Times" charset="0"/>
                <a:ea typeface="ＭＳ 明朝" pitchFamily="17" charset="-128"/>
              </a:endParaRPr>
            </a:p>
          </p:txBody>
        </p:sp>
        <p:sp>
          <p:nvSpPr>
            <p:cNvPr id="128036" name="Rectangle 40"/>
            <p:cNvSpPr>
              <a:spLocks noChangeArrowheads="1"/>
            </p:cNvSpPr>
            <p:nvPr/>
          </p:nvSpPr>
          <p:spPr bwMode="auto">
            <a:xfrm>
              <a:off x="3777" y="1299"/>
              <a:ext cx="40"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F</a:t>
              </a:r>
              <a:endParaRPr lang="en-US" altLang="ja-JP" sz="1400">
                <a:solidFill>
                  <a:srgbClr val="000000"/>
                </a:solidFill>
                <a:latin typeface="Times" charset="0"/>
                <a:ea typeface="ＭＳ 明朝" pitchFamily="17" charset="-128"/>
              </a:endParaRPr>
            </a:p>
          </p:txBody>
        </p:sp>
        <p:sp>
          <p:nvSpPr>
            <p:cNvPr id="128037" name="Rectangle 41"/>
            <p:cNvSpPr>
              <a:spLocks noChangeArrowheads="1"/>
            </p:cNvSpPr>
            <p:nvPr/>
          </p:nvSpPr>
          <p:spPr bwMode="auto">
            <a:xfrm>
              <a:off x="3819" y="1299"/>
              <a:ext cx="42"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u</a:t>
              </a:r>
              <a:endParaRPr lang="en-US" altLang="ja-JP" sz="1400">
                <a:solidFill>
                  <a:srgbClr val="000000"/>
                </a:solidFill>
                <a:latin typeface="Times" charset="0"/>
                <a:ea typeface="ＭＳ 明朝" pitchFamily="17" charset="-128"/>
              </a:endParaRPr>
            </a:p>
          </p:txBody>
        </p:sp>
        <p:sp>
          <p:nvSpPr>
            <p:cNvPr id="128038" name="Rectangle 42"/>
            <p:cNvSpPr>
              <a:spLocks noChangeArrowheads="1"/>
            </p:cNvSpPr>
            <p:nvPr/>
          </p:nvSpPr>
          <p:spPr bwMode="auto">
            <a:xfrm>
              <a:off x="3861" y="1299"/>
              <a:ext cx="37"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s</a:t>
              </a:r>
              <a:endParaRPr lang="en-US" altLang="ja-JP" sz="1400">
                <a:solidFill>
                  <a:srgbClr val="000000"/>
                </a:solidFill>
                <a:latin typeface="Times" charset="0"/>
                <a:ea typeface="ＭＳ 明朝" pitchFamily="17" charset="-128"/>
              </a:endParaRPr>
            </a:p>
          </p:txBody>
        </p:sp>
        <p:sp>
          <p:nvSpPr>
            <p:cNvPr id="128039" name="Rectangle 43"/>
            <p:cNvSpPr>
              <a:spLocks noChangeArrowheads="1"/>
            </p:cNvSpPr>
            <p:nvPr/>
          </p:nvSpPr>
          <p:spPr bwMode="auto">
            <a:xfrm>
              <a:off x="3897" y="1299"/>
              <a:ext cx="17"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i</a:t>
              </a:r>
              <a:endParaRPr lang="en-US" altLang="ja-JP" sz="1400">
                <a:solidFill>
                  <a:srgbClr val="000000"/>
                </a:solidFill>
                <a:latin typeface="Times" charset="0"/>
                <a:ea typeface="ＭＳ 明朝" pitchFamily="17" charset="-128"/>
              </a:endParaRPr>
            </a:p>
          </p:txBody>
        </p:sp>
        <p:sp>
          <p:nvSpPr>
            <p:cNvPr id="128040" name="Rectangle 44"/>
            <p:cNvSpPr>
              <a:spLocks noChangeArrowheads="1"/>
            </p:cNvSpPr>
            <p:nvPr/>
          </p:nvSpPr>
          <p:spPr bwMode="auto">
            <a:xfrm>
              <a:off x="3915" y="1299"/>
              <a:ext cx="44"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o</a:t>
              </a:r>
              <a:endParaRPr lang="en-US" altLang="ja-JP" sz="1400">
                <a:solidFill>
                  <a:srgbClr val="000000"/>
                </a:solidFill>
                <a:latin typeface="Times" charset="0"/>
                <a:ea typeface="ＭＳ 明朝" pitchFamily="17" charset="-128"/>
              </a:endParaRPr>
            </a:p>
          </p:txBody>
        </p:sp>
        <p:sp>
          <p:nvSpPr>
            <p:cNvPr id="128041" name="Rectangle 45"/>
            <p:cNvSpPr>
              <a:spLocks noChangeArrowheads="1"/>
            </p:cNvSpPr>
            <p:nvPr/>
          </p:nvSpPr>
          <p:spPr bwMode="auto">
            <a:xfrm>
              <a:off x="3957" y="1299"/>
              <a:ext cx="42"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n</a:t>
              </a:r>
              <a:endParaRPr lang="en-US" altLang="ja-JP" sz="1400">
                <a:solidFill>
                  <a:srgbClr val="000000"/>
                </a:solidFill>
                <a:latin typeface="Times" charset="0"/>
                <a:ea typeface="ＭＳ 明朝" pitchFamily="17" charset="-128"/>
              </a:endParaRPr>
            </a:p>
          </p:txBody>
        </p:sp>
        <p:sp>
          <p:nvSpPr>
            <p:cNvPr id="128042" name="Rectangle 46"/>
            <p:cNvSpPr>
              <a:spLocks noChangeArrowheads="1"/>
            </p:cNvSpPr>
            <p:nvPr/>
          </p:nvSpPr>
          <p:spPr bwMode="auto">
            <a:xfrm>
              <a:off x="3777" y="1299"/>
              <a:ext cx="221"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Fusion</a:t>
              </a:r>
              <a:endParaRPr lang="en-US" altLang="ja-JP" sz="1400">
                <a:solidFill>
                  <a:srgbClr val="000000"/>
                </a:solidFill>
                <a:latin typeface="Times" charset="0"/>
                <a:ea typeface="ＭＳ 明朝" pitchFamily="17" charset="-128"/>
              </a:endParaRPr>
            </a:p>
          </p:txBody>
        </p:sp>
        <p:sp>
          <p:nvSpPr>
            <p:cNvPr id="128043" name="Freeform 47"/>
            <p:cNvSpPr>
              <a:spLocks/>
            </p:cNvSpPr>
            <p:nvPr/>
          </p:nvSpPr>
          <p:spPr bwMode="auto">
            <a:xfrm>
              <a:off x="3522" y="846"/>
              <a:ext cx="102" cy="210"/>
            </a:xfrm>
            <a:custGeom>
              <a:avLst/>
              <a:gdLst>
                <a:gd name="T0" fmla="*/ 0 w 102"/>
                <a:gd name="T1" fmla="*/ 162 h 210"/>
                <a:gd name="T2" fmla="*/ 54 w 102"/>
                <a:gd name="T3" fmla="*/ 162 h 210"/>
                <a:gd name="T4" fmla="*/ 54 w 102"/>
                <a:gd name="T5" fmla="*/ 162 h 210"/>
                <a:gd name="T6" fmla="*/ 54 w 102"/>
                <a:gd name="T7" fmla="*/ 210 h 210"/>
                <a:gd name="T8" fmla="*/ 54 w 102"/>
                <a:gd name="T9" fmla="*/ 210 h 210"/>
                <a:gd name="T10" fmla="*/ 102 w 102"/>
                <a:gd name="T11" fmla="*/ 102 h 210"/>
                <a:gd name="T12" fmla="*/ 102 w 102"/>
                <a:gd name="T13" fmla="*/ 102 h 210"/>
                <a:gd name="T14" fmla="*/ 54 w 102"/>
                <a:gd name="T15" fmla="*/ 0 h 210"/>
                <a:gd name="T16" fmla="*/ 54 w 102"/>
                <a:gd name="T17" fmla="*/ 0 h 210"/>
                <a:gd name="T18" fmla="*/ 54 w 102"/>
                <a:gd name="T19" fmla="*/ 48 h 210"/>
                <a:gd name="T20" fmla="*/ 54 w 102"/>
                <a:gd name="T21" fmla="*/ 48 h 210"/>
                <a:gd name="T22" fmla="*/ 0 w 102"/>
                <a:gd name="T23" fmla="*/ 48 h 210"/>
                <a:gd name="T24" fmla="*/ 0 w 102"/>
                <a:gd name="T25" fmla="*/ 48 h 210"/>
                <a:gd name="T26" fmla="*/ 0 w 102"/>
                <a:gd name="T27" fmla="*/ 162 h 2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2"/>
                <a:gd name="T43" fmla="*/ 0 h 210"/>
                <a:gd name="T44" fmla="*/ 102 w 102"/>
                <a:gd name="T45" fmla="*/ 210 h 2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2" h="210">
                  <a:moveTo>
                    <a:pt x="0" y="162"/>
                  </a:moveTo>
                  <a:lnTo>
                    <a:pt x="54" y="162"/>
                  </a:lnTo>
                  <a:lnTo>
                    <a:pt x="54" y="210"/>
                  </a:lnTo>
                  <a:lnTo>
                    <a:pt x="102" y="102"/>
                  </a:lnTo>
                  <a:lnTo>
                    <a:pt x="54" y="0"/>
                  </a:lnTo>
                  <a:lnTo>
                    <a:pt x="54" y="48"/>
                  </a:lnTo>
                  <a:lnTo>
                    <a:pt x="0" y="48"/>
                  </a:lnTo>
                  <a:lnTo>
                    <a:pt x="0" y="162"/>
                  </a:lnTo>
                  <a:close/>
                </a:path>
              </a:pathLst>
            </a:custGeom>
            <a:solidFill>
              <a:srgbClr val="FFFFFF"/>
            </a:solidFill>
            <a:ln w="9525">
              <a:noFill/>
              <a:round/>
              <a:headEnd/>
              <a:tailEnd/>
            </a:ln>
          </p:spPr>
          <p:txBody>
            <a:bodyPr/>
            <a:lstStyle/>
            <a:p>
              <a:endParaRPr lang="ja-JP" altLang="en-US">
                <a:solidFill>
                  <a:srgbClr val="000000"/>
                </a:solidFill>
                <a:latin typeface="Arial"/>
                <a:ea typeface="ＭＳ Ｐゴシック"/>
              </a:endParaRPr>
            </a:p>
          </p:txBody>
        </p:sp>
        <p:sp>
          <p:nvSpPr>
            <p:cNvPr id="128044" name="Freeform 48"/>
            <p:cNvSpPr>
              <a:spLocks/>
            </p:cNvSpPr>
            <p:nvPr/>
          </p:nvSpPr>
          <p:spPr bwMode="auto">
            <a:xfrm>
              <a:off x="4099" y="960"/>
              <a:ext cx="102" cy="210"/>
            </a:xfrm>
            <a:custGeom>
              <a:avLst/>
              <a:gdLst>
                <a:gd name="T0" fmla="*/ 0 w 102"/>
                <a:gd name="T1" fmla="*/ 162 h 210"/>
                <a:gd name="T2" fmla="*/ 48 w 102"/>
                <a:gd name="T3" fmla="*/ 162 h 210"/>
                <a:gd name="T4" fmla="*/ 48 w 102"/>
                <a:gd name="T5" fmla="*/ 162 h 210"/>
                <a:gd name="T6" fmla="*/ 48 w 102"/>
                <a:gd name="T7" fmla="*/ 210 h 210"/>
                <a:gd name="T8" fmla="*/ 48 w 102"/>
                <a:gd name="T9" fmla="*/ 210 h 210"/>
                <a:gd name="T10" fmla="*/ 102 w 102"/>
                <a:gd name="T11" fmla="*/ 102 h 210"/>
                <a:gd name="T12" fmla="*/ 102 w 102"/>
                <a:gd name="T13" fmla="*/ 102 h 210"/>
                <a:gd name="T14" fmla="*/ 48 w 102"/>
                <a:gd name="T15" fmla="*/ 0 h 210"/>
                <a:gd name="T16" fmla="*/ 48 w 102"/>
                <a:gd name="T17" fmla="*/ 0 h 210"/>
                <a:gd name="T18" fmla="*/ 48 w 102"/>
                <a:gd name="T19" fmla="*/ 48 h 210"/>
                <a:gd name="T20" fmla="*/ 48 w 102"/>
                <a:gd name="T21" fmla="*/ 48 h 210"/>
                <a:gd name="T22" fmla="*/ 0 w 102"/>
                <a:gd name="T23" fmla="*/ 48 h 210"/>
                <a:gd name="T24" fmla="*/ 0 w 102"/>
                <a:gd name="T25" fmla="*/ 48 h 210"/>
                <a:gd name="T26" fmla="*/ 0 w 102"/>
                <a:gd name="T27" fmla="*/ 162 h 2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2"/>
                <a:gd name="T43" fmla="*/ 0 h 210"/>
                <a:gd name="T44" fmla="*/ 102 w 102"/>
                <a:gd name="T45" fmla="*/ 210 h 2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2" h="210">
                  <a:moveTo>
                    <a:pt x="0" y="162"/>
                  </a:moveTo>
                  <a:lnTo>
                    <a:pt x="48" y="162"/>
                  </a:lnTo>
                  <a:lnTo>
                    <a:pt x="48" y="210"/>
                  </a:lnTo>
                  <a:lnTo>
                    <a:pt x="102" y="102"/>
                  </a:lnTo>
                  <a:lnTo>
                    <a:pt x="48" y="0"/>
                  </a:lnTo>
                  <a:lnTo>
                    <a:pt x="48" y="48"/>
                  </a:lnTo>
                  <a:lnTo>
                    <a:pt x="0" y="48"/>
                  </a:lnTo>
                  <a:lnTo>
                    <a:pt x="0" y="162"/>
                  </a:lnTo>
                  <a:close/>
                </a:path>
              </a:pathLst>
            </a:custGeom>
            <a:solidFill>
              <a:srgbClr val="FFFFFF"/>
            </a:solidFill>
            <a:ln w="9525">
              <a:noFill/>
              <a:round/>
              <a:headEnd/>
              <a:tailEnd/>
            </a:ln>
          </p:spPr>
          <p:txBody>
            <a:bodyPr/>
            <a:lstStyle/>
            <a:p>
              <a:endParaRPr lang="ja-JP" altLang="en-US">
                <a:solidFill>
                  <a:srgbClr val="000000"/>
                </a:solidFill>
                <a:latin typeface="Arial"/>
                <a:ea typeface="ＭＳ Ｐゴシック"/>
              </a:endParaRPr>
            </a:p>
          </p:txBody>
        </p:sp>
        <p:sp>
          <p:nvSpPr>
            <p:cNvPr id="128045" name="Freeform 49"/>
            <p:cNvSpPr>
              <a:spLocks/>
            </p:cNvSpPr>
            <p:nvPr/>
          </p:nvSpPr>
          <p:spPr bwMode="auto">
            <a:xfrm>
              <a:off x="3522" y="846"/>
              <a:ext cx="102" cy="210"/>
            </a:xfrm>
            <a:custGeom>
              <a:avLst/>
              <a:gdLst>
                <a:gd name="T0" fmla="*/ 0 w 102"/>
                <a:gd name="T1" fmla="*/ 162 h 210"/>
                <a:gd name="T2" fmla="*/ 54 w 102"/>
                <a:gd name="T3" fmla="*/ 162 h 210"/>
                <a:gd name="T4" fmla="*/ 54 w 102"/>
                <a:gd name="T5" fmla="*/ 162 h 210"/>
                <a:gd name="T6" fmla="*/ 54 w 102"/>
                <a:gd name="T7" fmla="*/ 162 h 210"/>
                <a:gd name="T8" fmla="*/ 54 w 102"/>
                <a:gd name="T9" fmla="*/ 162 h 210"/>
                <a:gd name="T10" fmla="*/ 54 w 102"/>
                <a:gd name="T11" fmla="*/ 210 h 210"/>
                <a:gd name="T12" fmla="*/ 54 w 102"/>
                <a:gd name="T13" fmla="*/ 210 h 210"/>
                <a:gd name="T14" fmla="*/ 54 w 102"/>
                <a:gd name="T15" fmla="*/ 210 h 210"/>
                <a:gd name="T16" fmla="*/ 54 w 102"/>
                <a:gd name="T17" fmla="*/ 210 h 210"/>
                <a:gd name="T18" fmla="*/ 102 w 102"/>
                <a:gd name="T19" fmla="*/ 102 h 210"/>
                <a:gd name="T20" fmla="*/ 102 w 102"/>
                <a:gd name="T21" fmla="*/ 102 h 210"/>
                <a:gd name="T22" fmla="*/ 102 w 102"/>
                <a:gd name="T23" fmla="*/ 102 h 210"/>
                <a:gd name="T24" fmla="*/ 102 w 102"/>
                <a:gd name="T25" fmla="*/ 102 h 210"/>
                <a:gd name="T26" fmla="*/ 54 w 102"/>
                <a:gd name="T27" fmla="*/ 0 h 210"/>
                <a:gd name="T28" fmla="*/ 54 w 102"/>
                <a:gd name="T29" fmla="*/ 0 h 210"/>
                <a:gd name="T30" fmla="*/ 54 w 102"/>
                <a:gd name="T31" fmla="*/ 0 h 210"/>
                <a:gd name="T32" fmla="*/ 54 w 102"/>
                <a:gd name="T33" fmla="*/ 0 h 210"/>
                <a:gd name="T34" fmla="*/ 54 w 102"/>
                <a:gd name="T35" fmla="*/ 48 h 210"/>
                <a:gd name="T36" fmla="*/ 54 w 102"/>
                <a:gd name="T37" fmla="*/ 48 h 210"/>
                <a:gd name="T38" fmla="*/ 54 w 102"/>
                <a:gd name="T39" fmla="*/ 48 h 210"/>
                <a:gd name="T40" fmla="*/ 54 w 102"/>
                <a:gd name="T41" fmla="*/ 48 h 210"/>
                <a:gd name="T42" fmla="*/ 0 w 102"/>
                <a:gd name="T43" fmla="*/ 48 h 210"/>
                <a:gd name="T44" fmla="*/ 0 w 102"/>
                <a:gd name="T45" fmla="*/ 48 h 210"/>
                <a:gd name="T46" fmla="*/ 0 w 102"/>
                <a:gd name="T47" fmla="*/ 48 h 210"/>
                <a:gd name="T48" fmla="*/ 0 w 102"/>
                <a:gd name="T49" fmla="*/ 48 h 210"/>
                <a:gd name="T50" fmla="*/ 0 w 102"/>
                <a:gd name="T51" fmla="*/ 162 h 210"/>
                <a:gd name="T52" fmla="*/ 0 w 102"/>
                <a:gd name="T53" fmla="*/ 162 h 2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2"/>
                <a:gd name="T82" fmla="*/ 0 h 210"/>
                <a:gd name="T83" fmla="*/ 102 w 102"/>
                <a:gd name="T84" fmla="*/ 210 h 2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2" h="210">
                  <a:moveTo>
                    <a:pt x="0" y="162"/>
                  </a:moveTo>
                  <a:lnTo>
                    <a:pt x="54" y="162"/>
                  </a:lnTo>
                  <a:lnTo>
                    <a:pt x="54" y="210"/>
                  </a:lnTo>
                  <a:lnTo>
                    <a:pt x="102" y="102"/>
                  </a:lnTo>
                  <a:lnTo>
                    <a:pt x="54" y="0"/>
                  </a:lnTo>
                  <a:lnTo>
                    <a:pt x="54" y="48"/>
                  </a:lnTo>
                  <a:lnTo>
                    <a:pt x="0" y="48"/>
                  </a:lnTo>
                  <a:lnTo>
                    <a:pt x="0" y="162"/>
                  </a:lnTo>
                  <a:close/>
                </a:path>
              </a:pathLst>
            </a:custGeom>
            <a:noFill/>
            <a:ln w="952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128046" name="Freeform 50"/>
            <p:cNvSpPr>
              <a:spLocks/>
            </p:cNvSpPr>
            <p:nvPr/>
          </p:nvSpPr>
          <p:spPr bwMode="auto">
            <a:xfrm>
              <a:off x="4099" y="960"/>
              <a:ext cx="102" cy="210"/>
            </a:xfrm>
            <a:custGeom>
              <a:avLst/>
              <a:gdLst>
                <a:gd name="T0" fmla="*/ 0 w 102"/>
                <a:gd name="T1" fmla="*/ 162 h 210"/>
                <a:gd name="T2" fmla="*/ 48 w 102"/>
                <a:gd name="T3" fmla="*/ 162 h 210"/>
                <a:gd name="T4" fmla="*/ 48 w 102"/>
                <a:gd name="T5" fmla="*/ 162 h 210"/>
                <a:gd name="T6" fmla="*/ 48 w 102"/>
                <a:gd name="T7" fmla="*/ 162 h 210"/>
                <a:gd name="T8" fmla="*/ 48 w 102"/>
                <a:gd name="T9" fmla="*/ 162 h 210"/>
                <a:gd name="T10" fmla="*/ 48 w 102"/>
                <a:gd name="T11" fmla="*/ 210 h 210"/>
                <a:gd name="T12" fmla="*/ 48 w 102"/>
                <a:gd name="T13" fmla="*/ 210 h 210"/>
                <a:gd name="T14" fmla="*/ 48 w 102"/>
                <a:gd name="T15" fmla="*/ 210 h 210"/>
                <a:gd name="T16" fmla="*/ 48 w 102"/>
                <a:gd name="T17" fmla="*/ 210 h 210"/>
                <a:gd name="T18" fmla="*/ 102 w 102"/>
                <a:gd name="T19" fmla="*/ 102 h 210"/>
                <a:gd name="T20" fmla="*/ 102 w 102"/>
                <a:gd name="T21" fmla="*/ 102 h 210"/>
                <a:gd name="T22" fmla="*/ 102 w 102"/>
                <a:gd name="T23" fmla="*/ 102 h 210"/>
                <a:gd name="T24" fmla="*/ 102 w 102"/>
                <a:gd name="T25" fmla="*/ 102 h 210"/>
                <a:gd name="T26" fmla="*/ 48 w 102"/>
                <a:gd name="T27" fmla="*/ 0 h 210"/>
                <a:gd name="T28" fmla="*/ 48 w 102"/>
                <a:gd name="T29" fmla="*/ 0 h 210"/>
                <a:gd name="T30" fmla="*/ 48 w 102"/>
                <a:gd name="T31" fmla="*/ 0 h 210"/>
                <a:gd name="T32" fmla="*/ 48 w 102"/>
                <a:gd name="T33" fmla="*/ 0 h 210"/>
                <a:gd name="T34" fmla="*/ 48 w 102"/>
                <a:gd name="T35" fmla="*/ 48 h 210"/>
                <a:gd name="T36" fmla="*/ 48 w 102"/>
                <a:gd name="T37" fmla="*/ 48 h 210"/>
                <a:gd name="T38" fmla="*/ 48 w 102"/>
                <a:gd name="T39" fmla="*/ 48 h 210"/>
                <a:gd name="T40" fmla="*/ 48 w 102"/>
                <a:gd name="T41" fmla="*/ 48 h 210"/>
                <a:gd name="T42" fmla="*/ 0 w 102"/>
                <a:gd name="T43" fmla="*/ 48 h 210"/>
                <a:gd name="T44" fmla="*/ 0 w 102"/>
                <a:gd name="T45" fmla="*/ 48 h 210"/>
                <a:gd name="T46" fmla="*/ 0 w 102"/>
                <a:gd name="T47" fmla="*/ 48 h 210"/>
                <a:gd name="T48" fmla="*/ 0 w 102"/>
                <a:gd name="T49" fmla="*/ 48 h 210"/>
                <a:gd name="T50" fmla="*/ 0 w 102"/>
                <a:gd name="T51" fmla="*/ 162 h 210"/>
                <a:gd name="T52" fmla="*/ 0 w 102"/>
                <a:gd name="T53" fmla="*/ 162 h 2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2"/>
                <a:gd name="T82" fmla="*/ 0 h 210"/>
                <a:gd name="T83" fmla="*/ 102 w 102"/>
                <a:gd name="T84" fmla="*/ 210 h 2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2" h="210">
                  <a:moveTo>
                    <a:pt x="0" y="162"/>
                  </a:moveTo>
                  <a:lnTo>
                    <a:pt x="48" y="162"/>
                  </a:lnTo>
                  <a:lnTo>
                    <a:pt x="48" y="210"/>
                  </a:lnTo>
                  <a:lnTo>
                    <a:pt x="102" y="102"/>
                  </a:lnTo>
                  <a:lnTo>
                    <a:pt x="48" y="0"/>
                  </a:lnTo>
                  <a:lnTo>
                    <a:pt x="48" y="48"/>
                  </a:lnTo>
                  <a:lnTo>
                    <a:pt x="0" y="48"/>
                  </a:lnTo>
                  <a:lnTo>
                    <a:pt x="0" y="162"/>
                  </a:lnTo>
                  <a:close/>
                </a:path>
              </a:pathLst>
            </a:custGeom>
            <a:noFill/>
            <a:ln w="952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128047" name="Freeform 51"/>
            <p:cNvSpPr>
              <a:spLocks/>
            </p:cNvSpPr>
            <p:nvPr/>
          </p:nvSpPr>
          <p:spPr bwMode="auto">
            <a:xfrm>
              <a:off x="2934" y="960"/>
              <a:ext cx="102" cy="210"/>
            </a:xfrm>
            <a:custGeom>
              <a:avLst/>
              <a:gdLst>
                <a:gd name="T0" fmla="*/ 0 w 102"/>
                <a:gd name="T1" fmla="*/ 162 h 210"/>
                <a:gd name="T2" fmla="*/ 54 w 102"/>
                <a:gd name="T3" fmla="*/ 162 h 210"/>
                <a:gd name="T4" fmla="*/ 54 w 102"/>
                <a:gd name="T5" fmla="*/ 162 h 210"/>
                <a:gd name="T6" fmla="*/ 54 w 102"/>
                <a:gd name="T7" fmla="*/ 210 h 210"/>
                <a:gd name="T8" fmla="*/ 54 w 102"/>
                <a:gd name="T9" fmla="*/ 210 h 210"/>
                <a:gd name="T10" fmla="*/ 102 w 102"/>
                <a:gd name="T11" fmla="*/ 102 h 210"/>
                <a:gd name="T12" fmla="*/ 102 w 102"/>
                <a:gd name="T13" fmla="*/ 102 h 210"/>
                <a:gd name="T14" fmla="*/ 54 w 102"/>
                <a:gd name="T15" fmla="*/ 0 h 210"/>
                <a:gd name="T16" fmla="*/ 54 w 102"/>
                <a:gd name="T17" fmla="*/ 0 h 210"/>
                <a:gd name="T18" fmla="*/ 54 w 102"/>
                <a:gd name="T19" fmla="*/ 48 h 210"/>
                <a:gd name="T20" fmla="*/ 54 w 102"/>
                <a:gd name="T21" fmla="*/ 48 h 210"/>
                <a:gd name="T22" fmla="*/ 0 w 102"/>
                <a:gd name="T23" fmla="*/ 48 h 210"/>
                <a:gd name="T24" fmla="*/ 0 w 102"/>
                <a:gd name="T25" fmla="*/ 48 h 210"/>
                <a:gd name="T26" fmla="*/ 0 w 102"/>
                <a:gd name="T27" fmla="*/ 162 h 2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2"/>
                <a:gd name="T43" fmla="*/ 0 h 210"/>
                <a:gd name="T44" fmla="*/ 102 w 102"/>
                <a:gd name="T45" fmla="*/ 210 h 2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2" h="210">
                  <a:moveTo>
                    <a:pt x="0" y="162"/>
                  </a:moveTo>
                  <a:lnTo>
                    <a:pt x="54" y="162"/>
                  </a:lnTo>
                  <a:lnTo>
                    <a:pt x="54" y="210"/>
                  </a:lnTo>
                  <a:lnTo>
                    <a:pt x="102" y="102"/>
                  </a:lnTo>
                  <a:lnTo>
                    <a:pt x="54" y="0"/>
                  </a:lnTo>
                  <a:lnTo>
                    <a:pt x="54" y="48"/>
                  </a:lnTo>
                  <a:lnTo>
                    <a:pt x="0" y="48"/>
                  </a:lnTo>
                  <a:lnTo>
                    <a:pt x="0" y="162"/>
                  </a:lnTo>
                  <a:close/>
                </a:path>
              </a:pathLst>
            </a:custGeom>
            <a:solidFill>
              <a:srgbClr val="FFFFFF"/>
            </a:solidFill>
            <a:ln w="9525">
              <a:noFill/>
              <a:round/>
              <a:headEnd/>
              <a:tailEnd/>
            </a:ln>
          </p:spPr>
          <p:txBody>
            <a:bodyPr/>
            <a:lstStyle/>
            <a:p>
              <a:endParaRPr lang="ja-JP" altLang="en-US">
                <a:solidFill>
                  <a:srgbClr val="000000"/>
                </a:solidFill>
                <a:latin typeface="Arial"/>
                <a:ea typeface="ＭＳ Ｐゴシック"/>
              </a:endParaRPr>
            </a:p>
          </p:txBody>
        </p:sp>
        <p:sp>
          <p:nvSpPr>
            <p:cNvPr id="128048" name="Freeform 52"/>
            <p:cNvSpPr>
              <a:spLocks/>
            </p:cNvSpPr>
            <p:nvPr/>
          </p:nvSpPr>
          <p:spPr bwMode="auto">
            <a:xfrm>
              <a:off x="2532" y="882"/>
              <a:ext cx="366" cy="360"/>
            </a:xfrm>
            <a:custGeom>
              <a:avLst/>
              <a:gdLst>
                <a:gd name="T0" fmla="*/ 366 w 366"/>
                <a:gd name="T1" fmla="*/ 180 h 360"/>
                <a:gd name="T2" fmla="*/ 360 w 366"/>
                <a:gd name="T3" fmla="*/ 144 h 360"/>
                <a:gd name="T4" fmla="*/ 348 w 366"/>
                <a:gd name="T5" fmla="*/ 108 h 360"/>
                <a:gd name="T6" fmla="*/ 336 w 366"/>
                <a:gd name="T7" fmla="*/ 78 h 360"/>
                <a:gd name="T8" fmla="*/ 312 w 366"/>
                <a:gd name="T9" fmla="*/ 54 h 360"/>
                <a:gd name="T10" fmla="*/ 282 w 366"/>
                <a:gd name="T11" fmla="*/ 30 h 360"/>
                <a:gd name="T12" fmla="*/ 252 w 366"/>
                <a:gd name="T13" fmla="*/ 12 h 360"/>
                <a:gd name="T14" fmla="*/ 222 w 366"/>
                <a:gd name="T15" fmla="*/ 0 h 360"/>
                <a:gd name="T16" fmla="*/ 186 w 366"/>
                <a:gd name="T17" fmla="*/ 0 h 360"/>
                <a:gd name="T18" fmla="*/ 186 w 366"/>
                <a:gd name="T19" fmla="*/ 0 h 360"/>
                <a:gd name="T20" fmla="*/ 144 w 366"/>
                <a:gd name="T21" fmla="*/ 0 h 360"/>
                <a:gd name="T22" fmla="*/ 114 w 366"/>
                <a:gd name="T23" fmla="*/ 12 h 360"/>
                <a:gd name="T24" fmla="*/ 84 w 366"/>
                <a:gd name="T25" fmla="*/ 30 h 360"/>
                <a:gd name="T26" fmla="*/ 54 w 366"/>
                <a:gd name="T27" fmla="*/ 54 h 360"/>
                <a:gd name="T28" fmla="*/ 30 w 366"/>
                <a:gd name="T29" fmla="*/ 78 h 360"/>
                <a:gd name="T30" fmla="*/ 18 w 366"/>
                <a:gd name="T31" fmla="*/ 108 h 360"/>
                <a:gd name="T32" fmla="*/ 6 w 366"/>
                <a:gd name="T33" fmla="*/ 144 h 360"/>
                <a:gd name="T34" fmla="*/ 0 w 366"/>
                <a:gd name="T35" fmla="*/ 180 h 360"/>
                <a:gd name="T36" fmla="*/ 0 w 366"/>
                <a:gd name="T37" fmla="*/ 180 h 360"/>
                <a:gd name="T38" fmla="*/ 6 w 366"/>
                <a:gd name="T39" fmla="*/ 216 h 360"/>
                <a:gd name="T40" fmla="*/ 18 w 366"/>
                <a:gd name="T41" fmla="*/ 252 h 360"/>
                <a:gd name="T42" fmla="*/ 30 w 366"/>
                <a:gd name="T43" fmla="*/ 282 h 360"/>
                <a:gd name="T44" fmla="*/ 54 w 366"/>
                <a:gd name="T45" fmla="*/ 306 h 360"/>
                <a:gd name="T46" fmla="*/ 84 w 366"/>
                <a:gd name="T47" fmla="*/ 330 h 360"/>
                <a:gd name="T48" fmla="*/ 114 w 366"/>
                <a:gd name="T49" fmla="*/ 348 h 360"/>
                <a:gd name="T50" fmla="*/ 144 w 366"/>
                <a:gd name="T51" fmla="*/ 360 h 360"/>
                <a:gd name="T52" fmla="*/ 186 w 366"/>
                <a:gd name="T53" fmla="*/ 360 h 360"/>
                <a:gd name="T54" fmla="*/ 186 w 366"/>
                <a:gd name="T55" fmla="*/ 360 h 360"/>
                <a:gd name="T56" fmla="*/ 222 w 366"/>
                <a:gd name="T57" fmla="*/ 360 h 360"/>
                <a:gd name="T58" fmla="*/ 252 w 366"/>
                <a:gd name="T59" fmla="*/ 348 h 360"/>
                <a:gd name="T60" fmla="*/ 282 w 366"/>
                <a:gd name="T61" fmla="*/ 330 h 360"/>
                <a:gd name="T62" fmla="*/ 312 w 366"/>
                <a:gd name="T63" fmla="*/ 306 h 360"/>
                <a:gd name="T64" fmla="*/ 336 w 366"/>
                <a:gd name="T65" fmla="*/ 282 h 360"/>
                <a:gd name="T66" fmla="*/ 348 w 366"/>
                <a:gd name="T67" fmla="*/ 252 h 360"/>
                <a:gd name="T68" fmla="*/ 360 w 366"/>
                <a:gd name="T69" fmla="*/ 216 h 360"/>
                <a:gd name="T70" fmla="*/ 366 w 366"/>
                <a:gd name="T71" fmla="*/ 180 h 36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6"/>
                <a:gd name="T109" fmla="*/ 0 h 360"/>
                <a:gd name="T110" fmla="*/ 366 w 366"/>
                <a:gd name="T111" fmla="*/ 360 h 36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6" h="360">
                  <a:moveTo>
                    <a:pt x="366" y="180"/>
                  </a:moveTo>
                  <a:lnTo>
                    <a:pt x="360" y="144"/>
                  </a:lnTo>
                  <a:lnTo>
                    <a:pt x="348" y="108"/>
                  </a:lnTo>
                  <a:lnTo>
                    <a:pt x="336" y="78"/>
                  </a:lnTo>
                  <a:lnTo>
                    <a:pt x="312" y="54"/>
                  </a:lnTo>
                  <a:lnTo>
                    <a:pt x="282" y="30"/>
                  </a:lnTo>
                  <a:lnTo>
                    <a:pt x="252" y="12"/>
                  </a:lnTo>
                  <a:lnTo>
                    <a:pt x="222" y="0"/>
                  </a:lnTo>
                  <a:lnTo>
                    <a:pt x="186" y="0"/>
                  </a:lnTo>
                  <a:lnTo>
                    <a:pt x="144" y="0"/>
                  </a:lnTo>
                  <a:lnTo>
                    <a:pt x="114" y="12"/>
                  </a:lnTo>
                  <a:lnTo>
                    <a:pt x="84" y="30"/>
                  </a:lnTo>
                  <a:lnTo>
                    <a:pt x="54" y="54"/>
                  </a:lnTo>
                  <a:lnTo>
                    <a:pt x="30" y="78"/>
                  </a:lnTo>
                  <a:lnTo>
                    <a:pt x="18" y="108"/>
                  </a:lnTo>
                  <a:lnTo>
                    <a:pt x="6" y="144"/>
                  </a:lnTo>
                  <a:lnTo>
                    <a:pt x="0" y="180"/>
                  </a:lnTo>
                  <a:lnTo>
                    <a:pt x="6" y="216"/>
                  </a:lnTo>
                  <a:lnTo>
                    <a:pt x="18" y="252"/>
                  </a:lnTo>
                  <a:lnTo>
                    <a:pt x="30" y="282"/>
                  </a:lnTo>
                  <a:lnTo>
                    <a:pt x="54" y="306"/>
                  </a:lnTo>
                  <a:lnTo>
                    <a:pt x="84" y="330"/>
                  </a:lnTo>
                  <a:lnTo>
                    <a:pt x="114" y="348"/>
                  </a:lnTo>
                  <a:lnTo>
                    <a:pt x="144" y="360"/>
                  </a:lnTo>
                  <a:lnTo>
                    <a:pt x="186" y="360"/>
                  </a:lnTo>
                  <a:lnTo>
                    <a:pt x="222" y="360"/>
                  </a:lnTo>
                  <a:lnTo>
                    <a:pt x="252" y="348"/>
                  </a:lnTo>
                  <a:lnTo>
                    <a:pt x="282" y="330"/>
                  </a:lnTo>
                  <a:lnTo>
                    <a:pt x="312" y="306"/>
                  </a:lnTo>
                  <a:lnTo>
                    <a:pt x="336" y="282"/>
                  </a:lnTo>
                  <a:lnTo>
                    <a:pt x="348" y="252"/>
                  </a:lnTo>
                  <a:lnTo>
                    <a:pt x="360" y="216"/>
                  </a:lnTo>
                  <a:lnTo>
                    <a:pt x="366" y="180"/>
                  </a:lnTo>
                  <a:close/>
                </a:path>
              </a:pathLst>
            </a:custGeom>
            <a:solidFill>
              <a:srgbClr val="FFFFFF"/>
            </a:solidFill>
            <a:ln w="9525">
              <a:noFill/>
              <a:round/>
              <a:headEnd/>
              <a:tailEnd/>
            </a:ln>
          </p:spPr>
          <p:txBody>
            <a:bodyPr/>
            <a:lstStyle/>
            <a:p>
              <a:endParaRPr lang="ja-JP" altLang="en-US">
                <a:solidFill>
                  <a:srgbClr val="000000"/>
                </a:solidFill>
                <a:latin typeface="Arial"/>
                <a:ea typeface="ＭＳ Ｐゴシック"/>
              </a:endParaRPr>
            </a:p>
          </p:txBody>
        </p:sp>
        <p:sp>
          <p:nvSpPr>
            <p:cNvPr id="128049" name="Freeform 53"/>
            <p:cNvSpPr>
              <a:spLocks/>
            </p:cNvSpPr>
            <p:nvPr/>
          </p:nvSpPr>
          <p:spPr bwMode="auto">
            <a:xfrm>
              <a:off x="2934" y="960"/>
              <a:ext cx="102" cy="210"/>
            </a:xfrm>
            <a:custGeom>
              <a:avLst/>
              <a:gdLst>
                <a:gd name="T0" fmla="*/ 0 w 102"/>
                <a:gd name="T1" fmla="*/ 162 h 210"/>
                <a:gd name="T2" fmla="*/ 54 w 102"/>
                <a:gd name="T3" fmla="*/ 162 h 210"/>
                <a:gd name="T4" fmla="*/ 54 w 102"/>
                <a:gd name="T5" fmla="*/ 162 h 210"/>
                <a:gd name="T6" fmla="*/ 54 w 102"/>
                <a:gd name="T7" fmla="*/ 162 h 210"/>
                <a:gd name="T8" fmla="*/ 54 w 102"/>
                <a:gd name="T9" fmla="*/ 162 h 210"/>
                <a:gd name="T10" fmla="*/ 54 w 102"/>
                <a:gd name="T11" fmla="*/ 210 h 210"/>
                <a:gd name="T12" fmla="*/ 54 w 102"/>
                <a:gd name="T13" fmla="*/ 210 h 210"/>
                <a:gd name="T14" fmla="*/ 54 w 102"/>
                <a:gd name="T15" fmla="*/ 210 h 210"/>
                <a:gd name="T16" fmla="*/ 54 w 102"/>
                <a:gd name="T17" fmla="*/ 210 h 210"/>
                <a:gd name="T18" fmla="*/ 102 w 102"/>
                <a:gd name="T19" fmla="*/ 102 h 210"/>
                <a:gd name="T20" fmla="*/ 102 w 102"/>
                <a:gd name="T21" fmla="*/ 102 h 210"/>
                <a:gd name="T22" fmla="*/ 102 w 102"/>
                <a:gd name="T23" fmla="*/ 102 h 210"/>
                <a:gd name="T24" fmla="*/ 102 w 102"/>
                <a:gd name="T25" fmla="*/ 102 h 210"/>
                <a:gd name="T26" fmla="*/ 54 w 102"/>
                <a:gd name="T27" fmla="*/ 0 h 210"/>
                <a:gd name="T28" fmla="*/ 54 w 102"/>
                <a:gd name="T29" fmla="*/ 0 h 210"/>
                <a:gd name="T30" fmla="*/ 54 w 102"/>
                <a:gd name="T31" fmla="*/ 0 h 210"/>
                <a:gd name="T32" fmla="*/ 54 w 102"/>
                <a:gd name="T33" fmla="*/ 0 h 210"/>
                <a:gd name="T34" fmla="*/ 54 w 102"/>
                <a:gd name="T35" fmla="*/ 48 h 210"/>
                <a:gd name="T36" fmla="*/ 54 w 102"/>
                <a:gd name="T37" fmla="*/ 48 h 210"/>
                <a:gd name="T38" fmla="*/ 54 w 102"/>
                <a:gd name="T39" fmla="*/ 48 h 210"/>
                <a:gd name="T40" fmla="*/ 54 w 102"/>
                <a:gd name="T41" fmla="*/ 48 h 210"/>
                <a:gd name="T42" fmla="*/ 0 w 102"/>
                <a:gd name="T43" fmla="*/ 48 h 210"/>
                <a:gd name="T44" fmla="*/ 0 w 102"/>
                <a:gd name="T45" fmla="*/ 48 h 210"/>
                <a:gd name="T46" fmla="*/ 0 w 102"/>
                <a:gd name="T47" fmla="*/ 48 h 210"/>
                <a:gd name="T48" fmla="*/ 0 w 102"/>
                <a:gd name="T49" fmla="*/ 48 h 210"/>
                <a:gd name="T50" fmla="*/ 0 w 102"/>
                <a:gd name="T51" fmla="*/ 162 h 210"/>
                <a:gd name="T52" fmla="*/ 0 w 102"/>
                <a:gd name="T53" fmla="*/ 162 h 2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2"/>
                <a:gd name="T82" fmla="*/ 0 h 210"/>
                <a:gd name="T83" fmla="*/ 102 w 102"/>
                <a:gd name="T84" fmla="*/ 210 h 2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2" h="210">
                  <a:moveTo>
                    <a:pt x="0" y="162"/>
                  </a:moveTo>
                  <a:lnTo>
                    <a:pt x="54" y="162"/>
                  </a:lnTo>
                  <a:lnTo>
                    <a:pt x="54" y="210"/>
                  </a:lnTo>
                  <a:lnTo>
                    <a:pt x="102" y="102"/>
                  </a:lnTo>
                  <a:lnTo>
                    <a:pt x="54" y="0"/>
                  </a:lnTo>
                  <a:lnTo>
                    <a:pt x="54" y="48"/>
                  </a:lnTo>
                  <a:lnTo>
                    <a:pt x="0" y="48"/>
                  </a:lnTo>
                  <a:lnTo>
                    <a:pt x="0" y="162"/>
                  </a:lnTo>
                  <a:close/>
                </a:path>
              </a:pathLst>
            </a:custGeom>
            <a:noFill/>
            <a:ln w="952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128050" name="Freeform 54"/>
            <p:cNvSpPr>
              <a:spLocks/>
            </p:cNvSpPr>
            <p:nvPr/>
          </p:nvSpPr>
          <p:spPr bwMode="auto">
            <a:xfrm>
              <a:off x="2532" y="882"/>
              <a:ext cx="366" cy="360"/>
            </a:xfrm>
            <a:custGeom>
              <a:avLst/>
              <a:gdLst>
                <a:gd name="T0" fmla="*/ 360 w 366"/>
                <a:gd name="T1" fmla="*/ 144 h 360"/>
                <a:gd name="T2" fmla="*/ 348 w 366"/>
                <a:gd name="T3" fmla="*/ 108 h 360"/>
                <a:gd name="T4" fmla="*/ 336 w 366"/>
                <a:gd name="T5" fmla="*/ 78 h 360"/>
                <a:gd name="T6" fmla="*/ 312 w 366"/>
                <a:gd name="T7" fmla="*/ 54 h 360"/>
                <a:gd name="T8" fmla="*/ 282 w 366"/>
                <a:gd name="T9" fmla="*/ 30 h 360"/>
                <a:gd name="T10" fmla="*/ 252 w 366"/>
                <a:gd name="T11" fmla="*/ 12 h 360"/>
                <a:gd name="T12" fmla="*/ 222 w 366"/>
                <a:gd name="T13" fmla="*/ 0 h 360"/>
                <a:gd name="T14" fmla="*/ 186 w 366"/>
                <a:gd name="T15" fmla="*/ 0 h 360"/>
                <a:gd name="T16" fmla="*/ 186 w 366"/>
                <a:gd name="T17" fmla="*/ 0 h 360"/>
                <a:gd name="T18" fmla="*/ 144 w 366"/>
                <a:gd name="T19" fmla="*/ 0 h 360"/>
                <a:gd name="T20" fmla="*/ 114 w 366"/>
                <a:gd name="T21" fmla="*/ 12 h 360"/>
                <a:gd name="T22" fmla="*/ 84 w 366"/>
                <a:gd name="T23" fmla="*/ 30 h 360"/>
                <a:gd name="T24" fmla="*/ 54 w 366"/>
                <a:gd name="T25" fmla="*/ 54 h 360"/>
                <a:gd name="T26" fmla="*/ 30 w 366"/>
                <a:gd name="T27" fmla="*/ 78 h 360"/>
                <a:gd name="T28" fmla="*/ 18 w 366"/>
                <a:gd name="T29" fmla="*/ 108 h 360"/>
                <a:gd name="T30" fmla="*/ 6 w 366"/>
                <a:gd name="T31" fmla="*/ 144 h 360"/>
                <a:gd name="T32" fmla="*/ 0 w 366"/>
                <a:gd name="T33" fmla="*/ 180 h 360"/>
                <a:gd name="T34" fmla="*/ 0 w 366"/>
                <a:gd name="T35" fmla="*/ 180 h 360"/>
                <a:gd name="T36" fmla="*/ 6 w 366"/>
                <a:gd name="T37" fmla="*/ 216 h 360"/>
                <a:gd name="T38" fmla="*/ 18 w 366"/>
                <a:gd name="T39" fmla="*/ 252 h 360"/>
                <a:gd name="T40" fmla="*/ 30 w 366"/>
                <a:gd name="T41" fmla="*/ 282 h 360"/>
                <a:gd name="T42" fmla="*/ 54 w 366"/>
                <a:gd name="T43" fmla="*/ 306 h 360"/>
                <a:gd name="T44" fmla="*/ 84 w 366"/>
                <a:gd name="T45" fmla="*/ 330 h 360"/>
                <a:gd name="T46" fmla="*/ 114 w 366"/>
                <a:gd name="T47" fmla="*/ 348 h 360"/>
                <a:gd name="T48" fmla="*/ 144 w 366"/>
                <a:gd name="T49" fmla="*/ 360 h 360"/>
                <a:gd name="T50" fmla="*/ 186 w 366"/>
                <a:gd name="T51" fmla="*/ 360 h 360"/>
                <a:gd name="T52" fmla="*/ 186 w 366"/>
                <a:gd name="T53" fmla="*/ 360 h 360"/>
                <a:gd name="T54" fmla="*/ 222 w 366"/>
                <a:gd name="T55" fmla="*/ 360 h 360"/>
                <a:gd name="T56" fmla="*/ 252 w 366"/>
                <a:gd name="T57" fmla="*/ 348 h 360"/>
                <a:gd name="T58" fmla="*/ 282 w 366"/>
                <a:gd name="T59" fmla="*/ 330 h 360"/>
                <a:gd name="T60" fmla="*/ 312 w 366"/>
                <a:gd name="T61" fmla="*/ 306 h 360"/>
                <a:gd name="T62" fmla="*/ 336 w 366"/>
                <a:gd name="T63" fmla="*/ 282 h 360"/>
                <a:gd name="T64" fmla="*/ 348 w 366"/>
                <a:gd name="T65" fmla="*/ 252 h 360"/>
                <a:gd name="T66" fmla="*/ 360 w 366"/>
                <a:gd name="T67" fmla="*/ 216 h 360"/>
                <a:gd name="T68" fmla="*/ 366 w 366"/>
                <a:gd name="T69" fmla="*/ 180 h 3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6"/>
                <a:gd name="T106" fmla="*/ 0 h 360"/>
                <a:gd name="T107" fmla="*/ 366 w 366"/>
                <a:gd name="T108" fmla="*/ 360 h 3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6" h="360">
                  <a:moveTo>
                    <a:pt x="366" y="180"/>
                  </a:moveTo>
                  <a:lnTo>
                    <a:pt x="360" y="144"/>
                  </a:lnTo>
                  <a:lnTo>
                    <a:pt x="348" y="108"/>
                  </a:lnTo>
                  <a:lnTo>
                    <a:pt x="336" y="78"/>
                  </a:lnTo>
                  <a:lnTo>
                    <a:pt x="312" y="54"/>
                  </a:lnTo>
                  <a:lnTo>
                    <a:pt x="282" y="30"/>
                  </a:lnTo>
                  <a:lnTo>
                    <a:pt x="252" y="12"/>
                  </a:lnTo>
                  <a:lnTo>
                    <a:pt x="222" y="0"/>
                  </a:lnTo>
                  <a:lnTo>
                    <a:pt x="186" y="0"/>
                  </a:lnTo>
                  <a:lnTo>
                    <a:pt x="144" y="0"/>
                  </a:lnTo>
                  <a:lnTo>
                    <a:pt x="114" y="12"/>
                  </a:lnTo>
                  <a:lnTo>
                    <a:pt x="84" y="30"/>
                  </a:lnTo>
                  <a:lnTo>
                    <a:pt x="54" y="54"/>
                  </a:lnTo>
                  <a:lnTo>
                    <a:pt x="30" y="78"/>
                  </a:lnTo>
                  <a:lnTo>
                    <a:pt x="18" y="108"/>
                  </a:lnTo>
                  <a:lnTo>
                    <a:pt x="6" y="144"/>
                  </a:lnTo>
                  <a:lnTo>
                    <a:pt x="0" y="180"/>
                  </a:lnTo>
                  <a:lnTo>
                    <a:pt x="6" y="216"/>
                  </a:lnTo>
                  <a:lnTo>
                    <a:pt x="18" y="252"/>
                  </a:lnTo>
                  <a:lnTo>
                    <a:pt x="30" y="282"/>
                  </a:lnTo>
                  <a:lnTo>
                    <a:pt x="54" y="306"/>
                  </a:lnTo>
                  <a:lnTo>
                    <a:pt x="84" y="330"/>
                  </a:lnTo>
                  <a:lnTo>
                    <a:pt x="114" y="348"/>
                  </a:lnTo>
                  <a:lnTo>
                    <a:pt x="144" y="360"/>
                  </a:lnTo>
                  <a:lnTo>
                    <a:pt x="186" y="360"/>
                  </a:lnTo>
                  <a:lnTo>
                    <a:pt x="222" y="360"/>
                  </a:lnTo>
                  <a:lnTo>
                    <a:pt x="252" y="348"/>
                  </a:lnTo>
                  <a:lnTo>
                    <a:pt x="282" y="330"/>
                  </a:lnTo>
                  <a:lnTo>
                    <a:pt x="312" y="306"/>
                  </a:lnTo>
                  <a:lnTo>
                    <a:pt x="336" y="282"/>
                  </a:lnTo>
                  <a:lnTo>
                    <a:pt x="348" y="252"/>
                  </a:lnTo>
                  <a:lnTo>
                    <a:pt x="360" y="216"/>
                  </a:lnTo>
                  <a:lnTo>
                    <a:pt x="366" y="180"/>
                  </a:lnTo>
                  <a:close/>
                </a:path>
              </a:pathLst>
            </a:custGeom>
            <a:noFill/>
            <a:ln w="952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128051" name="Freeform 55"/>
            <p:cNvSpPr>
              <a:spLocks/>
            </p:cNvSpPr>
            <p:nvPr/>
          </p:nvSpPr>
          <p:spPr bwMode="auto">
            <a:xfrm>
              <a:off x="2568" y="780"/>
              <a:ext cx="66" cy="42"/>
            </a:xfrm>
            <a:custGeom>
              <a:avLst/>
              <a:gdLst>
                <a:gd name="T0" fmla="*/ 0 w 66"/>
                <a:gd name="T1" fmla="*/ 12 h 42"/>
                <a:gd name="T2" fmla="*/ 6 w 66"/>
                <a:gd name="T3" fmla="*/ 24 h 42"/>
                <a:gd name="T4" fmla="*/ 6 w 66"/>
                <a:gd name="T5" fmla="*/ 24 h 42"/>
                <a:gd name="T6" fmla="*/ 18 w 66"/>
                <a:gd name="T7" fmla="*/ 24 h 42"/>
                <a:gd name="T8" fmla="*/ 18 w 66"/>
                <a:gd name="T9" fmla="*/ 24 h 42"/>
                <a:gd name="T10" fmla="*/ 24 w 66"/>
                <a:gd name="T11" fmla="*/ 24 h 42"/>
                <a:gd name="T12" fmla="*/ 24 w 66"/>
                <a:gd name="T13" fmla="*/ 24 h 42"/>
                <a:gd name="T14" fmla="*/ 36 w 66"/>
                <a:gd name="T15" fmla="*/ 24 h 42"/>
                <a:gd name="T16" fmla="*/ 36 w 66"/>
                <a:gd name="T17" fmla="*/ 24 h 42"/>
                <a:gd name="T18" fmla="*/ 36 w 66"/>
                <a:gd name="T19" fmla="*/ 24 h 42"/>
                <a:gd name="T20" fmla="*/ 36 w 66"/>
                <a:gd name="T21" fmla="*/ 24 h 42"/>
                <a:gd name="T22" fmla="*/ 48 w 66"/>
                <a:gd name="T23" fmla="*/ 30 h 42"/>
                <a:gd name="T24" fmla="*/ 48 w 66"/>
                <a:gd name="T25" fmla="*/ 30 h 42"/>
                <a:gd name="T26" fmla="*/ 54 w 66"/>
                <a:gd name="T27" fmla="*/ 30 h 42"/>
                <a:gd name="T28" fmla="*/ 54 w 66"/>
                <a:gd name="T29" fmla="*/ 30 h 42"/>
                <a:gd name="T30" fmla="*/ 54 w 66"/>
                <a:gd name="T31" fmla="*/ 30 h 42"/>
                <a:gd name="T32" fmla="*/ 54 w 66"/>
                <a:gd name="T33" fmla="*/ 30 h 42"/>
                <a:gd name="T34" fmla="*/ 60 w 66"/>
                <a:gd name="T35" fmla="*/ 36 h 42"/>
                <a:gd name="T36" fmla="*/ 60 w 66"/>
                <a:gd name="T37" fmla="*/ 36 h 42"/>
                <a:gd name="T38" fmla="*/ 60 w 66"/>
                <a:gd name="T39" fmla="*/ 42 h 42"/>
                <a:gd name="T40" fmla="*/ 60 w 66"/>
                <a:gd name="T41" fmla="*/ 42 h 42"/>
                <a:gd name="T42" fmla="*/ 60 w 66"/>
                <a:gd name="T43" fmla="*/ 42 h 42"/>
                <a:gd name="T44" fmla="*/ 60 w 66"/>
                <a:gd name="T45" fmla="*/ 42 h 42"/>
                <a:gd name="T46" fmla="*/ 66 w 66"/>
                <a:gd name="T47" fmla="*/ 36 h 42"/>
                <a:gd name="T48" fmla="*/ 66 w 66"/>
                <a:gd name="T49" fmla="*/ 36 h 42"/>
                <a:gd name="T50" fmla="*/ 60 w 66"/>
                <a:gd name="T51" fmla="*/ 24 h 42"/>
                <a:gd name="T52" fmla="*/ 60 w 66"/>
                <a:gd name="T53" fmla="*/ 24 h 42"/>
                <a:gd name="T54" fmla="*/ 60 w 66"/>
                <a:gd name="T55" fmla="*/ 24 h 42"/>
                <a:gd name="T56" fmla="*/ 60 w 66"/>
                <a:gd name="T57" fmla="*/ 24 h 42"/>
                <a:gd name="T58" fmla="*/ 54 w 66"/>
                <a:gd name="T59" fmla="*/ 12 h 42"/>
                <a:gd name="T60" fmla="*/ 54 w 66"/>
                <a:gd name="T61" fmla="*/ 12 h 42"/>
                <a:gd name="T62" fmla="*/ 48 w 66"/>
                <a:gd name="T63" fmla="*/ 6 h 42"/>
                <a:gd name="T64" fmla="*/ 48 w 66"/>
                <a:gd name="T65" fmla="*/ 6 h 42"/>
                <a:gd name="T66" fmla="*/ 48 w 66"/>
                <a:gd name="T67" fmla="*/ 6 h 42"/>
                <a:gd name="T68" fmla="*/ 48 w 66"/>
                <a:gd name="T69" fmla="*/ 6 h 42"/>
                <a:gd name="T70" fmla="*/ 36 w 66"/>
                <a:gd name="T71" fmla="*/ 6 h 42"/>
                <a:gd name="T72" fmla="*/ 36 w 66"/>
                <a:gd name="T73" fmla="*/ 6 h 42"/>
                <a:gd name="T74" fmla="*/ 18 w 66"/>
                <a:gd name="T75" fmla="*/ 0 h 42"/>
                <a:gd name="T76" fmla="*/ 18 w 66"/>
                <a:gd name="T77" fmla="*/ 0 h 42"/>
                <a:gd name="T78" fmla="*/ 6 w 66"/>
                <a:gd name="T79" fmla="*/ 6 h 42"/>
                <a:gd name="T80" fmla="*/ 6 w 66"/>
                <a:gd name="T81" fmla="*/ 6 h 42"/>
                <a:gd name="T82" fmla="*/ 0 w 66"/>
                <a:gd name="T83" fmla="*/ 12 h 42"/>
                <a:gd name="T84" fmla="*/ 0 w 66"/>
                <a:gd name="T85" fmla="*/ 12 h 42"/>
                <a:gd name="T86" fmla="*/ 0 w 66"/>
                <a:gd name="T87" fmla="*/ 12 h 42"/>
                <a:gd name="T88" fmla="*/ 0 w 66"/>
                <a:gd name="T89" fmla="*/ 12 h 42"/>
                <a:gd name="T90" fmla="*/ 0 w 66"/>
                <a:gd name="T91" fmla="*/ 12 h 42"/>
                <a:gd name="T92" fmla="*/ 0 w 66"/>
                <a:gd name="T93" fmla="*/ 12 h 4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6"/>
                <a:gd name="T142" fmla="*/ 0 h 42"/>
                <a:gd name="T143" fmla="*/ 66 w 66"/>
                <a:gd name="T144" fmla="*/ 42 h 4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6" h="42">
                  <a:moveTo>
                    <a:pt x="0" y="12"/>
                  </a:moveTo>
                  <a:lnTo>
                    <a:pt x="6" y="24"/>
                  </a:lnTo>
                  <a:lnTo>
                    <a:pt x="18" y="24"/>
                  </a:lnTo>
                  <a:lnTo>
                    <a:pt x="24" y="24"/>
                  </a:lnTo>
                  <a:lnTo>
                    <a:pt x="36" y="24"/>
                  </a:lnTo>
                  <a:lnTo>
                    <a:pt x="48" y="30"/>
                  </a:lnTo>
                  <a:lnTo>
                    <a:pt x="54" y="30"/>
                  </a:lnTo>
                  <a:lnTo>
                    <a:pt x="60" y="36"/>
                  </a:lnTo>
                  <a:lnTo>
                    <a:pt x="60" y="42"/>
                  </a:lnTo>
                  <a:lnTo>
                    <a:pt x="66" y="36"/>
                  </a:lnTo>
                  <a:lnTo>
                    <a:pt x="60" y="24"/>
                  </a:lnTo>
                  <a:lnTo>
                    <a:pt x="54" y="12"/>
                  </a:lnTo>
                  <a:lnTo>
                    <a:pt x="48" y="6"/>
                  </a:lnTo>
                  <a:lnTo>
                    <a:pt x="36" y="6"/>
                  </a:lnTo>
                  <a:lnTo>
                    <a:pt x="18" y="0"/>
                  </a:lnTo>
                  <a:lnTo>
                    <a:pt x="6" y="6"/>
                  </a:lnTo>
                  <a:lnTo>
                    <a:pt x="0" y="12"/>
                  </a:lnTo>
                  <a:close/>
                </a:path>
              </a:pathLst>
            </a:custGeom>
            <a:noFill/>
            <a:ln w="952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128052" name="Freeform 56"/>
            <p:cNvSpPr>
              <a:spLocks/>
            </p:cNvSpPr>
            <p:nvPr/>
          </p:nvSpPr>
          <p:spPr bwMode="auto">
            <a:xfrm>
              <a:off x="2448" y="774"/>
              <a:ext cx="120" cy="18"/>
            </a:xfrm>
            <a:custGeom>
              <a:avLst/>
              <a:gdLst>
                <a:gd name="T0" fmla="*/ 120 w 120"/>
                <a:gd name="T1" fmla="*/ 18 h 18"/>
                <a:gd name="T2" fmla="*/ 108 w 120"/>
                <a:gd name="T3" fmla="*/ 12 h 18"/>
                <a:gd name="T4" fmla="*/ 96 w 120"/>
                <a:gd name="T5" fmla="*/ 12 h 18"/>
                <a:gd name="T6" fmla="*/ 96 w 120"/>
                <a:gd name="T7" fmla="*/ 12 h 18"/>
                <a:gd name="T8" fmla="*/ 78 w 120"/>
                <a:gd name="T9" fmla="*/ 18 h 18"/>
                <a:gd name="T10" fmla="*/ 66 w 120"/>
                <a:gd name="T11" fmla="*/ 18 h 18"/>
                <a:gd name="T12" fmla="*/ 66 w 120"/>
                <a:gd name="T13" fmla="*/ 18 h 18"/>
                <a:gd name="T14" fmla="*/ 48 w 120"/>
                <a:gd name="T15" fmla="*/ 12 h 18"/>
                <a:gd name="T16" fmla="*/ 24 w 120"/>
                <a:gd name="T17" fmla="*/ 0 h 18"/>
                <a:gd name="T18" fmla="*/ 24 w 120"/>
                <a:gd name="T19" fmla="*/ 0 h 18"/>
                <a:gd name="T20" fmla="*/ 12 w 120"/>
                <a:gd name="T21" fmla="*/ 6 h 18"/>
                <a:gd name="T22" fmla="*/ 0 w 120"/>
                <a:gd name="T23" fmla="*/ 12 h 18"/>
                <a:gd name="T24" fmla="*/ 120 w 120"/>
                <a:gd name="T25" fmla="*/ 18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0"/>
                <a:gd name="T40" fmla="*/ 0 h 18"/>
                <a:gd name="T41" fmla="*/ 120 w 120"/>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0" h="18">
                  <a:moveTo>
                    <a:pt x="120" y="18"/>
                  </a:moveTo>
                  <a:lnTo>
                    <a:pt x="108" y="12"/>
                  </a:lnTo>
                  <a:lnTo>
                    <a:pt x="96" y="12"/>
                  </a:lnTo>
                  <a:lnTo>
                    <a:pt x="78" y="18"/>
                  </a:lnTo>
                  <a:lnTo>
                    <a:pt x="66" y="18"/>
                  </a:lnTo>
                  <a:lnTo>
                    <a:pt x="48" y="12"/>
                  </a:lnTo>
                  <a:lnTo>
                    <a:pt x="24" y="0"/>
                  </a:lnTo>
                  <a:lnTo>
                    <a:pt x="12" y="6"/>
                  </a:lnTo>
                  <a:lnTo>
                    <a:pt x="0" y="12"/>
                  </a:lnTo>
                  <a:lnTo>
                    <a:pt x="120" y="18"/>
                  </a:lnTo>
                  <a:close/>
                </a:path>
              </a:pathLst>
            </a:custGeom>
            <a:solidFill>
              <a:srgbClr val="FFFFFF"/>
            </a:solidFill>
            <a:ln w="9525">
              <a:noFill/>
              <a:round/>
              <a:headEnd/>
              <a:tailEnd/>
            </a:ln>
          </p:spPr>
          <p:txBody>
            <a:bodyPr/>
            <a:lstStyle/>
            <a:p>
              <a:endParaRPr lang="ja-JP" altLang="en-US">
                <a:solidFill>
                  <a:srgbClr val="000000"/>
                </a:solidFill>
                <a:latin typeface="Arial"/>
                <a:ea typeface="ＭＳ Ｐゴシック"/>
              </a:endParaRPr>
            </a:p>
          </p:txBody>
        </p:sp>
        <p:sp>
          <p:nvSpPr>
            <p:cNvPr id="128053" name="Freeform 57"/>
            <p:cNvSpPr>
              <a:spLocks/>
            </p:cNvSpPr>
            <p:nvPr/>
          </p:nvSpPr>
          <p:spPr bwMode="auto">
            <a:xfrm>
              <a:off x="4651" y="960"/>
              <a:ext cx="102" cy="210"/>
            </a:xfrm>
            <a:custGeom>
              <a:avLst/>
              <a:gdLst>
                <a:gd name="T0" fmla="*/ 0 w 102"/>
                <a:gd name="T1" fmla="*/ 162 h 210"/>
                <a:gd name="T2" fmla="*/ 48 w 102"/>
                <a:gd name="T3" fmla="*/ 162 h 210"/>
                <a:gd name="T4" fmla="*/ 48 w 102"/>
                <a:gd name="T5" fmla="*/ 162 h 210"/>
                <a:gd name="T6" fmla="*/ 48 w 102"/>
                <a:gd name="T7" fmla="*/ 210 h 210"/>
                <a:gd name="T8" fmla="*/ 48 w 102"/>
                <a:gd name="T9" fmla="*/ 210 h 210"/>
                <a:gd name="T10" fmla="*/ 102 w 102"/>
                <a:gd name="T11" fmla="*/ 102 h 210"/>
                <a:gd name="T12" fmla="*/ 102 w 102"/>
                <a:gd name="T13" fmla="*/ 102 h 210"/>
                <a:gd name="T14" fmla="*/ 48 w 102"/>
                <a:gd name="T15" fmla="*/ 0 h 210"/>
                <a:gd name="T16" fmla="*/ 48 w 102"/>
                <a:gd name="T17" fmla="*/ 0 h 210"/>
                <a:gd name="T18" fmla="*/ 48 w 102"/>
                <a:gd name="T19" fmla="*/ 48 h 210"/>
                <a:gd name="T20" fmla="*/ 48 w 102"/>
                <a:gd name="T21" fmla="*/ 48 h 210"/>
                <a:gd name="T22" fmla="*/ 0 w 102"/>
                <a:gd name="T23" fmla="*/ 48 h 210"/>
                <a:gd name="T24" fmla="*/ 0 w 102"/>
                <a:gd name="T25" fmla="*/ 48 h 210"/>
                <a:gd name="T26" fmla="*/ 0 w 102"/>
                <a:gd name="T27" fmla="*/ 162 h 2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2"/>
                <a:gd name="T43" fmla="*/ 0 h 210"/>
                <a:gd name="T44" fmla="*/ 102 w 102"/>
                <a:gd name="T45" fmla="*/ 210 h 2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2" h="210">
                  <a:moveTo>
                    <a:pt x="0" y="162"/>
                  </a:moveTo>
                  <a:lnTo>
                    <a:pt x="48" y="162"/>
                  </a:lnTo>
                  <a:lnTo>
                    <a:pt x="48" y="210"/>
                  </a:lnTo>
                  <a:lnTo>
                    <a:pt x="102" y="102"/>
                  </a:lnTo>
                  <a:lnTo>
                    <a:pt x="48" y="0"/>
                  </a:lnTo>
                  <a:lnTo>
                    <a:pt x="48" y="48"/>
                  </a:lnTo>
                  <a:lnTo>
                    <a:pt x="0" y="48"/>
                  </a:lnTo>
                  <a:lnTo>
                    <a:pt x="0" y="162"/>
                  </a:lnTo>
                  <a:close/>
                </a:path>
              </a:pathLst>
            </a:custGeom>
            <a:solidFill>
              <a:srgbClr val="FFFFFF"/>
            </a:solidFill>
            <a:ln w="9525">
              <a:noFill/>
              <a:round/>
              <a:headEnd/>
              <a:tailEnd/>
            </a:ln>
          </p:spPr>
          <p:txBody>
            <a:bodyPr/>
            <a:lstStyle/>
            <a:p>
              <a:endParaRPr lang="ja-JP" altLang="en-US">
                <a:solidFill>
                  <a:srgbClr val="000000"/>
                </a:solidFill>
                <a:latin typeface="Arial"/>
                <a:ea typeface="ＭＳ Ｐゴシック"/>
              </a:endParaRPr>
            </a:p>
          </p:txBody>
        </p:sp>
        <p:sp>
          <p:nvSpPr>
            <p:cNvPr id="128054" name="Freeform 58"/>
            <p:cNvSpPr>
              <a:spLocks/>
            </p:cNvSpPr>
            <p:nvPr/>
          </p:nvSpPr>
          <p:spPr bwMode="auto">
            <a:xfrm>
              <a:off x="2448" y="774"/>
              <a:ext cx="120" cy="18"/>
            </a:xfrm>
            <a:custGeom>
              <a:avLst/>
              <a:gdLst>
                <a:gd name="T0" fmla="*/ 120 w 120"/>
                <a:gd name="T1" fmla="*/ 18 h 18"/>
                <a:gd name="T2" fmla="*/ 108 w 120"/>
                <a:gd name="T3" fmla="*/ 12 h 18"/>
                <a:gd name="T4" fmla="*/ 108 w 120"/>
                <a:gd name="T5" fmla="*/ 12 h 18"/>
                <a:gd name="T6" fmla="*/ 96 w 120"/>
                <a:gd name="T7" fmla="*/ 12 h 18"/>
                <a:gd name="T8" fmla="*/ 96 w 120"/>
                <a:gd name="T9" fmla="*/ 12 h 18"/>
                <a:gd name="T10" fmla="*/ 96 w 120"/>
                <a:gd name="T11" fmla="*/ 12 h 18"/>
                <a:gd name="T12" fmla="*/ 96 w 120"/>
                <a:gd name="T13" fmla="*/ 12 h 18"/>
                <a:gd name="T14" fmla="*/ 78 w 120"/>
                <a:gd name="T15" fmla="*/ 18 h 18"/>
                <a:gd name="T16" fmla="*/ 78 w 120"/>
                <a:gd name="T17" fmla="*/ 18 h 18"/>
                <a:gd name="T18" fmla="*/ 66 w 120"/>
                <a:gd name="T19" fmla="*/ 18 h 18"/>
                <a:gd name="T20" fmla="*/ 66 w 120"/>
                <a:gd name="T21" fmla="*/ 18 h 18"/>
                <a:gd name="T22" fmla="*/ 66 w 120"/>
                <a:gd name="T23" fmla="*/ 18 h 18"/>
                <a:gd name="T24" fmla="*/ 66 w 120"/>
                <a:gd name="T25" fmla="*/ 18 h 18"/>
                <a:gd name="T26" fmla="*/ 48 w 120"/>
                <a:gd name="T27" fmla="*/ 12 h 18"/>
                <a:gd name="T28" fmla="*/ 48 w 120"/>
                <a:gd name="T29" fmla="*/ 12 h 18"/>
                <a:gd name="T30" fmla="*/ 24 w 120"/>
                <a:gd name="T31" fmla="*/ 0 h 18"/>
                <a:gd name="T32" fmla="*/ 24 w 120"/>
                <a:gd name="T33" fmla="*/ 0 h 18"/>
                <a:gd name="T34" fmla="*/ 24 w 120"/>
                <a:gd name="T35" fmla="*/ 0 h 18"/>
                <a:gd name="T36" fmla="*/ 24 w 120"/>
                <a:gd name="T37" fmla="*/ 0 h 18"/>
                <a:gd name="T38" fmla="*/ 12 w 120"/>
                <a:gd name="T39" fmla="*/ 6 h 18"/>
                <a:gd name="T40" fmla="*/ 12 w 120"/>
                <a:gd name="T41" fmla="*/ 6 h 18"/>
                <a:gd name="T42" fmla="*/ 0 w 120"/>
                <a:gd name="T43" fmla="*/ 12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0"/>
                <a:gd name="T67" fmla="*/ 0 h 18"/>
                <a:gd name="T68" fmla="*/ 120 w 120"/>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0" h="18">
                  <a:moveTo>
                    <a:pt x="120" y="18"/>
                  </a:moveTo>
                  <a:lnTo>
                    <a:pt x="108" y="12"/>
                  </a:lnTo>
                  <a:lnTo>
                    <a:pt x="96" y="12"/>
                  </a:lnTo>
                  <a:lnTo>
                    <a:pt x="78" y="18"/>
                  </a:lnTo>
                  <a:lnTo>
                    <a:pt x="66" y="18"/>
                  </a:lnTo>
                  <a:lnTo>
                    <a:pt x="48" y="12"/>
                  </a:lnTo>
                  <a:lnTo>
                    <a:pt x="24" y="0"/>
                  </a:lnTo>
                  <a:lnTo>
                    <a:pt x="12" y="6"/>
                  </a:lnTo>
                  <a:lnTo>
                    <a:pt x="0" y="12"/>
                  </a:lnTo>
                </a:path>
              </a:pathLst>
            </a:custGeom>
            <a:noFill/>
            <a:ln w="952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128055" name="Freeform 59"/>
            <p:cNvSpPr>
              <a:spLocks/>
            </p:cNvSpPr>
            <p:nvPr/>
          </p:nvSpPr>
          <p:spPr bwMode="auto">
            <a:xfrm>
              <a:off x="4651" y="960"/>
              <a:ext cx="102" cy="210"/>
            </a:xfrm>
            <a:custGeom>
              <a:avLst/>
              <a:gdLst>
                <a:gd name="T0" fmla="*/ 0 w 102"/>
                <a:gd name="T1" fmla="*/ 162 h 210"/>
                <a:gd name="T2" fmla="*/ 48 w 102"/>
                <a:gd name="T3" fmla="*/ 162 h 210"/>
                <a:gd name="T4" fmla="*/ 48 w 102"/>
                <a:gd name="T5" fmla="*/ 162 h 210"/>
                <a:gd name="T6" fmla="*/ 48 w 102"/>
                <a:gd name="T7" fmla="*/ 162 h 210"/>
                <a:gd name="T8" fmla="*/ 48 w 102"/>
                <a:gd name="T9" fmla="*/ 162 h 210"/>
                <a:gd name="T10" fmla="*/ 48 w 102"/>
                <a:gd name="T11" fmla="*/ 210 h 210"/>
                <a:gd name="T12" fmla="*/ 48 w 102"/>
                <a:gd name="T13" fmla="*/ 210 h 210"/>
                <a:gd name="T14" fmla="*/ 48 w 102"/>
                <a:gd name="T15" fmla="*/ 210 h 210"/>
                <a:gd name="T16" fmla="*/ 48 w 102"/>
                <a:gd name="T17" fmla="*/ 210 h 210"/>
                <a:gd name="T18" fmla="*/ 102 w 102"/>
                <a:gd name="T19" fmla="*/ 102 h 210"/>
                <a:gd name="T20" fmla="*/ 102 w 102"/>
                <a:gd name="T21" fmla="*/ 102 h 210"/>
                <a:gd name="T22" fmla="*/ 102 w 102"/>
                <a:gd name="T23" fmla="*/ 102 h 210"/>
                <a:gd name="T24" fmla="*/ 102 w 102"/>
                <a:gd name="T25" fmla="*/ 102 h 210"/>
                <a:gd name="T26" fmla="*/ 48 w 102"/>
                <a:gd name="T27" fmla="*/ 0 h 210"/>
                <a:gd name="T28" fmla="*/ 48 w 102"/>
                <a:gd name="T29" fmla="*/ 0 h 210"/>
                <a:gd name="T30" fmla="*/ 48 w 102"/>
                <a:gd name="T31" fmla="*/ 0 h 210"/>
                <a:gd name="T32" fmla="*/ 48 w 102"/>
                <a:gd name="T33" fmla="*/ 0 h 210"/>
                <a:gd name="T34" fmla="*/ 48 w 102"/>
                <a:gd name="T35" fmla="*/ 48 h 210"/>
                <a:gd name="T36" fmla="*/ 48 w 102"/>
                <a:gd name="T37" fmla="*/ 48 h 210"/>
                <a:gd name="T38" fmla="*/ 48 w 102"/>
                <a:gd name="T39" fmla="*/ 48 h 210"/>
                <a:gd name="T40" fmla="*/ 48 w 102"/>
                <a:gd name="T41" fmla="*/ 48 h 210"/>
                <a:gd name="T42" fmla="*/ 0 w 102"/>
                <a:gd name="T43" fmla="*/ 48 h 210"/>
                <a:gd name="T44" fmla="*/ 0 w 102"/>
                <a:gd name="T45" fmla="*/ 48 h 210"/>
                <a:gd name="T46" fmla="*/ 0 w 102"/>
                <a:gd name="T47" fmla="*/ 48 h 210"/>
                <a:gd name="T48" fmla="*/ 0 w 102"/>
                <a:gd name="T49" fmla="*/ 48 h 210"/>
                <a:gd name="T50" fmla="*/ 0 w 102"/>
                <a:gd name="T51" fmla="*/ 162 h 210"/>
                <a:gd name="T52" fmla="*/ 0 w 102"/>
                <a:gd name="T53" fmla="*/ 162 h 2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2"/>
                <a:gd name="T82" fmla="*/ 0 h 210"/>
                <a:gd name="T83" fmla="*/ 102 w 102"/>
                <a:gd name="T84" fmla="*/ 210 h 2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2" h="210">
                  <a:moveTo>
                    <a:pt x="0" y="162"/>
                  </a:moveTo>
                  <a:lnTo>
                    <a:pt x="48" y="162"/>
                  </a:lnTo>
                  <a:lnTo>
                    <a:pt x="48" y="210"/>
                  </a:lnTo>
                  <a:lnTo>
                    <a:pt x="102" y="102"/>
                  </a:lnTo>
                  <a:lnTo>
                    <a:pt x="48" y="0"/>
                  </a:lnTo>
                  <a:lnTo>
                    <a:pt x="48" y="48"/>
                  </a:lnTo>
                  <a:lnTo>
                    <a:pt x="0" y="48"/>
                  </a:lnTo>
                  <a:lnTo>
                    <a:pt x="0" y="162"/>
                  </a:lnTo>
                  <a:close/>
                </a:path>
              </a:pathLst>
            </a:custGeom>
            <a:noFill/>
            <a:ln w="9525">
              <a:solidFill>
                <a:srgbClr val="000000"/>
              </a:solidFill>
              <a:prstDash val="solid"/>
              <a:round/>
              <a:headEnd/>
              <a:tailEnd/>
            </a:ln>
          </p:spPr>
          <p:txBody>
            <a:bodyPr/>
            <a:lstStyle/>
            <a:p>
              <a:endParaRPr lang="ja-JP" altLang="en-US">
                <a:solidFill>
                  <a:srgbClr val="000000"/>
                </a:solidFill>
                <a:latin typeface="Arial"/>
                <a:ea typeface="ＭＳ Ｐゴシック"/>
              </a:endParaRPr>
            </a:p>
          </p:txBody>
        </p:sp>
        <p:sp>
          <p:nvSpPr>
            <p:cNvPr id="128056" name="Rectangle 60"/>
            <p:cNvSpPr>
              <a:spLocks noChangeArrowheads="1"/>
            </p:cNvSpPr>
            <p:nvPr/>
          </p:nvSpPr>
          <p:spPr bwMode="auto">
            <a:xfrm>
              <a:off x="4227" y="1299"/>
              <a:ext cx="17"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I</a:t>
              </a:r>
              <a:endParaRPr lang="en-US" altLang="ja-JP" sz="1400">
                <a:solidFill>
                  <a:srgbClr val="000000"/>
                </a:solidFill>
                <a:latin typeface="Times" charset="0"/>
                <a:ea typeface="ＭＳ 明朝" pitchFamily="17" charset="-128"/>
              </a:endParaRPr>
            </a:p>
          </p:txBody>
        </p:sp>
        <p:sp>
          <p:nvSpPr>
            <p:cNvPr id="128057" name="Rectangle 61"/>
            <p:cNvSpPr>
              <a:spLocks noChangeArrowheads="1"/>
            </p:cNvSpPr>
            <p:nvPr/>
          </p:nvSpPr>
          <p:spPr bwMode="auto">
            <a:xfrm>
              <a:off x="4245" y="1299"/>
              <a:ext cx="42"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n</a:t>
              </a:r>
              <a:endParaRPr lang="en-US" altLang="ja-JP" sz="1400">
                <a:solidFill>
                  <a:srgbClr val="000000"/>
                </a:solidFill>
                <a:latin typeface="Times" charset="0"/>
                <a:ea typeface="ＭＳ 明朝" pitchFamily="17" charset="-128"/>
              </a:endParaRPr>
            </a:p>
          </p:txBody>
        </p:sp>
        <p:sp>
          <p:nvSpPr>
            <p:cNvPr id="128058" name="Rectangle 62"/>
            <p:cNvSpPr>
              <a:spLocks noChangeArrowheads="1"/>
            </p:cNvSpPr>
            <p:nvPr/>
          </p:nvSpPr>
          <p:spPr bwMode="auto">
            <a:xfrm>
              <a:off x="4287" y="1299"/>
              <a:ext cx="39"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c</a:t>
              </a:r>
              <a:endParaRPr lang="en-US" altLang="ja-JP" sz="1400">
                <a:solidFill>
                  <a:srgbClr val="000000"/>
                </a:solidFill>
                <a:latin typeface="Times" charset="0"/>
                <a:ea typeface="ＭＳ 明朝" pitchFamily="17" charset="-128"/>
              </a:endParaRPr>
            </a:p>
          </p:txBody>
        </p:sp>
        <p:sp>
          <p:nvSpPr>
            <p:cNvPr id="128059" name="Rectangle 63"/>
            <p:cNvSpPr>
              <a:spLocks noChangeArrowheads="1"/>
            </p:cNvSpPr>
            <p:nvPr/>
          </p:nvSpPr>
          <p:spPr bwMode="auto">
            <a:xfrm>
              <a:off x="4329" y="1299"/>
              <a:ext cx="44"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o</a:t>
              </a:r>
              <a:endParaRPr lang="en-US" altLang="ja-JP" sz="1400">
                <a:solidFill>
                  <a:srgbClr val="000000"/>
                </a:solidFill>
                <a:latin typeface="Times" charset="0"/>
                <a:ea typeface="ＭＳ 明朝" pitchFamily="17" charset="-128"/>
              </a:endParaRPr>
            </a:p>
          </p:txBody>
        </p:sp>
        <p:sp>
          <p:nvSpPr>
            <p:cNvPr id="128060" name="Rectangle 64"/>
            <p:cNvSpPr>
              <a:spLocks noChangeArrowheads="1"/>
            </p:cNvSpPr>
            <p:nvPr/>
          </p:nvSpPr>
          <p:spPr bwMode="auto">
            <a:xfrm>
              <a:off x="4371" y="1299"/>
              <a:ext cx="28"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r</a:t>
              </a:r>
              <a:endParaRPr lang="en-US" altLang="ja-JP" sz="1400">
                <a:solidFill>
                  <a:srgbClr val="000000"/>
                </a:solidFill>
                <a:latin typeface="Times" charset="0"/>
                <a:ea typeface="ＭＳ 明朝" pitchFamily="17" charset="-128"/>
              </a:endParaRPr>
            </a:p>
          </p:txBody>
        </p:sp>
        <p:sp>
          <p:nvSpPr>
            <p:cNvPr id="128061" name="Rectangle 65"/>
            <p:cNvSpPr>
              <a:spLocks noChangeArrowheads="1"/>
            </p:cNvSpPr>
            <p:nvPr/>
          </p:nvSpPr>
          <p:spPr bwMode="auto">
            <a:xfrm>
              <a:off x="4401" y="1299"/>
              <a:ext cx="43"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p</a:t>
              </a:r>
              <a:endParaRPr lang="en-US" altLang="ja-JP" sz="1400">
                <a:solidFill>
                  <a:srgbClr val="000000"/>
                </a:solidFill>
                <a:latin typeface="Times" charset="0"/>
                <a:ea typeface="ＭＳ 明朝" pitchFamily="17" charset="-128"/>
              </a:endParaRPr>
            </a:p>
          </p:txBody>
        </p:sp>
        <p:sp>
          <p:nvSpPr>
            <p:cNvPr id="128062" name="Rectangle 66"/>
            <p:cNvSpPr>
              <a:spLocks noChangeArrowheads="1"/>
            </p:cNvSpPr>
            <p:nvPr/>
          </p:nvSpPr>
          <p:spPr bwMode="auto">
            <a:xfrm>
              <a:off x="4443" y="1299"/>
              <a:ext cx="44"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o</a:t>
              </a:r>
              <a:endParaRPr lang="en-US" altLang="ja-JP" sz="1400">
                <a:solidFill>
                  <a:srgbClr val="000000"/>
                </a:solidFill>
                <a:latin typeface="Times" charset="0"/>
                <a:ea typeface="ＭＳ 明朝" pitchFamily="17" charset="-128"/>
              </a:endParaRPr>
            </a:p>
          </p:txBody>
        </p:sp>
        <p:sp>
          <p:nvSpPr>
            <p:cNvPr id="128063" name="Rectangle 67"/>
            <p:cNvSpPr>
              <a:spLocks noChangeArrowheads="1"/>
            </p:cNvSpPr>
            <p:nvPr/>
          </p:nvSpPr>
          <p:spPr bwMode="auto">
            <a:xfrm>
              <a:off x="4485" y="1299"/>
              <a:ext cx="28"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r</a:t>
              </a:r>
              <a:endParaRPr lang="en-US" altLang="ja-JP" sz="1400">
                <a:solidFill>
                  <a:srgbClr val="000000"/>
                </a:solidFill>
                <a:latin typeface="Times" charset="0"/>
                <a:ea typeface="ＭＳ 明朝" pitchFamily="17" charset="-128"/>
              </a:endParaRPr>
            </a:p>
          </p:txBody>
        </p:sp>
        <p:sp>
          <p:nvSpPr>
            <p:cNvPr id="128064" name="Rectangle 68"/>
            <p:cNvSpPr>
              <a:spLocks noChangeArrowheads="1"/>
            </p:cNvSpPr>
            <p:nvPr/>
          </p:nvSpPr>
          <p:spPr bwMode="auto">
            <a:xfrm>
              <a:off x="4515" y="1299"/>
              <a:ext cx="40"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a</a:t>
              </a:r>
              <a:endParaRPr lang="en-US" altLang="ja-JP" sz="1400">
                <a:solidFill>
                  <a:srgbClr val="000000"/>
                </a:solidFill>
                <a:latin typeface="Times" charset="0"/>
                <a:ea typeface="ＭＳ 明朝" pitchFamily="17" charset="-128"/>
              </a:endParaRPr>
            </a:p>
          </p:txBody>
        </p:sp>
        <p:sp>
          <p:nvSpPr>
            <p:cNvPr id="128065" name="Rectangle 69"/>
            <p:cNvSpPr>
              <a:spLocks noChangeArrowheads="1"/>
            </p:cNvSpPr>
            <p:nvPr/>
          </p:nvSpPr>
          <p:spPr bwMode="auto">
            <a:xfrm>
              <a:off x="4557" y="1299"/>
              <a:ext cx="32"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t</a:t>
              </a:r>
              <a:endParaRPr lang="en-US" altLang="ja-JP" sz="1400">
                <a:solidFill>
                  <a:srgbClr val="000000"/>
                </a:solidFill>
                <a:latin typeface="Times" charset="0"/>
                <a:ea typeface="ＭＳ 明朝" pitchFamily="17" charset="-128"/>
              </a:endParaRPr>
            </a:p>
          </p:txBody>
        </p:sp>
        <p:sp>
          <p:nvSpPr>
            <p:cNvPr id="128066" name="Rectangle 70"/>
            <p:cNvSpPr>
              <a:spLocks noChangeArrowheads="1"/>
            </p:cNvSpPr>
            <p:nvPr/>
          </p:nvSpPr>
          <p:spPr bwMode="auto">
            <a:xfrm>
              <a:off x="4587" y="1299"/>
              <a:ext cx="17"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i</a:t>
              </a:r>
              <a:endParaRPr lang="en-US" altLang="ja-JP" sz="1400">
                <a:solidFill>
                  <a:srgbClr val="000000"/>
                </a:solidFill>
                <a:latin typeface="Times" charset="0"/>
                <a:ea typeface="ＭＳ 明朝" pitchFamily="17" charset="-128"/>
              </a:endParaRPr>
            </a:p>
          </p:txBody>
        </p:sp>
        <p:sp>
          <p:nvSpPr>
            <p:cNvPr id="128067" name="Rectangle 71"/>
            <p:cNvSpPr>
              <a:spLocks noChangeArrowheads="1"/>
            </p:cNvSpPr>
            <p:nvPr/>
          </p:nvSpPr>
          <p:spPr bwMode="auto">
            <a:xfrm>
              <a:off x="4605" y="1299"/>
              <a:ext cx="44"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o</a:t>
              </a:r>
              <a:endParaRPr lang="en-US" altLang="ja-JP" sz="1400">
                <a:solidFill>
                  <a:srgbClr val="000000"/>
                </a:solidFill>
                <a:latin typeface="Times" charset="0"/>
                <a:ea typeface="ＭＳ 明朝" pitchFamily="17" charset="-128"/>
              </a:endParaRPr>
            </a:p>
          </p:txBody>
        </p:sp>
        <p:sp>
          <p:nvSpPr>
            <p:cNvPr id="128068" name="Rectangle 72"/>
            <p:cNvSpPr>
              <a:spLocks noChangeArrowheads="1"/>
            </p:cNvSpPr>
            <p:nvPr/>
          </p:nvSpPr>
          <p:spPr bwMode="auto">
            <a:xfrm>
              <a:off x="4647" y="1299"/>
              <a:ext cx="42"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n</a:t>
              </a:r>
              <a:endParaRPr lang="en-US" altLang="ja-JP" sz="1400">
                <a:solidFill>
                  <a:srgbClr val="000000"/>
                </a:solidFill>
                <a:latin typeface="Times" charset="0"/>
                <a:ea typeface="ＭＳ 明朝" pitchFamily="17" charset="-128"/>
              </a:endParaRPr>
            </a:p>
          </p:txBody>
        </p:sp>
        <p:sp>
          <p:nvSpPr>
            <p:cNvPr id="128069" name="Rectangle 73"/>
            <p:cNvSpPr>
              <a:spLocks noChangeArrowheads="1"/>
            </p:cNvSpPr>
            <p:nvPr/>
          </p:nvSpPr>
          <p:spPr bwMode="auto">
            <a:xfrm>
              <a:off x="4227" y="1299"/>
              <a:ext cx="459"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Incorporation</a:t>
              </a:r>
              <a:endParaRPr lang="en-US" altLang="ja-JP" sz="1400">
                <a:solidFill>
                  <a:srgbClr val="000000"/>
                </a:solidFill>
                <a:latin typeface="Times" charset="0"/>
                <a:ea typeface="ＭＳ 明朝" pitchFamily="17" charset="-128"/>
              </a:endParaRPr>
            </a:p>
          </p:txBody>
        </p:sp>
        <p:sp>
          <p:nvSpPr>
            <p:cNvPr id="128070" name="Rectangle 74"/>
            <p:cNvSpPr>
              <a:spLocks noChangeArrowheads="1"/>
            </p:cNvSpPr>
            <p:nvPr/>
          </p:nvSpPr>
          <p:spPr bwMode="auto">
            <a:xfrm>
              <a:off x="4773" y="1299"/>
              <a:ext cx="50"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D</a:t>
              </a:r>
              <a:endParaRPr lang="en-US" altLang="ja-JP" sz="1400">
                <a:solidFill>
                  <a:srgbClr val="000000"/>
                </a:solidFill>
                <a:latin typeface="Times" charset="0"/>
                <a:ea typeface="ＭＳ 明朝" pitchFamily="17" charset="-128"/>
              </a:endParaRPr>
            </a:p>
          </p:txBody>
        </p:sp>
        <p:sp>
          <p:nvSpPr>
            <p:cNvPr id="128071" name="Rectangle 75"/>
            <p:cNvSpPr>
              <a:spLocks noChangeArrowheads="1"/>
            </p:cNvSpPr>
            <p:nvPr/>
          </p:nvSpPr>
          <p:spPr bwMode="auto">
            <a:xfrm>
              <a:off x="4821" y="1299"/>
              <a:ext cx="41"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e</a:t>
              </a:r>
              <a:endParaRPr lang="en-US" altLang="ja-JP" sz="1400">
                <a:solidFill>
                  <a:srgbClr val="000000"/>
                </a:solidFill>
                <a:latin typeface="Times" charset="0"/>
                <a:ea typeface="ＭＳ 明朝" pitchFamily="17" charset="-128"/>
              </a:endParaRPr>
            </a:p>
          </p:txBody>
        </p:sp>
        <p:sp>
          <p:nvSpPr>
            <p:cNvPr id="128072" name="Rectangle 76"/>
            <p:cNvSpPr>
              <a:spLocks noChangeArrowheads="1"/>
            </p:cNvSpPr>
            <p:nvPr/>
          </p:nvSpPr>
          <p:spPr bwMode="auto">
            <a:xfrm>
              <a:off x="4863" y="1299"/>
              <a:ext cx="39"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c</a:t>
              </a:r>
              <a:endParaRPr lang="en-US" altLang="ja-JP" sz="1400">
                <a:solidFill>
                  <a:srgbClr val="000000"/>
                </a:solidFill>
                <a:latin typeface="Times" charset="0"/>
                <a:ea typeface="ＭＳ 明朝" pitchFamily="17" charset="-128"/>
              </a:endParaRPr>
            </a:p>
          </p:txBody>
        </p:sp>
        <p:sp>
          <p:nvSpPr>
            <p:cNvPr id="128073" name="Rectangle 77"/>
            <p:cNvSpPr>
              <a:spLocks noChangeArrowheads="1"/>
            </p:cNvSpPr>
            <p:nvPr/>
          </p:nvSpPr>
          <p:spPr bwMode="auto">
            <a:xfrm>
              <a:off x="4905" y="1299"/>
              <a:ext cx="44"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o</a:t>
              </a:r>
              <a:endParaRPr lang="en-US" altLang="ja-JP" sz="1400">
                <a:solidFill>
                  <a:srgbClr val="000000"/>
                </a:solidFill>
                <a:latin typeface="Times" charset="0"/>
                <a:ea typeface="ＭＳ 明朝" pitchFamily="17" charset="-128"/>
              </a:endParaRPr>
            </a:p>
          </p:txBody>
        </p:sp>
        <p:sp>
          <p:nvSpPr>
            <p:cNvPr id="128074" name="Rectangle 78"/>
            <p:cNvSpPr>
              <a:spLocks noChangeArrowheads="1"/>
            </p:cNvSpPr>
            <p:nvPr/>
          </p:nvSpPr>
          <p:spPr bwMode="auto">
            <a:xfrm>
              <a:off x="4947" y="1299"/>
              <a:ext cx="42"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n</a:t>
              </a:r>
              <a:endParaRPr lang="en-US" altLang="ja-JP" sz="1400">
                <a:solidFill>
                  <a:srgbClr val="000000"/>
                </a:solidFill>
                <a:latin typeface="Times" charset="0"/>
                <a:ea typeface="ＭＳ 明朝" pitchFamily="17" charset="-128"/>
              </a:endParaRPr>
            </a:p>
          </p:txBody>
        </p:sp>
        <p:sp>
          <p:nvSpPr>
            <p:cNvPr id="128075" name="Rectangle 79"/>
            <p:cNvSpPr>
              <a:spLocks noChangeArrowheads="1"/>
            </p:cNvSpPr>
            <p:nvPr/>
          </p:nvSpPr>
          <p:spPr bwMode="auto">
            <a:xfrm>
              <a:off x="4989" y="1299"/>
              <a:ext cx="43"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d</a:t>
              </a:r>
              <a:endParaRPr lang="en-US" altLang="ja-JP" sz="1400">
                <a:solidFill>
                  <a:srgbClr val="000000"/>
                </a:solidFill>
                <a:latin typeface="Times" charset="0"/>
                <a:ea typeface="ＭＳ 明朝" pitchFamily="17" charset="-128"/>
              </a:endParaRPr>
            </a:p>
          </p:txBody>
        </p:sp>
        <p:sp>
          <p:nvSpPr>
            <p:cNvPr id="128076" name="Rectangle 80"/>
            <p:cNvSpPr>
              <a:spLocks noChangeArrowheads="1"/>
            </p:cNvSpPr>
            <p:nvPr/>
          </p:nvSpPr>
          <p:spPr bwMode="auto">
            <a:xfrm>
              <a:off x="5031" y="1299"/>
              <a:ext cx="41"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e</a:t>
              </a:r>
              <a:endParaRPr lang="en-US" altLang="ja-JP" sz="1400">
                <a:solidFill>
                  <a:srgbClr val="000000"/>
                </a:solidFill>
                <a:latin typeface="Times" charset="0"/>
                <a:ea typeface="ＭＳ 明朝" pitchFamily="17" charset="-128"/>
              </a:endParaRPr>
            </a:p>
          </p:txBody>
        </p:sp>
        <p:sp>
          <p:nvSpPr>
            <p:cNvPr id="128077" name="Rectangle 81"/>
            <p:cNvSpPr>
              <a:spLocks noChangeArrowheads="1"/>
            </p:cNvSpPr>
            <p:nvPr/>
          </p:nvSpPr>
          <p:spPr bwMode="auto">
            <a:xfrm>
              <a:off x="5073" y="1299"/>
              <a:ext cx="42"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n</a:t>
              </a:r>
              <a:endParaRPr lang="en-US" altLang="ja-JP" sz="1400">
                <a:solidFill>
                  <a:srgbClr val="000000"/>
                </a:solidFill>
                <a:latin typeface="Times" charset="0"/>
                <a:ea typeface="ＭＳ 明朝" pitchFamily="17" charset="-128"/>
              </a:endParaRPr>
            </a:p>
          </p:txBody>
        </p:sp>
        <p:sp>
          <p:nvSpPr>
            <p:cNvPr id="128078" name="Rectangle 82"/>
            <p:cNvSpPr>
              <a:spLocks noChangeArrowheads="1"/>
            </p:cNvSpPr>
            <p:nvPr/>
          </p:nvSpPr>
          <p:spPr bwMode="auto">
            <a:xfrm>
              <a:off x="5115" y="1299"/>
              <a:ext cx="37"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s</a:t>
              </a:r>
              <a:endParaRPr lang="en-US" altLang="ja-JP" sz="1400">
                <a:solidFill>
                  <a:srgbClr val="000000"/>
                </a:solidFill>
                <a:latin typeface="Times" charset="0"/>
                <a:ea typeface="ＭＳ 明朝" pitchFamily="17" charset="-128"/>
              </a:endParaRPr>
            </a:p>
          </p:txBody>
        </p:sp>
        <p:sp>
          <p:nvSpPr>
            <p:cNvPr id="128079" name="Rectangle 83"/>
            <p:cNvSpPr>
              <a:spLocks noChangeArrowheads="1"/>
            </p:cNvSpPr>
            <p:nvPr/>
          </p:nvSpPr>
          <p:spPr bwMode="auto">
            <a:xfrm>
              <a:off x="5151" y="1299"/>
              <a:ext cx="40"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a</a:t>
              </a:r>
              <a:endParaRPr lang="en-US" altLang="ja-JP" sz="1400">
                <a:solidFill>
                  <a:srgbClr val="000000"/>
                </a:solidFill>
                <a:latin typeface="Times" charset="0"/>
                <a:ea typeface="ＭＳ 明朝" pitchFamily="17" charset="-128"/>
              </a:endParaRPr>
            </a:p>
          </p:txBody>
        </p:sp>
        <p:sp>
          <p:nvSpPr>
            <p:cNvPr id="128080" name="Rectangle 84"/>
            <p:cNvSpPr>
              <a:spLocks noChangeArrowheads="1"/>
            </p:cNvSpPr>
            <p:nvPr/>
          </p:nvSpPr>
          <p:spPr bwMode="auto">
            <a:xfrm>
              <a:off x="5193" y="1299"/>
              <a:ext cx="32"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t</a:t>
              </a:r>
              <a:endParaRPr lang="en-US" altLang="ja-JP" sz="1400">
                <a:solidFill>
                  <a:srgbClr val="000000"/>
                </a:solidFill>
                <a:latin typeface="Times" charset="0"/>
                <a:ea typeface="ＭＳ 明朝" pitchFamily="17" charset="-128"/>
              </a:endParaRPr>
            </a:p>
          </p:txBody>
        </p:sp>
        <p:sp>
          <p:nvSpPr>
            <p:cNvPr id="128081" name="Rectangle 85"/>
            <p:cNvSpPr>
              <a:spLocks noChangeArrowheads="1"/>
            </p:cNvSpPr>
            <p:nvPr/>
          </p:nvSpPr>
          <p:spPr bwMode="auto">
            <a:xfrm>
              <a:off x="5223" y="1299"/>
              <a:ext cx="17"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i</a:t>
              </a:r>
              <a:endParaRPr lang="en-US" altLang="ja-JP" sz="1400">
                <a:solidFill>
                  <a:srgbClr val="000000"/>
                </a:solidFill>
                <a:latin typeface="Times" charset="0"/>
                <a:ea typeface="ＭＳ 明朝" pitchFamily="17" charset="-128"/>
              </a:endParaRPr>
            </a:p>
          </p:txBody>
        </p:sp>
        <p:sp>
          <p:nvSpPr>
            <p:cNvPr id="128082" name="Rectangle 86"/>
            <p:cNvSpPr>
              <a:spLocks noChangeArrowheads="1"/>
            </p:cNvSpPr>
            <p:nvPr/>
          </p:nvSpPr>
          <p:spPr bwMode="auto">
            <a:xfrm>
              <a:off x="5241" y="1299"/>
              <a:ext cx="44"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o</a:t>
              </a:r>
              <a:endParaRPr lang="en-US" altLang="ja-JP" sz="1400">
                <a:solidFill>
                  <a:srgbClr val="000000"/>
                </a:solidFill>
                <a:latin typeface="Times" charset="0"/>
                <a:ea typeface="ＭＳ 明朝" pitchFamily="17" charset="-128"/>
              </a:endParaRPr>
            </a:p>
          </p:txBody>
        </p:sp>
        <p:sp>
          <p:nvSpPr>
            <p:cNvPr id="128083" name="Rectangle 87"/>
            <p:cNvSpPr>
              <a:spLocks noChangeArrowheads="1"/>
            </p:cNvSpPr>
            <p:nvPr/>
          </p:nvSpPr>
          <p:spPr bwMode="auto">
            <a:xfrm>
              <a:off x="5283" y="1299"/>
              <a:ext cx="42"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n</a:t>
              </a:r>
              <a:endParaRPr lang="en-US" altLang="ja-JP" sz="1400">
                <a:solidFill>
                  <a:srgbClr val="000000"/>
                </a:solidFill>
                <a:latin typeface="Times" charset="0"/>
                <a:ea typeface="ＭＳ 明朝" pitchFamily="17" charset="-128"/>
              </a:endParaRPr>
            </a:p>
          </p:txBody>
        </p:sp>
        <p:sp>
          <p:nvSpPr>
            <p:cNvPr id="128084" name="Rectangle 88"/>
            <p:cNvSpPr>
              <a:spLocks noChangeArrowheads="1"/>
            </p:cNvSpPr>
            <p:nvPr/>
          </p:nvSpPr>
          <p:spPr bwMode="auto">
            <a:xfrm>
              <a:off x="4773" y="1299"/>
              <a:ext cx="554" cy="90"/>
            </a:xfrm>
            <a:prstGeom prst="rect">
              <a:avLst/>
            </a:prstGeom>
            <a:noFill/>
            <a:ln w="9525">
              <a:noFill/>
              <a:miter lim="800000"/>
              <a:headEnd/>
              <a:tailEnd/>
            </a:ln>
          </p:spPr>
          <p:txBody>
            <a:bodyPr wrap="none" lIns="0" tIns="0" rIns="0" bIns="0">
              <a:spAutoFit/>
            </a:bodyPr>
            <a:lstStyle/>
            <a:p>
              <a:r>
                <a:rPr lang="en-US" altLang="ja-JP" sz="900">
                  <a:solidFill>
                    <a:srgbClr val="000000"/>
                  </a:solidFill>
                  <a:latin typeface="Osaka" charset="-128"/>
                  <a:ea typeface="Osaka" charset="-128"/>
                </a:rPr>
                <a:t>Decondensation</a:t>
              </a:r>
              <a:endParaRPr lang="en-US" altLang="ja-JP" sz="1400">
                <a:solidFill>
                  <a:srgbClr val="000000"/>
                </a:solidFill>
                <a:latin typeface="Times" charset="0"/>
                <a:ea typeface="ＭＳ 明朝" pitchFamily="17" charset="-128"/>
              </a:endParaRPr>
            </a:p>
          </p:txBody>
        </p:sp>
        <p:sp>
          <p:nvSpPr>
            <p:cNvPr id="128085" name="Freeform 89"/>
            <p:cNvSpPr>
              <a:spLocks/>
            </p:cNvSpPr>
            <p:nvPr/>
          </p:nvSpPr>
          <p:spPr bwMode="auto">
            <a:xfrm>
              <a:off x="3522" y="1068"/>
              <a:ext cx="102" cy="210"/>
            </a:xfrm>
            <a:custGeom>
              <a:avLst/>
              <a:gdLst>
                <a:gd name="T0" fmla="*/ 102 w 102"/>
                <a:gd name="T1" fmla="*/ 162 h 210"/>
                <a:gd name="T2" fmla="*/ 48 w 102"/>
                <a:gd name="T3" fmla="*/ 162 h 210"/>
                <a:gd name="T4" fmla="*/ 48 w 102"/>
                <a:gd name="T5" fmla="*/ 162 h 210"/>
                <a:gd name="T6" fmla="*/ 48 w 102"/>
                <a:gd name="T7" fmla="*/ 210 h 210"/>
                <a:gd name="T8" fmla="*/ 48 w 102"/>
                <a:gd name="T9" fmla="*/ 210 h 210"/>
                <a:gd name="T10" fmla="*/ 0 w 102"/>
                <a:gd name="T11" fmla="*/ 102 h 210"/>
                <a:gd name="T12" fmla="*/ 0 w 102"/>
                <a:gd name="T13" fmla="*/ 102 h 210"/>
                <a:gd name="T14" fmla="*/ 48 w 102"/>
                <a:gd name="T15" fmla="*/ 0 h 210"/>
                <a:gd name="T16" fmla="*/ 48 w 102"/>
                <a:gd name="T17" fmla="*/ 0 h 210"/>
                <a:gd name="T18" fmla="*/ 48 w 102"/>
                <a:gd name="T19" fmla="*/ 48 h 210"/>
                <a:gd name="T20" fmla="*/ 48 w 102"/>
                <a:gd name="T21" fmla="*/ 48 h 210"/>
                <a:gd name="T22" fmla="*/ 102 w 102"/>
                <a:gd name="T23" fmla="*/ 48 h 210"/>
                <a:gd name="T24" fmla="*/ 102 w 102"/>
                <a:gd name="T25" fmla="*/ 48 h 210"/>
                <a:gd name="T26" fmla="*/ 102 w 102"/>
                <a:gd name="T27" fmla="*/ 162 h 2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2"/>
                <a:gd name="T43" fmla="*/ 0 h 210"/>
                <a:gd name="T44" fmla="*/ 102 w 102"/>
                <a:gd name="T45" fmla="*/ 210 h 2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2" h="210">
                  <a:moveTo>
                    <a:pt x="102" y="162"/>
                  </a:moveTo>
                  <a:lnTo>
                    <a:pt x="48" y="162"/>
                  </a:lnTo>
                  <a:lnTo>
                    <a:pt x="48" y="210"/>
                  </a:lnTo>
                  <a:lnTo>
                    <a:pt x="0" y="102"/>
                  </a:lnTo>
                  <a:lnTo>
                    <a:pt x="48" y="0"/>
                  </a:lnTo>
                  <a:lnTo>
                    <a:pt x="48" y="48"/>
                  </a:lnTo>
                  <a:lnTo>
                    <a:pt x="102" y="48"/>
                  </a:lnTo>
                  <a:lnTo>
                    <a:pt x="102" y="162"/>
                  </a:lnTo>
                  <a:close/>
                </a:path>
              </a:pathLst>
            </a:custGeom>
            <a:solidFill>
              <a:srgbClr val="FFFFFF"/>
            </a:solidFill>
            <a:ln w="9525">
              <a:noFill/>
              <a:round/>
              <a:headEnd/>
              <a:tailEnd/>
            </a:ln>
          </p:spPr>
          <p:txBody>
            <a:bodyPr/>
            <a:lstStyle/>
            <a:p>
              <a:endParaRPr lang="ja-JP" altLang="en-US">
                <a:solidFill>
                  <a:srgbClr val="000000"/>
                </a:solidFill>
                <a:latin typeface="Arial"/>
                <a:ea typeface="ＭＳ Ｐゴシック"/>
              </a:endParaRPr>
            </a:p>
          </p:txBody>
        </p:sp>
      </p:grpSp>
      <p:pic>
        <p:nvPicPr>
          <p:cNvPr id="128004" name="Picture 90"/>
          <p:cNvPicPr>
            <a:picLocks noChangeAspect="1" noChangeArrowheads="1"/>
          </p:cNvPicPr>
          <p:nvPr/>
        </p:nvPicPr>
        <p:blipFill>
          <a:blip r:embed="rId2" cstate="print"/>
          <a:srcRect/>
          <a:stretch>
            <a:fillRect/>
          </a:stretch>
        </p:blipFill>
        <p:spPr bwMode="auto">
          <a:xfrm>
            <a:off x="4267200" y="2819400"/>
            <a:ext cx="3683000" cy="3086100"/>
          </a:xfrm>
          <a:prstGeom prst="rect">
            <a:avLst/>
          </a:prstGeom>
          <a:noFill/>
          <a:ln w="9525">
            <a:noFill/>
            <a:miter lim="800000"/>
            <a:headEnd/>
            <a:tailEnd/>
          </a:ln>
        </p:spPr>
      </p:pic>
      <p:pic>
        <p:nvPicPr>
          <p:cNvPr id="128005" name="Picture 91"/>
          <p:cNvPicPr>
            <a:picLocks noChangeAspect="1" noChangeArrowheads="1"/>
          </p:cNvPicPr>
          <p:nvPr/>
        </p:nvPicPr>
        <p:blipFill>
          <a:blip r:embed="rId3" cstate="print"/>
          <a:srcRect/>
          <a:stretch>
            <a:fillRect/>
          </a:stretch>
        </p:blipFill>
        <p:spPr bwMode="auto">
          <a:xfrm>
            <a:off x="990600" y="990600"/>
            <a:ext cx="2590800" cy="4851400"/>
          </a:xfrm>
          <a:prstGeom prst="rect">
            <a:avLst/>
          </a:prstGeom>
          <a:noFill/>
          <a:ln w="9525">
            <a:noFill/>
            <a:miter lim="800000"/>
            <a:headEnd/>
            <a:tailEnd/>
          </a:ln>
        </p:spPr>
      </p:pic>
    </p:spTree>
    <p:extLst>
      <p:ext uri="{BB962C8B-B14F-4D97-AF65-F5344CB8AC3E}">
        <p14:creationId xmlns:p14="http://schemas.microsoft.com/office/powerpoint/2010/main" val="7432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cstate="print"/>
          <a:srcRect/>
          <a:stretch>
            <a:fillRect/>
          </a:stretch>
        </p:blipFill>
        <p:spPr bwMode="auto">
          <a:xfrm>
            <a:off x="3124200" y="762000"/>
            <a:ext cx="3203575" cy="5265738"/>
          </a:xfrm>
          <a:prstGeom prst="rect">
            <a:avLst/>
          </a:prstGeom>
          <a:noFill/>
          <a:ln w="9525">
            <a:noFill/>
            <a:miter lim="800000"/>
            <a:headEnd/>
            <a:tailEnd/>
          </a:ln>
        </p:spPr>
      </p:pic>
    </p:spTree>
    <p:extLst>
      <p:ext uri="{BB962C8B-B14F-4D97-AF65-F5344CB8AC3E}">
        <p14:creationId xmlns:p14="http://schemas.microsoft.com/office/powerpoint/2010/main" val="21307017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2971800" y="1600200"/>
            <a:ext cx="5094288" cy="457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srgbClr val="000000"/>
                </a:solidFill>
                <a:effectLst/>
                <a:uLnTx/>
                <a:uFillTx/>
                <a:latin typeface="Times" charset="0"/>
                <a:ea typeface="ＭＳ 明朝" pitchFamily="17" charset="-128"/>
                <a:cs typeface="+mn-cs"/>
              </a:rPr>
              <a:t>A report by Professor F.J. Longo (1978)</a:t>
            </a:r>
          </a:p>
        </p:txBody>
      </p:sp>
      <p:sp>
        <p:nvSpPr>
          <p:cNvPr id="102403" name="Text Box 3"/>
          <p:cNvSpPr txBox="1">
            <a:spLocks noChangeArrowheads="1"/>
          </p:cNvSpPr>
          <p:nvPr/>
        </p:nvSpPr>
        <p:spPr bwMode="auto">
          <a:xfrm>
            <a:off x="1632248" y="3522712"/>
            <a:ext cx="5986462" cy="457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Times" charset="0"/>
                <a:ea typeface="ＭＳ 明朝" pitchFamily="17" charset="-128"/>
                <a:cs typeface="+mn-cs"/>
              </a:rPr>
              <a:t>Cytochalasin B  </a:t>
            </a:r>
            <a:r>
              <a:rPr kumimoji="1" lang="ja-JP" altLang="en-US" sz="2400" b="1" i="0" u="none" strike="noStrike" kern="1200" cap="none" spc="0" normalizeH="0" baseline="0" noProof="0">
                <a:ln>
                  <a:noFill/>
                </a:ln>
                <a:solidFill>
                  <a:srgbClr val="000000"/>
                </a:solidFill>
                <a:effectLst/>
                <a:uLnTx/>
                <a:uFillTx/>
                <a:latin typeface="Times" charset="0"/>
                <a:ea typeface="ＭＳ 明朝" pitchFamily="17" charset="-128"/>
                <a:cs typeface="+mn-cs"/>
              </a:rPr>
              <a:t>はマウス卵には効かない。</a:t>
            </a:r>
          </a:p>
        </p:txBody>
      </p:sp>
      <p:sp>
        <p:nvSpPr>
          <p:cNvPr id="102404" name="Text Box 4"/>
          <p:cNvSpPr txBox="1">
            <a:spLocks noChangeArrowheads="1"/>
          </p:cNvSpPr>
          <p:nvPr/>
        </p:nvSpPr>
        <p:spPr bwMode="auto">
          <a:xfrm>
            <a:off x="1403648" y="4437112"/>
            <a:ext cx="6338887" cy="457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a:ln>
                  <a:noFill/>
                </a:ln>
                <a:solidFill>
                  <a:srgbClr val="000000"/>
                </a:solidFill>
                <a:effectLst/>
                <a:uLnTx/>
                <a:uFillTx/>
                <a:latin typeface="Times" charset="0"/>
                <a:ea typeface="ＭＳ 明朝" pitchFamily="17" charset="-128"/>
                <a:cs typeface="+mn-cs"/>
              </a:rPr>
              <a:t>だから、</a:t>
            </a:r>
            <a:r>
              <a:rPr kumimoji="1" lang="en-US" altLang="ja-JP" sz="2400" b="0" i="0" u="none" strike="noStrike" kern="1200" cap="none" spc="0" normalizeH="0" baseline="0" noProof="0">
                <a:ln>
                  <a:noFill/>
                </a:ln>
                <a:solidFill>
                  <a:srgbClr val="000000"/>
                </a:solidFill>
                <a:effectLst/>
                <a:uLnTx/>
                <a:uFillTx/>
                <a:latin typeface="Times" charset="0"/>
                <a:ea typeface="ＭＳ 明朝" pitchFamily="17" charset="-128"/>
                <a:cs typeface="+mn-cs"/>
              </a:rPr>
              <a:t>actin </a:t>
            </a:r>
            <a:r>
              <a:rPr kumimoji="1" lang="ja-JP" altLang="en-US" sz="2400" b="0" i="0" u="none" strike="noStrike" kern="1200" cap="none" spc="0" normalizeH="0" baseline="0" noProof="0">
                <a:ln>
                  <a:noFill/>
                </a:ln>
                <a:solidFill>
                  <a:srgbClr val="000000"/>
                </a:solidFill>
                <a:effectLst/>
                <a:uLnTx/>
                <a:uFillTx/>
                <a:latin typeface="Times" charset="0"/>
                <a:ea typeface="ＭＳ 明朝" pitchFamily="17" charset="-128"/>
                <a:cs typeface="+mn-cs"/>
              </a:rPr>
              <a:t>はマウス卵では重要でない！？</a:t>
            </a:r>
          </a:p>
        </p:txBody>
      </p:sp>
      <p:pic>
        <p:nvPicPr>
          <p:cNvPr id="102405" name="Picture 5"/>
          <p:cNvPicPr>
            <a:picLocks noChangeAspect="1" noChangeArrowheads="1"/>
          </p:cNvPicPr>
          <p:nvPr/>
        </p:nvPicPr>
        <p:blipFill>
          <a:blip r:embed="rId2" cstate="print"/>
          <a:srcRect/>
          <a:stretch>
            <a:fillRect/>
          </a:stretch>
        </p:blipFill>
        <p:spPr bwMode="auto">
          <a:xfrm>
            <a:off x="457200" y="457200"/>
            <a:ext cx="2195513" cy="2209800"/>
          </a:xfrm>
          <a:prstGeom prst="rect">
            <a:avLst/>
          </a:prstGeom>
          <a:noFill/>
          <a:ln w="9525">
            <a:noFill/>
            <a:miter lim="800000"/>
            <a:headEnd/>
            <a:tailEnd/>
          </a:ln>
        </p:spPr>
      </p:pic>
      <p:sp>
        <p:nvSpPr>
          <p:cNvPr id="6" name="テキスト ボックス 5"/>
          <p:cNvSpPr txBox="1"/>
          <p:nvPr/>
        </p:nvSpPr>
        <p:spPr>
          <a:xfrm>
            <a:off x="2915816" y="2132856"/>
            <a:ext cx="55842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“Effects of </a:t>
            </a:r>
            <a:r>
              <a:rPr kumimoji="1" lang="en-US" altLang="ja-JP" sz="1800" b="0" i="0" u="none" strike="noStrike" kern="1200" cap="none" spc="0" normalizeH="0" baseline="0" noProof="0" dirty="0" err="1">
                <a:ln>
                  <a:noFill/>
                </a:ln>
                <a:solidFill>
                  <a:srgbClr val="000000"/>
                </a:solidFill>
                <a:effectLst/>
                <a:uLnTx/>
                <a:uFillTx/>
                <a:latin typeface="Arial"/>
                <a:ea typeface="ＭＳ Ｐゴシック"/>
                <a:cs typeface="+mn-cs"/>
              </a:rPr>
              <a:t>cytochalasin</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 B on sperm-egg interactions”</a:t>
            </a:r>
          </a:p>
        </p:txBody>
      </p:sp>
      <p:sp>
        <p:nvSpPr>
          <p:cNvPr id="2" name="テキスト ボックス 1"/>
          <p:cNvSpPr txBox="1"/>
          <p:nvPr/>
        </p:nvSpPr>
        <p:spPr>
          <a:xfrm>
            <a:off x="3347864" y="2590056"/>
            <a:ext cx="490390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charset="0"/>
                <a:ea typeface="ＭＳ Ｐゴシック" charset="-128"/>
                <a:cs typeface="+mn-cs"/>
                <a:hlinkClick r:id="rId3" tooltip="Persistent link using digital object identifier"/>
              </a:rPr>
              <a:t>https://doi.org/10.1016/0012-1606(78)90197-5</a:t>
            </a:r>
            <a:endPar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2560959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 Box 2"/>
          <p:cNvSpPr txBox="1">
            <a:spLocks noChangeArrowheads="1"/>
          </p:cNvSpPr>
          <p:nvPr/>
        </p:nvSpPr>
        <p:spPr bwMode="auto">
          <a:xfrm>
            <a:off x="1371600" y="1752600"/>
            <a:ext cx="4778375" cy="579438"/>
          </a:xfrm>
          <a:prstGeom prst="rect">
            <a:avLst/>
          </a:prstGeom>
          <a:noFill/>
          <a:ln w="9525">
            <a:noFill/>
            <a:miter lim="800000"/>
            <a:headEnd/>
            <a:tailEnd/>
          </a:ln>
        </p:spPr>
        <p:txBody>
          <a:bodyPr>
            <a:spAutoFit/>
          </a:bodyPr>
          <a:lstStyle/>
          <a:p>
            <a:pPr>
              <a:spcBef>
                <a:spcPct val="50000"/>
              </a:spcBef>
            </a:pPr>
            <a:r>
              <a:rPr lang="en-US" altLang="ja-JP" sz="3200">
                <a:solidFill>
                  <a:srgbClr val="000000"/>
                </a:solidFill>
                <a:latin typeface="Times" charset="0"/>
                <a:ea typeface="ＭＳ 明朝" pitchFamily="17" charset="-128"/>
              </a:rPr>
              <a:t>Study nature, not books.</a:t>
            </a:r>
          </a:p>
        </p:txBody>
      </p:sp>
      <p:sp>
        <p:nvSpPr>
          <p:cNvPr id="132099" name="Text Box 3"/>
          <p:cNvSpPr txBox="1">
            <a:spLocks noChangeArrowheads="1"/>
          </p:cNvSpPr>
          <p:nvPr/>
        </p:nvSpPr>
        <p:spPr bwMode="auto">
          <a:xfrm>
            <a:off x="5181600" y="2925763"/>
            <a:ext cx="2126929" cy="523220"/>
          </a:xfrm>
          <a:prstGeom prst="rect">
            <a:avLst/>
          </a:prstGeom>
          <a:noFill/>
          <a:ln w="9525">
            <a:noFill/>
            <a:miter lim="800000"/>
            <a:headEnd/>
            <a:tailEnd/>
          </a:ln>
        </p:spPr>
        <p:txBody>
          <a:bodyPr wrap="none">
            <a:spAutoFit/>
          </a:bodyPr>
          <a:lstStyle/>
          <a:p>
            <a:r>
              <a:rPr lang="en-US" altLang="ja-JP" sz="2800" dirty="0">
                <a:solidFill>
                  <a:srgbClr val="000000"/>
                </a:solidFill>
                <a:latin typeface="Times" charset="0"/>
                <a:ea typeface="ＭＳ 明朝" pitchFamily="17" charset="-128"/>
              </a:rPr>
              <a:t>By J. Agassiz</a:t>
            </a:r>
          </a:p>
        </p:txBody>
      </p:sp>
      <p:sp>
        <p:nvSpPr>
          <p:cNvPr id="150532" name="Text Box 4"/>
          <p:cNvSpPr txBox="1">
            <a:spLocks noChangeArrowheads="1"/>
          </p:cNvSpPr>
          <p:nvPr/>
        </p:nvSpPr>
        <p:spPr bwMode="auto">
          <a:xfrm>
            <a:off x="1371600" y="1766888"/>
            <a:ext cx="6172200" cy="579437"/>
          </a:xfrm>
          <a:prstGeom prst="rect">
            <a:avLst/>
          </a:prstGeom>
          <a:solidFill>
            <a:schemeClr val="bg1"/>
          </a:solidFill>
          <a:ln w="9525">
            <a:noFill/>
            <a:miter lim="800000"/>
            <a:headEnd/>
            <a:tailEnd/>
          </a:ln>
        </p:spPr>
        <p:txBody>
          <a:bodyPr>
            <a:spAutoFit/>
          </a:bodyPr>
          <a:lstStyle/>
          <a:p>
            <a:pPr>
              <a:spcBef>
                <a:spcPct val="50000"/>
              </a:spcBef>
            </a:pPr>
            <a:r>
              <a:rPr lang="en-US" altLang="ja-JP" sz="3200">
                <a:solidFill>
                  <a:srgbClr val="000000"/>
                </a:solidFill>
                <a:latin typeface="Times" charset="0"/>
                <a:ea typeface="ＭＳ 明朝" pitchFamily="17" charset="-128"/>
              </a:rPr>
              <a:t>Study nature, not </a:t>
            </a:r>
            <a:r>
              <a:rPr lang="en-US" altLang="ja-JP" sz="3200">
                <a:solidFill>
                  <a:srgbClr val="FF0000"/>
                </a:solidFill>
                <a:latin typeface="Times" charset="0"/>
                <a:ea typeface="ＭＳ 明朝" pitchFamily="17" charset="-128"/>
              </a:rPr>
              <a:t>only</a:t>
            </a:r>
            <a:r>
              <a:rPr lang="en-US" altLang="ja-JP" sz="3200">
                <a:solidFill>
                  <a:srgbClr val="000000"/>
                </a:solidFill>
                <a:latin typeface="Times" charset="0"/>
                <a:ea typeface="ＭＳ 明朝" pitchFamily="17" charset="-128"/>
              </a:rPr>
              <a:t>  books.</a:t>
            </a:r>
          </a:p>
        </p:txBody>
      </p:sp>
      <p:sp>
        <p:nvSpPr>
          <p:cNvPr id="2" name="テキスト ボックス 1"/>
          <p:cNvSpPr txBox="1"/>
          <p:nvPr/>
        </p:nvSpPr>
        <p:spPr>
          <a:xfrm>
            <a:off x="5004048" y="3625860"/>
            <a:ext cx="3504486" cy="523220"/>
          </a:xfrm>
          <a:prstGeom prst="rect">
            <a:avLst/>
          </a:prstGeom>
          <a:noFill/>
        </p:spPr>
        <p:txBody>
          <a:bodyPr wrap="none" rtlCol="0">
            <a:spAutoFit/>
          </a:bodyPr>
          <a:lstStyle/>
          <a:p>
            <a:pPr lvl="0"/>
            <a:r>
              <a:rPr lang="en-US" altLang="ja-JP" sz="2800" dirty="0">
                <a:solidFill>
                  <a:srgbClr val="000000"/>
                </a:solidFill>
                <a:latin typeface="Times" charset="0"/>
                <a:ea typeface="ＭＳ 明朝" pitchFamily="17" charset="-128"/>
              </a:rPr>
              <a:t>Modified by Shoji Oda</a:t>
            </a:r>
          </a:p>
        </p:txBody>
      </p:sp>
    </p:spTree>
    <p:extLst>
      <p:ext uri="{BB962C8B-B14F-4D97-AF65-F5344CB8AC3E}">
        <p14:creationId xmlns:p14="http://schemas.microsoft.com/office/powerpoint/2010/main" val="14474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0532"/>
                                        </p:tgtEl>
                                        <p:attrNameLst>
                                          <p:attrName>style.visibility</p:attrName>
                                        </p:attrNameLst>
                                      </p:cBhvr>
                                      <p:to>
                                        <p:strVal val="visible"/>
                                      </p:to>
                                    </p:set>
                                    <p:animEffect transition="in" filter="dissolve">
                                      <p:cBhvr>
                                        <p:cTn id="7" dur="500"/>
                                        <p:tgtEl>
                                          <p:spTgt spid="1505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2" grpId="0" animBg="1"/>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ctrTitle"/>
          </p:nvPr>
        </p:nvSpPr>
        <p:spPr>
          <a:xfrm>
            <a:off x="762000" y="381000"/>
            <a:ext cx="7772400" cy="1143000"/>
          </a:xfrm>
        </p:spPr>
        <p:txBody>
          <a:bodyPr/>
          <a:lstStyle/>
          <a:p>
            <a:pPr eaLnBrk="1" hangingPunct="1"/>
            <a:br>
              <a:rPr kumimoji="0" lang="en-US" altLang="ja-JP" sz="2400">
                <a:solidFill>
                  <a:srgbClr val="000000"/>
                </a:solidFill>
              </a:rPr>
            </a:br>
            <a:r>
              <a:rPr kumimoji="0" lang="en-US" altLang="ja-JP" sz="2400">
                <a:solidFill>
                  <a:srgbClr val="000000"/>
                </a:solidFill>
              </a:rPr>
              <a:t>Immunostaining of Rho Family Proteins</a:t>
            </a:r>
            <a:br>
              <a:rPr kumimoji="0" lang="en-US" altLang="ja-JP" sz="2400">
                <a:solidFill>
                  <a:srgbClr val="000000"/>
                </a:solidFill>
              </a:rPr>
            </a:br>
            <a:r>
              <a:rPr kumimoji="0" lang="en-US" altLang="ja-JP" sz="2400">
                <a:solidFill>
                  <a:srgbClr val="000000"/>
                </a:solidFill>
              </a:rPr>
              <a:t> in Unfertilized Mature  Eggs </a:t>
            </a:r>
          </a:p>
        </p:txBody>
      </p:sp>
      <p:pic>
        <p:nvPicPr>
          <p:cNvPr id="120835" name="Picture 3"/>
          <p:cNvPicPr>
            <a:picLocks noChangeAspect="1" noChangeArrowheads="1"/>
          </p:cNvPicPr>
          <p:nvPr/>
        </p:nvPicPr>
        <p:blipFill>
          <a:blip r:embed="rId2" cstate="print"/>
          <a:srcRect/>
          <a:stretch>
            <a:fillRect/>
          </a:stretch>
        </p:blipFill>
        <p:spPr bwMode="auto">
          <a:xfrm>
            <a:off x="1676400" y="1981200"/>
            <a:ext cx="6097588" cy="3860800"/>
          </a:xfrm>
          <a:prstGeom prst="rect">
            <a:avLst/>
          </a:prstGeom>
          <a:noFill/>
          <a:ln w="9525">
            <a:noFill/>
            <a:miter lim="800000"/>
            <a:headEnd/>
            <a:tailEnd/>
          </a:ln>
        </p:spPr>
      </p:pic>
      <p:sp>
        <p:nvSpPr>
          <p:cNvPr id="120836" name="Rectangle 4"/>
          <p:cNvSpPr>
            <a:spLocks noChangeArrowheads="1"/>
          </p:cNvSpPr>
          <p:nvPr/>
        </p:nvSpPr>
        <p:spPr bwMode="auto">
          <a:xfrm>
            <a:off x="6248400" y="3657600"/>
            <a:ext cx="1600200" cy="1981200"/>
          </a:xfrm>
          <a:prstGeom prst="rect">
            <a:avLst/>
          </a:prstGeom>
          <a:solidFill>
            <a:schemeClr val="bg1"/>
          </a:solidFill>
          <a:ln w="9525">
            <a:noFill/>
            <a:miter lim="800000"/>
            <a:headEnd/>
            <a:tailEnd/>
          </a:ln>
        </p:spPr>
        <p:txBody>
          <a:bodyPr wrap="none" anchor="ctr"/>
          <a:lstStyle/>
          <a:p>
            <a:endParaRPr lang="ja-JP" altLang="en-US" dirty="0">
              <a:solidFill>
                <a:srgbClr val="000000"/>
              </a:solidFill>
              <a:latin typeface="Arial"/>
              <a:ea typeface="ＭＳ Ｐゴシック"/>
            </a:endParaRPr>
          </a:p>
        </p:txBody>
      </p:sp>
      <p:sp>
        <p:nvSpPr>
          <p:cNvPr id="2" name="テキスト ボックス 1"/>
          <p:cNvSpPr txBox="1"/>
          <p:nvPr/>
        </p:nvSpPr>
        <p:spPr>
          <a:xfrm>
            <a:off x="971600" y="5976034"/>
            <a:ext cx="7795724" cy="646331"/>
          </a:xfrm>
          <a:prstGeom prst="rect">
            <a:avLst/>
          </a:prstGeom>
          <a:noFill/>
        </p:spPr>
        <p:txBody>
          <a:bodyPr wrap="none" rtlCol="0">
            <a:spAutoFit/>
          </a:bodyPr>
          <a:lstStyle/>
          <a:p>
            <a:r>
              <a:rPr kumimoji="1" lang="ja-JP" altLang="en-US" dirty="0"/>
              <a:t>査読者（その１）：「</a:t>
            </a:r>
            <a:r>
              <a:rPr kumimoji="1" lang="en-US" altLang="ja-JP" dirty="0" err="1"/>
              <a:t>cdc42</a:t>
            </a:r>
            <a:r>
              <a:rPr kumimoji="1" lang="en-US" altLang="ja-JP" dirty="0"/>
              <a:t> </a:t>
            </a:r>
            <a:r>
              <a:rPr kumimoji="1" lang="ja-JP" altLang="en-US" dirty="0"/>
              <a:t>の抗体がだめなんじゃない？別の抗体も試すべきだ。</a:t>
            </a:r>
            <a:endParaRPr kumimoji="1" lang="en-US" altLang="ja-JP" dirty="0"/>
          </a:p>
          <a:p>
            <a:r>
              <a:rPr lang="ja-JP" altLang="en-US" dirty="0"/>
              <a:t>　　　　　　　　　　　（じゃないとアクセプトしない）」</a:t>
            </a:r>
            <a:endParaRPr kumimoji="1" lang="ja-JP" altLang="en-US" dirty="0"/>
          </a:p>
        </p:txBody>
      </p:sp>
      <p:sp>
        <p:nvSpPr>
          <p:cNvPr id="3" name="正方形/長方形 2"/>
          <p:cNvSpPr/>
          <p:nvPr/>
        </p:nvSpPr>
        <p:spPr>
          <a:xfrm>
            <a:off x="1547664" y="3698612"/>
            <a:ext cx="4824536" cy="1787624"/>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6845163" y="4859881"/>
            <a:ext cx="2077813" cy="646331"/>
          </a:xfrm>
          <a:prstGeom prst="rect">
            <a:avLst/>
          </a:prstGeom>
          <a:noFill/>
        </p:spPr>
        <p:txBody>
          <a:bodyPr wrap="none" rtlCol="0">
            <a:spAutoFit/>
          </a:bodyPr>
          <a:lstStyle/>
          <a:p>
            <a:r>
              <a:rPr lang="az-Cyrl-AZ" altLang="ja-JP" sz="3600" dirty="0"/>
              <a:t>(*´д`*)</a:t>
            </a:r>
            <a:r>
              <a:rPr lang="ja-JP" altLang="en-US" sz="2400" dirty="0"/>
              <a:t>エー</a:t>
            </a:r>
            <a:endParaRPr kumimoji="1" lang="ja-JP" altLang="en-US" sz="2400" dirty="0"/>
          </a:p>
        </p:txBody>
      </p:sp>
    </p:spTree>
    <p:extLst>
      <p:ext uri="{BB962C8B-B14F-4D97-AF65-F5344CB8AC3E}">
        <p14:creationId xmlns:p14="http://schemas.microsoft.com/office/powerpoint/2010/main" val="132909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cstate="print"/>
          <a:srcRect/>
          <a:stretch>
            <a:fillRect/>
          </a:stretch>
        </p:blipFill>
        <p:spPr bwMode="auto">
          <a:xfrm>
            <a:off x="304800" y="609600"/>
            <a:ext cx="4797425" cy="5635625"/>
          </a:xfrm>
          <a:prstGeom prst="rect">
            <a:avLst/>
          </a:prstGeom>
          <a:noFill/>
          <a:ln w="9525">
            <a:noFill/>
            <a:miter lim="800000"/>
            <a:headEnd/>
            <a:tailEnd/>
          </a:ln>
        </p:spPr>
      </p:pic>
      <p:pic>
        <p:nvPicPr>
          <p:cNvPr id="121859" name="Picture 3"/>
          <p:cNvPicPr>
            <a:picLocks noChangeAspect="1" noChangeArrowheads="1"/>
          </p:cNvPicPr>
          <p:nvPr/>
        </p:nvPicPr>
        <p:blipFill>
          <a:blip r:embed="rId3" cstate="print"/>
          <a:srcRect/>
          <a:stretch>
            <a:fillRect/>
          </a:stretch>
        </p:blipFill>
        <p:spPr bwMode="auto">
          <a:xfrm>
            <a:off x="4876800" y="1117600"/>
            <a:ext cx="3797300" cy="4292600"/>
          </a:xfrm>
          <a:prstGeom prst="rect">
            <a:avLst/>
          </a:prstGeom>
          <a:noFill/>
          <a:ln w="9525">
            <a:noFill/>
            <a:miter lim="800000"/>
            <a:headEnd/>
            <a:tailEnd/>
          </a:ln>
        </p:spPr>
      </p:pic>
    </p:spTree>
    <p:extLst>
      <p:ext uri="{BB962C8B-B14F-4D97-AF65-F5344CB8AC3E}">
        <p14:creationId xmlns:p14="http://schemas.microsoft.com/office/powerpoint/2010/main" val="15322561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ctrTitle"/>
          </p:nvPr>
        </p:nvSpPr>
        <p:spPr>
          <a:xfrm>
            <a:off x="762000" y="381000"/>
            <a:ext cx="7772400" cy="1143000"/>
          </a:xfrm>
        </p:spPr>
        <p:txBody>
          <a:bodyPr/>
          <a:lstStyle/>
          <a:p>
            <a:pPr eaLnBrk="1" hangingPunct="1"/>
            <a:br>
              <a:rPr kumimoji="0" lang="en-US" altLang="ja-JP" sz="2400">
                <a:solidFill>
                  <a:srgbClr val="000000"/>
                </a:solidFill>
              </a:rPr>
            </a:br>
            <a:r>
              <a:rPr kumimoji="0" lang="en-US" altLang="ja-JP" sz="2400">
                <a:solidFill>
                  <a:srgbClr val="000000"/>
                </a:solidFill>
              </a:rPr>
              <a:t>Immunostaining of Rho Family Proteins</a:t>
            </a:r>
            <a:br>
              <a:rPr kumimoji="0" lang="en-US" altLang="ja-JP" sz="2400">
                <a:solidFill>
                  <a:srgbClr val="000000"/>
                </a:solidFill>
              </a:rPr>
            </a:br>
            <a:r>
              <a:rPr kumimoji="0" lang="en-US" altLang="ja-JP" sz="2400">
                <a:solidFill>
                  <a:srgbClr val="000000"/>
                </a:solidFill>
              </a:rPr>
              <a:t> in Unfertilized Mature  Eggs </a:t>
            </a:r>
          </a:p>
        </p:txBody>
      </p:sp>
      <p:pic>
        <p:nvPicPr>
          <p:cNvPr id="122883" name="Picture 3"/>
          <p:cNvPicPr>
            <a:picLocks noChangeAspect="1" noChangeArrowheads="1"/>
          </p:cNvPicPr>
          <p:nvPr/>
        </p:nvPicPr>
        <p:blipFill>
          <a:blip r:embed="rId2" cstate="print"/>
          <a:srcRect/>
          <a:stretch>
            <a:fillRect/>
          </a:stretch>
        </p:blipFill>
        <p:spPr bwMode="auto">
          <a:xfrm>
            <a:off x="1676400" y="1981200"/>
            <a:ext cx="6097588" cy="3860800"/>
          </a:xfrm>
          <a:prstGeom prst="rect">
            <a:avLst/>
          </a:prstGeom>
          <a:noFill/>
          <a:ln w="9525">
            <a:noFill/>
            <a:miter lim="800000"/>
            <a:headEnd/>
            <a:tailEnd/>
          </a:ln>
        </p:spPr>
      </p:pic>
      <p:sp>
        <p:nvSpPr>
          <p:cNvPr id="4" name="テキスト ボックス 3"/>
          <p:cNvSpPr txBox="1"/>
          <p:nvPr/>
        </p:nvSpPr>
        <p:spPr>
          <a:xfrm>
            <a:off x="971600" y="5976034"/>
            <a:ext cx="3361818" cy="369332"/>
          </a:xfrm>
          <a:prstGeom prst="rect">
            <a:avLst/>
          </a:prstGeom>
          <a:noFill/>
        </p:spPr>
        <p:txBody>
          <a:bodyPr wrap="none" rtlCol="0">
            <a:spAutoFit/>
          </a:bodyPr>
          <a:lstStyle/>
          <a:p>
            <a:r>
              <a:rPr kumimoji="1" lang="ja-JP" altLang="en-US" dirty="0"/>
              <a:t>査読者（その１）：「いいでしょう。」</a:t>
            </a:r>
          </a:p>
        </p:txBody>
      </p:sp>
      <p:sp>
        <p:nvSpPr>
          <p:cNvPr id="5" name="テキスト ボックス 4"/>
          <p:cNvSpPr txBox="1"/>
          <p:nvPr/>
        </p:nvSpPr>
        <p:spPr>
          <a:xfrm>
            <a:off x="5943957" y="5975620"/>
            <a:ext cx="1750750" cy="647160"/>
          </a:xfrm>
          <a:prstGeom prst="rect">
            <a:avLst/>
          </a:prstGeom>
          <a:noFill/>
        </p:spPr>
        <p:txBody>
          <a:bodyPr wrap="square" rtlCol="0">
            <a:spAutoFit/>
          </a:bodyPr>
          <a:lstStyle/>
          <a:p>
            <a:r>
              <a:rPr lang="az-Cyrl-AZ" altLang="ja-JP" sz="3600" dirty="0"/>
              <a:t>(</a:t>
            </a:r>
            <a:r>
              <a:rPr lang="ja-JP" altLang="az-Cyrl-AZ" sz="3600" dirty="0"/>
              <a:t>￣＾￣</a:t>
            </a:r>
            <a:r>
              <a:rPr lang="az-Cyrl-AZ" altLang="ja-JP" sz="3600" dirty="0"/>
              <a:t>)</a:t>
            </a:r>
            <a:endParaRPr kumimoji="1" lang="ja-JP" altLang="en-US" sz="2400" dirty="0"/>
          </a:p>
        </p:txBody>
      </p:sp>
    </p:spTree>
    <p:extLst>
      <p:ext uri="{BB962C8B-B14F-4D97-AF65-F5344CB8AC3E}">
        <p14:creationId xmlns:p14="http://schemas.microsoft.com/office/powerpoint/2010/main" val="180108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ctrTitle"/>
          </p:nvPr>
        </p:nvSpPr>
        <p:spPr>
          <a:xfrm>
            <a:off x="609600" y="457200"/>
            <a:ext cx="7772400" cy="1143000"/>
          </a:xfrm>
        </p:spPr>
        <p:txBody>
          <a:bodyPr anchor="ctr"/>
          <a:lstStyle/>
          <a:p>
            <a:r>
              <a:rPr lang="ja-JP" altLang="en-US" sz="3600">
                <a:ea typeface="平成明朝" pitchFamily="17" charset="-128"/>
              </a:rPr>
              <a:t>外来遺伝子を発現させたい！</a:t>
            </a:r>
            <a:endParaRPr lang="ja-JP" altLang="en-US" sz="4400"/>
          </a:p>
        </p:txBody>
      </p:sp>
      <p:sp>
        <p:nvSpPr>
          <p:cNvPr id="151555" name="Rectangle 3"/>
          <p:cNvSpPr>
            <a:spLocks noGrp="1" noChangeArrowheads="1"/>
          </p:cNvSpPr>
          <p:nvPr>
            <p:ph type="subTitle" idx="1"/>
          </p:nvPr>
        </p:nvSpPr>
        <p:spPr>
          <a:xfrm>
            <a:off x="762000" y="1676400"/>
            <a:ext cx="8153400" cy="2667000"/>
          </a:xfrm>
        </p:spPr>
        <p:txBody>
          <a:bodyPr/>
          <a:lstStyle/>
          <a:p>
            <a:pPr algn="l"/>
            <a:r>
              <a:rPr lang="en-US" altLang="ja-JP" sz="2000">
                <a:ea typeface="平成明朝" pitchFamily="17" charset="-128"/>
              </a:rPr>
              <a:t>in vitro  </a:t>
            </a:r>
            <a:r>
              <a:rPr lang="ja-JP" altLang="en-US" sz="2000">
                <a:ea typeface="平成明朝" pitchFamily="17" charset="-128"/>
              </a:rPr>
              <a:t>で </a:t>
            </a:r>
            <a:r>
              <a:rPr lang="en-US" altLang="ja-JP" sz="2000">
                <a:ea typeface="平成明朝" pitchFamily="17" charset="-128"/>
              </a:rPr>
              <a:t>RNA </a:t>
            </a:r>
            <a:r>
              <a:rPr lang="ja-JP" altLang="en-US" sz="2000">
                <a:ea typeface="平成明朝" pitchFamily="17" charset="-128"/>
              </a:rPr>
              <a:t>を合成して注入する</a:t>
            </a:r>
          </a:p>
          <a:p>
            <a:pPr algn="l"/>
            <a:r>
              <a:rPr lang="ja-JP" altLang="en-US" sz="2000">
                <a:ea typeface="平成明朝" pitchFamily="17" charset="-128"/>
              </a:rPr>
              <a:t>　</a:t>
            </a:r>
            <a:r>
              <a:rPr lang="en-US" altLang="ja-JP" sz="2000">
                <a:ea typeface="平成明朝" pitchFamily="17" charset="-128"/>
              </a:rPr>
              <a:t>Xenopus  </a:t>
            </a:r>
            <a:r>
              <a:rPr lang="ja-JP" altLang="en-US" sz="2000">
                <a:ea typeface="平成明朝" pitchFamily="17" charset="-128"/>
              </a:rPr>
              <a:t>卵母細胞　　</a:t>
            </a:r>
            <a:r>
              <a:rPr lang="en-US" altLang="ja-JP" sz="2000">
                <a:ea typeface="平成明朝" pitchFamily="17" charset="-128"/>
              </a:rPr>
              <a:t>OK, Channel  </a:t>
            </a:r>
            <a:r>
              <a:rPr lang="ja-JP" altLang="en-US" sz="2000">
                <a:ea typeface="平成明朝" pitchFamily="17" charset="-128"/>
              </a:rPr>
              <a:t>のクローニングに大活躍</a:t>
            </a:r>
          </a:p>
          <a:p>
            <a:pPr algn="l"/>
            <a:r>
              <a:rPr lang="ja-JP" altLang="en-US" sz="2000">
                <a:ea typeface="平成明朝" pitchFamily="17" charset="-128"/>
              </a:rPr>
              <a:t>　マウス卵　　　　　　不可</a:t>
            </a:r>
            <a:endParaRPr lang="ja-JP" altLang="en-US" sz="3200"/>
          </a:p>
        </p:txBody>
      </p:sp>
      <p:sp>
        <p:nvSpPr>
          <p:cNvPr id="151556" name="Line 4"/>
          <p:cNvSpPr>
            <a:spLocks noChangeShapeType="1"/>
          </p:cNvSpPr>
          <p:nvPr/>
        </p:nvSpPr>
        <p:spPr bwMode="auto">
          <a:xfrm>
            <a:off x="3200400" y="29718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latin typeface="Arial" panose="020B0604020202020204" pitchFamily="34" charset="0"/>
              <a:ea typeface="ＭＳ Ｐゴシック" panose="020B0600070205080204" pitchFamily="50" charset="-128"/>
            </a:endParaRPr>
          </a:p>
        </p:txBody>
      </p:sp>
      <p:sp>
        <p:nvSpPr>
          <p:cNvPr id="151557" name="Rectangle 5"/>
          <p:cNvSpPr>
            <a:spLocks noChangeArrowheads="1"/>
          </p:cNvSpPr>
          <p:nvPr/>
        </p:nvSpPr>
        <p:spPr bwMode="auto">
          <a:xfrm>
            <a:off x="457200" y="3429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kumimoji="1" sz="4400">
                <a:solidFill>
                  <a:schemeClr val="tx2"/>
                </a:solidFill>
                <a:latin typeface="Arial" panose="020B0604020202020204" pitchFamily="34" charset="0"/>
                <a:ea typeface="ＭＳ Ｐゴシック" panose="020B0600070205080204" pitchFamily="50" charset="-128"/>
              </a:defRPr>
            </a:lvl1pPr>
            <a:lvl2pPr algn="ctr">
              <a:defRPr kumimoji="1" sz="4400">
                <a:solidFill>
                  <a:schemeClr val="tx2"/>
                </a:solidFill>
                <a:latin typeface="Arial" panose="020B0604020202020204" pitchFamily="34" charset="0"/>
                <a:ea typeface="ＭＳ Ｐゴシック" panose="020B0600070205080204" pitchFamily="50" charset="-128"/>
              </a:defRPr>
            </a:lvl2pPr>
            <a:lvl3pPr algn="ctr">
              <a:defRPr kumimoji="1" sz="4400">
                <a:solidFill>
                  <a:schemeClr val="tx2"/>
                </a:solidFill>
                <a:latin typeface="Arial" panose="020B0604020202020204" pitchFamily="34" charset="0"/>
                <a:ea typeface="ＭＳ Ｐゴシック" panose="020B0600070205080204" pitchFamily="50" charset="-128"/>
              </a:defRPr>
            </a:lvl3pPr>
            <a:lvl4pPr algn="ctr">
              <a:defRPr kumimoji="1" sz="4400">
                <a:solidFill>
                  <a:schemeClr val="tx2"/>
                </a:solidFill>
                <a:latin typeface="Arial" panose="020B0604020202020204" pitchFamily="34" charset="0"/>
                <a:ea typeface="ＭＳ Ｐゴシック" panose="020B0600070205080204" pitchFamily="50" charset="-128"/>
              </a:defRPr>
            </a:lvl4pPr>
            <a:lvl5pPr algn="ctr">
              <a:defRPr kumimoji="1" sz="4400">
                <a:solidFill>
                  <a:schemeClr val="tx2"/>
                </a:solidFill>
                <a:latin typeface="Arial" panose="020B0604020202020204" pitchFamily="34" charset="0"/>
                <a:ea typeface="ＭＳ Ｐゴシック" panose="020B0600070205080204" pitchFamily="50" charset="-128"/>
              </a:defRPr>
            </a:lvl5pPr>
            <a:lvl6pPr marL="457200" algn="ctr"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r>
              <a:rPr lang="ja-JP" altLang="en-US" sz="2400">
                <a:solidFill>
                  <a:srgbClr val="000000"/>
                </a:solidFill>
                <a:ea typeface="平成明朝" pitchFamily="17" charset="-128"/>
              </a:rPr>
              <a:t>なぜ卵では </a:t>
            </a:r>
            <a:r>
              <a:rPr lang="en-US" altLang="ja-JP" sz="2400">
                <a:solidFill>
                  <a:srgbClr val="000000"/>
                </a:solidFill>
                <a:ea typeface="平成明朝" pitchFamily="17" charset="-128"/>
              </a:rPr>
              <a:t>cyclin B1 </a:t>
            </a:r>
            <a:r>
              <a:rPr lang="ja-JP" altLang="en-US" sz="2400">
                <a:solidFill>
                  <a:srgbClr val="000000"/>
                </a:solidFill>
                <a:ea typeface="平成明朝" pitchFamily="17" charset="-128"/>
              </a:rPr>
              <a:t>が発現しているのか？</a:t>
            </a:r>
            <a:endParaRPr lang="ja-JP" altLang="en-US">
              <a:solidFill>
                <a:srgbClr val="000000"/>
              </a:solidFill>
            </a:endParaRPr>
          </a:p>
        </p:txBody>
      </p:sp>
      <p:sp>
        <p:nvSpPr>
          <p:cNvPr id="151558" name="Rectangle 6"/>
          <p:cNvSpPr>
            <a:spLocks noChangeArrowheads="1"/>
          </p:cNvSpPr>
          <p:nvPr/>
        </p:nvSpPr>
        <p:spPr bwMode="auto">
          <a:xfrm>
            <a:off x="685800" y="4572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kumimoji="1" sz="4400">
                <a:solidFill>
                  <a:schemeClr val="tx2"/>
                </a:solidFill>
                <a:latin typeface="Arial" panose="020B0604020202020204" pitchFamily="34" charset="0"/>
                <a:ea typeface="ＭＳ Ｐゴシック" panose="020B0600070205080204" pitchFamily="50" charset="-128"/>
              </a:defRPr>
            </a:lvl1pPr>
            <a:lvl2pPr algn="ctr">
              <a:defRPr kumimoji="1" sz="4400">
                <a:solidFill>
                  <a:schemeClr val="tx2"/>
                </a:solidFill>
                <a:latin typeface="Arial" panose="020B0604020202020204" pitchFamily="34" charset="0"/>
                <a:ea typeface="ＭＳ Ｐゴシック" panose="020B0600070205080204" pitchFamily="50" charset="-128"/>
              </a:defRPr>
            </a:lvl2pPr>
            <a:lvl3pPr algn="ctr">
              <a:defRPr kumimoji="1" sz="4400">
                <a:solidFill>
                  <a:schemeClr val="tx2"/>
                </a:solidFill>
                <a:latin typeface="Arial" panose="020B0604020202020204" pitchFamily="34" charset="0"/>
                <a:ea typeface="ＭＳ Ｐゴシック" panose="020B0600070205080204" pitchFamily="50" charset="-128"/>
              </a:defRPr>
            </a:lvl3pPr>
            <a:lvl4pPr algn="ctr">
              <a:defRPr kumimoji="1" sz="4400">
                <a:solidFill>
                  <a:schemeClr val="tx2"/>
                </a:solidFill>
                <a:latin typeface="Arial" panose="020B0604020202020204" pitchFamily="34" charset="0"/>
                <a:ea typeface="ＭＳ Ｐゴシック" panose="020B0600070205080204" pitchFamily="50" charset="-128"/>
              </a:defRPr>
            </a:lvl4pPr>
            <a:lvl5pPr algn="ctr">
              <a:defRPr kumimoji="1" sz="4400">
                <a:solidFill>
                  <a:schemeClr val="tx2"/>
                </a:solidFill>
                <a:latin typeface="Arial" panose="020B0604020202020204" pitchFamily="34" charset="0"/>
                <a:ea typeface="ＭＳ Ｐゴシック" panose="020B0600070205080204" pitchFamily="50" charset="-128"/>
              </a:defRPr>
            </a:lvl5pPr>
            <a:lvl6pPr marL="457200" algn="ctr"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algn="l"/>
            <a:r>
              <a:rPr lang="ja-JP" altLang="en-US" sz="2400">
                <a:solidFill>
                  <a:srgbClr val="000000"/>
                </a:solidFill>
                <a:ea typeface="平成明朝" pitchFamily="17" charset="-128"/>
              </a:rPr>
              <a:t>卵細胞では </a:t>
            </a:r>
            <a:r>
              <a:rPr lang="en-US" altLang="ja-JP" sz="2400">
                <a:solidFill>
                  <a:srgbClr val="000000"/>
                </a:solidFill>
                <a:ea typeface="平成明朝" pitchFamily="17" charset="-128"/>
              </a:rPr>
              <a:t>maternal RNA </a:t>
            </a:r>
            <a:r>
              <a:rPr lang="ja-JP" altLang="en-US" sz="2400">
                <a:solidFill>
                  <a:srgbClr val="000000"/>
                </a:solidFill>
                <a:ea typeface="平成明朝" pitchFamily="17" charset="-128"/>
              </a:rPr>
              <a:t>のほとんどはポリ</a:t>
            </a:r>
            <a:r>
              <a:rPr lang="en-US" altLang="ja-JP" sz="2400">
                <a:solidFill>
                  <a:srgbClr val="000000"/>
                </a:solidFill>
                <a:ea typeface="平成明朝" pitchFamily="17" charset="-128"/>
              </a:rPr>
              <a:t>A</a:t>
            </a:r>
            <a:r>
              <a:rPr lang="ja-JP" altLang="en-US" sz="2400">
                <a:solidFill>
                  <a:srgbClr val="000000"/>
                </a:solidFill>
                <a:ea typeface="平成明朝" pitchFamily="17" charset="-128"/>
              </a:rPr>
              <a:t>鎖がはずされていて、 </a:t>
            </a:r>
            <a:r>
              <a:rPr lang="en-US" altLang="ja-JP" sz="2400">
                <a:solidFill>
                  <a:srgbClr val="000000"/>
                </a:solidFill>
                <a:ea typeface="平成明朝" pitchFamily="17" charset="-128"/>
              </a:rPr>
              <a:t>dormant </a:t>
            </a:r>
            <a:r>
              <a:rPr lang="ja-JP" altLang="en-US" sz="2400">
                <a:solidFill>
                  <a:srgbClr val="000000"/>
                </a:solidFill>
                <a:ea typeface="平成明朝" pitchFamily="17" charset="-128"/>
              </a:rPr>
              <a:t>である。発現が必要なものについては特にポリアデニル化して、発現している。</a:t>
            </a:r>
            <a:endParaRPr lang="ja-JP" altLang="en-US">
              <a:solidFill>
                <a:srgbClr val="000000"/>
              </a:solidFill>
            </a:endParaRPr>
          </a:p>
        </p:txBody>
      </p:sp>
    </p:spTree>
    <p:extLst>
      <p:ext uri="{BB962C8B-B14F-4D97-AF65-F5344CB8AC3E}">
        <p14:creationId xmlns:p14="http://schemas.microsoft.com/office/powerpoint/2010/main" val="1814154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155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151557"/>
                                        </p:tgtEl>
                                        <p:attrNameLst>
                                          <p:attrName>style.visibility</p:attrName>
                                        </p:attrNameLst>
                                      </p:cBhvr>
                                      <p:to>
                                        <p:strVal val="visible"/>
                                      </p:to>
                                    </p:set>
                                    <p:anim calcmode="lin" valueType="num">
                                      <p:cBhvr additive="base">
                                        <p:cTn id="11" dur="500" fill="hold"/>
                                        <p:tgtEl>
                                          <p:spTgt spid="151557"/>
                                        </p:tgtEl>
                                        <p:attrNameLst>
                                          <p:attrName>ppt_x</p:attrName>
                                        </p:attrNameLst>
                                      </p:cBhvr>
                                      <p:tavLst>
                                        <p:tav tm="0">
                                          <p:val>
                                            <p:strVal val="1+#ppt_w/2"/>
                                          </p:val>
                                        </p:tav>
                                        <p:tav tm="100000">
                                          <p:val>
                                            <p:strVal val="#ppt_x"/>
                                          </p:val>
                                        </p:tav>
                                      </p:tavLst>
                                    </p:anim>
                                    <p:anim calcmode="lin" valueType="num">
                                      <p:cBhvr additive="base">
                                        <p:cTn id="12" dur="500" fill="hold"/>
                                        <p:tgtEl>
                                          <p:spTgt spid="151557"/>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51558"/>
                                        </p:tgtEl>
                                        <p:attrNameLst>
                                          <p:attrName>style.visibility</p:attrName>
                                        </p:attrNameLst>
                                      </p:cBhvr>
                                      <p:to>
                                        <p:strVal val="visible"/>
                                      </p:to>
                                    </p:set>
                                    <p:anim calcmode="lin" valueType="num">
                                      <p:cBhvr additive="base">
                                        <p:cTn id="17" dur="500" fill="hold"/>
                                        <p:tgtEl>
                                          <p:spTgt spid="151558"/>
                                        </p:tgtEl>
                                        <p:attrNameLst>
                                          <p:attrName>ppt_x</p:attrName>
                                        </p:attrNameLst>
                                      </p:cBhvr>
                                      <p:tavLst>
                                        <p:tav tm="0">
                                          <p:val>
                                            <p:strVal val="1+#ppt_w/2"/>
                                          </p:val>
                                        </p:tav>
                                        <p:tav tm="100000">
                                          <p:val>
                                            <p:strVal val="#ppt_x"/>
                                          </p:val>
                                        </p:tav>
                                      </p:tavLst>
                                    </p:anim>
                                    <p:anim calcmode="lin" valueType="num">
                                      <p:cBhvr additive="base">
                                        <p:cTn id="18" dur="500" fill="hold"/>
                                        <p:tgtEl>
                                          <p:spTgt spid="1515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6" grpId="0" animBg="1"/>
      <p:bldP spid="151557" grpId="0" autoUpdateAnimBg="0"/>
      <p:bldP spid="151558"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Fert and Unfe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1341438"/>
            <a:ext cx="5400675" cy="406400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2099563" y="620688"/>
            <a:ext cx="4871847" cy="461665"/>
          </a:xfrm>
          <a:prstGeom prst="rect">
            <a:avLst/>
          </a:prstGeom>
          <a:noFill/>
        </p:spPr>
        <p:txBody>
          <a:bodyPr wrap="none" rtlCol="0">
            <a:spAutoFit/>
          </a:bodyPr>
          <a:lstStyle/>
          <a:p>
            <a:r>
              <a:rPr kumimoji="1" lang="ja-JP" altLang="en-US" sz="2400" dirty="0"/>
              <a:t>メダカの未受精卵（左）と受精卵（右）</a:t>
            </a:r>
          </a:p>
        </p:txBody>
      </p:sp>
      <p:sp>
        <p:nvSpPr>
          <p:cNvPr id="4" name="テキスト ボックス 3"/>
          <p:cNvSpPr txBox="1"/>
          <p:nvPr/>
        </p:nvSpPr>
        <p:spPr>
          <a:xfrm>
            <a:off x="1835150" y="1916832"/>
            <a:ext cx="1620957" cy="523220"/>
          </a:xfrm>
          <a:prstGeom prst="rect">
            <a:avLst/>
          </a:prstGeom>
          <a:noFill/>
        </p:spPr>
        <p:txBody>
          <a:bodyPr wrap="none" rtlCol="0">
            <a:spAutoFit/>
          </a:bodyPr>
          <a:lstStyle/>
          <a:p>
            <a:r>
              <a:rPr lang="ja-JP" altLang="en-US" sz="2800" dirty="0"/>
              <a:t>未受精卵</a:t>
            </a:r>
            <a:endParaRPr kumimoji="1" lang="ja-JP" altLang="en-US" sz="2800" dirty="0"/>
          </a:p>
        </p:txBody>
      </p:sp>
      <p:sp>
        <p:nvSpPr>
          <p:cNvPr id="5" name="テキスト ボックス 4"/>
          <p:cNvSpPr txBox="1"/>
          <p:nvPr/>
        </p:nvSpPr>
        <p:spPr>
          <a:xfrm>
            <a:off x="5709526" y="4077072"/>
            <a:ext cx="1261884" cy="523220"/>
          </a:xfrm>
          <a:prstGeom prst="rect">
            <a:avLst/>
          </a:prstGeom>
          <a:noFill/>
        </p:spPr>
        <p:txBody>
          <a:bodyPr wrap="none" rtlCol="0">
            <a:spAutoFit/>
          </a:bodyPr>
          <a:lstStyle/>
          <a:p>
            <a:r>
              <a:rPr lang="ja-JP" altLang="en-US" sz="2800" dirty="0"/>
              <a:t>受精卵</a:t>
            </a:r>
            <a:endParaRPr kumimoji="1" lang="ja-JP" altLang="en-US" sz="2800" dirty="0"/>
          </a:p>
        </p:txBody>
      </p:sp>
      <p:sp>
        <p:nvSpPr>
          <p:cNvPr id="3" name="テキスト ボックス 2"/>
          <p:cNvSpPr txBox="1"/>
          <p:nvPr/>
        </p:nvSpPr>
        <p:spPr>
          <a:xfrm>
            <a:off x="7235825" y="608380"/>
            <a:ext cx="1261884" cy="523220"/>
          </a:xfrm>
          <a:prstGeom prst="rect">
            <a:avLst/>
          </a:prstGeom>
          <a:noFill/>
        </p:spPr>
        <p:txBody>
          <a:bodyPr wrap="none" rtlCol="0">
            <a:spAutoFit/>
          </a:bodyPr>
          <a:lstStyle/>
          <a:p>
            <a:r>
              <a:rPr kumimoji="1" lang="ja-JP" altLang="en-US" sz="2800" dirty="0"/>
              <a:t>囲卵腔</a:t>
            </a:r>
          </a:p>
        </p:txBody>
      </p:sp>
      <p:cxnSp>
        <p:nvCxnSpPr>
          <p:cNvPr id="7" name="直線矢印コネクタ 6"/>
          <p:cNvCxnSpPr>
            <a:stCxn id="3" idx="1"/>
          </p:cNvCxnSpPr>
          <p:nvPr/>
        </p:nvCxnSpPr>
        <p:spPr>
          <a:xfrm flipH="1">
            <a:off x="6340468" y="869990"/>
            <a:ext cx="895357" cy="1046842"/>
          </a:xfrm>
          <a:prstGeom prst="straightConnector1">
            <a:avLst/>
          </a:prstGeom>
          <a:ln w="38100">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flipH="1">
            <a:off x="6788147" y="1795984"/>
            <a:ext cx="630941" cy="539840"/>
          </a:xfrm>
          <a:prstGeom prst="straightConnector1">
            <a:avLst/>
          </a:prstGeom>
          <a:ln w="38100">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7419088" y="1565151"/>
            <a:ext cx="1107996" cy="461665"/>
          </a:xfrm>
          <a:prstGeom prst="rect">
            <a:avLst/>
          </a:prstGeom>
          <a:noFill/>
        </p:spPr>
        <p:txBody>
          <a:bodyPr wrap="none" rtlCol="0">
            <a:spAutoFit/>
          </a:bodyPr>
          <a:lstStyle/>
          <a:p>
            <a:r>
              <a:rPr kumimoji="1" lang="ja-JP" altLang="en-US" sz="2400"/>
              <a:t>受精膜</a:t>
            </a:r>
          </a:p>
        </p:txBody>
      </p:sp>
    </p:spTree>
    <p:extLst>
      <p:ext uri="{BB962C8B-B14F-4D97-AF65-F5344CB8AC3E}">
        <p14:creationId xmlns:p14="http://schemas.microsoft.com/office/powerpoint/2010/main" val="40035135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 Box 2"/>
          <p:cNvSpPr txBox="1">
            <a:spLocks noChangeArrowheads="1"/>
          </p:cNvSpPr>
          <p:nvPr/>
        </p:nvSpPr>
        <p:spPr bwMode="auto">
          <a:xfrm>
            <a:off x="1371600" y="1752600"/>
            <a:ext cx="4778375" cy="579438"/>
          </a:xfrm>
          <a:prstGeom prst="rect">
            <a:avLst/>
          </a:prstGeom>
          <a:noFill/>
          <a:ln w="9525">
            <a:noFill/>
            <a:miter lim="800000"/>
            <a:headEnd/>
            <a:tailEnd/>
          </a:ln>
        </p:spPr>
        <p:txBody>
          <a:bodyPr>
            <a:spAutoFit/>
          </a:bodyPr>
          <a:lstStyle/>
          <a:p>
            <a:pPr>
              <a:spcBef>
                <a:spcPct val="50000"/>
              </a:spcBef>
            </a:pPr>
            <a:r>
              <a:rPr lang="en-US" altLang="ja-JP" sz="3200">
                <a:solidFill>
                  <a:srgbClr val="000000"/>
                </a:solidFill>
                <a:latin typeface="Times" charset="0"/>
                <a:ea typeface="ＭＳ 明朝" pitchFamily="17" charset="-128"/>
              </a:rPr>
              <a:t>Study nature, not books.</a:t>
            </a:r>
          </a:p>
        </p:txBody>
      </p:sp>
      <p:sp>
        <p:nvSpPr>
          <p:cNvPr id="132099" name="Text Box 3"/>
          <p:cNvSpPr txBox="1">
            <a:spLocks noChangeArrowheads="1"/>
          </p:cNvSpPr>
          <p:nvPr/>
        </p:nvSpPr>
        <p:spPr bwMode="auto">
          <a:xfrm>
            <a:off x="5181600" y="2925763"/>
            <a:ext cx="2126929" cy="523220"/>
          </a:xfrm>
          <a:prstGeom prst="rect">
            <a:avLst/>
          </a:prstGeom>
          <a:noFill/>
          <a:ln w="9525">
            <a:noFill/>
            <a:miter lim="800000"/>
            <a:headEnd/>
            <a:tailEnd/>
          </a:ln>
        </p:spPr>
        <p:txBody>
          <a:bodyPr wrap="none">
            <a:spAutoFit/>
          </a:bodyPr>
          <a:lstStyle/>
          <a:p>
            <a:r>
              <a:rPr lang="en-US" altLang="ja-JP" sz="2800" dirty="0">
                <a:solidFill>
                  <a:srgbClr val="000000"/>
                </a:solidFill>
                <a:latin typeface="Times" charset="0"/>
                <a:ea typeface="ＭＳ 明朝" pitchFamily="17" charset="-128"/>
              </a:rPr>
              <a:t>By J. Agassiz</a:t>
            </a:r>
          </a:p>
        </p:txBody>
      </p:sp>
      <p:sp>
        <p:nvSpPr>
          <p:cNvPr id="150532" name="Text Box 4"/>
          <p:cNvSpPr txBox="1">
            <a:spLocks noChangeArrowheads="1"/>
          </p:cNvSpPr>
          <p:nvPr/>
        </p:nvSpPr>
        <p:spPr bwMode="auto">
          <a:xfrm>
            <a:off x="1371600" y="1766888"/>
            <a:ext cx="6172200" cy="579437"/>
          </a:xfrm>
          <a:prstGeom prst="rect">
            <a:avLst/>
          </a:prstGeom>
          <a:solidFill>
            <a:schemeClr val="bg1"/>
          </a:solidFill>
          <a:ln w="9525">
            <a:noFill/>
            <a:miter lim="800000"/>
            <a:headEnd/>
            <a:tailEnd/>
          </a:ln>
        </p:spPr>
        <p:txBody>
          <a:bodyPr>
            <a:spAutoFit/>
          </a:bodyPr>
          <a:lstStyle/>
          <a:p>
            <a:pPr>
              <a:spcBef>
                <a:spcPct val="50000"/>
              </a:spcBef>
            </a:pPr>
            <a:r>
              <a:rPr lang="en-US" altLang="ja-JP" sz="3200">
                <a:solidFill>
                  <a:srgbClr val="000000"/>
                </a:solidFill>
                <a:latin typeface="Times" charset="0"/>
                <a:ea typeface="ＭＳ 明朝" pitchFamily="17" charset="-128"/>
              </a:rPr>
              <a:t>Study nature, not </a:t>
            </a:r>
            <a:r>
              <a:rPr lang="en-US" altLang="ja-JP" sz="3200">
                <a:solidFill>
                  <a:srgbClr val="FF0000"/>
                </a:solidFill>
                <a:latin typeface="Times" charset="0"/>
                <a:ea typeface="ＭＳ 明朝" pitchFamily="17" charset="-128"/>
              </a:rPr>
              <a:t>only</a:t>
            </a:r>
            <a:r>
              <a:rPr lang="en-US" altLang="ja-JP" sz="3200">
                <a:solidFill>
                  <a:srgbClr val="000000"/>
                </a:solidFill>
                <a:latin typeface="Times" charset="0"/>
                <a:ea typeface="ＭＳ 明朝" pitchFamily="17" charset="-128"/>
              </a:rPr>
              <a:t>  books.</a:t>
            </a:r>
          </a:p>
        </p:txBody>
      </p:sp>
      <p:sp>
        <p:nvSpPr>
          <p:cNvPr id="2" name="テキスト ボックス 1"/>
          <p:cNvSpPr txBox="1"/>
          <p:nvPr/>
        </p:nvSpPr>
        <p:spPr>
          <a:xfrm>
            <a:off x="5004048" y="3625860"/>
            <a:ext cx="3504486" cy="523220"/>
          </a:xfrm>
          <a:prstGeom prst="rect">
            <a:avLst/>
          </a:prstGeom>
          <a:noFill/>
        </p:spPr>
        <p:txBody>
          <a:bodyPr wrap="none" rtlCol="0">
            <a:spAutoFit/>
          </a:bodyPr>
          <a:lstStyle/>
          <a:p>
            <a:r>
              <a:rPr lang="en-US" altLang="ja-JP" sz="2800" dirty="0">
                <a:solidFill>
                  <a:srgbClr val="000000"/>
                </a:solidFill>
                <a:latin typeface="Times" charset="0"/>
                <a:ea typeface="ＭＳ 明朝" pitchFamily="17" charset="-128"/>
              </a:rPr>
              <a:t>Modified by Shoji Oda</a:t>
            </a:r>
          </a:p>
        </p:txBody>
      </p:sp>
    </p:spTree>
    <p:extLst>
      <p:ext uri="{BB962C8B-B14F-4D97-AF65-F5344CB8AC3E}">
        <p14:creationId xmlns:p14="http://schemas.microsoft.com/office/powerpoint/2010/main" val="234319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descr="http://www.seibutsushi.net/blog/wp-content/uploads/%E7%B2%BE%E5%AD%90%E3%81%A8%E5%8D%B5%E5%AD%90%E3%81%AE%E7%B5%90%E5%90%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656" y="548680"/>
            <a:ext cx="8591550" cy="5067301"/>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683568" y="5877272"/>
            <a:ext cx="7704856" cy="577081"/>
          </a:xfrm>
          <a:prstGeom prst="rect">
            <a:avLst/>
          </a:prstGeom>
          <a:noFill/>
        </p:spPr>
        <p:txBody>
          <a:bodyPr wrap="square" rtlCol="0">
            <a:spAutoFit/>
          </a:bodyPr>
          <a:lstStyle/>
          <a:p>
            <a:r>
              <a:rPr lang="en-US" altLang="ja-JP" sz="1050" dirty="0"/>
              <a:t>http://www.seibutsushi.net/blog/wp-content/uploads/%E7%B2%BE%E5%AD%90%E3%81%A8%E5%8D%B5%E5%AD%90%E3%81%AE%E7%B5%90%E5%90%88.jpg</a:t>
            </a:r>
            <a:endParaRPr kumimoji="1" lang="ja-JP" altLang="en-US" sz="1050" dirty="0"/>
          </a:p>
        </p:txBody>
      </p:sp>
    </p:spTree>
    <p:extLst>
      <p:ext uri="{BB962C8B-B14F-4D97-AF65-F5344CB8AC3E}">
        <p14:creationId xmlns:p14="http://schemas.microsoft.com/office/powerpoint/2010/main" val="3187012728"/>
      </p:ext>
    </p:extLst>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6_標準デザイン">
  <a:themeElements>
    <a:clrScheme name="12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2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2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2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2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2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2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2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2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2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2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2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2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0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7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8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2069</TotalTime>
  <Words>2599</Words>
  <Application>Microsoft Office PowerPoint</Application>
  <PresentationFormat>画面に合わせる (4:3)</PresentationFormat>
  <Paragraphs>647</Paragraphs>
  <Slides>80</Slides>
  <Notes>5</Notes>
  <HiddenSlides>0</HiddenSlides>
  <MMClips>0</MMClips>
  <ScaleCrop>false</ScaleCrop>
  <HeadingPairs>
    <vt:vector size="6" baseType="variant">
      <vt:variant>
        <vt:lpstr>使用されているフォント</vt:lpstr>
      </vt:variant>
      <vt:variant>
        <vt:i4>9</vt:i4>
      </vt:variant>
      <vt:variant>
        <vt:lpstr>テーマ</vt:lpstr>
      </vt:variant>
      <vt:variant>
        <vt:i4>6</vt:i4>
      </vt:variant>
      <vt:variant>
        <vt:lpstr>スライド タイトル</vt:lpstr>
      </vt:variant>
      <vt:variant>
        <vt:i4>80</vt:i4>
      </vt:variant>
    </vt:vector>
  </HeadingPairs>
  <TitlesOfParts>
    <vt:vector size="95" baseType="lpstr">
      <vt:lpstr>ＭＳ Ｐ明朝</vt:lpstr>
      <vt:lpstr>Osaka</vt:lpstr>
      <vt:lpstr>細明朝体</vt:lpstr>
      <vt:lpstr>平成明朝</vt:lpstr>
      <vt:lpstr>Arial</vt:lpstr>
      <vt:lpstr>Calibri</vt:lpstr>
      <vt:lpstr>Helvetica</vt:lpstr>
      <vt:lpstr>Symbol</vt:lpstr>
      <vt:lpstr>Times</vt:lpstr>
      <vt:lpstr>標準デザイン</vt:lpstr>
      <vt:lpstr>16_標準デザイン</vt:lpstr>
      <vt:lpstr>10_標準デザイン</vt:lpstr>
      <vt:lpstr>17_標準デザイン</vt:lpstr>
      <vt:lpstr>8_標準デザイン</vt:lpstr>
      <vt:lpstr>18_標準デザイン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How sperm activate egg?</vt:lpstr>
      <vt:lpstr>PowerPoint プレゼンテーション</vt:lpstr>
      <vt:lpstr>PowerPoint プレゼンテーション</vt:lpstr>
      <vt:lpstr>How sperm activate egg?</vt:lpstr>
      <vt:lpstr>PowerPoint プレゼンテーション</vt:lpstr>
      <vt:lpstr>PowerPoint プレゼンテーション</vt:lpstr>
      <vt:lpstr>Ca 2+ oscillations induced by sperm extract injection  into mouse egg</vt:lpstr>
      <vt:lpstr>oscilline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Effects of Toxin B on Sperm-Egg Interaction</vt:lpstr>
      <vt:lpstr>PowerPoint プレゼンテーション</vt:lpstr>
      <vt:lpstr>  Ca2+ Responses at Fertilization in Eggs  Injected with 40 mg/ml Toxin B </vt:lpstr>
      <vt:lpstr>PowerPoint プレゼンテーション</vt:lpstr>
      <vt:lpstr> Loss of Sperm-Egg Cytoplasmic Continuity in the Toxin B-Injected Eggs </vt:lpstr>
      <vt:lpstr>PowerPoint プレゼンテーション</vt:lpstr>
      <vt:lpstr> Immunostaining of Rho Family Proteins  in Unfertilized Mature  Eggs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Immunostaining of Rho Family Proteins  in Unfertilized Mature  Eggs </vt:lpstr>
      <vt:lpstr>PowerPoint プレゼンテーション</vt:lpstr>
      <vt:lpstr> Immunostaining of Rho Family Proteins  in Unfertilized Mature  Eggs </vt:lpstr>
      <vt:lpstr>外来遺伝子を発現させたい！</vt:lpstr>
      <vt:lpstr>PowerPoint プレゼンテーション</vt:lpstr>
    </vt:vector>
  </TitlesOfParts>
  <Company>LGS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Shoji Oda</dc:creator>
  <cp:lastModifiedBy>正二 尾田</cp:lastModifiedBy>
  <cp:revision>97</cp:revision>
  <cp:lastPrinted>2017-12-18T05:35:15Z</cp:lastPrinted>
  <dcterms:created xsi:type="dcterms:W3CDTF">2008-01-14T15:11:56Z</dcterms:created>
  <dcterms:modified xsi:type="dcterms:W3CDTF">2023-11-13T06:53:07Z</dcterms:modified>
</cp:coreProperties>
</file>