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57" r:id="rId2"/>
    <p:sldMasterId id="2147484094" r:id="rId3"/>
    <p:sldMasterId id="2147484106" r:id="rId4"/>
    <p:sldMasterId id="2147484118" r:id="rId5"/>
  </p:sldMasterIdLst>
  <p:notesMasterIdLst>
    <p:notesMasterId r:id="rId42"/>
  </p:notesMasterIdLst>
  <p:sldIdLst>
    <p:sldId id="756" r:id="rId6"/>
    <p:sldId id="282" r:id="rId7"/>
    <p:sldId id="327" r:id="rId8"/>
    <p:sldId id="325" r:id="rId9"/>
    <p:sldId id="263" r:id="rId10"/>
    <p:sldId id="262" r:id="rId11"/>
    <p:sldId id="270" r:id="rId12"/>
    <p:sldId id="333" r:id="rId13"/>
    <p:sldId id="435" r:id="rId14"/>
    <p:sldId id="283" r:id="rId15"/>
    <p:sldId id="286" r:id="rId16"/>
    <p:sldId id="271" r:id="rId17"/>
    <p:sldId id="287" r:id="rId18"/>
    <p:sldId id="550" r:id="rId19"/>
    <p:sldId id="545" r:id="rId20"/>
    <p:sldId id="549" r:id="rId21"/>
    <p:sldId id="547" r:id="rId22"/>
    <p:sldId id="548" r:id="rId23"/>
    <p:sldId id="540" r:id="rId24"/>
    <p:sldId id="541" r:id="rId25"/>
    <p:sldId id="542" r:id="rId26"/>
    <p:sldId id="543" r:id="rId27"/>
    <p:sldId id="544" r:id="rId28"/>
    <p:sldId id="529" r:id="rId29"/>
    <p:sldId id="530" r:id="rId30"/>
    <p:sldId id="396" r:id="rId31"/>
    <p:sldId id="429" r:id="rId32"/>
    <p:sldId id="432" r:id="rId33"/>
    <p:sldId id="430" r:id="rId34"/>
    <p:sldId id="523" r:id="rId35"/>
    <p:sldId id="524" r:id="rId36"/>
    <p:sldId id="525" r:id="rId37"/>
    <p:sldId id="426" r:id="rId38"/>
    <p:sldId id="757" r:id="rId39"/>
    <p:sldId id="758" r:id="rId40"/>
    <p:sldId id="706" r:id="rId41"/>
  </p:sldIdLst>
  <p:sldSz cx="9144000" cy="6858000" type="screen4x3"/>
  <p:notesSz cx="6794500" cy="9931400"/>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99"/>
    <a:srgbClr val="000066"/>
    <a:srgbClr val="E1E1E1"/>
    <a:srgbClr val="FF0000"/>
    <a:srgbClr val="CC00FF"/>
    <a:srgbClr val="FF00FF"/>
    <a:srgbClr val="FFCCCC"/>
    <a:srgbClr val="FF99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32" autoAdjust="0"/>
    <p:restoredTop sz="93202" autoAdjust="0"/>
  </p:normalViewPr>
  <p:slideViewPr>
    <p:cSldViewPr>
      <p:cViewPr varScale="1">
        <p:scale>
          <a:sx n="65" d="100"/>
          <a:sy n="65" d="100"/>
        </p:scale>
        <p:origin x="1618" y="43"/>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50179" name="Rectangle 3"/>
          <p:cNvSpPr>
            <a:spLocks noGrp="1" noChangeArrowheads="1"/>
          </p:cNvSpPr>
          <p:nvPr>
            <p:ph type="dt" idx="1"/>
          </p:nvPr>
        </p:nvSpPr>
        <p:spPr bwMode="auto">
          <a:xfrm>
            <a:off x="3848645" y="0"/>
            <a:ext cx="2944283" cy="49657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50" charset="-128"/>
              </a:defRPr>
            </a:lvl1pPr>
          </a:lstStyle>
          <a:p>
            <a:pPr>
              <a:defRPr/>
            </a:pPr>
            <a:endParaRPr lang="en-US" altLang="ja-JP"/>
          </a:p>
        </p:txBody>
      </p:sp>
      <p:sp>
        <p:nvSpPr>
          <p:cNvPr id="137220"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p:spPr>
      </p:sp>
      <p:sp>
        <p:nvSpPr>
          <p:cNvPr id="50181" name="Rectangle 5"/>
          <p:cNvSpPr>
            <a:spLocks noGrp="1" noChangeArrowheads="1"/>
          </p:cNvSpPr>
          <p:nvPr>
            <p:ph type="body" sz="quarter" idx="3"/>
          </p:nvPr>
        </p:nvSpPr>
        <p:spPr bwMode="auto">
          <a:xfrm>
            <a:off x="679450" y="4717415"/>
            <a:ext cx="5435600" cy="446913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50182" name="Rectangle 6"/>
          <p:cNvSpPr>
            <a:spLocks noGrp="1" noChangeArrowheads="1"/>
          </p:cNvSpPr>
          <p:nvPr>
            <p:ph type="ftr" sz="quarter" idx="4"/>
          </p:nvPr>
        </p:nvSpPr>
        <p:spPr bwMode="auto">
          <a:xfrm>
            <a:off x="0"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50" charset="-128"/>
              </a:defRPr>
            </a:lvl1pPr>
          </a:lstStyle>
          <a:p>
            <a:pPr>
              <a:defRPr/>
            </a:pPr>
            <a:endParaRPr lang="en-US" altLang="ja-JP"/>
          </a:p>
        </p:txBody>
      </p:sp>
      <p:sp>
        <p:nvSpPr>
          <p:cNvPr id="50183" name="Rectangle 7"/>
          <p:cNvSpPr>
            <a:spLocks noGrp="1" noChangeArrowheads="1"/>
          </p:cNvSpPr>
          <p:nvPr>
            <p:ph type="sldNum" sz="quarter" idx="5"/>
          </p:nvPr>
        </p:nvSpPr>
        <p:spPr bwMode="auto">
          <a:xfrm>
            <a:off x="3848645" y="9433106"/>
            <a:ext cx="2944283" cy="49657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50" charset="-128"/>
              </a:defRPr>
            </a:lvl1pPr>
          </a:lstStyle>
          <a:p>
            <a:pPr>
              <a:defRPr/>
            </a:pPr>
            <a:fld id="{9D4F0CA5-09A6-479F-9977-F32272054E32}" type="slidenum">
              <a:rPr lang="en-US" altLang="ja-JP"/>
              <a:pPr>
                <a:defRPr/>
              </a:pPr>
              <a:t>‹#›</a:t>
            </a:fld>
            <a:endParaRPr lang="en-US" altLang="ja-JP"/>
          </a:p>
        </p:txBody>
      </p:sp>
    </p:spTree>
    <p:extLst>
      <p:ext uri="{BB962C8B-B14F-4D97-AF65-F5344CB8AC3E}">
        <p14:creationId xmlns:p14="http://schemas.microsoft.com/office/powerpoint/2010/main" val="23924952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pPr>
                <a:defRPr/>
              </a:pPr>
              <a:t>‹#›</a:t>
            </a:fld>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pPr>
                <a:defRPr/>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pPr>
                <a:defRPr/>
              </a:pPr>
              <a:t>‹#›</a:t>
            </a:fld>
            <a:endParaRPr lang="en-US" altLang="ja-JP"/>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747AABD-0746-4721-9137-F3476F1CC08D}" type="slidenum">
              <a:rPr lang="en-US" altLang="ja-JP"/>
              <a:pPr>
                <a:defRPr/>
              </a:pPr>
              <a:t>‹#›</a:t>
            </a:fld>
            <a:endParaRPr lang="en-US" altLang="ja-JP"/>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15C09BB7-009B-43B4-9FF8-8C62DB30029E}" type="slidenum">
              <a:rPr lang="en-US" altLang="ja-JP"/>
              <a:pPr>
                <a:defRPr/>
              </a:pPr>
              <a:t>‹#›</a:t>
            </a:fld>
            <a:endParaRPr lang="en-US" altLang="ja-JP"/>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4AA9BF9C-08C8-4324-A71E-7DF2E68F6E65}" type="slidenum">
              <a:rPr lang="en-US" altLang="ja-JP"/>
              <a:pPr>
                <a:defRPr/>
              </a:pPr>
              <a:t>‹#›</a:t>
            </a:fld>
            <a:endParaRPr lang="en-US" altLang="ja-JP"/>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07EF97F8-200A-4CE9-BF36-E90FAB9223CC}" type="slidenum">
              <a:rPr lang="en-US" altLang="ja-JP"/>
              <a:pPr>
                <a:defRPr/>
              </a:pPr>
              <a:t>‹#›</a:t>
            </a:fld>
            <a:endParaRPr lang="en-US" altLang="ja-JP"/>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8" name="フッター プレースホルダ 7"/>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9" name="スライド番号プレースホルダ 8"/>
          <p:cNvSpPr>
            <a:spLocks noGrp="1"/>
          </p:cNvSpPr>
          <p:nvPr>
            <p:ph type="sldNum" sz="quarter" idx="12"/>
          </p:nvPr>
        </p:nvSpPr>
        <p:spPr/>
        <p:txBody>
          <a:bodyPr/>
          <a:lstStyle>
            <a:lvl1pPr>
              <a:defRPr>
                <a:latin typeface="Arial" pitchFamily="34" charset="0"/>
              </a:defRPr>
            </a:lvl1pPr>
          </a:lstStyle>
          <a:p>
            <a:pPr>
              <a:defRPr/>
            </a:pPr>
            <a:fld id="{24BCDFCB-D7BA-408B-95EA-DC5C2FD408B3}" type="slidenum">
              <a:rPr lang="en-US" altLang="ja-JP"/>
              <a:pPr>
                <a:defRPr/>
              </a:pPr>
              <a:t>‹#›</a:t>
            </a:fld>
            <a:endParaRPr lang="en-US" altLang="ja-JP"/>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2"/>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4" name="フッター プレースホルダ 3"/>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5" name="スライド番号プレースホルダ 4"/>
          <p:cNvSpPr>
            <a:spLocks noGrp="1"/>
          </p:cNvSpPr>
          <p:nvPr>
            <p:ph type="sldNum" sz="quarter" idx="12"/>
          </p:nvPr>
        </p:nvSpPr>
        <p:spPr/>
        <p:txBody>
          <a:bodyPr/>
          <a:lstStyle>
            <a:lvl1pPr>
              <a:defRPr>
                <a:latin typeface="Arial" pitchFamily="34" charset="0"/>
              </a:defRPr>
            </a:lvl1pPr>
          </a:lstStyle>
          <a:p>
            <a:pPr>
              <a:defRPr/>
            </a:pPr>
            <a:fld id="{A2E410A4-0CAB-4565-856C-4D519574CC7B}" type="slidenum">
              <a:rPr lang="en-US" altLang="ja-JP"/>
              <a:pPr>
                <a:defRPr/>
              </a:pPr>
              <a:t>‹#›</a:t>
            </a:fld>
            <a:endParaRPr lang="en-US" altLang="ja-JP"/>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3" name="フッター プレースホルダ 2"/>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4" name="スライド番号プレースホルダ 3"/>
          <p:cNvSpPr>
            <a:spLocks noGrp="1"/>
          </p:cNvSpPr>
          <p:nvPr>
            <p:ph type="sldNum" sz="quarter" idx="12"/>
          </p:nvPr>
        </p:nvSpPr>
        <p:spPr/>
        <p:txBody>
          <a:bodyPr/>
          <a:lstStyle>
            <a:lvl1pPr>
              <a:defRPr>
                <a:latin typeface="Arial" pitchFamily="34" charset="0"/>
              </a:defRPr>
            </a:lvl1pPr>
          </a:lstStyle>
          <a:p>
            <a:pPr>
              <a:defRPr/>
            </a:pPr>
            <a:fld id="{66E38B89-5E70-4D45-A697-A7C8B08A61DA}" type="slidenum">
              <a:rPr lang="en-US" altLang="ja-JP"/>
              <a:pPr>
                <a:defRPr/>
              </a:pPr>
              <a:t>‹#›</a:t>
            </a:fld>
            <a:endParaRPr lang="en-US" altLang="ja-JP"/>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0724AD23-AC98-476B-8493-8145CA37C190}" type="slidenum">
              <a:rPr lang="en-US" altLang="ja-JP"/>
              <a:pPr>
                <a:defRPr/>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pPr>
                <a:defRPr/>
              </a:pPr>
              <a:t>‹#›</a:t>
            </a:fld>
            <a:endParaRPr lang="en-US" altLang="ja-JP"/>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4"/>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6" name="フッター プレースホルダ 5"/>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7" name="スライド番号プレースホルダ 6"/>
          <p:cNvSpPr>
            <a:spLocks noGrp="1"/>
          </p:cNvSpPr>
          <p:nvPr>
            <p:ph type="sldNum" sz="quarter" idx="12"/>
          </p:nvPr>
        </p:nvSpPr>
        <p:spPr/>
        <p:txBody>
          <a:bodyPr/>
          <a:lstStyle>
            <a:lvl1pPr>
              <a:defRPr>
                <a:latin typeface="Arial" pitchFamily="34" charset="0"/>
              </a:defRPr>
            </a:lvl1pPr>
          </a:lstStyle>
          <a:p>
            <a:pPr>
              <a:defRPr/>
            </a:pPr>
            <a:fld id="{551B9275-760A-499F-A59F-982A5EBA3F89}" type="slidenum">
              <a:rPr lang="en-US" altLang="ja-JP"/>
              <a:pPr>
                <a:defRPr/>
              </a:pPr>
              <a:t>‹#›</a:t>
            </a:fld>
            <a:endParaRPr lang="en-US" altLang="ja-JP"/>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7DA0047-F726-4719-B792-762B8ECE1C65}" type="slidenum">
              <a:rPr lang="en-US" altLang="ja-JP"/>
              <a:pPr>
                <a:defRPr/>
              </a:pPr>
              <a:t>‹#›</a:t>
            </a:fld>
            <a:endParaRPr lang="en-US" altLang="ja-JP"/>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atin typeface="Arial" pitchFamily="34" charset="0"/>
              </a:defRPr>
            </a:lvl1pPr>
          </a:lstStyle>
          <a:p>
            <a:pPr>
              <a:defRPr/>
            </a:pPr>
            <a:endParaRPr lang="en-US" altLang="ja-JP"/>
          </a:p>
        </p:txBody>
      </p:sp>
      <p:sp>
        <p:nvSpPr>
          <p:cNvPr id="5" name="フッター プレースホルダ 4"/>
          <p:cNvSpPr>
            <a:spLocks noGrp="1"/>
          </p:cNvSpPr>
          <p:nvPr>
            <p:ph type="ftr" sz="quarter" idx="11"/>
          </p:nvPr>
        </p:nvSpPr>
        <p:spPr/>
        <p:txBody>
          <a:bodyPr/>
          <a:lstStyle>
            <a:lvl1pPr>
              <a:defRPr>
                <a:latin typeface="Arial" pitchFamily="34" charset="0"/>
              </a:defRPr>
            </a:lvl1pPr>
          </a:lstStyle>
          <a:p>
            <a:pPr>
              <a:defRPr/>
            </a:pPr>
            <a:endParaRPr lang="en-US" altLang="ja-JP"/>
          </a:p>
        </p:txBody>
      </p:sp>
      <p:sp>
        <p:nvSpPr>
          <p:cNvPr id="6" name="スライド番号プレースホルダ 5"/>
          <p:cNvSpPr>
            <a:spLocks noGrp="1"/>
          </p:cNvSpPr>
          <p:nvPr>
            <p:ph type="sldNum" sz="quarter" idx="12"/>
          </p:nvPr>
        </p:nvSpPr>
        <p:spPr/>
        <p:txBody>
          <a:bodyPr/>
          <a:lstStyle>
            <a:lvl1pPr>
              <a:defRPr>
                <a:latin typeface="Arial" pitchFamily="34" charset="0"/>
              </a:defRPr>
            </a:lvl1pPr>
          </a:lstStyle>
          <a:p>
            <a:pPr>
              <a:defRPr/>
            </a:pPr>
            <a:fld id="{8CC5A5A9-01B4-4320-8B11-2EB2864E36D8}" type="slidenum">
              <a:rPr lang="en-US" altLang="ja-JP"/>
              <a:pPr>
                <a:defRPr/>
              </a:pPr>
              <a:t>‹#›</a:t>
            </a:fld>
            <a:endParaRPr lang="en-US" altLang="ja-JP"/>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pPr>
                <a:defRPr/>
              </a:pPr>
              <a:t>‹#›</a:t>
            </a:fld>
            <a:endParaRPr lang="en-US" altLang="ja-JP"/>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pPr>
                <a:defRPr/>
              </a:pPr>
              <a:t>‹#›</a:t>
            </a:fld>
            <a:endParaRPr lang="en-US" altLang="ja-JP"/>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A355B30A-2BF5-4F0F-9808-101AAB1C41BE}" type="datetimeFigureOut">
              <a:rPr lang="ja-JP" altLang="en-US" smtClean="0">
                <a:solidFill>
                  <a:prstClr val="black">
                    <a:tint val="75000"/>
                  </a:prstClr>
                </a:solidFill>
              </a:rPr>
              <a:pPr/>
              <a:t>2023/11/20</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725F3A46-B57D-44F0-840E-240DCC14D61E}" type="slidenum">
              <a:rPr lang="ja-JP" altLang="en-US" smtClean="0">
                <a:solidFill>
                  <a:prstClr val="black">
                    <a:tint val="75000"/>
                  </a:prstClr>
                </a:solidFill>
              </a:rPr>
              <a:pPr/>
              <a:t>‹#›</a:t>
            </a:fld>
            <a:endParaRPr lang="ja-JP" altLang="en-US">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A11C23-2814-477E-A494-D5DFEF714B9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5A0B785-95AA-48E1-AECD-6DAF8D37E37D}"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3AFFC9-4387-4B1B-A471-7F977269B6A7}"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AEEE0D9-1AD7-49C6-8194-045F0F316219}"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95353DC8-4804-4D83-9178-E451E3B560DF}" type="slidenum">
              <a:rPr lang="en-US" altLang="ja-JP"/>
              <a:pPr>
                <a:defRPr/>
              </a:pPr>
              <a:t>‹#›</a:t>
            </a:fld>
            <a:endParaRPr lang="en-US" altLang="ja-JP"/>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AC302C-EEA0-49BD-B04A-8B681729CB96}"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78380D3-05D6-42D2-AEFC-D3611C3A8451}" type="slidenum">
              <a:rPr lang="en-US" altLang="ja-JP">
                <a:solidFill>
                  <a:srgbClr val="000000"/>
                </a:solidFill>
              </a:rPr>
              <a:pPr>
                <a:defRPr/>
              </a:pPr>
              <a:t>‹#›</a:t>
            </a:fld>
            <a:endParaRPr lang="en-US" altLang="ja-JP">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59A8F1C8-49A2-47DC-8DAF-73B2BB575755}" type="slidenum">
              <a:rPr lang="en-US" altLang="ja-JP"/>
              <a:pPr>
                <a:defRPr/>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51BB0431-DF68-41D6-8CBE-9850EA6EDD60}" type="slidenum">
              <a:rPr lang="en-US" altLang="ja-JP"/>
              <a:pPr>
                <a:defRPr/>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F373953-87D8-4700-AB3D-4D1FCBABEE12}" type="slidenum">
              <a:rPr lang="en-US" altLang="ja-JP"/>
              <a:pPr>
                <a:defRPr/>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BD768DD7-BC9F-40C5-9C74-8841D25A5E8A}" type="slidenum">
              <a:rPr lang="en-US" altLang="ja-JP"/>
              <a:pPr>
                <a:defRPr/>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427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ea typeface="ＭＳ Ｐゴシック" pitchFamily="50" charset="-128"/>
              </a:defRPr>
            </a:lvl1pPr>
          </a:lstStyle>
          <a:p>
            <a:pPr>
              <a:defRPr/>
            </a:pPr>
            <a:endParaRPr lang="en-US" altLang="ja-JP"/>
          </a:p>
        </p:txBody>
      </p:sp>
      <p:sp>
        <p:nvSpPr>
          <p:cNvPr id="5427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a typeface="ＭＳ Ｐゴシック" pitchFamily="50" charset="-128"/>
              </a:defRPr>
            </a:lvl1pPr>
          </a:lstStyle>
          <a:p>
            <a:pPr>
              <a:defRPr/>
            </a:pPr>
            <a:endParaRPr lang="en-US" altLang="ja-JP"/>
          </a:p>
        </p:txBody>
      </p:sp>
      <p:sp>
        <p:nvSpPr>
          <p:cNvPr id="5427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ea typeface="ＭＳ Ｐゴシック" pitchFamily="50" charset="-128"/>
              </a:defRPr>
            </a:lvl1pPr>
          </a:lstStyle>
          <a:p>
            <a:pPr>
              <a:defRPr/>
            </a:pPr>
            <a:fld id="{97D00A49-7FAF-4370-A843-E1ED69AF8C2B}"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solidFill>
                  <a:srgbClr val="000000"/>
                </a:solidFill>
              </a:rPr>
              <a:pPr>
                <a:defRPr/>
              </a:pPr>
              <a: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A355B30A-2BF5-4F0F-9808-101AAB1C41BE}" type="datetimeFigureOut">
              <a:rPr lang="ja-JP" altLang="en-US" smtClean="0">
                <a:solidFill>
                  <a:prstClr val="black">
                    <a:tint val="75000"/>
                  </a:prstClr>
                </a:solidFill>
                <a:latin typeface="Calibri"/>
                <a:ea typeface="ＭＳ Ｐゴシック"/>
              </a:rPr>
              <a:pPr fontAlgn="auto">
                <a:spcBef>
                  <a:spcPts val="0"/>
                </a:spcBef>
                <a:spcAft>
                  <a:spcPts val="0"/>
                </a:spcAft>
              </a:pPr>
              <a:t>2023/11/20</a:t>
            </a:fld>
            <a:endParaRPr lang="ja-JP" altLang="en-US">
              <a:solidFill>
                <a:prstClr val="black">
                  <a:tint val="75000"/>
                </a:prstClr>
              </a:solidFill>
              <a:latin typeface="Calibri"/>
              <a:ea typeface="ＭＳ Ｐゴシック"/>
            </a:endParaRPr>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ja-JP" altLang="en-US">
              <a:solidFill>
                <a:prstClr val="black">
                  <a:tint val="75000"/>
                </a:prstClr>
              </a:solidFill>
              <a:latin typeface="Calibri"/>
              <a:ea typeface="ＭＳ Ｐゴシック"/>
            </a:endParaRPr>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25F3A46-B57D-44F0-840E-240DCC14D61E}" type="slidenum">
              <a:rPr lang="ja-JP" altLang="en-US" smtClean="0">
                <a:solidFill>
                  <a:prstClr val="black">
                    <a:tint val="75000"/>
                  </a:prstClr>
                </a:solidFill>
                <a:latin typeface="Calibri"/>
                <a:ea typeface="ＭＳ Ｐゴシック"/>
              </a:rPr>
              <a:pPr fontAlgn="auto">
                <a:spcBef>
                  <a:spcPts val="0"/>
                </a:spcBef>
                <a:spcAft>
                  <a:spcPts val="0"/>
                </a:spcAft>
              </a:pPr>
              <a:t>‹#›</a:t>
            </a:fld>
            <a:endParaRPr lang="ja-JP" altLang="en-US">
              <a:solidFill>
                <a:prstClr val="black">
                  <a:tint val="75000"/>
                </a:prstClr>
              </a:solidFill>
              <a:latin typeface="Calibri"/>
              <a:ea typeface="ＭＳ Ｐゴシック"/>
            </a:endParaRPr>
          </a:p>
        </p:txBody>
      </p:sp>
    </p:spTree>
  </p:cSld>
  <p:clrMap bg1="lt1" tx1="dk1" bg2="lt2" tx2="dk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ea typeface="ＭＳ Ｐゴシック" pitchFamily="50" charset="-128"/>
              </a:defRPr>
            </a:lvl1pPr>
          </a:lstStyle>
          <a:p>
            <a:pPr>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ea typeface="ＭＳ Ｐゴシック" pitchFamily="50" charset="-128"/>
              </a:defRPr>
            </a:lvl1pPr>
          </a:lstStyle>
          <a:p>
            <a:pPr>
              <a:defRPr/>
            </a:pPr>
            <a:fld id="{13376FA2-CF0A-49DC-ABA8-E71C6094298C}" type="slidenum">
              <a:rPr lang="en-US" altLang="ja-JP">
                <a:solidFill>
                  <a:srgbClr val="000000"/>
                </a:solidFill>
              </a:rPr>
              <a:pPr>
                <a:defRPr/>
              </a:pPr>
              <a:t>‹#›</a:t>
            </a:fld>
            <a:endParaRPr lang="en-US" altLang="ja-JP">
              <a:solidFill>
                <a:srgbClr val="000000"/>
              </a:solidFill>
            </a:endParaRPr>
          </a:p>
        </p:txBody>
      </p:sp>
    </p:spTree>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pitchFamily="34" charset="0"/>
          <a:ea typeface="ＭＳ Ｐゴシック" pitchFamily="50" charset="-128"/>
        </a:defRPr>
      </a:lvl5pPr>
      <a:lvl6pPr marL="457200" algn="ctr" rtl="0" fontAlgn="base">
        <a:spcBef>
          <a:spcPct val="0"/>
        </a:spcBef>
        <a:spcAft>
          <a:spcPct val="0"/>
        </a:spcAft>
        <a:defRPr kumimoji="1" sz="4400">
          <a:solidFill>
            <a:schemeClr val="tx2"/>
          </a:solidFill>
          <a:latin typeface="Arial" pitchFamily="34" charset="0"/>
          <a:ea typeface="ＭＳ Ｐゴシック" pitchFamily="50" charset="-128"/>
        </a:defRPr>
      </a:lvl6pPr>
      <a:lvl7pPr marL="914400" algn="ctr" rtl="0" fontAlgn="base">
        <a:spcBef>
          <a:spcPct val="0"/>
        </a:spcBef>
        <a:spcAft>
          <a:spcPct val="0"/>
        </a:spcAft>
        <a:defRPr kumimoji="1" sz="4400">
          <a:solidFill>
            <a:schemeClr val="tx2"/>
          </a:solidFill>
          <a:latin typeface="Arial" pitchFamily="34" charset="0"/>
          <a:ea typeface="ＭＳ Ｐゴシック" pitchFamily="50" charset="-128"/>
        </a:defRPr>
      </a:lvl7pPr>
      <a:lvl8pPr marL="1371600" algn="ctr" rtl="0" fontAlgn="base">
        <a:spcBef>
          <a:spcPct val="0"/>
        </a:spcBef>
        <a:spcAft>
          <a:spcPct val="0"/>
        </a:spcAft>
        <a:defRPr kumimoji="1" sz="4400">
          <a:solidFill>
            <a:schemeClr val="tx2"/>
          </a:solidFill>
          <a:latin typeface="Arial" pitchFamily="34" charset="0"/>
          <a:ea typeface="ＭＳ Ｐゴシック" pitchFamily="50" charset="-128"/>
        </a:defRPr>
      </a:lvl8pPr>
      <a:lvl9pPr marL="1828800" algn="ctr" rtl="0" fontAlgn="base">
        <a:spcBef>
          <a:spcPct val="0"/>
        </a:spcBef>
        <a:spcAft>
          <a:spcPct val="0"/>
        </a:spcAft>
        <a:defRPr kumimoji="1" sz="4400">
          <a:solidFill>
            <a:schemeClr val="tx2"/>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5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kidstravel.seesaa.net/pages/conv_default/image/A5C0A5D7A5CD.jpg?maxwidth=100%25" TargetMode="External"/><Relationship Id="rId1" Type="http://schemas.openxmlformats.org/officeDocument/2006/relationships/slideLayout" Target="../slideLayouts/slideLayout34.xml"/><Relationship Id="rId5" Type="http://schemas.openxmlformats.org/officeDocument/2006/relationships/image" Target="../media/image17.jpe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2"/>
          <p:cNvGrpSpPr>
            <a:grpSpLocks/>
          </p:cNvGrpSpPr>
          <p:nvPr/>
        </p:nvGrpSpPr>
        <p:grpSpPr bwMode="auto">
          <a:xfrm>
            <a:off x="823245" y="3366021"/>
            <a:ext cx="6781800" cy="3140075"/>
            <a:chOff x="768" y="1430"/>
            <a:chExt cx="4272" cy="1978"/>
          </a:xfrm>
        </p:grpSpPr>
        <p:sp>
          <p:nvSpPr>
            <p:cNvPr id="16390" name="Text Box 3"/>
            <p:cNvSpPr txBox="1">
              <a:spLocks noChangeArrowheads="1"/>
            </p:cNvSpPr>
            <p:nvPr/>
          </p:nvSpPr>
          <p:spPr bwMode="auto">
            <a:xfrm>
              <a:off x="912" y="1430"/>
              <a:ext cx="884" cy="29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a:ln>
                    <a:noFill/>
                  </a:ln>
                  <a:solidFill>
                    <a:srgbClr val="000000"/>
                  </a:solidFill>
                  <a:effectLst/>
                  <a:uLnTx/>
                  <a:uFillTx/>
                  <a:latin typeface="Times" charset="0"/>
                  <a:ea typeface="Osaka" charset="-128"/>
                  <a:cs typeface="+mn-cs"/>
                </a:rPr>
                <a:t>参考図書</a:t>
              </a:r>
            </a:p>
          </p:txBody>
        </p:sp>
        <p:sp>
          <p:nvSpPr>
            <p:cNvPr id="16391" name="Text Box 4"/>
            <p:cNvSpPr txBox="1">
              <a:spLocks noChangeArrowheads="1"/>
            </p:cNvSpPr>
            <p:nvPr/>
          </p:nvSpPr>
          <p:spPr bwMode="auto">
            <a:xfrm>
              <a:off x="924" y="1862"/>
              <a:ext cx="3573"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生殖生物学入門　館鄰（たち ちかし）</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UP BIOLOGY</a:t>
              </a: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¥1,648</a:t>
              </a:r>
            </a:p>
          </p:txBody>
        </p:sp>
        <p:sp>
          <p:nvSpPr>
            <p:cNvPr id="16392" name="Oval 5"/>
            <p:cNvSpPr>
              <a:spLocks noChangeArrowheads="1"/>
            </p:cNvSpPr>
            <p:nvPr/>
          </p:nvSpPr>
          <p:spPr bwMode="auto">
            <a:xfrm>
              <a:off x="768" y="1910"/>
              <a:ext cx="144" cy="144"/>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393" name="Text Box 6"/>
            <p:cNvSpPr txBox="1">
              <a:spLocks noChangeArrowheads="1"/>
            </p:cNvSpPr>
            <p:nvPr/>
          </p:nvSpPr>
          <p:spPr bwMode="auto">
            <a:xfrm>
              <a:off x="924" y="2526"/>
              <a:ext cx="2932"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クロー遺伝学概説　木村資生他訳　培風館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¥1,700</a:t>
              </a:r>
            </a:p>
          </p:txBody>
        </p:sp>
        <p:sp>
          <p:nvSpPr>
            <p:cNvPr id="16394" name="Oval 7"/>
            <p:cNvSpPr>
              <a:spLocks noChangeArrowheads="1"/>
            </p:cNvSpPr>
            <p:nvPr/>
          </p:nvSpPr>
          <p:spPr bwMode="auto">
            <a:xfrm>
              <a:off x="768" y="2582"/>
              <a:ext cx="144" cy="144"/>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395" name="Text Box 8"/>
            <p:cNvSpPr txBox="1">
              <a:spLocks noChangeArrowheads="1"/>
            </p:cNvSpPr>
            <p:nvPr/>
          </p:nvSpPr>
          <p:spPr bwMode="auto">
            <a:xfrm>
              <a:off x="924" y="2194"/>
              <a:ext cx="3294" cy="21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細胞の分子生物学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Molecular Biology of The Cell  ¥21,000</a:t>
              </a:r>
            </a:p>
          </p:txBody>
        </p:sp>
        <p:sp>
          <p:nvSpPr>
            <p:cNvPr id="16396" name="Oval 9"/>
            <p:cNvSpPr>
              <a:spLocks noChangeArrowheads="1"/>
            </p:cNvSpPr>
            <p:nvPr/>
          </p:nvSpPr>
          <p:spPr bwMode="auto">
            <a:xfrm>
              <a:off x="768" y="2230"/>
              <a:ext cx="144" cy="144"/>
            </a:xfrm>
            <a:prstGeom prst="ellipse">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16397" name="Text Box 10"/>
            <p:cNvSpPr txBox="1">
              <a:spLocks noChangeArrowheads="1"/>
            </p:cNvSpPr>
            <p:nvPr/>
          </p:nvSpPr>
          <p:spPr bwMode="auto">
            <a:xfrm>
              <a:off x="924" y="2858"/>
              <a:ext cx="2804"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精子学　毛利秀雄他　東京大学出版会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¥12,360</a:t>
              </a:r>
              <a:endParaRPr kumimoji="1" lang="ja-JP" altLang="ja-JP" sz="1600" b="0" i="0" u="none" strike="noStrike" kern="1200" cap="none" spc="0" normalizeH="0" baseline="0" noProof="0">
                <a:ln>
                  <a:noFill/>
                </a:ln>
                <a:solidFill>
                  <a:srgbClr val="000000"/>
                </a:solidFill>
                <a:effectLst/>
                <a:uLnTx/>
                <a:uFillTx/>
                <a:latin typeface="Times" charset="0"/>
                <a:ea typeface="Osaka" charset="-128"/>
                <a:cs typeface="+mn-cs"/>
              </a:endParaRPr>
            </a:p>
          </p:txBody>
        </p:sp>
        <p:sp>
          <p:nvSpPr>
            <p:cNvPr id="16398" name="Text Box 11"/>
            <p:cNvSpPr txBox="1">
              <a:spLocks noChangeArrowheads="1"/>
            </p:cNvSpPr>
            <p:nvPr/>
          </p:nvSpPr>
          <p:spPr bwMode="auto">
            <a:xfrm>
              <a:off x="924" y="3190"/>
              <a:ext cx="4116" cy="21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生物学　江上信雄／飯野徹雄編　東京大学出版会 </a:t>
              </a:r>
              <a:r>
                <a:rPr kumimoji="1" lang="en-US" altLang="ja-JP" sz="1600" b="0" i="0" u="none" strike="noStrike" kern="1200" cap="none" spc="0" normalizeH="0" baseline="0" noProof="0">
                  <a:ln>
                    <a:noFill/>
                  </a:ln>
                  <a:solidFill>
                    <a:srgbClr val="000000"/>
                  </a:solidFill>
                  <a:effectLst/>
                  <a:uLnTx/>
                  <a:uFillTx/>
                  <a:latin typeface="Times" charset="0"/>
                  <a:ea typeface="Osaka" charset="-128"/>
                  <a:cs typeface="+mn-cs"/>
                </a:rPr>
                <a:t>¥2,800 </a:t>
              </a:r>
              <a:r>
                <a:rPr kumimoji="1" lang="ja-JP" altLang="en-US" sz="1600" b="0" i="0" u="none" strike="noStrike" kern="1200" cap="none" spc="0" normalizeH="0" baseline="0" noProof="0">
                  <a:ln>
                    <a:noFill/>
                  </a:ln>
                  <a:solidFill>
                    <a:srgbClr val="000000"/>
                  </a:solidFill>
                  <a:effectLst/>
                  <a:uLnTx/>
                  <a:uFillTx/>
                  <a:latin typeface="Times" charset="0"/>
                  <a:ea typeface="Osaka" charset="-128"/>
                  <a:cs typeface="+mn-cs"/>
                </a:rPr>
                <a:t>（上下とも）</a:t>
              </a:r>
              <a:endParaRPr kumimoji="1" lang="ja-JP" altLang="ja-JP" sz="1600" b="0" i="0" u="none" strike="noStrike" kern="1200" cap="none" spc="0" normalizeH="0" baseline="0" noProof="0">
                <a:ln>
                  <a:noFill/>
                </a:ln>
                <a:solidFill>
                  <a:srgbClr val="000000"/>
                </a:solidFill>
                <a:effectLst/>
                <a:uLnTx/>
                <a:uFillTx/>
                <a:latin typeface="Times" charset="0"/>
                <a:ea typeface="Osaka" charset="-128"/>
                <a:cs typeface="+mn-cs"/>
              </a:endParaRPr>
            </a:p>
          </p:txBody>
        </p:sp>
      </p:grpSp>
      <p:sp>
        <p:nvSpPr>
          <p:cNvPr id="15" name="Text Box 12"/>
          <p:cNvSpPr txBox="1">
            <a:spLocks noChangeArrowheads="1"/>
          </p:cNvSpPr>
          <p:nvPr/>
        </p:nvSpPr>
        <p:spPr bwMode="auto">
          <a:xfrm>
            <a:off x="549703" y="219769"/>
            <a:ext cx="2927350" cy="473075"/>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srgbClr val="000000"/>
                </a:solidFill>
                <a:effectLst/>
                <a:uLnTx/>
                <a:uFillTx/>
                <a:latin typeface="Times" charset="0"/>
                <a:ea typeface="Osaka" charset="-128"/>
                <a:cs typeface="+mn-cs"/>
              </a:rPr>
              <a:t>生殖システム生物学</a:t>
            </a:r>
          </a:p>
        </p:txBody>
      </p:sp>
      <p:sp>
        <p:nvSpPr>
          <p:cNvPr id="17" name="Text Box 14"/>
          <p:cNvSpPr txBox="1">
            <a:spLocks noChangeArrowheads="1"/>
          </p:cNvSpPr>
          <p:nvPr/>
        </p:nvSpPr>
        <p:spPr bwMode="auto">
          <a:xfrm>
            <a:off x="1495452" y="911921"/>
            <a:ext cx="5710218" cy="830997"/>
          </a:xfrm>
          <a:prstGeom prst="rect">
            <a:avLst/>
          </a:prstGeom>
          <a:noFill/>
          <a:ln w="9525">
            <a:noFill/>
            <a:miter lim="800000"/>
            <a:headEnd/>
            <a:tailEnd/>
          </a:ln>
        </p:spPr>
        <p:txBody>
          <a:bodyPr wrap="none">
            <a:spAutoFit/>
          </a:bodyPr>
          <a:lstStyle/>
          <a:p>
            <a:pPr lvl="0" defTabSz="457200" fontAlgn="auto">
              <a:spcBef>
                <a:spcPts val="0"/>
              </a:spcBef>
              <a:spcAft>
                <a:spcPts val="0"/>
              </a:spcAft>
              <a:defRPr/>
            </a:pPr>
            <a:r>
              <a:rPr lang="en-US" altLang="ja-JP" sz="2400" dirty="0">
                <a:solidFill>
                  <a:prstClr val="black"/>
                </a:solidFill>
                <a:latin typeface="Calibri" panose="020F0502020204030204"/>
                <a:ea typeface="游ゴシック" panose="020B0400000000000000" pitchFamily="50" charset="-128"/>
              </a:rPr>
              <a:t>2023_11_21 </a:t>
            </a:r>
          </a:p>
          <a:p>
            <a:pPr lvl="0" defTabSz="457200" fontAlgn="auto">
              <a:spcBef>
                <a:spcPts val="0"/>
              </a:spcBef>
              <a:spcAft>
                <a:spcPts val="0"/>
              </a:spcAft>
              <a:defRPr/>
            </a:pPr>
            <a:r>
              <a:rPr lang="en-US" altLang="ja-JP" sz="2400" dirty="0">
                <a:solidFill>
                  <a:prstClr val="black"/>
                </a:solidFill>
                <a:latin typeface="Calibri" panose="020F0502020204030204"/>
                <a:ea typeface="游ゴシック" panose="020B0400000000000000" pitchFamily="50" charset="-128"/>
              </a:rPr>
              <a:t> 2 </a:t>
            </a:r>
            <a:r>
              <a:rPr lang="ja-JP" altLang="en-US" sz="2400" dirty="0">
                <a:solidFill>
                  <a:prstClr val="black"/>
                </a:solidFill>
                <a:latin typeface="Calibri" panose="020F0502020204030204"/>
                <a:ea typeface="游ゴシック" panose="020B0400000000000000" pitchFamily="50" charset="-128"/>
              </a:rPr>
              <a:t>限目　有性生殖・無性生殖、減数分裂</a:t>
            </a:r>
          </a:p>
        </p:txBody>
      </p:sp>
      <p:sp>
        <p:nvSpPr>
          <p:cNvPr id="19" name="Text Box 13"/>
          <p:cNvSpPr txBox="1">
            <a:spLocks noChangeArrowheads="1"/>
          </p:cNvSpPr>
          <p:nvPr/>
        </p:nvSpPr>
        <p:spPr bwMode="auto">
          <a:xfrm>
            <a:off x="6876256" y="355028"/>
            <a:ext cx="1457579" cy="400110"/>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2000" b="0" i="0" u="none" strike="noStrike" kern="1200" cap="none" spc="0" normalizeH="0" baseline="0" noProof="0" dirty="0">
                <a:ln>
                  <a:noFill/>
                </a:ln>
                <a:solidFill>
                  <a:srgbClr val="000000"/>
                </a:solidFill>
                <a:effectLst/>
                <a:uLnTx/>
                <a:uFillTx/>
                <a:latin typeface="Times" charset="0"/>
                <a:ea typeface="Osaka" charset="-128"/>
                <a:cs typeface="+mn-cs"/>
              </a:rPr>
              <a:t>2023_11_21</a:t>
            </a:r>
          </a:p>
        </p:txBody>
      </p:sp>
    </p:spTree>
    <p:extLst>
      <p:ext uri="{BB962C8B-B14F-4D97-AF65-F5344CB8AC3E}">
        <p14:creationId xmlns:p14="http://schemas.microsoft.com/office/powerpoint/2010/main" val="22965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381000"/>
            <a:ext cx="8604250" cy="377825"/>
          </a:xfrm>
          <a:prstGeom prst="rect">
            <a:avLst/>
          </a:prstGeom>
          <a:noFill/>
          <a:ln w="9525">
            <a:noFill/>
            <a:miter lim="800000"/>
            <a:headEnd/>
            <a:tailEnd/>
          </a:ln>
        </p:spPr>
        <p:txBody>
          <a:bodyPr wrap="none">
            <a:spAutoFit/>
          </a:bodyPr>
          <a:lstStyle/>
          <a:p>
            <a:r>
              <a:rPr lang="ja-JP" altLang="en-US">
                <a:latin typeface="Times" charset="0"/>
                <a:ea typeface="Osaka" charset="-128"/>
              </a:rPr>
              <a:t>倍数体（</a:t>
            </a:r>
            <a:r>
              <a:rPr lang="en-US" altLang="ja-JP">
                <a:latin typeface="Times" charset="0"/>
                <a:ea typeface="Osaka" charset="-128"/>
              </a:rPr>
              <a:t>diploid</a:t>
            </a:r>
            <a:r>
              <a:rPr lang="ja-JP" altLang="en-US">
                <a:latin typeface="Times" charset="0"/>
                <a:ea typeface="Osaka" charset="-128"/>
              </a:rPr>
              <a:t>）では、半数の遺伝子を母親から、もう半数を父親から受け継ぐ。</a:t>
            </a:r>
          </a:p>
        </p:txBody>
      </p:sp>
      <p:sp>
        <p:nvSpPr>
          <p:cNvPr id="26627" name="AutoShape 3"/>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6628" name="AutoShape 4"/>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6629" name="AutoShape 5"/>
          <p:cNvSpPr>
            <a:spLocks noChangeArrowheads="1"/>
          </p:cNvSpPr>
          <p:nvPr/>
        </p:nvSpPr>
        <p:spPr bwMode="auto">
          <a:xfrm>
            <a:off x="49530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6630" name="AutoShape 6"/>
          <p:cNvSpPr>
            <a:spLocks noChangeArrowheads="1"/>
          </p:cNvSpPr>
          <p:nvPr/>
        </p:nvSpPr>
        <p:spPr bwMode="auto">
          <a:xfrm>
            <a:off x="52578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6631" name="Line 7"/>
          <p:cNvSpPr>
            <a:spLocks noChangeShapeType="1"/>
          </p:cNvSpPr>
          <p:nvPr/>
        </p:nvSpPr>
        <p:spPr bwMode="auto">
          <a:xfrm>
            <a:off x="3657600" y="1447800"/>
            <a:ext cx="1066800" cy="0"/>
          </a:xfrm>
          <a:prstGeom prst="line">
            <a:avLst/>
          </a:prstGeom>
          <a:noFill/>
          <a:ln w="9525">
            <a:solidFill>
              <a:schemeClr val="tx1"/>
            </a:solidFill>
            <a:round/>
            <a:headEnd/>
            <a:tailEnd/>
          </a:ln>
        </p:spPr>
        <p:txBody>
          <a:bodyPr wrap="none" anchor="ctr"/>
          <a:lstStyle/>
          <a:p>
            <a:endParaRPr lang="ja-JP" altLang="en-US"/>
          </a:p>
        </p:txBody>
      </p:sp>
      <p:sp>
        <p:nvSpPr>
          <p:cNvPr id="26632" name="Line 8"/>
          <p:cNvSpPr>
            <a:spLocks noChangeShapeType="1"/>
          </p:cNvSpPr>
          <p:nvPr/>
        </p:nvSpPr>
        <p:spPr bwMode="auto">
          <a:xfrm>
            <a:off x="4191000" y="1447800"/>
            <a:ext cx="0" cy="990600"/>
          </a:xfrm>
          <a:prstGeom prst="line">
            <a:avLst/>
          </a:prstGeom>
          <a:noFill/>
          <a:ln w="9525">
            <a:solidFill>
              <a:schemeClr val="tx1"/>
            </a:solidFill>
            <a:round/>
            <a:headEnd/>
            <a:tailEnd/>
          </a:ln>
        </p:spPr>
        <p:txBody>
          <a:bodyPr wrap="none" anchor="ctr"/>
          <a:lstStyle/>
          <a:p>
            <a:endParaRPr lang="ja-JP" altLang="en-US"/>
          </a:p>
        </p:txBody>
      </p:sp>
      <p:sp>
        <p:nvSpPr>
          <p:cNvPr id="26633" name="Text Box 9"/>
          <p:cNvSpPr txBox="1">
            <a:spLocks noChangeArrowheads="1"/>
          </p:cNvSpPr>
          <p:nvPr/>
        </p:nvSpPr>
        <p:spPr bwMode="auto">
          <a:xfrm>
            <a:off x="28956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p>
        </p:txBody>
      </p:sp>
      <p:sp>
        <p:nvSpPr>
          <p:cNvPr id="26634" name="Text Box 10"/>
          <p:cNvSpPr txBox="1">
            <a:spLocks noChangeArrowheads="1"/>
          </p:cNvSpPr>
          <p:nvPr/>
        </p:nvSpPr>
        <p:spPr bwMode="auto">
          <a:xfrm>
            <a:off x="49530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endParaRPr lang="en-US" altLang="ja-JP" sz="2400">
              <a:latin typeface="Times" charset="0"/>
              <a:ea typeface="Osaka" charset="-128"/>
            </a:endParaRPr>
          </a:p>
        </p:txBody>
      </p:sp>
      <p:sp>
        <p:nvSpPr>
          <p:cNvPr id="26635" name="AutoShape 11"/>
          <p:cNvSpPr>
            <a:spLocks noChangeArrowheads="1"/>
          </p:cNvSpPr>
          <p:nvPr/>
        </p:nvSpPr>
        <p:spPr bwMode="auto">
          <a:xfrm>
            <a:off x="3962400" y="2514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6636" name="AutoShape 12"/>
          <p:cNvSpPr>
            <a:spLocks noChangeArrowheads="1"/>
          </p:cNvSpPr>
          <p:nvPr/>
        </p:nvSpPr>
        <p:spPr bwMode="auto">
          <a:xfrm>
            <a:off x="42672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6637" name="Text Box 13"/>
          <p:cNvSpPr txBox="1">
            <a:spLocks noChangeArrowheads="1"/>
          </p:cNvSpPr>
          <p:nvPr/>
        </p:nvSpPr>
        <p:spPr bwMode="auto">
          <a:xfrm>
            <a:off x="22098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6638" name="Text Box 14"/>
          <p:cNvSpPr txBox="1">
            <a:spLocks noChangeArrowheads="1"/>
          </p:cNvSpPr>
          <p:nvPr/>
        </p:nvSpPr>
        <p:spPr bwMode="auto">
          <a:xfrm>
            <a:off x="55626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6639" name="Text Box 15"/>
          <p:cNvSpPr txBox="1">
            <a:spLocks noChangeArrowheads="1"/>
          </p:cNvSpPr>
          <p:nvPr/>
        </p:nvSpPr>
        <p:spPr bwMode="auto">
          <a:xfrm>
            <a:off x="4648200" y="28194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6640" name="Text Box 16"/>
          <p:cNvSpPr txBox="1">
            <a:spLocks noChangeArrowheads="1"/>
          </p:cNvSpPr>
          <p:nvPr/>
        </p:nvSpPr>
        <p:spPr bwMode="auto">
          <a:xfrm>
            <a:off x="990600" y="3657600"/>
            <a:ext cx="7385050" cy="652463"/>
          </a:xfrm>
          <a:prstGeom prst="rect">
            <a:avLst/>
          </a:prstGeom>
          <a:noFill/>
          <a:ln w="9525">
            <a:noFill/>
            <a:miter lim="800000"/>
            <a:headEnd/>
            <a:tailEnd/>
          </a:ln>
        </p:spPr>
        <p:txBody>
          <a:bodyPr wrap="none">
            <a:spAutoFit/>
          </a:bodyPr>
          <a:lstStyle/>
          <a:p>
            <a:r>
              <a:rPr lang="ja-JP" altLang="en-US">
                <a:latin typeface="Times" charset="0"/>
                <a:ea typeface="Osaka" charset="-128"/>
              </a:rPr>
              <a:t>ヒトでは常染色体が（２２</a:t>
            </a:r>
            <a:r>
              <a:rPr lang="en-US" altLang="ja-JP">
                <a:latin typeface="Times" charset="0"/>
                <a:ea typeface="Osaka" charset="-128"/>
              </a:rPr>
              <a:t>x</a:t>
            </a:r>
            <a:r>
              <a:rPr lang="ja-JP" altLang="en-US">
                <a:latin typeface="Times" charset="0"/>
                <a:ea typeface="Osaka" charset="-128"/>
              </a:rPr>
              <a:t>２）本と性染色体が２本、合計４６本ある</a:t>
            </a:r>
          </a:p>
          <a:p>
            <a:r>
              <a:rPr lang="ja-JP" altLang="en-US">
                <a:latin typeface="Times" charset="0"/>
                <a:ea typeface="Osaka" charset="-128"/>
              </a:rPr>
              <a:t> </a:t>
            </a:r>
            <a:r>
              <a:rPr lang="en-US" altLang="ja-JP" i="1">
                <a:latin typeface="Times" charset="0"/>
                <a:ea typeface="Osaka" charset="-128"/>
              </a:rPr>
              <a:t>n</a:t>
            </a:r>
            <a:r>
              <a:rPr lang="en-US" altLang="ja-JP">
                <a:latin typeface="Times" charset="0"/>
                <a:ea typeface="Osaka" charset="-128"/>
              </a:rPr>
              <a:t> = 23  22 +XX, 22 +XY</a:t>
            </a:r>
            <a:endParaRPr lang="en-US" altLang="ja-JP" sz="2400">
              <a:latin typeface="Times" charset="0"/>
              <a:ea typeface="Osaka" charset="-128"/>
            </a:endParaRPr>
          </a:p>
        </p:txBody>
      </p:sp>
      <p:sp>
        <p:nvSpPr>
          <p:cNvPr id="26641" name="Text Box 17"/>
          <p:cNvSpPr txBox="1">
            <a:spLocks noChangeArrowheads="1"/>
          </p:cNvSpPr>
          <p:nvPr/>
        </p:nvSpPr>
        <p:spPr bwMode="auto">
          <a:xfrm>
            <a:off x="609600" y="4419600"/>
            <a:ext cx="8135938" cy="377825"/>
          </a:xfrm>
          <a:prstGeom prst="rect">
            <a:avLst/>
          </a:prstGeom>
          <a:noFill/>
          <a:ln w="9525">
            <a:noFill/>
            <a:miter lim="800000"/>
            <a:headEnd/>
            <a:tailEnd/>
          </a:ln>
        </p:spPr>
        <p:txBody>
          <a:bodyPr wrap="none">
            <a:spAutoFit/>
          </a:bodyPr>
          <a:lstStyle/>
          <a:p>
            <a:r>
              <a:rPr lang="ja-JP" altLang="en-US">
                <a:latin typeface="Times" charset="0"/>
                <a:ea typeface="Osaka" charset="-128"/>
              </a:rPr>
              <a:t>それぞれの親から受け継ぐ染色体の組み合わせは </a:t>
            </a:r>
            <a:r>
              <a:rPr lang="en-US" altLang="ja-JP">
                <a:latin typeface="Times" charset="0"/>
                <a:ea typeface="Osaka" charset="-128"/>
              </a:rPr>
              <a:t>2^23 </a:t>
            </a:r>
            <a:r>
              <a:rPr lang="ja-JP" altLang="en-US">
                <a:latin typeface="Times" charset="0"/>
                <a:ea typeface="Osaka" charset="-128"/>
              </a:rPr>
              <a:t>通り </a:t>
            </a:r>
            <a:r>
              <a:rPr lang="en-US" altLang="ja-JP">
                <a:latin typeface="Times" charset="0"/>
                <a:ea typeface="Osaka" charset="-128"/>
              </a:rPr>
              <a:t>= 8,388,608 </a:t>
            </a:r>
            <a:r>
              <a:rPr lang="ja-JP" altLang="en-US">
                <a:latin typeface="Times" charset="0"/>
                <a:ea typeface="Osaka" charset="-128"/>
              </a:rPr>
              <a:t>通り！</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228600" y="381000"/>
            <a:ext cx="8604250" cy="377825"/>
          </a:xfrm>
          <a:prstGeom prst="rect">
            <a:avLst/>
          </a:prstGeom>
          <a:noFill/>
          <a:ln w="9525">
            <a:noFill/>
            <a:miter lim="800000"/>
            <a:headEnd/>
            <a:tailEnd/>
          </a:ln>
        </p:spPr>
        <p:txBody>
          <a:bodyPr wrap="none">
            <a:spAutoFit/>
          </a:bodyPr>
          <a:lstStyle/>
          <a:p>
            <a:r>
              <a:rPr lang="ja-JP" altLang="en-US">
                <a:latin typeface="Times" charset="0"/>
                <a:ea typeface="Osaka" charset="-128"/>
              </a:rPr>
              <a:t>倍数体（</a:t>
            </a:r>
            <a:r>
              <a:rPr lang="en-US" altLang="ja-JP">
                <a:latin typeface="Times" charset="0"/>
                <a:ea typeface="Osaka" charset="-128"/>
              </a:rPr>
              <a:t>diploid</a:t>
            </a:r>
            <a:r>
              <a:rPr lang="ja-JP" altLang="en-US">
                <a:latin typeface="Times" charset="0"/>
                <a:ea typeface="Osaka" charset="-128"/>
              </a:rPr>
              <a:t>）では、半数の遺伝子を母親から、もう半数を父親から受け継ぐ。</a:t>
            </a:r>
          </a:p>
        </p:txBody>
      </p:sp>
      <p:sp>
        <p:nvSpPr>
          <p:cNvPr id="27651" name="AutoShape 3"/>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7652" name="AutoShape 4"/>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7653" name="AutoShape 5"/>
          <p:cNvSpPr>
            <a:spLocks noChangeArrowheads="1"/>
          </p:cNvSpPr>
          <p:nvPr/>
        </p:nvSpPr>
        <p:spPr bwMode="auto">
          <a:xfrm>
            <a:off x="49530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7654" name="AutoShape 6"/>
          <p:cNvSpPr>
            <a:spLocks noChangeArrowheads="1"/>
          </p:cNvSpPr>
          <p:nvPr/>
        </p:nvSpPr>
        <p:spPr bwMode="auto">
          <a:xfrm>
            <a:off x="5257800"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7655" name="Line 7"/>
          <p:cNvSpPr>
            <a:spLocks noChangeShapeType="1"/>
          </p:cNvSpPr>
          <p:nvPr/>
        </p:nvSpPr>
        <p:spPr bwMode="auto">
          <a:xfrm>
            <a:off x="3657600" y="1447800"/>
            <a:ext cx="1066800" cy="0"/>
          </a:xfrm>
          <a:prstGeom prst="line">
            <a:avLst/>
          </a:prstGeom>
          <a:noFill/>
          <a:ln w="9525">
            <a:solidFill>
              <a:schemeClr val="tx1"/>
            </a:solidFill>
            <a:round/>
            <a:headEnd/>
            <a:tailEnd/>
          </a:ln>
        </p:spPr>
        <p:txBody>
          <a:bodyPr wrap="none" anchor="ctr"/>
          <a:lstStyle/>
          <a:p>
            <a:endParaRPr lang="ja-JP" altLang="en-US"/>
          </a:p>
        </p:txBody>
      </p:sp>
      <p:sp>
        <p:nvSpPr>
          <p:cNvPr id="27656" name="Line 8"/>
          <p:cNvSpPr>
            <a:spLocks noChangeShapeType="1"/>
          </p:cNvSpPr>
          <p:nvPr/>
        </p:nvSpPr>
        <p:spPr bwMode="auto">
          <a:xfrm>
            <a:off x="4191000" y="1447800"/>
            <a:ext cx="0" cy="990600"/>
          </a:xfrm>
          <a:prstGeom prst="line">
            <a:avLst/>
          </a:prstGeom>
          <a:noFill/>
          <a:ln w="9525">
            <a:solidFill>
              <a:schemeClr val="tx1"/>
            </a:solidFill>
            <a:round/>
            <a:headEnd/>
            <a:tailEnd/>
          </a:ln>
        </p:spPr>
        <p:txBody>
          <a:bodyPr wrap="none" anchor="ctr"/>
          <a:lstStyle/>
          <a:p>
            <a:endParaRPr lang="ja-JP" altLang="en-US"/>
          </a:p>
        </p:txBody>
      </p:sp>
      <p:sp>
        <p:nvSpPr>
          <p:cNvPr id="27657" name="Text Box 9"/>
          <p:cNvSpPr txBox="1">
            <a:spLocks noChangeArrowheads="1"/>
          </p:cNvSpPr>
          <p:nvPr/>
        </p:nvSpPr>
        <p:spPr bwMode="auto">
          <a:xfrm>
            <a:off x="28956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p>
        </p:txBody>
      </p:sp>
      <p:sp>
        <p:nvSpPr>
          <p:cNvPr id="27658" name="Text Box 10"/>
          <p:cNvSpPr txBox="1">
            <a:spLocks noChangeArrowheads="1"/>
          </p:cNvSpPr>
          <p:nvPr/>
        </p:nvSpPr>
        <p:spPr bwMode="auto">
          <a:xfrm>
            <a:off x="4953000" y="1981200"/>
            <a:ext cx="5397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endParaRPr lang="en-US" altLang="ja-JP" sz="2400">
              <a:latin typeface="Times" charset="0"/>
              <a:ea typeface="Osaka" charset="-128"/>
            </a:endParaRPr>
          </a:p>
        </p:txBody>
      </p:sp>
      <p:sp>
        <p:nvSpPr>
          <p:cNvPr id="27659" name="AutoShape 11"/>
          <p:cNvSpPr>
            <a:spLocks noChangeArrowheads="1"/>
          </p:cNvSpPr>
          <p:nvPr/>
        </p:nvSpPr>
        <p:spPr bwMode="auto">
          <a:xfrm>
            <a:off x="3962400" y="2514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7660" name="AutoShape 12"/>
          <p:cNvSpPr>
            <a:spLocks noChangeArrowheads="1"/>
          </p:cNvSpPr>
          <p:nvPr/>
        </p:nvSpPr>
        <p:spPr bwMode="auto">
          <a:xfrm>
            <a:off x="42672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7661" name="Text Box 13"/>
          <p:cNvSpPr txBox="1">
            <a:spLocks noChangeArrowheads="1"/>
          </p:cNvSpPr>
          <p:nvPr/>
        </p:nvSpPr>
        <p:spPr bwMode="auto">
          <a:xfrm>
            <a:off x="22098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7662" name="Text Box 14"/>
          <p:cNvSpPr txBox="1">
            <a:spLocks noChangeArrowheads="1"/>
          </p:cNvSpPr>
          <p:nvPr/>
        </p:nvSpPr>
        <p:spPr bwMode="auto">
          <a:xfrm>
            <a:off x="5562600"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7663" name="Text Box 15"/>
          <p:cNvSpPr txBox="1">
            <a:spLocks noChangeArrowheads="1"/>
          </p:cNvSpPr>
          <p:nvPr/>
        </p:nvSpPr>
        <p:spPr bwMode="auto">
          <a:xfrm>
            <a:off x="4648200" y="28194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7664" name="Text Box 16"/>
          <p:cNvSpPr txBox="1">
            <a:spLocks noChangeArrowheads="1"/>
          </p:cNvSpPr>
          <p:nvPr/>
        </p:nvSpPr>
        <p:spPr bwMode="auto">
          <a:xfrm>
            <a:off x="990600" y="3657600"/>
            <a:ext cx="7385050" cy="652463"/>
          </a:xfrm>
          <a:prstGeom prst="rect">
            <a:avLst/>
          </a:prstGeom>
          <a:noFill/>
          <a:ln w="9525">
            <a:noFill/>
            <a:miter lim="800000"/>
            <a:headEnd/>
            <a:tailEnd/>
          </a:ln>
        </p:spPr>
        <p:txBody>
          <a:bodyPr wrap="none">
            <a:spAutoFit/>
          </a:bodyPr>
          <a:lstStyle/>
          <a:p>
            <a:r>
              <a:rPr lang="ja-JP" altLang="en-US">
                <a:latin typeface="Times" charset="0"/>
                <a:ea typeface="Osaka" charset="-128"/>
              </a:rPr>
              <a:t>ヒトでは常染色体が（２２</a:t>
            </a:r>
            <a:r>
              <a:rPr lang="en-US" altLang="ja-JP">
                <a:latin typeface="Times" charset="0"/>
                <a:ea typeface="Osaka" charset="-128"/>
              </a:rPr>
              <a:t>x</a:t>
            </a:r>
            <a:r>
              <a:rPr lang="ja-JP" altLang="en-US">
                <a:latin typeface="Times" charset="0"/>
                <a:ea typeface="Osaka" charset="-128"/>
              </a:rPr>
              <a:t>２）本と性染色体が２本、合計４６本ある</a:t>
            </a:r>
          </a:p>
          <a:p>
            <a:r>
              <a:rPr lang="ja-JP" altLang="en-US">
                <a:latin typeface="Times" charset="0"/>
                <a:ea typeface="Osaka" charset="-128"/>
              </a:rPr>
              <a:t> </a:t>
            </a:r>
            <a:r>
              <a:rPr lang="en-US" altLang="ja-JP" i="1">
                <a:latin typeface="Times" charset="0"/>
                <a:ea typeface="Osaka" charset="-128"/>
              </a:rPr>
              <a:t>n</a:t>
            </a:r>
            <a:r>
              <a:rPr lang="en-US" altLang="ja-JP">
                <a:latin typeface="Times" charset="0"/>
                <a:ea typeface="Osaka" charset="-128"/>
              </a:rPr>
              <a:t> = 23  22 +XX, 22 +XY</a:t>
            </a:r>
            <a:endParaRPr lang="en-US" altLang="ja-JP" sz="2400">
              <a:latin typeface="Times" charset="0"/>
              <a:ea typeface="Osaka" charset="-128"/>
            </a:endParaRPr>
          </a:p>
        </p:txBody>
      </p:sp>
      <p:sp>
        <p:nvSpPr>
          <p:cNvPr id="27665" name="Text Box 17"/>
          <p:cNvSpPr txBox="1">
            <a:spLocks noChangeArrowheads="1"/>
          </p:cNvSpPr>
          <p:nvPr/>
        </p:nvSpPr>
        <p:spPr bwMode="auto">
          <a:xfrm>
            <a:off x="609600" y="4419600"/>
            <a:ext cx="8135938" cy="377825"/>
          </a:xfrm>
          <a:prstGeom prst="rect">
            <a:avLst/>
          </a:prstGeom>
          <a:noFill/>
          <a:ln w="9525">
            <a:noFill/>
            <a:miter lim="800000"/>
            <a:headEnd/>
            <a:tailEnd/>
          </a:ln>
        </p:spPr>
        <p:txBody>
          <a:bodyPr wrap="none">
            <a:spAutoFit/>
          </a:bodyPr>
          <a:lstStyle/>
          <a:p>
            <a:r>
              <a:rPr lang="ja-JP" altLang="en-US">
                <a:latin typeface="Times" charset="0"/>
                <a:ea typeface="Osaka" charset="-128"/>
              </a:rPr>
              <a:t>それぞれの親から受け継ぐ染色体の組み合わせは </a:t>
            </a:r>
            <a:r>
              <a:rPr lang="en-US" altLang="ja-JP">
                <a:latin typeface="Times" charset="0"/>
                <a:ea typeface="Osaka" charset="-128"/>
              </a:rPr>
              <a:t>2^23 </a:t>
            </a:r>
            <a:r>
              <a:rPr lang="ja-JP" altLang="en-US">
                <a:latin typeface="Times" charset="0"/>
                <a:ea typeface="Osaka" charset="-128"/>
              </a:rPr>
              <a:t>通り </a:t>
            </a:r>
            <a:r>
              <a:rPr lang="en-US" altLang="ja-JP">
                <a:latin typeface="Times" charset="0"/>
                <a:ea typeface="Osaka" charset="-128"/>
              </a:rPr>
              <a:t>= 8,388,608 </a:t>
            </a:r>
            <a:r>
              <a:rPr lang="ja-JP" altLang="en-US">
                <a:latin typeface="Times" charset="0"/>
                <a:ea typeface="Osaka" charset="-128"/>
              </a:rPr>
              <a:t>通り！</a:t>
            </a:r>
          </a:p>
        </p:txBody>
      </p:sp>
      <p:sp>
        <p:nvSpPr>
          <p:cNvPr id="32786" name="Text Box 18"/>
          <p:cNvSpPr txBox="1">
            <a:spLocks noChangeArrowheads="1"/>
          </p:cNvSpPr>
          <p:nvPr/>
        </p:nvSpPr>
        <p:spPr bwMode="auto">
          <a:xfrm>
            <a:off x="685800" y="5334000"/>
            <a:ext cx="7804150" cy="473075"/>
          </a:xfrm>
          <a:prstGeom prst="rect">
            <a:avLst/>
          </a:prstGeom>
          <a:noFill/>
          <a:ln w="9525">
            <a:noFill/>
            <a:miter lim="800000"/>
            <a:headEnd/>
            <a:tailEnd/>
          </a:ln>
        </p:spPr>
        <p:txBody>
          <a:bodyPr wrap="none">
            <a:spAutoFit/>
          </a:bodyPr>
          <a:lstStyle/>
          <a:p>
            <a:r>
              <a:rPr lang="ja-JP" altLang="en-US" sz="2400">
                <a:latin typeface="Times" charset="0"/>
                <a:ea typeface="Osaka" charset="-128"/>
              </a:rPr>
              <a:t>さらに、相同染色体間での</a:t>
            </a:r>
            <a:r>
              <a:rPr lang="ja-JP" altLang="en-US" sz="2400" u="sng">
                <a:latin typeface="Times" charset="0"/>
                <a:ea typeface="Osaka" charset="-128"/>
              </a:rPr>
              <a:t>遺伝的組換え</a:t>
            </a:r>
            <a:r>
              <a:rPr lang="ja-JP" altLang="en-US" sz="2400">
                <a:latin typeface="Times" charset="0"/>
                <a:ea typeface="Osaka" charset="-128"/>
              </a:rPr>
              <a:t>が起こる！！！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2786"/>
                                        </p:tgtEl>
                                        <p:attrNameLst>
                                          <p:attrName>style.visibility</p:attrName>
                                        </p:attrNameLst>
                                      </p:cBhvr>
                                      <p:to>
                                        <p:strVal val="visible"/>
                                      </p:to>
                                    </p:set>
                                    <p:anim calcmode="lin" valueType="num">
                                      <p:cBhvr>
                                        <p:cTn id="7" dur="1000" fill="hold"/>
                                        <p:tgtEl>
                                          <p:spTgt spid="32786"/>
                                        </p:tgtEl>
                                        <p:attrNameLst>
                                          <p:attrName>ppt_w</p:attrName>
                                        </p:attrNameLst>
                                      </p:cBhvr>
                                      <p:tavLst>
                                        <p:tav tm="0">
                                          <p:val>
                                            <p:fltVal val="0"/>
                                          </p:val>
                                        </p:tav>
                                        <p:tav tm="100000">
                                          <p:val>
                                            <p:strVal val="#ppt_w"/>
                                          </p:val>
                                        </p:tav>
                                      </p:tavLst>
                                    </p:anim>
                                    <p:anim calcmode="lin" valueType="num">
                                      <p:cBhvr>
                                        <p:cTn id="8" dur="1000" fill="hold"/>
                                        <p:tgtEl>
                                          <p:spTgt spid="32786"/>
                                        </p:tgtEl>
                                        <p:attrNameLst>
                                          <p:attrName>ppt_h</p:attrName>
                                        </p:attrNameLst>
                                      </p:cBhvr>
                                      <p:tavLst>
                                        <p:tav tm="0">
                                          <p:val>
                                            <p:fltVal val="0"/>
                                          </p:val>
                                        </p:tav>
                                        <p:tav tm="100000">
                                          <p:val>
                                            <p:strVal val="#ppt_h"/>
                                          </p:val>
                                        </p:tav>
                                      </p:tavLst>
                                    </p:anim>
                                    <p:anim calcmode="lin" valueType="num">
                                      <p:cBhvr>
                                        <p:cTn id="9" dur="1000" fill="hold"/>
                                        <p:tgtEl>
                                          <p:spTgt spid="3278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278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6"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cstate="print"/>
          <a:srcRect/>
          <a:stretch>
            <a:fillRect/>
          </a:stretch>
        </p:blipFill>
        <p:spPr bwMode="auto">
          <a:xfrm>
            <a:off x="6378624" y="341040"/>
            <a:ext cx="2236788" cy="5467350"/>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539552" y="4725144"/>
            <a:ext cx="5153447" cy="2407126"/>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395536" y="260648"/>
            <a:ext cx="3792538" cy="4386263"/>
          </a:xfrm>
          <a:prstGeom prst="rect">
            <a:avLst/>
          </a:prstGeom>
          <a:noFill/>
          <a:ln w="9525">
            <a:noFill/>
            <a:miter lim="800000"/>
            <a:headEnd/>
            <a:tailEnd/>
          </a:ln>
        </p:spPr>
      </p:pic>
      <p:sp>
        <p:nvSpPr>
          <p:cNvPr id="5" name="テキスト ボックス 4"/>
          <p:cNvSpPr txBox="1"/>
          <p:nvPr/>
        </p:nvSpPr>
        <p:spPr>
          <a:xfrm>
            <a:off x="4211960" y="692696"/>
            <a:ext cx="1495922" cy="369332"/>
          </a:xfrm>
          <a:prstGeom prst="rect">
            <a:avLst/>
          </a:prstGeom>
          <a:noFill/>
        </p:spPr>
        <p:txBody>
          <a:bodyPr wrap="none" rtlCol="0">
            <a:spAutoFit/>
          </a:bodyPr>
          <a:lstStyle/>
          <a:p>
            <a:r>
              <a:rPr kumimoji="1" lang="ja-JP" altLang="en-US" dirty="0"/>
              <a:t>第１減数分裂</a:t>
            </a:r>
          </a:p>
        </p:txBody>
      </p:sp>
      <p:sp>
        <p:nvSpPr>
          <p:cNvPr id="6" name="テキスト ボックス 5"/>
          <p:cNvSpPr txBox="1"/>
          <p:nvPr/>
        </p:nvSpPr>
        <p:spPr>
          <a:xfrm>
            <a:off x="3995936" y="1196752"/>
            <a:ext cx="2416046" cy="2308324"/>
          </a:xfrm>
          <a:prstGeom prst="rect">
            <a:avLst/>
          </a:prstGeom>
          <a:solidFill>
            <a:schemeClr val="bg1"/>
          </a:solidFill>
        </p:spPr>
        <p:txBody>
          <a:bodyPr wrap="none" rtlCol="0">
            <a:spAutoFit/>
          </a:bodyPr>
          <a:lstStyle/>
          <a:p>
            <a:r>
              <a:rPr kumimoji="1" lang="ja-JP" altLang="en-US" sz="1600" dirty="0"/>
              <a:t>細糸期　レプトテン期</a:t>
            </a:r>
            <a:endParaRPr kumimoji="1" lang="en-US" altLang="ja-JP" sz="1600" dirty="0"/>
          </a:p>
          <a:p>
            <a:endParaRPr lang="en-US" altLang="ja-JP" sz="1600" dirty="0"/>
          </a:p>
          <a:p>
            <a:r>
              <a:rPr kumimoji="1" lang="ja-JP" altLang="en-US" sz="1600" dirty="0"/>
              <a:t>合糸期　ザイゴテン期</a:t>
            </a:r>
            <a:endParaRPr kumimoji="1" lang="en-US" altLang="ja-JP" sz="1600" dirty="0"/>
          </a:p>
          <a:p>
            <a:endParaRPr lang="en-US" altLang="ja-JP" sz="1600" dirty="0"/>
          </a:p>
          <a:p>
            <a:r>
              <a:rPr kumimoji="1" lang="ja-JP" altLang="en-US" sz="1600" dirty="0"/>
              <a:t>太糸期　パキテン期</a:t>
            </a:r>
            <a:endParaRPr kumimoji="1" lang="en-US" altLang="ja-JP" sz="1600" dirty="0"/>
          </a:p>
          <a:p>
            <a:endParaRPr lang="en-US" altLang="ja-JP" sz="1600" dirty="0"/>
          </a:p>
          <a:p>
            <a:r>
              <a:rPr kumimoji="1" lang="ja-JP" altLang="en-US" sz="1600" dirty="0"/>
              <a:t>複糸期　ディプロテン期</a:t>
            </a:r>
            <a:endParaRPr kumimoji="1" lang="en-US" altLang="ja-JP" sz="1600" dirty="0"/>
          </a:p>
          <a:p>
            <a:endParaRPr lang="en-US" altLang="ja-JP" sz="1600" dirty="0"/>
          </a:p>
          <a:p>
            <a:r>
              <a:rPr kumimoji="1" lang="ja-JP" altLang="en-US" sz="1600" dirty="0"/>
              <a:t>移動期　ディアキネシス期</a:t>
            </a:r>
          </a:p>
        </p:txBody>
      </p:sp>
      <p:cxnSp>
        <p:nvCxnSpPr>
          <p:cNvPr id="10" name="直線矢印コネクタ 9"/>
          <p:cNvCxnSpPr/>
          <p:nvPr/>
        </p:nvCxnSpPr>
        <p:spPr>
          <a:xfrm flipV="1">
            <a:off x="6228184" y="1268760"/>
            <a:ext cx="648072" cy="151216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線矢印コネクタ 10"/>
          <p:cNvCxnSpPr/>
          <p:nvPr/>
        </p:nvCxnSpPr>
        <p:spPr>
          <a:xfrm flipV="1">
            <a:off x="6372200" y="2636912"/>
            <a:ext cx="504056" cy="7200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699" name="AutoShape 3"/>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700" name="AutoShape 4"/>
          <p:cNvSpPr>
            <a:spLocks noChangeArrowheads="1"/>
          </p:cNvSpPr>
          <p:nvPr/>
        </p:nvSpPr>
        <p:spPr bwMode="auto">
          <a:xfrm>
            <a:off x="51276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9701" name="AutoShape 5"/>
          <p:cNvSpPr>
            <a:spLocks noChangeArrowheads="1"/>
          </p:cNvSpPr>
          <p:nvPr/>
        </p:nvSpPr>
        <p:spPr bwMode="auto">
          <a:xfrm>
            <a:off x="54324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grpSp>
        <p:nvGrpSpPr>
          <p:cNvPr id="29702" name="Group 6"/>
          <p:cNvGrpSpPr>
            <a:grpSpLocks/>
          </p:cNvGrpSpPr>
          <p:nvPr/>
        </p:nvGrpSpPr>
        <p:grpSpPr bwMode="auto">
          <a:xfrm>
            <a:off x="3657600" y="1447800"/>
            <a:ext cx="228600" cy="990600"/>
            <a:chOff x="2304" y="912"/>
            <a:chExt cx="336" cy="624"/>
          </a:xfrm>
        </p:grpSpPr>
        <p:sp>
          <p:nvSpPr>
            <p:cNvPr id="29734" name="Line 7"/>
            <p:cNvSpPr>
              <a:spLocks noChangeShapeType="1"/>
            </p:cNvSpPr>
            <p:nvPr/>
          </p:nvSpPr>
          <p:spPr bwMode="auto">
            <a:xfrm>
              <a:off x="2304" y="912"/>
              <a:ext cx="336" cy="0"/>
            </a:xfrm>
            <a:prstGeom prst="line">
              <a:avLst/>
            </a:prstGeom>
            <a:noFill/>
            <a:ln w="9525">
              <a:solidFill>
                <a:schemeClr val="tx1"/>
              </a:solidFill>
              <a:round/>
              <a:headEnd/>
              <a:tailEnd/>
            </a:ln>
          </p:spPr>
          <p:txBody>
            <a:bodyPr wrap="none" anchor="ctr"/>
            <a:lstStyle/>
            <a:p>
              <a:endParaRPr lang="ja-JP" altLang="en-US"/>
            </a:p>
          </p:txBody>
        </p:sp>
        <p:sp>
          <p:nvSpPr>
            <p:cNvPr id="29735" name="Line 8"/>
            <p:cNvSpPr>
              <a:spLocks noChangeShapeType="1"/>
            </p:cNvSpPr>
            <p:nvPr/>
          </p:nvSpPr>
          <p:spPr bwMode="auto">
            <a:xfrm>
              <a:off x="2640" y="912"/>
              <a:ext cx="0" cy="624"/>
            </a:xfrm>
            <a:prstGeom prst="line">
              <a:avLst/>
            </a:prstGeom>
            <a:noFill/>
            <a:ln w="9525">
              <a:solidFill>
                <a:schemeClr val="tx1"/>
              </a:solidFill>
              <a:round/>
              <a:headEnd/>
              <a:tailEnd/>
            </a:ln>
          </p:spPr>
          <p:txBody>
            <a:bodyPr wrap="none" anchor="ctr"/>
            <a:lstStyle/>
            <a:p>
              <a:endParaRPr lang="ja-JP" altLang="en-US"/>
            </a:p>
          </p:txBody>
        </p:sp>
      </p:grpSp>
      <p:sp>
        <p:nvSpPr>
          <p:cNvPr id="29703" name="Text Box 9"/>
          <p:cNvSpPr txBox="1">
            <a:spLocks noChangeArrowheads="1"/>
          </p:cNvSpPr>
          <p:nvPr/>
        </p:nvSpPr>
        <p:spPr bwMode="auto">
          <a:xfrm>
            <a:off x="1828800" y="1981200"/>
            <a:ext cx="1619250" cy="536575"/>
          </a:xfrm>
          <a:prstGeom prst="rect">
            <a:avLst/>
          </a:prstGeom>
          <a:noFill/>
          <a:ln w="9525">
            <a:noFill/>
            <a:miter lim="800000"/>
            <a:headEnd/>
            <a:tailEnd/>
          </a:ln>
        </p:spPr>
        <p:txBody>
          <a:bodyPr wrap="none">
            <a:spAutoFit/>
          </a:bodyPr>
          <a:lstStyle/>
          <a:p>
            <a:r>
              <a:rPr lang="ja-JP" altLang="en-US">
                <a:latin typeface="Times" charset="0"/>
                <a:ea typeface="Osaka" charset="-128"/>
              </a:rPr>
              <a:t>（</a:t>
            </a:r>
            <a:r>
              <a:rPr lang="en-US" altLang="ja-JP">
                <a:latin typeface="Times" charset="0"/>
                <a:ea typeface="Osaka" charset="-128"/>
              </a:rPr>
              <a:t>female</a:t>
            </a:r>
            <a:r>
              <a:rPr lang="ja-JP" altLang="en-US">
                <a:latin typeface="Times" charset="0"/>
                <a:ea typeface="Osaka" charset="-128"/>
              </a:rPr>
              <a:t>）</a:t>
            </a:r>
            <a:r>
              <a:rPr lang="ja-JP" altLang="en-US" sz="2800">
                <a:latin typeface="Times" charset="0"/>
                <a:ea typeface="Osaka" charset="-128"/>
              </a:rPr>
              <a:t>♀</a:t>
            </a:r>
          </a:p>
        </p:txBody>
      </p:sp>
      <p:sp>
        <p:nvSpPr>
          <p:cNvPr id="29704" name="Text Box 10"/>
          <p:cNvSpPr txBox="1">
            <a:spLocks noChangeArrowheads="1"/>
          </p:cNvSpPr>
          <p:nvPr/>
        </p:nvSpPr>
        <p:spPr bwMode="auto">
          <a:xfrm>
            <a:off x="5127625" y="1981200"/>
            <a:ext cx="1441450" cy="536575"/>
          </a:xfrm>
          <a:prstGeom prst="rect">
            <a:avLst/>
          </a:prstGeom>
          <a:noFill/>
          <a:ln w="9525">
            <a:noFill/>
            <a:miter lim="800000"/>
            <a:headEnd/>
            <a:tailEnd/>
          </a:ln>
        </p:spPr>
        <p:txBody>
          <a:bodyPr wrap="none">
            <a:spAutoFit/>
          </a:bodyPr>
          <a:lstStyle/>
          <a:p>
            <a:r>
              <a:rPr lang="en-US" altLang="ja-JP" sz="2800">
                <a:latin typeface="Times" charset="0"/>
                <a:ea typeface="Osaka" charset="-128"/>
              </a:rPr>
              <a:t>♂</a:t>
            </a:r>
            <a:r>
              <a:rPr lang="ja-JP" altLang="en-US">
                <a:latin typeface="Times" charset="0"/>
                <a:ea typeface="Osaka" charset="-128"/>
              </a:rPr>
              <a:t>（</a:t>
            </a:r>
            <a:r>
              <a:rPr lang="en-US" altLang="ja-JP">
                <a:latin typeface="Times" charset="0"/>
                <a:ea typeface="Osaka" charset="-128"/>
              </a:rPr>
              <a:t>male</a:t>
            </a:r>
            <a:r>
              <a:rPr lang="ja-JP" altLang="en-US">
                <a:latin typeface="Times" charset="0"/>
                <a:ea typeface="Osaka" charset="-128"/>
              </a:rPr>
              <a:t>）</a:t>
            </a:r>
          </a:p>
        </p:txBody>
      </p:sp>
      <p:sp>
        <p:nvSpPr>
          <p:cNvPr id="29705" name="AutoShape 11"/>
          <p:cNvSpPr>
            <a:spLocks noChangeArrowheads="1"/>
          </p:cNvSpPr>
          <p:nvPr/>
        </p:nvSpPr>
        <p:spPr bwMode="auto">
          <a:xfrm>
            <a:off x="3810000" y="2514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706" name="AutoShape 12"/>
          <p:cNvSpPr>
            <a:spLocks noChangeArrowheads="1"/>
          </p:cNvSpPr>
          <p:nvPr/>
        </p:nvSpPr>
        <p:spPr bwMode="auto">
          <a:xfrm>
            <a:off x="45720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9707" name="Text Box 13"/>
          <p:cNvSpPr txBox="1">
            <a:spLocks noChangeArrowheads="1"/>
          </p:cNvSpPr>
          <p:nvPr/>
        </p:nvSpPr>
        <p:spPr bwMode="auto">
          <a:xfrm>
            <a:off x="1143000" y="1219200"/>
            <a:ext cx="1828800" cy="457200"/>
          </a:xfrm>
          <a:prstGeom prst="rect">
            <a:avLst/>
          </a:prstGeom>
          <a:noFill/>
          <a:ln w="9525">
            <a:noFill/>
            <a:miter lim="800000"/>
            <a:headEnd/>
            <a:tailEnd/>
          </a:ln>
        </p:spPr>
        <p:txBody>
          <a:bodyPr>
            <a:spAutoFit/>
          </a:bodyPr>
          <a:lstStyle/>
          <a:p>
            <a:pPr>
              <a:spcBef>
                <a:spcPct val="50000"/>
              </a:spcBef>
            </a:pPr>
            <a:r>
              <a:rPr lang="ja-JP" altLang="en-US">
                <a:latin typeface="Times" charset="0"/>
                <a:ea typeface="Osaka" charset="-128"/>
              </a:rPr>
              <a:t>（</a:t>
            </a:r>
            <a:r>
              <a:rPr lang="en-US" altLang="ja-JP">
                <a:latin typeface="Times" charset="0"/>
                <a:ea typeface="Osaka" charset="-128"/>
              </a:rPr>
              <a:t>diploid</a:t>
            </a:r>
            <a:r>
              <a:rPr lang="ja-JP" altLang="en-US">
                <a:latin typeface="Times" charset="0"/>
                <a:ea typeface="Osaka" charset="-128"/>
              </a:rPr>
              <a:t>）</a:t>
            </a: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9708" name="Text Box 14"/>
          <p:cNvSpPr txBox="1">
            <a:spLocks noChangeArrowheads="1"/>
          </p:cNvSpPr>
          <p:nvPr/>
        </p:nvSpPr>
        <p:spPr bwMode="auto">
          <a:xfrm>
            <a:off x="5737225" y="12192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9709" name="Text Box 15"/>
          <p:cNvSpPr txBox="1">
            <a:spLocks noChangeArrowheads="1"/>
          </p:cNvSpPr>
          <p:nvPr/>
        </p:nvSpPr>
        <p:spPr bwMode="auto">
          <a:xfrm>
            <a:off x="4495800" y="3505200"/>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9710" name="Rectangle 16"/>
          <p:cNvSpPr>
            <a:spLocks noChangeArrowheads="1"/>
          </p:cNvSpPr>
          <p:nvPr/>
        </p:nvSpPr>
        <p:spPr bwMode="auto">
          <a:xfrm>
            <a:off x="5105400" y="3048000"/>
            <a:ext cx="184150" cy="473075"/>
          </a:xfrm>
          <a:prstGeom prst="rect">
            <a:avLst/>
          </a:prstGeom>
          <a:noFill/>
          <a:ln w="9525">
            <a:noFill/>
            <a:miter lim="800000"/>
            <a:headEnd/>
            <a:tailEnd/>
          </a:ln>
        </p:spPr>
        <p:txBody>
          <a:bodyPr wrap="none">
            <a:spAutoFit/>
          </a:bodyPr>
          <a:lstStyle/>
          <a:p>
            <a:endParaRPr lang="ja-JP" altLang="ja-JP" sz="2400">
              <a:latin typeface="Times" charset="0"/>
              <a:ea typeface="Osaka" charset="-128"/>
            </a:endParaRPr>
          </a:p>
        </p:txBody>
      </p:sp>
      <p:grpSp>
        <p:nvGrpSpPr>
          <p:cNvPr id="29711" name="Group 17"/>
          <p:cNvGrpSpPr>
            <a:grpSpLocks/>
          </p:cNvGrpSpPr>
          <p:nvPr/>
        </p:nvGrpSpPr>
        <p:grpSpPr bwMode="auto">
          <a:xfrm>
            <a:off x="4648200" y="1447800"/>
            <a:ext cx="228600" cy="990600"/>
            <a:chOff x="2736" y="912"/>
            <a:chExt cx="336" cy="624"/>
          </a:xfrm>
        </p:grpSpPr>
        <p:sp>
          <p:nvSpPr>
            <p:cNvPr id="29732" name="Line 18"/>
            <p:cNvSpPr>
              <a:spLocks noChangeShapeType="1"/>
            </p:cNvSpPr>
            <p:nvPr/>
          </p:nvSpPr>
          <p:spPr bwMode="auto">
            <a:xfrm>
              <a:off x="2736" y="912"/>
              <a:ext cx="0" cy="624"/>
            </a:xfrm>
            <a:prstGeom prst="line">
              <a:avLst/>
            </a:prstGeom>
            <a:noFill/>
            <a:ln w="9525">
              <a:solidFill>
                <a:schemeClr val="tx1"/>
              </a:solidFill>
              <a:round/>
              <a:headEnd/>
              <a:tailEnd/>
            </a:ln>
          </p:spPr>
          <p:txBody>
            <a:bodyPr wrap="none" anchor="ctr"/>
            <a:lstStyle/>
            <a:p>
              <a:endParaRPr lang="ja-JP" altLang="en-US"/>
            </a:p>
          </p:txBody>
        </p:sp>
        <p:sp>
          <p:nvSpPr>
            <p:cNvPr id="29733" name="Line 19"/>
            <p:cNvSpPr>
              <a:spLocks noChangeShapeType="1"/>
            </p:cNvSpPr>
            <p:nvPr/>
          </p:nvSpPr>
          <p:spPr bwMode="auto">
            <a:xfrm>
              <a:off x="2736" y="912"/>
              <a:ext cx="336" cy="0"/>
            </a:xfrm>
            <a:prstGeom prst="line">
              <a:avLst/>
            </a:prstGeom>
            <a:noFill/>
            <a:ln w="9525">
              <a:solidFill>
                <a:schemeClr val="tx1"/>
              </a:solidFill>
              <a:round/>
              <a:headEnd/>
              <a:tailEnd/>
            </a:ln>
          </p:spPr>
          <p:txBody>
            <a:bodyPr wrap="none" anchor="ctr"/>
            <a:lstStyle/>
            <a:p>
              <a:endParaRPr lang="ja-JP" altLang="en-US"/>
            </a:p>
          </p:txBody>
        </p:sp>
      </p:grpSp>
      <p:sp>
        <p:nvSpPr>
          <p:cNvPr id="29712" name="Text Box 20"/>
          <p:cNvSpPr txBox="1">
            <a:spLocks noChangeArrowheads="1"/>
          </p:cNvSpPr>
          <p:nvPr/>
        </p:nvSpPr>
        <p:spPr bwMode="auto">
          <a:xfrm>
            <a:off x="2514600" y="3505200"/>
            <a:ext cx="1577975" cy="457200"/>
          </a:xfrm>
          <a:prstGeom prst="rect">
            <a:avLst/>
          </a:prstGeom>
          <a:noFill/>
          <a:ln w="9525">
            <a:noFill/>
            <a:miter lim="800000"/>
            <a:headEnd/>
            <a:tailEnd/>
          </a:ln>
        </p:spPr>
        <p:txBody>
          <a:bodyPr>
            <a:spAutoFit/>
          </a:bodyPr>
          <a:lstStyle/>
          <a:p>
            <a:pPr>
              <a:spcBef>
                <a:spcPct val="50000"/>
              </a:spcBef>
            </a:pPr>
            <a:r>
              <a:rPr lang="ja-JP" altLang="en-US">
                <a:latin typeface="Times" charset="0"/>
                <a:ea typeface="Osaka" charset="-128"/>
              </a:rPr>
              <a:t>（</a:t>
            </a:r>
            <a:r>
              <a:rPr lang="en-US" altLang="ja-JP">
                <a:latin typeface="Times" charset="0"/>
                <a:ea typeface="Osaka" charset="-128"/>
              </a:rPr>
              <a:t>haploid</a:t>
            </a:r>
            <a:r>
              <a:rPr lang="ja-JP" altLang="en-US">
                <a:latin typeface="Times" charset="0"/>
                <a:ea typeface="Osaka" charset="-128"/>
              </a:rPr>
              <a:t>）</a:t>
            </a:r>
            <a:r>
              <a:rPr lang="en-US" altLang="ja-JP" sz="2400" i="1">
                <a:latin typeface="Times" charset="0"/>
                <a:ea typeface="Osaka" charset="-128"/>
              </a:rPr>
              <a:t>n</a:t>
            </a:r>
            <a:endParaRPr lang="en-US" altLang="ja-JP" sz="2400">
              <a:latin typeface="Times" charset="0"/>
              <a:ea typeface="Osaka" charset="-128"/>
            </a:endParaRPr>
          </a:p>
        </p:txBody>
      </p:sp>
      <p:sp>
        <p:nvSpPr>
          <p:cNvPr id="29713" name="AutoShape 21"/>
          <p:cNvSpPr>
            <a:spLocks noChangeArrowheads="1"/>
          </p:cNvSpPr>
          <p:nvPr/>
        </p:nvSpPr>
        <p:spPr bwMode="auto">
          <a:xfrm>
            <a:off x="40386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9714" name="AutoShape 22"/>
          <p:cNvSpPr>
            <a:spLocks noChangeArrowheads="1"/>
          </p:cNvSpPr>
          <p:nvPr/>
        </p:nvSpPr>
        <p:spPr bwMode="auto">
          <a:xfrm>
            <a:off x="4343400" y="47244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9715" name="Oval 23"/>
          <p:cNvSpPr>
            <a:spLocks noChangeArrowheads="1"/>
          </p:cNvSpPr>
          <p:nvPr/>
        </p:nvSpPr>
        <p:spPr bwMode="auto">
          <a:xfrm>
            <a:off x="2743200" y="838200"/>
            <a:ext cx="914400" cy="1219200"/>
          </a:xfrm>
          <a:prstGeom prst="ellipse">
            <a:avLst/>
          </a:prstGeom>
          <a:noFill/>
          <a:ln w="9525">
            <a:solidFill>
              <a:schemeClr val="tx1"/>
            </a:solidFill>
            <a:round/>
            <a:headEnd/>
            <a:tailEnd/>
          </a:ln>
        </p:spPr>
        <p:txBody>
          <a:bodyPr wrap="none" anchor="ctr"/>
          <a:lstStyle/>
          <a:p>
            <a:endParaRPr lang="ja-JP" altLang="en-US"/>
          </a:p>
        </p:txBody>
      </p:sp>
      <p:sp>
        <p:nvSpPr>
          <p:cNvPr id="29716" name="Oval 24"/>
          <p:cNvSpPr>
            <a:spLocks noChangeArrowheads="1"/>
          </p:cNvSpPr>
          <p:nvPr/>
        </p:nvSpPr>
        <p:spPr bwMode="auto">
          <a:xfrm>
            <a:off x="4876800" y="838200"/>
            <a:ext cx="914400" cy="1219200"/>
          </a:xfrm>
          <a:prstGeom prst="ellipse">
            <a:avLst/>
          </a:prstGeom>
          <a:noFill/>
          <a:ln w="9525">
            <a:solidFill>
              <a:schemeClr val="tx1"/>
            </a:solidFill>
            <a:round/>
            <a:headEnd/>
            <a:tailEnd/>
          </a:ln>
        </p:spPr>
        <p:txBody>
          <a:bodyPr wrap="none" anchor="ctr"/>
          <a:lstStyle/>
          <a:p>
            <a:endParaRPr lang="ja-JP" altLang="en-US"/>
          </a:p>
        </p:txBody>
      </p:sp>
      <p:sp>
        <p:nvSpPr>
          <p:cNvPr id="29717" name="Oval 25"/>
          <p:cNvSpPr>
            <a:spLocks noChangeArrowheads="1"/>
          </p:cNvSpPr>
          <p:nvPr/>
        </p:nvSpPr>
        <p:spPr bwMode="auto">
          <a:xfrm>
            <a:off x="3810000" y="4572000"/>
            <a:ext cx="914400" cy="1219200"/>
          </a:xfrm>
          <a:prstGeom prst="ellipse">
            <a:avLst/>
          </a:prstGeom>
          <a:noFill/>
          <a:ln w="9525">
            <a:solidFill>
              <a:schemeClr val="tx1"/>
            </a:solidFill>
            <a:round/>
            <a:headEnd/>
            <a:tailEnd/>
          </a:ln>
        </p:spPr>
        <p:txBody>
          <a:bodyPr wrap="none" anchor="ctr"/>
          <a:lstStyle/>
          <a:p>
            <a:endParaRPr lang="ja-JP" altLang="en-US"/>
          </a:p>
        </p:txBody>
      </p:sp>
      <p:sp>
        <p:nvSpPr>
          <p:cNvPr id="29718" name="Oval 26"/>
          <p:cNvSpPr>
            <a:spLocks noChangeArrowheads="1"/>
          </p:cNvSpPr>
          <p:nvPr/>
        </p:nvSpPr>
        <p:spPr bwMode="auto">
          <a:xfrm>
            <a:off x="4394200" y="2438400"/>
            <a:ext cx="533400" cy="1143000"/>
          </a:xfrm>
          <a:prstGeom prst="ellipse">
            <a:avLst/>
          </a:prstGeom>
          <a:noFill/>
          <a:ln w="9525">
            <a:solidFill>
              <a:schemeClr val="tx1"/>
            </a:solidFill>
            <a:round/>
            <a:headEnd/>
            <a:tailEnd/>
          </a:ln>
        </p:spPr>
        <p:txBody>
          <a:bodyPr wrap="none" anchor="ctr"/>
          <a:lstStyle/>
          <a:p>
            <a:endParaRPr lang="ja-JP" altLang="en-US"/>
          </a:p>
        </p:txBody>
      </p:sp>
      <p:sp>
        <p:nvSpPr>
          <p:cNvPr id="29719" name="Oval 27"/>
          <p:cNvSpPr>
            <a:spLocks noChangeArrowheads="1"/>
          </p:cNvSpPr>
          <p:nvPr/>
        </p:nvSpPr>
        <p:spPr bwMode="auto">
          <a:xfrm>
            <a:off x="3619500" y="2438400"/>
            <a:ext cx="533400" cy="1143000"/>
          </a:xfrm>
          <a:prstGeom prst="ellipse">
            <a:avLst/>
          </a:prstGeom>
          <a:noFill/>
          <a:ln w="9525">
            <a:solidFill>
              <a:schemeClr val="tx1"/>
            </a:solidFill>
            <a:round/>
            <a:headEnd/>
            <a:tailEnd/>
          </a:ln>
        </p:spPr>
        <p:txBody>
          <a:bodyPr wrap="none" anchor="ctr"/>
          <a:lstStyle/>
          <a:p>
            <a:endParaRPr lang="ja-JP" altLang="en-US"/>
          </a:p>
        </p:txBody>
      </p:sp>
      <p:sp>
        <p:nvSpPr>
          <p:cNvPr id="29720" name="Text Box 28"/>
          <p:cNvSpPr txBox="1">
            <a:spLocks noChangeArrowheads="1"/>
          </p:cNvSpPr>
          <p:nvPr/>
        </p:nvSpPr>
        <p:spPr bwMode="auto">
          <a:xfrm>
            <a:off x="4060825" y="594360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9721" name="Text Box 29"/>
          <p:cNvSpPr txBox="1">
            <a:spLocks noChangeArrowheads="1"/>
          </p:cNvSpPr>
          <p:nvPr/>
        </p:nvSpPr>
        <p:spPr bwMode="auto">
          <a:xfrm>
            <a:off x="6553200" y="1143000"/>
            <a:ext cx="914400" cy="701675"/>
          </a:xfrm>
          <a:prstGeom prst="rect">
            <a:avLst/>
          </a:prstGeom>
          <a:noFill/>
          <a:ln w="9525">
            <a:noFill/>
            <a:miter lim="800000"/>
            <a:headEnd/>
            <a:tailEnd/>
          </a:ln>
        </p:spPr>
        <p:txBody>
          <a:bodyPr>
            <a:spAutoFit/>
          </a:bodyPr>
          <a:lstStyle/>
          <a:p>
            <a:r>
              <a:rPr lang="en-US" altLang="ja-JP" sz="4000">
                <a:latin typeface="Times" charset="0"/>
                <a:ea typeface="Osaka" charset="-128"/>
              </a:rPr>
              <a:t>P1</a:t>
            </a:r>
          </a:p>
        </p:txBody>
      </p:sp>
      <p:sp>
        <p:nvSpPr>
          <p:cNvPr id="29722" name="Text Box 30"/>
          <p:cNvSpPr txBox="1">
            <a:spLocks noChangeArrowheads="1"/>
          </p:cNvSpPr>
          <p:nvPr/>
        </p:nvSpPr>
        <p:spPr bwMode="auto">
          <a:xfrm>
            <a:off x="5410200" y="4800600"/>
            <a:ext cx="720725" cy="701675"/>
          </a:xfrm>
          <a:prstGeom prst="rect">
            <a:avLst/>
          </a:prstGeom>
          <a:noFill/>
          <a:ln w="9525">
            <a:noFill/>
            <a:miter lim="800000"/>
            <a:headEnd/>
            <a:tailEnd/>
          </a:ln>
        </p:spPr>
        <p:txBody>
          <a:bodyPr wrap="none">
            <a:spAutoFit/>
          </a:bodyPr>
          <a:lstStyle/>
          <a:p>
            <a:r>
              <a:rPr lang="en-US" altLang="ja-JP" sz="4000">
                <a:latin typeface="Times" charset="0"/>
                <a:ea typeface="Osaka" charset="-128"/>
              </a:rPr>
              <a:t>F1</a:t>
            </a:r>
          </a:p>
        </p:txBody>
      </p:sp>
      <p:sp>
        <p:nvSpPr>
          <p:cNvPr id="29723" name="Text Box 31"/>
          <p:cNvSpPr txBox="1">
            <a:spLocks noChangeArrowheads="1"/>
          </p:cNvSpPr>
          <p:nvPr/>
        </p:nvSpPr>
        <p:spPr bwMode="auto">
          <a:xfrm>
            <a:off x="5257800" y="2590800"/>
            <a:ext cx="1987550" cy="377825"/>
          </a:xfrm>
          <a:prstGeom prst="rect">
            <a:avLst/>
          </a:prstGeom>
          <a:noFill/>
          <a:ln w="9525">
            <a:noFill/>
            <a:miter lim="800000"/>
            <a:headEnd/>
            <a:tailEnd/>
          </a:ln>
        </p:spPr>
        <p:txBody>
          <a:bodyPr wrap="none">
            <a:spAutoFit/>
          </a:bodyPr>
          <a:lstStyle/>
          <a:p>
            <a:r>
              <a:rPr lang="ja-JP" altLang="en-US">
                <a:latin typeface="Times" charset="0"/>
                <a:ea typeface="Osaka" charset="-128"/>
              </a:rPr>
              <a:t>配偶子（</a:t>
            </a:r>
            <a:r>
              <a:rPr lang="en-US" altLang="ja-JP">
                <a:latin typeface="Times" charset="0"/>
                <a:ea typeface="Osaka" charset="-128"/>
              </a:rPr>
              <a:t>gamete</a:t>
            </a:r>
            <a:r>
              <a:rPr lang="ja-JP" altLang="en-US">
                <a:latin typeface="Times" charset="0"/>
                <a:ea typeface="Osaka" charset="-128"/>
              </a:rPr>
              <a:t>）</a:t>
            </a:r>
          </a:p>
        </p:txBody>
      </p:sp>
      <p:sp>
        <p:nvSpPr>
          <p:cNvPr id="29724" name="Text Box 32"/>
          <p:cNvSpPr txBox="1">
            <a:spLocks noChangeArrowheads="1"/>
          </p:cNvSpPr>
          <p:nvPr/>
        </p:nvSpPr>
        <p:spPr bwMode="auto">
          <a:xfrm>
            <a:off x="1219200" y="2819400"/>
            <a:ext cx="2063750" cy="949325"/>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大配偶子</a:t>
            </a:r>
          </a:p>
          <a:p>
            <a:r>
              <a:rPr lang="ja-JP" altLang="en-US">
                <a:solidFill>
                  <a:srgbClr val="FF0000"/>
                </a:solidFill>
                <a:latin typeface="Times" charset="0"/>
                <a:ea typeface="Osaka" charset="-128"/>
              </a:rPr>
              <a:t>卵子（</a:t>
            </a:r>
            <a:r>
              <a:rPr lang="en-US" altLang="ja-JP">
                <a:solidFill>
                  <a:srgbClr val="FF0000"/>
                </a:solidFill>
                <a:latin typeface="Times" charset="0"/>
                <a:ea typeface="Osaka" charset="-128"/>
              </a:rPr>
              <a:t>ovum, ova</a:t>
            </a:r>
            <a:r>
              <a:rPr lang="ja-JP" altLang="en-US">
                <a:solidFill>
                  <a:srgbClr val="FF0000"/>
                </a:solidFill>
                <a:latin typeface="Times" charset="0"/>
                <a:ea typeface="Osaka" charset="-128"/>
              </a:rPr>
              <a:t>）</a:t>
            </a:r>
          </a:p>
          <a:p>
            <a:r>
              <a:rPr lang="ja-JP" altLang="en-US">
                <a:solidFill>
                  <a:srgbClr val="FF0000"/>
                </a:solidFill>
                <a:latin typeface="Times" charset="0"/>
                <a:ea typeface="Osaka" charset="-128"/>
              </a:rPr>
              <a:t>卵（</a:t>
            </a:r>
            <a:r>
              <a:rPr lang="en-US" altLang="ja-JP">
                <a:solidFill>
                  <a:srgbClr val="FF0000"/>
                </a:solidFill>
                <a:latin typeface="Times" charset="0"/>
                <a:ea typeface="Osaka" charset="-128"/>
              </a:rPr>
              <a:t>egg</a:t>
            </a:r>
            <a:r>
              <a:rPr lang="ja-JP" altLang="en-US">
                <a:solidFill>
                  <a:srgbClr val="FF0000"/>
                </a:solidFill>
                <a:latin typeface="Times" charset="0"/>
                <a:ea typeface="Osaka" charset="-128"/>
              </a:rPr>
              <a:t>）</a:t>
            </a:r>
            <a:endParaRPr lang="ja-JP" altLang="en-US">
              <a:latin typeface="Times" charset="0"/>
              <a:ea typeface="Osaka" charset="-128"/>
            </a:endParaRPr>
          </a:p>
        </p:txBody>
      </p:sp>
      <p:sp>
        <p:nvSpPr>
          <p:cNvPr id="29725" name="Text Box 33"/>
          <p:cNvSpPr txBox="1">
            <a:spLocks noChangeArrowheads="1"/>
          </p:cNvSpPr>
          <p:nvPr/>
        </p:nvSpPr>
        <p:spPr bwMode="auto">
          <a:xfrm>
            <a:off x="5181600" y="3124200"/>
            <a:ext cx="2489200" cy="949325"/>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小配偶子</a:t>
            </a:r>
          </a:p>
          <a:p>
            <a:r>
              <a:rPr lang="ja-JP" altLang="en-US">
                <a:solidFill>
                  <a:srgbClr val="FF0000"/>
                </a:solidFill>
                <a:latin typeface="Times" charset="0"/>
                <a:ea typeface="Osaka" charset="-128"/>
              </a:rPr>
              <a:t>精子（</a:t>
            </a:r>
            <a:r>
              <a:rPr lang="en-US" altLang="ja-JP">
                <a:solidFill>
                  <a:srgbClr val="FF0000"/>
                </a:solidFill>
                <a:latin typeface="Times" charset="0"/>
                <a:ea typeface="Osaka" charset="-128"/>
              </a:rPr>
              <a:t>spermatozoon,</a:t>
            </a:r>
          </a:p>
          <a:p>
            <a:r>
              <a:rPr lang="en-US" altLang="ja-JP">
                <a:solidFill>
                  <a:srgbClr val="FF0000"/>
                </a:solidFill>
                <a:latin typeface="Times" charset="0"/>
                <a:ea typeface="Osaka" charset="-128"/>
              </a:rPr>
              <a:t> spermatozoa or sperm</a:t>
            </a:r>
            <a:r>
              <a:rPr lang="ja-JP" altLang="en-US">
                <a:solidFill>
                  <a:srgbClr val="FF0000"/>
                </a:solidFill>
                <a:latin typeface="Times" charset="0"/>
                <a:ea typeface="Osaka" charset="-128"/>
              </a:rPr>
              <a:t>）</a:t>
            </a:r>
            <a:endParaRPr lang="ja-JP" altLang="en-US">
              <a:latin typeface="Times" charset="0"/>
              <a:ea typeface="Osaka" charset="-128"/>
            </a:endParaRPr>
          </a:p>
        </p:txBody>
      </p:sp>
      <p:sp>
        <p:nvSpPr>
          <p:cNvPr id="29726" name="Text Box 34"/>
          <p:cNvSpPr txBox="1">
            <a:spLocks noChangeArrowheads="1"/>
          </p:cNvSpPr>
          <p:nvPr/>
        </p:nvSpPr>
        <p:spPr bwMode="auto">
          <a:xfrm>
            <a:off x="3276600" y="4114800"/>
            <a:ext cx="2165350" cy="377825"/>
          </a:xfrm>
          <a:prstGeom prst="rect">
            <a:avLst/>
          </a:prstGeom>
          <a:noFill/>
          <a:ln w="9525">
            <a:noFill/>
            <a:miter lim="800000"/>
            <a:headEnd/>
            <a:tailEnd/>
          </a:ln>
        </p:spPr>
        <p:txBody>
          <a:bodyPr wrap="none">
            <a:spAutoFit/>
          </a:bodyPr>
          <a:lstStyle/>
          <a:p>
            <a:r>
              <a:rPr lang="ja-JP" altLang="en-US">
                <a:latin typeface="Times" charset="0"/>
                <a:ea typeface="Osaka" charset="-128"/>
              </a:rPr>
              <a:t>受精（</a:t>
            </a:r>
            <a:r>
              <a:rPr lang="en-US" altLang="ja-JP">
                <a:latin typeface="Times" charset="0"/>
                <a:ea typeface="Osaka" charset="-128"/>
              </a:rPr>
              <a:t>fertilization</a:t>
            </a:r>
            <a:r>
              <a:rPr lang="ja-JP" altLang="en-US">
                <a:latin typeface="Times" charset="0"/>
                <a:ea typeface="Osaka" charset="-128"/>
              </a:rPr>
              <a:t>）</a:t>
            </a:r>
          </a:p>
        </p:txBody>
      </p:sp>
      <p:grpSp>
        <p:nvGrpSpPr>
          <p:cNvPr id="29727" name="Group 35"/>
          <p:cNvGrpSpPr>
            <a:grpSpLocks/>
          </p:cNvGrpSpPr>
          <p:nvPr/>
        </p:nvGrpSpPr>
        <p:grpSpPr bwMode="auto">
          <a:xfrm>
            <a:off x="4038600" y="3657600"/>
            <a:ext cx="457200" cy="533400"/>
            <a:chOff x="2544" y="2208"/>
            <a:chExt cx="288" cy="336"/>
          </a:xfrm>
        </p:grpSpPr>
        <p:sp>
          <p:nvSpPr>
            <p:cNvPr id="29730" name="Line 36"/>
            <p:cNvSpPr>
              <a:spLocks noChangeShapeType="1"/>
            </p:cNvSpPr>
            <p:nvPr/>
          </p:nvSpPr>
          <p:spPr bwMode="auto">
            <a:xfrm>
              <a:off x="2544" y="2208"/>
              <a:ext cx="144" cy="336"/>
            </a:xfrm>
            <a:prstGeom prst="line">
              <a:avLst/>
            </a:prstGeom>
            <a:noFill/>
            <a:ln w="9525">
              <a:solidFill>
                <a:schemeClr val="tx1"/>
              </a:solidFill>
              <a:round/>
              <a:headEnd/>
              <a:tailEnd/>
            </a:ln>
          </p:spPr>
          <p:txBody>
            <a:bodyPr wrap="none" anchor="ctr"/>
            <a:lstStyle/>
            <a:p>
              <a:endParaRPr lang="ja-JP" altLang="en-US"/>
            </a:p>
          </p:txBody>
        </p:sp>
        <p:sp>
          <p:nvSpPr>
            <p:cNvPr id="29731" name="Line 37"/>
            <p:cNvSpPr>
              <a:spLocks noChangeShapeType="1"/>
            </p:cNvSpPr>
            <p:nvPr/>
          </p:nvSpPr>
          <p:spPr bwMode="auto">
            <a:xfrm flipH="1">
              <a:off x="2688" y="2208"/>
              <a:ext cx="144" cy="336"/>
            </a:xfrm>
            <a:prstGeom prst="line">
              <a:avLst/>
            </a:prstGeom>
            <a:noFill/>
            <a:ln w="9525">
              <a:solidFill>
                <a:schemeClr val="tx1"/>
              </a:solidFill>
              <a:round/>
              <a:headEnd/>
              <a:tailEnd/>
            </a:ln>
          </p:spPr>
          <p:txBody>
            <a:bodyPr wrap="none" anchor="ctr"/>
            <a:lstStyle/>
            <a:p>
              <a:endParaRPr lang="ja-JP" altLang="en-US"/>
            </a:p>
          </p:txBody>
        </p:sp>
      </p:grpSp>
      <p:sp>
        <p:nvSpPr>
          <p:cNvPr id="29728" name="Text Box 38"/>
          <p:cNvSpPr txBox="1">
            <a:spLocks noChangeArrowheads="1"/>
          </p:cNvSpPr>
          <p:nvPr/>
        </p:nvSpPr>
        <p:spPr bwMode="auto">
          <a:xfrm>
            <a:off x="5165725" y="5668963"/>
            <a:ext cx="2540000" cy="758825"/>
          </a:xfrm>
          <a:prstGeom prst="rect">
            <a:avLst/>
          </a:prstGeom>
          <a:noFill/>
          <a:ln w="9525">
            <a:noFill/>
            <a:miter lim="800000"/>
            <a:headEnd/>
            <a:tailEnd/>
          </a:ln>
        </p:spPr>
        <p:txBody>
          <a:bodyPr wrap="none">
            <a:spAutoFit/>
          </a:bodyPr>
          <a:lstStyle/>
          <a:p>
            <a:r>
              <a:rPr lang="ja-JP" altLang="en-US">
                <a:latin typeface="Times" charset="0"/>
                <a:ea typeface="Osaka" charset="-128"/>
              </a:rPr>
              <a:t>受精卵（</a:t>
            </a:r>
            <a:r>
              <a:rPr lang="en-US" altLang="ja-JP">
                <a:latin typeface="Times" charset="0"/>
                <a:ea typeface="Osaka" charset="-128"/>
              </a:rPr>
              <a:t>fertilized egg</a:t>
            </a:r>
            <a:r>
              <a:rPr lang="ja-JP" altLang="en-US">
                <a:latin typeface="Times" charset="0"/>
                <a:ea typeface="Osaka" charset="-128"/>
              </a:rPr>
              <a:t>）</a:t>
            </a:r>
          </a:p>
          <a:p>
            <a:r>
              <a:rPr lang="ja-JP" altLang="en-US">
                <a:latin typeface="Times" charset="0"/>
                <a:ea typeface="Osaka" charset="-128"/>
              </a:rPr>
              <a:t>胚（</a:t>
            </a:r>
            <a:r>
              <a:rPr lang="en-US" altLang="ja-JP">
                <a:latin typeface="Times" charset="0"/>
                <a:ea typeface="Osaka" charset="-128"/>
              </a:rPr>
              <a:t>embryo</a:t>
            </a:r>
            <a:r>
              <a:rPr lang="ja-JP" altLang="en-US" sz="2400">
                <a:latin typeface="Times" charset="0"/>
                <a:ea typeface="Osaka" charset="-128"/>
              </a:rPr>
              <a:t>）</a:t>
            </a:r>
          </a:p>
        </p:txBody>
      </p:sp>
      <p:sp>
        <p:nvSpPr>
          <p:cNvPr id="29729" name="Text Box 39"/>
          <p:cNvSpPr txBox="1">
            <a:spLocks noChangeArrowheads="1"/>
          </p:cNvSpPr>
          <p:nvPr/>
        </p:nvSpPr>
        <p:spPr bwMode="auto">
          <a:xfrm>
            <a:off x="6553200" y="2974975"/>
            <a:ext cx="2413000" cy="377825"/>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生殖細胞（</a:t>
            </a:r>
            <a:r>
              <a:rPr lang="en-US" altLang="ja-JP">
                <a:solidFill>
                  <a:srgbClr val="FF0000"/>
                </a:solidFill>
                <a:latin typeface="Times" charset="0"/>
                <a:ea typeface="Osaka" charset="-128"/>
              </a:rPr>
              <a:t>germ cell</a:t>
            </a:r>
            <a:r>
              <a:rPr lang="ja-JP" altLang="en-US">
                <a:solidFill>
                  <a:srgbClr val="FF0000"/>
                </a:solidFill>
                <a:latin typeface="Times" charset="0"/>
                <a:ea typeface="Osaka" charset="-128"/>
              </a:rPr>
              <a:t>）</a:t>
            </a:r>
            <a:endParaRPr lang="ja-JP" altLang="en-US">
              <a:latin typeface="Times" charset="0"/>
              <a:ea typeface="Osaka" charset="-128"/>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683568" y="404664"/>
            <a:ext cx="7263527" cy="461665"/>
          </a:xfrm>
          <a:prstGeom prst="rect">
            <a:avLst/>
          </a:prstGeom>
          <a:noFill/>
        </p:spPr>
        <p:txBody>
          <a:bodyPr wrap="none" rtlCol="0">
            <a:spAutoFit/>
          </a:bodyPr>
          <a:lstStyle/>
          <a:p>
            <a:r>
              <a:rPr kumimoji="1" lang="ja-JP" altLang="en-US" sz="2400" dirty="0">
                <a:solidFill>
                  <a:srgbClr val="FF0000"/>
                </a:solidFill>
                <a:ea typeface="Osaka"/>
              </a:rPr>
              <a:t>多くの動物種において、ミトコンドリアは母親由来</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4800600"/>
            <a:ext cx="4267200" cy="1214438"/>
            <a:chOff x="144" y="1392"/>
            <a:chExt cx="5568" cy="1584"/>
          </a:xfrm>
        </p:grpSpPr>
        <p:sp>
          <p:nvSpPr>
            <p:cNvPr id="19551"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2"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3"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4"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5"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6"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57"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58"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59"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0"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1"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2"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3"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4"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5"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66"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7"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8"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69"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0"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1"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2"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73"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74"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75"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76"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7"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8"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79"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80"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81"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82"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19583"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84"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85"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3" name="Group 38"/>
          <p:cNvGrpSpPr>
            <a:grpSpLocks/>
          </p:cNvGrpSpPr>
          <p:nvPr/>
        </p:nvGrpSpPr>
        <p:grpSpPr bwMode="auto">
          <a:xfrm flipV="1">
            <a:off x="457200" y="304800"/>
            <a:ext cx="4267200" cy="1214438"/>
            <a:chOff x="432" y="1728"/>
            <a:chExt cx="2688" cy="765"/>
          </a:xfrm>
        </p:grpSpPr>
        <p:sp>
          <p:nvSpPr>
            <p:cNvPr id="19516"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17"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18"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19"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0"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1"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2"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23"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24"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5"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6"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7"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8"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29"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0"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31"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2"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3"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4"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5"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6"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37"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38"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39"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40"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41"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2"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3"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4"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5"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46"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47"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19548"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19549"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50"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19460"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grpSp>
        <p:nvGrpSpPr>
          <p:cNvPr id="4" name="Group 75"/>
          <p:cNvGrpSpPr>
            <a:grpSpLocks/>
          </p:cNvGrpSpPr>
          <p:nvPr/>
        </p:nvGrpSpPr>
        <p:grpSpPr bwMode="auto">
          <a:xfrm>
            <a:off x="2362200" y="3429000"/>
            <a:ext cx="1371600" cy="400050"/>
            <a:chOff x="1296" y="2304"/>
            <a:chExt cx="864" cy="252"/>
          </a:xfrm>
        </p:grpSpPr>
        <p:sp>
          <p:nvSpPr>
            <p:cNvPr id="19514"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19515"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solidFill>
                  <a:srgbClr val="000000"/>
                </a:solidFill>
              </a:endParaRPr>
            </a:p>
          </p:txBody>
        </p:sp>
      </p:grpSp>
      <p:sp>
        <p:nvSpPr>
          <p:cNvPr id="19462"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63"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19464"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65"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19466"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19467"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68"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69"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0"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1"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2"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3"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4"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75"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76"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7"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8"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79"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0"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1"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2"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83"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4"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5"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6"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7"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8"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89"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90"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1"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2"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3"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4"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5"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6"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497"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498"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499"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19500"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19501"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02"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19503"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solidFill>
                  <a:srgbClr val="000000"/>
                </a:solidFill>
                <a:latin typeface="Times" charset="0"/>
                <a:ea typeface="Osaka" charset="-128"/>
              </a:rPr>
              <a:t>2</a:t>
            </a:r>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4"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solidFill>
                  <a:srgbClr val="000000"/>
                </a:solidFill>
                <a:latin typeface="Times" charset="0"/>
                <a:ea typeface="Osaka" charset="-128"/>
              </a:rPr>
              <a:t>2</a:t>
            </a:r>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5"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solidFill>
                  <a:srgbClr val="000000"/>
                </a:solidFill>
                <a:latin typeface="Times" charset="0"/>
                <a:ea typeface="Osaka" charset="-128"/>
              </a:rPr>
              <a:t>2</a:t>
            </a:r>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6"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sp>
        <p:nvSpPr>
          <p:cNvPr id="19507"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solidFill>
                  <a:srgbClr val="000000"/>
                </a:solidFill>
                <a:latin typeface="Times" charset="0"/>
                <a:ea typeface="Osaka" charset="-128"/>
              </a:rPr>
              <a:t>n</a:t>
            </a:r>
            <a:endParaRPr lang="en-US" altLang="ja-JP" sz="3200">
              <a:solidFill>
                <a:srgbClr val="000000"/>
              </a:solidFill>
              <a:latin typeface="Times" charset="0"/>
              <a:ea typeface="Osaka" charset="-128"/>
            </a:endParaRPr>
          </a:p>
        </p:txBody>
      </p:sp>
      <p:grpSp>
        <p:nvGrpSpPr>
          <p:cNvPr id="5" name="Group 127"/>
          <p:cNvGrpSpPr>
            <a:grpSpLocks/>
          </p:cNvGrpSpPr>
          <p:nvPr/>
        </p:nvGrpSpPr>
        <p:grpSpPr bwMode="auto">
          <a:xfrm>
            <a:off x="2051050" y="2492375"/>
            <a:ext cx="773113" cy="942975"/>
            <a:chOff x="1292" y="1570"/>
            <a:chExt cx="487" cy="594"/>
          </a:xfrm>
        </p:grpSpPr>
        <p:sp>
          <p:nvSpPr>
            <p:cNvPr id="19512" name="Text Box 128"/>
            <p:cNvSpPr txBox="1">
              <a:spLocks noChangeArrowheads="1"/>
            </p:cNvSpPr>
            <p:nvPr/>
          </p:nvSpPr>
          <p:spPr bwMode="auto">
            <a:xfrm>
              <a:off x="1292" y="1933"/>
              <a:ext cx="404" cy="231"/>
            </a:xfrm>
            <a:prstGeom prst="rect">
              <a:avLst/>
            </a:prstGeom>
            <a:noFill/>
            <a:ln w="9525">
              <a:noFill/>
              <a:miter lim="800000"/>
              <a:headEnd/>
              <a:tailEnd/>
            </a:ln>
          </p:spPr>
          <p:txBody>
            <a:bodyPr wrap="none">
              <a:spAutoFit/>
            </a:bodyPr>
            <a:lstStyle/>
            <a:p>
              <a:r>
                <a:rPr lang="ja-JP" altLang="en-US">
                  <a:solidFill>
                    <a:srgbClr val="000000"/>
                  </a:solidFill>
                </a:rPr>
                <a:t>精子</a:t>
              </a:r>
            </a:p>
          </p:txBody>
        </p:sp>
        <p:sp>
          <p:nvSpPr>
            <p:cNvPr id="19513" name="Text Box 129"/>
            <p:cNvSpPr txBox="1">
              <a:spLocks noChangeArrowheads="1"/>
            </p:cNvSpPr>
            <p:nvPr/>
          </p:nvSpPr>
          <p:spPr bwMode="auto">
            <a:xfrm>
              <a:off x="1519" y="1570"/>
              <a:ext cx="260" cy="231"/>
            </a:xfrm>
            <a:prstGeom prst="rect">
              <a:avLst/>
            </a:prstGeom>
            <a:noFill/>
            <a:ln w="9525">
              <a:noFill/>
              <a:miter lim="800000"/>
              <a:headEnd/>
              <a:tailEnd/>
            </a:ln>
          </p:spPr>
          <p:txBody>
            <a:bodyPr wrap="none">
              <a:spAutoFit/>
            </a:bodyPr>
            <a:lstStyle/>
            <a:p>
              <a:r>
                <a:rPr lang="ja-JP" altLang="en-US">
                  <a:solidFill>
                    <a:srgbClr val="000000"/>
                  </a:solidFill>
                </a:rPr>
                <a:t>卵</a:t>
              </a:r>
            </a:p>
          </p:txBody>
        </p:sp>
      </p:grpSp>
      <p:grpSp>
        <p:nvGrpSpPr>
          <p:cNvPr id="6" name="Group 130"/>
          <p:cNvGrpSpPr>
            <a:grpSpLocks/>
          </p:cNvGrpSpPr>
          <p:nvPr/>
        </p:nvGrpSpPr>
        <p:grpSpPr bwMode="auto">
          <a:xfrm>
            <a:off x="250825" y="1700213"/>
            <a:ext cx="1238250" cy="2959100"/>
            <a:chOff x="158" y="1071"/>
            <a:chExt cx="780" cy="1864"/>
          </a:xfrm>
        </p:grpSpPr>
        <p:sp>
          <p:nvSpPr>
            <p:cNvPr id="19510" name="Text Box 131"/>
            <p:cNvSpPr txBox="1">
              <a:spLocks noChangeArrowheads="1"/>
            </p:cNvSpPr>
            <p:nvPr/>
          </p:nvSpPr>
          <p:spPr bwMode="auto">
            <a:xfrm>
              <a:off x="158" y="1071"/>
              <a:ext cx="780" cy="231"/>
            </a:xfrm>
            <a:prstGeom prst="rect">
              <a:avLst/>
            </a:prstGeom>
            <a:noFill/>
            <a:ln w="9525">
              <a:noFill/>
              <a:miter lim="800000"/>
              <a:headEnd/>
              <a:tailEnd/>
            </a:ln>
          </p:spPr>
          <p:txBody>
            <a:bodyPr wrap="none">
              <a:spAutoFit/>
            </a:bodyPr>
            <a:lstStyle/>
            <a:p>
              <a:r>
                <a:rPr lang="ja-JP" altLang="en-US">
                  <a:solidFill>
                    <a:srgbClr val="000000"/>
                  </a:solidFill>
                </a:rPr>
                <a:t>雌 </a:t>
              </a:r>
              <a:r>
                <a:rPr lang="en-US" altLang="ja-JP">
                  <a:solidFill>
                    <a:srgbClr val="000000"/>
                  </a:solidFill>
                </a:rPr>
                <a:t>Female</a:t>
              </a:r>
            </a:p>
          </p:txBody>
        </p:sp>
        <p:sp>
          <p:nvSpPr>
            <p:cNvPr id="19511" name="Text Box 132"/>
            <p:cNvSpPr txBox="1">
              <a:spLocks noChangeArrowheads="1"/>
            </p:cNvSpPr>
            <p:nvPr/>
          </p:nvSpPr>
          <p:spPr bwMode="auto">
            <a:xfrm>
              <a:off x="204" y="2704"/>
              <a:ext cx="612" cy="231"/>
            </a:xfrm>
            <a:prstGeom prst="rect">
              <a:avLst/>
            </a:prstGeom>
            <a:noFill/>
            <a:ln w="9525">
              <a:noFill/>
              <a:miter lim="800000"/>
              <a:headEnd/>
              <a:tailEnd/>
            </a:ln>
          </p:spPr>
          <p:txBody>
            <a:bodyPr wrap="none">
              <a:spAutoFit/>
            </a:bodyPr>
            <a:lstStyle/>
            <a:p>
              <a:r>
                <a:rPr lang="ja-JP" altLang="en-US">
                  <a:solidFill>
                    <a:srgbClr val="000000"/>
                  </a:solidFill>
                </a:rPr>
                <a:t>雄 </a:t>
              </a:r>
              <a:r>
                <a:rPr lang="en-US" altLang="ja-JP">
                  <a:solidFill>
                    <a:srgbClr val="000000"/>
                  </a:solidFill>
                </a:rPr>
                <a:t>Male</a:t>
              </a:r>
            </a:p>
          </p:txBody>
        </p:sp>
      </p:grpSp>
      <p:grpSp>
        <p:nvGrpSpPr>
          <p:cNvPr id="139" name="グループ化 138"/>
          <p:cNvGrpSpPr/>
          <p:nvPr/>
        </p:nvGrpSpPr>
        <p:grpSpPr>
          <a:xfrm>
            <a:off x="539552" y="1340768"/>
            <a:ext cx="3600400" cy="72008"/>
            <a:chOff x="539552" y="1340768"/>
            <a:chExt cx="3600400" cy="72008"/>
          </a:xfrm>
        </p:grpSpPr>
        <p:sp>
          <p:nvSpPr>
            <p:cNvPr id="130" name="円/楕円 129"/>
            <p:cNvSpPr/>
            <p:nvPr/>
          </p:nvSpPr>
          <p:spPr>
            <a:xfrm>
              <a:off x="53955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円/楕円 130"/>
            <p:cNvSpPr/>
            <p:nvPr/>
          </p:nvSpPr>
          <p:spPr>
            <a:xfrm>
              <a:off x="104360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円/楕円 131"/>
            <p:cNvSpPr/>
            <p:nvPr/>
          </p:nvSpPr>
          <p:spPr>
            <a:xfrm>
              <a:off x="161967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円/楕円 132"/>
            <p:cNvSpPr/>
            <p:nvPr/>
          </p:nvSpPr>
          <p:spPr>
            <a:xfrm>
              <a:off x="2411760"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133"/>
            <p:cNvSpPr/>
            <p:nvPr/>
          </p:nvSpPr>
          <p:spPr>
            <a:xfrm>
              <a:off x="320384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円/楕円 134"/>
            <p:cNvSpPr/>
            <p:nvPr/>
          </p:nvSpPr>
          <p:spPr>
            <a:xfrm>
              <a:off x="4067944"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0" name="グループ化 139"/>
          <p:cNvGrpSpPr/>
          <p:nvPr/>
        </p:nvGrpSpPr>
        <p:grpSpPr>
          <a:xfrm>
            <a:off x="5693064" y="3140968"/>
            <a:ext cx="3600400" cy="72008"/>
            <a:chOff x="539552" y="1340768"/>
            <a:chExt cx="3600400" cy="72008"/>
          </a:xfrm>
        </p:grpSpPr>
        <p:sp>
          <p:nvSpPr>
            <p:cNvPr id="141" name="円/楕円 140"/>
            <p:cNvSpPr/>
            <p:nvPr/>
          </p:nvSpPr>
          <p:spPr>
            <a:xfrm>
              <a:off x="53955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141"/>
            <p:cNvSpPr/>
            <p:nvPr/>
          </p:nvSpPr>
          <p:spPr>
            <a:xfrm>
              <a:off x="104360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円/楕円 142"/>
            <p:cNvSpPr/>
            <p:nvPr/>
          </p:nvSpPr>
          <p:spPr>
            <a:xfrm>
              <a:off x="1619672"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円/楕円 143"/>
            <p:cNvSpPr/>
            <p:nvPr/>
          </p:nvSpPr>
          <p:spPr>
            <a:xfrm>
              <a:off x="2411760"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円/楕円 144"/>
            <p:cNvSpPr/>
            <p:nvPr/>
          </p:nvSpPr>
          <p:spPr>
            <a:xfrm>
              <a:off x="3203848"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円/楕円 145"/>
            <p:cNvSpPr/>
            <p:nvPr/>
          </p:nvSpPr>
          <p:spPr>
            <a:xfrm>
              <a:off x="4067944" y="1340768"/>
              <a:ext cx="72008" cy="720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7" name="グループ化 146"/>
          <p:cNvGrpSpPr/>
          <p:nvPr/>
        </p:nvGrpSpPr>
        <p:grpSpPr>
          <a:xfrm>
            <a:off x="467544" y="5013176"/>
            <a:ext cx="3600400" cy="72008"/>
            <a:chOff x="539552" y="1340768"/>
            <a:chExt cx="3600400" cy="72008"/>
          </a:xfrm>
          <a:solidFill>
            <a:srgbClr val="FFFF00"/>
          </a:solidFill>
        </p:grpSpPr>
        <p:sp>
          <p:nvSpPr>
            <p:cNvPr id="148" name="円/楕円 147"/>
            <p:cNvSpPr/>
            <p:nvPr/>
          </p:nvSpPr>
          <p:spPr>
            <a:xfrm>
              <a:off x="539552"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9" name="円/楕円 148"/>
            <p:cNvSpPr/>
            <p:nvPr/>
          </p:nvSpPr>
          <p:spPr>
            <a:xfrm>
              <a:off x="1043608"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円/楕円 149"/>
            <p:cNvSpPr/>
            <p:nvPr/>
          </p:nvSpPr>
          <p:spPr>
            <a:xfrm>
              <a:off x="1619672"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円/楕円 150"/>
            <p:cNvSpPr/>
            <p:nvPr/>
          </p:nvSpPr>
          <p:spPr>
            <a:xfrm>
              <a:off x="2411760"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2" name="円/楕円 151"/>
            <p:cNvSpPr/>
            <p:nvPr/>
          </p:nvSpPr>
          <p:spPr>
            <a:xfrm>
              <a:off x="3203848"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3" name="円/楕円 152"/>
            <p:cNvSpPr/>
            <p:nvPr/>
          </p:nvSpPr>
          <p:spPr>
            <a:xfrm>
              <a:off x="4067944" y="1340768"/>
              <a:ext cx="72008" cy="72008"/>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4" name="円/楕円 153"/>
          <p:cNvSpPr/>
          <p:nvPr/>
        </p:nvSpPr>
        <p:spPr>
          <a:xfrm>
            <a:off x="3347864" y="3573016"/>
            <a:ext cx="127248" cy="127248"/>
          </a:xfrm>
          <a:prstGeom prst="ellipse">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円/楕円 154"/>
          <p:cNvSpPr/>
          <p:nvPr/>
        </p:nvSpPr>
        <p:spPr>
          <a:xfrm>
            <a:off x="3347864" y="2708920"/>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155"/>
          <p:cNvSpPr/>
          <p:nvPr/>
        </p:nvSpPr>
        <p:spPr>
          <a:xfrm>
            <a:off x="3500264" y="2861320"/>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円/楕円 156"/>
          <p:cNvSpPr/>
          <p:nvPr/>
        </p:nvSpPr>
        <p:spPr>
          <a:xfrm>
            <a:off x="3131840" y="2636912"/>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58" name="円/楕円 157"/>
          <p:cNvSpPr/>
          <p:nvPr/>
        </p:nvSpPr>
        <p:spPr>
          <a:xfrm>
            <a:off x="3635896" y="2564904"/>
            <a:ext cx="127248" cy="12724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9" name="テキスト ボックス 158"/>
          <p:cNvSpPr txBox="1"/>
          <p:nvPr/>
        </p:nvSpPr>
        <p:spPr>
          <a:xfrm>
            <a:off x="4427984" y="3789040"/>
            <a:ext cx="4285147" cy="646331"/>
          </a:xfrm>
          <a:prstGeom prst="rect">
            <a:avLst/>
          </a:prstGeom>
          <a:noFill/>
        </p:spPr>
        <p:txBody>
          <a:bodyPr wrap="none" rtlCol="0">
            <a:spAutoFit/>
          </a:bodyPr>
          <a:lstStyle/>
          <a:p>
            <a:r>
              <a:rPr kumimoji="1" lang="ja-JP" altLang="en-US" dirty="0"/>
              <a:t>精子がもちこむ父親由来のミトコンドリアは</a:t>
            </a:r>
            <a:endParaRPr kumimoji="1" lang="en-US" altLang="ja-JP" dirty="0"/>
          </a:p>
          <a:p>
            <a:r>
              <a:rPr lang="ja-JP" altLang="en-US" dirty="0"/>
              <a:t>受精後、卵細胞質内で消化される。</a:t>
            </a:r>
            <a:endParaRPr kumimoji="1" lang="ja-JP" altLang="en-US" dirty="0"/>
          </a:p>
        </p:txBody>
      </p:sp>
      <p:sp>
        <p:nvSpPr>
          <p:cNvPr id="161" name="テキスト ボックス 160"/>
          <p:cNvSpPr txBox="1"/>
          <p:nvPr/>
        </p:nvSpPr>
        <p:spPr>
          <a:xfrm>
            <a:off x="5004048" y="1268760"/>
            <a:ext cx="3259226" cy="646331"/>
          </a:xfrm>
          <a:prstGeom prst="rect">
            <a:avLst/>
          </a:prstGeom>
          <a:noFill/>
        </p:spPr>
        <p:txBody>
          <a:bodyPr wrap="none" rtlCol="0">
            <a:spAutoFit/>
          </a:bodyPr>
          <a:lstStyle/>
          <a:p>
            <a:r>
              <a:rPr lang="ja-JP" altLang="en-US" dirty="0"/>
              <a:t>母親由来のミトコンドリアのみが</a:t>
            </a:r>
            <a:endParaRPr lang="en-US" altLang="ja-JP" dirty="0"/>
          </a:p>
          <a:p>
            <a:r>
              <a:rPr lang="ja-JP" altLang="en-US" dirty="0"/>
              <a:t>子孫に</a:t>
            </a:r>
            <a:r>
              <a:rPr kumimoji="1" lang="ja-JP" altLang="en-US" dirty="0"/>
              <a:t>「遺伝」する。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55576" y="1124744"/>
            <a:ext cx="29273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有性生殖と無性生殖</a:t>
            </a:r>
          </a:p>
        </p:txBody>
      </p:sp>
      <p:sp>
        <p:nvSpPr>
          <p:cNvPr id="32771" name="Text Box 3"/>
          <p:cNvSpPr txBox="1">
            <a:spLocks noChangeArrowheads="1"/>
          </p:cNvSpPr>
          <p:nvPr/>
        </p:nvSpPr>
        <p:spPr bwMode="auto">
          <a:xfrm>
            <a:off x="1132363" y="1962944"/>
            <a:ext cx="6584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進化する（変化する）ためには性が必要である</a:t>
            </a:r>
          </a:p>
        </p:txBody>
      </p:sp>
      <p:sp>
        <p:nvSpPr>
          <p:cNvPr id="32772" name="Text Box 4"/>
          <p:cNvSpPr txBox="1">
            <a:spLocks noChangeArrowheads="1"/>
          </p:cNvSpPr>
          <p:nvPr/>
        </p:nvSpPr>
        <p:spPr bwMode="auto">
          <a:xfrm>
            <a:off x="1132363" y="2648744"/>
            <a:ext cx="3536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ただし、コストも高い！</a:t>
            </a:r>
          </a:p>
        </p:txBody>
      </p:sp>
      <p:sp>
        <p:nvSpPr>
          <p:cNvPr id="7" name="テキスト ボックス 6"/>
          <p:cNvSpPr txBox="1"/>
          <p:nvPr/>
        </p:nvSpPr>
        <p:spPr>
          <a:xfrm>
            <a:off x="683568" y="404664"/>
            <a:ext cx="7263527" cy="461665"/>
          </a:xfrm>
          <a:prstGeom prst="rect">
            <a:avLst/>
          </a:prstGeom>
          <a:noFill/>
        </p:spPr>
        <p:txBody>
          <a:bodyPr wrap="none" rtlCol="0">
            <a:spAutoFit/>
          </a:bodyPr>
          <a:lstStyle/>
          <a:p>
            <a:r>
              <a:rPr kumimoji="1" lang="ja-JP" altLang="en-US" sz="2400" dirty="0">
                <a:solidFill>
                  <a:srgbClr val="FF0000"/>
                </a:solidFill>
                <a:ea typeface="Osaka"/>
              </a:rPr>
              <a:t>多くの動物種において、ミトコンドリアは母親由来</a:t>
            </a:r>
          </a:p>
        </p:txBody>
      </p:sp>
      <p:sp>
        <p:nvSpPr>
          <p:cNvPr id="8" name="Text Box 5"/>
          <p:cNvSpPr txBox="1">
            <a:spLocks noChangeArrowheads="1"/>
          </p:cNvSpPr>
          <p:nvPr/>
        </p:nvSpPr>
        <p:spPr bwMode="auto">
          <a:xfrm>
            <a:off x="1181179" y="3280321"/>
            <a:ext cx="4801314" cy="369332"/>
          </a:xfrm>
          <a:prstGeom prst="rect">
            <a:avLst/>
          </a:prstGeom>
          <a:noFill/>
          <a:ln w="9525">
            <a:noFill/>
            <a:miter lim="800000"/>
            <a:headEnd/>
            <a:tailEnd/>
          </a:ln>
        </p:spPr>
        <p:txBody>
          <a:bodyPr wrap="none">
            <a:spAutoFit/>
          </a:bodyPr>
          <a:lstStyle/>
          <a:p>
            <a:r>
              <a:rPr lang="ja-JP" altLang="en-US" dirty="0">
                <a:solidFill>
                  <a:srgbClr val="000000"/>
                </a:solidFill>
                <a:latin typeface="Times" charset="0"/>
                <a:ea typeface="Osaka" charset="-128"/>
              </a:rPr>
              <a:t>わざわざ「オス」をつくらなくてはならない</a:t>
            </a:r>
          </a:p>
        </p:txBody>
      </p:sp>
      <p:sp>
        <p:nvSpPr>
          <p:cNvPr id="9" name="テキスト ボックス 8"/>
          <p:cNvSpPr txBox="1"/>
          <p:nvPr/>
        </p:nvSpPr>
        <p:spPr>
          <a:xfrm>
            <a:off x="1253187" y="3789040"/>
            <a:ext cx="4801314" cy="369332"/>
          </a:xfrm>
          <a:prstGeom prst="rect">
            <a:avLst/>
          </a:prstGeom>
          <a:noFill/>
        </p:spPr>
        <p:txBody>
          <a:bodyPr wrap="none" rtlCol="0">
            <a:spAutoFit/>
          </a:bodyPr>
          <a:lstStyle/>
          <a:p>
            <a:r>
              <a:rPr kumimoji="1" lang="ja-JP" altLang="en-US" dirty="0">
                <a:solidFill>
                  <a:srgbClr val="FF0000"/>
                </a:solidFill>
                <a:ea typeface="Osaka"/>
              </a:rPr>
              <a:t>「メスは存在であるが、オスは現象である」</a:t>
            </a:r>
          </a:p>
        </p:txBody>
      </p:sp>
      <p:sp>
        <p:nvSpPr>
          <p:cNvPr id="10" name="テキスト ボックス 9"/>
          <p:cNvSpPr txBox="1"/>
          <p:nvPr/>
        </p:nvSpPr>
        <p:spPr>
          <a:xfrm>
            <a:off x="2621339" y="4365104"/>
            <a:ext cx="4216219" cy="369332"/>
          </a:xfrm>
          <a:prstGeom prst="rect">
            <a:avLst/>
          </a:prstGeom>
          <a:noFill/>
        </p:spPr>
        <p:txBody>
          <a:bodyPr wrap="none" rtlCol="0">
            <a:spAutoFit/>
          </a:bodyPr>
          <a:lstStyle/>
          <a:p>
            <a:r>
              <a:rPr kumimoji="1" lang="ja-JP" altLang="en-US" dirty="0"/>
              <a:t>オスは精子をつくる役目に徹する種もある</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0" name="Picture 10" descr="http://pds.exblog.jp/pds/1/200510/29/90/e0038990_12115953.jpg"/>
          <p:cNvPicPr>
            <a:picLocks noChangeAspect="1" noChangeArrowheads="1"/>
          </p:cNvPicPr>
          <p:nvPr/>
        </p:nvPicPr>
        <p:blipFill>
          <a:blip r:embed="rId2" cstate="print"/>
          <a:srcRect/>
          <a:stretch>
            <a:fillRect/>
          </a:stretch>
        </p:blipFill>
        <p:spPr bwMode="auto">
          <a:xfrm>
            <a:off x="2303748" y="836712"/>
            <a:ext cx="972108" cy="1296144"/>
          </a:xfrm>
          <a:prstGeom prst="rect">
            <a:avLst/>
          </a:prstGeom>
          <a:noFill/>
        </p:spPr>
      </p:pic>
      <p:pic>
        <p:nvPicPr>
          <p:cNvPr id="501764" name="Picture 4" descr="https://upload.wikimedia.org/wikipedia/commons/thumb/1/14/Nephila-clavata-f-eating-and-2-m.jpg/250px-Nephila-clavata-f-eating-and-2-m.jpg"/>
          <p:cNvPicPr>
            <a:picLocks noChangeAspect="1" noChangeArrowheads="1"/>
          </p:cNvPicPr>
          <p:nvPr/>
        </p:nvPicPr>
        <p:blipFill>
          <a:blip r:embed="rId3" cstate="print"/>
          <a:srcRect/>
          <a:stretch>
            <a:fillRect/>
          </a:stretch>
        </p:blipFill>
        <p:spPr bwMode="auto">
          <a:xfrm>
            <a:off x="826504" y="764704"/>
            <a:ext cx="1081200" cy="1440159"/>
          </a:xfrm>
          <a:prstGeom prst="rect">
            <a:avLst/>
          </a:prstGeom>
          <a:noFill/>
        </p:spPr>
      </p:pic>
      <p:pic>
        <p:nvPicPr>
          <p:cNvPr id="501766" name="Picture 6" descr="http://stat.ameba.jp/user_images/20150930/21/kamiosanjin/1f/17/j/o0600080013440442064.jpg"/>
          <p:cNvPicPr>
            <a:picLocks noChangeAspect="1" noChangeArrowheads="1"/>
          </p:cNvPicPr>
          <p:nvPr/>
        </p:nvPicPr>
        <p:blipFill>
          <a:blip r:embed="rId4" cstate="print"/>
          <a:srcRect/>
          <a:stretch>
            <a:fillRect/>
          </a:stretch>
        </p:blipFill>
        <p:spPr bwMode="auto">
          <a:xfrm>
            <a:off x="3653898" y="836712"/>
            <a:ext cx="1566174" cy="2088232"/>
          </a:xfrm>
          <a:prstGeom prst="rect">
            <a:avLst/>
          </a:prstGeom>
          <a:noFill/>
        </p:spPr>
      </p:pic>
      <p:sp>
        <p:nvSpPr>
          <p:cNvPr id="5" name="テキスト ボックス 4"/>
          <p:cNvSpPr txBox="1"/>
          <p:nvPr/>
        </p:nvSpPr>
        <p:spPr>
          <a:xfrm>
            <a:off x="755576" y="260648"/>
            <a:ext cx="1378904" cy="369332"/>
          </a:xfrm>
          <a:prstGeom prst="rect">
            <a:avLst/>
          </a:prstGeom>
          <a:noFill/>
        </p:spPr>
        <p:txBody>
          <a:bodyPr wrap="none" rtlCol="0">
            <a:spAutoFit/>
          </a:bodyPr>
          <a:lstStyle/>
          <a:p>
            <a:r>
              <a:rPr kumimoji="1" lang="ja-JP" altLang="en-US" dirty="0"/>
              <a:t>ジョロウグモ</a:t>
            </a:r>
          </a:p>
        </p:txBody>
      </p:sp>
      <p:grpSp>
        <p:nvGrpSpPr>
          <p:cNvPr id="17" name="グループ化 16"/>
          <p:cNvGrpSpPr/>
          <p:nvPr/>
        </p:nvGrpSpPr>
        <p:grpSpPr>
          <a:xfrm>
            <a:off x="1692248" y="429101"/>
            <a:ext cx="3456386" cy="1317369"/>
            <a:chOff x="1692248" y="429101"/>
            <a:chExt cx="3456386" cy="1317369"/>
          </a:xfrm>
        </p:grpSpPr>
        <p:sp>
          <p:nvSpPr>
            <p:cNvPr id="6" name="下矢印 5"/>
            <p:cNvSpPr/>
            <p:nvPr/>
          </p:nvSpPr>
          <p:spPr>
            <a:xfrm rot="2452286">
              <a:off x="1692248" y="596251"/>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rot="2452286">
              <a:off x="3131270" y="429101"/>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下矢印 7"/>
            <p:cNvSpPr/>
            <p:nvPr/>
          </p:nvSpPr>
          <p:spPr>
            <a:xfrm rot="2452286">
              <a:off x="4788594" y="452235"/>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下矢印 8"/>
            <p:cNvSpPr/>
            <p:nvPr/>
          </p:nvSpPr>
          <p:spPr>
            <a:xfrm rot="19034315">
              <a:off x="3711594" y="1170406"/>
              <a:ext cx="360040"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2" name="テキスト ボックス 11"/>
          <p:cNvSpPr txBox="1"/>
          <p:nvPr/>
        </p:nvSpPr>
        <p:spPr>
          <a:xfrm>
            <a:off x="3563888" y="3140968"/>
            <a:ext cx="1656184" cy="461665"/>
          </a:xfrm>
          <a:prstGeom prst="rect">
            <a:avLst/>
          </a:prstGeom>
          <a:noFill/>
        </p:spPr>
        <p:txBody>
          <a:bodyPr wrap="square" rtlCol="0">
            <a:spAutoFit/>
          </a:bodyPr>
          <a:lstStyle/>
          <a:p>
            <a:r>
              <a:rPr lang="en-US" altLang="ja-JP" sz="800" dirty="0"/>
              <a:t>http://stat.ameba.jp/user_images/20150930/21/kamiosanjin/1f/17/j/o0600080013440442064.jpg</a:t>
            </a:r>
            <a:endParaRPr kumimoji="1" lang="ja-JP" altLang="en-US" sz="800" dirty="0"/>
          </a:p>
        </p:txBody>
      </p:sp>
      <p:sp>
        <p:nvSpPr>
          <p:cNvPr id="13" name="テキスト ボックス 12"/>
          <p:cNvSpPr txBox="1"/>
          <p:nvPr/>
        </p:nvSpPr>
        <p:spPr>
          <a:xfrm>
            <a:off x="683568" y="2420888"/>
            <a:ext cx="1224136" cy="954107"/>
          </a:xfrm>
          <a:prstGeom prst="rect">
            <a:avLst/>
          </a:prstGeom>
          <a:noFill/>
        </p:spPr>
        <p:txBody>
          <a:bodyPr wrap="square" rtlCol="0">
            <a:spAutoFit/>
          </a:bodyPr>
          <a:lstStyle/>
          <a:p>
            <a:r>
              <a:rPr lang="en-US" altLang="ja-JP" sz="800" dirty="0"/>
              <a:t>https://upload.wikimedia.org/wikipedia/commons/thumb/1/14/Nephila-clavata-f-eating-and-2-m.jpg/250px-Nephila-clavata-f-eating-and-2-m.jpg</a:t>
            </a:r>
            <a:endParaRPr kumimoji="1" lang="ja-JP" altLang="en-US" sz="800" dirty="0"/>
          </a:p>
        </p:txBody>
      </p:sp>
      <p:sp>
        <p:nvSpPr>
          <p:cNvPr id="16" name="テキスト ボックス 15"/>
          <p:cNvSpPr txBox="1"/>
          <p:nvPr/>
        </p:nvSpPr>
        <p:spPr>
          <a:xfrm>
            <a:off x="2051720" y="2492896"/>
            <a:ext cx="1224136" cy="461665"/>
          </a:xfrm>
          <a:prstGeom prst="rect">
            <a:avLst/>
          </a:prstGeom>
          <a:noFill/>
        </p:spPr>
        <p:txBody>
          <a:bodyPr wrap="square" rtlCol="0">
            <a:spAutoFit/>
          </a:bodyPr>
          <a:lstStyle/>
          <a:p>
            <a:r>
              <a:rPr lang="en-US" altLang="ja-JP" sz="800" dirty="0"/>
              <a:t>http://pds.exblog.jp/pds/1/200510/29/90/e0038990_12115953.jpg</a:t>
            </a:r>
            <a:endParaRPr kumimoji="1" lang="ja-JP" altLang="en-US" sz="800" dirty="0"/>
          </a:p>
        </p:txBody>
      </p:sp>
      <p:grpSp>
        <p:nvGrpSpPr>
          <p:cNvPr id="29" name="グループ化 28"/>
          <p:cNvGrpSpPr/>
          <p:nvPr/>
        </p:nvGrpSpPr>
        <p:grpSpPr>
          <a:xfrm>
            <a:off x="539552" y="3573016"/>
            <a:ext cx="6266703" cy="3284984"/>
            <a:chOff x="539552" y="3573016"/>
            <a:chExt cx="6266703" cy="3284984"/>
          </a:xfrm>
        </p:grpSpPr>
        <p:pic>
          <p:nvPicPr>
            <p:cNvPr id="501772" name="Picture 12" descr="http://worldnetter.com/wp-content/uploads/2015/01/20150721210353.jpg"/>
            <p:cNvPicPr>
              <a:picLocks noChangeAspect="1" noChangeArrowheads="1"/>
            </p:cNvPicPr>
            <p:nvPr/>
          </p:nvPicPr>
          <p:blipFill>
            <a:blip r:embed="rId5" cstate="print"/>
            <a:srcRect/>
            <a:stretch>
              <a:fillRect/>
            </a:stretch>
          </p:blipFill>
          <p:spPr bwMode="auto">
            <a:xfrm>
              <a:off x="4211960" y="4365104"/>
              <a:ext cx="2594295" cy="2053357"/>
            </a:xfrm>
            <a:prstGeom prst="rect">
              <a:avLst/>
            </a:prstGeom>
            <a:noFill/>
          </p:spPr>
        </p:pic>
        <p:sp>
          <p:nvSpPr>
            <p:cNvPr id="20" name="テキスト ボックス 19"/>
            <p:cNvSpPr txBox="1"/>
            <p:nvPr/>
          </p:nvSpPr>
          <p:spPr>
            <a:xfrm>
              <a:off x="755576" y="3573016"/>
              <a:ext cx="1975221" cy="369332"/>
            </a:xfrm>
            <a:prstGeom prst="rect">
              <a:avLst/>
            </a:prstGeom>
            <a:noFill/>
          </p:spPr>
          <p:txBody>
            <a:bodyPr wrap="none" rtlCol="0">
              <a:spAutoFit/>
            </a:bodyPr>
            <a:lstStyle/>
            <a:p>
              <a:r>
                <a:rPr kumimoji="1" lang="ja-JP" altLang="en-US" dirty="0"/>
                <a:t>チョウチンアンコウ</a:t>
              </a:r>
            </a:p>
          </p:txBody>
        </p:sp>
        <p:sp>
          <p:nvSpPr>
            <p:cNvPr id="21" name="テキスト ボックス 20"/>
            <p:cNvSpPr txBox="1"/>
            <p:nvPr/>
          </p:nvSpPr>
          <p:spPr>
            <a:xfrm>
              <a:off x="4572000" y="6519446"/>
              <a:ext cx="2016224" cy="338554"/>
            </a:xfrm>
            <a:prstGeom prst="rect">
              <a:avLst/>
            </a:prstGeom>
            <a:noFill/>
          </p:spPr>
          <p:txBody>
            <a:bodyPr wrap="square" rtlCol="0">
              <a:spAutoFit/>
            </a:bodyPr>
            <a:lstStyle/>
            <a:p>
              <a:r>
                <a:rPr lang="en-US" altLang="ja-JP" sz="800" dirty="0"/>
                <a:t>http://art58.photozou.jp/pub/339/1284339/photo/87689220_624.jpg</a:t>
              </a:r>
              <a:endParaRPr kumimoji="1" lang="ja-JP" altLang="en-US" sz="800" dirty="0"/>
            </a:p>
          </p:txBody>
        </p:sp>
        <p:sp>
          <p:nvSpPr>
            <p:cNvPr id="22" name="テキスト ボックス 21"/>
            <p:cNvSpPr txBox="1"/>
            <p:nvPr/>
          </p:nvSpPr>
          <p:spPr>
            <a:xfrm>
              <a:off x="539552" y="6539572"/>
              <a:ext cx="3549370" cy="215444"/>
            </a:xfrm>
            <a:prstGeom prst="rect">
              <a:avLst/>
            </a:prstGeom>
            <a:noFill/>
          </p:spPr>
          <p:txBody>
            <a:bodyPr wrap="none" rtlCol="0">
              <a:spAutoFit/>
            </a:bodyPr>
            <a:lstStyle/>
            <a:p>
              <a:r>
                <a:rPr lang="en-US" altLang="ja-JP" sz="800" dirty="0"/>
                <a:t>http://www.geocities.jp/ds23ie_73y/caravan/2010_09_17/DSCN3221.JPG</a:t>
              </a:r>
              <a:endParaRPr kumimoji="1" lang="ja-JP" altLang="en-US" sz="800" dirty="0"/>
            </a:p>
          </p:txBody>
        </p:sp>
        <p:pic>
          <p:nvPicPr>
            <p:cNvPr id="501776" name="Picture 16" descr="http://www.geocities.jp/ds23ie_73y/caravan/2010_09_17/DSCN3221.JPG"/>
            <p:cNvPicPr>
              <a:picLocks noChangeAspect="1" noChangeArrowheads="1"/>
            </p:cNvPicPr>
            <p:nvPr/>
          </p:nvPicPr>
          <p:blipFill>
            <a:blip r:embed="rId6" cstate="print"/>
            <a:srcRect/>
            <a:stretch>
              <a:fillRect/>
            </a:stretch>
          </p:blipFill>
          <p:spPr bwMode="auto">
            <a:xfrm>
              <a:off x="611560" y="3933056"/>
              <a:ext cx="3409884" cy="2557413"/>
            </a:xfrm>
            <a:prstGeom prst="rect">
              <a:avLst/>
            </a:prstGeom>
            <a:noFill/>
          </p:spPr>
        </p:pic>
      </p:grpSp>
      <p:sp>
        <p:nvSpPr>
          <p:cNvPr id="24" name="テキスト ボックス 23"/>
          <p:cNvSpPr txBox="1"/>
          <p:nvPr/>
        </p:nvSpPr>
        <p:spPr>
          <a:xfrm>
            <a:off x="5844141" y="198467"/>
            <a:ext cx="1188146" cy="369332"/>
          </a:xfrm>
          <a:prstGeom prst="rect">
            <a:avLst/>
          </a:prstGeom>
          <a:noFill/>
        </p:spPr>
        <p:txBody>
          <a:bodyPr wrap="none" rtlCol="0">
            <a:spAutoFit/>
          </a:bodyPr>
          <a:lstStyle/>
          <a:p>
            <a:r>
              <a:rPr kumimoji="1" lang="ja-JP" altLang="en-US" dirty="0"/>
              <a:t>フクロムシ</a:t>
            </a:r>
          </a:p>
        </p:txBody>
      </p:sp>
      <p:pic>
        <p:nvPicPr>
          <p:cNvPr id="501780" name="Picture 20" descr="http://blog-imgs-54-origin.fc2.com/h/a/z/hazamazukan/P5170127.jpg"/>
          <p:cNvPicPr>
            <a:picLocks noChangeAspect="1" noChangeArrowheads="1"/>
          </p:cNvPicPr>
          <p:nvPr/>
        </p:nvPicPr>
        <p:blipFill>
          <a:blip r:embed="rId7" cstate="print"/>
          <a:srcRect/>
          <a:stretch>
            <a:fillRect/>
          </a:stretch>
        </p:blipFill>
        <p:spPr bwMode="auto">
          <a:xfrm>
            <a:off x="5916149" y="702523"/>
            <a:ext cx="2688299" cy="2016224"/>
          </a:xfrm>
          <a:prstGeom prst="rect">
            <a:avLst/>
          </a:prstGeom>
          <a:noFill/>
        </p:spPr>
      </p:pic>
      <p:sp>
        <p:nvSpPr>
          <p:cNvPr id="28" name="正方形/長方形 27"/>
          <p:cNvSpPr/>
          <p:nvPr/>
        </p:nvSpPr>
        <p:spPr>
          <a:xfrm>
            <a:off x="179512" y="188640"/>
            <a:ext cx="5544616" cy="3384376"/>
          </a:xfrm>
          <a:prstGeom prst="rect">
            <a:avLst/>
          </a:prstGeom>
          <a:solidFill>
            <a:srgbClr val="FFFFFF">
              <a:alpha val="89804"/>
            </a:srgb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5926426" y="2819732"/>
            <a:ext cx="2922595" cy="923330"/>
          </a:xfrm>
          <a:prstGeom prst="rect">
            <a:avLst/>
          </a:prstGeom>
          <a:noFill/>
        </p:spPr>
        <p:txBody>
          <a:bodyPr wrap="none" rtlCol="0">
            <a:spAutoFit/>
          </a:bodyPr>
          <a:lstStyle/>
          <a:p>
            <a:r>
              <a:rPr lang="ja-JP" altLang="en-US" dirty="0"/>
              <a:t>フクロムシのオスはカニ類に</a:t>
            </a:r>
            <a:endParaRPr lang="en-US" altLang="ja-JP" dirty="0"/>
          </a:p>
          <a:p>
            <a:r>
              <a:rPr lang="ja-JP" altLang="en-US" dirty="0"/>
              <a:t>寄生するフクロムシのメスに</a:t>
            </a:r>
            <a:endParaRPr lang="en-US" altLang="ja-JP" dirty="0"/>
          </a:p>
          <a:p>
            <a:r>
              <a:rPr lang="ja-JP" altLang="en-US" dirty="0"/>
              <a:t>寄生して精巣だけになる</a:t>
            </a:r>
            <a:endParaRPr lang="en-US" altLang="ja-JP"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dissolve">
                                      <p:cBhvr>
                                        <p:cTn id="12" dur="500"/>
                                        <p:tgtEl>
                                          <p:spTgt spid="24"/>
                                        </p:tgtEl>
                                      </p:cBhvr>
                                    </p:animEffect>
                                  </p:childTnLst>
                                </p:cTn>
                              </p:par>
                              <p:par>
                                <p:cTn id="13" presetID="9" presetClass="entr" presetSubtype="0" fill="hold" nodeType="withEffect">
                                  <p:stCondLst>
                                    <p:cond delay="0"/>
                                  </p:stCondLst>
                                  <p:childTnLst>
                                    <p:set>
                                      <p:cBhvr>
                                        <p:cTn id="14" dur="1" fill="hold">
                                          <p:stCondLst>
                                            <p:cond delay="0"/>
                                          </p:stCondLst>
                                        </p:cTn>
                                        <p:tgtEl>
                                          <p:spTgt spid="501780"/>
                                        </p:tgtEl>
                                        <p:attrNameLst>
                                          <p:attrName>style.visibility</p:attrName>
                                        </p:attrNameLst>
                                      </p:cBhvr>
                                      <p:to>
                                        <p:strVal val="visible"/>
                                      </p:to>
                                    </p:set>
                                    <p:animEffect transition="in" filter="dissolve">
                                      <p:cBhvr>
                                        <p:cTn id="15" dur="500"/>
                                        <p:tgtEl>
                                          <p:spTgt spid="50178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dissolve">
                                      <p:cBhvr>
                                        <p:cTn id="2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755576" y="1124744"/>
            <a:ext cx="29273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有性生殖と無性生殖</a:t>
            </a:r>
          </a:p>
        </p:txBody>
      </p:sp>
      <p:sp>
        <p:nvSpPr>
          <p:cNvPr id="32771" name="Text Box 3"/>
          <p:cNvSpPr txBox="1">
            <a:spLocks noChangeArrowheads="1"/>
          </p:cNvSpPr>
          <p:nvPr/>
        </p:nvSpPr>
        <p:spPr bwMode="auto">
          <a:xfrm>
            <a:off x="1132363" y="1962944"/>
            <a:ext cx="6584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進化する（変化する）ためには性が必要である</a:t>
            </a:r>
          </a:p>
        </p:txBody>
      </p:sp>
      <p:sp>
        <p:nvSpPr>
          <p:cNvPr id="32772" name="Text Box 4"/>
          <p:cNvSpPr txBox="1">
            <a:spLocks noChangeArrowheads="1"/>
          </p:cNvSpPr>
          <p:nvPr/>
        </p:nvSpPr>
        <p:spPr bwMode="auto">
          <a:xfrm>
            <a:off x="1132363" y="2648744"/>
            <a:ext cx="3536950" cy="473075"/>
          </a:xfrm>
          <a:prstGeom prst="rect">
            <a:avLst/>
          </a:prstGeom>
          <a:noFill/>
          <a:ln w="9525">
            <a:noFill/>
            <a:miter lim="800000"/>
            <a:headEnd/>
            <a:tailEnd/>
          </a:ln>
        </p:spPr>
        <p:txBody>
          <a:bodyPr wrap="none">
            <a:spAutoFit/>
          </a:bodyPr>
          <a:lstStyle/>
          <a:p>
            <a:r>
              <a:rPr lang="ja-JP" altLang="en-US" sz="2400">
                <a:solidFill>
                  <a:srgbClr val="000000"/>
                </a:solidFill>
                <a:latin typeface="Times" charset="0"/>
                <a:ea typeface="Osaka" charset="-128"/>
              </a:rPr>
              <a:t>ただし、コストも高い！</a:t>
            </a:r>
          </a:p>
        </p:txBody>
      </p:sp>
      <p:sp>
        <p:nvSpPr>
          <p:cNvPr id="32773" name="Text Box 5"/>
          <p:cNvSpPr txBox="1">
            <a:spLocks noChangeArrowheads="1"/>
          </p:cNvSpPr>
          <p:nvPr/>
        </p:nvSpPr>
        <p:spPr bwMode="auto">
          <a:xfrm>
            <a:off x="832872" y="4797152"/>
            <a:ext cx="7879080" cy="461665"/>
          </a:xfrm>
          <a:prstGeom prst="rect">
            <a:avLst/>
          </a:prstGeom>
          <a:noFill/>
          <a:ln w="9525">
            <a:noFill/>
            <a:miter lim="800000"/>
            <a:headEnd/>
            <a:tailEnd/>
          </a:ln>
        </p:spPr>
        <p:txBody>
          <a:bodyPr wrap="none">
            <a:spAutoFit/>
          </a:bodyPr>
          <a:lstStyle/>
          <a:p>
            <a:r>
              <a:rPr lang="ja-JP" altLang="en-US" sz="2400" dirty="0">
                <a:solidFill>
                  <a:srgbClr val="FF0000"/>
                </a:solidFill>
                <a:latin typeface="Times" charset="0"/>
                <a:ea typeface="Osaka" charset="-128"/>
              </a:rPr>
              <a:t>複雑な高等動物においても、無性生殖する例がある！！</a:t>
            </a:r>
          </a:p>
        </p:txBody>
      </p:sp>
      <p:sp>
        <p:nvSpPr>
          <p:cNvPr id="7" name="テキスト ボックス 6"/>
          <p:cNvSpPr txBox="1"/>
          <p:nvPr/>
        </p:nvSpPr>
        <p:spPr>
          <a:xfrm>
            <a:off x="683568" y="404664"/>
            <a:ext cx="7263527" cy="461665"/>
          </a:xfrm>
          <a:prstGeom prst="rect">
            <a:avLst/>
          </a:prstGeom>
          <a:noFill/>
        </p:spPr>
        <p:txBody>
          <a:bodyPr wrap="none" rtlCol="0">
            <a:spAutoFit/>
          </a:bodyPr>
          <a:lstStyle/>
          <a:p>
            <a:r>
              <a:rPr kumimoji="1" lang="ja-JP" altLang="en-US" sz="2400" dirty="0">
                <a:solidFill>
                  <a:srgbClr val="FF0000"/>
                </a:solidFill>
                <a:ea typeface="Osaka"/>
              </a:rPr>
              <a:t>多くの動物種において、ミトコンドリアは母親由来</a:t>
            </a:r>
          </a:p>
        </p:txBody>
      </p:sp>
      <p:sp>
        <p:nvSpPr>
          <p:cNvPr id="8" name="Text Box 5"/>
          <p:cNvSpPr txBox="1">
            <a:spLocks noChangeArrowheads="1"/>
          </p:cNvSpPr>
          <p:nvPr/>
        </p:nvSpPr>
        <p:spPr bwMode="auto">
          <a:xfrm>
            <a:off x="1181179" y="3280321"/>
            <a:ext cx="4801314" cy="369332"/>
          </a:xfrm>
          <a:prstGeom prst="rect">
            <a:avLst/>
          </a:prstGeom>
          <a:noFill/>
          <a:ln w="9525">
            <a:noFill/>
            <a:miter lim="800000"/>
            <a:headEnd/>
            <a:tailEnd/>
          </a:ln>
        </p:spPr>
        <p:txBody>
          <a:bodyPr wrap="none">
            <a:spAutoFit/>
          </a:bodyPr>
          <a:lstStyle/>
          <a:p>
            <a:r>
              <a:rPr lang="ja-JP" altLang="en-US" dirty="0">
                <a:solidFill>
                  <a:srgbClr val="000000"/>
                </a:solidFill>
                <a:latin typeface="Times" charset="0"/>
                <a:ea typeface="Osaka" charset="-128"/>
              </a:rPr>
              <a:t>わざわざ「オス」をつくらなくてはならない</a:t>
            </a:r>
          </a:p>
        </p:txBody>
      </p:sp>
      <p:sp>
        <p:nvSpPr>
          <p:cNvPr id="9" name="テキスト ボックス 8"/>
          <p:cNvSpPr txBox="1"/>
          <p:nvPr/>
        </p:nvSpPr>
        <p:spPr>
          <a:xfrm>
            <a:off x="1253187" y="3789040"/>
            <a:ext cx="4801314" cy="369332"/>
          </a:xfrm>
          <a:prstGeom prst="rect">
            <a:avLst/>
          </a:prstGeom>
          <a:noFill/>
        </p:spPr>
        <p:txBody>
          <a:bodyPr wrap="none" rtlCol="0">
            <a:spAutoFit/>
          </a:bodyPr>
          <a:lstStyle/>
          <a:p>
            <a:r>
              <a:rPr kumimoji="1" lang="ja-JP" altLang="en-US" dirty="0">
                <a:solidFill>
                  <a:srgbClr val="FF0000"/>
                </a:solidFill>
                <a:ea typeface="Osaka"/>
              </a:rPr>
              <a:t>「メスは存在であるが、オスは現象である」</a:t>
            </a:r>
          </a:p>
        </p:txBody>
      </p:sp>
      <p:sp>
        <p:nvSpPr>
          <p:cNvPr id="10" name="テキスト ボックス 9"/>
          <p:cNvSpPr txBox="1"/>
          <p:nvPr/>
        </p:nvSpPr>
        <p:spPr>
          <a:xfrm>
            <a:off x="2621339" y="4365104"/>
            <a:ext cx="4216219" cy="369332"/>
          </a:xfrm>
          <a:prstGeom prst="rect">
            <a:avLst/>
          </a:prstGeom>
          <a:noFill/>
        </p:spPr>
        <p:txBody>
          <a:bodyPr wrap="none" rtlCol="0">
            <a:spAutoFit/>
          </a:bodyPr>
          <a:lstStyle/>
          <a:p>
            <a:r>
              <a:rPr kumimoji="1" lang="ja-JP" altLang="en-US" dirty="0"/>
              <a:t>オスは精子をつくる役目に徹する種もある</a:t>
            </a:r>
          </a:p>
        </p:txBody>
      </p:sp>
      <p:sp>
        <p:nvSpPr>
          <p:cNvPr id="11" name="テキスト ボックス 10"/>
          <p:cNvSpPr txBox="1"/>
          <p:nvPr/>
        </p:nvSpPr>
        <p:spPr>
          <a:xfrm>
            <a:off x="1259632" y="5517232"/>
            <a:ext cx="7032694" cy="369332"/>
          </a:xfrm>
          <a:prstGeom prst="rect">
            <a:avLst/>
          </a:prstGeom>
          <a:noFill/>
        </p:spPr>
        <p:txBody>
          <a:bodyPr wrap="none" rtlCol="0">
            <a:spAutoFit/>
          </a:bodyPr>
          <a:lstStyle/>
          <a:p>
            <a:r>
              <a:rPr kumimoji="1" lang="ja-JP" altLang="en-US" dirty="0">
                <a:ea typeface="Osaka"/>
              </a:rPr>
              <a:t>ただし、「分裂」とか「</a:t>
            </a:r>
            <a:r>
              <a:rPr kumimoji="1" lang="en-US" altLang="ja-JP" dirty="0">
                <a:ea typeface="Osaka"/>
              </a:rPr>
              <a:t>Budding</a:t>
            </a:r>
            <a:r>
              <a:rPr kumimoji="1" lang="ja-JP" altLang="en-US" dirty="0">
                <a:ea typeface="Osaka"/>
              </a:rPr>
              <a:t>］ではなくて、受精－発生の変形</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ChangeArrowheads="1"/>
          </p:cNvSpPr>
          <p:nvPr/>
        </p:nvSpPr>
        <p:spPr bwMode="auto">
          <a:xfrm>
            <a:off x="29718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795" name="AutoShape 3"/>
          <p:cNvSpPr>
            <a:spLocks noChangeArrowheads="1"/>
          </p:cNvSpPr>
          <p:nvPr/>
        </p:nvSpPr>
        <p:spPr bwMode="auto">
          <a:xfrm>
            <a:off x="3276600" y="9906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796" name="AutoShape 4"/>
          <p:cNvSpPr>
            <a:spLocks noChangeArrowheads="1"/>
          </p:cNvSpPr>
          <p:nvPr/>
        </p:nvSpPr>
        <p:spPr bwMode="auto">
          <a:xfrm>
            <a:off x="51276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33797" name="AutoShape 5"/>
          <p:cNvSpPr>
            <a:spLocks noChangeArrowheads="1"/>
          </p:cNvSpPr>
          <p:nvPr/>
        </p:nvSpPr>
        <p:spPr bwMode="auto">
          <a:xfrm>
            <a:off x="5432425" y="990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grpSp>
        <p:nvGrpSpPr>
          <p:cNvPr id="2" name="Group 6"/>
          <p:cNvGrpSpPr>
            <a:grpSpLocks/>
          </p:cNvGrpSpPr>
          <p:nvPr/>
        </p:nvGrpSpPr>
        <p:grpSpPr bwMode="auto">
          <a:xfrm>
            <a:off x="3657600" y="1447800"/>
            <a:ext cx="228600" cy="990600"/>
            <a:chOff x="2304" y="912"/>
            <a:chExt cx="336" cy="624"/>
          </a:xfrm>
        </p:grpSpPr>
        <p:sp>
          <p:nvSpPr>
            <p:cNvPr id="33833" name="Line 7"/>
            <p:cNvSpPr>
              <a:spLocks noChangeShapeType="1"/>
            </p:cNvSpPr>
            <p:nvPr/>
          </p:nvSpPr>
          <p:spPr bwMode="auto">
            <a:xfrm>
              <a:off x="2304" y="912"/>
              <a:ext cx="336"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34" name="Line 8"/>
            <p:cNvSpPr>
              <a:spLocks noChangeShapeType="1"/>
            </p:cNvSpPr>
            <p:nvPr/>
          </p:nvSpPr>
          <p:spPr bwMode="auto">
            <a:xfrm>
              <a:off x="2640" y="912"/>
              <a:ext cx="0" cy="624"/>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grpSp>
      <p:sp>
        <p:nvSpPr>
          <p:cNvPr id="33799" name="Text Box 9"/>
          <p:cNvSpPr txBox="1">
            <a:spLocks noChangeArrowheads="1"/>
          </p:cNvSpPr>
          <p:nvPr/>
        </p:nvSpPr>
        <p:spPr bwMode="auto">
          <a:xfrm>
            <a:off x="1828800" y="1981200"/>
            <a:ext cx="1619250" cy="53657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a:t>
            </a:r>
            <a:r>
              <a:rPr lang="en-US" altLang="ja-JP">
                <a:solidFill>
                  <a:srgbClr val="000000"/>
                </a:solidFill>
                <a:latin typeface="Times" charset="0"/>
                <a:ea typeface="Osaka" charset="-128"/>
              </a:rPr>
              <a:t>female</a:t>
            </a:r>
            <a:r>
              <a:rPr lang="ja-JP" altLang="en-US">
                <a:solidFill>
                  <a:srgbClr val="000000"/>
                </a:solidFill>
                <a:latin typeface="Times" charset="0"/>
                <a:ea typeface="Osaka" charset="-128"/>
              </a:rPr>
              <a:t>）</a:t>
            </a:r>
            <a:r>
              <a:rPr lang="ja-JP" altLang="en-US" sz="2800">
                <a:solidFill>
                  <a:srgbClr val="000000"/>
                </a:solidFill>
                <a:latin typeface="Times" charset="0"/>
                <a:ea typeface="Osaka" charset="-128"/>
              </a:rPr>
              <a:t>♀</a:t>
            </a:r>
          </a:p>
        </p:txBody>
      </p:sp>
      <p:sp>
        <p:nvSpPr>
          <p:cNvPr id="33800" name="Text Box 10"/>
          <p:cNvSpPr txBox="1">
            <a:spLocks noChangeArrowheads="1"/>
          </p:cNvSpPr>
          <p:nvPr/>
        </p:nvSpPr>
        <p:spPr bwMode="auto">
          <a:xfrm>
            <a:off x="5127625" y="1981200"/>
            <a:ext cx="1441450" cy="536575"/>
          </a:xfrm>
          <a:prstGeom prst="rect">
            <a:avLst/>
          </a:prstGeom>
          <a:noFill/>
          <a:ln w="9525">
            <a:noFill/>
            <a:miter lim="800000"/>
            <a:headEnd/>
            <a:tailEnd/>
          </a:ln>
        </p:spPr>
        <p:txBody>
          <a:bodyPr wrap="none">
            <a:spAutoFit/>
          </a:bodyPr>
          <a:lstStyle/>
          <a:p>
            <a:r>
              <a:rPr lang="en-US" altLang="ja-JP" sz="2800">
                <a:solidFill>
                  <a:srgbClr val="000000"/>
                </a:solidFill>
                <a:latin typeface="Times" charset="0"/>
                <a:ea typeface="Osaka" charset="-128"/>
              </a:rPr>
              <a:t>♂</a:t>
            </a:r>
            <a:r>
              <a:rPr lang="ja-JP" altLang="en-US">
                <a:solidFill>
                  <a:srgbClr val="000000"/>
                </a:solidFill>
                <a:latin typeface="Times" charset="0"/>
                <a:ea typeface="Osaka" charset="-128"/>
              </a:rPr>
              <a:t>（</a:t>
            </a:r>
            <a:r>
              <a:rPr lang="en-US" altLang="ja-JP">
                <a:solidFill>
                  <a:srgbClr val="000000"/>
                </a:solidFill>
                <a:latin typeface="Times" charset="0"/>
                <a:ea typeface="Osaka" charset="-128"/>
              </a:rPr>
              <a:t>male</a:t>
            </a:r>
            <a:r>
              <a:rPr lang="ja-JP" altLang="en-US">
                <a:solidFill>
                  <a:srgbClr val="000000"/>
                </a:solidFill>
                <a:latin typeface="Times" charset="0"/>
                <a:ea typeface="Osaka" charset="-128"/>
              </a:rPr>
              <a:t>）</a:t>
            </a:r>
          </a:p>
        </p:txBody>
      </p:sp>
      <p:sp>
        <p:nvSpPr>
          <p:cNvPr id="33801" name="AutoShape 11"/>
          <p:cNvSpPr>
            <a:spLocks noChangeArrowheads="1"/>
          </p:cNvSpPr>
          <p:nvPr/>
        </p:nvSpPr>
        <p:spPr bwMode="auto">
          <a:xfrm>
            <a:off x="4572000" y="25146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33802" name="Text Box 12"/>
          <p:cNvSpPr txBox="1">
            <a:spLocks noChangeArrowheads="1"/>
          </p:cNvSpPr>
          <p:nvPr/>
        </p:nvSpPr>
        <p:spPr bwMode="auto">
          <a:xfrm>
            <a:off x="1143000" y="1219200"/>
            <a:ext cx="1828800" cy="457200"/>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Times" charset="0"/>
                <a:ea typeface="Osaka" charset="-128"/>
              </a:rPr>
              <a:t>（</a:t>
            </a:r>
            <a:r>
              <a:rPr lang="en-US" altLang="ja-JP">
                <a:solidFill>
                  <a:srgbClr val="000000"/>
                </a:solidFill>
                <a:latin typeface="Times" charset="0"/>
                <a:ea typeface="Osaka" charset="-128"/>
              </a:rPr>
              <a:t>diploid</a:t>
            </a:r>
            <a:r>
              <a:rPr lang="ja-JP" altLang="en-US">
                <a:solidFill>
                  <a:srgbClr val="000000"/>
                </a:solidFill>
                <a:latin typeface="Times" charset="0"/>
                <a:ea typeface="Osaka" charset="-128"/>
              </a:rPr>
              <a:t>）</a:t>
            </a: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03" name="Text Box 13"/>
          <p:cNvSpPr txBox="1">
            <a:spLocks noChangeArrowheads="1"/>
          </p:cNvSpPr>
          <p:nvPr/>
        </p:nvSpPr>
        <p:spPr bwMode="auto">
          <a:xfrm>
            <a:off x="5737225" y="1219200"/>
            <a:ext cx="739775" cy="457200"/>
          </a:xfrm>
          <a:prstGeom prst="rect">
            <a:avLst/>
          </a:prstGeom>
          <a:noFill/>
          <a:ln w="9525">
            <a:noFill/>
            <a:miter lim="800000"/>
            <a:headEnd/>
            <a:tailEnd/>
          </a:ln>
        </p:spPr>
        <p:txBody>
          <a:bodyPr>
            <a:spAutoFit/>
          </a:bodyPr>
          <a:lstStyle/>
          <a:p>
            <a:pPr>
              <a:spcBef>
                <a:spcPct val="50000"/>
              </a:spcBef>
            </a:pP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04" name="Text Box 14"/>
          <p:cNvSpPr txBox="1">
            <a:spLocks noChangeArrowheads="1"/>
          </p:cNvSpPr>
          <p:nvPr/>
        </p:nvSpPr>
        <p:spPr bwMode="auto">
          <a:xfrm>
            <a:off x="4495800" y="3505200"/>
            <a:ext cx="739775" cy="457200"/>
          </a:xfrm>
          <a:prstGeom prst="rect">
            <a:avLst/>
          </a:prstGeom>
          <a:noFill/>
          <a:ln w="9525">
            <a:noFill/>
            <a:miter lim="800000"/>
            <a:headEnd/>
            <a:tailEnd/>
          </a:ln>
        </p:spPr>
        <p:txBody>
          <a:bodyPr>
            <a:spAutoFit/>
          </a:bodyPr>
          <a:lstStyle/>
          <a:p>
            <a:pPr>
              <a:spcBef>
                <a:spcPct val="50000"/>
              </a:spcBef>
            </a:pP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05" name="Rectangle 15"/>
          <p:cNvSpPr>
            <a:spLocks noChangeArrowheads="1"/>
          </p:cNvSpPr>
          <p:nvPr/>
        </p:nvSpPr>
        <p:spPr bwMode="auto">
          <a:xfrm>
            <a:off x="5105400" y="3048000"/>
            <a:ext cx="184150" cy="473075"/>
          </a:xfrm>
          <a:prstGeom prst="rect">
            <a:avLst/>
          </a:prstGeom>
          <a:noFill/>
          <a:ln w="9525">
            <a:noFill/>
            <a:miter lim="800000"/>
            <a:headEnd/>
            <a:tailEnd/>
          </a:ln>
        </p:spPr>
        <p:txBody>
          <a:bodyPr wrap="none">
            <a:spAutoFit/>
          </a:bodyPr>
          <a:lstStyle/>
          <a:p>
            <a:endParaRPr lang="ja-JP" altLang="ja-JP" sz="2400">
              <a:solidFill>
                <a:srgbClr val="000000"/>
              </a:solidFill>
              <a:latin typeface="Times" charset="0"/>
              <a:ea typeface="Osaka" charset="-128"/>
            </a:endParaRPr>
          </a:p>
        </p:txBody>
      </p:sp>
      <p:grpSp>
        <p:nvGrpSpPr>
          <p:cNvPr id="3" name="Group 16"/>
          <p:cNvGrpSpPr>
            <a:grpSpLocks/>
          </p:cNvGrpSpPr>
          <p:nvPr/>
        </p:nvGrpSpPr>
        <p:grpSpPr bwMode="auto">
          <a:xfrm>
            <a:off x="4648200" y="1447800"/>
            <a:ext cx="228600" cy="990600"/>
            <a:chOff x="2736" y="912"/>
            <a:chExt cx="336" cy="624"/>
          </a:xfrm>
        </p:grpSpPr>
        <p:sp>
          <p:nvSpPr>
            <p:cNvPr id="33831" name="Line 17"/>
            <p:cNvSpPr>
              <a:spLocks noChangeShapeType="1"/>
            </p:cNvSpPr>
            <p:nvPr/>
          </p:nvSpPr>
          <p:spPr bwMode="auto">
            <a:xfrm>
              <a:off x="2736" y="912"/>
              <a:ext cx="0" cy="624"/>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32" name="Line 18"/>
            <p:cNvSpPr>
              <a:spLocks noChangeShapeType="1"/>
            </p:cNvSpPr>
            <p:nvPr/>
          </p:nvSpPr>
          <p:spPr bwMode="auto">
            <a:xfrm>
              <a:off x="2736" y="912"/>
              <a:ext cx="336"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grpSp>
      <p:sp>
        <p:nvSpPr>
          <p:cNvPr id="33807" name="Text Box 19"/>
          <p:cNvSpPr txBox="1">
            <a:spLocks noChangeArrowheads="1"/>
          </p:cNvSpPr>
          <p:nvPr/>
        </p:nvSpPr>
        <p:spPr bwMode="auto">
          <a:xfrm>
            <a:off x="2514600" y="3657600"/>
            <a:ext cx="1828800" cy="457200"/>
          </a:xfrm>
          <a:prstGeom prst="rect">
            <a:avLst/>
          </a:prstGeom>
          <a:noFill/>
          <a:ln w="9525">
            <a:noFill/>
            <a:miter lim="800000"/>
            <a:headEnd/>
            <a:tailEnd/>
          </a:ln>
        </p:spPr>
        <p:txBody>
          <a:bodyPr>
            <a:spAutoFit/>
          </a:bodyPr>
          <a:lstStyle/>
          <a:p>
            <a:pPr>
              <a:spcBef>
                <a:spcPct val="50000"/>
              </a:spcBef>
            </a:pPr>
            <a:r>
              <a:rPr lang="ja-JP" altLang="en-US">
                <a:solidFill>
                  <a:srgbClr val="000000"/>
                </a:solidFill>
                <a:latin typeface="Times" charset="0"/>
                <a:ea typeface="Osaka" charset="-128"/>
              </a:rPr>
              <a:t>（</a:t>
            </a:r>
            <a:r>
              <a:rPr lang="en-US" altLang="ja-JP">
                <a:solidFill>
                  <a:srgbClr val="000000"/>
                </a:solidFill>
                <a:latin typeface="Times" charset="0"/>
                <a:ea typeface="Osaka" charset="-128"/>
              </a:rPr>
              <a:t>diploid</a:t>
            </a:r>
            <a:r>
              <a:rPr lang="ja-JP" altLang="en-US">
                <a:solidFill>
                  <a:srgbClr val="000000"/>
                </a:solidFill>
                <a:latin typeface="Times" charset="0"/>
                <a:ea typeface="Osaka" charset="-128"/>
              </a:rPr>
              <a:t>）</a:t>
            </a: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p>
        </p:txBody>
      </p:sp>
      <p:sp>
        <p:nvSpPr>
          <p:cNvPr id="33808" name="AutoShape 20"/>
          <p:cNvSpPr>
            <a:spLocks noChangeArrowheads="1"/>
          </p:cNvSpPr>
          <p:nvPr/>
        </p:nvSpPr>
        <p:spPr bwMode="auto">
          <a:xfrm>
            <a:off x="40386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809" name="AutoShape 21"/>
          <p:cNvSpPr>
            <a:spLocks noChangeArrowheads="1"/>
          </p:cNvSpPr>
          <p:nvPr/>
        </p:nvSpPr>
        <p:spPr bwMode="auto">
          <a:xfrm>
            <a:off x="4343400" y="4724400"/>
            <a:ext cx="152400" cy="9144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33810" name="Oval 22"/>
          <p:cNvSpPr>
            <a:spLocks noChangeArrowheads="1"/>
          </p:cNvSpPr>
          <p:nvPr/>
        </p:nvSpPr>
        <p:spPr bwMode="auto">
          <a:xfrm>
            <a:off x="2743200" y="8382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1" name="Oval 23"/>
          <p:cNvSpPr>
            <a:spLocks noChangeArrowheads="1"/>
          </p:cNvSpPr>
          <p:nvPr/>
        </p:nvSpPr>
        <p:spPr bwMode="auto">
          <a:xfrm>
            <a:off x="4876800" y="8382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2" name="Oval 24"/>
          <p:cNvSpPr>
            <a:spLocks noChangeArrowheads="1"/>
          </p:cNvSpPr>
          <p:nvPr/>
        </p:nvSpPr>
        <p:spPr bwMode="auto">
          <a:xfrm>
            <a:off x="3810000" y="45720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3" name="Oval 25"/>
          <p:cNvSpPr>
            <a:spLocks noChangeArrowheads="1"/>
          </p:cNvSpPr>
          <p:nvPr/>
        </p:nvSpPr>
        <p:spPr bwMode="auto">
          <a:xfrm>
            <a:off x="4394200" y="2438400"/>
            <a:ext cx="533400" cy="11430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14" name="Text Box 26"/>
          <p:cNvSpPr txBox="1">
            <a:spLocks noChangeArrowheads="1"/>
          </p:cNvSpPr>
          <p:nvPr/>
        </p:nvSpPr>
        <p:spPr bwMode="auto">
          <a:xfrm>
            <a:off x="4060825" y="5943600"/>
            <a:ext cx="739775" cy="457200"/>
          </a:xfrm>
          <a:prstGeom prst="rect">
            <a:avLst/>
          </a:prstGeom>
          <a:noFill/>
          <a:ln w="9525">
            <a:noFill/>
            <a:miter lim="800000"/>
            <a:headEnd/>
            <a:tailEnd/>
          </a:ln>
        </p:spPr>
        <p:txBody>
          <a:bodyPr>
            <a:spAutoFit/>
          </a:bodyPr>
          <a:lstStyle/>
          <a:p>
            <a:pPr>
              <a:spcBef>
                <a:spcPct val="50000"/>
              </a:spcBef>
            </a:pPr>
            <a:r>
              <a:rPr lang="en-US" altLang="ja-JP" sz="2400">
                <a:solidFill>
                  <a:srgbClr val="000000"/>
                </a:solidFill>
                <a:latin typeface="Times" charset="0"/>
                <a:ea typeface="Osaka" charset="-128"/>
              </a:rPr>
              <a:t>2</a:t>
            </a:r>
            <a:r>
              <a:rPr lang="en-US" altLang="ja-JP" sz="2400" i="1">
                <a:solidFill>
                  <a:srgbClr val="000000"/>
                </a:solidFill>
                <a:latin typeface="Times" charset="0"/>
                <a:ea typeface="Osaka" charset="-128"/>
              </a:rPr>
              <a:t>n</a:t>
            </a:r>
            <a:endParaRPr lang="en-US" altLang="ja-JP" sz="2400">
              <a:solidFill>
                <a:srgbClr val="000000"/>
              </a:solidFill>
              <a:latin typeface="Times" charset="0"/>
              <a:ea typeface="Osaka" charset="-128"/>
            </a:endParaRPr>
          </a:p>
        </p:txBody>
      </p:sp>
      <p:sp>
        <p:nvSpPr>
          <p:cNvPr id="33815" name="Text Box 27"/>
          <p:cNvSpPr txBox="1">
            <a:spLocks noChangeArrowheads="1"/>
          </p:cNvSpPr>
          <p:nvPr/>
        </p:nvSpPr>
        <p:spPr bwMode="auto">
          <a:xfrm>
            <a:off x="5410200" y="4800600"/>
            <a:ext cx="720725" cy="701675"/>
          </a:xfrm>
          <a:prstGeom prst="rect">
            <a:avLst/>
          </a:prstGeom>
          <a:noFill/>
          <a:ln w="9525">
            <a:noFill/>
            <a:miter lim="800000"/>
            <a:headEnd/>
            <a:tailEnd/>
          </a:ln>
        </p:spPr>
        <p:txBody>
          <a:bodyPr wrap="none">
            <a:spAutoFit/>
          </a:bodyPr>
          <a:lstStyle/>
          <a:p>
            <a:r>
              <a:rPr lang="en-US" altLang="ja-JP" sz="4000">
                <a:solidFill>
                  <a:srgbClr val="000000"/>
                </a:solidFill>
                <a:latin typeface="Times" charset="0"/>
                <a:ea typeface="Osaka" charset="-128"/>
              </a:rPr>
              <a:t>F1</a:t>
            </a:r>
          </a:p>
        </p:txBody>
      </p:sp>
      <p:sp>
        <p:nvSpPr>
          <p:cNvPr id="33816" name="Text Box 28"/>
          <p:cNvSpPr txBox="1">
            <a:spLocks noChangeArrowheads="1"/>
          </p:cNvSpPr>
          <p:nvPr/>
        </p:nvSpPr>
        <p:spPr bwMode="auto">
          <a:xfrm>
            <a:off x="5257800" y="2590800"/>
            <a:ext cx="19875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配偶子（</a:t>
            </a:r>
            <a:r>
              <a:rPr lang="en-US" altLang="ja-JP">
                <a:solidFill>
                  <a:srgbClr val="000000"/>
                </a:solidFill>
                <a:latin typeface="Times" charset="0"/>
                <a:ea typeface="Osaka" charset="-128"/>
              </a:rPr>
              <a:t>gamete</a:t>
            </a:r>
            <a:r>
              <a:rPr lang="ja-JP" altLang="en-US">
                <a:solidFill>
                  <a:srgbClr val="000000"/>
                </a:solidFill>
                <a:latin typeface="Times" charset="0"/>
                <a:ea typeface="Osaka" charset="-128"/>
              </a:rPr>
              <a:t>）</a:t>
            </a:r>
          </a:p>
        </p:txBody>
      </p:sp>
      <p:sp>
        <p:nvSpPr>
          <p:cNvPr id="33817" name="Text Box 29"/>
          <p:cNvSpPr txBox="1">
            <a:spLocks noChangeArrowheads="1"/>
          </p:cNvSpPr>
          <p:nvPr/>
        </p:nvSpPr>
        <p:spPr bwMode="auto">
          <a:xfrm>
            <a:off x="1219200" y="2819400"/>
            <a:ext cx="2063750" cy="949325"/>
          </a:xfrm>
          <a:prstGeom prst="rect">
            <a:avLst/>
          </a:prstGeom>
          <a:noFill/>
          <a:ln w="9525">
            <a:noFill/>
            <a:miter lim="800000"/>
            <a:headEnd/>
            <a:tailEnd/>
          </a:ln>
        </p:spPr>
        <p:txBody>
          <a:bodyPr wrap="none">
            <a:spAutoFit/>
          </a:bodyPr>
          <a:lstStyle/>
          <a:p>
            <a:endParaRPr lang="en-US" altLang="ja-JP">
              <a:solidFill>
                <a:srgbClr val="000000"/>
              </a:solidFill>
              <a:latin typeface="Times" charset="0"/>
              <a:ea typeface="Osaka" charset="-128"/>
            </a:endParaRPr>
          </a:p>
          <a:p>
            <a:r>
              <a:rPr lang="ja-JP" altLang="en-US">
                <a:solidFill>
                  <a:srgbClr val="000000"/>
                </a:solidFill>
                <a:latin typeface="Times" charset="0"/>
                <a:ea typeface="Osaka" charset="-128"/>
              </a:rPr>
              <a:t>卵子（</a:t>
            </a:r>
            <a:r>
              <a:rPr lang="en-US" altLang="ja-JP">
                <a:solidFill>
                  <a:srgbClr val="000000"/>
                </a:solidFill>
                <a:latin typeface="Times" charset="0"/>
                <a:ea typeface="Osaka" charset="-128"/>
              </a:rPr>
              <a:t>ovum, ova</a:t>
            </a:r>
            <a:r>
              <a:rPr lang="ja-JP" altLang="en-US">
                <a:solidFill>
                  <a:srgbClr val="000000"/>
                </a:solidFill>
                <a:latin typeface="Times" charset="0"/>
                <a:ea typeface="Osaka" charset="-128"/>
              </a:rPr>
              <a:t>）</a:t>
            </a:r>
          </a:p>
          <a:p>
            <a:r>
              <a:rPr lang="ja-JP" altLang="en-US">
                <a:solidFill>
                  <a:srgbClr val="000000"/>
                </a:solidFill>
                <a:latin typeface="Times" charset="0"/>
                <a:ea typeface="Osaka" charset="-128"/>
              </a:rPr>
              <a:t>卵（</a:t>
            </a:r>
            <a:r>
              <a:rPr lang="en-US" altLang="ja-JP">
                <a:solidFill>
                  <a:srgbClr val="000000"/>
                </a:solidFill>
                <a:latin typeface="Times" charset="0"/>
                <a:ea typeface="Osaka" charset="-128"/>
              </a:rPr>
              <a:t>egg</a:t>
            </a:r>
            <a:r>
              <a:rPr lang="ja-JP" altLang="en-US">
                <a:solidFill>
                  <a:srgbClr val="000000"/>
                </a:solidFill>
                <a:latin typeface="Times" charset="0"/>
                <a:ea typeface="Osaka" charset="-128"/>
              </a:rPr>
              <a:t>）</a:t>
            </a:r>
          </a:p>
        </p:txBody>
      </p:sp>
      <p:sp>
        <p:nvSpPr>
          <p:cNvPr id="33818" name="Text Box 30"/>
          <p:cNvSpPr txBox="1">
            <a:spLocks noChangeArrowheads="1"/>
          </p:cNvSpPr>
          <p:nvPr/>
        </p:nvSpPr>
        <p:spPr bwMode="auto">
          <a:xfrm>
            <a:off x="5181600" y="3124200"/>
            <a:ext cx="2489200" cy="9493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小配偶子</a:t>
            </a:r>
          </a:p>
          <a:p>
            <a:r>
              <a:rPr lang="ja-JP" altLang="en-US">
                <a:solidFill>
                  <a:srgbClr val="000000"/>
                </a:solidFill>
                <a:latin typeface="Times" charset="0"/>
                <a:ea typeface="Osaka" charset="-128"/>
              </a:rPr>
              <a:t>精子（</a:t>
            </a:r>
            <a:r>
              <a:rPr lang="en-US" altLang="ja-JP">
                <a:solidFill>
                  <a:srgbClr val="000000"/>
                </a:solidFill>
                <a:latin typeface="Times" charset="0"/>
                <a:ea typeface="Osaka" charset="-128"/>
              </a:rPr>
              <a:t>spermatozoon,</a:t>
            </a:r>
          </a:p>
          <a:p>
            <a:r>
              <a:rPr lang="en-US" altLang="ja-JP">
                <a:solidFill>
                  <a:srgbClr val="000000"/>
                </a:solidFill>
                <a:latin typeface="Times" charset="0"/>
                <a:ea typeface="Osaka" charset="-128"/>
              </a:rPr>
              <a:t> spermatozoa or sperm</a:t>
            </a:r>
            <a:r>
              <a:rPr lang="ja-JP" altLang="en-US">
                <a:solidFill>
                  <a:srgbClr val="000000"/>
                </a:solidFill>
                <a:latin typeface="Times" charset="0"/>
                <a:ea typeface="Osaka" charset="-128"/>
              </a:rPr>
              <a:t>）</a:t>
            </a:r>
          </a:p>
        </p:txBody>
      </p:sp>
      <p:sp>
        <p:nvSpPr>
          <p:cNvPr id="33819" name="Text Box 31"/>
          <p:cNvSpPr txBox="1">
            <a:spLocks noChangeArrowheads="1"/>
          </p:cNvSpPr>
          <p:nvPr/>
        </p:nvSpPr>
        <p:spPr bwMode="auto">
          <a:xfrm>
            <a:off x="3276600" y="4114800"/>
            <a:ext cx="21653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受精（</a:t>
            </a:r>
            <a:r>
              <a:rPr lang="en-US" altLang="ja-JP">
                <a:solidFill>
                  <a:srgbClr val="000000"/>
                </a:solidFill>
                <a:latin typeface="Times" charset="0"/>
                <a:ea typeface="Osaka" charset="-128"/>
              </a:rPr>
              <a:t>fertilization</a:t>
            </a:r>
            <a:r>
              <a:rPr lang="ja-JP" altLang="en-US">
                <a:solidFill>
                  <a:srgbClr val="000000"/>
                </a:solidFill>
                <a:latin typeface="Times" charset="0"/>
                <a:ea typeface="Osaka" charset="-128"/>
              </a:rPr>
              <a:t>）</a:t>
            </a:r>
          </a:p>
        </p:txBody>
      </p:sp>
      <p:sp>
        <p:nvSpPr>
          <p:cNvPr id="33820" name="Line 32"/>
          <p:cNvSpPr>
            <a:spLocks noChangeShapeType="1"/>
          </p:cNvSpPr>
          <p:nvPr/>
        </p:nvSpPr>
        <p:spPr bwMode="auto">
          <a:xfrm>
            <a:off x="4038600" y="3657600"/>
            <a:ext cx="228600" cy="53340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21" name="Line 33"/>
          <p:cNvSpPr>
            <a:spLocks noChangeShapeType="1"/>
          </p:cNvSpPr>
          <p:nvPr/>
        </p:nvSpPr>
        <p:spPr bwMode="auto">
          <a:xfrm flipH="1">
            <a:off x="4267200" y="3657600"/>
            <a:ext cx="228600" cy="53340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22" name="Text Box 34"/>
          <p:cNvSpPr txBox="1">
            <a:spLocks noChangeArrowheads="1"/>
          </p:cNvSpPr>
          <p:nvPr/>
        </p:nvSpPr>
        <p:spPr bwMode="auto">
          <a:xfrm>
            <a:off x="5165725" y="5592763"/>
            <a:ext cx="1644650" cy="47307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胚（</a:t>
            </a:r>
            <a:r>
              <a:rPr lang="en-US" altLang="ja-JP">
                <a:solidFill>
                  <a:srgbClr val="000000"/>
                </a:solidFill>
                <a:latin typeface="Times" charset="0"/>
                <a:ea typeface="Osaka" charset="-128"/>
              </a:rPr>
              <a:t>embryo</a:t>
            </a:r>
            <a:r>
              <a:rPr lang="ja-JP" altLang="en-US" sz="2400">
                <a:solidFill>
                  <a:srgbClr val="000000"/>
                </a:solidFill>
                <a:latin typeface="Times" charset="0"/>
                <a:ea typeface="Osaka" charset="-128"/>
              </a:rPr>
              <a:t>）</a:t>
            </a:r>
          </a:p>
        </p:txBody>
      </p:sp>
      <p:grpSp>
        <p:nvGrpSpPr>
          <p:cNvPr id="4" name="Group 35"/>
          <p:cNvGrpSpPr>
            <a:grpSpLocks/>
          </p:cNvGrpSpPr>
          <p:nvPr/>
        </p:nvGrpSpPr>
        <p:grpSpPr bwMode="auto">
          <a:xfrm>
            <a:off x="3048000" y="381000"/>
            <a:ext cx="4648200" cy="4191000"/>
            <a:chOff x="1920" y="240"/>
            <a:chExt cx="2928" cy="2640"/>
          </a:xfrm>
        </p:grpSpPr>
        <p:sp>
          <p:nvSpPr>
            <p:cNvPr id="33829" name="Rectangle 36"/>
            <p:cNvSpPr>
              <a:spLocks noChangeArrowheads="1"/>
            </p:cNvSpPr>
            <p:nvPr/>
          </p:nvSpPr>
          <p:spPr bwMode="auto">
            <a:xfrm>
              <a:off x="2688" y="240"/>
              <a:ext cx="2160" cy="2640"/>
            </a:xfrm>
            <a:prstGeom prst="rect">
              <a:avLst/>
            </a:prstGeom>
            <a:solidFill>
              <a:schemeClr val="bg1">
                <a:alpha val="79999"/>
              </a:schemeClr>
            </a:solidFill>
            <a:ln w="9525">
              <a:noFill/>
              <a:miter lim="800000"/>
              <a:headEnd/>
              <a:tailEnd/>
            </a:ln>
          </p:spPr>
          <p:txBody>
            <a:bodyPr wrap="none" anchor="ctr"/>
            <a:lstStyle/>
            <a:p>
              <a:endParaRPr lang="ja-JP" altLang="en-US">
                <a:solidFill>
                  <a:srgbClr val="000000"/>
                </a:solidFill>
              </a:endParaRPr>
            </a:p>
          </p:txBody>
        </p:sp>
        <p:sp>
          <p:nvSpPr>
            <p:cNvPr id="33830" name="Rectangle 37"/>
            <p:cNvSpPr>
              <a:spLocks noChangeArrowheads="1"/>
            </p:cNvSpPr>
            <p:nvPr/>
          </p:nvSpPr>
          <p:spPr bwMode="auto">
            <a:xfrm>
              <a:off x="1920" y="2640"/>
              <a:ext cx="2208" cy="240"/>
            </a:xfrm>
            <a:prstGeom prst="rect">
              <a:avLst/>
            </a:prstGeom>
            <a:solidFill>
              <a:schemeClr val="bg1">
                <a:alpha val="79999"/>
              </a:schemeClr>
            </a:solidFill>
            <a:ln w="9525">
              <a:noFill/>
              <a:miter lim="800000"/>
              <a:headEnd/>
              <a:tailEnd/>
            </a:ln>
          </p:spPr>
          <p:txBody>
            <a:bodyPr wrap="none" anchor="ctr"/>
            <a:lstStyle/>
            <a:p>
              <a:endParaRPr lang="ja-JP" altLang="en-US">
                <a:solidFill>
                  <a:srgbClr val="000000"/>
                </a:solidFill>
              </a:endParaRPr>
            </a:p>
          </p:txBody>
        </p:sp>
      </p:grpSp>
      <p:sp>
        <p:nvSpPr>
          <p:cNvPr id="33824" name="Text Box 38"/>
          <p:cNvSpPr txBox="1">
            <a:spLocks noChangeArrowheads="1"/>
          </p:cNvSpPr>
          <p:nvPr/>
        </p:nvSpPr>
        <p:spPr bwMode="auto">
          <a:xfrm>
            <a:off x="6553200" y="1143000"/>
            <a:ext cx="914400" cy="701675"/>
          </a:xfrm>
          <a:prstGeom prst="rect">
            <a:avLst/>
          </a:prstGeom>
          <a:noFill/>
          <a:ln w="9525">
            <a:noFill/>
            <a:miter lim="800000"/>
            <a:headEnd/>
            <a:tailEnd/>
          </a:ln>
        </p:spPr>
        <p:txBody>
          <a:bodyPr>
            <a:spAutoFit/>
          </a:bodyPr>
          <a:lstStyle/>
          <a:p>
            <a:r>
              <a:rPr lang="en-US" altLang="ja-JP" sz="4000">
                <a:solidFill>
                  <a:srgbClr val="000000"/>
                </a:solidFill>
                <a:latin typeface="Times" charset="0"/>
                <a:ea typeface="Osaka" charset="-128"/>
              </a:rPr>
              <a:t>P1</a:t>
            </a:r>
          </a:p>
        </p:txBody>
      </p:sp>
      <p:sp>
        <p:nvSpPr>
          <p:cNvPr id="33825" name="AutoShape 39"/>
          <p:cNvSpPr>
            <a:spLocks noChangeArrowheads="1"/>
          </p:cNvSpPr>
          <p:nvPr/>
        </p:nvSpPr>
        <p:spPr bwMode="auto">
          <a:xfrm>
            <a:off x="4343400" y="47244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826" name="AutoShape 40"/>
          <p:cNvSpPr>
            <a:spLocks noChangeArrowheads="1"/>
          </p:cNvSpPr>
          <p:nvPr/>
        </p:nvSpPr>
        <p:spPr bwMode="auto">
          <a:xfrm>
            <a:off x="3657600" y="25908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
        <p:nvSpPr>
          <p:cNvPr id="33827" name="Oval 41"/>
          <p:cNvSpPr>
            <a:spLocks noChangeArrowheads="1"/>
          </p:cNvSpPr>
          <p:nvPr/>
        </p:nvSpPr>
        <p:spPr bwMode="auto">
          <a:xfrm>
            <a:off x="3429000" y="2438400"/>
            <a:ext cx="914400" cy="1219200"/>
          </a:xfrm>
          <a:prstGeom prst="ellips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33828" name="AutoShape 42"/>
          <p:cNvSpPr>
            <a:spLocks noChangeArrowheads="1"/>
          </p:cNvSpPr>
          <p:nvPr/>
        </p:nvSpPr>
        <p:spPr bwMode="auto">
          <a:xfrm>
            <a:off x="3962400" y="259080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914400" y="1143000"/>
            <a:ext cx="2343150" cy="377825"/>
          </a:xfrm>
          <a:prstGeom prst="rect">
            <a:avLst/>
          </a:prstGeom>
          <a:noFill/>
          <a:ln w="9525">
            <a:noFill/>
            <a:miter lim="800000"/>
            <a:headEnd/>
            <a:tailEnd/>
          </a:ln>
        </p:spPr>
        <p:txBody>
          <a:bodyPr wrap="none">
            <a:spAutoFit/>
          </a:bodyPr>
          <a:lstStyle/>
          <a:p>
            <a:r>
              <a:rPr lang="ja-JP" altLang="en-US">
                <a:latin typeface="Times" charset="0"/>
                <a:ea typeface="Osaka" charset="-128"/>
              </a:rPr>
              <a:t>生殖（</a:t>
            </a:r>
            <a:r>
              <a:rPr lang="en-US" altLang="ja-JP">
                <a:latin typeface="Times" charset="0"/>
                <a:ea typeface="Osaka" charset="-128"/>
              </a:rPr>
              <a:t>Reproduction</a:t>
            </a:r>
            <a:r>
              <a:rPr lang="ja-JP" altLang="en-US">
                <a:latin typeface="Times" charset="0"/>
                <a:ea typeface="Osaka" charset="-128"/>
              </a:rPr>
              <a:t>）</a:t>
            </a:r>
          </a:p>
        </p:txBody>
      </p:sp>
      <p:sp>
        <p:nvSpPr>
          <p:cNvPr id="28675" name="Text Box 3"/>
          <p:cNvSpPr txBox="1">
            <a:spLocks noChangeArrowheads="1"/>
          </p:cNvSpPr>
          <p:nvPr/>
        </p:nvSpPr>
        <p:spPr bwMode="auto">
          <a:xfrm>
            <a:off x="914400" y="1676400"/>
            <a:ext cx="1284326" cy="369332"/>
          </a:xfrm>
          <a:prstGeom prst="rect">
            <a:avLst/>
          </a:prstGeom>
          <a:noFill/>
          <a:ln w="9525">
            <a:noFill/>
            <a:miter lim="800000"/>
            <a:headEnd/>
            <a:tailEnd/>
          </a:ln>
        </p:spPr>
        <p:txBody>
          <a:bodyPr wrap="none">
            <a:spAutoFit/>
          </a:bodyPr>
          <a:lstStyle/>
          <a:p>
            <a:r>
              <a:rPr lang="ja-JP" altLang="en-US" dirty="0">
                <a:latin typeface="Times" charset="0"/>
                <a:ea typeface="Osaka" charset="-128"/>
              </a:rPr>
              <a:t>女性と男性</a:t>
            </a:r>
          </a:p>
        </p:txBody>
      </p:sp>
      <p:sp>
        <p:nvSpPr>
          <p:cNvPr id="28676" name="Text Box 4"/>
          <p:cNvSpPr txBox="1">
            <a:spLocks noChangeArrowheads="1"/>
          </p:cNvSpPr>
          <p:nvPr/>
        </p:nvSpPr>
        <p:spPr bwMode="auto">
          <a:xfrm>
            <a:off x="914400" y="2133600"/>
            <a:ext cx="5436104" cy="369332"/>
          </a:xfrm>
          <a:prstGeom prst="rect">
            <a:avLst/>
          </a:prstGeom>
          <a:noFill/>
          <a:ln w="9525">
            <a:noFill/>
            <a:miter lim="800000"/>
            <a:headEnd/>
            <a:tailEnd/>
          </a:ln>
        </p:spPr>
        <p:txBody>
          <a:bodyPr wrap="none">
            <a:spAutoFit/>
          </a:bodyPr>
          <a:lstStyle/>
          <a:p>
            <a:r>
              <a:rPr lang="ja-JP" altLang="en-US" dirty="0">
                <a:latin typeface="Times" charset="0"/>
                <a:ea typeface="Osaka" charset="-128"/>
              </a:rPr>
              <a:t>ヒト（</a:t>
            </a:r>
            <a:r>
              <a:rPr lang="en-US" altLang="ja-JP" i="1" dirty="0">
                <a:latin typeface="Times" charset="0"/>
                <a:ea typeface="Osaka" charset="-128"/>
              </a:rPr>
              <a:t>Homo sapiens</a:t>
            </a:r>
            <a:r>
              <a:rPr lang="ja-JP" altLang="en-US" dirty="0">
                <a:latin typeface="Times" charset="0"/>
                <a:ea typeface="Osaka" charset="-128"/>
              </a:rPr>
              <a:t>）は</a:t>
            </a:r>
            <a:r>
              <a:rPr lang="ja-JP" altLang="en-US" b="1" dirty="0">
                <a:latin typeface="Times" charset="0"/>
                <a:ea typeface="Osaka" charset="-128"/>
              </a:rPr>
              <a:t>有性生殖</a:t>
            </a:r>
            <a:r>
              <a:rPr lang="ja-JP" altLang="en-US" dirty="0">
                <a:latin typeface="Times" charset="0"/>
                <a:ea typeface="Osaka" charset="-128"/>
              </a:rPr>
              <a:t>によって生殖する</a:t>
            </a:r>
          </a:p>
        </p:txBody>
      </p:sp>
      <p:sp>
        <p:nvSpPr>
          <p:cNvPr id="28677" name="Text Box 5"/>
          <p:cNvSpPr txBox="1">
            <a:spLocks noChangeArrowheads="1"/>
          </p:cNvSpPr>
          <p:nvPr/>
        </p:nvSpPr>
        <p:spPr bwMode="auto">
          <a:xfrm>
            <a:off x="914400" y="2971800"/>
            <a:ext cx="2470150" cy="377825"/>
          </a:xfrm>
          <a:prstGeom prst="rect">
            <a:avLst/>
          </a:prstGeom>
          <a:noFill/>
          <a:ln w="9525">
            <a:noFill/>
            <a:miter lim="800000"/>
            <a:headEnd/>
            <a:tailEnd/>
          </a:ln>
        </p:spPr>
        <p:txBody>
          <a:bodyPr wrap="none">
            <a:spAutoFit/>
          </a:bodyPr>
          <a:lstStyle/>
          <a:p>
            <a:r>
              <a:rPr lang="ja-JP" altLang="en-US">
                <a:latin typeface="Times" charset="0"/>
                <a:ea typeface="Osaka" charset="-128"/>
              </a:rPr>
              <a:t>なぜ性が必要なのか？</a:t>
            </a:r>
          </a:p>
        </p:txBody>
      </p:sp>
      <p:sp>
        <p:nvSpPr>
          <p:cNvPr id="28678" name="Text Box 6"/>
          <p:cNvSpPr txBox="1">
            <a:spLocks noChangeArrowheads="1"/>
          </p:cNvSpPr>
          <p:nvPr/>
        </p:nvSpPr>
        <p:spPr bwMode="auto">
          <a:xfrm>
            <a:off x="914400" y="4495800"/>
            <a:ext cx="6127750" cy="377825"/>
          </a:xfrm>
          <a:prstGeom prst="rect">
            <a:avLst/>
          </a:prstGeom>
          <a:noFill/>
          <a:ln w="9525">
            <a:noFill/>
            <a:miter lim="800000"/>
            <a:headEnd/>
            <a:tailEnd/>
          </a:ln>
        </p:spPr>
        <p:txBody>
          <a:bodyPr wrap="none">
            <a:spAutoFit/>
          </a:bodyPr>
          <a:lstStyle/>
          <a:p>
            <a:r>
              <a:rPr lang="ja-JP" altLang="en-US">
                <a:latin typeface="Times" charset="0"/>
                <a:ea typeface="Osaka" charset="-128"/>
              </a:rPr>
              <a:t>有性生殖によって生殖する場合、子は親と同一ではない。</a:t>
            </a:r>
          </a:p>
        </p:txBody>
      </p:sp>
      <p:sp>
        <p:nvSpPr>
          <p:cNvPr id="28679" name="Text Box 7"/>
          <p:cNvSpPr txBox="1">
            <a:spLocks noChangeArrowheads="1"/>
          </p:cNvSpPr>
          <p:nvPr/>
        </p:nvSpPr>
        <p:spPr bwMode="auto">
          <a:xfrm>
            <a:off x="914400" y="5257800"/>
            <a:ext cx="7296150" cy="949325"/>
          </a:xfrm>
          <a:prstGeom prst="rect">
            <a:avLst/>
          </a:prstGeom>
          <a:noFill/>
          <a:ln w="9525">
            <a:noFill/>
            <a:miter lim="800000"/>
            <a:headEnd/>
            <a:tailEnd/>
          </a:ln>
        </p:spPr>
        <p:txBody>
          <a:bodyPr wrap="none">
            <a:spAutoFit/>
          </a:bodyPr>
          <a:lstStyle/>
          <a:p>
            <a:r>
              <a:rPr lang="ja-JP" altLang="en-US">
                <a:latin typeface="Times" charset="0"/>
                <a:ea typeface="Osaka" charset="-128"/>
              </a:rPr>
              <a:t>細胞の増殖（生物学的自己複製；</a:t>
            </a:r>
            <a:r>
              <a:rPr lang="en-US" altLang="ja-JP">
                <a:latin typeface="Times" charset="0"/>
                <a:ea typeface="Osaka" charset="-128"/>
              </a:rPr>
              <a:t>Biological Self-replication</a:t>
            </a:r>
            <a:r>
              <a:rPr lang="ja-JP" altLang="en-US">
                <a:latin typeface="Times" charset="0"/>
                <a:ea typeface="Osaka" charset="-128"/>
              </a:rPr>
              <a:t>）</a:t>
            </a:r>
          </a:p>
          <a:p>
            <a:r>
              <a:rPr lang="ja-JP" altLang="en-US">
                <a:latin typeface="Times" charset="0"/>
                <a:ea typeface="Osaka" charset="-128"/>
              </a:rPr>
              <a:t>では同じものが複製されるが、個体レベルである生殖（</a:t>
            </a:r>
            <a:r>
              <a:rPr lang="en-US" altLang="ja-JP">
                <a:latin typeface="Times" charset="0"/>
                <a:ea typeface="Osaka" charset="-128"/>
              </a:rPr>
              <a:t>reproduction</a:t>
            </a:r>
            <a:r>
              <a:rPr lang="ja-JP" altLang="en-US">
                <a:latin typeface="Times" charset="0"/>
                <a:ea typeface="Osaka" charset="-128"/>
              </a:rPr>
              <a:t>）</a:t>
            </a:r>
          </a:p>
          <a:p>
            <a:r>
              <a:rPr lang="ja-JP" altLang="en-US">
                <a:latin typeface="Times" charset="0"/>
                <a:ea typeface="Osaka" charset="-128"/>
              </a:rPr>
              <a:t>では完全に同一ではないが、</a:t>
            </a:r>
            <a:r>
              <a:rPr lang="ja-JP" altLang="en-US" u="sng">
                <a:latin typeface="Times" charset="0"/>
                <a:ea typeface="Osaka" charset="-128"/>
              </a:rPr>
              <a:t>ほぼ</a:t>
            </a:r>
            <a:r>
              <a:rPr lang="ja-JP" altLang="en-US">
                <a:latin typeface="Times" charset="0"/>
                <a:ea typeface="Osaka" charset="-128"/>
              </a:rPr>
              <a:t>同じものが形成される。</a:t>
            </a:r>
          </a:p>
        </p:txBody>
      </p:sp>
      <p:sp>
        <p:nvSpPr>
          <p:cNvPr id="17416" name="Text Box 8"/>
          <p:cNvSpPr txBox="1">
            <a:spLocks noChangeArrowheads="1"/>
          </p:cNvSpPr>
          <p:nvPr/>
        </p:nvSpPr>
        <p:spPr bwMode="auto">
          <a:xfrm>
            <a:off x="611188" y="260350"/>
            <a:ext cx="8264525" cy="646113"/>
          </a:xfrm>
          <a:prstGeom prst="rect">
            <a:avLst/>
          </a:prstGeom>
          <a:noFill/>
          <a:ln w="9525">
            <a:noFill/>
            <a:miter lim="800000"/>
            <a:headEnd/>
            <a:tailEnd/>
          </a:ln>
        </p:spPr>
        <p:txBody>
          <a:bodyPr wrap="none">
            <a:spAutoFit/>
          </a:bodyPr>
          <a:lstStyle/>
          <a:p>
            <a:r>
              <a:rPr lang="ja-JP" altLang="en-US">
                <a:latin typeface="Times" charset="0"/>
                <a:ea typeface="Osaka" charset="-128"/>
              </a:rPr>
              <a:t>動物は、子供を産み、その子供が成長してまた子を産み、その子供が成長して</a:t>
            </a:r>
          </a:p>
          <a:p>
            <a:r>
              <a:rPr lang="ja-JP" altLang="en-US">
                <a:latin typeface="Times" charset="0"/>
                <a:ea typeface="Osaka" charset="-128"/>
              </a:rPr>
              <a:t>また子を産み、その子供が成長してまた子を産み、を繰り返す</a:t>
            </a:r>
          </a:p>
        </p:txBody>
      </p:sp>
      <p:sp>
        <p:nvSpPr>
          <p:cNvPr id="28681" name="Text Box 9"/>
          <p:cNvSpPr txBox="1">
            <a:spLocks noChangeArrowheads="1"/>
          </p:cNvSpPr>
          <p:nvPr/>
        </p:nvSpPr>
        <p:spPr bwMode="auto">
          <a:xfrm>
            <a:off x="914400" y="3641725"/>
            <a:ext cx="3808413" cy="461963"/>
          </a:xfrm>
          <a:prstGeom prst="rect">
            <a:avLst/>
          </a:prstGeom>
          <a:noFill/>
          <a:ln w="9525">
            <a:noFill/>
            <a:miter lim="800000"/>
            <a:headEnd/>
            <a:tailEnd/>
          </a:ln>
        </p:spPr>
        <p:txBody>
          <a:bodyPr wrap="none">
            <a:spAutoFit/>
          </a:bodyPr>
          <a:lstStyle/>
          <a:p>
            <a:r>
              <a:rPr lang="ja-JP" altLang="en-US" sz="2400" dirty="0">
                <a:latin typeface="Times" charset="0"/>
                <a:ea typeface="Osaka" charset="-128"/>
              </a:rPr>
              <a:t>親と違う子をつくるため  </a:t>
            </a:r>
          </a:p>
        </p:txBody>
      </p:sp>
      <p:sp>
        <p:nvSpPr>
          <p:cNvPr id="10" name="Text Box 9"/>
          <p:cNvSpPr txBox="1">
            <a:spLocks noChangeArrowheads="1"/>
          </p:cNvSpPr>
          <p:nvPr/>
        </p:nvSpPr>
        <p:spPr bwMode="auto">
          <a:xfrm>
            <a:off x="975077" y="3573016"/>
            <a:ext cx="5109091" cy="461665"/>
          </a:xfrm>
          <a:prstGeom prst="rect">
            <a:avLst/>
          </a:prstGeom>
          <a:solidFill>
            <a:schemeClr val="bg1"/>
          </a:solidFill>
          <a:ln w="9525">
            <a:noFill/>
            <a:miter lim="800000"/>
            <a:headEnd/>
            <a:tailEnd/>
          </a:ln>
        </p:spPr>
        <p:txBody>
          <a:bodyPr wrap="none">
            <a:spAutoFit/>
          </a:bodyPr>
          <a:lstStyle/>
          <a:p>
            <a:r>
              <a:rPr lang="ja-JP" altLang="en-US" sz="2400" dirty="0">
                <a:solidFill>
                  <a:srgbClr val="FF0000"/>
                </a:solidFill>
                <a:latin typeface="Times" charset="0"/>
                <a:ea typeface="Osaka" charset="-128"/>
              </a:rPr>
              <a:t>遺伝的多様性を産出・維持するため</a:t>
            </a:r>
          </a:p>
        </p:txBody>
      </p:sp>
      <p:sp>
        <p:nvSpPr>
          <p:cNvPr id="11" name="テキスト ボックス 10"/>
          <p:cNvSpPr txBox="1"/>
          <p:nvPr/>
        </p:nvSpPr>
        <p:spPr>
          <a:xfrm>
            <a:off x="5242619" y="1275393"/>
            <a:ext cx="3599062" cy="646331"/>
          </a:xfrm>
          <a:prstGeom prst="rect">
            <a:avLst/>
          </a:prstGeom>
          <a:noFill/>
          <a:ln>
            <a:solidFill>
              <a:schemeClr val="tx1"/>
            </a:solidFill>
          </a:ln>
        </p:spPr>
        <p:txBody>
          <a:bodyPr wrap="none" rtlCol="0">
            <a:spAutoFit/>
          </a:bodyPr>
          <a:lstStyle/>
          <a:p>
            <a:r>
              <a:rPr lang="ja-JP" altLang="en-US" dirty="0">
                <a:solidFill>
                  <a:srgbClr val="FF0000"/>
                </a:solidFill>
              </a:rPr>
              <a:t>おそらく　鈴木（雅京）先生も</a:t>
            </a:r>
            <a:endParaRPr lang="en-US" altLang="ja-JP" dirty="0">
              <a:solidFill>
                <a:srgbClr val="FF0000"/>
              </a:solidFill>
            </a:endParaRPr>
          </a:p>
          <a:p>
            <a:r>
              <a:rPr lang="ja-JP" altLang="en-US" dirty="0">
                <a:solidFill>
                  <a:srgbClr val="FF0000"/>
                </a:solidFill>
              </a:rPr>
              <a:t>　　　　　　　　詳しく説明してくれます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wipe(left)">
                                      <p:cBhvr>
                                        <p:cTn id="7" dur="500"/>
                                        <p:tgtEl>
                                          <p:spTgt spid="286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8675"/>
                                        </p:tgtEl>
                                        <p:attrNameLst>
                                          <p:attrName>style.visibility</p:attrName>
                                        </p:attrNameLst>
                                      </p:cBhvr>
                                      <p:to>
                                        <p:strVal val="visible"/>
                                      </p:to>
                                    </p:set>
                                    <p:animEffect transition="in" filter="wipe(left)">
                                      <p:cBhvr>
                                        <p:cTn id="12" dur="500"/>
                                        <p:tgtEl>
                                          <p:spTgt spid="2867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8676"/>
                                        </p:tgtEl>
                                        <p:attrNameLst>
                                          <p:attrName>style.visibility</p:attrName>
                                        </p:attrNameLst>
                                      </p:cBhvr>
                                      <p:to>
                                        <p:strVal val="visible"/>
                                      </p:to>
                                    </p:set>
                                    <p:animEffect transition="in" filter="wipe(left)">
                                      <p:cBhvr>
                                        <p:cTn id="17" dur="500"/>
                                        <p:tgtEl>
                                          <p:spTgt spid="286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8677"/>
                                        </p:tgtEl>
                                        <p:attrNameLst>
                                          <p:attrName>style.visibility</p:attrName>
                                        </p:attrNameLst>
                                      </p:cBhvr>
                                      <p:to>
                                        <p:strVal val="visible"/>
                                      </p:to>
                                    </p:set>
                                    <p:animEffect transition="in" filter="wipe(left)">
                                      <p:cBhvr>
                                        <p:cTn id="22" dur="500"/>
                                        <p:tgtEl>
                                          <p:spTgt spid="2867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8681"/>
                                        </p:tgtEl>
                                        <p:attrNameLst>
                                          <p:attrName>style.visibility</p:attrName>
                                        </p:attrNameLst>
                                      </p:cBhvr>
                                      <p:to>
                                        <p:strVal val="visible"/>
                                      </p:to>
                                    </p:set>
                                    <p:animEffect transition="in" filter="wipe(left)">
                                      <p:cBhvr>
                                        <p:cTn id="27" dur="500"/>
                                        <p:tgtEl>
                                          <p:spTgt spid="2868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8678"/>
                                        </p:tgtEl>
                                        <p:attrNameLst>
                                          <p:attrName>style.visibility</p:attrName>
                                        </p:attrNameLst>
                                      </p:cBhvr>
                                      <p:to>
                                        <p:strVal val="visible"/>
                                      </p:to>
                                    </p:set>
                                    <p:animEffect transition="in" filter="wipe(left)">
                                      <p:cBhvr>
                                        <p:cTn id="32" dur="500"/>
                                        <p:tgtEl>
                                          <p:spTgt spid="2867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8679"/>
                                        </p:tgtEl>
                                        <p:attrNameLst>
                                          <p:attrName>style.visibility</p:attrName>
                                        </p:attrNameLst>
                                      </p:cBhvr>
                                      <p:to>
                                        <p:strVal val="visible"/>
                                      </p:to>
                                    </p:set>
                                    <p:animEffect transition="in" filter="wipe(left)">
                                      <p:cBhvr>
                                        <p:cTn id="37" dur="500"/>
                                        <p:tgtEl>
                                          <p:spTgt spid="2867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1"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left)">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utoUpdateAnimBg="0"/>
      <p:bldP spid="28675" grpId="0" autoUpdateAnimBg="0"/>
      <p:bldP spid="28676" grpId="0" autoUpdateAnimBg="0"/>
      <p:bldP spid="28677" grpId="0" autoUpdateAnimBg="0"/>
      <p:bldP spid="28678" grpId="0" autoUpdateAnimBg="0"/>
      <p:bldP spid="28679" grpId="0" autoUpdateAnimBg="0"/>
      <p:bldP spid="28681" grpId="0" autoUpdateAnimBg="0"/>
      <p:bldP spid="10" grpId="0" animBg="1" autoUpdateAnimBg="0"/>
      <p:bldP spid="10"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66800" y="990600"/>
            <a:ext cx="1295400" cy="989013"/>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457200" y="2895600"/>
            <a:ext cx="3810000" cy="1951038"/>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2514600" y="990600"/>
            <a:ext cx="1397000" cy="1066800"/>
          </a:xfrm>
          <a:prstGeom prst="rect">
            <a:avLst/>
          </a:prstGeom>
          <a:noFill/>
          <a:ln w="9525">
            <a:noFill/>
            <a:miter lim="800000"/>
            <a:headEnd/>
            <a:tailEnd/>
          </a:ln>
        </p:spPr>
      </p:pic>
      <p:sp>
        <p:nvSpPr>
          <p:cNvPr id="34821" name="Text Box 5"/>
          <p:cNvSpPr txBox="1">
            <a:spLocks noChangeArrowheads="1"/>
          </p:cNvSpPr>
          <p:nvPr/>
        </p:nvSpPr>
        <p:spPr bwMode="auto">
          <a:xfrm>
            <a:off x="1568450" y="381000"/>
            <a:ext cx="10985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アリマキ</a:t>
            </a:r>
          </a:p>
        </p:txBody>
      </p:sp>
      <p:sp>
        <p:nvSpPr>
          <p:cNvPr id="34822" name="Text Box 6"/>
          <p:cNvSpPr txBox="1">
            <a:spLocks noChangeArrowheads="1"/>
          </p:cNvSpPr>
          <p:nvPr/>
        </p:nvSpPr>
        <p:spPr bwMode="auto">
          <a:xfrm>
            <a:off x="4876800" y="304800"/>
            <a:ext cx="3152775"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ミジンコ（</a:t>
            </a:r>
            <a:r>
              <a:rPr kumimoji="0" lang="en-US" altLang="ja-JP" sz="1600" i="1">
                <a:solidFill>
                  <a:srgbClr val="000000"/>
                </a:solidFill>
                <a:latin typeface="Times New Roman" pitchFamily="18" charset="0"/>
                <a:ea typeface="Osaka" charset="-128"/>
              </a:rPr>
              <a:t>Daphnia longispina</a:t>
            </a:r>
            <a:r>
              <a:rPr kumimoji="0" lang="ja-JP" altLang="en-US" sz="1600">
                <a:solidFill>
                  <a:srgbClr val="000000"/>
                </a:solidFill>
                <a:latin typeface="Times New Roman" pitchFamily="18" charset="0"/>
                <a:ea typeface="Osaka" charset="-128"/>
              </a:rPr>
              <a:t>）</a:t>
            </a:r>
            <a:endParaRPr kumimoji="0" lang="ja-JP" altLang="en-US" sz="1600" b="1" i="1">
              <a:solidFill>
                <a:srgbClr val="000000"/>
              </a:solidFill>
              <a:latin typeface="Times New Roman" pitchFamily="18" charset="0"/>
              <a:ea typeface="Osaka" charset="-128"/>
            </a:endParaRPr>
          </a:p>
        </p:txBody>
      </p:sp>
      <p:sp>
        <p:nvSpPr>
          <p:cNvPr id="34823" name="Text Box 7"/>
          <p:cNvSpPr txBox="1">
            <a:spLocks noChangeArrowheads="1"/>
          </p:cNvSpPr>
          <p:nvPr/>
        </p:nvSpPr>
        <p:spPr bwMode="auto">
          <a:xfrm>
            <a:off x="5181600" y="3581400"/>
            <a:ext cx="2919413"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マシジミ（</a:t>
            </a:r>
            <a:r>
              <a:rPr kumimoji="0" lang="en-US" altLang="ja-JP" sz="1600" i="1">
                <a:solidFill>
                  <a:srgbClr val="000000"/>
                </a:solidFill>
                <a:latin typeface="Osaka" charset="-128"/>
                <a:ea typeface="Osaka" charset="-128"/>
              </a:rPr>
              <a:t>orbicula leana</a:t>
            </a:r>
            <a:r>
              <a:rPr kumimoji="0" lang="en-US" altLang="ja-JP" sz="1600">
                <a:solidFill>
                  <a:srgbClr val="000000"/>
                </a:solidFill>
                <a:latin typeface="Osaka" charset="-128"/>
                <a:ea typeface="Osaka" charset="-128"/>
              </a:rPr>
              <a:t> </a:t>
            </a:r>
            <a:r>
              <a:rPr kumimoji="0" lang="ja-JP" altLang="en-US" sz="1600">
                <a:solidFill>
                  <a:srgbClr val="000000"/>
                </a:solidFill>
                <a:latin typeface="Osaka" charset="-128"/>
                <a:ea typeface="Osaka" charset="-128"/>
              </a:rPr>
              <a:t>）</a:t>
            </a:r>
          </a:p>
        </p:txBody>
      </p:sp>
      <p:sp>
        <p:nvSpPr>
          <p:cNvPr id="34824" name="Text Box 8"/>
          <p:cNvSpPr txBox="1">
            <a:spLocks noChangeArrowheads="1"/>
          </p:cNvSpPr>
          <p:nvPr/>
        </p:nvSpPr>
        <p:spPr bwMode="auto">
          <a:xfrm>
            <a:off x="762000" y="2438400"/>
            <a:ext cx="322580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ギンブナ（</a:t>
            </a:r>
            <a:r>
              <a:rPr lang="en-US" altLang="ja-JP" i="1">
                <a:solidFill>
                  <a:srgbClr val="000000"/>
                </a:solidFill>
                <a:latin typeface="Times" charset="0"/>
                <a:ea typeface="Osaka" charset="-128"/>
              </a:rPr>
              <a:t>Carassius auralus</a:t>
            </a:r>
            <a:r>
              <a:rPr lang="ja-JP" altLang="en-US">
                <a:solidFill>
                  <a:srgbClr val="000000"/>
                </a:solidFill>
                <a:latin typeface="Times" charset="0"/>
                <a:ea typeface="Osaka" charset="-128"/>
              </a:rPr>
              <a:t>）</a:t>
            </a:r>
          </a:p>
        </p:txBody>
      </p:sp>
      <p:pic>
        <p:nvPicPr>
          <p:cNvPr id="34825" name="Picture 9"/>
          <p:cNvPicPr>
            <a:picLocks noChangeAspect="1" noChangeArrowheads="1"/>
          </p:cNvPicPr>
          <p:nvPr/>
        </p:nvPicPr>
        <p:blipFill>
          <a:blip r:embed="rId5" cstate="print"/>
          <a:srcRect/>
          <a:stretch>
            <a:fillRect/>
          </a:stretch>
        </p:blipFill>
        <p:spPr bwMode="auto">
          <a:xfrm>
            <a:off x="5562600" y="838200"/>
            <a:ext cx="1704975" cy="2505075"/>
          </a:xfrm>
          <a:prstGeom prst="rect">
            <a:avLst/>
          </a:prstGeom>
          <a:noFill/>
          <a:ln w="9525">
            <a:noFill/>
            <a:miter lim="800000"/>
            <a:headEnd/>
            <a:tailEnd/>
          </a:ln>
        </p:spPr>
      </p:pic>
      <p:pic>
        <p:nvPicPr>
          <p:cNvPr id="34826" name="Picture 10"/>
          <p:cNvPicPr>
            <a:picLocks noChangeAspect="1" noChangeArrowheads="1"/>
          </p:cNvPicPr>
          <p:nvPr/>
        </p:nvPicPr>
        <p:blipFill>
          <a:blip r:embed="rId6" cstate="print"/>
          <a:srcRect/>
          <a:stretch>
            <a:fillRect/>
          </a:stretch>
        </p:blipFill>
        <p:spPr bwMode="auto">
          <a:xfrm>
            <a:off x="5410200" y="4038600"/>
            <a:ext cx="2209800" cy="22860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ダプネ.jpg">
            <a:hlinkClick r:id="rId2"/>
          </p:cNvPr>
          <p:cNvPicPr>
            <a:picLocks noChangeAspect="1" noChangeArrowheads="1"/>
          </p:cNvPicPr>
          <p:nvPr/>
        </p:nvPicPr>
        <p:blipFill>
          <a:blip r:embed="rId3" cstate="print"/>
          <a:srcRect/>
          <a:stretch>
            <a:fillRect/>
          </a:stretch>
        </p:blipFill>
        <p:spPr bwMode="auto">
          <a:xfrm>
            <a:off x="251520" y="1844824"/>
            <a:ext cx="2392266" cy="4680520"/>
          </a:xfrm>
          <a:prstGeom prst="rect">
            <a:avLst/>
          </a:prstGeom>
          <a:noFill/>
        </p:spPr>
      </p:pic>
      <p:pic>
        <p:nvPicPr>
          <p:cNvPr id="1027" name="Picture 3"/>
          <p:cNvPicPr>
            <a:picLocks noChangeAspect="1" noChangeArrowheads="1"/>
          </p:cNvPicPr>
          <p:nvPr/>
        </p:nvPicPr>
        <p:blipFill>
          <a:blip r:embed="rId4" cstate="print"/>
          <a:srcRect/>
          <a:stretch>
            <a:fillRect/>
          </a:stretch>
        </p:blipFill>
        <p:spPr bwMode="auto">
          <a:xfrm>
            <a:off x="2771800" y="548680"/>
            <a:ext cx="3047710" cy="3096344"/>
          </a:xfrm>
          <a:prstGeom prst="rect">
            <a:avLst/>
          </a:prstGeom>
          <a:noFill/>
          <a:ln w="9525">
            <a:noFill/>
            <a:miter lim="800000"/>
            <a:headEnd/>
            <a:tailEnd/>
          </a:ln>
        </p:spPr>
      </p:pic>
      <p:pic>
        <p:nvPicPr>
          <p:cNvPr id="1029" name="Picture 5" descr="http://i.yimg.jp/i/kids/zukan/photo/animal/invertebrate/0025/640_480.jpg"/>
          <p:cNvPicPr>
            <a:picLocks noChangeAspect="1" noChangeArrowheads="1"/>
          </p:cNvPicPr>
          <p:nvPr/>
        </p:nvPicPr>
        <p:blipFill>
          <a:blip r:embed="rId5" cstate="print"/>
          <a:srcRect/>
          <a:stretch>
            <a:fillRect/>
          </a:stretch>
        </p:blipFill>
        <p:spPr bwMode="auto">
          <a:xfrm rot="5400000">
            <a:off x="5448096" y="1040735"/>
            <a:ext cx="3936437" cy="2952328"/>
          </a:xfrm>
          <a:prstGeom prst="rect">
            <a:avLst/>
          </a:prstGeom>
          <a:noFill/>
        </p:spPr>
      </p:pic>
      <p:sp>
        <p:nvSpPr>
          <p:cNvPr id="7" name="正方形/長方形 6"/>
          <p:cNvSpPr/>
          <p:nvPr/>
        </p:nvSpPr>
        <p:spPr>
          <a:xfrm>
            <a:off x="1259632" y="1916832"/>
            <a:ext cx="1296144" cy="12961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8" name="右矢印 7"/>
          <p:cNvSpPr/>
          <p:nvPr/>
        </p:nvSpPr>
        <p:spPr>
          <a:xfrm rot="14193298">
            <a:off x="5216720" y="1697456"/>
            <a:ext cx="729673" cy="72967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9" name="右矢印 8"/>
          <p:cNvSpPr/>
          <p:nvPr/>
        </p:nvSpPr>
        <p:spPr>
          <a:xfrm rot="14193298">
            <a:off x="8025031" y="2201512"/>
            <a:ext cx="729673" cy="729673"/>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ja-JP" altLang="en-US">
              <a:solidFill>
                <a:prstClr val="white"/>
              </a:solidFill>
            </a:endParaRPr>
          </a:p>
        </p:txBody>
      </p:sp>
      <p:sp>
        <p:nvSpPr>
          <p:cNvPr id="10" name="テキスト ボックス 9"/>
          <p:cNvSpPr txBox="1"/>
          <p:nvPr/>
        </p:nvSpPr>
        <p:spPr>
          <a:xfrm>
            <a:off x="467544" y="3789040"/>
            <a:ext cx="1008609" cy="369332"/>
          </a:xfrm>
          <a:prstGeom prst="rect">
            <a:avLst/>
          </a:prstGeom>
          <a:solidFill>
            <a:schemeClr val="bg1"/>
          </a:solidFill>
        </p:spPr>
        <p:txBody>
          <a:bodyPr wrap="none" rtlCol="0">
            <a:spAutoFit/>
          </a:bodyPr>
          <a:lstStyle/>
          <a:p>
            <a:pPr fontAlgn="auto">
              <a:spcBef>
                <a:spcPts val="0"/>
              </a:spcBef>
              <a:spcAft>
                <a:spcPts val="0"/>
              </a:spcAft>
            </a:pPr>
            <a:r>
              <a:rPr lang="ja-JP" altLang="en-US" b="1" dirty="0">
                <a:solidFill>
                  <a:prstClr val="black"/>
                </a:solidFill>
                <a:latin typeface="Calibri"/>
                <a:ea typeface="ＭＳ Ｐゴシック"/>
              </a:rPr>
              <a:t>アポロン</a:t>
            </a:r>
            <a:endParaRPr lang="en-US" altLang="ja-JP" b="1" dirty="0">
              <a:solidFill>
                <a:prstClr val="black"/>
              </a:solidFill>
              <a:latin typeface="Calibri"/>
              <a:ea typeface="ＭＳ Ｐゴシック"/>
            </a:endParaRPr>
          </a:p>
        </p:txBody>
      </p:sp>
      <p:sp>
        <p:nvSpPr>
          <p:cNvPr id="11" name="テキスト ボックス 10"/>
          <p:cNvSpPr txBox="1"/>
          <p:nvPr/>
        </p:nvSpPr>
        <p:spPr>
          <a:xfrm>
            <a:off x="1835696" y="3933056"/>
            <a:ext cx="817853" cy="369332"/>
          </a:xfrm>
          <a:prstGeom prst="rect">
            <a:avLst/>
          </a:prstGeom>
          <a:solidFill>
            <a:schemeClr val="bg1"/>
          </a:solidFill>
        </p:spPr>
        <p:txBody>
          <a:bodyPr wrap="none" rtlCol="0">
            <a:spAutoFit/>
          </a:bodyPr>
          <a:lstStyle/>
          <a:p>
            <a:pPr fontAlgn="auto">
              <a:spcBef>
                <a:spcPts val="0"/>
              </a:spcBef>
              <a:spcAft>
                <a:spcPts val="0"/>
              </a:spcAft>
            </a:pPr>
            <a:r>
              <a:rPr lang="ja-JP" altLang="en-US" b="1" dirty="0">
                <a:solidFill>
                  <a:prstClr val="black"/>
                </a:solidFill>
                <a:latin typeface="Calibri"/>
                <a:ea typeface="ＭＳ Ｐゴシック"/>
              </a:rPr>
              <a:t>ダプネ</a:t>
            </a:r>
            <a:endParaRPr lang="en-US" altLang="ja-JP" b="1" dirty="0">
              <a:solidFill>
                <a:prstClr val="black"/>
              </a:solidFill>
              <a:latin typeface="Calibri"/>
              <a:ea typeface="ＭＳ Ｐゴシック"/>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066800" y="990600"/>
            <a:ext cx="1295400" cy="989013"/>
          </a:xfrm>
          <a:prstGeom prst="rect">
            <a:avLst/>
          </a:prstGeom>
          <a:noFill/>
          <a:ln w="9525">
            <a:noFill/>
            <a:miter lim="800000"/>
            <a:headEnd/>
            <a:tailEnd/>
          </a:ln>
        </p:spPr>
      </p:pic>
      <p:pic>
        <p:nvPicPr>
          <p:cNvPr id="34819" name="Picture 3"/>
          <p:cNvPicPr>
            <a:picLocks noChangeAspect="1" noChangeArrowheads="1"/>
          </p:cNvPicPr>
          <p:nvPr/>
        </p:nvPicPr>
        <p:blipFill>
          <a:blip r:embed="rId3" cstate="print"/>
          <a:srcRect/>
          <a:stretch>
            <a:fillRect/>
          </a:stretch>
        </p:blipFill>
        <p:spPr bwMode="auto">
          <a:xfrm>
            <a:off x="457200" y="2895600"/>
            <a:ext cx="3810000" cy="1951038"/>
          </a:xfrm>
          <a:prstGeom prst="rect">
            <a:avLst/>
          </a:prstGeom>
          <a:noFill/>
          <a:ln w="9525">
            <a:noFill/>
            <a:miter lim="800000"/>
            <a:headEnd/>
            <a:tailEnd/>
          </a:ln>
        </p:spPr>
      </p:pic>
      <p:pic>
        <p:nvPicPr>
          <p:cNvPr id="34820" name="Picture 4"/>
          <p:cNvPicPr>
            <a:picLocks noChangeAspect="1" noChangeArrowheads="1"/>
          </p:cNvPicPr>
          <p:nvPr/>
        </p:nvPicPr>
        <p:blipFill>
          <a:blip r:embed="rId4" cstate="print"/>
          <a:srcRect/>
          <a:stretch>
            <a:fillRect/>
          </a:stretch>
        </p:blipFill>
        <p:spPr bwMode="auto">
          <a:xfrm>
            <a:off x="2514600" y="990600"/>
            <a:ext cx="1397000" cy="1066800"/>
          </a:xfrm>
          <a:prstGeom prst="rect">
            <a:avLst/>
          </a:prstGeom>
          <a:noFill/>
          <a:ln w="9525">
            <a:noFill/>
            <a:miter lim="800000"/>
            <a:headEnd/>
            <a:tailEnd/>
          </a:ln>
        </p:spPr>
      </p:pic>
      <p:sp>
        <p:nvSpPr>
          <p:cNvPr id="34821" name="Text Box 5"/>
          <p:cNvSpPr txBox="1">
            <a:spLocks noChangeArrowheads="1"/>
          </p:cNvSpPr>
          <p:nvPr/>
        </p:nvSpPr>
        <p:spPr bwMode="auto">
          <a:xfrm>
            <a:off x="1568450" y="381000"/>
            <a:ext cx="109855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アリマキ</a:t>
            </a:r>
          </a:p>
        </p:txBody>
      </p:sp>
      <p:sp>
        <p:nvSpPr>
          <p:cNvPr id="34822" name="Text Box 6"/>
          <p:cNvSpPr txBox="1">
            <a:spLocks noChangeArrowheads="1"/>
          </p:cNvSpPr>
          <p:nvPr/>
        </p:nvSpPr>
        <p:spPr bwMode="auto">
          <a:xfrm>
            <a:off x="4876800" y="304800"/>
            <a:ext cx="3152775"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ミジンコ（</a:t>
            </a:r>
            <a:r>
              <a:rPr kumimoji="0" lang="en-US" altLang="ja-JP" sz="1600" i="1">
                <a:solidFill>
                  <a:srgbClr val="000000"/>
                </a:solidFill>
                <a:latin typeface="Times New Roman" pitchFamily="18" charset="0"/>
                <a:ea typeface="Osaka" charset="-128"/>
              </a:rPr>
              <a:t>Daphnia longispina</a:t>
            </a:r>
            <a:r>
              <a:rPr kumimoji="0" lang="ja-JP" altLang="en-US" sz="1600">
                <a:solidFill>
                  <a:srgbClr val="000000"/>
                </a:solidFill>
                <a:latin typeface="Times New Roman" pitchFamily="18" charset="0"/>
                <a:ea typeface="Osaka" charset="-128"/>
              </a:rPr>
              <a:t>）</a:t>
            </a:r>
            <a:endParaRPr kumimoji="0" lang="ja-JP" altLang="en-US" sz="1600" b="1" i="1">
              <a:solidFill>
                <a:srgbClr val="000000"/>
              </a:solidFill>
              <a:latin typeface="Times New Roman" pitchFamily="18" charset="0"/>
              <a:ea typeface="Osaka" charset="-128"/>
            </a:endParaRPr>
          </a:p>
        </p:txBody>
      </p:sp>
      <p:sp>
        <p:nvSpPr>
          <p:cNvPr id="34823" name="Text Box 7"/>
          <p:cNvSpPr txBox="1">
            <a:spLocks noChangeArrowheads="1"/>
          </p:cNvSpPr>
          <p:nvPr/>
        </p:nvSpPr>
        <p:spPr bwMode="auto">
          <a:xfrm>
            <a:off x="5181600" y="3581400"/>
            <a:ext cx="2919413"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マシジミ（</a:t>
            </a:r>
            <a:r>
              <a:rPr kumimoji="0" lang="en-US" altLang="ja-JP" sz="1600" i="1">
                <a:solidFill>
                  <a:srgbClr val="000000"/>
                </a:solidFill>
                <a:latin typeface="Osaka" charset="-128"/>
                <a:ea typeface="Osaka" charset="-128"/>
              </a:rPr>
              <a:t>orbicula leana</a:t>
            </a:r>
            <a:r>
              <a:rPr kumimoji="0" lang="en-US" altLang="ja-JP" sz="1600">
                <a:solidFill>
                  <a:srgbClr val="000000"/>
                </a:solidFill>
                <a:latin typeface="Osaka" charset="-128"/>
                <a:ea typeface="Osaka" charset="-128"/>
              </a:rPr>
              <a:t> </a:t>
            </a:r>
            <a:r>
              <a:rPr kumimoji="0" lang="ja-JP" altLang="en-US" sz="1600">
                <a:solidFill>
                  <a:srgbClr val="000000"/>
                </a:solidFill>
                <a:latin typeface="Osaka" charset="-128"/>
                <a:ea typeface="Osaka" charset="-128"/>
              </a:rPr>
              <a:t>）</a:t>
            </a:r>
          </a:p>
        </p:txBody>
      </p:sp>
      <p:sp>
        <p:nvSpPr>
          <p:cNvPr id="34824" name="Text Box 8"/>
          <p:cNvSpPr txBox="1">
            <a:spLocks noChangeArrowheads="1"/>
          </p:cNvSpPr>
          <p:nvPr/>
        </p:nvSpPr>
        <p:spPr bwMode="auto">
          <a:xfrm>
            <a:off x="762000" y="2438400"/>
            <a:ext cx="3225800"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ギンブナ（</a:t>
            </a:r>
            <a:r>
              <a:rPr lang="en-US" altLang="ja-JP" i="1">
                <a:solidFill>
                  <a:srgbClr val="000000"/>
                </a:solidFill>
                <a:latin typeface="Times" charset="0"/>
                <a:ea typeface="Osaka" charset="-128"/>
              </a:rPr>
              <a:t>Carassius auralus</a:t>
            </a:r>
            <a:r>
              <a:rPr lang="ja-JP" altLang="en-US">
                <a:solidFill>
                  <a:srgbClr val="000000"/>
                </a:solidFill>
                <a:latin typeface="Times" charset="0"/>
                <a:ea typeface="Osaka" charset="-128"/>
              </a:rPr>
              <a:t>）</a:t>
            </a:r>
          </a:p>
        </p:txBody>
      </p:sp>
      <p:pic>
        <p:nvPicPr>
          <p:cNvPr id="34825" name="Picture 9"/>
          <p:cNvPicPr>
            <a:picLocks noChangeAspect="1" noChangeArrowheads="1"/>
          </p:cNvPicPr>
          <p:nvPr/>
        </p:nvPicPr>
        <p:blipFill>
          <a:blip r:embed="rId5" cstate="print"/>
          <a:srcRect/>
          <a:stretch>
            <a:fillRect/>
          </a:stretch>
        </p:blipFill>
        <p:spPr bwMode="auto">
          <a:xfrm>
            <a:off x="5562600" y="838200"/>
            <a:ext cx="1704975" cy="2505075"/>
          </a:xfrm>
          <a:prstGeom prst="rect">
            <a:avLst/>
          </a:prstGeom>
          <a:noFill/>
          <a:ln w="9525">
            <a:noFill/>
            <a:miter lim="800000"/>
            <a:headEnd/>
            <a:tailEnd/>
          </a:ln>
        </p:spPr>
      </p:pic>
      <p:pic>
        <p:nvPicPr>
          <p:cNvPr id="34826" name="Picture 10"/>
          <p:cNvPicPr>
            <a:picLocks noChangeAspect="1" noChangeArrowheads="1"/>
          </p:cNvPicPr>
          <p:nvPr/>
        </p:nvPicPr>
        <p:blipFill>
          <a:blip r:embed="rId6" cstate="print"/>
          <a:srcRect/>
          <a:stretch>
            <a:fillRect/>
          </a:stretch>
        </p:blipFill>
        <p:spPr bwMode="auto">
          <a:xfrm>
            <a:off x="5410200" y="4038600"/>
            <a:ext cx="2209800" cy="2286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cstate="print"/>
          <a:srcRect/>
          <a:stretch>
            <a:fillRect/>
          </a:stretch>
        </p:blipFill>
        <p:spPr bwMode="auto">
          <a:xfrm>
            <a:off x="3505200" y="838200"/>
            <a:ext cx="4445000" cy="5297488"/>
          </a:xfrm>
          <a:prstGeom prst="rect">
            <a:avLst/>
          </a:prstGeom>
          <a:noFill/>
          <a:ln w="9525">
            <a:noFill/>
            <a:miter lim="800000"/>
            <a:headEnd/>
            <a:tailEnd/>
          </a:ln>
        </p:spPr>
      </p:pic>
      <p:sp>
        <p:nvSpPr>
          <p:cNvPr id="35843" name="Text Box 3"/>
          <p:cNvSpPr txBox="1">
            <a:spLocks noChangeArrowheads="1"/>
          </p:cNvSpPr>
          <p:nvPr/>
        </p:nvSpPr>
        <p:spPr bwMode="auto">
          <a:xfrm>
            <a:off x="1447800" y="304800"/>
            <a:ext cx="2919413" cy="377825"/>
          </a:xfrm>
          <a:prstGeom prst="rect">
            <a:avLst/>
          </a:prstGeom>
          <a:noFill/>
          <a:ln w="9525">
            <a:noFill/>
            <a:miter lim="800000"/>
            <a:headEnd/>
            <a:tailEnd/>
          </a:ln>
        </p:spPr>
        <p:txBody>
          <a:bodyPr wrap="none">
            <a:spAutoFit/>
          </a:bodyPr>
          <a:lstStyle/>
          <a:p>
            <a:r>
              <a:rPr lang="ja-JP" altLang="en-US">
                <a:solidFill>
                  <a:srgbClr val="000000"/>
                </a:solidFill>
                <a:latin typeface="Times" charset="0"/>
                <a:ea typeface="Osaka" charset="-128"/>
              </a:rPr>
              <a:t>マシジミ（</a:t>
            </a:r>
            <a:r>
              <a:rPr kumimoji="0" lang="en-US" altLang="ja-JP" sz="1600" i="1">
                <a:solidFill>
                  <a:srgbClr val="000000"/>
                </a:solidFill>
                <a:latin typeface="Osaka" charset="-128"/>
                <a:ea typeface="Osaka" charset="-128"/>
              </a:rPr>
              <a:t>orbicula leana</a:t>
            </a:r>
            <a:r>
              <a:rPr kumimoji="0" lang="en-US" altLang="ja-JP" sz="1600">
                <a:solidFill>
                  <a:srgbClr val="000000"/>
                </a:solidFill>
                <a:latin typeface="Osaka" charset="-128"/>
                <a:ea typeface="Osaka" charset="-128"/>
              </a:rPr>
              <a:t> </a:t>
            </a:r>
            <a:r>
              <a:rPr kumimoji="0" lang="ja-JP" altLang="en-US" sz="1600">
                <a:solidFill>
                  <a:srgbClr val="000000"/>
                </a:solidFill>
                <a:latin typeface="Osaka" charset="-128"/>
                <a:ea typeface="Osaka" charset="-128"/>
              </a:rPr>
              <a:t>）</a:t>
            </a:r>
          </a:p>
        </p:txBody>
      </p:sp>
      <p:pic>
        <p:nvPicPr>
          <p:cNvPr id="35844" name="Picture 4"/>
          <p:cNvPicPr>
            <a:picLocks noChangeAspect="1" noChangeArrowheads="1"/>
          </p:cNvPicPr>
          <p:nvPr/>
        </p:nvPicPr>
        <p:blipFill>
          <a:blip r:embed="rId3" cstate="print"/>
          <a:srcRect/>
          <a:stretch>
            <a:fillRect/>
          </a:stretch>
        </p:blipFill>
        <p:spPr bwMode="auto">
          <a:xfrm>
            <a:off x="990600" y="914400"/>
            <a:ext cx="2209800" cy="2286000"/>
          </a:xfrm>
          <a:prstGeom prst="rect">
            <a:avLst/>
          </a:prstGeom>
          <a:noFill/>
          <a:ln w="9525">
            <a:noFill/>
            <a:miter lim="800000"/>
            <a:headEnd/>
            <a:tailEnd/>
          </a:ln>
        </p:spPr>
      </p:pic>
      <p:sp>
        <p:nvSpPr>
          <p:cNvPr id="5" name="テキスト ボックス 4"/>
          <p:cNvSpPr txBox="1"/>
          <p:nvPr/>
        </p:nvSpPr>
        <p:spPr>
          <a:xfrm>
            <a:off x="755576" y="3789040"/>
            <a:ext cx="1800493" cy="369332"/>
          </a:xfrm>
          <a:prstGeom prst="rect">
            <a:avLst/>
          </a:prstGeom>
          <a:noFill/>
        </p:spPr>
        <p:txBody>
          <a:bodyPr wrap="none" rtlCol="0">
            <a:spAutoFit/>
          </a:bodyPr>
          <a:lstStyle/>
          <a:p>
            <a:r>
              <a:rPr lang="ja-JP" altLang="en-US" b="1" dirty="0">
                <a:solidFill>
                  <a:srgbClr val="FF0000"/>
                </a:solidFill>
              </a:rPr>
              <a:t>「雄性発生」！！</a:t>
            </a:r>
            <a:endParaRPr kumimoji="1" lang="ja-JP" altLang="en-US" b="1" dirty="0">
              <a:solidFill>
                <a:srgbClr val="FF0000"/>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5"/>
          <p:cNvSpPr txBox="1">
            <a:spLocks noChangeArrowheads="1"/>
          </p:cNvSpPr>
          <p:nvPr/>
        </p:nvSpPr>
        <p:spPr bwMode="auto">
          <a:xfrm>
            <a:off x="3028950" y="908050"/>
            <a:ext cx="2649538" cy="457200"/>
          </a:xfrm>
          <a:prstGeom prst="rect">
            <a:avLst/>
          </a:prstGeom>
          <a:noFill/>
          <a:ln w="9525">
            <a:noFill/>
            <a:miter lim="800000"/>
            <a:headEnd/>
            <a:tailEnd/>
          </a:ln>
        </p:spPr>
        <p:txBody>
          <a:bodyPr wrap="none">
            <a:spAutoFit/>
          </a:bodyPr>
          <a:lstStyle/>
          <a:p>
            <a:r>
              <a:rPr lang="en-US" altLang="ja-JP" sz="2400" i="1">
                <a:solidFill>
                  <a:srgbClr val="000000"/>
                </a:solidFill>
                <a:latin typeface="Times" charset="0"/>
                <a:ea typeface="Osaka" charset="-128"/>
              </a:rPr>
              <a:t>Livulus marmoratus</a:t>
            </a:r>
            <a:endParaRPr lang="en-US" altLang="ja-JP">
              <a:solidFill>
                <a:srgbClr val="000000"/>
              </a:solidFill>
              <a:latin typeface="Times" charset="0"/>
              <a:ea typeface="Osaka" charset="-128"/>
            </a:endParaRPr>
          </a:p>
        </p:txBody>
      </p:sp>
      <p:pic>
        <p:nvPicPr>
          <p:cNvPr id="45059" name="Picture 6"/>
          <p:cNvPicPr>
            <a:picLocks noChangeAspect="1" noChangeArrowheads="1"/>
          </p:cNvPicPr>
          <p:nvPr/>
        </p:nvPicPr>
        <p:blipFill>
          <a:blip r:embed="rId2" cstate="print"/>
          <a:srcRect/>
          <a:stretch>
            <a:fillRect/>
          </a:stretch>
        </p:blipFill>
        <p:spPr bwMode="auto">
          <a:xfrm>
            <a:off x="2647950" y="1593850"/>
            <a:ext cx="3962400" cy="2641600"/>
          </a:xfrm>
          <a:prstGeom prst="rect">
            <a:avLst/>
          </a:prstGeom>
          <a:noFill/>
          <a:ln w="9525">
            <a:noFill/>
            <a:miter lim="800000"/>
            <a:headEnd/>
            <a:tailEnd/>
          </a:ln>
        </p:spPr>
      </p:pic>
      <p:sp>
        <p:nvSpPr>
          <p:cNvPr id="45060" name="Text Box 7"/>
          <p:cNvSpPr txBox="1">
            <a:spLocks noChangeArrowheads="1"/>
          </p:cNvSpPr>
          <p:nvPr/>
        </p:nvSpPr>
        <p:spPr bwMode="auto">
          <a:xfrm>
            <a:off x="1979613" y="333375"/>
            <a:ext cx="1784350" cy="366713"/>
          </a:xfrm>
          <a:prstGeom prst="rect">
            <a:avLst/>
          </a:prstGeom>
          <a:noFill/>
          <a:ln w="9525">
            <a:noFill/>
            <a:miter lim="800000"/>
            <a:headEnd/>
            <a:tailEnd/>
          </a:ln>
        </p:spPr>
        <p:txBody>
          <a:bodyPr wrap="none">
            <a:spAutoFit/>
          </a:bodyPr>
          <a:lstStyle/>
          <a:p>
            <a:r>
              <a:rPr lang="ja-JP" altLang="en-US" b="1">
                <a:solidFill>
                  <a:srgbClr val="FF0000"/>
                </a:solidFill>
              </a:rPr>
              <a:t>「自家受精」！！</a:t>
            </a:r>
          </a:p>
        </p:txBody>
      </p:sp>
      <p:sp>
        <p:nvSpPr>
          <p:cNvPr id="45061" name="Text Box 8"/>
          <p:cNvSpPr txBox="1">
            <a:spLocks noChangeArrowheads="1"/>
          </p:cNvSpPr>
          <p:nvPr/>
        </p:nvSpPr>
        <p:spPr bwMode="auto">
          <a:xfrm>
            <a:off x="1116013" y="4508500"/>
            <a:ext cx="7385050" cy="461963"/>
          </a:xfrm>
          <a:prstGeom prst="rect">
            <a:avLst/>
          </a:prstGeom>
          <a:noFill/>
          <a:ln w="9525">
            <a:noFill/>
            <a:miter lim="800000"/>
            <a:headEnd/>
            <a:tailEnd/>
          </a:ln>
        </p:spPr>
        <p:txBody>
          <a:bodyPr wrap="none">
            <a:spAutoFit/>
          </a:bodyPr>
          <a:lstStyle/>
          <a:p>
            <a:r>
              <a:rPr lang="ja-JP" altLang="en-US" sz="2400">
                <a:solidFill>
                  <a:srgbClr val="000000"/>
                </a:solidFill>
              </a:rPr>
              <a:t>「進化」できない。「進化の袋小路」にはいっちゃった？！</a:t>
            </a:r>
            <a:endParaRPr lang="en-US" altLang="ja-JP" sz="2400">
              <a:solidFill>
                <a:srgbClr val="000000"/>
              </a:solidFill>
            </a:endParaRPr>
          </a:p>
        </p:txBody>
      </p:sp>
      <p:sp>
        <p:nvSpPr>
          <p:cNvPr id="7" name="Text Box 11"/>
          <p:cNvSpPr txBox="1">
            <a:spLocks noChangeArrowheads="1"/>
          </p:cNvSpPr>
          <p:nvPr/>
        </p:nvSpPr>
        <p:spPr bwMode="auto">
          <a:xfrm>
            <a:off x="2741613" y="908050"/>
            <a:ext cx="3414712" cy="461963"/>
          </a:xfrm>
          <a:prstGeom prst="rect">
            <a:avLst/>
          </a:prstGeom>
          <a:solidFill>
            <a:schemeClr val="bg1"/>
          </a:solidFill>
          <a:ln w="9525">
            <a:noFill/>
            <a:miter lim="800000"/>
            <a:headEnd/>
            <a:tailEnd/>
          </a:ln>
        </p:spPr>
        <p:txBody>
          <a:bodyPr wrap="none">
            <a:spAutoFit/>
          </a:bodyPr>
          <a:lstStyle/>
          <a:p>
            <a:r>
              <a:rPr lang="en-US" altLang="ja-JP" sz="2400" i="1">
                <a:solidFill>
                  <a:srgbClr val="000000"/>
                </a:solidFill>
                <a:latin typeface="Times New Roman" pitchFamily="18" charset="0"/>
              </a:rPr>
              <a:t>Kryptolebias marmoratus</a:t>
            </a:r>
            <a:r>
              <a:rPr lang="en-US" altLang="ja-JP">
                <a:solidFill>
                  <a:srgbClr val="000000"/>
                </a:solidFill>
                <a:latin typeface="Times New Roman" pitchFamily="18" charset="0"/>
              </a:rPr>
              <a:t> </a:t>
            </a:r>
          </a:p>
        </p:txBody>
      </p:sp>
      <p:sp>
        <p:nvSpPr>
          <p:cNvPr id="8" name="テキスト ボックス 7"/>
          <p:cNvSpPr txBox="1">
            <a:spLocks noChangeArrowheads="1"/>
          </p:cNvSpPr>
          <p:nvPr/>
        </p:nvSpPr>
        <p:spPr bwMode="auto">
          <a:xfrm>
            <a:off x="2339975" y="5157788"/>
            <a:ext cx="4627563" cy="460375"/>
          </a:xfrm>
          <a:prstGeom prst="rect">
            <a:avLst/>
          </a:prstGeom>
          <a:noFill/>
          <a:ln w="9525">
            <a:noFill/>
            <a:miter lim="800000"/>
            <a:headEnd/>
            <a:tailEnd/>
          </a:ln>
        </p:spPr>
        <p:txBody>
          <a:bodyPr wrap="none">
            <a:spAutoFit/>
          </a:bodyPr>
          <a:lstStyle/>
          <a:p>
            <a:r>
              <a:rPr lang="ja-JP" altLang="en-US" sz="2400">
                <a:solidFill>
                  <a:srgbClr val="000000"/>
                </a:solidFill>
              </a:rPr>
              <a:t>なのに、なぜ精子と卵をつくるの？</a:t>
            </a:r>
          </a:p>
        </p:txBody>
      </p:sp>
      <p:sp>
        <p:nvSpPr>
          <p:cNvPr id="9" name="テキスト ボックス 8"/>
          <p:cNvSpPr txBox="1"/>
          <p:nvPr/>
        </p:nvSpPr>
        <p:spPr>
          <a:xfrm>
            <a:off x="1547664" y="5733256"/>
            <a:ext cx="6149440" cy="461665"/>
          </a:xfrm>
          <a:prstGeom prst="rect">
            <a:avLst/>
          </a:prstGeom>
          <a:noFill/>
        </p:spPr>
        <p:txBody>
          <a:bodyPr wrap="none" rtlCol="0">
            <a:spAutoFit/>
          </a:bodyPr>
          <a:lstStyle/>
          <a:p>
            <a:r>
              <a:rPr lang="ja-JP" altLang="en-US" sz="2400" dirty="0">
                <a:solidFill>
                  <a:srgbClr val="000000"/>
                </a:solidFill>
              </a:rPr>
              <a:t>実は、何世代かすると、「オス」が出現します！</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6" name="Rectangle 1124"/>
          <p:cNvSpPr>
            <a:spLocks noChangeArrowheads="1"/>
          </p:cNvSpPr>
          <p:nvPr/>
        </p:nvSpPr>
        <p:spPr bwMode="auto">
          <a:xfrm>
            <a:off x="5219700" y="2205038"/>
            <a:ext cx="4752975" cy="1439862"/>
          </a:xfrm>
          <a:prstGeom prst="rect">
            <a:avLst/>
          </a:prstGeom>
          <a:solidFill>
            <a:srgbClr val="FFFF99"/>
          </a:solidFill>
          <a:ln w="9525">
            <a:noFill/>
            <a:miter lim="800000"/>
            <a:headEnd/>
            <a:tailEnd/>
          </a:ln>
        </p:spPr>
        <p:txBody>
          <a:bodyPr wrap="none" anchor="ctr"/>
          <a:lstStyle/>
          <a:p>
            <a:endParaRPr lang="ja-JP" altLang="en-US">
              <a:solidFill>
                <a:srgbClr val="000000"/>
              </a:solidFill>
            </a:endParaRPr>
          </a:p>
        </p:txBody>
      </p:sp>
      <p:grpSp>
        <p:nvGrpSpPr>
          <p:cNvPr id="2" name="Group 1125"/>
          <p:cNvGrpSpPr>
            <a:grpSpLocks/>
          </p:cNvGrpSpPr>
          <p:nvPr/>
        </p:nvGrpSpPr>
        <p:grpSpPr bwMode="auto">
          <a:xfrm>
            <a:off x="-252413" y="3284538"/>
            <a:ext cx="9217026" cy="3573462"/>
            <a:chOff x="-159" y="2069"/>
            <a:chExt cx="5806" cy="2251"/>
          </a:xfrm>
        </p:grpSpPr>
        <p:grpSp>
          <p:nvGrpSpPr>
            <p:cNvPr id="3" name="Group 1120"/>
            <p:cNvGrpSpPr>
              <a:grpSpLocks/>
            </p:cNvGrpSpPr>
            <p:nvPr/>
          </p:nvGrpSpPr>
          <p:grpSpPr bwMode="auto">
            <a:xfrm>
              <a:off x="-159" y="2069"/>
              <a:ext cx="5806" cy="2251"/>
              <a:chOff x="-159" y="2069"/>
              <a:chExt cx="5806" cy="2251"/>
            </a:xfrm>
          </p:grpSpPr>
          <p:sp>
            <p:nvSpPr>
              <p:cNvPr id="46970" name="Rectangle 1118"/>
              <p:cNvSpPr>
                <a:spLocks noChangeArrowheads="1"/>
              </p:cNvSpPr>
              <p:nvPr/>
            </p:nvSpPr>
            <p:spPr bwMode="auto">
              <a:xfrm>
                <a:off x="-159" y="2069"/>
                <a:ext cx="2994" cy="2251"/>
              </a:xfrm>
              <a:prstGeom prst="rect">
                <a:avLst/>
              </a:prstGeom>
              <a:solidFill>
                <a:srgbClr val="CCFFFF"/>
              </a:solidFill>
              <a:ln w="9525">
                <a:noFill/>
                <a:miter lim="800000"/>
                <a:headEnd/>
                <a:tailEnd/>
              </a:ln>
            </p:spPr>
            <p:txBody>
              <a:bodyPr wrap="none" anchor="ctr"/>
              <a:lstStyle/>
              <a:p>
                <a:endParaRPr lang="ja-JP" altLang="en-US">
                  <a:solidFill>
                    <a:srgbClr val="000000"/>
                  </a:solidFill>
                </a:endParaRPr>
              </a:p>
            </p:txBody>
          </p:sp>
          <p:sp>
            <p:nvSpPr>
              <p:cNvPr id="46971" name="Rectangle 1119"/>
              <p:cNvSpPr>
                <a:spLocks noChangeArrowheads="1"/>
              </p:cNvSpPr>
              <p:nvPr/>
            </p:nvSpPr>
            <p:spPr bwMode="auto">
              <a:xfrm>
                <a:off x="2744" y="2704"/>
                <a:ext cx="2903" cy="1616"/>
              </a:xfrm>
              <a:prstGeom prst="rect">
                <a:avLst/>
              </a:prstGeom>
              <a:solidFill>
                <a:srgbClr val="CCFFFF"/>
              </a:solidFill>
              <a:ln w="9525">
                <a:noFill/>
                <a:miter lim="800000"/>
                <a:headEnd/>
                <a:tailEnd/>
              </a:ln>
            </p:spPr>
            <p:txBody>
              <a:bodyPr wrap="none" anchor="ctr"/>
              <a:lstStyle/>
              <a:p>
                <a:endParaRPr lang="ja-JP" altLang="en-US">
                  <a:solidFill>
                    <a:srgbClr val="000000"/>
                  </a:solidFill>
                </a:endParaRPr>
              </a:p>
            </p:txBody>
          </p:sp>
        </p:grpSp>
        <p:sp>
          <p:nvSpPr>
            <p:cNvPr id="46968" name="Rectangle 1121"/>
            <p:cNvSpPr>
              <a:spLocks noChangeArrowheads="1"/>
            </p:cNvSpPr>
            <p:nvPr/>
          </p:nvSpPr>
          <p:spPr bwMode="auto">
            <a:xfrm>
              <a:off x="1066" y="2614"/>
              <a:ext cx="4581" cy="952"/>
            </a:xfrm>
            <a:prstGeom prst="rect">
              <a:avLst/>
            </a:prstGeom>
            <a:solidFill>
              <a:schemeClr val="bg1"/>
            </a:solidFill>
            <a:ln w="9525">
              <a:noFill/>
              <a:miter lim="800000"/>
              <a:headEnd/>
              <a:tailEnd/>
            </a:ln>
          </p:spPr>
          <p:txBody>
            <a:bodyPr wrap="none" anchor="ctr"/>
            <a:lstStyle/>
            <a:p>
              <a:endParaRPr lang="ja-JP" altLang="en-US">
                <a:solidFill>
                  <a:srgbClr val="000000"/>
                </a:solidFill>
              </a:endParaRPr>
            </a:p>
          </p:txBody>
        </p:sp>
        <p:sp>
          <p:nvSpPr>
            <p:cNvPr id="46969" name="Rectangle 1122"/>
            <p:cNvSpPr>
              <a:spLocks noChangeArrowheads="1"/>
            </p:cNvSpPr>
            <p:nvPr/>
          </p:nvSpPr>
          <p:spPr bwMode="auto">
            <a:xfrm rot="-2949310">
              <a:off x="294" y="2568"/>
              <a:ext cx="1452" cy="544"/>
            </a:xfrm>
            <a:prstGeom prst="rect">
              <a:avLst/>
            </a:prstGeom>
            <a:solidFill>
              <a:srgbClr val="CCFFFF"/>
            </a:solidFill>
            <a:ln w="9525">
              <a:noFill/>
              <a:miter lim="800000"/>
              <a:headEnd/>
              <a:tailEnd/>
            </a:ln>
          </p:spPr>
          <p:txBody>
            <a:bodyPr wrap="none" anchor="ctr"/>
            <a:lstStyle/>
            <a:p>
              <a:endParaRPr lang="ja-JP" altLang="en-US">
                <a:solidFill>
                  <a:srgbClr val="000000"/>
                </a:solidFill>
              </a:endParaRPr>
            </a:p>
          </p:txBody>
        </p:sp>
      </p:grpSp>
      <p:grpSp>
        <p:nvGrpSpPr>
          <p:cNvPr id="4" name="Group 1117"/>
          <p:cNvGrpSpPr>
            <a:grpSpLocks/>
          </p:cNvGrpSpPr>
          <p:nvPr/>
        </p:nvGrpSpPr>
        <p:grpSpPr bwMode="auto">
          <a:xfrm>
            <a:off x="179388" y="144463"/>
            <a:ext cx="8569325" cy="2132012"/>
            <a:chOff x="113" y="91"/>
            <a:chExt cx="5398" cy="1343"/>
          </a:xfrm>
        </p:grpSpPr>
        <p:sp>
          <p:nvSpPr>
            <p:cNvPr id="46965" name="Rectangle 1115"/>
            <p:cNvSpPr>
              <a:spLocks noChangeArrowheads="1"/>
            </p:cNvSpPr>
            <p:nvPr/>
          </p:nvSpPr>
          <p:spPr bwMode="auto">
            <a:xfrm>
              <a:off x="113" y="91"/>
              <a:ext cx="5398" cy="799"/>
            </a:xfrm>
            <a:prstGeom prst="rect">
              <a:avLst/>
            </a:prstGeom>
            <a:solidFill>
              <a:srgbClr val="FFCCCC"/>
            </a:solidFill>
            <a:ln w="9525">
              <a:noFill/>
              <a:miter lim="800000"/>
              <a:headEnd/>
              <a:tailEnd/>
            </a:ln>
          </p:spPr>
          <p:txBody>
            <a:bodyPr wrap="none" anchor="ctr"/>
            <a:lstStyle/>
            <a:p>
              <a:endParaRPr lang="ja-JP" altLang="en-US">
                <a:solidFill>
                  <a:srgbClr val="000000"/>
                </a:solidFill>
              </a:endParaRPr>
            </a:p>
          </p:txBody>
        </p:sp>
        <p:sp>
          <p:nvSpPr>
            <p:cNvPr id="46966" name="Rectangle 1116"/>
            <p:cNvSpPr>
              <a:spLocks noChangeArrowheads="1"/>
            </p:cNvSpPr>
            <p:nvPr/>
          </p:nvSpPr>
          <p:spPr bwMode="auto">
            <a:xfrm>
              <a:off x="113" y="845"/>
              <a:ext cx="2586" cy="589"/>
            </a:xfrm>
            <a:prstGeom prst="rect">
              <a:avLst/>
            </a:prstGeom>
            <a:solidFill>
              <a:srgbClr val="FFCCCC"/>
            </a:solidFill>
            <a:ln w="9525">
              <a:noFill/>
              <a:miter lim="800000"/>
              <a:headEnd/>
              <a:tailEnd/>
            </a:ln>
          </p:spPr>
          <p:txBody>
            <a:bodyPr wrap="none" anchor="ctr"/>
            <a:lstStyle/>
            <a:p>
              <a:endParaRPr lang="ja-JP" altLang="en-US">
                <a:solidFill>
                  <a:srgbClr val="000000"/>
                </a:solidFill>
              </a:endParaRPr>
            </a:p>
          </p:txBody>
        </p:sp>
      </p:grpSp>
      <p:grpSp>
        <p:nvGrpSpPr>
          <p:cNvPr id="5" name="Group 2"/>
          <p:cNvGrpSpPr>
            <a:grpSpLocks noChangeAspect="1"/>
          </p:cNvGrpSpPr>
          <p:nvPr/>
        </p:nvGrpSpPr>
        <p:grpSpPr bwMode="auto">
          <a:xfrm>
            <a:off x="2700338" y="3500438"/>
            <a:ext cx="1450975" cy="412750"/>
            <a:chOff x="144" y="1392"/>
            <a:chExt cx="5568" cy="1584"/>
          </a:xfrm>
        </p:grpSpPr>
        <p:sp>
          <p:nvSpPr>
            <p:cNvPr id="46930" name="AutoShape 3"/>
            <p:cNvSpPr>
              <a:spLocks noChangeAspect="1"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1" name="AutoShape 4"/>
            <p:cNvSpPr>
              <a:spLocks noChangeAspect="1"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2" name="AutoShape 5"/>
            <p:cNvSpPr>
              <a:spLocks noChangeAspect="1"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3" name="AutoShape 6"/>
            <p:cNvSpPr>
              <a:spLocks noChangeAspect="1"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4" name="AutoShape 7"/>
            <p:cNvSpPr>
              <a:spLocks noChangeAspect="1"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5" name="AutoShape 8"/>
            <p:cNvSpPr>
              <a:spLocks noChangeAspect="1"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6" name="Oval 9"/>
            <p:cNvSpPr>
              <a:spLocks noChangeAspect="1"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37" name="Oval 10"/>
            <p:cNvSpPr>
              <a:spLocks noChangeAspect="1"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38" name="AutoShape 11"/>
            <p:cNvSpPr>
              <a:spLocks noChangeAspect="1"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39" name="AutoShape 12"/>
            <p:cNvSpPr>
              <a:spLocks noChangeAspect="1"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0" name="AutoShape 13"/>
            <p:cNvSpPr>
              <a:spLocks noChangeAspect="1"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1" name="AutoShape 14"/>
            <p:cNvSpPr>
              <a:spLocks noChangeAspect="1"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2" name="AutoShape 15"/>
            <p:cNvSpPr>
              <a:spLocks noChangeAspect="1"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3" name="AutoShape 16"/>
            <p:cNvSpPr>
              <a:spLocks noChangeAspect="1"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4" name="Oval 17"/>
            <p:cNvSpPr>
              <a:spLocks noChangeAspect="1"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45" name="AutoShape 18"/>
            <p:cNvSpPr>
              <a:spLocks noChangeAspect="1"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6" name="AutoShape 19"/>
            <p:cNvSpPr>
              <a:spLocks noChangeAspect="1"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7" name="AutoShape 20"/>
            <p:cNvSpPr>
              <a:spLocks noChangeAspect="1"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8" name="AutoShape 21"/>
            <p:cNvSpPr>
              <a:spLocks noChangeAspect="1"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49" name="AutoShape 22"/>
            <p:cNvSpPr>
              <a:spLocks noChangeAspect="1"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0" name="AutoShape 23"/>
            <p:cNvSpPr>
              <a:spLocks noChangeAspect="1"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1" name="Oval 24"/>
            <p:cNvSpPr>
              <a:spLocks noChangeAspect="1"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52" name="Line 25"/>
            <p:cNvSpPr>
              <a:spLocks noChangeAspect="1"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53" name="Line 26"/>
            <p:cNvSpPr>
              <a:spLocks noChangeAspect="1"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54" name="Line 27"/>
            <p:cNvSpPr>
              <a:spLocks noChangeAspect="1"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55" name="AutoShape 28"/>
            <p:cNvSpPr>
              <a:spLocks noChangeAspect="1"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6" name="AutoShape 29"/>
            <p:cNvSpPr>
              <a:spLocks noChangeAspect="1"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7" name="AutoShape 30"/>
            <p:cNvSpPr>
              <a:spLocks noChangeAspect="1"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8" name="AutoShape 31"/>
            <p:cNvSpPr>
              <a:spLocks noChangeAspect="1"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59" name="Oval 32"/>
            <p:cNvSpPr>
              <a:spLocks noChangeAspect="1"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60" name="Line 33"/>
            <p:cNvSpPr>
              <a:spLocks noChangeAspect="1"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61" name="AutoShape 34"/>
            <p:cNvSpPr>
              <a:spLocks noChangeAspect="1"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solidFill>
                  <a:srgbClr val="000000"/>
                </a:solidFill>
              </a:endParaRPr>
            </a:p>
          </p:txBody>
        </p:sp>
        <p:sp>
          <p:nvSpPr>
            <p:cNvPr id="46962" name="Oval 35"/>
            <p:cNvSpPr>
              <a:spLocks noChangeAspect="1"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963" name="Line 36"/>
            <p:cNvSpPr>
              <a:spLocks noChangeAspect="1"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64" name="Line 37"/>
            <p:cNvSpPr>
              <a:spLocks noChangeAspect="1"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6" name="Group 38"/>
          <p:cNvGrpSpPr>
            <a:grpSpLocks/>
          </p:cNvGrpSpPr>
          <p:nvPr/>
        </p:nvGrpSpPr>
        <p:grpSpPr bwMode="auto">
          <a:xfrm flipV="1">
            <a:off x="457200" y="304800"/>
            <a:ext cx="1450975" cy="412750"/>
            <a:chOff x="432" y="1728"/>
            <a:chExt cx="2688" cy="765"/>
          </a:xfrm>
        </p:grpSpPr>
        <p:sp>
          <p:nvSpPr>
            <p:cNvPr id="46895"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6"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7"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8"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99"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0"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1"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02"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03"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4"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5"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6"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7"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8"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09"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10"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1"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2"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3"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4"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5"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16"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17"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18"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19"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20"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1"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2"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3"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4"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25"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26"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927"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928"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929"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7" name="Group 464"/>
          <p:cNvGrpSpPr>
            <a:grpSpLocks noChangeAspect="1"/>
          </p:cNvGrpSpPr>
          <p:nvPr/>
        </p:nvGrpSpPr>
        <p:grpSpPr bwMode="auto">
          <a:xfrm>
            <a:off x="5435600" y="2420938"/>
            <a:ext cx="1450975" cy="412750"/>
            <a:chOff x="2925" y="1434"/>
            <a:chExt cx="2688" cy="765"/>
          </a:xfrm>
        </p:grpSpPr>
        <p:sp>
          <p:nvSpPr>
            <p:cNvPr id="46860" name="AutoShape 84"/>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1" name="AutoShape 85"/>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2" name="AutoShape 86"/>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3" name="AutoShape 87"/>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4" name="AutoShape 88"/>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5" name="AutoShape 89"/>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6" name="Oval 90"/>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67" name="Oval 91"/>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68" name="AutoShape 92"/>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69" name="AutoShape 93"/>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0" name="AutoShape 94"/>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1" name="AutoShape 95"/>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2" name="AutoShape 96"/>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3" name="AutoShape 97"/>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4" name="Oval 98"/>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75" name="AutoShape 99"/>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6" name="AutoShape 100"/>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7" name="AutoShape 101"/>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8" name="AutoShape 102"/>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79" name="AutoShape 103"/>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0" name="AutoShape 104"/>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1" name="Oval 105"/>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82" name="Line 106"/>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83" name="Line 107"/>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84" name="Line 108"/>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85" name="AutoShape 109"/>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6" name="AutoShape 110"/>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7" name="AutoShape 111"/>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8" name="AutoShape 112"/>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89" name="Oval 113"/>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90" name="Line 114"/>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91" name="AutoShape 115"/>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892" name="Oval 116"/>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893" name="Line 117"/>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94" name="Line 118"/>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8" name="Group 723"/>
          <p:cNvGrpSpPr>
            <a:grpSpLocks/>
          </p:cNvGrpSpPr>
          <p:nvPr/>
        </p:nvGrpSpPr>
        <p:grpSpPr bwMode="auto">
          <a:xfrm>
            <a:off x="4067175" y="2060575"/>
            <a:ext cx="1258888" cy="1381125"/>
            <a:chOff x="2868" y="1253"/>
            <a:chExt cx="793" cy="870"/>
          </a:xfrm>
        </p:grpSpPr>
        <p:sp>
          <p:nvSpPr>
            <p:cNvPr id="46850" name="Oval 74"/>
            <p:cNvSpPr>
              <a:spLocks noChangeArrowheads="1"/>
            </p:cNvSpPr>
            <p:nvPr/>
          </p:nvSpPr>
          <p:spPr bwMode="auto">
            <a:xfrm>
              <a:off x="3003" y="1388"/>
              <a:ext cx="271" cy="271"/>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grpSp>
          <p:nvGrpSpPr>
            <p:cNvPr id="9" name="Group 75"/>
            <p:cNvGrpSpPr>
              <a:grpSpLocks/>
            </p:cNvGrpSpPr>
            <p:nvPr/>
          </p:nvGrpSpPr>
          <p:grpSpPr bwMode="auto">
            <a:xfrm>
              <a:off x="2868" y="1756"/>
              <a:ext cx="348" cy="101"/>
              <a:chOff x="1296" y="2304"/>
              <a:chExt cx="864" cy="252"/>
            </a:xfrm>
          </p:grpSpPr>
          <p:sp>
            <p:nvSpPr>
              <p:cNvPr id="46858"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solidFill>
                    <a:srgbClr val="000000"/>
                  </a:solidFill>
                </a:endParaRPr>
              </a:p>
            </p:txBody>
          </p:sp>
          <p:sp>
            <p:nvSpPr>
              <p:cNvPr id="46859" name="Freeform 77"/>
              <p:cNvSpPr>
                <a:spLocks/>
              </p:cNvSpPr>
              <p:nvPr/>
            </p:nvSpPr>
            <p:spPr bwMode="auto">
              <a:xfrm>
                <a:off x="1296" y="2304"/>
                <a:ext cx="576" cy="252"/>
              </a:xfrm>
              <a:custGeom>
                <a:avLst/>
                <a:gdLst>
                  <a:gd name="T0" fmla="*/ 576 w 1488"/>
                  <a:gd name="T1" fmla="*/ 96 h 336"/>
                  <a:gd name="T2" fmla="*/ 334 w 1488"/>
                  <a:gd name="T3" fmla="*/ 24 h 336"/>
                  <a:gd name="T4" fmla="*/ 204 w 1488"/>
                  <a:gd name="T5" fmla="*/ 240 h 336"/>
                  <a:gd name="T6" fmla="*/ 74 w 1488"/>
                  <a:gd name="T7" fmla="*/ 96 h 336"/>
                  <a:gd name="T8" fmla="*/ 0 w 1488"/>
                  <a:gd name="T9" fmla="*/ 132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solidFill>
                    <a:srgbClr val="000000"/>
                  </a:solidFill>
                </a:endParaRPr>
              </a:p>
            </p:txBody>
          </p:sp>
        </p:grpSp>
        <p:sp>
          <p:nvSpPr>
            <p:cNvPr id="46852" name="Line 78"/>
            <p:cNvSpPr>
              <a:spLocks noChangeShapeType="1"/>
            </p:cNvSpPr>
            <p:nvPr/>
          </p:nvSpPr>
          <p:spPr bwMode="auto">
            <a:xfrm>
              <a:off x="2907" y="1253"/>
              <a:ext cx="116" cy="155"/>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53" name="Line 79"/>
            <p:cNvSpPr>
              <a:spLocks noChangeShapeType="1"/>
            </p:cNvSpPr>
            <p:nvPr/>
          </p:nvSpPr>
          <p:spPr bwMode="auto">
            <a:xfrm>
              <a:off x="2887" y="2123"/>
              <a:ext cx="0" cy="0"/>
            </a:xfrm>
            <a:prstGeom prst="line">
              <a:avLst/>
            </a:prstGeom>
            <a:noFill/>
            <a:ln w="9525">
              <a:solidFill>
                <a:schemeClr val="tx1"/>
              </a:solidFill>
              <a:round/>
              <a:headEnd/>
              <a:tailEnd/>
            </a:ln>
          </p:spPr>
          <p:txBody>
            <a:bodyPr wrap="none" anchor="ctr"/>
            <a:lstStyle/>
            <a:p>
              <a:endParaRPr lang="ja-JP" altLang="en-US">
                <a:solidFill>
                  <a:srgbClr val="000000"/>
                </a:solidFill>
              </a:endParaRPr>
            </a:p>
          </p:txBody>
        </p:sp>
        <p:sp>
          <p:nvSpPr>
            <p:cNvPr id="46854" name="Line 80"/>
            <p:cNvSpPr>
              <a:spLocks noChangeShapeType="1"/>
            </p:cNvSpPr>
            <p:nvPr/>
          </p:nvSpPr>
          <p:spPr bwMode="auto">
            <a:xfrm flipV="1">
              <a:off x="2887" y="1872"/>
              <a:ext cx="174" cy="251"/>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55" name="Line 81"/>
            <p:cNvSpPr>
              <a:spLocks noChangeShapeType="1"/>
            </p:cNvSpPr>
            <p:nvPr/>
          </p:nvSpPr>
          <p:spPr bwMode="auto">
            <a:xfrm>
              <a:off x="3274" y="1601"/>
              <a:ext cx="97" cy="77"/>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46856" name="Line 82"/>
            <p:cNvSpPr>
              <a:spLocks noChangeShapeType="1"/>
            </p:cNvSpPr>
            <p:nvPr/>
          </p:nvSpPr>
          <p:spPr bwMode="auto">
            <a:xfrm flipV="1">
              <a:off x="3274" y="1678"/>
              <a:ext cx="97" cy="78"/>
            </a:xfrm>
            <a:prstGeom prst="line">
              <a:avLst/>
            </a:prstGeom>
            <a:noFill/>
            <a:ln w="38100">
              <a:solidFill>
                <a:schemeClr val="tx1"/>
              </a:solidFill>
              <a:round/>
              <a:headEnd/>
              <a:tailEnd/>
            </a:ln>
          </p:spPr>
          <p:txBody>
            <a:bodyPr wrap="none" anchor="ctr"/>
            <a:lstStyle/>
            <a:p>
              <a:endParaRPr lang="ja-JP" altLang="en-US">
                <a:solidFill>
                  <a:srgbClr val="000000"/>
                </a:solidFill>
              </a:endParaRPr>
            </a:p>
          </p:txBody>
        </p:sp>
        <p:sp>
          <p:nvSpPr>
            <p:cNvPr id="46857" name="Line 83"/>
            <p:cNvSpPr>
              <a:spLocks noChangeShapeType="1"/>
            </p:cNvSpPr>
            <p:nvPr/>
          </p:nvSpPr>
          <p:spPr bwMode="auto">
            <a:xfrm flipV="1">
              <a:off x="3371" y="1678"/>
              <a:ext cx="290"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089" name="Text Box 131"/>
          <p:cNvSpPr txBox="1">
            <a:spLocks noChangeArrowheads="1"/>
          </p:cNvSpPr>
          <p:nvPr/>
        </p:nvSpPr>
        <p:spPr bwMode="auto">
          <a:xfrm>
            <a:off x="827088"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090" name="Text Box 132"/>
          <p:cNvSpPr txBox="1">
            <a:spLocks noChangeArrowheads="1"/>
          </p:cNvSpPr>
          <p:nvPr/>
        </p:nvSpPr>
        <p:spPr bwMode="auto">
          <a:xfrm>
            <a:off x="3132138" y="4005263"/>
            <a:ext cx="971550" cy="366712"/>
          </a:xfrm>
          <a:prstGeom prst="rect">
            <a:avLst/>
          </a:prstGeom>
          <a:noFill/>
          <a:ln w="9525">
            <a:noFill/>
            <a:miter lim="800000"/>
            <a:headEnd/>
            <a:tailEnd/>
          </a:ln>
        </p:spPr>
        <p:txBody>
          <a:bodyPr wrap="none">
            <a:spAutoFit/>
          </a:bodyPr>
          <a:lstStyle/>
          <a:p>
            <a:r>
              <a:rPr lang="ja-JP" altLang="en-US">
                <a:solidFill>
                  <a:srgbClr val="000000"/>
                </a:solidFill>
              </a:rPr>
              <a:t>雄 </a:t>
            </a:r>
            <a:r>
              <a:rPr lang="en-US" altLang="ja-JP">
                <a:solidFill>
                  <a:srgbClr val="000000"/>
                </a:solidFill>
              </a:rPr>
              <a:t>Male</a:t>
            </a:r>
          </a:p>
        </p:txBody>
      </p:sp>
      <p:grpSp>
        <p:nvGrpSpPr>
          <p:cNvPr id="10" name="Group 247"/>
          <p:cNvGrpSpPr>
            <a:grpSpLocks/>
          </p:cNvGrpSpPr>
          <p:nvPr/>
        </p:nvGrpSpPr>
        <p:grpSpPr bwMode="auto">
          <a:xfrm flipV="1">
            <a:off x="1979613" y="304800"/>
            <a:ext cx="1450975" cy="412750"/>
            <a:chOff x="432" y="1728"/>
            <a:chExt cx="2688" cy="765"/>
          </a:xfrm>
        </p:grpSpPr>
        <p:sp>
          <p:nvSpPr>
            <p:cNvPr id="46815" name="AutoShape 24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6" name="AutoShape 24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7" name="AutoShape 25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8" name="AutoShape 25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9" name="AutoShape 25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0" name="AutoShape 25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1" name="Oval 25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22" name="Oval 25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23" name="AutoShape 25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4" name="AutoShape 25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5" name="AutoShape 25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6" name="AutoShape 25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7" name="AutoShape 26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8" name="AutoShape 26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29" name="Oval 26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30" name="AutoShape 26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1" name="AutoShape 26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2" name="AutoShape 26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3" name="AutoShape 26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4" name="AutoShape 26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5" name="AutoShape 26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36" name="Oval 26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37" name="Line 27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38" name="Line 27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39" name="Line 27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40" name="AutoShape 27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1" name="AutoShape 27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2" name="AutoShape 27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3" name="AutoShape 27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4" name="Oval 27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45" name="Line 27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46" name="AutoShape 27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47" name="Oval 28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48" name="Line 28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49" name="Line 28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1" name="Group 283"/>
          <p:cNvGrpSpPr>
            <a:grpSpLocks/>
          </p:cNvGrpSpPr>
          <p:nvPr/>
        </p:nvGrpSpPr>
        <p:grpSpPr bwMode="auto">
          <a:xfrm flipV="1">
            <a:off x="3492500" y="304800"/>
            <a:ext cx="1450975" cy="412750"/>
            <a:chOff x="432" y="1728"/>
            <a:chExt cx="2688" cy="765"/>
          </a:xfrm>
        </p:grpSpPr>
        <p:sp>
          <p:nvSpPr>
            <p:cNvPr id="46780" name="AutoShape 284"/>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1" name="AutoShape 285"/>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2" name="AutoShape 286"/>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3" name="AutoShape 287"/>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4" name="AutoShape 288"/>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5" name="AutoShape 289"/>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6" name="Oval 290"/>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87" name="Oval 291"/>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88" name="AutoShape 292"/>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89" name="AutoShape 293"/>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0" name="AutoShape 294"/>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1" name="AutoShape 295"/>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2" name="AutoShape 296"/>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3" name="AutoShape 297"/>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4" name="Oval 298"/>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95" name="AutoShape 299"/>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6" name="AutoShape 300"/>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7" name="AutoShape 301"/>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8" name="AutoShape 302"/>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99" name="AutoShape 303"/>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0" name="AutoShape 304"/>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1" name="Oval 305"/>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02" name="Line 306"/>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03" name="Line 307"/>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04" name="Line 308"/>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05" name="AutoShape 309"/>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6" name="AutoShape 310"/>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7" name="AutoShape 311"/>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8" name="AutoShape 312"/>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09" name="Oval 313"/>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10" name="Line 314"/>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11" name="AutoShape 315"/>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812" name="Oval 316"/>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813" name="Line 317"/>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814" name="Line 318"/>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2" name="Group 319"/>
          <p:cNvGrpSpPr>
            <a:grpSpLocks/>
          </p:cNvGrpSpPr>
          <p:nvPr/>
        </p:nvGrpSpPr>
        <p:grpSpPr bwMode="auto">
          <a:xfrm flipV="1">
            <a:off x="5003800" y="304800"/>
            <a:ext cx="1450975" cy="412750"/>
            <a:chOff x="432" y="1728"/>
            <a:chExt cx="2688" cy="765"/>
          </a:xfrm>
        </p:grpSpPr>
        <p:sp>
          <p:nvSpPr>
            <p:cNvPr id="46745" name="AutoShape 320"/>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6" name="AutoShape 321"/>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7" name="AutoShape 322"/>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8" name="AutoShape 323"/>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9" name="AutoShape 324"/>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0" name="AutoShape 325"/>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1" name="Oval 326"/>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52" name="Oval 327"/>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53" name="AutoShape 328"/>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4" name="AutoShape 329"/>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5" name="AutoShape 330"/>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6" name="AutoShape 331"/>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7" name="AutoShape 332"/>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8" name="AutoShape 333"/>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59" name="Oval 334"/>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60" name="AutoShape 335"/>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1" name="AutoShape 336"/>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2" name="AutoShape 337"/>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3" name="AutoShape 338"/>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4" name="AutoShape 339"/>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5" name="AutoShape 340"/>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66" name="Oval 341"/>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67" name="Line 342"/>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68" name="Line 343"/>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69" name="Line 344"/>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70" name="AutoShape 345"/>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1" name="AutoShape 346"/>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2" name="AutoShape 347"/>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3" name="AutoShape 348"/>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4" name="Oval 349"/>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75" name="Line 350"/>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76" name="AutoShape 351"/>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77" name="Oval 352"/>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78" name="Line 353"/>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79" name="Line 354"/>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3" name="Group 428"/>
          <p:cNvGrpSpPr>
            <a:grpSpLocks/>
          </p:cNvGrpSpPr>
          <p:nvPr/>
        </p:nvGrpSpPr>
        <p:grpSpPr bwMode="auto">
          <a:xfrm flipV="1">
            <a:off x="6588125" y="304800"/>
            <a:ext cx="1450975" cy="412750"/>
            <a:chOff x="432" y="1728"/>
            <a:chExt cx="2688" cy="765"/>
          </a:xfrm>
        </p:grpSpPr>
        <p:sp>
          <p:nvSpPr>
            <p:cNvPr id="46710" name="AutoShape 42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1" name="AutoShape 43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2" name="AutoShape 43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3" name="AutoShape 43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4" name="AutoShape 43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5" name="AutoShape 43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6" name="Oval 43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17" name="Oval 43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18" name="AutoShape 43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19" name="AutoShape 43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0" name="AutoShape 43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1" name="AutoShape 44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2" name="AutoShape 44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3" name="AutoShape 44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4" name="Oval 44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25" name="AutoShape 44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6" name="AutoShape 44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7" name="AutoShape 44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8" name="AutoShape 44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29" name="AutoShape 44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0" name="AutoShape 44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1" name="Oval 45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32" name="Line 45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33" name="Line 45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34" name="Line 45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35" name="AutoShape 45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6" name="AutoShape 45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7" name="AutoShape 45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8" name="AutoShape 45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39" name="Oval 45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40" name="Line 45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41" name="AutoShape 46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742" name="Oval 46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743" name="Line 46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44" name="Line 46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4" name="Group 469"/>
          <p:cNvGrpSpPr>
            <a:grpSpLocks/>
          </p:cNvGrpSpPr>
          <p:nvPr/>
        </p:nvGrpSpPr>
        <p:grpSpPr bwMode="auto">
          <a:xfrm>
            <a:off x="322263" y="692150"/>
            <a:ext cx="8281987" cy="1152525"/>
            <a:chOff x="203" y="436"/>
            <a:chExt cx="5217" cy="726"/>
          </a:xfrm>
        </p:grpSpPr>
        <p:grpSp>
          <p:nvGrpSpPr>
            <p:cNvPr id="15" name="Group 468"/>
            <p:cNvGrpSpPr>
              <a:grpSpLocks/>
            </p:cNvGrpSpPr>
            <p:nvPr/>
          </p:nvGrpSpPr>
          <p:grpSpPr bwMode="auto">
            <a:xfrm>
              <a:off x="203" y="436"/>
              <a:ext cx="5217" cy="726"/>
              <a:chOff x="203" y="412"/>
              <a:chExt cx="5217" cy="726"/>
            </a:xfrm>
          </p:grpSpPr>
          <p:sp>
            <p:nvSpPr>
              <p:cNvPr id="46708" name="Line 465"/>
              <p:cNvSpPr>
                <a:spLocks noChangeShapeType="1"/>
              </p:cNvSpPr>
              <p:nvPr/>
            </p:nvSpPr>
            <p:spPr bwMode="auto">
              <a:xfrm>
                <a:off x="5103" y="412"/>
                <a:ext cx="317" cy="0"/>
              </a:xfrm>
              <a:prstGeom prst="line">
                <a:avLst/>
              </a:prstGeom>
              <a:noFill/>
              <a:ln w="28575">
                <a:solidFill>
                  <a:schemeClr val="tx1"/>
                </a:solidFill>
                <a:round/>
                <a:headEnd/>
                <a:tailEnd/>
              </a:ln>
            </p:spPr>
            <p:txBody>
              <a:bodyPr/>
              <a:lstStyle/>
              <a:p>
                <a:endParaRPr lang="ja-JP" altLang="en-US">
                  <a:solidFill>
                    <a:srgbClr val="000000"/>
                  </a:solidFill>
                </a:endParaRPr>
              </a:p>
            </p:txBody>
          </p:sp>
          <p:sp>
            <p:nvSpPr>
              <p:cNvPr id="46709" name="Line 466"/>
              <p:cNvSpPr>
                <a:spLocks noChangeShapeType="1"/>
              </p:cNvSpPr>
              <p:nvPr/>
            </p:nvSpPr>
            <p:spPr bwMode="auto">
              <a:xfrm flipV="1">
                <a:off x="203" y="412"/>
                <a:ext cx="5217" cy="726"/>
              </a:xfrm>
              <a:prstGeom prst="line">
                <a:avLst/>
              </a:prstGeom>
              <a:noFill/>
              <a:ln w="28575">
                <a:solidFill>
                  <a:schemeClr val="tx1"/>
                </a:solidFill>
                <a:round/>
                <a:headEnd/>
                <a:tailEnd/>
              </a:ln>
            </p:spPr>
            <p:txBody>
              <a:bodyPr/>
              <a:lstStyle/>
              <a:p>
                <a:endParaRPr lang="ja-JP" altLang="en-US">
                  <a:solidFill>
                    <a:srgbClr val="000000"/>
                  </a:solidFill>
                </a:endParaRPr>
              </a:p>
            </p:txBody>
          </p:sp>
        </p:grpSp>
        <p:sp>
          <p:nvSpPr>
            <p:cNvPr id="46707" name="Line 467"/>
            <p:cNvSpPr>
              <a:spLocks noChangeShapeType="1"/>
            </p:cNvSpPr>
            <p:nvPr/>
          </p:nvSpPr>
          <p:spPr bwMode="auto">
            <a:xfrm>
              <a:off x="203" y="1162"/>
              <a:ext cx="590" cy="0"/>
            </a:xfrm>
            <a:prstGeom prst="line">
              <a:avLst/>
            </a:prstGeom>
            <a:noFill/>
            <a:ln w="28575">
              <a:solidFill>
                <a:schemeClr val="tx1"/>
              </a:solidFill>
              <a:round/>
              <a:headEnd/>
              <a:tailEnd type="triangle" w="med" len="med"/>
            </a:ln>
          </p:spPr>
          <p:txBody>
            <a:bodyPr/>
            <a:lstStyle/>
            <a:p>
              <a:endParaRPr lang="ja-JP" altLang="en-US">
                <a:solidFill>
                  <a:srgbClr val="000000"/>
                </a:solidFill>
              </a:endParaRPr>
            </a:p>
          </p:txBody>
        </p:sp>
      </p:grpSp>
      <p:sp>
        <p:nvSpPr>
          <p:cNvPr id="46096" name="Line 724"/>
          <p:cNvSpPr>
            <a:spLocks noChangeShapeType="1"/>
          </p:cNvSpPr>
          <p:nvPr/>
        </p:nvSpPr>
        <p:spPr bwMode="auto">
          <a:xfrm flipV="1">
            <a:off x="1547813" y="3644900"/>
            <a:ext cx="1152525" cy="1368425"/>
          </a:xfrm>
          <a:prstGeom prst="line">
            <a:avLst/>
          </a:prstGeom>
          <a:noFill/>
          <a:ln w="28575">
            <a:solidFill>
              <a:schemeClr val="tx1"/>
            </a:solidFill>
            <a:round/>
            <a:headEnd/>
            <a:tailEnd type="triangle" w="med" len="med"/>
          </a:ln>
        </p:spPr>
        <p:txBody>
          <a:bodyPr/>
          <a:lstStyle/>
          <a:p>
            <a:endParaRPr lang="ja-JP" altLang="en-US">
              <a:solidFill>
                <a:srgbClr val="000000"/>
              </a:solidFill>
            </a:endParaRPr>
          </a:p>
        </p:txBody>
      </p:sp>
      <p:sp>
        <p:nvSpPr>
          <p:cNvPr id="46097" name="Text Box 762"/>
          <p:cNvSpPr txBox="1">
            <a:spLocks noChangeArrowheads="1"/>
          </p:cNvSpPr>
          <p:nvPr/>
        </p:nvSpPr>
        <p:spPr bwMode="auto">
          <a:xfrm>
            <a:off x="2339975"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098" name="Text Box 763"/>
          <p:cNvSpPr txBox="1">
            <a:spLocks noChangeArrowheads="1"/>
          </p:cNvSpPr>
          <p:nvPr/>
        </p:nvSpPr>
        <p:spPr bwMode="auto">
          <a:xfrm>
            <a:off x="3851275"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099" name="Text Box 764"/>
          <p:cNvSpPr txBox="1">
            <a:spLocks noChangeArrowheads="1"/>
          </p:cNvSpPr>
          <p:nvPr/>
        </p:nvSpPr>
        <p:spPr bwMode="auto">
          <a:xfrm>
            <a:off x="5364163" y="836613"/>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00" name="Text Box 765"/>
          <p:cNvSpPr txBox="1">
            <a:spLocks noChangeArrowheads="1"/>
          </p:cNvSpPr>
          <p:nvPr/>
        </p:nvSpPr>
        <p:spPr bwMode="auto">
          <a:xfrm>
            <a:off x="6948488" y="765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16" name="Group 773"/>
          <p:cNvGrpSpPr>
            <a:grpSpLocks noChangeAspect="1"/>
          </p:cNvGrpSpPr>
          <p:nvPr/>
        </p:nvGrpSpPr>
        <p:grpSpPr bwMode="auto">
          <a:xfrm>
            <a:off x="6948488" y="2420938"/>
            <a:ext cx="1450975" cy="412750"/>
            <a:chOff x="2925" y="1434"/>
            <a:chExt cx="2688" cy="765"/>
          </a:xfrm>
        </p:grpSpPr>
        <p:sp>
          <p:nvSpPr>
            <p:cNvPr id="46671" name="AutoShape 774"/>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2" name="AutoShape 775"/>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3" name="AutoShape 776"/>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4" name="AutoShape 777"/>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5" name="AutoShape 778"/>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6" name="AutoShape 779"/>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77" name="Oval 780"/>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78" name="Oval 781"/>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79" name="AutoShape 782"/>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0" name="AutoShape 783"/>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1" name="AutoShape 784"/>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2" name="AutoShape 785"/>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3" name="AutoShape 786"/>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4" name="AutoShape 787"/>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5" name="Oval 788"/>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86" name="AutoShape 789"/>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7" name="AutoShape 790"/>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8" name="AutoShape 791"/>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89" name="AutoShape 792"/>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0" name="AutoShape 793"/>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1" name="AutoShape 794"/>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2" name="Oval 795"/>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93" name="Line 796"/>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94" name="Line 797"/>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95" name="Line 798"/>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96" name="AutoShape 799"/>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7" name="AutoShape 800"/>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8" name="AutoShape 801"/>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99" name="AutoShape 802"/>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700" name="Oval 803"/>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701" name="Line 804"/>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02" name="AutoShape 805"/>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703" name="Oval 806"/>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704" name="Line 807"/>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705" name="Line 808"/>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7" name="Group 809"/>
          <p:cNvGrpSpPr>
            <a:grpSpLocks noChangeAspect="1"/>
          </p:cNvGrpSpPr>
          <p:nvPr/>
        </p:nvGrpSpPr>
        <p:grpSpPr bwMode="auto">
          <a:xfrm>
            <a:off x="8418513" y="2420938"/>
            <a:ext cx="1450975" cy="412750"/>
            <a:chOff x="2925" y="1434"/>
            <a:chExt cx="2688" cy="765"/>
          </a:xfrm>
        </p:grpSpPr>
        <p:sp>
          <p:nvSpPr>
            <p:cNvPr id="46636" name="AutoShape 810"/>
            <p:cNvSpPr>
              <a:spLocks noChangeAspect="1" noChangeArrowheads="1"/>
            </p:cNvSpPr>
            <p:nvPr/>
          </p:nvSpPr>
          <p:spPr bwMode="auto">
            <a:xfrm flipV="1">
              <a:off x="4084"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37" name="AutoShape 811"/>
            <p:cNvSpPr>
              <a:spLocks noChangeAspect="1" noChangeArrowheads="1"/>
            </p:cNvSpPr>
            <p:nvPr/>
          </p:nvSpPr>
          <p:spPr bwMode="auto">
            <a:xfrm flipV="1">
              <a:off x="429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38" name="AutoShape 812"/>
            <p:cNvSpPr>
              <a:spLocks noChangeAspect="1" noChangeArrowheads="1"/>
            </p:cNvSpPr>
            <p:nvPr/>
          </p:nvSpPr>
          <p:spPr bwMode="auto">
            <a:xfrm flipV="1">
              <a:off x="4084"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39" name="AutoShape 813"/>
            <p:cNvSpPr>
              <a:spLocks noChangeAspect="1" noChangeArrowheads="1"/>
            </p:cNvSpPr>
            <p:nvPr/>
          </p:nvSpPr>
          <p:spPr bwMode="auto">
            <a:xfrm flipV="1">
              <a:off x="429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0" name="AutoShape 814"/>
            <p:cNvSpPr>
              <a:spLocks noChangeAspect="1" noChangeArrowheads="1"/>
            </p:cNvSpPr>
            <p:nvPr/>
          </p:nvSpPr>
          <p:spPr bwMode="auto">
            <a:xfrm flipV="1">
              <a:off x="4084"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1" name="AutoShape 815"/>
            <p:cNvSpPr>
              <a:spLocks noChangeAspect="1" noChangeArrowheads="1"/>
            </p:cNvSpPr>
            <p:nvPr/>
          </p:nvSpPr>
          <p:spPr bwMode="auto">
            <a:xfrm flipV="1">
              <a:off x="429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2" name="Oval 816"/>
            <p:cNvSpPr>
              <a:spLocks noChangeAspect="1" noChangeArrowheads="1"/>
            </p:cNvSpPr>
            <p:nvPr/>
          </p:nvSpPr>
          <p:spPr bwMode="auto">
            <a:xfrm flipV="1">
              <a:off x="2925"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43" name="Oval 817"/>
            <p:cNvSpPr>
              <a:spLocks noChangeAspect="1" noChangeArrowheads="1"/>
            </p:cNvSpPr>
            <p:nvPr/>
          </p:nvSpPr>
          <p:spPr bwMode="auto">
            <a:xfrm flipV="1">
              <a:off x="410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44" name="AutoShape 818"/>
            <p:cNvSpPr>
              <a:spLocks noChangeAspect="1" noChangeArrowheads="1"/>
            </p:cNvSpPr>
            <p:nvPr/>
          </p:nvSpPr>
          <p:spPr bwMode="auto">
            <a:xfrm flipV="1">
              <a:off x="4593"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5" name="AutoShape 819"/>
            <p:cNvSpPr>
              <a:spLocks noChangeAspect="1" noChangeArrowheads="1"/>
            </p:cNvSpPr>
            <p:nvPr/>
          </p:nvSpPr>
          <p:spPr bwMode="auto">
            <a:xfrm flipV="1">
              <a:off x="4802"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6" name="AutoShape 820"/>
            <p:cNvSpPr>
              <a:spLocks noChangeAspect="1" noChangeArrowheads="1"/>
            </p:cNvSpPr>
            <p:nvPr/>
          </p:nvSpPr>
          <p:spPr bwMode="auto">
            <a:xfrm flipV="1">
              <a:off x="4593"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7" name="AutoShape 821"/>
            <p:cNvSpPr>
              <a:spLocks noChangeAspect="1" noChangeArrowheads="1"/>
            </p:cNvSpPr>
            <p:nvPr/>
          </p:nvSpPr>
          <p:spPr bwMode="auto">
            <a:xfrm flipV="1">
              <a:off x="4802"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8" name="AutoShape 822"/>
            <p:cNvSpPr>
              <a:spLocks noChangeAspect="1" noChangeArrowheads="1"/>
            </p:cNvSpPr>
            <p:nvPr/>
          </p:nvSpPr>
          <p:spPr bwMode="auto">
            <a:xfrm flipV="1">
              <a:off x="4593"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49" name="AutoShape 823"/>
            <p:cNvSpPr>
              <a:spLocks noChangeAspect="1" noChangeArrowheads="1"/>
            </p:cNvSpPr>
            <p:nvPr/>
          </p:nvSpPr>
          <p:spPr bwMode="auto">
            <a:xfrm flipV="1">
              <a:off x="4802"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0" name="Oval 824"/>
            <p:cNvSpPr>
              <a:spLocks noChangeAspect="1" noChangeArrowheads="1"/>
            </p:cNvSpPr>
            <p:nvPr/>
          </p:nvSpPr>
          <p:spPr bwMode="auto">
            <a:xfrm flipV="1">
              <a:off x="4617"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51" name="AutoShape 825"/>
            <p:cNvSpPr>
              <a:spLocks noChangeAspect="1" noChangeArrowheads="1"/>
            </p:cNvSpPr>
            <p:nvPr/>
          </p:nvSpPr>
          <p:spPr bwMode="auto">
            <a:xfrm flipV="1">
              <a:off x="5080"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2" name="AutoShape 826"/>
            <p:cNvSpPr>
              <a:spLocks noChangeAspect="1" noChangeArrowheads="1"/>
            </p:cNvSpPr>
            <p:nvPr/>
          </p:nvSpPr>
          <p:spPr bwMode="auto">
            <a:xfrm flipV="1">
              <a:off x="5289"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3" name="AutoShape 827"/>
            <p:cNvSpPr>
              <a:spLocks noChangeAspect="1" noChangeArrowheads="1"/>
            </p:cNvSpPr>
            <p:nvPr/>
          </p:nvSpPr>
          <p:spPr bwMode="auto">
            <a:xfrm flipV="1">
              <a:off x="5080"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4" name="AutoShape 828"/>
            <p:cNvSpPr>
              <a:spLocks noChangeAspect="1" noChangeArrowheads="1"/>
            </p:cNvSpPr>
            <p:nvPr/>
          </p:nvSpPr>
          <p:spPr bwMode="auto">
            <a:xfrm flipV="1">
              <a:off x="5289"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5" name="AutoShape 829"/>
            <p:cNvSpPr>
              <a:spLocks noChangeAspect="1" noChangeArrowheads="1"/>
            </p:cNvSpPr>
            <p:nvPr/>
          </p:nvSpPr>
          <p:spPr bwMode="auto">
            <a:xfrm flipV="1">
              <a:off x="5080" y="143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6" name="AutoShape 830"/>
            <p:cNvSpPr>
              <a:spLocks noChangeAspect="1" noChangeArrowheads="1"/>
            </p:cNvSpPr>
            <p:nvPr/>
          </p:nvSpPr>
          <p:spPr bwMode="auto">
            <a:xfrm flipV="1">
              <a:off x="5289" y="143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57" name="Oval 831"/>
            <p:cNvSpPr>
              <a:spLocks noChangeAspect="1" noChangeArrowheads="1"/>
            </p:cNvSpPr>
            <p:nvPr/>
          </p:nvSpPr>
          <p:spPr bwMode="auto">
            <a:xfrm flipV="1">
              <a:off x="510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58" name="Line 832"/>
            <p:cNvSpPr>
              <a:spLocks noChangeAspect="1" noChangeShapeType="1"/>
            </p:cNvSpPr>
            <p:nvPr/>
          </p:nvSpPr>
          <p:spPr bwMode="auto">
            <a:xfrm flipV="1">
              <a:off x="4269"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59" name="Line 833"/>
            <p:cNvSpPr>
              <a:spLocks noChangeAspect="1" noChangeShapeType="1"/>
            </p:cNvSpPr>
            <p:nvPr/>
          </p:nvSpPr>
          <p:spPr bwMode="auto">
            <a:xfrm flipV="1">
              <a:off x="4779" y="2083"/>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60" name="Line 834"/>
            <p:cNvSpPr>
              <a:spLocks noChangeAspect="1" noChangeShapeType="1"/>
            </p:cNvSpPr>
            <p:nvPr/>
          </p:nvSpPr>
          <p:spPr bwMode="auto">
            <a:xfrm flipV="1">
              <a:off x="5265" y="2083"/>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61" name="AutoShape 835"/>
            <p:cNvSpPr>
              <a:spLocks noChangeAspect="1" noChangeArrowheads="1"/>
            </p:cNvSpPr>
            <p:nvPr/>
          </p:nvSpPr>
          <p:spPr bwMode="auto">
            <a:xfrm flipV="1">
              <a:off x="3597"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2" name="AutoShape 836"/>
            <p:cNvSpPr>
              <a:spLocks noChangeAspect="1" noChangeArrowheads="1"/>
            </p:cNvSpPr>
            <p:nvPr/>
          </p:nvSpPr>
          <p:spPr bwMode="auto">
            <a:xfrm flipV="1">
              <a:off x="3806" y="1944"/>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3" name="AutoShape 837"/>
            <p:cNvSpPr>
              <a:spLocks noChangeAspect="1" noChangeArrowheads="1"/>
            </p:cNvSpPr>
            <p:nvPr/>
          </p:nvSpPr>
          <p:spPr bwMode="auto">
            <a:xfrm flipV="1">
              <a:off x="3597" y="1689"/>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4" name="AutoShape 838"/>
            <p:cNvSpPr>
              <a:spLocks noChangeAspect="1" noChangeArrowheads="1"/>
            </p:cNvSpPr>
            <p:nvPr/>
          </p:nvSpPr>
          <p:spPr bwMode="auto">
            <a:xfrm flipV="1">
              <a:off x="3806" y="1689"/>
              <a:ext cx="208"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5" name="Oval 839"/>
            <p:cNvSpPr>
              <a:spLocks noChangeAspect="1" noChangeArrowheads="1"/>
            </p:cNvSpPr>
            <p:nvPr/>
          </p:nvSpPr>
          <p:spPr bwMode="auto">
            <a:xfrm flipV="1">
              <a:off x="3620"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66" name="Line 840"/>
            <p:cNvSpPr>
              <a:spLocks noChangeAspect="1" noChangeShapeType="1"/>
            </p:cNvSpPr>
            <p:nvPr/>
          </p:nvSpPr>
          <p:spPr bwMode="auto">
            <a:xfrm flipV="1">
              <a:off x="3782" y="2083"/>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67" name="AutoShape 841"/>
            <p:cNvSpPr>
              <a:spLocks noChangeAspect="1" noChangeArrowheads="1"/>
            </p:cNvSpPr>
            <p:nvPr/>
          </p:nvSpPr>
          <p:spPr bwMode="auto">
            <a:xfrm flipV="1">
              <a:off x="3249" y="1944"/>
              <a:ext cx="209" cy="255"/>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solidFill>
                  <a:srgbClr val="000000"/>
                </a:solidFill>
              </a:endParaRPr>
            </a:p>
          </p:txBody>
        </p:sp>
        <p:sp>
          <p:nvSpPr>
            <p:cNvPr id="46668" name="Oval 842"/>
            <p:cNvSpPr>
              <a:spLocks noChangeAspect="1" noChangeArrowheads="1"/>
            </p:cNvSpPr>
            <p:nvPr/>
          </p:nvSpPr>
          <p:spPr bwMode="auto">
            <a:xfrm flipV="1">
              <a:off x="3273" y="1990"/>
              <a:ext cx="162" cy="163"/>
            </a:xfrm>
            <a:prstGeom prst="ellipse">
              <a:avLst/>
            </a:prstGeom>
            <a:solidFill>
              <a:srgbClr val="FFFF00"/>
            </a:solidFill>
            <a:ln w="9525">
              <a:solidFill>
                <a:schemeClr val="tx1"/>
              </a:solidFill>
              <a:round/>
              <a:headEnd/>
              <a:tailEnd/>
            </a:ln>
          </p:spPr>
          <p:txBody>
            <a:bodyPr wrap="none" anchor="ctr"/>
            <a:lstStyle/>
            <a:p>
              <a:endParaRPr lang="ja-JP" altLang="en-US">
                <a:solidFill>
                  <a:srgbClr val="000000"/>
                </a:solidFill>
              </a:endParaRPr>
            </a:p>
          </p:txBody>
        </p:sp>
        <p:sp>
          <p:nvSpPr>
            <p:cNvPr id="46669" name="Line 843"/>
            <p:cNvSpPr>
              <a:spLocks noChangeAspect="1" noChangeShapeType="1"/>
            </p:cNvSpPr>
            <p:nvPr/>
          </p:nvSpPr>
          <p:spPr bwMode="auto">
            <a:xfrm flipV="1">
              <a:off x="3435" y="2083"/>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70" name="Line 844"/>
            <p:cNvSpPr>
              <a:spLocks noChangeAspect="1" noChangeShapeType="1"/>
            </p:cNvSpPr>
            <p:nvPr/>
          </p:nvSpPr>
          <p:spPr bwMode="auto">
            <a:xfrm flipV="1">
              <a:off x="3110" y="2083"/>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18" name="Group 965"/>
          <p:cNvGrpSpPr>
            <a:grpSpLocks/>
          </p:cNvGrpSpPr>
          <p:nvPr/>
        </p:nvGrpSpPr>
        <p:grpSpPr bwMode="auto">
          <a:xfrm>
            <a:off x="1331913" y="1477963"/>
            <a:ext cx="5986462" cy="815975"/>
            <a:chOff x="839" y="931"/>
            <a:chExt cx="3771" cy="514"/>
          </a:xfrm>
        </p:grpSpPr>
        <p:grpSp>
          <p:nvGrpSpPr>
            <p:cNvPr id="19" name="Group 470"/>
            <p:cNvGrpSpPr>
              <a:grpSpLocks/>
            </p:cNvGrpSpPr>
            <p:nvPr/>
          </p:nvGrpSpPr>
          <p:grpSpPr bwMode="auto">
            <a:xfrm flipV="1">
              <a:off x="839" y="935"/>
              <a:ext cx="914" cy="260"/>
              <a:chOff x="432" y="1728"/>
              <a:chExt cx="2688" cy="765"/>
            </a:xfrm>
          </p:grpSpPr>
          <p:sp>
            <p:nvSpPr>
              <p:cNvPr id="46601" name="AutoShape 471"/>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2" name="AutoShape 472"/>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3" name="AutoShape 473"/>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4" name="AutoShape 474"/>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5" name="AutoShape 475"/>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6" name="AutoShape 476"/>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07" name="Oval 477"/>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08" name="Oval 478"/>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09" name="AutoShape 479"/>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0" name="AutoShape 480"/>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1" name="AutoShape 481"/>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2" name="AutoShape 482"/>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3" name="AutoShape 483"/>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4" name="AutoShape 484"/>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5" name="Oval 485"/>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16" name="AutoShape 486"/>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7" name="AutoShape 487"/>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8" name="AutoShape 488"/>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19" name="AutoShape 489"/>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0" name="AutoShape 490"/>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1" name="AutoShape 491"/>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2" name="Oval 492"/>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23" name="Line 493"/>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24" name="Line 494"/>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25" name="Line 495"/>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26" name="AutoShape 496"/>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7" name="AutoShape 497"/>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8" name="AutoShape 498"/>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29" name="AutoShape 499"/>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30" name="Oval 500"/>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31" name="Line 501"/>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32" name="AutoShape 502"/>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633" name="Oval 503"/>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634" name="Line 504"/>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35" name="Line 505"/>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0" name="Group 725"/>
            <p:cNvGrpSpPr>
              <a:grpSpLocks/>
            </p:cNvGrpSpPr>
            <p:nvPr/>
          </p:nvGrpSpPr>
          <p:grpSpPr bwMode="auto">
            <a:xfrm flipV="1">
              <a:off x="1791" y="935"/>
              <a:ext cx="914" cy="260"/>
              <a:chOff x="432" y="1728"/>
              <a:chExt cx="2688" cy="765"/>
            </a:xfrm>
          </p:grpSpPr>
          <p:sp>
            <p:nvSpPr>
              <p:cNvPr id="46566" name="AutoShape 726"/>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7" name="AutoShape 727"/>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8" name="AutoShape 728"/>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9" name="AutoShape 729"/>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0" name="AutoShape 730"/>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1" name="AutoShape 731"/>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2" name="Oval 732"/>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73" name="Oval 733"/>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74" name="AutoShape 734"/>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5" name="AutoShape 735"/>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6" name="AutoShape 736"/>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7" name="AutoShape 737"/>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8" name="AutoShape 738"/>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79" name="AutoShape 739"/>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0" name="Oval 740"/>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81" name="AutoShape 741"/>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2" name="AutoShape 742"/>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3" name="AutoShape 743"/>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4" name="AutoShape 744"/>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5" name="AutoShape 745"/>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6" name="AutoShape 746"/>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87" name="Oval 747"/>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88" name="Line 748"/>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89" name="Line 749"/>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90" name="Line 750"/>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91" name="AutoShape 751"/>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2" name="AutoShape 752"/>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3" name="AutoShape 753"/>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4" name="AutoShape 754"/>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5" name="Oval 755"/>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96" name="Line 756"/>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97" name="AutoShape 757"/>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98" name="Oval 758"/>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99" name="Line 759"/>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600" name="Line 760"/>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490" name="Text Box 766"/>
            <p:cNvSpPr txBox="1">
              <a:spLocks noChangeArrowheads="1"/>
            </p:cNvSpPr>
            <p:nvPr/>
          </p:nvSpPr>
          <p:spPr bwMode="auto">
            <a:xfrm>
              <a:off x="1020"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491" name="Text Box 767"/>
            <p:cNvSpPr txBox="1">
              <a:spLocks noChangeArrowheads="1"/>
            </p:cNvSpPr>
            <p:nvPr/>
          </p:nvSpPr>
          <p:spPr bwMode="auto">
            <a:xfrm>
              <a:off x="1973"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21" name="Group 845"/>
            <p:cNvGrpSpPr>
              <a:grpSpLocks/>
            </p:cNvGrpSpPr>
            <p:nvPr/>
          </p:nvGrpSpPr>
          <p:grpSpPr bwMode="auto">
            <a:xfrm flipV="1">
              <a:off x="2744" y="931"/>
              <a:ext cx="914" cy="260"/>
              <a:chOff x="432" y="1728"/>
              <a:chExt cx="2688" cy="765"/>
            </a:xfrm>
          </p:grpSpPr>
          <p:sp>
            <p:nvSpPr>
              <p:cNvPr id="46531" name="AutoShape 846"/>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2" name="AutoShape 847"/>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3" name="AutoShape 848"/>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4" name="AutoShape 849"/>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5" name="AutoShape 850"/>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6" name="AutoShape 851"/>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37" name="Oval 852"/>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38" name="Oval 853"/>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39" name="AutoShape 854"/>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0" name="AutoShape 855"/>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1" name="AutoShape 856"/>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2" name="AutoShape 857"/>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3" name="AutoShape 858"/>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4" name="AutoShape 859"/>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5" name="Oval 860"/>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46" name="AutoShape 861"/>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7" name="AutoShape 862"/>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8" name="AutoShape 863"/>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49" name="AutoShape 864"/>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0" name="AutoShape 865"/>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1" name="AutoShape 866"/>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2" name="Oval 867"/>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53" name="Line 868"/>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54" name="Line 869"/>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55" name="Line 870"/>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56" name="AutoShape 871"/>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7" name="AutoShape 872"/>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8" name="AutoShape 873"/>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59" name="AutoShape 874"/>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0" name="Oval 875"/>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61" name="Line 876"/>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62" name="AutoShape 877"/>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63" name="Oval 878"/>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64" name="Line 879"/>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65" name="Line 880"/>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2" name="Group 881"/>
            <p:cNvGrpSpPr>
              <a:grpSpLocks/>
            </p:cNvGrpSpPr>
            <p:nvPr/>
          </p:nvGrpSpPr>
          <p:grpSpPr bwMode="auto">
            <a:xfrm flipV="1">
              <a:off x="3696" y="931"/>
              <a:ext cx="914" cy="260"/>
              <a:chOff x="432" y="1728"/>
              <a:chExt cx="2688" cy="765"/>
            </a:xfrm>
          </p:grpSpPr>
          <p:sp>
            <p:nvSpPr>
              <p:cNvPr id="46496" name="AutoShape 882"/>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97" name="AutoShape 883"/>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98" name="AutoShape 884"/>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99" name="AutoShape 885"/>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0" name="AutoShape 886"/>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1" name="AutoShape 887"/>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2" name="Oval 888"/>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03" name="Oval 889"/>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04" name="AutoShape 890"/>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5" name="AutoShape 891"/>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6" name="AutoShape 892"/>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7" name="AutoShape 893"/>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8" name="AutoShape 894"/>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09" name="AutoShape 895"/>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0" name="Oval 896"/>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11" name="AutoShape 897"/>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2" name="AutoShape 898"/>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3" name="AutoShape 899"/>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4" name="AutoShape 900"/>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5" name="AutoShape 901"/>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6" name="AutoShape 902"/>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17" name="Oval 903"/>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18" name="Line 904"/>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19" name="Line 905"/>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20" name="Line 906"/>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21" name="AutoShape 907"/>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2" name="AutoShape 908"/>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3" name="AutoShape 909"/>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4" name="AutoShape 910"/>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5" name="Oval 911"/>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26" name="Line 912"/>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27" name="AutoShape 913"/>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528" name="Oval 914"/>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529" name="Line 915"/>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530" name="Line 916"/>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494" name="Text Box 917"/>
            <p:cNvSpPr txBox="1">
              <a:spLocks noChangeArrowheads="1"/>
            </p:cNvSpPr>
            <p:nvPr/>
          </p:nvSpPr>
          <p:spPr bwMode="auto">
            <a:xfrm>
              <a:off x="3061"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495" name="Text Box 918"/>
            <p:cNvSpPr txBox="1">
              <a:spLocks noChangeArrowheads="1"/>
            </p:cNvSpPr>
            <p:nvPr/>
          </p:nvSpPr>
          <p:spPr bwMode="auto">
            <a:xfrm>
              <a:off x="3969"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sp>
        <p:nvSpPr>
          <p:cNvPr id="46104" name="Text Box 919"/>
          <p:cNvSpPr txBox="1">
            <a:spLocks noChangeArrowheads="1"/>
          </p:cNvSpPr>
          <p:nvPr/>
        </p:nvSpPr>
        <p:spPr bwMode="auto">
          <a:xfrm>
            <a:off x="5867400" y="2924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05" name="Text Box 920"/>
          <p:cNvSpPr txBox="1">
            <a:spLocks noChangeArrowheads="1"/>
          </p:cNvSpPr>
          <p:nvPr/>
        </p:nvSpPr>
        <p:spPr bwMode="auto">
          <a:xfrm>
            <a:off x="7308850" y="2924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06" name="Text Box 921"/>
          <p:cNvSpPr txBox="1">
            <a:spLocks noChangeArrowheads="1"/>
          </p:cNvSpPr>
          <p:nvPr/>
        </p:nvSpPr>
        <p:spPr bwMode="auto">
          <a:xfrm>
            <a:off x="8696325" y="2924175"/>
            <a:ext cx="895350" cy="304800"/>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23" name="Group 964"/>
          <p:cNvGrpSpPr>
            <a:grpSpLocks/>
          </p:cNvGrpSpPr>
          <p:nvPr/>
        </p:nvGrpSpPr>
        <p:grpSpPr bwMode="auto">
          <a:xfrm>
            <a:off x="-828675" y="5949950"/>
            <a:ext cx="9085263" cy="881063"/>
            <a:chOff x="158" y="2750"/>
            <a:chExt cx="5723" cy="555"/>
          </a:xfrm>
        </p:grpSpPr>
        <p:grpSp>
          <p:nvGrpSpPr>
            <p:cNvPr id="24" name="Group 722"/>
            <p:cNvGrpSpPr>
              <a:grpSpLocks/>
            </p:cNvGrpSpPr>
            <p:nvPr/>
          </p:nvGrpSpPr>
          <p:grpSpPr bwMode="auto">
            <a:xfrm>
              <a:off x="158" y="2750"/>
              <a:ext cx="4776" cy="260"/>
              <a:chOff x="243" y="2024"/>
              <a:chExt cx="4776" cy="260"/>
            </a:xfrm>
          </p:grpSpPr>
          <p:grpSp>
            <p:nvGrpSpPr>
              <p:cNvPr id="25" name="Group 542"/>
              <p:cNvGrpSpPr>
                <a:grpSpLocks/>
              </p:cNvGrpSpPr>
              <p:nvPr/>
            </p:nvGrpSpPr>
            <p:grpSpPr bwMode="auto">
              <a:xfrm flipV="1">
                <a:off x="243" y="2024"/>
                <a:ext cx="914" cy="260"/>
                <a:chOff x="432" y="1728"/>
                <a:chExt cx="2688" cy="765"/>
              </a:xfrm>
            </p:grpSpPr>
            <p:sp>
              <p:nvSpPr>
                <p:cNvPr id="46453" name="AutoShape 543"/>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4" name="AutoShape 544"/>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5" name="AutoShape 545"/>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6" name="AutoShape 546"/>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7" name="AutoShape 547"/>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8" name="AutoShape 548"/>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9" name="Oval 549"/>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60" name="Oval 550"/>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61" name="AutoShape 551"/>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2" name="AutoShape 552"/>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3" name="AutoShape 553"/>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4" name="AutoShape 554"/>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5" name="AutoShape 555"/>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6" name="AutoShape 556"/>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7" name="Oval 557"/>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68" name="AutoShape 558"/>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69" name="AutoShape 559"/>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0" name="AutoShape 560"/>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1" name="AutoShape 561"/>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2" name="AutoShape 562"/>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3" name="AutoShape 563"/>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4" name="Oval 564"/>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75" name="Line 565"/>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76" name="Line 566"/>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77" name="Line 567"/>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78" name="AutoShape 568"/>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79" name="AutoShape 569"/>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0" name="AutoShape 570"/>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1" name="AutoShape 571"/>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2" name="Oval 572"/>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83" name="Line 573"/>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84" name="AutoShape 574"/>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85" name="Oval 575"/>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86" name="Line 576"/>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87" name="Line 577"/>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6" name="Group 578"/>
              <p:cNvGrpSpPr>
                <a:grpSpLocks/>
              </p:cNvGrpSpPr>
              <p:nvPr/>
            </p:nvGrpSpPr>
            <p:grpSpPr bwMode="auto">
              <a:xfrm flipV="1">
                <a:off x="1202" y="2024"/>
                <a:ext cx="914" cy="260"/>
                <a:chOff x="432" y="1728"/>
                <a:chExt cx="2688" cy="765"/>
              </a:xfrm>
            </p:grpSpPr>
            <p:sp>
              <p:nvSpPr>
                <p:cNvPr id="46418" name="AutoShape 57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9" name="AutoShape 58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0" name="AutoShape 58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1" name="AutoShape 58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2" name="AutoShape 58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3" name="AutoShape 58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4" name="Oval 58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25" name="Oval 58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26" name="AutoShape 58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7" name="AutoShape 58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8" name="AutoShape 58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29" name="AutoShape 59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0" name="AutoShape 59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1" name="AutoShape 59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2" name="Oval 59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33" name="AutoShape 59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4" name="AutoShape 59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5" name="AutoShape 59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6" name="AutoShape 59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7" name="AutoShape 59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8" name="AutoShape 59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39" name="Oval 60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40" name="Line 60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1" name="Line 60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2" name="Line 60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3" name="AutoShape 60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4" name="AutoShape 60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5" name="AutoShape 60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6" name="AutoShape 60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47" name="Oval 60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48" name="Line 60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49" name="AutoShape 61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50" name="Oval 61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51" name="Line 61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52" name="Line 61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7" name="Group 614"/>
              <p:cNvGrpSpPr>
                <a:grpSpLocks/>
              </p:cNvGrpSpPr>
              <p:nvPr/>
            </p:nvGrpSpPr>
            <p:grpSpPr bwMode="auto">
              <a:xfrm flipV="1">
                <a:off x="2155" y="2024"/>
                <a:ext cx="914" cy="260"/>
                <a:chOff x="432" y="1728"/>
                <a:chExt cx="2688" cy="765"/>
              </a:xfrm>
            </p:grpSpPr>
            <p:sp>
              <p:nvSpPr>
                <p:cNvPr id="46383" name="AutoShape 615"/>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4" name="AutoShape 616"/>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5" name="AutoShape 617"/>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6" name="AutoShape 618"/>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7" name="AutoShape 619"/>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8" name="AutoShape 620"/>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9" name="Oval 621"/>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90" name="Oval 622"/>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91" name="AutoShape 623"/>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2" name="AutoShape 624"/>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3" name="AutoShape 625"/>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4" name="AutoShape 626"/>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5" name="AutoShape 627"/>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6" name="AutoShape 628"/>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7" name="Oval 629"/>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98" name="AutoShape 630"/>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99" name="AutoShape 631"/>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0" name="AutoShape 632"/>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1" name="AutoShape 633"/>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2" name="AutoShape 634"/>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3" name="AutoShape 635"/>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4" name="Oval 636"/>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05" name="Line 637"/>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06" name="Line 638"/>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07" name="Line 639"/>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08" name="AutoShape 640"/>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09" name="AutoShape 641"/>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0" name="AutoShape 642"/>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1" name="AutoShape 643"/>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2" name="Oval 644"/>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13" name="Line 645"/>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14" name="AutoShape 646"/>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415" name="Oval 647"/>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416" name="Line 648"/>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417" name="Line 649"/>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8" name="Group 650"/>
              <p:cNvGrpSpPr>
                <a:grpSpLocks/>
              </p:cNvGrpSpPr>
              <p:nvPr/>
            </p:nvGrpSpPr>
            <p:grpSpPr bwMode="auto">
              <a:xfrm flipV="1">
                <a:off x="3107" y="2024"/>
                <a:ext cx="914" cy="260"/>
                <a:chOff x="432" y="1728"/>
                <a:chExt cx="2688" cy="765"/>
              </a:xfrm>
            </p:grpSpPr>
            <p:sp>
              <p:nvSpPr>
                <p:cNvPr id="46348" name="AutoShape 651"/>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9" name="AutoShape 652"/>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0" name="AutoShape 653"/>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1" name="AutoShape 654"/>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2" name="AutoShape 655"/>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3" name="AutoShape 656"/>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4" name="Oval 657"/>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55" name="Oval 658"/>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56" name="AutoShape 659"/>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7" name="AutoShape 660"/>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8" name="AutoShape 661"/>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59" name="AutoShape 662"/>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0" name="AutoShape 663"/>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1" name="AutoShape 664"/>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2" name="Oval 665"/>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63" name="AutoShape 666"/>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4" name="AutoShape 667"/>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5" name="AutoShape 668"/>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6" name="AutoShape 669"/>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7" name="AutoShape 670"/>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8" name="AutoShape 671"/>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69" name="Oval 672"/>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70" name="Line 673"/>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1" name="Line 674"/>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2" name="Line 675"/>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3" name="AutoShape 676"/>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4" name="AutoShape 677"/>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5" name="AutoShape 678"/>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6" name="AutoShape 679"/>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77" name="Oval 680"/>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78" name="Line 681"/>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79" name="AutoShape 682"/>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80" name="Oval 683"/>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81" name="Line 684"/>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82" name="Line 685"/>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29" name="Group 686"/>
              <p:cNvGrpSpPr>
                <a:grpSpLocks/>
              </p:cNvGrpSpPr>
              <p:nvPr/>
            </p:nvGrpSpPr>
            <p:grpSpPr bwMode="auto">
              <a:xfrm flipV="1">
                <a:off x="4105" y="2024"/>
                <a:ext cx="914" cy="260"/>
                <a:chOff x="432" y="1728"/>
                <a:chExt cx="2688" cy="765"/>
              </a:xfrm>
            </p:grpSpPr>
            <p:sp>
              <p:nvSpPr>
                <p:cNvPr id="46313" name="AutoShape 687"/>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4" name="AutoShape 688"/>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5" name="AutoShape 689"/>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6" name="AutoShape 690"/>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7" name="AutoShape 691"/>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8" name="AutoShape 692"/>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19" name="Oval 693"/>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20" name="Oval 694"/>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21" name="AutoShape 695"/>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2" name="AutoShape 696"/>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3" name="AutoShape 697"/>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4" name="AutoShape 698"/>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5" name="AutoShape 699"/>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6" name="AutoShape 700"/>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7" name="Oval 701"/>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28" name="AutoShape 702"/>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29" name="AutoShape 703"/>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0" name="AutoShape 704"/>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1" name="AutoShape 705"/>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2" name="AutoShape 706"/>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3" name="AutoShape 707"/>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4" name="Oval 708"/>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35" name="Line 709"/>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36" name="Line 710"/>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37" name="Line 711"/>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38" name="AutoShape 712"/>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39" name="AutoShape 713"/>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0" name="AutoShape 714"/>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1" name="AutoShape 715"/>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2" name="Oval 716"/>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43" name="Line 717"/>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44" name="AutoShape 718"/>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45" name="Oval 719"/>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46" name="Line 720"/>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47" name="Line 721"/>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sp>
          <p:nvSpPr>
            <p:cNvPr id="46266" name="Text Box 768"/>
            <p:cNvSpPr txBox="1">
              <a:spLocks noChangeArrowheads="1"/>
            </p:cNvSpPr>
            <p:nvPr/>
          </p:nvSpPr>
          <p:spPr bwMode="auto">
            <a:xfrm>
              <a:off x="295"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67" name="Text Box 769"/>
            <p:cNvSpPr txBox="1">
              <a:spLocks noChangeArrowheads="1"/>
            </p:cNvSpPr>
            <p:nvPr/>
          </p:nvSpPr>
          <p:spPr bwMode="auto">
            <a:xfrm>
              <a:off x="1338"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68" name="Text Box 770"/>
            <p:cNvSpPr txBox="1">
              <a:spLocks noChangeArrowheads="1"/>
            </p:cNvSpPr>
            <p:nvPr/>
          </p:nvSpPr>
          <p:spPr bwMode="auto">
            <a:xfrm>
              <a:off x="2290" y="311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69" name="Text Box 771"/>
            <p:cNvSpPr txBox="1">
              <a:spLocks noChangeArrowheads="1"/>
            </p:cNvSpPr>
            <p:nvPr/>
          </p:nvSpPr>
          <p:spPr bwMode="auto">
            <a:xfrm>
              <a:off x="3243" y="311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270" name="Text Box 772"/>
            <p:cNvSpPr txBox="1">
              <a:spLocks noChangeArrowheads="1"/>
            </p:cNvSpPr>
            <p:nvPr/>
          </p:nvSpPr>
          <p:spPr bwMode="auto">
            <a:xfrm>
              <a:off x="4241"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30" name="Group 922"/>
            <p:cNvGrpSpPr>
              <a:grpSpLocks/>
            </p:cNvGrpSpPr>
            <p:nvPr/>
          </p:nvGrpSpPr>
          <p:grpSpPr bwMode="auto">
            <a:xfrm flipV="1">
              <a:off x="4967" y="2750"/>
              <a:ext cx="914" cy="260"/>
              <a:chOff x="432" y="1728"/>
              <a:chExt cx="2688" cy="765"/>
            </a:xfrm>
          </p:grpSpPr>
          <p:sp>
            <p:nvSpPr>
              <p:cNvPr id="46273" name="AutoShape 923"/>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4" name="AutoShape 924"/>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5" name="AutoShape 925"/>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6" name="AutoShape 926"/>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7" name="AutoShape 927"/>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8" name="AutoShape 928"/>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79" name="Oval 929"/>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80" name="Oval 930"/>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81" name="AutoShape 931"/>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2" name="AutoShape 932"/>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3" name="AutoShape 933"/>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4" name="AutoShape 934"/>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5" name="AutoShape 935"/>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6" name="AutoShape 936"/>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7" name="Oval 937"/>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88" name="AutoShape 938"/>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89" name="AutoShape 939"/>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0" name="AutoShape 940"/>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1" name="AutoShape 941"/>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2" name="AutoShape 942"/>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3" name="AutoShape 943"/>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4" name="Oval 944"/>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95" name="Line 945"/>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96" name="Line 946"/>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97" name="Line 947"/>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98" name="AutoShape 948"/>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99" name="AutoShape 949"/>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0" name="AutoShape 950"/>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1" name="AutoShape 951"/>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2" name="Oval 952"/>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03" name="Line 953"/>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04" name="AutoShape 954"/>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305" name="Oval 955"/>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306" name="Line 956"/>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307" name="Line 957"/>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272" name="Text Box 958"/>
            <p:cNvSpPr txBox="1">
              <a:spLocks noChangeArrowheads="1"/>
            </p:cNvSpPr>
            <p:nvPr/>
          </p:nvSpPr>
          <p:spPr bwMode="auto">
            <a:xfrm>
              <a:off x="5057" y="3067"/>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grpSp>
        <p:nvGrpSpPr>
          <p:cNvPr id="31" name="Group 959"/>
          <p:cNvGrpSpPr>
            <a:grpSpLocks/>
          </p:cNvGrpSpPr>
          <p:nvPr/>
        </p:nvGrpSpPr>
        <p:grpSpPr bwMode="auto">
          <a:xfrm flipV="1">
            <a:off x="538163" y="5084763"/>
            <a:ext cx="8281987" cy="1152525"/>
            <a:chOff x="203" y="436"/>
            <a:chExt cx="5217" cy="726"/>
          </a:xfrm>
        </p:grpSpPr>
        <p:grpSp>
          <p:nvGrpSpPr>
            <p:cNvPr id="46488" name="Group 960"/>
            <p:cNvGrpSpPr>
              <a:grpSpLocks/>
            </p:cNvGrpSpPr>
            <p:nvPr/>
          </p:nvGrpSpPr>
          <p:grpSpPr bwMode="auto">
            <a:xfrm>
              <a:off x="203" y="436"/>
              <a:ext cx="5217" cy="726"/>
              <a:chOff x="203" y="412"/>
              <a:chExt cx="5217" cy="726"/>
            </a:xfrm>
          </p:grpSpPr>
          <p:sp>
            <p:nvSpPr>
              <p:cNvPr id="46263" name="Line 961"/>
              <p:cNvSpPr>
                <a:spLocks noChangeShapeType="1"/>
              </p:cNvSpPr>
              <p:nvPr/>
            </p:nvSpPr>
            <p:spPr bwMode="auto">
              <a:xfrm>
                <a:off x="5103" y="412"/>
                <a:ext cx="317" cy="0"/>
              </a:xfrm>
              <a:prstGeom prst="line">
                <a:avLst/>
              </a:prstGeom>
              <a:noFill/>
              <a:ln w="28575">
                <a:solidFill>
                  <a:schemeClr val="tx1"/>
                </a:solidFill>
                <a:round/>
                <a:headEnd/>
                <a:tailEnd/>
              </a:ln>
            </p:spPr>
            <p:txBody>
              <a:bodyPr/>
              <a:lstStyle/>
              <a:p>
                <a:endParaRPr lang="ja-JP" altLang="en-US">
                  <a:solidFill>
                    <a:srgbClr val="000000"/>
                  </a:solidFill>
                </a:endParaRPr>
              </a:p>
            </p:txBody>
          </p:sp>
          <p:sp>
            <p:nvSpPr>
              <p:cNvPr id="46264" name="Line 962"/>
              <p:cNvSpPr>
                <a:spLocks noChangeShapeType="1"/>
              </p:cNvSpPr>
              <p:nvPr/>
            </p:nvSpPr>
            <p:spPr bwMode="auto">
              <a:xfrm flipV="1">
                <a:off x="203" y="412"/>
                <a:ext cx="5217" cy="726"/>
              </a:xfrm>
              <a:prstGeom prst="line">
                <a:avLst/>
              </a:prstGeom>
              <a:noFill/>
              <a:ln w="28575">
                <a:solidFill>
                  <a:schemeClr val="tx1"/>
                </a:solidFill>
                <a:round/>
                <a:headEnd/>
                <a:tailEnd/>
              </a:ln>
            </p:spPr>
            <p:txBody>
              <a:bodyPr/>
              <a:lstStyle/>
              <a:p>
                <a:endParaRPr lang="ja-JP" altLang="en-US">
                  <a:solidFill>
                    <a:srgbClr val="000000"/>
                  </a:solidFill>
                </a:endParaRPr>
              </a:p>
            </p:txBody>
          </p:sp>
        </p:grpSp>
        <p:sp>
          <p:nvSpPr>
            <p:cNvPr id="46262" name="Line 963"/>
            <p:cNvSpPr>
              <a:spLocks noChangeShapeType="1"/>
            </p:cNvSpPr>
            <p:nvPr/>
          </p:nvSpPr>
          <p:spPr bwMode="auto">
            <a:xfrm>
              <a:off x="203" y="1162"/>
              <a:ext cx="590" cy="0"/>
            </a:xfrm>
            <a:prstGeom prst="line">
              <a:avLst/>
            </a:prstGeom>
            <a:noFill/>
            <a:ln w="28575">
              <a:solidFill>
                <a:schemeClr val="tx1"/>
              </a:solidFill>
              <a:round/>
              <a:headEnd/>
              <a:tailEnd type="triangle" w="med" len="med"/>
            </a:ln>
          </p:spPr>
          <p:txBody>
            <a:bodyPr/>
            <a:lstStyle/>
            <a:p>
              <a:endParaRPr lang="ja-JP" altLang="en-US">
                <a:solidFill>
                  <a:srgbClr val="000000"/>
                </a:solidFill>
              </a:endParaRPr>
            </a:p>
          </p:txBody>
        </p:sp>
      </p:grpSp>
      <p:grpSp>
        <p:nvGrpSpPr>
          <p:cNvPr id="46489" name="Group 966"/>
          <p:cNvGrpSpPr>
            <a:grpSpLocks/>
          </p:cNvGrpSpPr>
          <p:nvPr/>
        </p:nvGrpSpPr>
        <p:grpSpPr bwMode="auto">
          <a:xfrm>
            <a:off x="1547813" y="4700588"/>
            <a:ext cx="5986462" cy="815975"/>
            <a:chOff x="839" y="931"/>
            <a:chExt cx="3771" cy="514"/>
          </a:xfrm>
        </p:grpSpPr>
        <p:grpSp>
          <p:nvGrpSpPr>
            <p:cNvPr id="46492" name="Group 967"/>
            <p:cNvGrpSpPr>
              <a:grpSpLocks/>
            </p:cNvGrpSpPr>
            <p:nvPr/>
          </p:nvGrpSpPr>
          <p:grpSpPr bwMode="auto">
            <a:xfrm flipV="1">
              <a:off x="839" y="935"/>
              <a:ext cx="914" cy="260"/>
              <a:chOff x="432" y="1728"/>
              <a:chExt cx="2688" cy="765"/>
            </a:xfrm>
          </p:grpSpPr>
          <p:sp>
            <p:nvSpPr>
              <p:cNvPr id="46226" name="AutoShape 96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7" name="AutoShape 96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8" name="AutoShape 97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9" name="AutoShape 97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0" name="AutoShape 97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1" name="AutoShape 97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2" name="Oval 97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33" name="Oval 97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34" name="AutoShape 97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5" name="AutoShape 97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6" name="AutoShape 97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7" name="AutoShape 97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8" name="AutoShape 98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39" name="AutoShape 98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0" name="Oval 98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41" name="AutoShape 98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2" name="AutoShape 98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3" name="AutoShape 98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4" name="AutoShape 98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5" name="AutoShape 98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6" name="AutoShape 98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47" name="Oval 98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48" name="Line 99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49" name="Line 99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50" name="Line 99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51" name="AutoShape 99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2" name="AutoShape 99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3" name="AutoShape 99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4" name="AutoShape 99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5" name="Oval 99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56" name="Line 99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57" name="AutoShape 99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58" name="Oval 100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59" name="Line 100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60" name="Line 100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46493" name="Group 1003"/>
            <p:cNvGrpSpPr>
              <a:grpSpLocks/>
            </p:cNvGrpSpPr>
            <p:nvPr/>
          </p:nvGrpSpPr>
          <p:grpSpPr bwMode="auto">
            <a:xfrm flipV="1">
              <a:off x="1791" y="935"/>
              <a:ext cx="914" cy="260"/>
              <a:chOff x="432" y="1728"/>
              <a:chExt cx="2688" cy="765"/>
            </a:xfrm>
          </p:grpSpPr>
          <p:sp>
            <p:nvSpPr>
              <p:cNvPr id="46191" name="AutoShape 1004"/>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2" name="AutoShape 1005"/>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3" name="AutoShape 1006"/>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4" name="AutoShape 1007"/>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5" name="AutoShape 1008"/>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6" name="AutoShape 1009"/>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97" name="Oval 1010"/>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98" name="Oval 1011"/>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99" name="AutoShape 1012"/>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0" name="AutoShape 1013"/>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1" name="AutoShape 1014"/>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2" name="AutoShape 1015"/>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3" name="AutoShape 1016"/>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4" name="AutoShape 1017"/>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5" name="Oval 1018"/>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06" name="AutoShape 1019"/>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7" name="AutoShape 1020"/>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8" name="AutoShape 1021"/>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09" name="AutoShape 1022"/>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0" name="AutoShape 1023"/>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1" name="AutoShape 1024"/>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2" name="Oval 1025"/>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13" name="Line 1026"/>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14" name="Line 1027"/>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15" name="Line 1028"/>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16" name="AutoShape 1029"/>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7" name="AutoShape 1030"/>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8" name="AutoShape 1031"/>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19" name="AutoShape 1032"/>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0" name="Oval 1033"/>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21" name="Line 1034"/>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22" name="AutoShape 1035"/>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223" name="Oval 1036"/>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224" name="Line 1037"/>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225" name="Line 1038"/>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115" name="Text Box 1039"/>
            <p:cNvSpPr txBox="1">
              <a:spLocks noChangeArrowheads="1"/>
            </p:cNvSpPr>
            <p:nvPr/>
          </p:nvSpPr>
          <p:spPr bwMode="auto">
            <a:xfrm>
              <a:off x="1020"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16" name="Text Box 1040"/>
            <p:cNvSpPr txBox="1">
              <a:spLocks noChangeArrowheads="1"/>
            </p:cNvSpPr>
            <p:nvPr/>
          </p:nvSpPr>
          <p:spPr bwMode="auto">
            <a:xfrm>
              <a:off x="1973"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nvGrpSpPr>
            <p:cNvPr id="46706" name="Group 1041"/>
            <p:cNvGrpSpPr>
              <a:grpSpLocks/>
            </p:cNvGrpSpPr>
            <p:nvPr/>
          </p:nvGrpSpPr>
          <p:grpSpPr bwMode="auto">
            <a:xfrm flipV="1">
              <a:off x="2744" y="931"/>
              <a:ext cx="914" cy="260"/>
              <a:chOff x="432" y="1728"/>
              <a:chExt cx="2688" cy="765"/>
            </a:xfrm>
          </p:grpSpPr>
          <p:sp>
            <p:nvSpPr>
              <p:cNvPr id="46156" name="AutoShape 1042"/>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7" name="AutoShape 1043"/>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8" name="AutoShape 1044"/>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9" name="AutoShape 1045"/>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0" name="AutoShape 1046"/>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1" name="AutoShape 1047"/>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2" name="Oval 1048"/>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63" name="Oval 1049"/>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64" name="AutoShape 1050"/>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5" name="AutoShape 1051"/>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6" name="AutoShape 1052"/>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7" name="AutoShape 1053"/>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8" name="AutoShape 1054"/>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69" name="AutoShape 1055"/>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0" name="Oval 1056"/>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71" name="AutoShape 1057"/>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2" name="AutoShape 1058"/>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3" name="AutoShape 1059"/>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4" name="AutoShape 1060"/>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5" name="AutoShape 1061"/>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6" name="AutoShape 1062"/>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77" name="Oval 1063"/>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78" name="Line 1064"/>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79" name="Line 1065"/>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80" name="Line 1066"/>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81" name="AutoShape 1067"/>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2" name="AutoShape 1068"/>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3" name="AutoShape 1069"/>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4" name="AutoShape 1070"/>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5" name="Oval 1071"/>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86" name="Line 1072"/>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87" name="AutoShape 1073"/>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88" name="Oval 1074"/>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89" name="Line 1075"/>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90" name="Line 1076"/>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grpSp>
          <p:nvGrpSpPr>
            <p:cNvPr id="46080" name="Group 1077"/>
            <p:cNvGrpSpPr>
              <a:grpSpLocks/>
            </p:cNvGrpSpPr>
            <p:nvPr/>
          </p:nvGrpSpPr>
          <p:grpSpPr bwMode="auto">
            <a:xfrm flipV="1">
              <a:off x="3696" y="931"/>
              <a:ext cx="914" cy="260"/>
              <a:chOff x="432" y="1728"/>
              <a:chExt cx="2688" cy="765"/>
            </a:xfrm>
          </p:grpSpPr>
          <p:sp>
            <p:nvSpPr>
              <p:cNvPr id="46121" name="AutoShape 1078"/>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2" name="AutoShape 1079"/>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3" name="AutoShape 1080"/>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4" name="AutoShape 1081"/>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5" name="AutoShape 1082"/>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6" name="AutoShape 1083"/>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27" name="Oval 1084"/>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28" name="Oval 1085"/>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29" name="AutoShape 1086"/>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0" name="AutoShape 1087"/>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1" name="AutoShape 1088"/>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2" name="AutoShape 1089"/>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3" name="AutoShape 1090"/>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4" name="AutoShape 1091"/>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5" name="Oval 1092"/>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36" name="AutoShape 1093"/>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7" name="AutoShape 1094"/>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8" name="AutoShape 1095"/>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39" name="AutoShape 1096"/>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0" name="AutoShape 1097"/>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1" name="AutoShape 1098"/>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2" name="Oval 1099"/>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43" name="Line 1100"/>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44" name="Line 1101"/>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45" name="Line 1102"/>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46" name="AutoShape 1103"/>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7" name="AutoShape 1104"/>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8" name="AutoShape 1105"/>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49" name="AutoShape 1106"/>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0" name="Oval 1107"/>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51" name="Line 1108"/>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52" name="AutoShape 1109"/>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solidFill>
                    <a:srgbClr val="000000"/>
                  </a:solidFill>
                </a:endParaRPr>
              </a:p>
            </p:txBody>
          </p:sp>
          <p:sp>
            <p:nvSpPr>
              <p:cNvPr id="46153" name="Oval 1110"/>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solidFill>
                    <a:srgbClr val="000000"/>
                  </a:solidFill>
                </a:endParaRPr>
              </a:p>
            </p:txBody>
          </p:sp>
          <p:sp>
            <p:nvSpPr>
              <p:cNvPr id="46154" name="Line 1111"/>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sp>
            <p:nvSpPr>
              <p:cNvPr id="46155" name="Line 1112"/>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solidFill>
                    <a:srgbClr val="000000"/>
                  </a:solidFill>
                </a:endParaRPr>
              </a:p>
            </p:txBody>
          </p:sp>
        </p:grpSp>
        <p:sp>
          <p:nvSpPr>
            <p:cNvPr id="46119" name="Text Box 1113"/>
            <p:cNvSpPr txBox="1">
              <a:spLocks noChangeArrowheads="1"/>
            </p:cNvSpPr>
            <p:nvPr/>
          </p:nvSpPr>
          <p:spPr bwMode="auto">
            <a:xfrm>
              <a:off x="3061"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sp>
          <p:nvSpPr>
            <p:cNvPr id="46120" name="Text Box 1114"/>
            <p:cNvSpPr txBox="1">
              <a:spLocks noChangeArrowheads="1"/>
            </p:cNvSpPr>
            <p:nvPr/>
          </p:nvSpPr>
          <p:spPr bwMode="auto">
            <a:xfrm>
              <a:off x="3969" y="1253"/>
              <a:ext cx="564" cy="192"/>
            </a:xfrm>
            <a:prstGeom prst="rect">
              <a:avLst/>
            </a:prstGeom>
            <a:noFill/>
            <a:ln w="9525">
              <a:noFill/>
              <a:miter lim="800000"/>
              <a:headEnd/>
              <a:tailEnd/>
            </a:ln>
          </p:spPr>
          <p:txBody>
            <a:bodyPr wrap="none">
              <a:spAutoFit/>
            </a:bodyPr>
            <a:lstStyle/>
            <a:p>
              <a:r>
                <a:rPr lang="ja-JP" altLang="en-US" sz="1400">
                  <a:solidFill>
                    <a:srgbClr val="000000"/>
                  </a:solidFill>
                </a:rPr>
                <a:t>雌雄同体</a:t>
              </a:r>
            </a:p>
          </p:txBody>
        </p:sp>
      </p:grpSp>
      <p:grpSp>
        <p:nvGrpSpPr>
          <p:cNvPr id="46081" name="Group 1128"/>
          <p:cNvGrpSpPr>
            <a:grpSpLocks/>
          </p:cNvGrpSpPr>
          <p:nvPr/>
        </p:nvGrpSpPr>
        <p:grpSpPr bwMode="auto">
          <a:xfrm>
            <a:off x="4845050" y="3709988"/>
            <a:ext cx="4298950" cy="733425"/>
            <a:chOff x="3052" y="2337"/>
            <a:chExt cx="2708" cy="462"/>
          </a:xfrm>
        </p:grpSpPr>
        <p:sp>
          <p:nvSpPr>
            <p:cNvPr id="46111" name="Text Box 1126"/>
            <p:cNvSpPr txBox="1">
              <a:spLocks noChangeArrowheads="1"/>
            </p:cNvSpPr>
            <p:nvPr/>
          </p:nvSpPr>
          <p:spPr bwMode="auto">
            <a:xfrm>
              <a:off x="3061" y="2568"/>
              <a:ext cx="1672" cy="231"/>
            </a:xfrm>
            <a:prstGeom prst="rect">
              <a:avLst/>
            </a:prstGeom>
            <a:noFill/>
            <a:ln w="9525">
              <a:noFill/>
              <a:miter lim="800000"/>
              <a:headEnd/>
              <a:tailEnd/>
            </a:ln>
          </p:spPr>
          <p:txBody>
            <a:bodyPr wrap="none">
              <a:spAutoFit/>
            </a:bodyPr>
            <a:lstStyle/>
            <a:p>
              <a:r>
                <a:rPr lang="ja-JP" altLang="en-US">
                  <a:solidFill>
                    <a:srgbClr val="000000"/>
                  </a:solidFill>
                </a:rPr>
                <a:t>実は最高進化型かも？！</a:t>
              </a:r>
            </a:p>
          </p:txBody>
        </p:sp>
        <p:sp>
          <p:nvSpPr>
            <p:cNvPr id="46112" name="Text Box 1127"/>
            <p:cNvSpPr txBox="1">
              <a:spLocks noChangeArrowheads="1"/>
            </p:cNvSpPr>
            <p:nvPr/>
          </p:nvSpPr>
          <p:spPr bwMode="auto">
            <a:xfrm>
              <a:off x="3052" y="2337"/>
              <a:ext cx="2708" cy="231"/>
            </a:xfrm>
            <a:prstGeom prst="rect">
              <a:avLst/>
            </a:prstGeom>
            <a:noFill/>
            <a:ln w="9525">
              <a:noFill/>
              <a:miter lim="800000"/>
              <a:headEnd/>
              <a:tailEnd/>
            </a:ln>
          </p:spPr>
          <p:txBody>
            <a:bodyPr wrap="none">
              <a:spAutoFit/>
            </a:bodyPr>
            <a:lstStyle/>
            <a:p>
              <a:r>
                <a:rPr lang="ja-JP" altLang="en-US">
                  <a:solidFill>
                    <a:srgbClr val="000000"/>
                  </a:solidFill>
                </a:rPr>
                <a:t>自分自身のクローンをつくって、若返り！！</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1236"/>
                                        </p:tgtEl>
                                        <p:attrNameLst>
                                          <p:attrName>style.visibility</p:attrName>
                                        </p:attrNameLst>
                                      </p:cBhvr>
                                      <p:to>
                                        <p:strVal val="visible"/>
                                      </p:to>
                                    </p:set>
                                    <p:animEffect transition="in" filter="dissolve">
                                      <p:cBhvr>
                                        <p:cTn id="17" dur="500"/>
                                        <p:tgtEl>
                                          <p:spTgt spid="9123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6081"/>
                                        </p:tgtEl>
                                        <p:attrNameLst>
                                          <p:attrName>style.visibility</p:attrName>
                                        </p:attrNameLst>
                                      </p:cBhvr>
                                      <p:to>
                                        <p:strVal val="visible"/>
                                      </p:to>
                                    </p:set>
                                    <p:animEffect transition="in" filter="wipe(up)">
                                      <p:cBhvr>
                                        <p:cTn id="22" dur="500"/>
                                        <p:tgtEl>
                                          <p:spTgt spid="46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611560" y="836712"/>
            <a:ext cx="4147289" cy="523220"/>
          </a:xfrm>
          <a:prstGeom prst="rect">
            <a:avLst/>
          </a:prstGeom>
          <a:noFill/>
        </p:spPr>
        <p:txBody>
          <a:bodyPr wrap="none" rtlCol="0">
            <a:spAutoFit/>
          </a:bodyPr>
          <a:lstStyle/>
          <a:p>
            <a:r>
              <a:rPr kumimoji="1" lang="ja-JP" altLang="en-US" dirty="0"/>
              <a:t>原初の細胞は単数体 （</a:t>
            </a:r>
            <a:r>
              <a:rPr kumimoji="1" lang="en-US" altLang="ja-JP" sz="2800" dirty="0">
                <a:latin typeface="Monotype Corsiva" pitchFamily="66" charset="0"/>
                <a:cs typeface="Andalus" pitchFamily="18" charset="-78"/>
              </a:rPr>
              <a:t>n </a:t>
            </a:r>
            <a:r>
              <a:rPr kumimoji="1" lang="ja-JP" altLang="en-US" dirty="0"/>
              <a:t>） であったはず</a:t>
            </a:r>
          </a:p>
        </p:txBody>
      </p:sp>
      <p:sp>
        <p:nvSpPr>
          <p:cNvPr id="3" name="テキスト ボックス 2"/>
          <p:cNvSpPr txBox="1"/>
          <p:nvPr/>
        </p:nvSpPr>
        <p:spPr>
          <a:xfrm>
            <a:off x="467544" y="332656"/>
            <a:ext cx="3097323" cy="369332"/>
          </a:xfrm>
          <a:prstGeom prst="rect">
            <a:avLst/>
          </a:prstGeom>
          <a:noFill/>
        </p:spPr>
        <p:txBody>
          <a:bodyPr wrap="none" rtlCol="0">
            <a:spAutoFit/>
          </a:bodyPr>
          <a:lstStyle/>
          <a:p>
            <a:r>
              <a:rPr lang="ja-JP" altLang="en-US" dirty="0"/>
              <a:t>有性生殖の起原を考える考察</a:t>
            </a:r>
            <a:endParaRPr kumimoji="1" lang="ja-JP" altLang="en-US" dirty="0"/>
          </a:p>
        </p:txBody>
      </p:sp>
      <p:sp>
        <p:nvSpPr>
          <p:cNvPr id="4" name="テキスト ボックス 3"/>
          <p:cNvSpPr txBox="1"/>
          <p:nvPr/>
        </p:nvSpPr>
        <p:spPr>
          <a:xfrm>
            <a:off x="611561" y="1575955"/>
            <a:ext cx="8316416" cy="646331"/>
          </a:xfrm>
          <a:prstGeom prst="rect">
            <a:avLst/>
          </a:prstGeom>
          <a:noFill/>
        </p:spPr>
        <p:txBody>
          <a:bodyPr wrap="square" rtlCol="0">
            <a:spAutoFit/>
          </a:bodyPr>
          <a:lstStyle/>
          <a:p>
            <a:r>
              <a:rPr lang="ja-JP" altLang="ja-JP" dirty="0"/>
              <a:t>原始地球上での強力な紫外線</a:t>
            </a:r>
            <a:r>
              <a:rPr lang="ja-JP" altLang="en-US" dirty="0"/>
              <a:t>や宇宙空間からの放射線</a:t>
            </a:r>
            <a:r>
              <a:rPr lang="ja-JP" altLang="ja-JP" dirty="0"/>
              <a:t>によって傷害を受</a:t>
            </a:r>
            <a:r>
              <a:rPr lang="ja-JP" altLang="en-US" dirty="0"/>
              <a:t>けた </a:t>
            </a:r>
            <a:r>
              <a:rPr lang="en-US" altLang="ja-JP" dirty="0"/>
              <a:t>DNA</a:t>
            </a:r>
            <a:r>
              <a:rPr lang="ja-JP" altLang="ja-JP" dirty="0" err="1"/>
              <a:t>を修</a:t>
            </a:r>
            <a:r>
              <a:rPr lang="ja-JP" altLang="ja-JP" dirty="0"/>
              <a:t>復するため</a:t>
            </a:r>
            <a:r>
              <a:rPr lang="ja-JP" altLang="en-US" dirty="0"/>
              <a:t>に </a:t>
            </a:r>
            <a:r>
              <a:rPr kumimoji="1" lang="en-US" altLang="ja-JP" dirty="0"/>
              <a:t>DNA  </a:t>
            </a:r>
            <a:r>
              <a:rPr kumimoji="1" lang="ja-JP" altLang="en-US" dirty="0"/>
              <a:t>修復機構が発達した。</a:t>
            </a:r>
          </a:p>
        </p:txBody>
      </p:sp>
      <p:sp>
        <p:nvSpPr>
          <p:cNvPr id="5" name="テキスト ボックス 4"/>
          <p:cNvSpPr txBox="1"/>
          <p:nvPr/>
        </p:nvSpPr>
        <p:spPr>
          <a:xfrm>
            <a:off x="611560" y="2438309"/>
            <a:ext cx="8316416" cy="1077218"/>
          </a:xfrm>
          <a:prstGeom prst="rect">
            <a:avLst/>
          </a:prstGeom>
          <a:noFill/>
        </p:spPr>
        <p:txBody>
          <a:bodyPr wrap="square" rtlCol="0">
            <a:spAutoFit/>
          </a:bodyPr>
          <a:lstStyle/>
          <a:p>
            <a:r>
              <a:rPr lang="en-US" altLang="ja-JP" dirty="0"/>
              <a:t>DNA </a:t>
            </a:r>
            <a:r>
              <a:rPr lang="ja-JP" altLang="ja-JP" dirty="0"/>
              <a:t>を</a:t>
            </a:r>
            <a:r>
              <a:rPr lang="ja-JP" altLang="en-US" dirty="0"/>
              <a:t>より</a:t>
            </a:r>
            <a:r>
              <a:rPr lang="ja-JP" altLang="ja-JP" dirty="0"/>
              <a:t>正確に修復するために</a:t>
            </a:r>
            <a:r>
              <a:rPr lang="ja-JP" altLang="en-US" dirty="0"/>
              <a:t>、他の細胞と融合して一時的に倍数体 （</a:t>
            </a:r>
            <a:r>
              <a:rPr lang="en-US" altLang="ja-JP" dirty="0"/>
              <a:t>2</a:t>
            </a:r>
            <a:r>
              <a:rPr lang="en-US" altLang="ja-JP" sz="2800" dirty="0">
                <a:latin typeface="Monotype Corsiva" pitchFamily="66" charset="0"/>
                <a:cs typeface="Andalus" pitchFamily="18" charset="-78"/>
              </a:rPr>
              <a:t>n </a:t>
            </a:r>
            <a:r>
              <a:rPr lang="ja-JP" altLang="en-US" dirty="0"/>
              <a:t>） となり（受精のはじまり）、</a:t>
            </a:r>
            <a:r>
              <a:rPr lang="ja-JP" altLang="ja-JP" dirty="0"/>
              <a:t>相同染色体を鋳型とするゲノム修復機構である</a:t>
            </a:r>
            <a:r>
              <a:rPr lang="en-US" altLang="ja-JP" dirty="0"/>
              <a:t> homologous recombination (HR)  </a:t>
            </a:r>
            <a:r>
              <a:rPr lang="ja-JP" altLang="en-US" dirty="0"/>
              <a:t>を実行するものが現れた。</a:t>
            </a:r>
            <a:endParaRPr kumimoji="1" lang="ja-JP" altLang="en-US" dirty="0"/>
          </a:p>
        </p:txBody>
      </p:sp>
      <p:sp>
        <p:nvSpPr>
          <p:cNvPr id="6" name="テキスト ボックス 5"/>
          <p:cNvSpPr txBox="1"/>
          <p:nvPr/>
        </p:nvSpPr>
        <p:spPr>
          <a:xfrm>
            <a:off x="611560" y="3731550"/>
            <a:ext cx="7848872" cy="923330"/>
          </a:xfrm>
          <a:prstGeom prst="rect">
            <a:avLst/>
          </a:prstGeom>
          <a:noFill/>
        </p:spPr>
        <p:txBody>
          <a:bodyPr wrap="square" rtlCol="0">
            <a:spAutoFit/>
          </a:bodyPr>
          <a:lstStyle/>
          <a:p>
            <a:r>
              <a:rPr lang="ja-JP" altLang="en-US" dirty="0"/>
              <a:t>初期の２倍体細胞は単数体細胞がとる あくまでも一時的な状態であり、相同染色体間での</a:t>
            </a:r>
            <a:r>
              <a:rPr lang="en-US" altLang="ja-JP" dirty="0"/>
              <a:t>HR</a:t>
            </a:r>
            <a:r>
              <a:rPr lang="ja-JP" altLang="en-US" dirty="0"/>
              <a:t>が実行された（組換えのはじまり）後は、２倍体ゲノムを単数体ゲノムに還元して単数体生活に復帰したと考えられる（減数分裂のはじまり）。</a:t>
            </a:r>
            <a:endParaRPr kumimoji="1" lang="ja-JP" altLang="en-US" dirty="0"/>
          </a:p>
        </p:txBody>
      </p:sp>
      <p:sp>
        <p:nvSpPr>
          <p:cNvPr id="7" name="テキスト ボックス 6"/>
          <p:cNvSpPr txBox="1"/>
          <p:nvPr/>
        </p:nvSpPr>
        <p:spPr>
          <a:xfrm>
            <a:off x="611560" y="4870901"/>
            <a:ext cx="7992888" cy="646331"/>
          </a:xfrm>
          <a:prstGeom prst="rect">
            <a:avLst/>
          </a:prstGeom>
          <a:noFill/>
        </p:spPr>
        <p:txBody>
          <a:bodyPr wrap="square" rtlCol="0">
            <a:spAutoFit/>
          </a:bodyPr>
          <a:lstStyle/>
          <a:p>
            <a:r>
              <a:rPr lang="ja-JP" altLang="ja-JP" dirty="0"/>
              <a:t>生物個体が多細胞化すると同時に、毎回の体細胞分裂時に</a:t>
            </a:r>
            <a:r>
              <a:rPr lang="en-US" altLang="ja-JP" dirty="0"/>
              <a:t>HR</a:t>
            </a:r>
            <a:r>
              <a:rPr lang="ja-JP" altLang="ja-JP" dirty="0"/>
              <a:t>を実行できるように２倍体したゲノムの保持を定常状態とする細胞が出現した（倍数体のはじまり）。</a:t>
            </a:r>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691680" y="1340768"/>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3190781" y="260648"/>
            <a:ext cx="1685077" cy="1656184"/>
            <a:chOff x="3923928" y="332656"/>
            <a:chExt cx="1685077" cy="1656184"/>
          </a:xfrm>
        </p:grpSpPr>
        <p:sp>
          <p:nvSpPr>
            <p:cNvPr id="7" name="稲妻 6"/>
            <p:cNvSpPr/>
            <p:nvPr/>
          </p:nvSpPr>
          <p:spPr>
            <a:xfrm flipH="1">
              <a:off x="3923928" y="836712"/>
              <a:ext cx="720080" cy="1152128"/>
            </a:xfrm>
            <a:prstGeom prst="lightningBolt">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923928" y="332656"/>
              <a:ext cx="1685077" cy="369332"/>
            </a:xfrm>
            <a:prstGeom prst="rect">
              <a:avLst/>
            </a:prstGeom>
            <a:noFill/>
          </p:spPr>
          <p:txBody>
            <a:bodyPr wrap="none" rtlCol="0">
              <a:spAutoFit/>
            </a:bodyPr>
            <a:lstStyle/>
            <a:p>
              <a:r>
                <a:rPr kumimoji="1" lang="ja-JP" altLang="en-US" dirty="0"/>
                <a:t>紫外線</a:t>
              </a:r>
              <a:r>
                <a:rPr lang="ja-JP" altLang="en-US" dirty="0"/>
                <a:t>・放射線</a:t>
              </a:r>
              <a:endParaRPr kumimoji="1" lang="ja-JP" altLang="en-US" dirty="0"/>
            </a:p>
          </p:txBody>
        </p:sp>
      </p:grpSp>
      <p:sp>
        <p:nvSpPr>
          <p:cNvPr id="11" name="テキスト ボックス 10"/>
          <p:cNvSpPr txBox="1"/>
          <p:nvPr/>
        </p:nvSpPr>
        <p:spPr>
          <a:xfrm>
            <a:off x="1187624" y="764704"/>
            <a:ext cx="1338828" cy="369332"/>
          </a:xfrm>
          <a:prstGeom prst="rect">
            <a:avLst/>
          </a:prstGeom>
          <a:noFill/>
        </p:spPr>
        <p:txBody>
          <a:bodyPr wrap="none" rtlCol="0">
            <a:spAutoFit/>
          </a:bodyPr>
          <a:lstStyle/>
          <a:p>
            <a:r>
              <a:rPr kumimoji="1" lang="ja-JP" altLang="en-US" dirty="0"/>
              <a:t>始原の細胞</a:t>
            </a:r>
          </a:p>
        </p:txBody>
      </p:sp>
      <p:grpSp>
        <p:nvGrpSpPr>
          <p:cNvPr id="28" name="グループ化 27"/>
          <p:cNvGrpSpPr/>
          <p:nvPr/>
        </p:nvGrpSpPr>
        <p:grpSpPr>
          <a:xfrm>
            <a:off x="2686725" y="1700808"/>
            <a:ext cx="420308" cy="1224136"/>
            <a:chOff x="2686725" y="1700808"/>
            <a:chExt cx="420308" cy="1224136"/>
          </a:xfrm>
        </p:grpSpPr>
        <p:sp>
          <p:nvSpPr>
            <p:cNvPr id="14" name="テキスト ボックス 13"/>
            <p:cNvSpPr txBox="1"/>
            <p:nvPr/>
          </p:nvSpPr>
          <p:spPr>
            <a:xfrm>
              <a:off x="2686725" y="1700808"/>
              <a:ext cx="420308" cy="523220"/>
            </a:xfrm>
            <a:prstGeom prst="rect">
              <a:avLst/>
            </a:prstGeom>
            <a:noFill/>
          </p:spPr>
          <p:txBody>
            <a:bodyPr wrap="none" rtlCol="0">
              <a:spAutoFit/>
            </a:bodyPr>
            <a:lstStyle/>
            <a:p>
              <a:r>
                <a:rPr kumimoji="1" lang="ja-JP" altLang="en-US" sz="2800" b="1" dirty="0">
                  <a:solidFill>
                    <a:srgbClr val="FF0000"/>
                  </a:solidFill>
                </a:rPr>
                <a:t>Ｘ</a:t>
              </a:r>
            </a:p>
          </p:txBody>
        </p:sp>
        <p:sp>
          <p:nvSpPr>
            <p:cNvPr id="17" name="テキスト ボックス 16"/>
            <p:cNvSpPr txBox="1"/>
            <p:nvPr/>
          </p:nvSpPr>
          <p:spPr>
            <a:xfrm>
              <a:off x="2686725" y="2401724"/>
              <a:ext cx="420308" cy="523220"/>
            </a:xfrm>
            <a:prstGeom prst="rect">
              <a:avLst/>
            </a:prstGeom>
            <a:noFill/>
          </p:spPr>
          <p:txBody>
            <a:bodyPr wrap="none" rtlCol="0">
              <a:spAutoFit/>
            </a:bodyPr>
            <a:lstStyle/>
            <a:p>
              <a:r>
                <a:rPr kumimoji="1" lang="ja-JP" altLang="en-US" sz="2800" b="1" dirty="0">
                  <a:solidFill>
                    <a:srgbClr val="FF0000"/>
                  </a:solidFill>
                </a:rPr>
                <a:t>Ｘ</a:t>
              </a:r>
            </a:p>
          </p:txBody>
        </p:sp>
      </p:grpSp>
      <p:grpSp>
        <p:nvGrpSpPr>
          <p:cNvPr id="55" name="グループ化 54"/>
          <p:cNvGrpSpPr/>
          <p:nvPr/>
        </p:nvGrpSpPr>
        <p:grpSpPr>
          <a:xfrm>
            <a:off x="1691680" y="4221088"/>
            <a:ext cx="5400600" cy="2088232"/>
            <a:chOff x="1691680" y="4221088"/>
            <a:chExt cx="5400600" cy="2088232"/>
          </a:xfrm>
        </p:grpSpPr>
        <p:sp>
          <p:nvSpPr>
            <p:cNvPr id="29" name="角丸四角形 28"/>
            <p:cNvSpPr/>
            <p:nvPr/>
          </p:nvSpPr>
          <p:spPr>
            <a:xfrm>
              <a:off x="1691680" y="4221088"/>
              <a:ext cx="5400600"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p:cNvGrpSpPr/>
            <p:nvPr/>
          </p:nvGrpSpPr>
          <p:grpSpPr>
            <a:xfrm>
              <a:off x="4007676" y="4581128"/>
              <a:ext cx="420308" cy="1224136"/>
              <a:chOff x="2686725" y="1700808"/>
              <a:chExt cx="420308" cy="1224136"/>
            </a:xfrm>
          </p:grpSpPr>
          <p:sp>
            <p:nvSpPr>
              <p:cNvPr id="31" name="角丸四角形 30"/>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2686725" y="1700808"/>
                <a:ext cx="420308" cy="523220"/>
              </a:xfrm>
              <a:prstGeom prst="rect">
                <a:avLst/>
              </a:prstGeom>
              <a:noFill/>
            </p:spPr>
            <p:txBody>
              <a:bodyPr wrap="none" rtlCol="0">
                <a:spAutoFit/>
              </a:bodyPr>
              <a:lstStyle/>
              <a:p>
                <a:r>
                  <a:rPr kumimoji="1" lang="ja-JP" altLang="en-US" sz="2800" b="1" dirty="0">
                    <a:solidFill>
                      <a:srgbClr val="FF0000"/>
                    </a:solidFill>
                  </a:rPr>
                  <a:t>Ｘ</a:t>
                </a:r>
              </a:p>
            </p:txBody>
          </p:sp>
          <p:sp>
            <p:nvSpPr>
              <p:cNvPr id="33" name="テキスト ボックス 32"/>
              <p:cNvSpPr txBox="1"/>
              <p:nvPr/>
            </p:nvSpPr>
            <p:spPr>
              <a:xfrm>
                <a:off x="2686725" y="2401724"/>
                <a:ext cx="420308" cy="523220"/>
              </a:xfrm>
              <a:prstGeom prst="rect">
                <a:avLst/>
              </a:prstGeom>
              <a:noFill/>
            </p:spPr>
            <p:txBody>
              <a:bodyPr wrap="none" rtlCol="0">
                <a:spAutoFit/>
              </a:bodyPr>
              <a:lstStyle/>
              <a:p>
                <a:r>
                  <a:rPr kumimoji="1" lang="ja-JP" altLang="en-US" sz="2800" b="1" dirty="0">
                    <a:solidFill>
                      <a:srgbClr val="FF0000"/>
                    </a:solidFill>
                  </a:rPr>
                  <a:t>Ｘ</a:t>
                </a:r>
              </a:p>
            </p:txBody>
          </p:sp>
        </p:grpSp>
        <p:grpSp>
          <p:nvGrpSpPr>
            <p:cNvPr id="34" name="グループ化 33"/>
            <p:cNvGrpSpPr/>
            <p:nvPr/>
          </p:nvGrpSpPr>
          <p:grpSpPr>
            <a:xfrm>
              <a:off x="4399848" y="4393240"/>
              <a:ext cx="420308" cy="1268008"/>
              <a:chOff x="5724128" y="1484784"/>
              <a:chExt cx="420308" cy="1268008"/>
            </a:xfrm>
          </p:grpSpPr>
          <p:sp>
            <p:nvSpPr>
              <p:cNvPr id="35" name="角丸四角形 34"/>
              <p:cNvSpPr/>
              <p:nvPr/>
            </p:nvSpPr>
            <p:spPr>
              <a:xfrm>
                <a:off x="5868144" y="1672672"/>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5724128" y="1484784"/>
                <a:ext cx="420308" cy="523220"/>
              </a:xfrm>
              <a:prstGeom prst="rect">
                <a:avLst/>
              </a:prstGeom>
              <a:noFill/>
            </p:spPr>
            <p:txBody>
              <a:bodyPr wrap="none" rtlCol="0">
                <a:spAutoFit/>
              </a:bodyPr>
              <a:lstStyle/>
              <a:p>
                <a:r>
                  <a:rPr kumimoji="1" lang="ja-JP" altLang="en-US" sz="2800" b="1" dirty="0">
                    <a:solidFill>
                      <a:srgbClr val="FF0000"/>
                    </a:solidFill>
                  </a:rPr>
                  <a:t>Ｘ</a:t>
                </a:r>
              </a:p>
            </p:txBody>
          </p:sp>
        </p:grpSp>
      </p:grpSp>
      <p:grpSp>
        <p:nvGrpSpPr>
          <p:cNvPr id="60" name="グループ化 59"/>
          <p:cNvGrpSpPr/>
          <p:nvPr/>
        </p:nvGrpSpPr>
        <p:grpSpPr>
          <a:xfrm>
            <a:off x="539552" y="2852936"/>
            <a:ext cx="2100695" cy="585356"/>
            <a:chOff x="539552" y="2852936"/>
            <a:chExt cx="2100695" cy="585356"/>
          </a:xfrm>
        </p:grpSpPr>
        <p:sp>
          <p:nvSpPr>
            <p:cNvPr id="56" name="テキスト ボックス 55"/>
            <p:cNvSpPr txBox="1"/>
            <p:nvPr/>
          </p:nvSpPr>
          <p:spPr>
            <a:xfrm>
              <a:off x="539552" y="3068960"/>
              <a:ext cx="1133644" cy="369332"/>
            </a:xfrm>
            <a:prstGeom prst="rect">
              <a:avLst/>
            </a:prstGeom>
            <a:noFill/>
          </p:spPr>
          <p:txBody>
            <a:bodyPr wrap="none" rtlCol="0">
              <a:spAutoFit/>
            </a:bodyPr>
            <a:lstStyle/>
            <a:p>
              <a:r>
                <a:rPr kumimoji="1" lang="en-US" altLang="ja-JP" dirty="0"/>
                <a:t>DNA</a:t>
              </a:r>
              <a:r>
                <a:rPr kumimoji="1" lang="ja-JP" altLang="en-US" dirty="0"/>
                <a:t>損傷</a:t>
              </a:r>
            </a:p>
          </p:txBody>
        </p:sp>
        <p:cxnSp>
          <p:nvCxnSpPr>
            <p:cNvPr id="58" name="直線矢印コネクタ 57"/>
            <p:cNvCxnSpPr>
              <a:stCxn id="56" idx="3"/>
            </p:cNvCxnSpPr>
            <p:nvPr/>
          </p:nvCxnSpPr>
          <p:spPr>
            <a:xfrm flipV="1">
              <a:off x="1673196" y="2852936"/>
              <a:ext cx="967051" cy="4006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62" name="グループ化 61"/>
          <p:cNvGrpSpPr/>
          <p:nvPr/>
        </p:nvGrpSpPr>
        <p:grpSpPr>
          <a:xfrm>
            <a:off x="4770620" y="764704"/>
            <a:ext cx="2609692" cy="2637828"/>
            <a:chOff x="4770620" y="764704"/>
            <a:chExt cx="2609692" cy="2637828"/>
          </a:xfrm>
        </p:grpSpPr>
        <p:grpSp>
          <p:nvGrpSpPr>
            <p:cNvPr id="27" name="グループ化 26"/>
            <p:cNvGrpSpPr/>
            <p:nvPr/>
          </p:nvGrpSpPr>
          <p:grpSpPr>
            <a:xfrm>
              <a:off x="4770620" y="1314300"/>
              <a:ext cx="2448272" cy="2088232"/>
              <a:chOff x="4770620" y="1314300"/>
              <a:chExt cx="2448272" cy="2088232"/>
            </a:xfrm>
          </p:grpSpPr>
          <p:sp>
            <p:nvSpPr>
              <p:cNvPr id="19" name="角丸四角形 18"/>
              <p:cNvSpPr/>
              <p:nvPr/>
            </p:nvSpPr>
            <p:spPr>
              <a:xfrm>
                <a:off x="5868144"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5724128" y="1484784"/>
                <a:ext cx="420308" cy="523220"/>
              </a:xfrm>
              <a:prstGeom prst="rect">
                <a:avLst/>
              </a:prstGeom>
              <a:noFill/>
            </p:spPr>
            <p:txBody>
              <a:bodyPr wrap="none" rtlCol="0">
                <a:spAutoFit/>
              </a:bodyPr>
              <a:lstStyle/>
              <a:p>
                <a:r>
                  <a:rPr kumimoji="1" lang="ja-JP" altLang="en-US" sz="2800" b="1" dirty="0">
                    <a:solidFill>
                      <a:srgbClr val="FF0000"/>
                    </a:solidFill>
                  </a:rPr>
                  <a:t>Ｘ</a:t>
                </a:r>
              </a:p>
            </p:txBody>
          </p:sp>
          <p:sp>
            <p:nvSpPr>
              <p:cNvPr id="26" name="角丸四角形 25"/>
              <p:cNvSpPr/>
              <p:nvPr/>
            </p:nvSpPr>
            <p:spPr>
              <a:xfrm>
                <a:off x="4770620" y="1314300"/>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1" name="テキスト ボックス 60"/>
            <p:cNvSpPr txBox="1"/>
            <p:nvPr/>
          </p:nvSpPr>
          <p:spPr>
            <a:xfrm>
              <a:off x="6272316" y="764704"/>
              <a:ext cx="1107996" cy="369332"/>
            </a:xfrm>
            <a:prstGeom prst="rect">
              <a:avLst/>
            </a:prstGeom>
            <a:noFill/>
          </p:spPr>
          <p:txBody>
            <a:bodyPr wrap="none" rtlCol="0">
              <a:spAutoFit/>
            </a:bodyPr>
            <a:lstStyle/>
            <a:p>
              <a:r>
                <a:rPr kumimoji="1" lang="ja-JP" altLang="en-US" dirty="0"/>
                <a:t>別の細胞</a:t>
              </a:r>
            </a:p>
          </p:txBody>
        </p:sp>
      </p:grpSp>
      <p:grpSp>
        <p:nvGrpSpPr>
          <p:cNvPr id="64" name="グループ化 63"/>
          <p:cNvGrpSpPr/>
          <p:nvPr/>
        </p:nvGrpSpPr>
        <p:grpSpPr>
          <a:xfrm>
            <a:off x="4067944" y="3573016"/>
            <a:ext cx="3237701" cy="432048"/>
            <a:chOff x="4067944" y="3573016"/>
            <a:chExt cx="3237701" cy="432048"/>
          </a:xfrm>
        </p:grpSpPr>
        <p:grpSp>
          <p:nvGrpSpPr>
            <p:cNvPr id="53" name="グループ化 52"/>
            <p:cNvGrpSpPr/>
            <p:nvPr/>
          </p:nvGrpSpPr>
          <p:grpSpPr>
            <a:xfrm>
              <a:off x="4067944" y="3573016"/>
              <a:ext cx="864096" cy="432048"/>
              <a:chOff x="4067944" y="3573016"/>
              <a:chExt cx="864096" cy="432048"/>
            </a:xfrm>
          </p:grpSpPr>
          <p:cxnSp>
            <p:nvCxnSpPr>
              <p:cNvPr id="51" name="直線矢印コネクタ 50"/>
              <p:cNvCxnSpPr/>
              <p:nvPr/>
            </p:nvCxnSpPr>
            <p:spPr>
              <a:xfrm flipH="1">
                <a:off x="4572000"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矢印コネクタ 51"/>
              <p:cNvCxnSpPr/>
              <p:nvPr/>
            </p:nvCxnSpPr>
            <p:spPr>
              <a:xfrm>
                <a:off x="4067944"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3" name="テキスト ボックス 62"/>
            <p:cNvSpPr txBox="1"/>
            <p:nvPr/>
          </p:nvSpPr>
          <p:spPr>
            <a:xfrm>
              <a:off x="5364088" y="3573016"/>
              <a:ext cx="1941557" cy="369332"/>
            </a:xfrm>
            <a:prstGeom prst="rect">
              <a:avLst/>
            </a:prstGeom>
            <a:noFill/>
          </p:spPr>
          <p:txBody>
            <a:bodyPr wrap="none" rtlCol="0">
              <a:spAutoFit/>
            </a:bodyPr>
            <a:lstStyle/>
            <a:p>
              <a:r>
                <a:rPr kumimoji="1" lang="ja-JP" altLang="en-US" dirty="0"/>
                <a:t>融合して倍数体に</a:t>
              </a:r>
            </a:p>
          </p:txBody>
        </p:sp>
      </p:grpSp>
      <p:grpSp>
        <p:nvGrpSpPr>
          <p:cNvPr id="70" name="グループ化 69"/>
          <p:cNvGrpSpPr/>
          <p:nvPr/>
        </p:nvGrpSpPr>
        <p:grpSpPr>
          <a:xfrm>
            <a:off x="4186560" y="4659486"/>
            <a:ext cx="2396053" cy="1587118"/>
            <a:chOff x="4186560" y="4659486"/>
            <a:chExt cx="2396053" cy="1587118"/>
          </a:xfrm>
        </p:grpSpPr>
        <p:grpSp>
          <p:nvGrpSpPr>
            <p:cNvPr id="65" name="グループ化 64"/>
            <p:cNvGrpSpPr/>
            <p:nvPr/>
          </p:nvGrpSpPr>
          <p:grpSpPr>
            <a:xfrm>
              <a:off x="4186560" y="4659486"/>
              <a:ext cx="461640" cy="891654"/>
              <a:chOff x="4186560" y="4659486"/>
              <a:chExt cx="461640" cy="891654"/>
            </a:xfrm>
          </p:grpSpPr>
          <p:cxnSp>
            <p:nvCxnSpPr>
              <p:cNvPr id="66" name="直線矢印コネクタ 65"/>
              <p:cNvCxnSpPr/>
              <p:nvPr/>
            </p:nvCxnSpPr>
            <p:spPr>
              <a:xfrm>
                <a:off x="4186560" y="4659486"/>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直線矢印コネクタ 66"/>
              <p:cNvCxnSpPr/>
              <p:nvPr/>
            </p:nvCxnSpPr>
            <p:spPr>
              <a:xfrm flipH="1">
                <a:off x="4269110" y="4856460"/>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H="1">
                <a:off x="4288160" y="5551140"/>
                <a:ext cx="36004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9" name="テキスト ボックス 68"/>
            <p:cNvSpPr txBox="1"/>
            <p:nvPr/>
          </p:nvSpPr>
          <p:spPr>
            <a:xfrm>
              <a:off x="4499992" y="5877272"/>
              <a:ext cx="2082621" cy="369332"/>
            </a:xfrm>
            <a:prstGeom prst="rect">
              <a:avLst/>
            </a:prstGeom>
            <a:noFill/>
          </p:spPr>
          <p:txBody>
            <a:bodyPr wrap="none" rtlCol="0">
              <a:spAutoFit/>
            </a:bodyPr>
            <a:lstStyle/>
            <a:p>
              <a:r>
                <a:rPr kumimoji="1" lang="en-US" altLang="ja-JP" dirty="0"/>
                <a:t>HR</a:t>
              </a:r>
              <a:r>
                <a:rPr kumimoji="1" lang="ja-JP" altLang="en-US" dirty="0"/>
                <a:t>による</a:t>
              </a:r>
              <a:r>
                <a:rPr kumimoji="1" lang="en-US" altLang="ja-JP" dirty="0"/>
                <a:t>DNA</a:t>
              </a:r>
              <a:r>
                <a:rPr kumimoji="1" lang="ja-JP" altLang="en-US" dirty="0"/>
                <a:t>修復</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dissolve">
                                      <p:cBhvr>
                                        <p:cTn id="17" dur="500"/>
                                        <p:tgtEl>
                                          <p:spTgt spid="6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dissolve">
                                      <p:cBhvr>
                                        <p:cTn id="27" dur="500"/>
                                        <p:tgtEl>
                                          <p:spTgt spid="6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4"/>
                                        </p:tgtEl>
                                        <p:attrNameLst>
                                          <p:attrName>style.visibility</p:attrName>
                                        </p:attrNameLst>
                                      </p:cBhvr>
                                      <p:to>
                                        <p:strVal val="visible"/>
                                      </p:to>
                                    </p:set>
                                    <p:animEffect transition="in" filter="wipe(up)">
                                      <p:cBhvr>
                                        <p:cTn id="32" dur="500"/>
                                        <p:tgtEl>
                                          <p:spTgt spid="6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dissolve">
                                      <p:cBhvr>
                                        <p:cTn id="37" dur="500"/>
                                        <p:tgtEl>
                                          <p:spTgt spid="5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70"/>
                                        </p:tgtEl>
                                        <p:attrNameLst>
                                          <p:attrName>style.visibility</p:attrName>
                                        </p:attrNameLst>
                                      </p:cBhvr>
                                      <p:to>
                                        <p:strVal val="visible"/>
                                      </p:to>
                                    </p:set>
                                    <p:animEffect transition="in" filter="wipe(up)">
                                      <p:cBhvr>
                                        <p:cTn id="4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691680" y="4221088"/>
            <a:ext cx="5400600"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p:cNvGrpSpPr/>
          <p:nvPr/>
        </p:nvGrpSpPr>
        <p:grpSpPr>
          <a:xfrm>
            <a:off x="7536728" y="4149080"/>
            <a:ext cx="1435194" cy="1224136"/>
            <a:chOff x="7536728" y="4149080"/>
            <a:chExt cx="1435194" cy="1224136"/>
          </a:xfrm>
        </p:grpSpPr>
        <p:sp>
          <p:nvSpPr>
            <p:cNvPr id="37" name="角丸四角形 36"/>
            <p:cNvSpPr/>
            <p:nvPr/>
          </p:nvSpPr>
          <p:spPr>
            <a:xfrm>
              <a:off x="7536728" y="4149080"/>
              <a:ext cx="1435194" cy="122413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37"/>
            <p:cNvGrpSpPr/>
            <p:nvPr/>
          </p:nvGrpSpPr>
          <p:grpSpPr>
            <a:xfrm>
              <a:off x="7956376" y="4293096"/>
              <a:ext cx="380159" cy="919496"/>
              <a:chOff x="6372205" y="4437110"/>
              <a:chExt cx="633598" cy="1532493"/>
            </a:xfrm>
          </p:grpSpPr>
          <p:grpSp>
            <p:nvGrpSpPr>
              <p:cNvPr id="13" name="グループ化 27"/>
              <p:cNvGrpSpPr/>
              <p:nvPr/>
            </p:nvGrpSpPr>
            <p:grpSpPr>
              <a:xfrm>
                <a:off x="6444213" y="4653134"/>
                <a:ext cx="561590" cy="1316469"/>
                <a:chOff x="2686730" y="1700806"/>
                <a:chExt cx="561590" cy="1316469"/>
              </a:xfrm>
            </p:grpSpPr>
            <p:sp>
              <p:nvSpPr>
                <p:cNvPr id="41" name="角丸四角形 40"/>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2" name="テキスト ボックス 41"/>
                <p:cNvSpPr txBox="1"/>
                <p:nvPr/>
              </p:nvSpPr>
              <p:spPr>
                <a:xfrm>
                  <a:off x="2686730" y="1700806"/>
                  <a:ext cx="561587" cy="615553"/>
                </a:xfrm>
                <a:prstGeom prst="rect">
                  <a:avLst/>
                </a:prstGeom>
                <a:noFill/>
              </p:spPr>
              <p:txBody>
                <a:bodyPr wrap="none" rtlCol="0">
                  <a:spAutoFit/>
                </a:bodyPr>
                <a:lstStyle/>
                <a:p>
                  <a:r>
                    <a:rPr kumimoji="1" lang="ja-JP" altLang="en-US" b="1" dirty="0">
                      <a:solidFill>
                        <a:srgbClr val="FF0000"/>
                      </a:solidFill>
                    </a:rPr>
                    <a:t>Ｘ</a:t>
                  </a:r>
                </a:p>
              </p:txBody>
            </p:sp>
            <p:sp>
              <p:nvSpPr>
                <p:cNvPr id="43" name="テキスト ボックス 42"/>
                <p:cNvSpPr txBox="1"/>
                <p:nvPr/>
              </p:nvSpPr>
              <p:spPr>
                <a:xfrm>
                  <a:off x="2686733" y="2401722"/>
                  <a:ext cx="561587" cy="615553"/>
                </a:xfrm>
                <a:prstGeom prst="rect">
                  <a:avLst/>
                </a:prstGeom>
                <a:noFill/>
              </p:spPr>
              <p:txBody>
                <a:bodyPr wrap="none" rtlCol="0">
                  <a:spAutoFit/>
                </a:bodyPr>
                <a:lstStyle/>
                <a:p>
                  <a:r>
                    <a:rPr kumimoji="1" lang="ja-JP" altLang="en-US" b="1" dirty="0">
                      <a:solidFill>
                        <a:srgbClr val="FF0000"/>
                      </a:solidFill>
                    </a:rPr>
                    <a:t>Ｘ</a:t>
                  </a:r>
                </a:p>
              </p:txBody>
            </p:sp>
          </p:grpSp>
          <p:sp>
            <p:nvSpPr>
              <p:cNvPr id="40" name="テキスト ボックス 39"/>
              <p:cNvSpPr txBox="1"/>
              <p:nvPr/>
            </p:nvSpPr>
            <p:spPr>
              <a:xfrm>
                <a:off x="6372205" y="4437110"/>
                <a:ext cx="561586" cy="615553"/>
              </a:xfrm>
              <a:prstGeom prst="rect">
                <a:avLst/>
              </a:prstGeom>
              <a:noFill/>
            </p:spPr>
            <p:txBody>
              <a:bodyPr wrap="none" rtlCol="0">
                <a:spAutoFit/>
              </a:bodyPr>
              <a:lstStyle/>
              <a:p>
                <a:r>
                  <a:rPr kumimoji="1" lang="ja-JP" altLang="en-US" b="1" dirty="0">
                    <a:solidFill>
                      <a:srgbClr val="FF0000"/>
                    </a:solidFill>
                  </a:rPr>
                  <a:t>Ｘ</a:t>
                </a:r>
              </a:p>
            </p:txBody>
          </p:sp>
        </p:grpSp>
        <p:grpSp>
          <p:nvGrpSpPr>
            <p:cNvPr id="16" name="グループ化 43"/>
            <p:cNvGrpSpPr/>
            <p:nvPr/>
          </p:nvGrpSpPr>
          <p:grpSpPr>
            <a:xfrm>
              <a:off x="8224289" y="4293096"/>
              <a:ext cx="380159" cy="919496"/>
              <a:chOff x="6372205" y="4437110"/>
              <a:chExt cx="633598" cy="1532493"/>
            </a:xfrm>
          </p:grpSpPr>
          <p:grpSp>
            <p:nvGrpSpPr>
              <p:cNvPr id="18" name="グループ化 27"/>
              <p:cNvGrpSpPr/>
              <p:nvPr/>
            </p:nvGrpSpPr>
            <p:grpSpPr>
              <a:xfrm>
                <a:off x="6444213" y="4653134"/>
                <a:ext cx="561590" cy="1316469"/>
                <a:chOff x="2686730" y="1700806"/>
                <a:chExt cx="561590" cy="1316469"/>
              </a:xfrm>
            </p:grpSpPr>
            <p:sp>
              <p:nvSpPr>
                <p:cNvPr id="47" name="角丸四角形 46"/>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a:p>
              </p:txBody>
            </p:sp>
            <p:sp>
              <p:nvSpPr>
                <p:cNvPr id="48" name="テキスト ボックス 47"/>
                <p:cNvSpPr txBox="1"/>
                <p:nvPr/>
              </p:nvSpPr>
              <p:spPr>
                <a:xfrm>
                  <a:off x="2686730" y="1700806"/>
                  <a:ext cx="561587" cy="615553"/>
                </a:xfrm>
                <a:prstGeom prst="rect">
                  <a:avLst/>
                </a:prstGeom>
                <a:noFill/>
              </p:spPr>
              <p:txBody>
                <a:bodyPr wrap="none" rtlCol="0">
                  <a:spAutoFit/>
                </a:bodyPr>
                <a:lstStyle/>
                <a:p>
                  <a:r>
                    <a:rPr kumimoji="1" lang="ja-JP" altLang="en-US" b="1" dirty="0">
                      <a:solidFill>
                        <a:srgbClr val="FF0000"/>
                      </a:solidFill>
                    </a:rPr>
                    <a:t>Ｘ</a:t>
                  </a:r>
                </a:p>
              </p:txBody>
            </p:sp>
            <p:sp>
              <p:nvSpPr>
                <p:cNvPr id="49" name="テキスト ボックス 48"/>
                <p:cNvSpPr txBox="1"/>
                <p:nvPr/>
              </p:nvSpPr>
              <p:spPr>
                <a:xfrm>
                  <a:off x="2686733" y="2401722"/>
                  <a:ext cx="561587" cy="615553"/>
                </a:xfrm>
                <a:prstGeom prst="rect">
                  <a:avLst/>
                </a:prstGeom>
                <a:noFill/>
              </p:spPr>
              <p:txBody>
                <a:bodyPr wrap="none" rtlCol="0">
                  <a:spAutoFit/>
                </a:bodyPr>
                <a:lstStyle/>
                <a:p>
                  <a:r>
                    <a:rPr kumimoji="1" lang="ja-JP" altLang="en-US" b="1" dirty="0">
                      <a:solidFill>
                        <a:srgbClr val="FF0000"/>
                      </a:solidFill>
                    </a:rPr>
                    <a:t>Ｘ</a:t>
                  </a:r>
                </a:p>
              </p:txBody>
            </p:sp>
          </p:grpSp>
          <p:sp>
            <p:nvSpPr>
              <p:cNvPr id="46" name="テキスト ボックス 45"/>
              <p:cNvSpPr txBox="1"/>
              <p:nvPr/>
            </p:nvSpPr>
            <p:spPr>
              <a:xfrm>
                <a:off x="6372205" y="4437110"/>
                <a:ext cx="561586" cy="615553"/>
              </a:xfrm>
              <a:prstGeom prst="rect">
                <a:avLst/>
              </a:prstGeom>
              <a:noFill/>
            </p:spPr>
            <p:txBody>
              <a:bodyPr wrap="none" rtlCol="0">
                <a:spAutoFit/>
              </a:bodyPr>
              <a:lstStyle/>
              <a:p>
                <a:r>
                  <a:rPr kumimoji="1" lang="ja-JP" altLang="en-US" b="1" dirty="0">
                    <a:solidFill>
                      <a:srgbClr val="FF0000"/>
                    </a:solidFill>
                  </a:rPr>
                  <a:t>Ｘ</a:t>
                </a:r>
              </a:p>
            </p:txBody>
          </p:sp>
        </p:grpSp>
      </p:grpSp>
      <p:grpSp>
        <p:nvGrpSpPr>
          <p:cNvPr id="45" name="グループ化 44"/>
          <p:cNvGrpSpPr/>
          <p:nvPr/>
        </p:nvGrpSpPr>
        <p:grpSpPr>
          <a:xfrm>
            <a:off x="7443936" y="3789040"/>
            <a:ext cx="1520552" cy="2088232"/>
            <a:chOff x="7443936" y="3789040"/>
            <a:chExt cx="1520552" cy="2088232"/>
          </a:xfrm>
        </p:grpSpPr>
        <p:cxnSp>
          <p:nvCxnSpPr>
            <p:cNvPr id="39" name="直線コネクタ 38"/>
            <p:cNvCxnSpPr/>
            <p:nvPr/>
          </p:nvCxnSpPr>
          <p:spPr>
            <a:xfrm flipH="1">
              <a:off x="7443936" y="3789040"/>
              <a:ext cx="1368152" cy="2088232"/>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7596336" y="3789040"/>
              <a:ext cx="1368152" cy="2088232"/>
            </a:xfrm>
            <a:prstGeom prst="line">
              <a:avLst/>
            </a:prstGeom>
            <a:ln w="571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62" name="角丸四角形 61"/>
          <p:cNvSpPr/>
          <p:nvPr/>
        </p:nvSpPr>
        <p:spPr>
          <a:xfrm>
            <a:off x="4079684" y="458112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角丸四角形 62"/>
          <p:cNvSpPr/>
          <p:nvPr/>
        </p:nvSpPr>
        <p:spPr>
          <a:xfrm>
            <a:off x="4543864" y="458112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3995936" y="3573016"/>
            <a:ext cx="2833744" cy="441340"/>
            <a:chOff x="3995936" y="3573016"/>
            <a:chExt cx="2833744" cy="441340"/>
          </a:xfrm>
        </p:grpSpPr>
        <p:grpSp>
          <p:nvGrpSpPr>
            <p:cNvPr id="60" name="グループ化 59"/>
            <p:cNvGrpSpPr/>
            <p:nvPr/>
          </p:nvGrpSpPr>
          <p:grpSpPr>
            <a:xfrm>
              <a:off x="3995936" y="3573016"/>
              <a:ext cx="864096" cy="432048"/>
              <a:chOff x="3851920" y="3573016"/>
              <a:chExt cx="864096" cy="432048"/>
            </a:xfrm>
          </p:grpSpPr>
          <p:cxnSp>
            <p:nvCxnSpPr>
              <p:cNvPr id="57" name="直線矢印コネクタ 56"/>
              <p:cNvCxnSpPr/>
              <p:nvPr/>
            </p:nvCxnSpPr>
            <p:spPr>
              <a:xfrm flipH="1" flipV="1">
                <a:off x="3851920"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flipV="1">
                <a:off x="4355976" y="3573016"/>
                <a:ext cx="360040" cy="432048"/>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4" name="テキスト ボックス 63"/>
            <p:cNvSpPr txBox="1"/>
            <p:nvPr/>
          </p:nvSpPr>
          <p:spPr>
            <a:xfrm>
              <a:off x="5292080" y="3645024"/>
              <a:ext cx="1537600" cy="369332"/>
            </a:xfrm>
            <a:prstGeom prst="rect">
              <a:avLst/>
            </a:prstGeom>
            <a:noFill/>
          </p:spPr>
          <p:txBody>
            <a:bodyPr wrap="none" rtlCol="0">
              <a:spAutoFit/>
            </a:bodyPr>
            <a:lstStyle/>
            <a:p>
              <a:r>
                <a:rPr lang="ja-JP" altLang="en-US" dirty="0"/>
                <a:t>単</a:t>
              </a:r>
              <a:r>
                <a:rPr kumimoji="1" lang="ja-JP" altLang="en-US" dirty="0"/>
                <a:t>数体へ戻る</a:t>
              </a:r>
            </a:p>
          </p:txBody>
        </p:sp>
      </p:grpSp>
      <p:sp>
        <p:nvSpPr>
          <p:cNvPr id="69" name="角丸四角形 68"/>
          <p:cNvSpPr/>
          <p:nvPr/>
        </p:nvSpPr>
        <p:spPr>
          <a:xfrm>
            <a:off x="1691680" y="1340768"/>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角丸四角形 72"/>
          <p:cNvSpPr/>
          <p:nvPr/>
        </p:nvSpPr>
        <p:spPr>
          <a:xfrm>
            <a:off x="5868144"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角丸四角形 74"/>
          <p:cNvSpPr/>
          <p:nvPr/>
        </p:nvSpPr>
        <p:spPr>
          <a:xfrm>
            <a:off x="4770620" y="1314300"/>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角丸四角形 75"/>
          <p:cNvSpPr/>
          <p:nvPr/>
        </p:nvSpPr>
        <p:spPr>
          <a:xfrm>
            <a:off x="2771800"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p:cNvSpPr txBox="1"/>
          <p:nvPr/>
        </p:nvSpPr>
        <p:spPr>
          <a:xfrm>
            <a:off x="2987824" y="548680"/>
            <a:ext cx="3018840" cy="369332"/>
          </a:xfrm>
          <a:prstGeom prst="rect">
            <a:avLst/>
          </a:prstGeom>
          <a:noFill/>
        </p:spPr>
        <p:txBody>
          <a:bodyPr wrap="none" rtlCol="0">
            <a:spAutoFit/>
          </a:bodyPr>
          <a:lstStyle/>
          <a:p>
            <a:r>
              <a:rPr kumimoji="1" lang="en-US" altLang="ja-JP" dirty="0"/>
              <a:t>DNA </a:t>
            </a:r>
            <a:r>
              <a:rPr kumimoji="1" lang="ja-JP" altLang="en-US" dirty="0"/>
              <a:t>修復完了　</a:t>
            </a:r>
            <a:r>
              <a:rPr lang="ja-JP" altLang="en-US" dirty="0">
                <a:solidFill>
                  <a:srgbClr val="000000"/>
                </a:solidFill>
                <a:latin typeface="Arial" pitchFamily="34" charset="0"/>
                <a:ea typeface="ＭＳ Ｐゴシック" pitchFamily="50" charset="-128"/>
              </a:rPr>
              <a:t> ＼（＾〇＾）／</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dissolve">
                                      <p:cBhvr>
                                        <p:cTn id="7" dur="500"/>
                                        <p:tgtEl>
                                          <p:spTgt spid="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dissolve">
                                      <p:cBhvr>
                                        <p:cTn id="12" dur="500"/>
                                        <p:tgtEl>
                                          <p:spTgt spid="4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グループ化 40"/>
          <p:cNvGrpSpPr/>
          <p:nvPr/>
        </p:nvGrpSpPr>
        <p:grpSpPr>
          <a:xfrm>
            <a:off x="2573660" y="899428"/>
            <a:ext cx="1381802" cy="1178596"/>
            <a:chOff x="1691680" y="1340768"/>
            <a:chExt cx="2448272" cy="2088232"/>
          </a:xfrm>
        </p:grpSpPr>
        <p:sp>
          <p:nvSpPr>
            <p:cNvPr id="3" name="角丸四角形 2"/>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40" name="グループ化 39"/>
            <p:cNvGrpSpPr/>
            <p:nvPr/>
          </p:nvGrpSpPr>
          <p:grpSpPr>
            <a:xfrm>
              <a:off x="1691680" y="1340768"/>
              <a:ext cx="2448272" cy="2088232"/>
              <a:chOff x="1691680" y="1340768"/>
              <a:chExt cx="2448272" cy="2088232"/>
            </a:xfrm>
          </p:grpSpPr>
          <p:sp>
            <p:nvSpPr>
              <p:cNvPr id="2" name="角丸四角形 1"/>
              <p:cNvSpPr/>
              <p:nvPr/>
            </p:nvSpPr>
            <p:spPr>
              <a:xfrm>
                <a:off x="1691680" y="1340768"/>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nvGrpSpPr>
              <p:cNvPr id="8" name="グループ化 7"/>
              <p:cNvGrpSpPr/>
              <p:nvPr/>
            </p:nvGrpSpPr>
            <p:grpSpPr>
              <a:xfrm>
                <a:off x="2686725" y="1700808"/>
                <a:ext cx="565767" cy="1300763"/>
                <a:chOff x="2686725" y="1700808"/>
                <a:chExt cx="565767" cy="1300763"/>
              </a:xfrm>
            </p:grpSpPr>
            <p:sp>
              <p:nvSpPr>
                <p:cNvPr id="9" name="テキスト ボックス 8"/>
                <p:cNvSpPr txBox="1"/>
                <p:nvPr/>
              </p:nvSpPr>
              <p:spPr>
                <a:xfrm>
                  <a:off x="2686725" y="1700808"/>
                  <a:ext cx="565767" cy="599848"/>
                </a:xfrm>
                <a:prstGeom prst="rect">
                  <a:avLst/>
                </a:prstGeom>
                <a:noFill/>
              </p:spPr>
              <p:txBody>
                <a:bodyPr wrap="none" rtlCol="0">
                  <a:spAutoFit/>
                </a:bodyPr>
                <a:lstStyle/>
                <a:p>
                  <a:r>
                    <a:rPr kumimoji="1" lang="ja-JP" altLang="en-US" sz="1600" b="1" dirty="0">
                      <a:solidFill>
                        <a:srgbClr val="FF0000"/>
                      </a:solidFill>
                    </a:rPr>
                    <a:t>Ｘ</a:t>
                  </a:r>
                </a:p>
              </p:txBody>
            </p:sp>
            <p:sp>
              <p:nvSpPr>
                <p:cNvPr id="10" name="テキスト ボックス 9"/>
                <p:cNvSpPr txBox="1"/>
                <p:nvPr/>
              </p:nvSpPr>
              <p:spPr>
                <a:xfrm>
                  <a:off x="2686725" y="2401723"/>
                  <a:ext cx="565767" cy="599848"/>
                </a:xfrm>
                <a:prstGeom prst="rect">
                  <a:avLst/>
                </a:prstGeom>
                <a:noFill/>
              </p:spPr>
              <p:txBody>
                <a:bodyPr wrap="none" rtlCol="0">
                  <a:spAutoFit/>
                </a:bodyPr>
                <a:lstStyle/>
                <a:p>
                  <a:r>
                    <a:rPr kumimoji="1" lang="ja-JP" altLang="en-US" sz="1600" b="1" dirty="0">
                      <a:solidFill>
                        <a:srgbClr val="FF0000"/>
                      </a:solidFill>
                    </a:rPr>
                    <a:t>Ｘ</a:t>
                  </a:r>
                </a:p>
              </p:txBody>
            </p:sp>
          </p:grpSp>
        </p:grpSp>
      </p:grpSp>
      <p:grpSp>
        <p:nvGrpSpPr>
          <p:cNvPr id="24" name="グループ化 26"/>
          <p:cNvGrpSpPr/>
          <p:nvPr/>
        </p:nvGrpSpPr>
        <p:grpSpPr>
          <a:xfrm>
            <a:off x="4373859" y="899428"/>
            <a:ext cx="1381802" cy="1178596"/>
            <a:chOff x="4770620" y="1314300"/>
            <a:chExt cx="2448272" cy="2088232"/>
          </a:xfrm>
        </p:grpSpPr>
        <p:sp>
          <p:nvSpPr>
            <p:cNvPr id="26" name="角丸四角形 25"/>
            <p:cNvSpPr/>
            <p:nvPr/>
          </p:nvSpPr>
          <p:spPr>
            <a:xfrm>
              <a:off x="5868144"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27" name="テキスト ボックス 14"/>
            <p:cNvSpPr txBox="1"/>
            <p:nvPr/>
          </p:nvSpPr>
          <p:spPr>
            <a:xfrm>
              <a:off x="5724128" y="1484784"/>
              <a:ext cx="565767" cy="599849"/>
            </a:xfrm>
            <a:prstGeom prst="rect">
              <a:avLst/>
            </a:prstGeom>
            <a:noFill/>
          </p:spPr>
          <p:txBody>
            <a:bodyPr wrap="none" rtlCol="0">
              <a:spAutoFit/>
            </a:bodyPr>
            <a:lstStyle/>
            <a:p>
              <a:r>
                <a:rPr kumimoji="1" lang="ja-JP" altLang="en-US" sz="1600" b="1" dirty="0">
                  <a:solidFill>
                    <a:srgbClr val="FF0000"/>
                  </a:solidFill>
                </a:rPr>
                <a:t>Ｘ</a:t>
              </a:r>
            </a:p>
          </p:txBody>
        </p:sp>
        <p:sp>
          <p:nvSpPr>
            <p:cNvPr id="28" name="角丸四角形 27"/>
            <p:cNvSpPr/>
            <p:nvPr/>
          </p:nvSpPr>
          <p:spPr>
            <a:xfrm>
              <a:off x="4770620" y="1314300"/>
              <a:ext cx="2448272"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grpSp>
      <p:grpSp>
        <p:nvGrpSpPr>
          <p:cNvPr id="30" name="グループ化 52"/>
          <p:cNvGrpSpPr/>
          <p:nvPr/>
        </p:nvGrpSpPr>
        <p:grpSpPr>
          <a:xfrm>
            <a:off x="3707904" y="2267580"/>
            <a:ext cx="864096" cy="432048"/>
            <a:chOff x="4067944" y="3573016"/>
            <a:chExt cx="864096" cy="432048"/>
          </a:xfrm>
        </p:grpSpPr>
        <p:cxnSp>
          <p:nvCxnSpPr>
            <p:cNvPr id="32" name="直線矢印コネクタ 31"/>
            <p:cNvCxnSpPr/>
            <p:nvPr/>
          </p:nvCxnSpPr>
          <p:spPr>
            <a:xfrm flipH="1">
              <a:off x="4572000"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4067944"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31" name="テキスト ボックス 30"/>
          <p:cNvSpPr txBox="1"/>
          <p:nvPr/>
        </p:nvSpPr>
        <p:spPr>
          <a:xfrm>
            <a:off x="1493539" y="2267580"/>
            <a:ext cx="1941557" cy="369332"/>
          </a:xfrm>
          <a:prstGeom prst="rect">
            <a:avLst/>
          </a:prstGeom>
          <a:noFill/>
        </p:spPr>
        <p:txBody>
          <a:bodyPr wrap="none" rtlCol="0">
            <a:spAutoFit/>
          </a:bodyPr>
          <a:lstStyle/>
          <a:p>
            <a:r>
              <a:rPr kumimoji="1" lang="ja-JP" altLang="en-US" dirty="0"/>
              <a:t>融合して倍数体に</a:t>
            </a:r>
          </a:p>
        </p:txBody>
      </p:sp>
      <p:grpSp>
        <p:nvGrpSpPr>
          <p:cNvPr id="11" name="グループ化 10"/>
          <p:cNvGrpSpPr/>
          <p:nvPr/>
        </p:nvGrpSpPr>
        <p:grpSpPr>
          <a:xfrm>
            <a:off x="2581176" y="2837294"/>
            <a:ext cx="3142952" cy="1215275"/>
            <a:chOff x="1691680" y="4221088"/>
            <a:chExt cx="5400600" cy="2088232"/>
          </a:xfrm>
        </p:grpSpPr>
        <p:sp>
          <p:nvSpPr>
            <p:cNvPr id="12" name="角丸四角形 11"/>
            <p:cNvSpPr/>
            <p:nvPr/>
          </p:nvSpPr>
          <p:spPr>
            <a:xfrm>
              <a:off x="1691680" y="4221088"/>
              <a:ext cx="5400600" cy="2088232"/>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grpSp>
          <p:nvGrpSpPr>
            <p:cNvPr id="13" name="グループ化 29"/>
            <p:cNvGrpSpPr/>
            <p:nvPr/>
          </p:nvGrpSpPr>
          <p:grpSpPr>
            <a:xfrm>
              <a:off x="4007676" y="4581128"/>
              <a:ext cx="521146" cy="1229775"/>
              <a:chOff x="2686725" y="1700808"/>
              <a:chExt cx="521146" cy="1229775"/>
            </a:xfrm>
          </p:grpSpPr>
          <p:sp>
            <p:nvSpPr>
              <p:cNvPr id="17" name="角丸四角形 16"/>
              <p:cNvSpPr/>
              <p:nvPr/>
            </p:nvSpPr>
            <p:spPr>
              <a:xfrm>
                <a:off x="2758733" y="1700808"/>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8" name="テキスト ボックス 17"/>
              <p:cNvSpPr txBox="1"/>
              <p:nvPr/>
            </p:nvSpPr>
            <p:spPr>
              <a:xfrm>
                <a:off x="2686725" y="1700808"/>
                <a:ext cx="521146" cy="528859"/>
              </a:xfrm>
              <a:prstGeom prst="rect">
                <a:avLst/>
              </a:prstGeom>
              <a:noFill/>
            </p:spPr>
            <p:txBody>
              <a:bodyPr wrap="none" rtlCol="0">
                <a:spAutoFit/>
              </a:bodyPr>
              <a:lstStyle/>
              <a:p>
                <a:r>
                  <a:rPr kumimoji="1" lang="ja-JP" altLang="en-US" sz="1400" b="1" dirty="0">
                    <a:solidFill>
                      <a:srgbClr val="FF0000"/>
                    </a:solidFill>
                  </a:rPr>
                  <a:t>Ｘ</a:t>
                </a:r>
              </a:p>
            </p:txBody>
          </p:sp>
          <p:sp>
            <p:nvSpPr>
              <p:cNvPr id="19" name="テキスト ボックス 18"/>
              <p:cNvSpPr txBox="1"/>
              <p:nvPr/>
            </p:nvSpPr>
            <p:spPr>
              <a:xfrm>
                <a:off x="2686725" y="2401724"/>
                <a:ext cx="521146" cy="528859"/>
              </a:xfrm>
              <a:prstGeom prst="rect">
                <a:avLst/>
              </a:prstGeom>
              <a:noFill/>
            </p:spPr>
            <p:txBody>
              <a:bodyPr wrap="none" rtlCol="0">
                <a:spAutoFit/>
              </a:bodyPr>
              <a:lstStyle/>
              <a:p>
                <a:r>
                  <a:rPr kumimoji="1" lang="ja-JP" altLang="en-US" sz="1400" b="1" dirty="0">
                    <a:solidFill>
                      <a:srgbClr val="FF0000"/>
                    </a:solidFill>
                  </a:rPr>
                  <a:t>Ｘ</a:t>
                </a:r>
              </a:p>
            </p:txBody>
          </p:sp>
        </p:grpSp>
        <p:grpSp>
          <p:nvGrpSpPr>
            <p:cNvPr id="14" name="グループ化 33"/>
            <p:cNvGrpSpPr/>
            <p:nvPr/>
          </p:nvGrpSpPr>
          <p:grpSpPr>
            <a:xfrm>
              <a:off x="4399848" y="4393240"/>
              <a:ext cx="521146" cy="1268008"/>
              <a:chOff x="5724128" y="1484784"/>
              <a:chExt cx="521146" cy="1268008"/>
            </a:xfrm>
          </p:grpSpPr>
          <p:sp>
            <p:nvSpPr>
              <p:cNvPr id="15" name="角丸四角形 14"/>
              <p:cNvSpPr/>
              <p:nvPr/>
            </p:nvSpPr>
            <p:spPr>
              <a:xfrm>
                <a:off x="5868144" y="1672672"/>
                <a:ext cx="2160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16" name="テキスト ボックス 15"/>
              <p:cNvSpPr txBox="1"/>
              <p:nvPr/>
            </p:nvSpPr>
            <p:spPr>
              <a:xfrm>
                <a:off x="5724128" y="1484784"/>
                <a:ext cx="521146" cy="528860"/>
              </a:xfrm>
              <a:prstGeom prst="rect">
                <a:avLst/>
              </a:prstGeom>
              <a:noFill/>
            </p:spPr>
            <p:txBody>
              <a:bodyPr wrap="none" rtlCol="0">
                <a:spAutoFit/>
              </a:bodyPr>
              <a:lstStyle/>
              <a:p>
                <a:r>
                  <a:rPr kumimoji="1" lang="ja-JP" altLang="en-US" sz="1400" b="1" dirty="0">
                    <a:solidFill>
                      <a:srgbClr val="FF0000"/>
                    </a:solidFill>
                  </a:rPr>
                  <a:t>Ｘ</a:t>
                </a:r>
              </a:p>
            </p:txBody>
          </p:sp>
        </p:grpSp>
      </p:grpSp>
      <p:cxnSp>
        <p:nvCxnSpPr>
          <p:cNvPr id="37" name="直線矢印コネクタ 36"/>
          <p:cNvCxnSpPr/>
          <p:nvPr/>
        </p:nvCxnSpPr>
        <p:spPr>
          <a:xfrm>
            <a:off x="4033105" y="3092426"/>
            <a:ext cx="20953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4081146" y="3207058"/>
            <a:ext cx="20953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4092233" y="3611336"/>
            <a:ext cx="209530"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493539" y="3203684"/>
            <a:ext cx="2082621" cy="369332"/>
          </a:xfrm>
          <a:prstGeom prst="rect">
            <a:avLst/>
          </a:prstGeom>
          <a:solidFill>
            <a:schemeClr val="bg1"/>
          </a:solidFill>
        </p:spPr>
        <p:txBody>
          <a:bodyPr wrap="none" rtlCol="0">
            <a:spAutoFit/>
          </a:bodyPr>
          <a:lstStyle/>
          <a:p>
            <a:r>
              <a:rPr kumimoji="1" lang="en-US" altLang="ja-JP" dirty="0"/>
              <a:t>HR</a:t>
            </a:r>
            <a:r>
              <a:rPr kumimoji="1" lang="ja-JP" altLang="en-US" dirty="0"/>
              <a:t>による</a:t>
            </a:r>
            <a:r>
              <a:rPr kumimoji="1" lang="en-US" altLang="ja-JP" dirty="0"/>
              <a:t>DNA</a:t>
            </a:r>
            <a:r>
              <a:rPr kumimoji="1" lang="ja-JP" altLang="en-US" dirty="0"/>
              <a:t>修復</a:t>
            </a:r>
          </a:p>
        </p:txBody>
      </p:sp>
      <p:grpSp>
        <p:nvGrpSpPr>
          <p:cNvPr id="44" name="グループ化 59"/>
          <p:cNvGrpSpPr/>
          <p:nvPr/>
        </p:nvGrpSpPr>
        <p:grpSpPr>
          <a:xfrm flipV="1">
            <a:off x="3779912" y="4283804"/>
            <a:ext cx="864096" cy="432048"/>
            <a:chOff x="3851920" y="3573016"/>
            <a:chExt cx="864096" cy="432048"/>
          </a:xfrm>
        </p:grpSpPr>
        <p:cxnSp>
          <p:nvCxnSpPr>
            <p:cNvPr id="46" name="直線矢印コネクタ 45"/>
            <p:cNvCxnSpPr/>
            <p:nvPr/>
          </p:nvCxnSpPr>
          <p:spPr>
            <a:xfrm flipH="1" flipV="1">
              <a:off x="3851920"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V="1">
              <a:off x="4355976" y="3573016"/>
              <a:ext cx="36004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5" name="テキスト ボックス 44"/>
          <p:cNvSpPr txBox="1"/>
          <p:nvPr/>
        </p:nvSpPr>
        <p:spPr>
          <a:xfrm>
            <a:off x="1493539" y="4283804"/>
            <a:ext cx="1537600" cy="369332"/>
          </a:xfrm>
          <a:prstGeom prst="rect">
            <a:avLst/>
          </a:prstGeom>
          <a:noFill/>
        </p:spPr>
        <p:txBody>
          <a:bodyPr wrap="none" rtlCol="0">
            <a:spAutoFit/>
          </a:bodyPr>
          <a:lstStyle/>
          <a:p>
            <a:r>
              <a:rPr lang="ja-JP" altLang="en-US" dirty="0"/>
              <a:t>単</a:t>
            </a:r>
            <a:r>
              <a:rPr kumimoji="1" lang="ja-JP" altLang="en-US" dirty="0"/>
              <a:t>数体へ戻る</a:t>
            </a:r>
          </a:p>
        </p:txBody>
      </p:sp>
      <p:sp>
        <p:nvSpPr>
          <p:cNvPr id="56" name="角丸四角形 55"/>
          <p:cNvSpPr/>
          <p:nvPr/>
        </p:nvSpPr>
        <p:spPr>
          <a:xfrm>
            <a:off x="3175903" y="5036606"/>
            <a:ext cx="121924" cy="609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8" name="角丸四角形 57"/>
          <p:cNvSpPr/>
          <p:nvPr/>
        </p:nvSpPr>
        <p:spPr>
          <a:xfrm>
            <a:off x="2573659" y="4833400"/>
            <a:ext cx="1381802" cy="11785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3" name="角丸四角形 62"/>
          <p:cNvSpPr/>
          <p:nvPr/>
        </p:nvSpPr>
        <p:spPr>
          <a:xfrm>
            <a:off x="4993299" y="5051545"/>
            <a:ext cx="121924" cy="6096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5" name="角丸四角形 64"/>
          <p:cNvSpPr/>
          <p:nvPr/>
        </p:nvSpPr>
        <p:spPr>
          <a:xfrm>
            <a:off x="4373858" y="4833400"/>
            <a:ext cx="1381802" cy="117859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6" name="テキスト ボックス 65"/>
          <p:cNvSpPr txBox="1"/>
          <p:nvPr/>
        </p:nvSpPr>
        <p:spPr>
          <a:xfrm>
            <a:off x="1493539" y="6156012"/>
            <a:ext cx="3018840" cy="369332"/>
          </a:xfrm>
          <a:prstGeom prst="rect">
            <a:avLst/>
          </a:prstGeom>
          <a:noFill/>
        </p:spPr>
        <p:txBody>
          <a:bodyPr wrap="none" rtlCol="0">
            <a:spAutoFit/>
          </a:bodyPr>
          <a:lstStyle/>
          <a:p>
            <a:r>
              <a:rPr kumimoji="1" lang="en-US" altLang="ja-JP" dirty="0"/>
              <a:t>DNA </a:t>
            </a:r>
            <a:r>
              <a:rPr kumimoji="1" lang="ja-JP" altLang="en-US" dirty="0"/>
              <a:t>修復完了　</a:t>
            </a:r>
            <a:r>
              <a:rPr lang="ja-JP" altLang="en-US" dirty="0">
                <a:solidFill>
                  <a:srgbClr val="000000"/>
                </a:solidFill>
                <a:latin typeface="Arial" pitchFamily="34" charset="0"/>
                <a:ea typeface="ＭＳ Ｐゴシック" pitchFamily="50" charset="-128"/>
              </a:rPr>
              <a:t> ＼（＾〇＾）／</a:t>
            </a:r>
          </a:p>
        </p:txBody>
      </p:sp>
      <p:sp>
        <p:nvSpPr>
          <p:cNvPr id="67" name="テキスト ボックス 66"/>
          <p:cNvSpPr txBox="1"/>
          <p:nvPr/>
        </p:nvSpPr>
        <p:spPr>
          <a:xfrm>
            <a:off x="5788619" y="2267580"/>
            <a:ext cx="3175869" cy="369332"/>
          </a:xfrm>
          <a:prstGeom prst="rect">
            <a:avLst/>
          </a:prstGeom>
          <a:noFill/>
        </p:spPr>
        <p:txBody>
          <a:bodyPr wrap="none" rtlCol="0">
            <a:spAutoFit/>
          </a:bodyPr>
          <a:lstStyle/>
          <a:p>
            <a:r>
              <a:rPr lang="ja-JP" altLang="en-US" dirty="0"/>
              <a:t>生殖細胞が受精して、２倍体に</a:t>
            </a:r>
            <a:endParaRPr kumimoji="1" lang="ja-JP" altLang="en-US" dirty="0"/>
          </a:p>
        </p:txBody>
      </p:sp>
      <p:sp>
        <p:nvSpPr>
          <p:cNvPr id="68" name="テキスト ボックス 67"/>
          <p:cNvSpPr txBox="1"/>
          <p:nvPr/>
        </p:nvSpPr>
        <p:spPr>
          <a:xfrm>
            <a:off x="5788619" y="3203684"/>
            <a:ext cx="2678938" cy="369332"/>
          </a:xfrm>
          <a:prstGeom prst="rect">
            <a:avLst/>
          </a:prstGeom>
          <a:noFill/>
        </p:spPr>
        <p:txBody>
          <a:bodyPr wrap="none" rtlCol="0">
            <a:spAutoFit/>
          </a:bodyPr>
          <a:lstStyle/>
          <a:p>
            <a:r>
              <a:rPr kumimoji="1" lang="ja-JP" altLang="en-US" dirty="0"/>
              <a:t>相同染色体の間で組換え</a:t>
            </a:r>
          </a:p>
        </p:txBody>
      </p:sp>
      <p:sp>
        <p:nvSpPr>
          <p:cNvPr id="69" name="テキスト ボックス 68"/>
          <p:cNvSpPr txBox="1"/>
          <p:nvPr/>
        </p:nvSpPr>
        <p:spPr>
          <a:xfrm>
            <a:off x="5724128" y="4355812"/>
            <a:ext cx="3381054" cy="369332"/>
          </a:xfrm>
          <a:prstGeom prst="rect">
            <a:avLst/>
          </a:prstGeom>
          <a:noFill/>
        </p:spPr>
        <p:txBody>
          <a:bodyPr wrap="none" rtlCol="0">
            <a:spAutoFit/>
          </a:bodyPr>
          <a:lstStyle/>
          <a:p>
            <a:r>
              <a:rPr kumimoji="1" lang="ja-JP" altLang="en-US" dirty="0"/>
              <a:t>減数分裂で単数体の生殖細胞</a:t>
            </a:r>
            <a:r>
              <a:rPr lang="ja-JP" altLang="en-US" dirty="0"/>
              <a:t>に</a:t>
            </a:r>
            <a:endParaRPr kumimoji="1" lang="en-US" altLang="ja-JP" dirty="0"/>
          </a:p>
        </p:txBody>
      </p:sp>
      <p:sp>
        <p:nvSpPr>
          <p:cNvPr id="70" name="テキスト ボックス 69"/>
          <p:cNvSpPr txBox="1"/>
          <p:nvPr/>
        </p:nvSpPr>
        <p:spPr>
          <a:xfrm>
            <a:off x="1126622" y="116632"/>
            <a:ext cx="2653290" cy="646331"/>
          </a:xfrm>
          <a:prstGeom prst="rect">
            <a:avLst/>
          </a:prstGeom>
          <a:noFill/>
        </p:spPr>
        <p:txBody>
          <a:bodyPr wrap="none" rtlCol="0">
            <a:spAutoFit/>
          </a:bodyPr>
          <a:lstStyle/>
          <a:p>
            <a:r>
              <a:rPr kumimoji="1" lang="ja-JP" altLang="en-US" dirty="0"/>
              <a:t>始原細胞（生物）における</a:t>
            </a:r>
            <a:endParaRPr kumimoji="1" lang="en-US" altLang="ja-JP" dirty="0"/>
          </a:p>
          <a:p>
            <a:r>
              <a:rPr kumimoji="1" lang="ja-JP" altLang="en-US" dirty="0"/>
              <a:t>ゲノム修復</a:t>
            </a:r>
            <a:r>
              <a:rPr lang="ja-JP" altLang="en-US" dirty="0"/>
              <a:t>（尾田仮説）</a:t>
            </a:r>
            <a:endParaRPr kumimoji="1" lang="ja-JP" altLang="en-US" dirty="0"/>
          </a:p>
        </p:txBody>
      </p:sp>
      <p:sp>
        <p:nvSpPr>
          <p:cNvPr id="71" name="テキスト ボックス 70"/>
          <p:cNvSpPr txBox="1"/>
          <p:nvPr/>
        </p:nvSpPr>
        <p:spPr>
          <a:xfrm>
            <a:off x="5292080" y="260648"/>
            <a:ext cx="3070071" cy="369332"/>
          </a:xfrm>
          <a:prstGeom prst="rect">
            <a:avLst/>
          </a:prstGeom>
          <a:noFill/>
        </p:spPr>
        <p:txBody>
          <a:bodyPr wrap="none" rtlCol="0">
            <a:spAutoFit/>
          </a:bodyPr>
          <a:lstStyle/>
          <a:p>
            <a:r>
              <a:rPr kumimoji="1" lang="ja-JP" altLang="en-US" dirty="0"/>
              <a:t>倍数体生物にあてはめたら</a:t>
            </a:r>
            <a:r>
              <a:rPr kumimoji="1" lang="en-US" altLang="ja-JP" dirty="0"/>
              <a:t>…</a:t>
            </a:r>
            <a:endParaRPr kumimoji="1" lang="ja-JP" altLang="en-US" dirty="0"/>
          </a:p>
        </p:txBody>
      </p:sp>
      <p:sp>
        <p:nvSpPr>
          <p:cNvPr id="74" name="テキスト ボックス 73"/>
          <p:cNvSpPr txBox="1"/>
          <p:nvPr/>
        </p:nvSpPr>
        <p:spPr>
          <a:xfrm>
            <a:off x="6660232" y="3645024"/>
            <a:ext cx="2194832" cy="646331"/>
          </a:xfrm>
          <a:prstGeom prst="rect">
            <a:avLst/>
          </a:prstGeom>
          <a:noFill/>
        </p:spPr>
        <p:txBody>
          <a:bodyPr wrap="none" rtlCol="0">
            <a:spAutoFit/>
          </a:bodyPr>
          <a:lstStyle/>
          <a:p>
            <a:r>
              <a:rPr lang="ja-JP" altLang="en-US" dirty="0">
                <a:solidFill>
                  <a:srgbClr val="FF0000"/>
                </a:solidFill>
              </a:rPr>
              <a:t>体細胞の塊である</a:t>
            </a:r>
            <a:endParaRPr lang="en-US" altLang="ja-JP" dirty="0">
              <a:solidFill>
                <a:srgbClr val="FF0000"/>
              </a:solidFill>
            </a:endParaRPr>
          </a:p>
          <a:p>
            <a:r>
              <a:rPr kumimoji="1" lang="ja-JP" altLang="en-US" dirty="0">
                <a:solidFill>
                  <a:srgbClr val="FF0000"/>
                </a:solidFill>
              </a:rPr>
              <a:t>「我々」の存在って</a:t>
            </a:r>
            <a:r>
              <a:rPr kumimoji="1" lang="en-US" altLang="ja-JP" dirty="0">
                <a:solidFill>
                  <a:srgbClr val="FF0000"/>
                </a:solidFill>
              </a:rPr>
              <a:t>…</a:t>
            </a:r>
            <a:endParaRPr kumimoji="1" lang="ja-JP"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wipe(left)">
                                      <p:cBhvr>
                                        <p:cTn id="12" dur="500"/>
                                        <p:tgtEl>
                                          <p:spTgt spid="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8"/>
                                        </p:tgtEl>
                                        <p:attrNameLst>
                                          <p:attrName>style.visibility</p:attrName>
                                        </p:attrNameLst>
                                      </p:cBhvr>
                                      <p:to>
                                        <p:strVal val="visible"/>
                                      </p:to>
                                    </p:set>
                                    <p:animEffect transition="in" filter="wipe(left)">
                                      <p:cBhvr>
                                        <p:cTn id="17" dur="500"/>
                                        <p:tgtEl>
                                          <p:spTgt spid="6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wipe(left)">
                                      <p:cBhvr>
                                        <p:cTn id="22" dur="500"/>
                                        <p:tgtEl>
                                          <p:spTgt spid="6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dissolve">
                                      <p:cBhvr>
                                        <p:cTn id="2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1"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ChangeArrowheads="1"/>
          </p:cNvSpPr>
          <p:nvPr/>
        </p:nvSpPr>
        <p:spPr bwMode="auto">
          <a:xfrm>
            <a:off x="40386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5" name="AutoShape 3"/>
          <p:cNvSpPr>
            <a:spLocks noChangeArrowheads="1"/>
          </p:cNvSpPr>
          <p:nvPr/>
        </p:nvSpPr>
        <p:spPr bwMode="auto">
          <a:xfrm>
            <a:off x="47244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6" name="AutoShape 4"/>
          <p:cNvSpPr>
            <a:spLocks noChangeArrowheads="1"/>
          </p:cNvSpPr>
          <p:nvPr/>
        </p:nvSpPr>
        <p:spPr bwMode="auto">
          <a:xfrm>
            <a:off x="40386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7" name="AutoShape 5"/>
          <p:cNvSpPr>
            <a:spLocks noChangeArrowheads="1"/>
          </p:cNvSpPr>
          <p:nvPr/>
        </p:nvSpPr>
        <p:spPr bwMode="auto">
          <a:xfrm>
            <a:off x="47244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8" name="AutoShape 6"/>
          <p:cNvSpPr>
            <a:spLocks noChangeArrowheads="1"/>
          </p:cNvSpPr>
          <p:nvPr/>
        </p:nvSpPr>
        <p:spPr bwMode="auto">
          <a:xfrm>
            <a:off x="40386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39" name="AutoShape 7"/>
          <p:cNvSpPr>
            <a:spLocks noChangeArrowheads="1"/>
          </p:cNvSpPr>
          <p:nvPr/>
        </p:nvSpPr>
        <p:spPr bwMode="auto">
          <a:xfrm>
            <a:off x="47244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0" name="Oval 8"/>
          <p:cNvSpPr>
            <a:spLocks noChangeArrowheads="1"/>
          </p:cNvSpPr>
          <p:nvPr/>
        </p:nvSpPr>
        <p:spPr bwMode="auto">
          <a:xfrm>
            <a:off x="2286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41" name="Oval 9"/>
          <p:cNvSpPr>
            <a:spLocks noChangeArrowheads="1"/>
          </p:cNvSpPr>
          <p:nvPr/>
        </p:nvSpPr>
        <p:spPr bwMode="auto">
          <a:xfrm>
            <a:off x="41148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77834" name="Text Box 10"/>
          <p:cNvSpPr txBox="1">
            <a:spLocks noChangeArrowheads="1"/>
          </p:cNvSpPr>
          <p:nvPr/>
        </p:nvSpPr>
        <p:spPr bwMode="auto">
          <a:xfrm>
            <a:off x="1736725" y="1096963"/>
            <a:ext cx="6391275" cy="473075"/>
          </a:xfrm>
          <a:prstGeom prst="rect">
            <a:avLst/>
          </a:prstGeom>
          <a:noFill/>
          <a:ln w="9525">
            <a:noFill/>
            <a:miter lim="800000"/>
            <a:headEnd/>
            <a:tailEnd/>
          </a:ln>
        </p:spPr>
        <p:txBody>
          <a:bodyPr wrap="none">
            <a:spAutoFit/>
          </a:bodyPr>
          <a:lstStyle/>
          <a:p>
            <a:r>
              <a:rPr lang="ja-JP" altLang="en-US" sz="2400">
                <a:latin typeface="Times" charset="0"/>
                <a:ea typeface="Osaka" charset="-128"/>
              </a:rPr>
              <a:t>生殖細胞（</a:t>
            </a:r>
            <a:r>
              <a:rPr lang="en-US" altLang="ja-JP" sz="2400">
                <a:latin typeface="Times" charset="0"/>
                <a:ea typeface="Osaka" charset="-128"/>
              </a:rPr>
              <a:t>germ cell</a:t>
            </a:r>
            <a:r>
              <a:rPr lang="ja-JP" altLang="en-US" sz="2400">
                <a:latin typeface="Times" charset="0"/>
                <a:ea typeface="Osaka" charset="-128"/>
              </a:rPr>
              <a:t>）と </a:t>
            </a:r>
            <a:r>
              <a:rPr lang="ja-JP" altLang="en-US" sz="2400">
                <a:solidFill>
                  <a:schemeClr val="tx2"/>
                </a:solidFill>
                <a:latin typeface="Times" charset="0"/>
                <a:ea typeface="Osaka" charset="-128"/>
              </a:rPr>
              <a:t>体細胞（</a:t>
            </a:r>
            <a:r>
              <a:rPr lang="en-US" altLang="ja-JP" sz="2400">
                <a:solidFill>
                  <a:schemeClr val="tx2"/>
                </a:solidFill>
                <a:latin typeface="Times" charset="0"/>
                <a:ea typeface="Osaka" charset="-128"/>
              </a:rPr>
              <a:t>somatic cell )</a:t>
            </a:r>
          </a:p>
        </p:txBody>
      </p:sp>
      <p:sp>
        <p:nvSpPr>
          <p:cNvPr id="18443" name="AutoShape 11"/>
          <p:cNvSpPr>
            <a:spLocks noChangeArrowheads="1"/>
          </p:cNvSpPr>
          <p:nvPr/>
        </p:nvSpPr>
        <p:spPr bwMode="auto">
          <a:xfrm>
            <a:off x="57150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4" name="AutoShape 12"/>
          <p:cNvSpPr>
            <a:spLocks noChangeArrowheads="1"/>
          </p:cNvSpPr>
          <p:nvPr/>
        </p:nvSpPr>
        <p:spPr bwMode="auto">
          <a:xfrm>
            <a:off x="64008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5" name="AutoShape 13"/>
          <p:cNvSpPr>
            <a:spLocks noChangeArrowheads="1"/>
          </p:cNvSpPr>
          <p:nvPr/>
        </p:nvSpPr>
        <p:spPr bwMode="auto">
          <a:xfrm>
            <a:off x="57150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6" name="AutoShape 14"/>
          <p:cNvSpPr>
            <a:spLocks noChangeArrowheads="1"/>
          </p:cNvSpPr>
          <p:nvPr/>
        </p:nvSpPr>
        <p:spPr bwMode="auto">
          <a:xfrm>
            <a:off x="64008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7" name="AutoShape 15"/>
          <p:cNvSpPr>
            <a:spLocks noChangeArrowheads="1"/>
          </p:cNvSpPr>
          <p:nvPr/>
        </p:nvSpPr>
        <p:spPr bwMode="auto">
          <a:xfrm>
            <a:off x="57150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8" name="AutoShape 16"/>
          <p:cNvSpPr>
            <a:spLocks noChangeArrowheads="1"/>
          </p:cNvSpPr>
          <p:nvPr/>
        </p:nvSpPr>
        <p:spPr bwMode="auto">
          <a:xfrm>
            <a:off x="64008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49" name="Oval 17"/>
          <p:cNvSpPr>
            <a:spLocks noChangeArrowheads="1"/>
          </p:cNvSpPr>
          <p:nvPr/>
        </p:nvSpPr>
        <p:spPr bwMode="auto">
          <a:xfrm>
            <a:off x="57912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50" name="AutoShape 18"/>
          <p:cNvSpPr>
            <a:spLocks noChangeArrowheads="1"/>
          </p:cNvSpPr>
          <p:nvPr/>
        </p:nvSpPr>
        <p:spPr bwMode="auto">
          <a:xfrm>
            <a:off x="73152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1" name="AutoShape 19"/>
          <p:cNvSpPr>
            <a:spLocks noChangeArrowheads="1"/>
          </p:cNvSpPr>
          <p:nvPr/>
        </p:nvSpPr>
        <p:spPr bwMode="auto">
          <a:xfrm>
            <a:off x="80010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2" name="AutoShape 20"/>
          <p:cNvSpPr>
            <a:spLocks noChangeArrowheads="1"/>
          </p:cNvSpPr>
          <p:nvPr/>
        </p:nvSpPr>
        <p:spPr bwMode="auto">
          <a:xfrm>
            <a:off x="73152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3" name="AutoShape 21"/>
          <p:cNvSpPr>
            <a:spLocks noChangeArrowheads="1"/>
          </p:cNvSpPr>
          <p:nvPr/>
        </p:nvSpPr>
        <p:spPr bwMode="auto">
          <a:xfrm>
            <a:off x="80010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4" name="AutoShape 22"/>
          <p:cNvSpPr>
            <a:spLocks noChangeArrowheads="1"/>
          </p:cNvSpPr>
          <p:nvPr/>
        </p:nvSpPr>
        <p:spPr bwMode="auto">
          <a:xfrm>
            <a:off x="73152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5" name="AutoShape 23"/>
          <p:cNvSpPr>
            <a:spLocks noChangeArrowheads="1"/>
          </p:cNvSpPr>
          <p:nvPr/>
        </p:nvSpPr>
        <p:spPr bwMode="auto">
          <a:xfrm>
            <a:off x="8001000" y="38862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56" name="Oval 24"/>
          <p:cNvSpPr>
            <a:spLocks noChangeArrowheads="1"/>
          </p:cNvSpPr>
          <p:nvPr/>
        </p:nvSpPr>
        <p:spPr bwMode="auto">
          <a:xfrm>
            <a:off x="73914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57" name="Line 25"/>
          <p:cNvSpPr>
            <a:spLocks noChangeShapeType="1"/>
          </p:cNvSpPr>
          <p:nvPr/>
        </p:nvSpPr>
        <p:spPr bwMode="auto">
          <a:xfrm>
            <a:off x="4648200" y="25908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58" name="Line 26"/>
          <p:cNvSpPr>
            <a:spLocks noChangeShapeType="1"/>
          </p:cNvSpPr>
          <p:nvPr/>
        </p:nvSpPr>
        <p:spPr bwMode="auto">
          <a:xfrm>
            <a:off x="6324600" y="25908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59" name="Line 27"/>
          <p:cNvSpPr>
            <a:spLocks noChangeShapeType="1"/>
          </p:cNvSpPr>
          <p:nvPr/>
        </p:nvSpPr>
        <p:spPr bwMode="auto">
          <a:xfrm>
            <a:off x="7924800" y="25908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60" name="AutoShape 28"/>
          <p:cNvSpPr>
            <a:spLocks noChangeArrowheads="1"/>
          </p:cNvSpPr>
          <p:nvPr/>
        </p:nvSpPr>
        <p:spPr bwMode="auto">
          <a:xfrm>
            <a:off x="24384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1" name="AutoShape 29"/>
          <p:cNvSpPr>
            <a:spLocks noChangeArrowheads="1"/>
          </p:cNvSpPr>
          <p:nvPr/>
        </p:nvSpPr>
        <p:spPr bwMode="auto">
          <a:xfrm>
            <a:off x="31242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2" name="AutoShape 30"/>
          <p:cNvSpPr>
            <a:spLocks noChangeArrowheads="1"/>
          </p:cNvSpPr>
          <p:nvPr/>
        </p:nvSpPr>
        <p:spPr bwMode="auto">
          <a:xfrm>
            <a:off x="24384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3" name="AutoShape 31"/>
          <p:cNvSpPr>
            <a:spLocks noChangeArrowheads="1"/>
          </p:cNvSpPr>
          <p:nvPr/>
        </p:nvSpPr>
        <p:spPr bwMode="auto">
          <a:xfrm>
            <a:off x="3124200" y="30480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4" name="Oval 32"/>
          <p:cNvSpPr>
            <a:spLocks noChangeArrowheads="1"/>
          </p:cNvSpPr>
          <p:nvPr/>
        </p:nvSpPr>
        <p:spPr bwMode="auto">
          <a:xfrm>
            <a:off x="25146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65" name="Line 33"/>
          <p:cNvSpPr>
            <a:spLocks noChangeShapeType="1"/>
          </p:cNvSpPr>
          <p:nvPr/>
        </p:nvSpPr>
        <p:spPr bwMode="auto">
          <a:xfrm>
            <a:off x="3048000" y="2590800"/>
            <a:ext cx="10668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66" name="AutoShape 34"/>
          <p:cNvSpPr>
            <a:spLocks noChangeArrowheads="1"/>
          </p:cNvSpPr>
          <p:nvPr/>
        </p:nvSpPr>
        <p:spPr bwMode="auto">
          <a:xfrm>
            <a:off x="1295400" y="2209800"/>
            <a:ext cx="685800" cy="838200"/>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8467" name="Oval 35"/>
          <p:cNvSpPr>
            <a:spLocks noChangeArrowheads="1"/>
          </p:cNvSpPr>
          <p:nvPr/>
        </p:nvSpPr>
        <p:spPr bwMode="auto">
          <a:xfrm>
            <a:off x="1371600" y="2362200"/>
            <a:ext cx="533400" cy="533400"/>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8468" name="Line 36"/>
          <p:cNvSpPr>
            <a:spLocks noChangeShapeType="1"/>
          </p:cNvSpPr>
          <p:nvPr/>
        </p:nvSpPr>
        <p:spPr bwMode="auto">
          <a:xfrm>
            <a:off x="1905000" y="2590800"/>
            <a:ext cx="6858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8469" name="Line 37"/>
          <p:cNvSpPr>
            <a:spLocks noChangeShapeType="1"/>
          </p:cNvSpPr>
          <p:nvPr/>
        </p:nvSpPr>
        <p:spPr bwMode="auto">
          <a:xfrm>
            <a:off x="838200" y="2590800"/>
            <a:ext cx="457200" cy="0"/>
          </a:xfrm>
          <a:prstGeom prst="line">
            <a:avLst/>
          </a:prstGeom>
          <a:noFill/>
          <a:ln w="38100">
            <a:solidFill>
              <a:schemeClr val="tx1"/>
            </a:solidFill>
            <a:round/>
            <a:headEnd/>
            <a:tailEnd type="triangle" w="med" len="med"/>
          </a:ln>
        </p:spPr>
        <p:txBody>
          <a:bodyPr wrap="none" anchor="ctr"/>
          <a:lstStyle/>
          <a:p>
            <a:endParaRPr lang="ja-JP" altLang="en-US"/>
          </a:p>
        </p:txBody>
      </p:sp>
      <p:grpSp>
        <p:nvGrpSpPr>
          <p:cNvPr id="2" name="Group 41"/>
          <p:cNvGrpSpPr>
            <a:grpSpLocks/>
          </p:cNvGrpSpPr>
          <p:nvPr/>
        </p:nvGrpSpPr>
        <p:grpSpPr bwMode="auto">
          <a:xfrm>
            <a:off x="1219200" y="4879975"/>
            <a:ext cx="7042150" cy="1749425"/>
            <a:chOff x="768" y="3074"/>
            <a:chExt cx="4436" cy="1102"/>
          </a:xfrm>
        </p:grpSpPr>
        <p:sp>
          <p:nvSpPr>
            <p:cNvPr id="18471" name="Text Box 38"/>
            <p:cNvSpPr txBox="1">
              <a:spLocks noChangeArrowheads="1"/>
            </p:cNvSpPr>
            <p:nvPr/>
          </p:nvSpPr>
          <p:spPr bwMode="auto">
            <a:xfrm>
              <a:off x="912" y="3074"/>
              <a:ext cx="3939" cy="238"/>
            </a:xfrm>
            <a:prstGeom prst="rect">
              <a:avLst/>
            </a:prstGeom>
            <a:noFill/>
            <a:ln w="9525">
              <a:noFill/>
              <a:miter lim="800000"/>
              <a:headEnd/>
              <a:tailEnd/>
            </a:ln>
          </p:spPr>
          <p:txBody>
            <a:bodyPr wrap="none">
              <a:spAutoFit/>
            </a:bodyPr>
            <a:lstStyle/>
            <a:p>
              <a:r>
                <a:rPr lang="ja-JP" altLang="en-US">
                  <a:latin typeface="Osaka" charset="-128"/>
                  <a:ea typeface="Osaka" charset="-128"/>
                </a:rPr>
                <a:t>生殖系列の細胞（</a:t>
              </a:r>
              <a:r>
                <a:rPr lang="en-US" altLang="ja-JP">
                  <a:latin typeface="Osaka" charset="-128"/>
                  <a:ea typeface="Osaka" charset="-128"/>
                </a:rPr>
                <a:t>germ line cell</a:t>
              </a:r>
              <a:r>
                <a:rPr lang="ja-JP" altLang="en-US">
                  <a:latin typeface="Osaka" charset="-128"/>
                  <a:ea typeface="Osaka" charset="-128"/>
                </a:rPr>
                <a:t>）</a:t>
              </a:r>
              <a:r>
                <a:rPr lang="en-US" altLang="ja-JP">
                  <a:latin typeface="Osaka" charset="-128"/>
                  <a:ea typeface="Osaka" charset="-128"/>
                </a:rPr>
                <a:t>= </a:t>
              </a:r>
              <a:r>
                <a:rPr lang="ja-JP" altLang="en-US">
                  <a:latin typeface="Osaka" charset="-128"/>
                  <a:ea typeface="Osaka" charset="-128"/>
                </a:rPr>
                <a:t>生殖細胞（</a:t>
              </a:r>
              <a:r>
                <a:rPr lang="en-US" altLang="ja-JP">
                  <a:latin typeface="Osaka" charset="-128"/>
                  <a:ea typeface="Osaka" charset="-128"/>
                </a:rPr>
                <a:t>germ cell</a:t>
              </a:r>
              <a:r>
                <a:rPr lang="ja-JP" altLang="en-US">
                  <a:latin typeface="Osaka" charset="-128"/>
                  <a:ea typeface="Osaka" charset="-128"/>
                </a:rPr>
                <a:t>）</a:t>
              </a:r>
            </a:p>
          </p:txBody>
        </p:sp>
        <p:sp>
          <p:nvSpPr>
            <p:cNvPr id="18472" name="Text Box 39"/>
            <p:cNvSpPr txBox="1">
              <a:spLocks noChangeArrowheads="1"/>
            </p:cNvSpPr>
            <p:nvPr/>
          </p:nvSpPr>
          <p:spPr bwMode="auto">
            <a:xfrm>
              <a:off x="768" y="3410"/>
              <a:ext cx="4436" cy="418"/>
            </a:xfrm>
            <a:prstGeom prst="rect">
              <a:avLst/>
            </a:prstGeom>
            <a:noFill/>
            <a:ln w="9525">
              <a:noFill/>
              <a:miter lim="800000"/>
              <a:headEnd/>
              <a:tailEnd/>
            </a:ln>
          </p:spPr>
          <p:txBody>
            <a:bodyPr wrap="none">
              <a:spAutoFit/>
            </a:bodyPr>
            <a:lstStyle/>
            <a:p>
              <a:r>
                <a:rPr lang="ja-JP" altLang="en-US">
                  <a:latin typeface="Times" charset="0"/>
                  <a:ea typeface="Osaka" charset="-128"/>
                </a:rPr>
                <a:t>全能性を有する</a:t>
              </a:r>
            </a:p>
            <a:p>
              <a:r>
                <a:rPr lang="ja-JP" altLang="en-US">
                  <a:latin typeface="Times" charset="0"/>
                  <a:ea typeface="Osaka" charset="-128"/>
                </a:rPr>
                <a:t>（個体発生に必要な遺伝情報を全て発現可能な状態に保っている）</a:t>
              </a:r>
            </a:p>
          </p:txBody>
        </p:sp>
        <p:sp>
          <p:nvSpPr>
            <p:cNvPr id="18473" name="Text Box 40"/>
            <p:cNvSpPr txBox="1">
              <a:spLocks noChangeArrowheads="1"/>
            </p:cNvSpPr>
            <p:nvPr/>
          </p:nvSpPr>
          <p:spPr bwMode="auto">
            <a:xfrm>
              <a:off x="816" y="3938"/>
              <a:ext cx="4004" cy="238"/>
            </a:xfrm>
            <a:prstGeom prst="rect">
              <a:avLst/>
            </a:prstGeom>
            <a:noFill/>
            <a:ln w="9525">
              <a:noFill/>
              <a:miter lim="800000"/>
              <a:headEnd/>
              <a:tailEnd/>
            </a:ln>
          </p:spPr>
          <p:txBody>
            <a:bodyPr wrap="none">
              <a:spAutoFit/>
            </a:bodyPr>
            <a:lstStyle/>
            <a:p>
              <a:r>
                <a:rPr lang="ja-JP" altLang="en-US">
                  <a:latin typeface="Times" charset="0"/>
                  <a:ea typeface="Osaka" charset="-128"/>
                </a:rPr>
                <a:t>原理的には生殖細胞の連続性は生命の誕生までさかのぼれる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7834"/>
                                        </p:tgtEl>
                                        <p:attrNameLst>
                                          <p:attrName>style.visibility</p:attrName>
                                        </p:attrNameLst>
                                      </p:cBhvr>
                                      <p:to>
                                        <p:strVal val="visible"/>
                                      </p:to>
                                    </p:set>
                                    <p:animEffect transition="in" filter="dissolve">
                                      <p:cBhvr>
                                        <p:cTn id="7" dur="500"/>
                                        <p:tgtEl>
                                          <p:spTgt spid="7783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63" name="AutoShape 3"/>
          <p:cNvSpPr>
            <a:spLocks noChangeArrowheads="1"/>
          </p:cNvSpPr>
          <p:nvPr/>
        </p:nvSpPr>
        <p:spPr bwMode="auto">
          <a:xfrm>
            <a:off x="1736725" y="1052513"/>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4" name="AutoShape 4"/>
          <p:cNvSpPr>
            <a:spLocks noChangeArrowheads="1"/>
          </p:cNvSpPr>
          <p:nvPr/>
        </p:nvSpPr>
        <p:spPr bwMode="auto">
          <a:xfrm>
            <a:off x="2041525" y="1052513"/>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974725" y="12811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3" name="Line 19"/>
          <p:cNvSpPr>
            <a:spLocks noChangeShapeType="1"/>
          </p:cNvSpPr>
          <p:nvPr/>
        </p:nvSpPr>
        <p:spPr bwMode="auto">
          <a:xfrm>
            <a:off x="1905000" y="22050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620838"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9" name="AutoShape 22"/>
          <p:cNvSpPr>
            <a:spLocks noChangeArrowheads="1"/>
          </p:cNvSpPr>
          <p:nvPr/>
        </p:nvSpPr>
        <p:spPr bwMode="auto">
          <a:xfrm>
            <a:off x="1966913"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900113" y="30813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61" name="AutoShape 24"/>
          <p:cNvSpPr>
            <a:spLocks noChangeArrowheads="1"/>
          </p:cNvSpPr>
          <p:nvPr/>
        </p:nvSpPr>
        <p:spPr bwMode="auto">
          <a:xfrm>
            <a:off x="1765301"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2" name="AutoShape 25"/>
          <p:cNvSpPr>
            <a:spLocks noChangeArrowheads="1"/>
          </p:cNvSpPr>
          <p:nvPr/>
        </p:nvSpPr>
        <p:spPr bwMode="auto">
          <a:xfrm>
            <a:off x="2116138"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05" name="Line 27"/>
          <p:cNvSpPr>
            <a:spLocks noChangeShapeType="1"/>
          </p:cNvSpPr>
          <p:nvPr/>
        </p:nvSpPr>
        <p:spPr bwMode="auto">
          <a:xfrm flipH="1">
            <a:off x="1259632" y="3789040"/>
            <a:ext cx="504056" cy="936104"/>
          </a:xfrm>
          <a:prstGeom prst="line">
            <a:avLst/>
          </a:prstGeom>
          <a:noFill/>
          <a:ln w="9525">
            <a:solidFill>
              <a:srgbClr val="0070C0"/>
            </a:solidFill>
            <a:round/>
            <a:headEnd/>
            <a:tailEnd type="triangle" w="med" len="med"/>
          </a:ln>
        </p:spPr>
        <p:txBody>
          <a:bodyPr/>
          <a:lstStyle/>
          <a:p>
            <a:endParaRPr lang="ja-JP" altLang="en-US"/>
          </a:p>
        </p:txBody>
      </p:sp>
      <p:sp>
        <p:nvSpPr>
          <p:cNvPr id="25655" name="AutoShape 29"/>
          <p:cNvSpPr>
            <a:spLocks noChangeArrowheads="1"/>
          </p:cNvSpPr>
          <p:nvPr/>
        </p:nvSpPr>
        <p:spPr bwMode="auto">
          <a:xfrm>
            <a:off x="1157288" y="4689475"/>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6" name="AutoShape 30"/>
          <p:cNvSpPr>
            <a:spLocks noChangeArrowheads="1"/>
          </p:cNvSpPr>
          <p:nvPr/>
        </p:nvSpPr>
        <p:spPr bwMode="auto">
          <a:xfrm>
            <a:off x="1462088" y="4689475"/>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395288" y="4918075"/>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2" name="AutoShape 33"/>
          <p:cNvSpPr>
            <a:spLocks noChangeArrowheads="1"/>
          </p:cNvSpPr>
          <p:nvPr/>
        </p:nvSpPr>
        <p:spPr bwMode="auto">
          <a:xfrm>
            <a:off x="2957513" y="468788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3" name="AutoShape 34"/>
          <p:cNvSpPr>
            <a:spLocks noChangeArrowheads="1"/>
          </p:cNvSpPr>
          <p:nvPr/>
        </p:nvSpPr>
        <p:spPr bwMode="auto">
          <a:xfrm>
            <a:off x="3262313" y="468788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2195513" y="491648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1" name="Text Box 37"/>
          <p:cNvSpPr txBox="1">
            <a:spLocks noChangeArrowheads="1"/>
          </p:cNvSpPr>
          <p:nvPr/>
        </p:nvSpPr>
        <p:spPr bwMode="auto">
          <a:xfrm>
            <a:off x="1692276" y="4824413"/>
            <a:ext cx="450850" cy="641350"/>
          </a:xfrm>
          <a:prstGeom prst="rect">
            <a:avLst/>
          </a:prstGeom>
          <a:noFill/>
          <a:ln w="9525">
            <a:noFill/>
            <a:miter lim="800000"/>
            <a:headEnd/>
            <a:tailEnd/>
          </a:ln>
        </p:spPr>
        <p:txBody>
          <a:bodyPr wrap="none">
            <a:spAutoFit/>
          </a:bodyPr>
          <a:lstStyle/>
          <a:p>
            <a:r>
              <a:rPr lang="en-US" altLang="ja-JP" sz="3600"/>
              <a:t>+</a:t>
            </a:r>
          </a:p>
        </p:txBody>
      </p:sp>
      <p:sp>
        <p:nvSpPr>
          <p:cNvPr id="25607" name="Text Box 87"/>
          <p:cNvSpPr txBox="1">
            <a:spLocks noChangeArrowheads="1"/>
          </p:cNvSpPr>
          <p:nvPr/>
        </p:nvSpPr>
        <p:spPr bwMode="auto">
          <a:xfrm>
            <a:off x="1476375" y="549275"/>
            <a:ext cx="1327150" cy="366713"/>
          </a:xfrm>
          <a:prstGeom prst="rect">
            <a:avLst/>
          </a:prstGeom>
          <a:noFill/>
          <a:ln w="9525">
            <a:noFill/>
            <a:miter lim="800000"/>
            <a:headEnd/>
            <a:tailEnd/>
          </a:ln>
        </p:spPr>
        <p:txBody>
          <a:bodyPr wrap="none">
            <a:spAutoFit/>
          </a:bodyPr>
          <a:lstStyle/>
          <a:p>
            <a:r>
              <a:rPr lang="ja-JP" altLang="en-US"/>
              <a:t>体細胞分裂</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3" name="Group 89"/>
          <p:cNvGrpSpPr>
            <a:grpSpLocks/>
          </p:cNvGrpSpPr>
          <p:nvPr/>
        </p:nvGrpSpPr>
        <p:grpSpPr bwMode="auto">
          <a:xfrm>
            <a:off x="6588125" y="5610225"/>
            <a:ext cx="1871663" cy="914400"/>
            <a:chOff x="2880" y="3385"/>
            <a:chExt cx="1179" cy="576"/>
          </a:xfrm>
        </p:grpSpPr>
        <p:grpSp>
          <p:nvGrpSpPr>
            <p:cNvPr id="4"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5"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66" name="Text Box 137"/>
          <p:cNvSpPr txBox="1">
            <a:spLocks noChangeArrowheads="1"/>
          </p:cNvSpPr>
          <p:nvPr/>
        </p:nvSpPr>
        <p:spPr bwMode="auto">
          <a:xfrm>
            <a:off x="7020272" y="26064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68" name="Text Box 138"/>
          <p:cNvSpPr txBox="1">
            <a:spLocks noChangeArrowheads="1"/>
          </p:cNvSpPr>
          <p:nvPr/>
        </p:nvSpPr>
        <p:spPr bwMode="auto">
          <a:xfrm>
            <a:off x="2915816" y="476672"/>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69" name="テキスト ボックス 68"/>
          <p:cNvSpPr txBox="1"/>
          <p:nvPr/>
        </p:nvSpPr>
        <p:spPr>
          <a:xfrm>
            <a:off x="2843808" y="908720"/>
            <a:ext cx="1369286" cy="369332"/>
          </a:xfrm>
          <a:prstGeom prst="rect">
            <a:avLst/>
          </a:prstGeom>
          <a:noFill/>
        </p:spPr>
        <p:txBody>
          <a:bodyPr wrap="none" rtlCol="0">
            <a:spAutoFit/>
          </a:bodyPr>
          <a:lstStyle/>
          <a:p>
            <a:r>
              <a:rPr lang="ja-JP" altLang="en-US" dirty="0"/>
              <a:t>マイトーシス</a:t>
            </a:r>
            <a:endParaRPr kumimoji="1" lang="ja-JP" altLang="en-US" dirty="0"/>
          </a:p>
        </p:txBody>
      </p:sp>
      <p:sp>
        <p:nvSpPr>
          <p:cNvPr id="70" name="テキスト ボックス 69"/>
          <p:cNvSpPr txBox="1"/>
          <p:nvPr/>
        </p:nvSpPr>
        <p:spPr>
          <a:xfrm>
            <a:off x="7020272" y="764704"/>
            <a:ext cx="1213794" cy="369332"/>
          </a:xfrm>
          <a:prstGeom prst="rect">
            <a:avLst/>
          </a:prstGeom>
          <a:noFill/>
        </p:spPr>
        <p:txBody>
          <a:bodyPr wrap="none" rtlCol="0">
            <a:spAutoFit/>
          </a:bodyPr>
          <a:lstStyle/>
          <a:p>
            <a:r>
              <a:rPr lang="ja-JP" altLang="en-US" dirty="0"/>
              <a:t>マイオシス</a:t>
            </a:r>
            <a:endParaRPr kumimoji="1" lang="ja-JP" altLang="en-US" dirty="0"/>
          </a:p>
        </p:txBody>
      </p:sp>
      <p:sp>
        <p:nvSpPr>
          <p:cNvPr id="71" name="テキスト ボックス 70"/>
          <p:cNvSpPr txBox="1"/>
          <p:nvPr/>
        </p:nvSpPr>
        <p:spPr>
          <a:xfrm>
            <a:off x="4211960" y="3429000"/>
            <a:ext cx="1495922" cy="369332"/>
          </a:xfrm>
          <a:prstGeom prst="rect">
            <a:avLst/>
          </a:prstGeom>
          <a:noFill/>
          <a:ln>
            <a:solidFill>
              <a:srgbClr val="FF0000"/>
            </a:solidFill>
          </a:ln>
        </p:spPr>
        <p:txBody>
          <a:bodyPr wrap="none" rtlCol="0">
            <a:spAutoFit/>
          </a:bodyPr>
          <a:lstStyle/>
          <a:p>
            <a:r>
              <a:rPr lang="ja-JP" altLang="en-US"/>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a:t>第２減数分裂</a:t>
            </a:r>
            <a:endParaRPr kumimoji="1" lang="ja-JP" altLang="en-US" dirty="0"/>
          </a:p>
        </p:txBody>
      </p:sp>
      <p:sp>
        <p:nvSpPr>
          <p:cNvPr id="61" name="Line 27"/>
          <p:cNvSpPr>
            <a:spLocks noChangeShapeType="1"/>
          </p:cNvSpPr>
          <p:nvPr/>
        </p:nvSpPr>
        <p:spPr bwMode="auto">
          <a:xfrm>
            <a:off x="1763688" y="3789040"/>
            <a:ext cx="1296144" cy="864096"/>
          </a:xfrm>
          <a:prstGeom prst="line">
            <a:avLst/>
          </a:prstGeom>
          <a:noFill/>
          <a:ln w="9525">
            <a:solidFill>
              <a:srgbClr val="0070C0"/>
            </a:solidFill>
            <a:round/>
            <a:headEnd/>
            <a:tailEnd type="triangle" w="med" len="med"/>
          </a:ln>
        </p:spPr>
        <p:txBody>
          <a:bodyPr/>
          <a:lstStyle/>
          <a:p>
            <a:endParaRPr lang="ja-JP" altLang="en-US"/>
          </a:p>
        </p:txBody>
      </p:sp>
      <p:sp>
        <p:nvSpPr>
          <p:cNvPr id="62" name="Line 27"/>
          <p:cNvSpPr>
            <a:spLocks noChangeShapeType="1"/>
          </p:cNvSpPr>
          <p:nvPr/>
        </p:nvSpPr>
        <p:spPr bwMode="auto">
          <a:xfrm flipH="1">
            <a:off x="1547664" y="3789040"/>
            <a:ext cx="576064" cy="936104"/>
          </a:xfrm>
          <a:prstGeom prst="line">
            <a:avLst/>
          </a:prstGeom>
          <a:noFill/>
          <a:ln w="9525">
            <a:solidFill>
              <a:srgbClr val="00B0F0"/>
            </a:solidFill>
            <a:round/>
            <a:headEnd/>
            <a:tailEnd type="triangle" w="med" len="med"/>
          </a:ln>
        </p:spPr>
        <p:txBody>
          <a:bodyPr/>
          <a:lstStyle/>
          <a:p>
            <a:endParaRPr lang="ja-JP" altLang="en-US"/>
          </a:p>
        </p:txBody>
      </p:sp>
      <p:sp>
        <p:nvSpPr>
          <p:cNvPr id="63" name="Line 27"/>
          <p:cNvSpPr>
            <a:spLocks noChangeShapeType="1"/>
          </p:cNvSpPr>
          <p:nvPr/>
        </p:nvSpPr>
        <p:spPr bwMode="auto">
          <a:xfrm>
            <a:off x="2123728" y="3789040"/>
            <a:ext cx="1224136" cy="936104"/>
          </a:xfrm>
          <a:prstGeom prst="line">
            <a:avLst/>
          </a:prstGeom>
          <a:noFill/>
          <a:ln w="9525">
            <a:solidFill>
              <a:srgbClr val="00B0F0"/>
            </a:solidFill>
            <a:round/>
            <a:headEnd/>
            <a:tailEnd type="triangle" w="med" len="med"/>
          </a:ln>
        </p:spPr>
        <p:txBody>
          <a:bodyPr/>
          <a:lstStyle/>
          <a:p>
            <a:endParaRPr lang="ja-JP" altLang="en-US"/>
          </a:p>
        </p:txBody>
      </p:sp>
      <p:sp>
        <p:nvSpPr>
          <p:cNvPr id="64" name="Line 27"/>
          <p:cNvSpPr>
            <a:spLocks noChangeShapeType="1"/>
          </p:cNvSpPr>
          <p:nvPr/>
        </p:nvSpPr>
        <p:spPr bwMode="auto">
          <a:xfrm flipH="1">
            <a:off x="5292080" y="3429000"/>
            <a:ext cx="864096" cy="648072"/>
          </a:xfrm>
          <a:prstGeom prst="line">
            <a:avLst/>
          </a:prstGeom>
          <a:noFill/>
          <a:ln w="9525">
            <a:solidFill>
              <a:srgbClr val="FF0000"/>
            </a:solidFill>
            <a:round/>
            <a:headEnd/>
            <a:tailEnd type="triangle" w="med" len="med"/>
          </a:ln>
        </p:spPr>
        <p:txBody>
          <a:bodyPr/>
          <a:lstStyle/>
          <a:p>
            <a:endParaRPr lang="ja-JP" altLang="en-US"/>
          </a:p>
        </p:txBody>
      </p:sp>
      <p:sp>
        <p:nvSpPr>
          <p:cNvPr id="65" name="Line 27"/>
          <p:cNvSpPr>
            <a:spLocks noChangeShapeType="1"/>
          </p:cNvSpPr>
          <p:nvPr/>
        </p:nvSpPr>
        <p:spPr bwMode="auto">
          <a:xfrm>
            <a:off x="6516216" y="3429000"/>
            <a:ext cx="936104" cy="648072"/>
          </a:xfrm>
          <a:prstGeom prst="line">
            <a:avLst/>
          </a:prstGeom>
          <a:noFill/>
          <a:ln w="9525">
            <a:solidFill>
              <a:srgbClr val="FF00FF"/>
            </a:solidFill>
            <a:round/>
            <a:headEnd/>
            <a:tailEnd type="triangle" w="med" len="med"/>
          </a:ln>
        </p:spPr>
        <p:txBody>
          <a:bodyPr/>
          <a:lstStyle/>
          <a:p>
            <a:endParaRPr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63" name="AutoShape 3"/>
          <p:cNvSpPr>
            <a:spLocks noChangeArrowheads="1"/>
          </p:cNvSpPr>
          <p:nvPr/>
        </p:nvSpPr>
        <p:spPr bwMode="auto">
          <a:xfrm>
            <a:off x="1736725" y="1052513"/>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974725" y="1281113"/>
            <a:ext cx="739775" cy="457200"/>
          </a:xfrm>
          <a:prstGeom prst="rect">
            <a:avLst/>
          </a:prstGeom>
          <a:noFill/>
          <a:ln w="9525">
            <a:noFill/>
            <a:miter lim="800000"/>
            <a:headEnd/>
            <a:tailEnd/>
          </a:ln>
        </p:spPr>
        <p:txBody>
          <a:bodyPr>
            <a:spAutoFit/>
          </a:bodyPr>
          <a:lstStyle/>
          <a:p>
            <a:pPr>
              <a:spcBef>
                <a:spcPct val="50000"/>
              </a:spcBef>
            </a:pPr>
            <a:r>
              <a:rPr lang="en-US" altLang="ja-JP" sz="2400" i="1" dirty="0">
                <a:latin typeface="Times" charset="0"/>
                <a:ea typeface="Osaka" charset="-128"/>
              </a:rPr>
              <a:t>n</a:t>
            </a:r>
            <a:endParaRPr lang="en-US" altLang="ja-JP" sz="2400" dirty="0">
              <a:latin typeface="Times" charset="0"/>
              <a:ea typeface="Osaka" charset="-128"/>
            </a:endParaRPr>
          </a:p>
        </p:txBody>
      </p:sp>
      <p:sp>
        <p:nvSpPr>
          <p:cNvPr id="25603" name="Line 19"/>
          <p:cNvSpPr>
            <a:spLocks noChangeShapeType="1"/>
          </p:cNvSpPr>
          <p:nvPr/>
        </p:nvSpPr>
        <p:spPr bwMode="auto">
          <a:xfrm>
            <a:off x="1835696" y="22050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620838"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755576" y="3081338"/>
            <a:ext cx="739775" cy="457200"/>
          </a:xfrm>
          <a:prstGeom prst="rect">
            <a:avLst/>
          </a:prstGeom>
          <a:noFill/>
          <a:ln w="9525">
            <a:noFill/>
            <a:miter lim="800000"/>
            <a:headEnd/>
            <a:tailEnd/>
          </a:ln>
        </p:spPr>
        <p:txBody>
          <a:bodyPr>
            <a:spAutoFit/>
          </a:bodyPr>
          <a:lstStyle/>
          <a:p>
            <a:pPr>
              <a:spcBef>
                <a:spcPct val="50000"/>
              </a:spcBef>
            </a:pPr>
            <a:r>
              <a:rPr lang="en-US" altLang="ja-JP" sz="2400" i="1" dirty="0">
                <a:latin typeface="Times" charset="0"/>
                <a:ea typeface="Osaka" charset="-128"/>
              </a:rPr>
              <a:t>2n</a:t>
            </a:r>
            <a:endParaRPr lang="en-US" altLang="ja-JP" sz="2400" dirty="0">
              <a:latin typeface="Times" charset="0"/>
              <a:ea typeface="Osaka" charset="-128"/>
            </a:endParaRPr>
          </a:p>
        </p:txBody>
      </p:sp>
      <p:sp>
        <p:nvSpPr>
          <p:cNvPr id="25661" name="AutoShape 24"/>
          <p:cNvSpPr>
            <a:spLocks noChangeArrowheads="1"/>
          </p:cNvSpPr>
          <p:nvPr/>
        </p:nvSpPr>
        <p:spPr bwMode="auto">
          <a:xfrm>
            <a:off x="1765301"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05" name="Line 27"/>
          <p:cNvSpPr>
            <a:spLocks noChangeShapeType="1"/>
          </p:cNvSpPr>
          <p:nvPr/>
        </p:nvSpPr>
        <p:spPr bwMode="auto">
          <a:xfrm flipH="1">
            <a:off x="1259632" y="3789040"/>
            <a:ext cx="504056" cy="936104"/>
          </a:xfrm>
          <a:prstGeom prst="line">
            <a:avLst/>
          </a:prstGeom>
          <a:noFill/>
          <a:ln w="9525">
            <a:solidFill>
              <a:srgbClr val="0070C0"/>
            </a:solidFill>
            <a:round/>
            <a:headEnd/>
            <a:tailEnd type="triangle" w="med" len="med"/>
          </a:ln>
        </p:spPr>
        <p:txBody>
          <a:bodyPr/>
          <a:lstStyle/>
          <a:p>
            <a:endParaRPr lang="ja-JP" altLang="en-US"/>
          </a:p>
        </p:txBody>
      </p:sp>
      <p:sp>
        <p:nvSpPr>
          <p:cNvPr id="25655" name="AutoShape 29"/>
          <p:cNvSpPr>
            <a:spLocks noChangeArrowheads="1"/>
          </p:cNvSpPr>
          <p:nvPr/>
        </p:nvSpPr>
        <p:spPr bwMode="auto">
          <a:xfrm>
            <a:off x="1157288" y="4689475"/>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467544" y="4877131"/>
            <a:ext cx="739775" cy="457200"/>
          </a:xfrm>
          <a:prstGeom prst="rect">
            <a:avLst/>
          </a:prstGeom>
          <a:noFill/>
          <a:ln w="9525">
            <a:noFill/>
            <a:miter lim="800000"/>
            <a:headEnd/>
            <a:tailEnd/>
          </a:ln>
        </p:spPr>
        <p:txBody>
          <a:bodyPr>
            <a:spAutoFit/>
          </a:bodyPr>
          <a:lstStyle/>
          <a:p>
            <a:pPr>
              <a:spcBef>
                <a:spcPct val="50000"/>
              </a:spcBef>
            </a:pPr>
            <a:r>
              <a:rPr lang="en-US" altLang="ja-JP" sz="2400" i="1" dirty="0">
                <a:latin typeface="Times" charset="0"/>
                <a:ea typeface="Osaka" charset="-128"/>
              </a:rPr>
              <a:t>n</a:t>
            </a:r>
            <a:endParaRPr lang="en-US" altLang="ja-JP" sz="2400" dirty="0">
              <a:latin typeface="Times" charset="0"/>
              <a:ea typeface="Osaka" charset="-128"/>
            </a:endParaRPr>
          </a:p>
        </p:txBody>
      </p:sp>
      <p:sp>
        <p:nvSpPr>
          <p:cNvPr id="25652" name="AutoShape 33"/>
          <p:cNvSpPr>
            <a:spLocks noChangeArrowheads="1"/>
          </p:cNvSpPr>
          <p:nvPr/>
        </p:nvSpPr>
        <p:spPr bwMode="auto">
          <a:xfrm>
            <a:off x="2957513" y="468788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2267769" y="4875544"/>
            <a:ext cx="739775" cy="457200"/>
          </a:xfrm>
          <a:prstGeom prst="rect">
            <a:avLst/>
          </a:prstGeom>
          <a:noFill/>
          <a:ln w="9525">
            <a:noFill/>
            <a:miter lim="800000"/>
            <a:headEnd/>
            <a:tailEnd/>
          </a:ln>
        </p:spPr>
        <p:txBody>
          <a:bodyPr>
            <a:spAutoFit/>
          </a:bodyPr>
          <a:lstStyle/>
          <a:p>
            <a:pPr>
              <a:spcBef>
                <a:spcPct val="50000"/>
              </a:spcBef>
            </a:pPr>
            <a:r>
              <a:rPr lang="en-US" altLang="ja-JP" sz="2400" i="1" dirty="0">
                <a:latin typeface="Times" charset="0"/>
                <a:ea typeface="Osaka" charset="-128"/>
              </a:rPr>
              <a:t>n</a:t>
            </a:r>
            <a:endParaRPr lang="en-US" altLang="ja-JP" sz="2400" dirty="0">
              <a:latin typeface="Times" charset="0"/>
              <a:ea typeface="Osaka" charset="-128"/>
            </a:endParaRPr>
          </a:p>
        </p:txBody>
      </p:sp>
      <p:sp>
        <p:nvSpPr>
          <p:cNvPr id="25651" name="Text Box 37"/>
          <p:cNvSpPr txBox="1">
            <a:spLocks noChangeArrowheads="1"/>
          </p:cNvSpPr>
          <p:nvPr/>
        </p:nvSpPr>
        <p:spPr bwMode="auto">
          <a:xfrm>
            <a:off x="1692276" y="4824413"/>
            <a:ext cx="450850" cy="641350"/>
          </a:xfrm>
          <a:prstGeom prst="rect">
            <a:avLst/>
          </a:prstGeom>
          <a:noFill/>
          <a:ln w="9525">
            <a:noFill/>
            <a:miter lim="800000"/>
            <a:headEnd/>
            <a:tailEnd/>
          </a:ln>
        </p:spPr>
        <p:txBody>
          <a:bodyPr wrap="none">
            <a:spAutoFit/>
          </a:bodyPr>
          <a:lstStyle/>
          <a:p>
            <a:r>
              <a:rPr lang="en-US" altLang="ja-JP" sz="3600"/>
              <a:t>+</a:t>
            </a:r>
          </a:p>
        </p:txBody>
      </p:sp>
      <p:sp>
        <p:nvSpPr>
          <p:cNvPr id="25607" name="Text Box 87"/>
          <p:cNvSpPr txBox="1">
            <a:spLocks noChangeArrowheads="1"/>
          </p:cNvSpPr>
          <p:nvPr/>
        </p:nvSpPr>
        <p:spPr bwMode="auto">
          <a:xfrm>
            <a:off x="1043608" y="332656"/>
            <a:ext cx="2262158" cy="369332"/>
          </a:xfrm>
          <a:prstGeom prst="rect">
            <a:avLst/>
          </a:prstGeom>
          <a:noFill/>
          <a:ln w="9525">
            <a:noFill/>
            <a:miter lim="800000"/>
            <a:headEnd/>
            <a:tailEnd/>
          </a:ln>
        </p:spPr>
        <p:txBody>
          <a:bodyPr wrap="none">
            <a:spAutoFit/>
          </a:bodyPr>
          <a:lstStyle/>
          <a:p>
            <a:r>
              <a:rPr lang="ja-JP" altLang="en-US" dirty="0"/>
              <a:t>単数体の体細胞分裂</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3" name="Group 89"/>
          <p:cNvGrpSpPr>
            <a:grpSpLocks/>
          </p:cNvGrpSpPr>
          <p:nvPr/>
        </p:nvGrpSpPr>
        <p:grpSpPr bwMode="auto">
          <a:xfrm>
            <a:off x="6588125" y="5610225"/>
            <a:ext cx="1871663" cy="914400"/>
            <a:chOff x="2880" y="3385"/>
            <a:chExt cx="1179" cy="576"/>
          </a:xfrm>
        </p:grpSpPr>
        <p:grpSp>
          <p:nvGrpSpPr>
            <p:cNvPr id="4"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5"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71" name="テキスト ボックス 70"/>
          <p:cNvSpPr txBox="1"/>
          <p:nvPr/>
        </p:nvSpPr>
        <p:spPr>
          <a:xfrm>
            <a:off x="4211960" y="3429000"/>
            <a:ext cx="1495922" cy="369332"/>
          </a:xfrm>
          <a:prstGeom prst="rect">
            <a:avLst/>
          </a:prstGeom>
          <a:noFill/>
          <a:ln>
            <a:solidFill>
              <a:srgbClr val="FF0000"/>
            </a:solidFill>
          </a:ln>
        </p:spPr>
        <p:txBody>
          <a:bodyPr wrap="none" rtlCol="0">
            <a:spAutoFit/>
          </a:bodyPr>
          <a:lstStyle/>
          <a:p>
            <a:r>
              <a:rPr lang="ja-JP" altLang="en-US"/>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a:t>第２減数分裂</a:t>
            </a:r>
            <a:endParaRPr kumimoji="1" lang="ja-JP" altLang="en-US" dirty="0"/>
          </a:p>
        </p:txBody>
      </p:sp>
      <p:sp>
        <p:nvSpPr>
          <p:cNvPr id="61" name="Line 27"/>
          <p:cNvSpPr>
            <a:spLocks noChangeShapeType="1"/>
          </p:cNvSpPr>
          <p:nvPr/>
        </p:nvSpPr>
        <p:spPr bwMode="auto">
          <a:xfrm>
            <a:off x="1763688" y="3789040"/>
            <a:ext cx="1296144" cy="864096"/>
          </a:xfrm>
          <a:prstGeom prst="line">
            <a:avLst/>
          </a:prstGeom>
          <a:noFill/>
          <a:ln w="9525">
            <a:solidFill>
              <a:srgbClr val="0070C0"/>
            </a:solidFill>
            <a:round/>
            <a:headEnd/>
            <a:tailEnd type="triangle" w="med" len="med"/>
          </a:ln>
        </p:spPr>
        <p:txBody>
          <a:bodyPr/>
          <a:lstStyle/>
          <a:p>
            <a:endParaRPr lang="ja-JP" altLang="en-US"/>
          </a:p>
        </p:txBody>
      </p:sp>
      <p:sp>
        <p:nvSpPr>
          <p:cNvPr id="64" name="Line 27"/>
          <p:cNvSpPr>
            <a:spLocks noChangeShapeType="1"/>
          </p:cNvSpPr>
          <p:nvPr/>
        </p:nvSpPr>
        <p:spPr bwMode="auto">
          <a:xfrm flipH="1">
            <a:off x="5292080" y="3429000"/>
            <a:ext cx="864096" cy="648072"/>
          </a:xfrm>
          <a:prstGeom prst="line">
            <a:avLst/>
          </a:prstGeom>
          <a:noFill/>
          <a:ln w="9525">
            <a:solidFill>
              <a:srgbClr val="FF0000"/>
            </a:solidFill>
            <a:round/>
            <a:headEnd/>
            <a:tailEnd type="triangle" w="med" len="med"/>
          </a:ln>
        </p:spPr>
        <p:txBody>
          <a:bodyPr/>
          <a:lstStyle/>
          <a:p>
            <a:endParaRPr lang="ja-JP" altLang="en-US"/>
          </a:p>
        </p:txBody>
      </p:sp>
      <p:sp>
        <p:nvSpPr>
          <p:cNvPr id="65" name="Line 27"/>
          <p:cNvSpPr>
            <a:spLocks noChangeShapeType="1"/>
          </p:cNvSpPr>
          <p:nvPr/>
        </p:nvSpPr>
        <p:spPr bwMode="auto">
          <a:xfrm>
            <a:off x="6516216" y="3429000"/>
            <a:ext cx="936104" cy="648072"/>
          </a:xfrm>
          <a:prstGeom prst="line">
            <a:avLst/>
          </a:prstGeom>
          <a:noFill/>
          <a:ln w="9525">
            <a:solidFill>
              <a:srgbClr val="FF00FF"/>
            </a:solidFill>
            <a:round/>
            <a:headEnd/>
            <a:tailEnd type="triangle" w="med" len="med"/>
          </a:ln>
        </p:spPr>
        <p:txBody>
          <a:bodyPr/>
          <a:lstStyle/>
          <a:p>
            <a:endParaRPr lang="ja-JP" altLang="en-US"/>
          </a:p>
        </p:txBody>
      </p:sp>
      <p:sp>
        <p:nvSpPr>
          <p:cNvPr id="67" name="円/楕円 66"/>
          <p:cNvSpPr/>
          <p:nvPr/>
        </p:nvSpPr>
        <p:spPr>
          <a:xfrm>
            <a:off x="1259632" y="27089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円/楕円 72"/>
          <p:cNvSpPr/>
          <p:nvPr/>
        </p:nvSpPr>
        <p:spPr>
          <a:xfrm>
            <a:off x="1331640" y="9087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円/楕円 73"/>
          <p:cNvSpPr/>
          <p:nvPr/>
        </p:nvSpPr>
        <p:spPr>
          <a:xfrm>
            <a:off x="827584"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円/楕円 74"/>
          <p:cNvSpPr/>
          <p:nvPr/>
        </p:nvSpPr>
        <p:spPr>
          <a:xfrm>
            <a:off x="2627784"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円/楕円 75"/>
          <p:cNvSpPr/>
          <p:nvPr/>
        </p:nvSpPr>
        <p:spPr>
          <a:xfrm>
            <a:off x="4788024"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4355976" y="537321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5508104" y="537321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5840848" y="2304168"/>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5840848" y="66163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Line 19"/>
          <p:cNvSpPr>
            <a:spLocks noChangeShapeType="1"/>
          </p:cNvSpPr>
          <p:nvPr/>
        </p:nvSpPr>
        <p:spPr bwMode="auto">
          <a:xfrm>
            <a:off x="1763688" y="2204864"/>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548309"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1" name="AutoShape 24"/>
          <p:cNvSpPr>
            <a:spLocks noChangeArrowheads="1"/>
          </p:cNvSpPr>
          <p:nvPr/>
        </p:nvSpPr>
        <p:spPr bwMode="auto">
          <a:xfrm>
            <a:off x="1898799" y="2852738"/>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25651" name="Text Box 37"/>
          <p:cNvSpPr txBox="1">
            <a:spLocks noChangeArrowheads="1"/>
          </p:cNvSpPr>
          <p:nvPr/>
        </p:nvSpPr>
        <p:spPr bwMode="auto">
          <a:xfrm>
            <a:off x="1672878" y="4824413"/>
            <a:ext cx="450850" cy="641350"/>
          </a:xfrm>
          <a:prstGeom prst="rect">
            <a:avLst/>
          </a:prstGeom>
          <a:noFill/>
          <a:ln w="9525">
            <a:noFill/>
            <a:miter lim="800000"/>
            <a:headEnd/>
            <a:tailEnd/>
          </a:ln>
        </p:spPr>
        <p:txBody>
          <a:bodyPr wrap="none">
            <a:spAutoFit/>
          </a:bodyPr>
          <a:lstStyle/>
          <a:p>
            <a:r>
              <a:rPr lang="en-US" altLang="ja-JP" sz="3600" dirty="0"/>
              <a:t>+</a:t>
            </a:r>
          </a:p>
        </p:txBody>
      </p:sp>
      <p:sp>
        <p:nvSpPr>
          <p:cNvPr id="25607" name="Text Box 87"/>
          <p:cNvSpPr txBox="1">
            <a:spLocks noChangeArrowheads="1"/>
          </p:cNvSpPr>
          <p:nvPr/>
        </p:nvSpPr>
        <p:spPr bwMode="auto">
          <a:xfrm>
            <a:off x="1043608" y="332656"/>
            <a:ext cx="1569660" cy="369332"/>
          </a:xfrm>
          <a:prstGeom prst="rect">
            <a:avLst/>
          </a:prstGeom>
          <a:noFill/>
          <a:ln w="9525">
            <a:noFill/>
            <a:miter lim="800000"/>
            <a:headEnd/>
            <a:tailEnd/>
          </a:ln>
        </p:spPr>
        <p:txBody>
          <a:bodyPr wrap="none">
            <a:spAutoFit/>
          </a:bodyPr>
          <a:lstStyle/>
          <a:p>
            <a:r>
              <a:rPr lang="ja-JP" altLang="en-US" dirty="0"/>
              <a:t>単数体の接合</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3" name="Group 89"/>
          <p:cNvGrpSpPr>
            <a:grpSpLocks/>
          </p:cNvGrpSpPr>
          <p:nvPr/>
        </p:nvGrpSpPr>
        <p:grpSpPr bwMode="auto">
          <a:xfrm>
            <a:off x="6588125" y="5610225"/>
            <a:ext cx="1871663" cy="914400"/>
            <a:chOff x="2880" y="3385"/>
            <a:chExt cx="1179" cy="576"/>
          </a:xfrm>
        </p:grpSpPr>
        <p:grpSp>
          <p:nvGrpSpPr>
            <p:cNvPr id="4"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5"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71" name="テキスト ボックス 70"/>
          <p:cNvSpPr txBox="1"/>
          <p:nvPr/>
        </p:nvSpPr>
        <p:spPr>
          <a:xfrm>
            <a:off x="4211960" y="3429000"/>
            <a:ext cx="1495922" cy="369332"/>
          </a:xfrm>
          <a:prstGeom prst="rect">
            <a:avLst/>
          </a:prstGeom>
          <a:noFill/>
          <a:ln>
            <a:solidFill>
              <a:srgbClr val="FF0000"/>
            </a:solidFill>
          </a:ln>
        </p:spPr>
        <p:txBody>
          <a:bodyPr wrap="none" rtlCol="0">
            <a:spAutoFit/>
          </a:bodyPr>
          <a:lstStyle/>
          <a:p>
            <a:r>
              <a:rPr lang="ja-JP" altLang="en-US"/>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a:t>第２減数分裂</a:t>
            </a:r>
            <a:endParaRPr kumimoji="1" lang="ja-JP" altLang="en-US" dirty="0"/>
          </a:p>
        </p:txBody>
      </p:sp>
      <p:sp>
        <p:nvSpPr>
          <p:cNvPr id="64" name="Line 27"/>
          <p:cNvSpPr>
            <a:spLocks noChangeShapeType="1"/>
          </p:cNvSpPr>
          <p:nvPr/>
        </p:nvSpPr>
        <p:spPr bwMode="auto">
          <a:xfrm flipH="1">
            <a:off x="5292080" y="3429000"/>
            <a:ext cx="864096" cy="648072"/>
          </a:xfrm>
          <a:prstGeom prst="line">
            <a:avLst/>
          </a:prstGeom>
          <a:noFill/>
          <a:ln w="9525">
            <a:solidFill>
              <a:srgbClr val="FF0000"/>
            </a:solidFill>
            <a:round/>
            <a:headEnd/>
            <a:tailEnd type="triangle" w="med" len="med"/>
          </a:ln>
        </p:spPr>
        <p:txBody>
          <a:bodyPr/>
          <a:lstStyle/>
          <a:p>
            <a:endParaRPr lang="ja-JP" altLang="en-US"/>
          </a:p>
        </p:txBody>
      </p:sp>
      <p:sp>
        <p:nvSpPr>
          <p:cNvPr id="65" name="Line 27"/>
          <p:cNvSpPr>
            <a:spLocks noChangeShapeType="1"/>
          </p:cNvSpPr>
          <p:nvPr/>
        </p:nvSpPr>
        <p:spPr bwMode="auto">
          <a:xfrm>
            <a:off x="6516216" y="3429000"/>
            <a:ext cx="936104" cy="648072"/>
          </a:xfrm>
          <a:prstGeom prst="line">
            <a:avLst/>
          </a:prstGeom>
          <a:noFill/>
          <a:ln w="9525">
            <a:solidFill>
              <a:srgbClr val="FF00FF"/>
            </a:solidFill>
            <a:round/>
            <a:headEnd/>
            <a:tailEnd type="triangle" w="med" len="med"/>
          </a:ln>
        </p:spPr>
        <p:txBody>
          <a:bodyPr/>
          <a:lstStyle/>
          <a:p>
            <a:endParaRPr lang="ja-JP" altLang="en-US"/>
          </a:p>
        </p:txBody>
      </p:sp>
      <p:sp>
        <p:nvSpPr>
          <p:cNvPr id="55" name="AutoShape 29"/>
          <p:cNvSpPr>
            <a:spLocks noChangeArrowheads="1"/>
          </p:cNvSpPr>
          <p:nvPr/>
        </p:nvSpPr>
        <p:spPr bwMode="auto">
          <a:xfrm>
            <a:off x="940668" y="1061814"/>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57" name="AutoShape 33"/>
          <p:cNvSpPr>
            <a:spLocks noChangeArrowheads="1"/>
          </p:cNvSpPr>
          <p:nvPr/>
        </p:nvSpPr>
        <p:spPr bwMode="auto">
          <a:xfrm>
            <a:off x="2740893" y="1060227"/>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59" name="Text Box 37"/>
          <p:cNvSpPr txBox="1">
            <a:spLocks noChangeArrowheads="1"/>
          </p:cNvSpPr>
          <p:nvPr/>
        </p:nvSpPr>
        <p:spPr bwMode="auto">
          <a:xfrm>
            <a:off x="1672878" y="1196752"/>
            <a:ext cx="450850" cy="641350"/>
          </a:xfrm>
          <a:prstGeom prst="rect">
            <a:avLst/>
          </a:prstGeom>
          <a:noFill/>
          <a:ln w="9525">
            <a:noFill/>
            <a:miter lim="800000"/>
            <a:headEnd/>
            <a:tailEnd/>
          </a:ln>
        </p:spPr>
        <p:txBody>
          <a:bodyPr wrap="none">
            <a:spAutoFit/>
          </a:bodyPr>
          <a:lstStyle/>
          <a:p>
            <a:r>
              <a:rPr lang="en-US" altLang="ja-JP" sz="3600" dirty="0"/>
              <a:t>+</a:t>
            </a:r>
          </a:p>
        </p:txBody>
      </p:sp>
      <p:sp>
        <p:nvSpPr>
          <p:cNvPr id="60" name="Line 19"/>
          <p:cNvSpPr>
            <a:spLocks noChangeShapeType="1"/>
          </p:cNvSpPr>
          <p:nvPr/>
        </p:nvSpPr>
        <p:spPr bwMode="auto">
          <a:xfrm>
            <a:off x="1763688" y="4005064"/>
            <a:ext cx="0" cy="431800"/>
          </a:xfrm>
          <a:prstGeom prst="line">
            <a:avLst/>
          </a:prstGeom>
          <a:noFill/>
          <a:ln w="9525">
            <a:solidFill>
              <a:schemeClr val="tx1"/>
            </a:solidFill>
            <a:round/>
            <a:headEnd/>
            <a:tailEnd type="triangle" w="med" len="med"/>
          </a:ln>
        </p:spPr>
        <p:txBody>
          <a:bodyPr/>
          <a:lstStyle/>
          <a:p>
            <a:endParaRPr lang="ja-JP" altLang="en-US"/>
          </a:p>
        </p:txBody>
      </p:sp>
      <p:sp>
        <p:nvSpPr>
          <p:cNvPr id="62" name="テキスト ボックス 61"/>
          <p:cNvSpPr txBox="1"/>
          <p:nvPr/>
        </p:nvSpPr>
        <p:spPr>
          <a:xfrm>
            <a:off x="1646968" y="3082608"/>
            <a:ext cx="338554" cy="369332"/>
          </a:xfrm>
          <a:prstGeom prst="rect">
            <a:avLst/>
          </a:prstGeom>
          <a:noFill/>
        </p:spPr>
        <p:txBody>
          <a:bodyPr wrap="none" rtlCol="0">
            <a:spAutoFit/>
          </a:bodyPr>
          <a:lstStyle/>
          <a:p>
            <a:r>
              <a:rPr kumimoji="1" lang="en-US" altLang="ja-JP" dirty="0"/>
              <a:t>X</a:t>
            </a:r>
            <a:endParaRPr kumimoji="1" lang="ja-JP" altLang="en-US" dirty="0"/>
          </a:p>
        </p:txBody>
      </p:sp>
      <p:sp>
        <p:nvSpPr>
          <p:cNvPr id="63" name="テキスト ボックス 62"/>
          <p:cNvSpPr txBox="1"/>
          <p:nvPr/>
        </p:nvSpPr>
        <p:spPr>
          <a:xfrm>
            <a:off x="2421135" y="3068960"/>
            <a:ext cx="854721" cy="369332"/>
          </a:xfrm>
          <a:prstGeom prst="rect">
            <a:avLst/>
          </a:prstGeom>
          <a:noFill/>
        </p:spPr>
        <p:txBody>
          <a:bodyPr wrap="none" rtlCol="0">
            <a:spAutoFit/>
          </a:bodyPr>
          <a:lstStyle/>
          <a:p>
            <a:r>
              <a:rPr lang="ja-JP" altLang="en-US" dirty="0"/>
              <a:t>組換え</a:t>
            </a:r>
            <a:endParaRPr kumimoji="1" lang="ja-JP" altLang="en-US" dirty="0"/>
          </a:p>
        </p:txBody>
      </p:sp>
      <p:sp>
        <p:nvSpPr>
          <p:cNvPr id="66" name="AutoShape 24"/>
          <p:cNvSpPr>
            <a:spLocks noChangeArrowheads="1"/>
          </p:cNvSpPr>
          <p:nvPr/>
        </p:nvSpPr>
        <p:spPr bwMode="auto">
          <a:xfrm>
            <a:off x="1561312" y="3068960"/>
            <a:ext cx="144016" cy="36004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67" name="AutoShape 24"/>
          <p:cNvSpPr>
            <a:spLocks noChangeArrowheads="1"/>
          </p:cNvSpPr>
          <p:nvPr/>
        </p:nvSpPr>
        <p:spPr bwMode="auto">
          <a:xfrm>
            <a:off x="1907704" y="3068960"/>
            <a:ext cx="144016" cy="36004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grpSp>
        <p:nvGrpSpPr>
          <p:cNvPr id="70" name="グループ化 69"/>
          <p:cNvGrpSpPr/>
          <p:nvPr/>
        </p:nvGrpSpPr>
        <p:grpSpPr>
          <a:xfrm>
            <a:off x="2686144" y="4666784"/>
            <a:ext cx="152921" cy="914400"/>
            <a:chOff x="2699792" y="4725144"/>
            <a:chExt cx="152921" cy="914400"/>
          </a:xfrm>
        </p:grpSpPr>
        <p:sp>
          <p:nvSpPr>
            <p:cNvPr id="68" name="AutoShape 24"/>
            <p:cNvSpPr>
              <a:spLocks noChangeArrowheads="1"/>
            </p:cNvSpPr>
            <p:nvPr/>
          </p:nvSpPr>
          <p:spPr bwMode="auto">
            <a:xfrm>
              <a:off x="2699792" y="4725144"/>
              <a:ext cx="152400" cy="91440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sp>
          <p:nvSpPr>
            <p:cNvPr id="69" name="AutoShape 24"/>
            <p:cNvSpPr>
              <a:spLocks noChangeArrowheads="1"/>
            </p:cNvSpPr>
            <p:nvPr/>
          </p:nvSpPr>
          <p:spPr bwMode="auto">
            <a:xfrm>
              <a:off x="2708697" y="4941366"/>
              <a:ext cx="144016" cy="36004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grpSp>
      <p:grpSp>
        <p:nvGrpSpPr>
          <p:cNvPr id="75" name="グループ化 74"/>
          <p:cNvGrpSpPr/>
          <p:nvPr/>
        </p:nvGrpSpPr>
        <p:grpSpPr>
          <a:xfrm>
            <a:off x="1101968" y="4666784"/>
            <a:ext cx="157019" cy="914400"/>
            <a:chOff x="1700709" y="3005138"/>
            <a:chExt cx="157019" cy="914400"/>
          </a:xfrm>
        </p:grpSpPr>
        <p:sp>
          <p:nvSpPr>
            <p:cNvPr id="73" name="AutoShape 21"/>
            <p:cNvSpPr>
              <a:spLocks noChangeArrowheads="1"/>
            </p:cNvSpPr>
            <p:nvPr/>
          </p:nvSpPr>
          <p:spPr bwMode="auto">
            <a:xfrm>
              <a:off x="1700709" y="30051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74" name="AutoShape 24"/>
            <p:cNvSpPr>
              <a:spLocks noChangeArrowheads="1"/>
            </p:cNvSpPr>
            <p:nvPr/>
          </p:nvSpPr>
          <p:spPr bwMode="auto">
            <a:xfrm>
              <a:off x="1713712" y="3221360"/>
              <a:ext cx="144016" cy="360040"/>
            </a:xfrm>
            <a:prstGeom prst="roundRect">
              <a:avLst>
                <a:gd name="adj" fmla="val 16667"/>
              </a:avLst>
            </a:prstGeom>
            <a:solidFill>
              <a:srgbClr val="0070C0"/>
            </a:solidFill>
            <a:ln w="9525">
              <a:solidFill>
                <a:srgbClr val="000000"/>
              </a:solidFill>
              <a:round/>
              <a:headEnd/>
              <a:tailEnd/>
            </a:ln>
          </p:spPr>
          <p:txBody>
            <a:bodyPr wrap="none" anchor="ctr"/>
            <a:lstStyle/>
            <a:p>
              <a:endParaRPr lang="ja-JP" altLang="en-US"/>
            </a:p>
          </p:txBody>
        </p:sp>
      </p:grpSp>
      <p:sp>
        <p:nvSpPr>
          <p:cNvPr id="76" name="円/楕円 75"/>
          <p:cNvSpPr/>
          <p:nvPr/>
        </p:nvSpPr>
        <p:spPr>
          <a:xfrm>
            <a:off x="5840848" y="2304168"/>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円/楕円 76"/>
          <p:cNvSpPr/>
          <p:nvPr/>
        </p:nvSpPr>
        <p:spPr>
          <a:xfrm>
            <a:off x="4788024"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円/楕円 77"/>
          <p:cNvSpPr/>
          <p:nvPr/>
        </p:nvSpPr>
        <p:spPr>
          <a:xfrm>
            <a:off x="2339752" y="8367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円/楕円 78"/>
          <p:cNvSpPr/>
          <p:nvPr/>
        </p:nvSpPr>
        <p:spPr>
          <a:xfrm>
            <a:off x="539552" y="8367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円/楕円 79"/>
          <p:cNvSpPr/>
          <p:nvPr/>
        </p:nvSpPr>
        <p:spPr>
          <a:xfrm>
            <a:off x="1331640" y="2636912"/>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円/楕円 80"/>
          <p:cNvSpPr/>
          <p:nvPr/>
        </p:nvSpPr>
        <p:spPr>
          <a:xfrm>
            <a:off x="2267744"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円/楕円 81"/>
          <p:cNvSpPr/>
          <p:nvPr/>
        </p:nvSpPr>
        <p:spPr>
          <a:xfrm>
            <a:off x="683568" y="4509120"/>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テキスト ボックス 82"/>
          <p:cNvSpPr txBox="1"/>
          <p:nvPr/>
        </p:nvSpPr>
        <p:spPr>
          <a:xfrm>
            <a:off x="7020272" y="2780928"/>
            <a:ext cx="854721" cy="369332"/>
          </a:xfrm>
          <a:prstGeom prst="rect">
            <a:avLst/>
          </a:prstGeom>
          <a:noFill/>
        </p:spPr>
        <p:txBody>
          <a:bodyPr wrap="none" rtlCol="0">
            <a:spAutoFit/>
          </a:bodyPr>
          <a:lstStyle/>
          <a:p>
            <a:r>
              <a:rPr lang="ja-JP" altLang="en-US" dirty="0"/>
              <a:t>組換え</a:t>
            </a:r>
            <a:endParaRPr kumimoji="1" lang="ja-JP" altLang="en-US" dirty="0"/>
          </a:p>
        </p:txBody>
      </p:sp>
      <p:sp>
        <p:nvSpPr>
          <p:cNvPr id="85" name="円/楕円 84"/>
          <p:cNvSpPr/>
          <p:nvPr/>
        </p:nvSpPr>
        <p:spPr>
          <a:xfrm>
            <a:off x="7020272" y="3933056"/>
            <a:ext cx="1008112" cy="129614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6156176" y="2780928"/>
            <a:ext cx="338554" cy="369332"/>
          </a:xfrm>
          <a:prstGeom prst="rect">
            <a:avLst/>
          </a:prstGeom>
          <a:noFill/>
        </p:spPr>
        <p:txBody>
          <a:bodyPr wrap="none" rtlCol="0">
            <a:spAutoFit/>
          </a:bodyPr>
          <a:lstStyle/>
          <a:p>
            <a:r>
              <a:rPr kumimoji="1" lang="en-US" altLang="ja-JP" dirty="0"/>
              <a:t>X</a:t>
            </a: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7544" y="332656"/>
            <a:ext cx="3097323" cy="369332"/>
          </a:xfrm>
          <a:prstGeom prst="rect">
            <a:avLst/>
          </a:prstGeom>
          <a:noFill/>
        </p:spPr>
        <p:txBody>
          <a:bodyPr wrap="none" rtlCol="0">
            <a:spAutoFit/>
          </a:bodyPr>
          <a:lstStyle/>
          <a:p>
            <a:r>
              <a:rPr lang="ja-JP" altLang="en-US" dirty="0"/>
              <a:t>有性生殖の起原を考える考察</a:t>
            </a:r>
            <a:endParaRPr kumimoji="1" lang="ja-JP" altLang="en-US" dirty="0"/>
          </a:p>
        </p:txBody>
      </p:sp>
      <p:sp>
        <p:nvSpPr>
          <p:cNvPr id="7" name="テキスト ボックス 6"/>
          <p:cNvSpPr txBox="1"/>
          <p:nvPr/>
        </p:nvSpPr>
        <p:spPr>
          <a:xfrm>
            <a:off x="683568" y="1065510"/>
            <a:ext cx="7776864" cy="2308324"/>
          </a:xfrm>
          <a:prstGeom prst="rect">
            <a:avLst/>
          </a:prstGeom>
          <a:noFill/>
        </p:spPr>
        <p:txBody>
          <a:bodyPr wrap="square" rtlCol="0">
            <a:spAutoFit/>
          </a:bodyPr>
          <a:lstStyle/>
          <a:p>
            <a:r>
              <a:rPr lang="ja-JP" altLang="en-US" dirty="0"/>
              <a:t>２倍体化したゲノムをもって多細胞化した生物個体では、蓄積する</a:t>
            </a:r>
            <a:r>
              <a:rPr lang="en-US" altLang="ja-JP" dirty="0"/>
              <a:t>DNA</a:t>
            </a:r>
            <a:r>
              <a:rPr lang="ja-JP" altLang="en-US" dirty="0"/>
              <a:t>傷害を</a:t>
            </a:r>
            <a:r>
              <a:rPr lang="en-US" altLang="ja-JP" dirty="0"/>
              <a:t>HR </a:t>
            </a:r>
            <a:r>
              <a:rPr lang="ja-JP" altLang="en-US" dirty="0"/>
              <a:t>によって効率的に修復できるために個体の複雑化・大型化・寿命の伸長が実現したが、</a:t>
            </a:r>
            <a:endParaRPr lang="en-US" altLang="ja-JP" dirty="0"/>
          </a:p>
          <a:p>
            <a:r>
              <a:rPr lang="ja-JP" altLang="en-US" dirty="0"/>
              <a:t>同時に、長期化した個体の寿命の間に蓄積する</a:t>
            </a:r>
            <a:r>
              <a:rPr lang="en-US" altLang="ja-JP" dirty="0"/>
              <a:t>DNA</a:t>
            </a:r>
            <a:r>
              <a:rPr lang="ja-JP" altLang="en-US" dirty="0"/>
              <a:t>傷害を除去するために個体ゲノム間で染色体を交換して傷害のない染色体セットを再構築するシステムが有効となり（有性生殖のはじまり）、</a:t>
            </a:r>
            <a:endParaRPr lang="en-US" altLang="ja-JP" dirty="0"/>
          </a:p>
          <a:p>
            <a:r>
              <a:rPr lang="ja-JP" altLang="en-US" dirty="0"/>
              <a:t>減数分裂によって単数体化した単数体期の細胞がゲノムのベクター兼次世代個体の始原体として専用化（配偶子のはじまり）されたものと考えられる。</a:t>
            </a:r>
            <a:endParaRPr kumimoji="1" lang="ja-JP" altLang="en-US" dirty="0"/>
          </a:p>
        </p:txBody>
      </p:sp>
      <p:sp>
        <p:nvSpPr>
          <p:cNvPr id="8" name="テキスト ボックス 7"/>
          <p:cNvSpPr txBox="1"/>
          <p:nvPr/>
        </p:nvSpPr>
        <p:spPr>
          <a:xfrm>
            <a:off x="683568" y="3501008"/>
            <a:ext cx="7920880" cy="923330"/>
          </a:xfrm>
          <a:prstGeom prst="rect">
            <a:avLst/>
          </a:prstGeom>
          <a:noFill/>
        </p:spPr>
        <p:txBody>
          <a:bodyPr wrap="square" rtlCol="0">
            <a:spAutoFit/>
          </a:bodyPr>
          <a:lstStyle/>
          <a:p>
            <a:r>
              <a:rPr lang="en-US" altLang="ja-JP" dirty="0"/>
              <a:t>HR</a:t>
            </a:r>
            <a:r>
              <a:rPr lang="ja-JP" altLang="ja-JP" dirty="0"/>
              <a:t>をはじめとするゲノム修復機構が完全に正確でない限り、自然淘汰圧が作用する個体ゲノムは必然的に複雑精緻化することとなり、有性生殖によって生物の遺伝的多様化は促進され、進化が加速されることとなった。</a:t>
            </a:r>
            <a:endParaRPr kumimoji="1" lang="ja-JP" altLang="en-US" dirty="0"/>
          </a:p>
        </p:txBody>
      </p:sp>
      <p:sp>
        <p:nvSpPr>
          <p:cNvPr id="9" name="テキスト ボックス 8"/>
          <p:cNvSpPr txBox="1"/>
          <p:nvPr/>
        </p:nvSpPr>
        <p:spPr>
          <a:xfrm>
            <a:off x="2051720" y="4509120"/>
            <a:ext cx="5057795" cy="461665"/>
          </a:xfrm>
          <a:prstGeom prst="rect">
            <a:avLst/>
          </a:prstGeom>
          <a:noFill/>
        </p:spPr>
        <p:txBody>
          <a:bodyPr wrap="none" rtlCol="0">
            <a:spAutoFit/>
          </a:bodyPr>
          <a:lstStyle/>
          <a:p>
            <a:r>
              <a:rPr lang="ja-JP" altLang="en-US" sz="2400" dirty="0">
                <a:solidFill>
                  <a:srgbClr val="FF0000"/>
                </a:solidFill>
              </a:rPr>
              <a:t>性のはじまりは、</a:t>
            </a:r>
            <a:r>
              <a:rPr lang="en-US" altLang="ja-JP" sz="2400" dirty="0">
                <a:solidFill>
                  <a:srgbClr val="FF0000"/>
                </a:solidFill>
              </a:rPr>
              <a:t>DNA</a:t>
            </a:r>
            <a:r>
              <a:rPr lang="ja-JP" altLang="en-US" sz="2400" dirty="0">
                <a:solidFill>
                  <a:srgbClr val="FF0000"/>
                </a:solidFill>
              </a:rPr>
              <a:t>修復だった！？</a:t>
            </a:r>
            <a:endParaRPr kumimoji="1" lang="ja-JP" altLang="en-US" sz="2400" dirty="0">
              <a:solidFill>
                <a:srgbClr val="FF0000"/>
              </a:solidFill>
            </a:endParaRPr>
          </a:p>
        </p:txBody>
      </p:sp>
      <p:sp>
        <p:nvSpPr>
          <p:cNvPr id="10" name="テキスト ボックス 9"/>
          <p:cNvSpPr txBox="1"/>
          <p:nvPr/>
        </p:nvSpPr>
        <p:spPr>
          <a:xfrm>
            <a:off x="611560" y="5085184"/>
            <a:ext cx="8204490" cy="830997"/>
          </a:xfrm>
          <a:prstGeom prst="rect">
            <a:avLst/>
          </a:prstGeom>
          <a:noFill/>
        </p:spPr>
        <p:txBody>
          <a:bodyPr wrap="none" rtlCol="0">
            <a:spAutoFit/>
          </a:bodyPr>
          <a:lstStyle/>
          <a:p>
            <a:r>
              <a:rPr kumimoji="1" lang="ja-JP" altLang="en-US" sz="2400" dirty="0"/>
              <a:t>だから、メダカ研は「動物生殖システム分野」なのに、</a:t>
            </a:r>
            <a:endParaRPr kumimoji="1" lang="en-US" altLang="ja-JP" sz="2400" dirty="0"/>
          </a:p>
          <a:p>
            <a:r>
              <a:rPr lang="ja-JP" altLang="en-US" sz="2400" dirty="0"/>
              <a:t>　　　　　　　　　　　　　　　　　　　　</a:t>
            </a:r>
            <a:r>
              <a:rPr kumimoji="1" lang="en-US" altLang="ja-JP" sz="2400" dirty="0"/>
              <a:t>DNA</a:t>
            </a:r>
            <a:r>
              <a:rPr kumimoji="1" lang="ja-JP" altLang="en-US" sz="2400" dirty="0"/>
              <a:t>修復を研究して</a:t>
            </a:r>
            <a:r>
              <a:rPr lang="ja-JP" altLang="en-US" sz="2400" dirty="0"/>
              <a:t>きました</a:t>
            </a:r>
            <a:r>
              <a:rPr kumimoji="1" lang="ja-JP" altLang="en-US" sz="2400" dirty="0"/>
              <a:t>。</a:t>
            </a:r>
          </a:p>
        </p:txBody>
      </p:sp>
      <p:sp>
        <p:nvSpPr>
          <p:cNvPr id="11" name="テキスト ボックス 10"/>
          <p:cNvSpPr txBox="1"/>
          <p:nvPr/>
        </p:nvSpPr>
        <p:spPr>
          <a:xfrm>
            <a:off x="1131944" y="5949280"/>
            <a:ext cx="6896440" cy="369332"/>
          </a:xfrm>
          <a:prstGeom prst="rect">
            <a:avLst/>
          </a:prstGeom>
          <a:noFill/>
        </p:spPr>
        <p:txBody>
          <a:bodyPr wrap="none" rtlCol="0">
            <a:spAutoFit/>
          </a:bodyPr>
          <a:lstStyle/>
          <a:p>
            <a:r>
              <a:rPr kumimoji="1" lang="ja-JP" altLang="en-US" dirty="0"/>
              <a:t>遺伝的多様性は、</a:t>
            </a:r>
            <a:r>
              <a:rPr lang="ja-JP" altLang="en-US" dirty="0"/>
              <a:t>ゲノム修復機構の不完全性に起因する必然の結果</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1">
            <a:extLst>
              <a:ext uri="{FF2B5EF4-FFF2-40B4-BE49-F238E27FC236}">
                <a16:creationId xmlns:a16="http://schemas.microsoft.com/office/drawing/2014/main" id="{A5FD7CF2-246C-DD79-0812-EF96AA35A3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692696"/>
            <a:ext cx="4012541" cy="3096344"/>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FAEDAE8B-C0C9-01DB-B099-B7917F892CB4}"/>
              </a:ext>
            </a:extLst>
          </p:cNvPr>
          <p:cNvSpPr txBox="1"/>
          <p:nvPr/>
        </p:nvSpPr>
        <p:spPr>
          <a:xfrm>
            <a:off x="4701620" y="3789040"/>
            <a:ext cx="3954929" cy="276999"/>
          </a:xfrm>
          <a:prstGeom prst="rect">
            <a:avLst/>
          </a:prstGeom>
          <a:noFill/>
        </p:spPr>
        <p:txBody>
          <a:bodyPr wrap="none" rtlCol="0">
            <a:spAutoFit/>
          </a:bodyPr>
          <a:lstStyle/>
          <a:p>
            <a:r>
              <a:rPr kumimoji="1" lang="en-US" altLang="ja-JP" sz="1200" dirty="0" err="1"/>
              <a:t>Scherthan</a:t>
            </a:r>
            <a:r>
              <a:rPr kumimoji="1" lang="en-US" altLang="ja-JP" sz="1200" dirty="0"/>
              <a:t>, H. Nat Rev Mol Cell Biol 2, 621–627 (2001).</a:t>
            </a:r>
            <a:endParaRPr kumimoji="1" lang="ja-JP" altLang="en-US" sz="1200" dirty="0"/>
          </a:p>
        </p:txBody>
      </p:sp>
      <p:sp>
        <p:nvSpPr>
          <p:cNvPr id="3" name="テキスト ボックス 2">
            <a:extLst>
              <a:ext uri="{FF2B5EF4-FFF2-40B4-BE49-F238E27FC236}">
                <a16:creationId xmlns:a16="http://schemas.microsoft.com/office/drawing/2014/main" id="{7D916BEE-A359-30FE-F864-12B18AE7ABB6}"/>
              </a:ext>
            </a:extLst>
          </p:cNvPr>
          <p:cNvSpPr txBox="1"/>
          <p:nvPr/>
        </p:nvSpPr>
        <p:spPr>
          <a:xfrm>
            <a:off x="899592" y="292586"/>
            <a:ext cx="2178802" cy="400110"/>
          </a:xfrm>
          <a:prstGeom prst="rect">
            <a:avLst/>
          </a:prstGeom>
          <a:noFill/>
        </p:spPr>
        <p:txBody>
          <a:bodyPr wrap="none" rtlCol="0">
            <a:spAutoFit/>
          </a:bodyPr>
          <a:lstStyle/>
          <a:p>
            <a:r>
              <a:rPr kumimoji="1" lang="en-US" altLang="ja-JP" sz="2000" dirty="0"/>
              <a:t>telomere bouquet</a:t>
            </a:r>
            <a:endParaRPr kumimoji="1" lang="ja-JP" altLang="en-US" sz="2000" dirty="0"/>
          </a:p>
        </p:txBody>
      </p:sp>
      <p:pic>
        <p:nvPicPr>
          <p:cNvPr id="1028" name="Picture 4" descr="the conserved rapid chromosome movement during meiotic prophase i. During meiosis, telomeres (or pairing center in worm) are tethered to the NE and assemble the transmembrane LiNC complex to the association sites. LiNC complex, associating with cytoskeletal motors, facilitates the rapid chromosome movements along the NE (leptotene to zygotene), accompanying transient bouquet configuration of meiotic chromosomes (bouquet). then, chromosome acquires the homolog association (pachytene). ">
            <a:extLst>
              <a:ext uri="{FF2B5EF4-FFF2-40B4-BE49-F238E27FC236}">
                <a16:creationId xmlns:a16="http://schemas.microsoft.com/office/drawing/2014/main" id="{7F0356FC-5157-E9A0-F422-8865668DA3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468" y="1273061"/>
            <a:ext cx="3729038" cy="230505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AF177E47-FED5-A96F-6B34-006E358F5EDE}"/>
              </a:ext>
            </a:extLst>
          </p:cNvPr>
          <p:cNvSpPr txBox="1"/>
          <p:nvPr/>
        </p:nvSpPr>
        <p:spPr>
          <a:xfrm>
            <a:off x="1115616" y="3789040"/>
            <a:ext cx="2198743" cy="276999"/>
          </a:xfrm>
          <a:prstGeom prst="rect">
            <a:avLst/>
          </a:prstGeom>
          <a:noFill/>
        </p:spPr>
        <p:txBody>
          <a:bodyPr wrap="none" rtlCol="0">
            <a:spAutoFit/>
          </a:bodyPr>
          <a:lstStyle/>
          <a:p>
            <a:r>
              <a:rPr kumimoji="1" lang="en-US" altLang="ja-JP" sz="1200" dirty="0"/>
              <a:t>Shibuya and Watanabe, 2014</a:t>
            </a:r>
            <a:endParaRPr kumimoji="1" lang="ja-JP" altLang="en-US" sz="1200" dirty="0"/>
          </a:p>
        </p:txBody>
      </p:sp>
      <p:pic>
        <p:nvPicPr>
          <p:cNvPr id="7" name="Picture 2" descr="減数分裂における細胞核・クロマチン構造の変換メカニズム">
            <a:extLst>
              <a:ext uri="{FF2B5EF4-FFF2-40B4-BE49-F238E27FC236}">
                <a16:creationId xmlns:a16="http://schemas.microsoft.com/office/drawing/2014/main" id="{51751C7B-A266-54F0-F368-5572CF5172F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345" y="4164519"/>
            <a:ext cx="3945843" cy="226886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8CCD60F5-DBB8-B57D-071F-12A8CC5AC348}"/>
              </a:ext>
            </a:extLst>
          </p:cNvPr>
          <p:cNvSpPr txBox="1"/>
          <p:nvPr/>
        </p:nvSpPr>
        <p:spPr>
          <a:xfrm>
            <a:off x="415194" y="6163947"/>
            <a:ext cx="3945843" cy="276999"/>
          </a:xfrm>
          <a:prstGeom prst="rect">
            <a:avLst/>
          </a:prstGeom>
          <a:noFill/>
        </p:spPr>
        <p:txBody>
          <a:bodyPr wrap="square">
            <a:spAutoFit/>
          </a:bodyPr>
          <a:lstStyle/>
          <a:p>
            <a:r>
              <a:rPr lang="ja-JP" altLang="en-US" sz="1200" dirty="0"/>
              <a:t>https://www.nibb.ac.jp/potentia/member/hiraoka.html</a:t>
            </a:r>
          </a:p>
        </p:txBody>
      </p:sp>
    </p:spTree>
    <p:extLst>
      <p:ext uri="{BB962C8B-B14F-4D97-AF65-F5344CB8AC3E}">
        <p14:creationId xmlns:p14="http://schemas.microsoft.com/office/powerpoint/2010/main" val="1584920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2DBECF0B-4BFA-1643-4772-C04E2D7D3D29}"/>
              </a:ext>
            </a:extLst>
          </p:cNvPr>
          <p:cNvPicPr>
            <a:picLocks noChangeAspect="1"/>
          </p:cNvPicPr>
          <p:nvPr/>
        </p:nvPicPr>
        <p:blipFill>
          <a:blip r:embed="rId2"/>
          <a:stretch>
            <a:fillRect/>
          </a:stretch>
        </p:blipFill>
        <p:spPr>
          <a:xfrm>
            <a:off x="827584" y="2854772"/>
            <a:ext cx="4497884" cy="3858813"/>
          </a:xfrm>
          <a:prstGeom prst="rect">
            <a:avLst/>
          </a:prstGeom>
        </p:spPr>
      </p:pic>
      <p:pic>
        <p:nvPicPr>
          <p:cNvPr id="6" name="図 5">
            <a:extLst>
              <a:ext uri="{FF2B5EF4-FFF2-40B4-BE49-F238E27FC236}">
                <a16:creationId xmlns:a16="http://schemas.microsoft.com/office/drawing/2014/main" id="{A5D598F7-3D70-7B22-F656-29848D621D42}"/>
              </a:ext>
            </a:extLst>
          </p:cNvPr>
          <p:cNvPicPr>
            <a:picLocks noChangeAspect="1"/>
          </p:cNvPicPr>
          <p:nvPr/>
        </p:nvPicPr>
        <p:blipFill rotWithShape="1">
          <a:blip r:embed="rId3"/>
          <a:srcRect t="52619"/>
          <a:stretch/>
        </p:blipFill>
        <p:spPr>
          <a:xfrm>
            <a:off x="182269" y="116632"/>
            <a:ext cx="9144000" cy="2619522"/>
          </a:xfrm>
          <a:prstGeom prst="rect">
            <a:avLst/>
          </a:prstGeom>
        </p:spPr>
      </p:pic>
    </p:spTree>
    <p:extLst>
      <p:ext uri="{BB962C8B-B14F-4D97-AF65-F5344CB8AC3E}">
        <p14:creationId xmlns:p14="http://schemas.microsoft.com/office/powerpoint/2010/main" val="1175756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9645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381000" y="4800600"/>
            <a:ext cx="4267200" cy="1214438"/>
            <a:chOff x="144" y="1392"/>
            <a:chExt cx="5568" cy="1584"/>
          </a:xfrm>
        </p:grpSpPr>
        <p:sp>
          <p:nvSpPr>
            <p:cNvPr id="19551"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2"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3"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4"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5"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6"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57"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58"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59"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0"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1"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2"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3"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4"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5"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66"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7"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8"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69"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0"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1"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2"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73"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74"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75"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76"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7"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8"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79"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80"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81"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82"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19583"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84"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85"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p>
          </p:txBody>
        </p:sp>
      </p:grpSp>
      <p:grpSp>
        <p:nvGrpSpPr>
          <p:cNvPr id="19459" name="Group 38"/>
          <p:cNvGrpSpPr>
            <a:grpSpLocks/>
          </p:cNvGrpSpPr>
          <p:nvPr/>
        </p:nvGrpSpPr>
        <p:grpSpPr bwMode="auto">
          <a:xfrm flipV="1">
            <a:off x="457200" y="304800"/>
            <a:ext cx="4267200" cy="1214438"/>
            <a:chOff x="432" y="1728"/>
            <a:chExt cx="2688" cy="765"/>
          </a:xfrm>
        </p:grpSpPr>
        <p:sp>
          <p:nvSpPr>
            <p:cNvPr id="19516"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17"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18"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19"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0"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1"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2"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23"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24"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5"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6"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7"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8"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29"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0"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31"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2"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3"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4"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5"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6"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37"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38"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39"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40"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41"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2"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3"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4"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5"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46"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47"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19548"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19549"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50"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p>
          </p:txBody>
        </p:sp>
      </p:grpSp>
      <p:sp>
        <p:nvSpPr>
          <p:cNvPr id="19460"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p>
        </p:txBody>
      </p:sp>
      <p:grpSp>
        <p:nvGrpSpPr>
          <p:cNvPr id="19461" name="Group 75"/>
          <p:cNvGrpSpPr>
            <a:grpSpLocks/>
          </p:cNvGrpSpPr>
          <p:nvPr/>
        </p:nvGrpSpPr>
        <p:grpSpPr bwMode="auto">
          <a:xfrm>
            <a:off x="2362200" y="3429000"/>
            <a:ext cx="1371600" cy="400050"/>
            <a:chOff x="1296" y="2304"/>
            <a:chExt cx="864" cy="252"/>
          </a:xfrm>
        </p:grpSpPr>
        <p:sp>
          <p:nvSpPr>
            <p:cNvPr id="19514"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19515"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p>
          </p:txBody>
        </p:sp>
      </p:grpSp>
      <p:sp>
        <p:nvSpPr>
          <p:cNvPr id="19462"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63"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p>
        </p:txBody>
      </p:sp>
      <p:sp>
        <p:nvSpPr>
          <p:cNvPr id="19464"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65"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p>
        </p:txBody>
      </p:sp>
      <p:sp>
        <p:nvSpPr>
          <p:cNvPr id="19466"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p>
        </p:txBody>
      </p:sp>
      <p:sp>
        <p:nvSpPr>
          <p:cNvPr id="19467"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68"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69"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0"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1"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2"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3"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4"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75"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76"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7"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8"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79"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0"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1"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2"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83"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4"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5"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6"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7"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8"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89"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90"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1"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2"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3"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4"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5"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6"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497"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498"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499"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19500"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19501"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02"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19503"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19504"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19505"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19506"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sp>
        <p:nvSpPr>
          <p:cNvPr id="19507"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grpSp>
        <p:nvGrpSpPr>
          <p:cNvPr id="5" name="Group 127"/>
          <p:cNvGrpSpPr>
            <a:grpSpLocks/>
          </p:cNvGrpSpPr>
          <p:nvPr/>
        </p:nvGrpSpPr>
        <p:grpSpPr bwMode="auto">
          <a:xfrm>
            <a:off x="2051050" y="2492375"/>
            <a:ext cx="773113" cy="942975"/>
            <a:chOff x="1292" y="1570"/>
            <a:chExt cx="487" cy="594"/>
          </a:xfrm>
        </p:grpSpPr>
        <p:sp>
          <p:nvSpPr>
            <p:cNvPr id="19512" name="Text Box 128"/>
            <p:cNvSpPr txBox="1">
              <a:spLocks noChangeArrowheads="1"/>
            </p:cNvSpPr>
            <p:nvPr/>
          </p:nvSpPr>
          <p:spPr bwMode="auto">
            <a:xfrm>
              <a:off x="1292" y="1933"/>
              <a:ext cx="404" cy="231"/>
            </a:xfrm>
            <a:prstGeom prst="rect">
              <a:avLst/>
            </a:prstGeom>
            <a:noFill/>
            <a:ln w="9525">
              <a:noFill/>
              <a:miter lim="800000"/>
              <a:headEnd/>
              <a:tailEnd/>
            </a:ln>
          </p:spPr>
          <p:txBody>
            <a:bodyPr wrap="none">
              <a:spAutoFit/>
            </a:bodyPr>
            <a:lstStyle/>
            <a:p>
              <a:r>
                <a:rPr lang="ja-JP" altLang="en-US"/>
                <a:t>精子</a:t>
              </a:r>
            </a:p>
          </p:txBody>
        </p:sp>
        <p:sp>
          <p:nvSpPr>
            <p:cNvPr id="19513" name="Text Box 129"/>
            <p:cNvSpPr txBox="1">
              <a:spLocks noChangeArrowheads="1"/>
            </p:cNvSpPr>
            <p:nvPr/>
          </p:nvSpPr>
          <p:spPr bwMode="auto">
            <a:xfrm>
              <a:off x="1519" y="1570"/>
              <a:ext cx="260" cy="231"/>
            </a:xfrm>
            <a:prstGeom prst="rect">
              <a:avLst/>
            </a:prstGeom>
            <a:noFill/>
            <a:ln w="9525">
              <a:noFill/>
              <a:miter lim="800000"/>
              <a:headEnd/>
              <a:tailEnd/>
            </a:ln>
          </p:spPr>
          <p:txBody>
            <a:bodyPr wrap="none">
              <a:spAutoFit/>
            </a:bodyPr>
            <a:lstStyle/>
            <a:p>
              <a:r>
                <a:rPr lang="ja-JP" altLang="en-US"/>
                <a:t>卵</a:t>
              </a:r>
            </a:p>
          </p:txBody>
        </p:sp>
      </p:grpSp>
      <p:grpSp>
        <p:nvGrpSpPr>
          <p:cNvPr id="6" name="Group 130"/>
          <p:cNvGrpSpPr>
            <a:grpSpLocks/>
          </p:cNvGrpSpPr>
          <p:nvPr/>
        </p:nvGrpSpPr>
        <p:grpSpPr bwMode="auto">
          <a:xfrm>
            <a:off x="250825" y="1700213"/>
            <a:ext cx="1238250" cy="2959100"/>
            <a:chOff x="158" y="1071"/>
            <a:chExt cx="780" cy="1864"/>
          </a:xfrm>
        </p:grpSpPr>
        <p:sp>
          <p:nvSpPr>
            <p:cNvPr id="19510" name="Text Box 131"/>
            <p:cNvSpPr txBox="1">
              <a:spLocks noChangeArrowheads="1"/>
            </p:cNvSpPr>
            <p:nvPr/>
          </p:nvSpPr>
          <p:spPr bwMode="auto">
            <a:xfrm>
              <a:off x="158" y="1071"/>
              <a:ext cx="780" cy="231"/>
            </a:xfrm>
            <a:prstGeom prst="rect">
              <a:avLst/>
            </a:prstGeom>
            <a:noFill/>
            <a:ln w="9525">
              <a:noFill/>
              <a:miter lim="800000"/>
              <a:headEnd/>
              <a:tailEnd/>
            </a:ln>
          </p:spPr>
          <p:txBody>
            <a:bodyPr wrap="none">
              <a:spAutoFit/>
            </a:bodyPr>
            <a:lstStyle/>
            <a:p>
              <a:r>
                <a:rPr lang="ja-JP" altLang="en-US"/>
                <a:t>雌 </a:t>
              </a:r>
              <a:r>
                <a:rPr lang="en-US" altLang="ja-JP"/>
                <a:t>Female</a:t>
              </a:r>
            </a:p>
          </p:txBody>
        </p:sp>
        <p:sp>
          <p:nvSpPr>
            <p:cNvPr id="19511" name="Text Box 132"/>
            <p:cNvSpPr txBox="1">
              <a:spLocks noChangeArrowheads="1"/>
            </p:cNvSpPr>
            <p:nvPr/>
          </p:nvSpPr>
          <p:spPr bwMode="auto">
            <a:xfrm>
              <a:off x="204" y="2704"/>
              <a:ext cx="612" cy="231"/>
            </a:xfrm>
            <a:prstGeom prst="rect">
              <a:avLst/>
            </a:prstGeom>
            <a:noFill/>
            <a:ln w="9525">
              <a:noFill/>
              <a:miter lim="800000"/>
              <a:headEnd/>
              <a:tailEnd/>
            </a:ln>
          </p:spPr>
          <p:txBody>
            <a:bodyPr wrap="none">
              <a:spAutoFit/>
            </a:bodyPr>
            <a:lstStyle/>
            <a:p>
              <a:r>
                <a:rPr lang="ja-JP" altLang="en-US"/>
                <a:t>雄 </a:t>
              </a:r>
              <a:r>
                <a:rPr lang="en-US" altLang="ja-JP"/>
                <a:t>Male</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
          <p:cNvGrpSpPr>
            <a:grpSpLocks/>
          </p:cNvGrpSpPr>
          <p:nvPr/>
        </p:nvGrpSpPr>
        <p:grpSpPr bwMode="auto">
          <a:xfrm>
            <a:off x="381000" y="4800600"/>
            <a:ext cx="4267200" cy="1214438"/>
            <a:chOff x="144" y="1392"/>
            <a:chExt cx="5568" cy="1584"/>
          </a:xfrm>
        </p:grpSpPr>
        <p:sp>
          <p:nvSpPr>
            <p:cNvPr id="20610"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1"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2"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3"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4"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5"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6"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17"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18"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19"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0"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1"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2"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3"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4"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25"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6"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7"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8"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29"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0"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1"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32"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33"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34"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35"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6"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7"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8"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39"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40"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41"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0642"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643"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44"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p>
          </p:txBody>
        </p:sp>
      </p:grpSp>
      <p:grpSp>
        <p:nvGrpSpPr>
          <p:cNvPr id="20483" name="Group 38"/>
          <p:cNvGrpSpPr>
            <a:grpSpLocks/>
          </p:cNvGrpSpPr>
          <p:nvPr/>
        </p:nvGrpSpPr>
        <p:grpSpPr bwMode="auto">
          <a:xfrm flipV="1">
            <a:off x="457200" y="304800"/>
            <a:ext cx="4267200" cy="1214438"/>
            <a:chOff x="432" y="1728"/>
            <a:chExt cx="2688" cy="765"/>
          </a:xfrm>
        </p:grpSpPr>
        <p:sp>
          <p:nvSpPr>
            <p:cNvPr id="20575"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6"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7"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8"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79"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0"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1"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82"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83"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4"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5"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6"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7"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8"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89"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90"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1"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2"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3"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4"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5"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596"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597"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98"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99"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00"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1"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2"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3"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4"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605"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06"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0607"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0608"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609"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p>
          </p:txBody>
        </p:sp>
      </p:grpSp>
      <p:sp>
        <p:nvSpPr>
          <p:cNvPr id="20484"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p>
        </p:txBody>
      </p:sp>
      <p:grpSp>
        <p:nvGrpSpPr>
          <p:cNvPr id="20485" name="Group 75"/>
          <p:cNvGrpSpPr>
            <a:grpSpLocks/>
          </p:cNvGrpSpPr>
          <p:nvPr/>
        </p:nvGrpSpPr>
        <p:grpSpPr bwMode="auto">
          <a:xfrm>
            <a:off x="2362200" y="3429000"/>
            <a:ext cx="1371600" cy="400050"/>
            <a:chOff x="1296" y="2304"/>
            <a:chExt cx="864" cy="252"/>
          </a:xfrm>
        </p:grpSpPr>
        <p:sp>
          <p:nvSpPr>
            <p:cNvPr id="20573"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0574"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p>
          </p:txBody>
        </p:sp>
      </p:grpSp>
      <p:sp>
        <p:nvSpPr>
          <p:cNvPr id="20486"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487"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p>
        </p:txBody>
      </p:sp>
      <p:sp>
        <p:nvSpPr>
          <p:cNvPr id="20488"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489"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0490"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0491"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492"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3"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4"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5"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6"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7"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498"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499"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00"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1"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2"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3"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4"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5"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6"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07"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8"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09"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0"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1"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2"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3"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14"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15"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16"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17"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8"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19"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20"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21"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22"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23"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0524"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0525"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26"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0527"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0528"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0529"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0530"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sp>
        <p:nvSpPr>
          <p:cNvPr id="20531"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grpSp>
        <p:nvGrpSpPr>
          <p:cNvPr id="5" name="Group 167"/>
          <p:cNvGrpSpPr>
            <a:grpSpLocks/>
          </p:cNvGrpSpPr>
          <p:nvPr/>
        </p:nvGrpSpPr>
        <p:grpSpPr bwMode="auto">
          <a:xfrm>
            <a:off x="2568575" y="115888"/>
            <a:ext cx="6059488" cy="930275"/>
            <a:chOff x="1618" y="73"/>
            <a:chExt cx="3817" cy="586"/>
          </a:xfrm>
        </p:grpSpPr>
        <p:sp>
          <p:nvSpPr>
            <p:cNvPr id="20569" name="Text Box 126"/>
            <p:cNvSpPr txBox="1">
              <a:spLocks noChangeArrowheads="1"/>
            </p:cNvSpPr>
            <p:nvPr/>
          </p:nvSpPr>
          <p:spPr bwMode="auto">
            <a:xfrm>
              <a:off x="1618" y="81"/>
              <a:ext cx="276" cy="442"/>
            </a:xfrm>
            <a:prstGeom prst="rect">
              <a:avLst/>
            </a:prstGeom>
            <a:noFill/>
            <a:ln w="9525">
              <a:noFill/>
              <a:miter lim="800000"/>
              <a:headEnd/>
              <a:tailEnd/>
            </a:ln>
          </p:spPr>
          <p:txBody>
            <a:bodyPr wrap="none">
              <a:spAutoFit/>
            </a:bodyPr>
            <a:lstStyle/>
            <a:p>
              <a:r>
                <a:rPr lang="en-US" altLang="ja-JP" sz="4000">
                  <a:solidFill>
                    <a:srgbClr val="FF0000"/>
                  </a:solidFill>
                  <a:latin typeface="ＭＳ Ｐゴシック" charset="-128"/>
                </a:rPr>
                <a:t>*</a:t>
              </a:r>
            </a:p>
          </p:txBody>
        </p:sp>
        <p:sp>
          <p:nvSpPr>
            <p:cNvPr id="20570" name="Text Box 127"/>
            <p:cNvSpPr txBox="1">
              <a:spLocks noChangeArrowheads="1"/>
            </p:cNvSpPr>
            <p:nvPr/>
          </p:nvSpPr>
          <p:spPr bwMode="auto">
            <a:xfrm>
              <a:off x="2129" y="85"/>
              <a:ext cx="276" cy="442"/>
            </a:xfrm>
            <a:prstGeom prst="rect">
              <a:avLst/>
            </a:prstGeom>
            <a:noFill/>
            <a:ln w="9525">
              <a:noFill/>
              <a:miter lim="800000"/>
              <a:headEnd/>
              <a:tailEnd/>
            </a:ln>
          </p:spPr>
          <p:txBody>
            <a:bodyPr wrap="none">
              <a:spAutoFit/>
            </a:bodyPr>
            <a:lstStyle/>
            <a:p>
              <a:r>
                <a:rPr lang="en-US" altLang="ja-JP" sz="4000">
                  <a:solidFill>
                    <a:srgbClr val="FF0000"/>
                  </a:solidFill>
                  <a:latin typeface="ＭＳ Ｐゴシック" charset="-128"/>
                </a:rPr>
                <a:t>*</a:t>
              </a:r>
            </a:p>
          </p:txBody>
        </p:sp>
        <p:sp>
          <p:nvSpPr>
            <p:cNvPr id="20571" name="Text Box 128"/>
            <p:cNvSpPr txBox="1">
              <a:spLocks noChangeArrowheads="1"/>
            </p:cNvSpPr>
            <p:nvPr/>
          </p:nvSpPr>
          <p:spPr bwMode="auto">
            <a:xfrm>
              <a:off x="2612" y="73"/>
              <a:ext cx="276" cy="442"/>
            </a:xfrm>
            <a:prstGeom prst="rect">
              <a:avLst/>
            </a:prstGeom>
            <a:noFill/>
            <a:ln w="9525">
              <a:noFill/>
              <a:miter lim="800000"/>
              <a:headEnd/>
              <a:tailEnd/>
            </a:ln>
          </p:spPr>
          <p:txBody>
            <a:bodyPr wrap="none">
              <a:spAutoFit/>
            </a:bodyPr>
            <a:lstStyle/>
            <a:p>
              <a:r>
                <a:rPr lang="en-US" altLang="ja-JP" sz="4000">
                  <a:solidFill>
                    <a:srgbClr val="FF0000"/>
                  </a:solidFill>
                  <a:latin typeface="ＭＳ Ｐゴシック" charset="-128"/>
                </a:rPr>
                <a:t>*</a:t>
              </a:r>
            </a:p>
          </p:txBody>
        </p:sp>
        <p:sp>
          <p:nvSpPr>
            <p:cNvPr id="20572" name="Text Box 129"/>
            <p:cNvSpPr txBox="1">
              <a:spLocks noChangeArrowheads="1"/>
            </p:cNvSpPr>
            <p:nvPr/>
          </p:nvSpPr>
          <p:spPr bwMode="auto">
            <a:xfrm>
              <a:off x="3107" y="255"/>
              <a:ext cx="2328" cy="404"/>
            </a:xfrm>
            <a:prstGeom prst="rect">
              <a:avLst/>
            </a:prstGeom>
            <a:noFill/>
            <a:ln w="9525">
              <a:noFill/>
              <a:miter lim="800000"/>
              <a:headEnd/>
              <a:tailEnd/>
            </a:ln>
          </p:spPr>
          <p:txBody>
            <a:bodyPr wrap="none">
              <a:spAutoFit/>
            </a:bodyPr>
            <a:lstStyle/>
            <a:p>
              <a:r>
                <a:rPr lang="ja-JP" altLang="en-US" b="1"/>
                <a:t>体細胞のゲノムに生じた突然変異は</a:t>
              </a:r>
            </a:p>
            <a:p>
              <a:r>
                <a:rPr lang="ja-JP" altLang="en-US" b="1"/>
                <a:t>次世代には伝わらない。</a:t>
              </a:r>
            </a:p>
          </p:txBody>
        </p:sp>
      </p:grpSp>
      <p:grpSp>
        <p:nvGrpSpPr>
          <p:cNvPr id="6" name="Group 166"/>
          <p:cNvGrpSpPr>
            <a:grpSpLocks/>
          </p:cNvGrpSpPr>
          <p:nvPr/>
        </p:nvGrpSpPr>
        <p:grpSpPr bwMode="auto">
          <a:xfrm>
            <a:off x="2243138" y="920750"/>
            <a:ext cx="7526337" cy="2562225"/>
            <a:chOff x="1413" y="580"/>
            <a:chExt cx="4741" cy="1614"/>
          </a:xfrm>
        </p:grpSpPr>
        <p:sp>
          <p:nvSpPr>
            <p:cNvPr id="20534" name="Text Box 130"/>
            <p:cNvSpPr txBox="1">
              <a:spLocks noChangeArrowheads="1"/>
            </p:cNvSpPr>
            <p:nvPr/>
          </p:nvSpPr>
          <p:spPr bwMode="auto">
            <a:xfrm>
              <a:off x="1413" y="59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5" name="Text Box 131"/>
            <p:cNvSpPr txBox="1">
              <a:spLocks noChangeArrowheads="1"/>
            </p:cNvSpPr>
            <p:nvPr/>
          </p:nvSpPr>
          <p:spPr bwMode="auto">
            <a:xfrm>
              <a:off x="1927" y="58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6" name="Text Box 132"/>
            <p:cNvSpPr txBox="1">
              <a:spLocks noChangeArrowheads="1"/>
            </p:cNvSpPr>
            <p:nvPr/>
          </p:nvSpPr>
          <p:spPr bwMode="auto">
            <a:xfrm>
              <a:off x="2407" y="580"/>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7" name="Text Box 133"/>
            <p:cNvSpPr txBox="1">
              <a:spLocks noChangeArrowheads="1"/>
            </p:cNvSpPr>
            <p:nvPr/>
          </p:nvSpPr>
          <p:spPr bwMode="auto">
            <a:xfrm>
              <a:off x="2014" y="1219"/>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8" name="Text Box 134"/>
            <p:cNvSpPr txBox="1">
              <a:spLocks noChangeArrowheads="1"/>
            </p:cNvSpPr>
            <p:nvPr/>
          </p:nvSpPr>
          <p:spPr bwMode="auto">
            <a:xfrm>
              <a:off x="3495" y="173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39" name="Text Box 135"/>
            <p:cNvSpPr txBox="1">
              <a:spLocks noChangeArrowheads="1"/>
            </p:cNvSpPr>
            <p:nvPr/>
          </p:nvSpPr>
          <p:spPr bwMode="auto">
            <a:xfrm>
              <a:off x="3845" y="173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nvGrpSpPr>
            <p:cNvPr id="20540" name="Group 140"/>
            <p:cNvGrpSpPr>
              <a:grpSpLocks/>
            </p:cNvGrpSpPr>
            <p:nvPr/>
          </p:nvGrpSpPr>
          <p:grpSpPr bwMode="auto">
            <a:xfrm>
              <a:off x="4186" y="1491"/>
              <a:ext cx="496" cy="698"/>
              <a:chOff x="4186" y="1491"/>
              <a:chExt cx="496" cy="698"/>
            </a:xfrm>
          </p:grpSpPr>
          <p:sp>
            <p:nvSpPr>
              <p:cNvPr id="20565" name="Text Box 136"/>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6" name="Text Box 137"/>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7" name="Text Box 138"/>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8" name="Text Box 139"/>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1" name="Group 141"/>
            <p:cNvGrpSpPr>
              <a:grpSpLocks/>
            </p:cNvGrpSpPr>
            <p:nvPr/>
          </p:nvGrpSpPr>
          <p:grpSpPr bwMode="auto">
            <a:xfrm>
              <a:off x="4676" y="1496"/>
              <a:ext cx="496" cy="698"/>
              <a:chOff x="4186" y="1491"/>
              <a:chExt cx="496" cy="698"/>
            </a:xfrm>
          </p:grpSpPr>
          <p:sp>
            <p:nvSpPr>
              <p:cNvPr id="20561" name="Text Box 142"/>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2" name="Text Box 143"/>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3" name="Text Box 144"/>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4" name="Text Box 145"/>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2" name="Group 146"/>
            <p:cNvGrpSpPr>
              <a:grpSpLocks/>
            </p:cNvGrpSpPr>
            <p:nvPr/>
          </p:nvGrpSpPr>
          <p:grpSpPr bwMode="auto">
            <a:xfrm>
              <a:off x="5175" y="1488"/>
              <a:ext cx="496" cy="698"/>
              <a:chOff x="4186" y="1491"/>
              <a:chExt cx="496" cy="698"/>
            </a:xfrm>
          </p:grpSpPr>
          <p:sp>
            <p:nvSpPr>
              <p:cNvPr id="20557" name="Text Box 147"/>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8" name="Text Box 148"/>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9" name="Text Box 149"/>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60" name="Text Box 150"/>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3" name="Group 151"/>
            <p:cNvGrpSpPr>
              <a:grpSpLocks/>
            </p:cNvGrpSpPr>
            <p:nvPr/>
          </p:nvGrpSpPr>
          <p:grpSpPr bwMode="auto">
            <a:xfrm>
              <a:off x="5658" y="1488"/>
              <a:ext cx="496" cy="698"/>
              <a:chOff x="4186" y="1491"/>
              <a:chExt cx="496" cy="698"/>
            </a:xfrm>
          </p:grpSpPr>
          <p:sp>
            <p:nvSpPr>
              <p:cNvPr id="20553" name="Text Box 152"/>
              <p:cNvSpPr txBox="1">
                <a:spLocks noChangeArrowheads="1"/>
              </p:cNvSpPr>
              <p:nvPr/>
            </p:nvSpPr>
            <p:spPr bwMode="auto">
              <a:xfrm>
                <a:off x="4186" y="1491"/>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4" name="Text Box 153"/>
              <p:cNvSpPr txBox="1">
                <a:spLocks noChangeArrowheads="1"/>
              </p:cNvSpPr>
              <p:nvPr/>
            </p:nvSpPr>
            <p:spPr bwMode="auto">
              <a:xfrm>
                <a:off x="4402" y="1493"/>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5" name="Text Box 154"/>
              <p:cNvSpPr txBox="1">
                <a:spLocks noChangeArrowheads="1"/>
              </p:cNvSpPr>
              <p:nvPr/>
            </p:nvSpPr>
            <p:spPr bwMode="auto">
              <a:xfrm>
                <a:off x="4406" y="1747"/>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6" name="Text Box 155"/>
              <p:cNvSpPr txBox="1">
                <a:spLocks noChangeArrowheads="1"/>
              </p:cNvSpPr>
              <p:nvPr/>
            </p:nvSpPr>
            <p:spPr bwMode="auto">
              <a:xfrm>
                <a:off x="4195" y="174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4" name="Group 162"/>
            <p:cNvGrpSpPr>
              <a:grpSpLocks/>
            </p:cNvGrpSpPr>
            <p:nvPr/>
          </p:nvGrpSpPr>
          <p:grpSpPr bwMode="auto">
            <a:xfrm>
              <a:off x="5185" y="1230"/>
              <a:ext cx="492" cy="444"/>
              <a:chOff x="5311" y="2052"/>
              <a:chExt cx="492" cy="444"/>
            </a:xfrm>
          </p:grpSpPr>
          <p:sp>
            <p:nvSpPr>
              <p:cNvPr id="20551" name="Text Box 157"/>
              <p:cNvSpPr txBox="1">
                <a:spLocks noChangeArrowheads="1"/>
              </p:cNvSpPr>
              <p:nvPr/>
            </p:nvSpPr>
            <p:spPr bwMode="auto">
              <a:xfrm>
                <a:off x="5311" y="2052"/>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2" name="Text Box 158"/>
              <p:cNvSpPr txBox="1">
                <a:spLocks noChangeArrowheads="1"/>
              </p:cNvSpPr>
              <p:nvPr/>
            </p:nvSpPr>
            <p:spPr bwMode="auto">
              <a:xfrm>
                <a:off x="5527" y="2054"/>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5" name="Group 161"/>
            <p:cNvGrpSpPr>
              <a:grpSpLocks/>
            </p:cNvGrpSpPr>
            <p:nvPr/>
          </p:nvGrpSpPr>
          <p:grpSpPr bwMode="auto">
            <a:xfrm>
              <a:off x="5667" y="1237"/>
              <a:ext cx="487" cy="445"/>
              <a:chOff x="5320" y="2305"/>
              <a:chExt cx="487" cy="445"/>
            </a:xfrm>
          </p:grpSpPr>
          <p:sp>
            <p:nvSpPr>
              <p:cNvPr id="20549" name="Text Box 159"/>
              <p:cNvSpPr txBox="1">
                <a:spLocks noChangeArrowheads="1"/>
              </p:cNvSpPr>
              <p:nvPr/>
            </p:nvSpPr>
            <p:spPr bwMode="auto">
              <a:xfrm>
                <a:off x="5531" y="2308"/>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50" name="Text Box 160"/>
              <p:cNvSpPr txBox="1">
                <a:spLocks noChangeArrowheads="1"/>
              </p:cNvSpPr>
              <p:nvPr/>
            </p:nvSpPr>
            <p:spPr bwMode="auto">
              <a:xfrm>
                <a:off x="5320" y="2305"/>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nvGrpSpPr>
            <p:cNvPr id="20546" name="Group 163"/>
            <p:cNvGrpSpPr>
              <a:grpSpLocks/>
            </p:cNvGrpSpPr>
            <p:nvPr/>
          </p:nvGrpSpPr>
          <p:grpSpPr bwMode="auto">
            <a:xfrm>
              <a:off x="4678" y="1237"/>
              <a:ext cx="487" cy="445"/>
              <a:chOff x="5320" y="2305"/>
              <a:chExt cx="487" cy="445"/>
            </a:xfrm>
          </p:grpSpPr>
          <p:sp>
            <p:nvSpPr>
              <p:cNvPr id="20547" name="Text Box 164"/>
              <p:cNvSpPr txBox="1">
                <a:spLocks noChangeArrowheads="1"/>
              </p:cNvSpPr>
              <p:nvPr/>
            </p:nvSpPr>
            <p:spPr bwMode="auto">
              <a:xfrm>
                <a:off x="5531" y="2308"/>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sp>
            <p:nvSpPr>
              <p:cNvPr id="20548" name="Text Box 165"/>
              <p:cNvSpPr txBox="1">
                <a:spLocks noChangeArrowheads="1"/>
              </p:cNvSpPr>
              <p:nvPr/>
            </p:nvSpPr>
            <p:spPr bwMode="auto">
              <a:xfrm>
                <a:off x="5320" y="2305"/>
                <a:ext cx="276" cy="442"/>
              </a:xfrm>
              <a:prstGeom prst="rect">
                <a:avLst/>
              </a:prstGeom>
              <a:noFill/>
              <a:ln w="9525">
                <a:noFill/>
                <a:miter lim="800000"/>
                <a:headEnd/>
                <a:tailEnd/>
              </a:ln>
            </p:spPr>
            <p:txBody>
              <a:bodyPr wrap="none">
                <a:spAutoFit/>
              </a:bodyPr>
              <a:lstStyle/>
              <a:p>
                <a:r>
                  <a:rPr lang="en-US" altLang="ja-JP" sz="4000">
                    <a:solidFill>
                      <a:schemeClr val="accent2"/>
                    </a:solidFill>
                    <a:latin typeface="ＭＳ Ｐゴシック" charset="-128"/>
                  </a:rPr>
                  <a:t>*</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7"/>
          <p:cNvSpPr txBox="1">
            <a:spLocks noChangeArrowheads="1"/>
          </p:cNvSpPr>
          <p:nvPr/>
        </p:nvSpPr>
        <p:spPr bwMode="auto">
          <a:xfrm>
            <a:off x="1116013" y="692696"/>
            <a:ext cx="6769100" cy="396875"/>
          </a:xfrm>
          <a:prstGeom prst="rect">
            <a:avLst/>
          </a:prstGeom>
          <a:noFill/>
          <a:ln w="9525">
            <a:noFill/>
            <a:miter lim="800000"/>
            <a:headEnd/>
            <a:tailEnd/>
          </a:ln>
        </p:spPr>
        <p:txBody>
          <a:bodyPr>
            <a:spAutoFit/>
          </a:bodyPr>
          <a:lstStyle/>
          <a:p>
            <a:r>
              <a:rPr lang="ja-JP" altLang="en-US" sz="2000" b="1"/>
              <a:t>生殖細胞のゲノムに生じた突然変異しか次世代に伝わらない。</a:t>
            </a:r>
          </a:p>
        </p:txBody>
      </p:sp>
      <p:sp>
        <p:nvSpPr>
          <p:cNvPr id="21507" name="Text Box 8"/>
          <p:cNvSpPr txBox="1">
            <a:spLocks noChangeArrowheads="1"/>
          </p:cNvSpPr>
          <p:nvPr/>
        </p:nvSpPr>
        <p:spPr bwMode="auto">
          <a:xfrm>
            <a:off x="1258888" y="1556296"/>
            <a:ext cx="7353300" cy="461963"/>
          </a:xfrm>
          <a:prstGeom prst="rect">
            <a:avLst/>
          </a:prstGeom>
          <a:noFill/>
          <a:ln w="9525">
            <a:noFill/>
            <a:miter lim="800000"/>
            <a:headEnd/>
            <a:tailEnd/>
          </a:ln>
        </p:spPr>
        <p:txBody>
          <a:bodyPr wrap="none">
            <a:spAutoFit/>
          </a:bodyPr>
          <a:lstStyle/>
          <a:p>
            <a:r>
              <a:rPr lang="ja-JP" altLang="en-US" sz="2400" b="1"/>
              <a:t>だから、種にとっては生殖細胞での突然変異が大事。</a:t>
            </a:r>
          </a:p>
        </p:txBody>
      </p:sp>
      <p:sp>
        <p:nvSpPr>
          <p:cNvPr id="21508" name="テキスト ボックス 5"/>
          <p:cNvSpPr txBox="1">
            <a:spLocks noChangeArrowheads="1"/>
          </p:cNvSpPr>
          <p:nvPr/>
        </p:nvSpPr>
        <p:spPr bwMode="auto">
          <a:xfrm>
            <a:off x="317697" y="2766740"/>
            <a:ext cx="8574783" cy="2246769"/>
          </a:xfrm>
          <a:prstGeom prst="rect">
            <a:avLst/>
          </a:prstGeom>
          <a:noFill/>
          <a:ln w="9525">
            <a:noFill/>
            <a:miter lim="800000"/>
            <a:headEnd/>
            <a:tailEnd/>
          </a:ln>
        </p:spPr>
        <p:txBody>
          <a:bodyPr wrap="none">
            <a:spAutoFit/>
          </a:bodyPr>
          <a:lstStyle/>
          <a:p>
            <a:r>
              <a:rPr lang="ja-JP" altLang="en-US" sz="2000" dirty="0"/>
              <a:t>体細胞の突然変異は、発がんの主要因となる。</a:t>
            </a:r>
            <a:endParaRPr lang="en-US" altLang="ja-JP" sz="2000" dirty="0"/>
          </a:p>
          <a:p>
            <a:endParaRPr lang="en-US" altLang="ja-JP" sz="2000" dirty="0"/>
          </a:p>
          <a:p>
            <a:r>
              <a:rPr lang="ja-JP" altLang="en-US" sz="2000" dirty="0"/>
              <a:t>個体レベルではそれなりに大事であるが、生殖年齢をすぎた発がんは</a:t>
            </a:r>
            <a:endParaRPr lang="en-US" altLang="ja-JP" sz="2000" dirty="0"/>
          </a:p>
          <a:p>
            <a:r>
              <a:rPr lang="ja-JP" altLang="en-US" sz="2000" dirty="0"/>
              <a:t>種にとっては重要ではない（どっちでもいい）。</a:t>
            </a:r>
            <a:endParaRPr lang="en-US" altLang="ja-JP" sz="2000" dirty="0"/>
          </a:p>
          <a:p>
            <a:r>
              <a:rPr lang="ja-JP" altLang="en-US" sz="2000" dirty="0"/>
              <a:t>生殖年齢にある若い個体での発がん抑制が進化的に意義があるが、年寄りの</a:t>
            </a:r>
            <a:endParaRPr lang="en-US" altLang="ja-JP" sz="2000" dirty="0"/>
          </a:p>
          <a:p>
            <a:r>
              <a:rPr lang="ja-JP" altLang="en-US" sz="2000" dirty="0"/>
              <a:t>発がんを抑制することに進化的意義は薄いと考えられる。（ので、年が寄ると</a:t>
            </a:r>
            <a:endParaRPr lang="en-US" altLang="ja-JP" sz="2000" dirty="0"/>
          </a:p>
          <a:p>
            <a:r>
              <a:rPr lang="ja-JP" altLang="en-US" sz="2000" dirty="0"/>
              <a:t>発がん抑制が解除されるのであろう）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8"/>
                                        </p:tgtEl>
                                        <p:attrNameLst>
                                          <p:attrName>style.visibility</p:attrName>
                                        </p:attrNameLst>
                                      </p:cBhvr>
                                      <p:to>
                                        <p:strVal val="visible"/>
                                      </p:to>
                                    </p:set>
                                    <p:animEffect transition="in" filter="wipe(left)">
                                      <p:cBhvr>
                                        <p:cTn id="7"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Group 2"/>
          <p:cNvGrpSpPr>
            <a:grpSpLocks/>
          </p:cNvGrpSpPr>
          <p:nvPr/>
        </p:nvGrpSpPr>
        <p:grpSpPr bwMode="auto">
          <a:xfrm>
            <a:off x="381000" y="4800600"/>
            <a:ext cx="4267200" cy="1214438"/>
            <a:chOff x="144" y="1392"/>
            <a:chExt cx="5568" cy="1584"/>
          </a:xfrm>
        </p:grpSpPr>
        <p:sp>
          <p:nvSpPr>
            <p:cNvPr id="24681" name="AutoShape 3"/>
            <p:cNvSpPr>
              <a:spLocks noChangeArrowheads="1"/>
            </p:cNvSpPr>
            <p:nvPr/>
          </p:nvSpPr>
          <p:spPr bwMode="auto">
            <a:xfrm>
              <a:off x="2544"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2" name="AutoShape 4"/>
            <p:cNvSpPr>
              <a:spLocks noChangeArrowheads="1"/>
            </p:cNvSpPr>
            <p:nvPr/>
          </p:nvSpPr>
          <p:spPr bwMode="auto">
            <a:xfrm>
              <a:off x="297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3" name="AutoShape 5"/>
            <p:cNvSpPr>
              <a:spLocks noChangeArrowheads="1"/>
            </p:cNvSpPr>
            <p:nvPr/>
          </p:nvSpPr>
          <p:spPr bwMode="auto">
            <a:xfrm>
              <a:off x="2544"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4" name="AutoShape 6"/>
            <p:cNvSpPr>
              <a:spLocks noChangeArrowheads="1"/>
            </p:cNvSpPr>
            <p:nvPr/>
          </p:nvSpPr>
          <p:spPr bwMode="auto">
            <a:xfrm>
              <a:off x="297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5" name="AutoShape 7"/>
            <p:cNvSpPr>
              <a:spLocks noChangeArrowheads="1"/>
            </p:cNvSpPr>
            <p:nvPr/>
          </p:nvSpPr>
          <p:spPr bwMode="auto">
            <a:xfrm>
              <a:off x="2544"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6" name="AutoShape 8"/>
            <p:cNvSpPr>
              <a:spLocks noChangeArrowheads="1"/>
            </p:cNvSpPr>
            <p:nvPr/>
          </p:nvSpPr>
          <p:spPr bwMode="auto">
            <a:xfrm>
              <a:off x="2976"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87" name="Oval 9"/>
            <p:cNvSpPr>
              <a:spLocks noChangeArrowheads="1"/>
            </p:cNvSpPr>
            <p:nvPr/>
          </p:nvSpPr>
          <p:spPr bwMode="auto">
            <a:xfrm>
              <a:off x="14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88" name="Oval 10"/>
            <p:cNvSpPr>
              <a:spLocks noChangeArrowheads="1"/>
            </p:cNvSpPr>
            <p:nvPr/>
          </p:nvSpPr>
          <p:spPr bwMode="auto">
            <a:xfrm>
              <a:off x="2592"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89" name="AutoShape 11"/>
            <p:cNvSpPr>
              <a:spLocks noChangeArrowheads="1"/>
            </p:cNvSpPr>
            <p:nvPr/>
          </p:nvSpPr>
          <p:spPr bwMode="auto">
            <a:xfrm>
              <a:off x="360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0" name="AutoShape 12"/>
            <p:cNvSpPr>
              <a:spLocks noChangeArrowheads="1"/>
            </p:cNvSpPr>
            <p:nvPr/>
          </p:nvSpPr>
          <p:spPr bwMode="auto">
            <a:xfrm>
              <a:off x="4032"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1" name="AutoShape 13"/>
            <p:cNvSpPr>
              <a:spLocks noChangeArrowheads="1"/>
            </p:cNvSpPr>
            <p:nvPr/>
          </p:nvSpPr>
          <p:spPr bwMode="auto">
            <a:xfrm>
              <a:off x="360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2" name="AutoShape 14"/>
            <p:cNvSpPr>
              <a:spLocks noChangeArrowheads="1"/>
            </p:cNvSpPr>
            <p:nvPr/>
          </p:nvSpPr>
          <p:spPr bwMode="auto">
            <a:xfrm>
              <a:off x="4032"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3" name="AutoShape 15"/>
            <p:cNvSpPr>
              <a:spLocks noChangeArrowheads="1"/>
            </p:cNvSpPr>
            <p:nvPr/>
          </p:nvSpPr>
          <p:spPr bwMode="auto">
            <a:xfrm>
              <a:off x="360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4" name="AutoShape 16"/>
            <p:cNvSpPr>
              <a:spLocks noChangeArrowheads="1"/>
            </p:cNvSpPr>
            <p:nvPr/>
          </p:nvSpPr>
          <p:spPr bwMode="auto">
            <a:xfrm>
              <a:off x="4032"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5" name="Oval 17"/>
            <p:cNvSpPr>
              <a:spLocks noChangeArrowheads="1"/>
            </p:cNvSpPr>
            <p:nvPr/>
          </p:nvSpPr>
          <p:spPr bwMode="auto">
            <a:xfrm>
              <a:off x="3648"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96" name="AutoShape 18"/>
            <p:cNvSpPr>
              <a:spLocks noChangeArrowheads="1"/>
            </p:cNvSpPr>
            <p:nvPr/>
          </p:nvSpPr>
          <p:spPr bwMode="auto">
            <a:xfrm>
              <a:off x="460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7" name="AutoShape 19"/>
            <p:cNvSpPr>
              <a:spLocks noChangeArrowheads="1"/>
            </p:cNvSpPr>
            <p:nvPr/>
          </p:nvSpPr>
          <p:spPr bwMode="auto">
            <a:xfrm>
              <a:off x="5040"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8" name="AutoShape 20"/>
            <p:cNvSpPr>
              <a:spLocks noChangeArrowheads="1"/>
            </p:cNvSpPr>
            <p:nvPr/>
          </p:nvSpPr>
          <p:spPr bwMode="auto">
            <a:xfrm>
              <a:off x="460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699" name="AutoShape 21"/>
            <p:cNvSpPr>
              <a:spLocks noChangeArrowheads="1"/>
            </p:cNvSpPr>
            <p:nvPr/>
          </p:nvSpPr>
          <p:spPr bwMode="auto">
            <a:xfrm>
              <a:off x="5040"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0" name="AutoShape 22"/>
            <p:cNvSpPr>
              <a:spLocks noChangeArrowheads="1"/>
            </p:cNvSpPr>
            <p:nvPr/>
          </p:nvSpPr>
          <p:spPr bwMode="auto">
            <a:xfrm>
              <a:off x="4608"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1" name="AutoShape 23"/>
            <p:cNvSpPr>
              <a:spLocks noChangeArrowheads="1"/>
            </p:cNvSpPr>
            <p:nvPr/>
          </p:nvSpPr>
          <p:spPr bwMode="auto">
            <a:xfrm>
              <a:off x="5040" y="2448"/>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2" name="Oval 24"/>
            <p:cNvSpPr>
              <a:spLocks noChangeArrowheads="1"/>
            </p:cNvSpPr>
            <p:nvPr/>
          </p:nvSpPr>
          <p:spPr bwMode="auto">
            <a:xfrm>
              <a:off x="4656"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703" name="Line 25"/>
            <p:cNvSpPr>
              <a:spLocks noChangeShapeType="1"/>
            </p:cNvSpPr>
            <p:nvPr/>
          </p:nvSpPr>
          <p:spPr bwMode="auto">
            <a:xfrm>
              <a:off x="2928"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04" name="Line 26"/>
            <p:cNvSpPr>
              <a:spLocks noChangeShapeType="1"/>
            </p:cNvSpPr>
            <p:nvPr/>
          </p:nvSpPr>
          <p:spPr bwMode="auto">
            <a:xfrm>
              <a:off x="3984"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05" name="Line 27"/>
            <p:cNvSpPr>
              <a:spLocks noChangeShapeType="1"/>
            </p:cNvSpPr>
            <p:nvPr/>
          </p:nvSpPr>
          <p:spPr bwMode="auto">
            <a:xfrm>
              <a:off x="4992" y="1632"/>
              <a:ext cx="72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06" name="AutoShape 28"/>
            <p:cNvSpPr>
              <a:spLocks noChangeArrowheads="1"/>
            </p:cNvSpPr>
            <p:nvPr/>
          </p:nvSpPr>
          <p:spPr bwMode="auto">
            <a:xfrm>
              <a:off x="153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7" name="AutoShape 29"/>
            <p:cNvSpPr>
              <a:spLocks noChangeArrowheads="1"/>
            </p:cNvSpPr>
            <p:nvPr/>
          </p:nvSpPr>
          <p:spPr bwMode="auto">
            <a:xfrm>
              <a:off x="1968"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8" name="AutoShape 30"/>
            <p:cNvSpPr>
              <a:spLocks noChangeArrowheads="1"/>
            </p:cNvSpPr>
            <p:nvPr/>
          </p:nvSpPr>
          <p:spPr bwMode="auto">
            <a:xfrm>
              <a:off x="1536"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09" name="AutoShape 31"/>
            <p:cNvSpPr>
              <a:spLocks noChangeArrowheads="1"/>
            </p:cNvSpPr>
            <p:nvPr/>
          </p:nvSpPr>
          <p:spPr bwMode="auto">
            <a:xfrm>
              <a:off x="1968" y="1920"/>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10" name="Oval 32"/>
            <p:cNvSpPr>
              <a:spLocks noChangeArrowheads="1"/>
            </p:cNvSpPr>
            <p:nvPr/>
          </p:nvSpPr>
          <p:spPr bwMode="auto">
            <a:xfrm>
              <a:off x="158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711" name="Line 33"/>
            <p:cNvSpPr>
              <a:spLocks noChangeShapeType="1"/>
            </p:cNvSpPr>
            <p:nvPr/>
          </p:nvSpPr>
          <p:spPr bwMode="auto">
            <a:xfrm>
              <a:off x="1920" y="1632"/>
              <a:ext cx="67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12" name="AutoShape 34"/>
            <p:cNvSpPr>
              <a:spLocks noChangeArrowheads="1"/>
            </p:cNvSpPr>
            <p:nvPr/>
          </p:nvSpPr>
          <p:spPr bwMode="auto">
            <a:xfrm>
              <a:off x="816" y="1392"/>
              <a:ext cx="432" cy="528"/>
            </a:xfrm>
            <a:prstGeom prst="roundRect">
              <a:avLst>
                <a:gd name="adj" fmla="val 16667"/>
              </a:avLst>
            </a:prstGeom>
            <a:solidFill>
              <a:schemeClr val="accent1"/>
            </a:solidFill>
            <a:ln w="9525">
              <a:solidFill>
                <a:schemeClr val="tx1"/>
              </a:solidFill>
              <a:round/>
              <a:headEnd/>
              <a:tailEnd/>
            </a:ln>
          </p:spPr>
          <p:txBody>
            <a:bodyPr wrap="none" anchor="ctr"/>
            <a:lstStyle/>
            <a:p>
              <a:endParaRPr lang="ja-JP" altLang="en-US"/>
            </a:p>
          </p:txBody>
        </p:sp>
        <p:sp>
          <p:nvSpPr>
            <p:cNvPr id="24713" name="Oval 35"/>
            <p:cNvSpPr>
              <a:spLocks noChangeArrowheads="1"/>
            </p:cNvSpPr>
            <p:nvPr/>
          </p:nvSpPr>
          <p:spPr bwMode="auto">
            <a:xfrm>
              <a:off x="864" y="1488"/>
              <a:ext cx="336" cy="336"/>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714" name="Line 36"/>
            <p:cNvSpPr>
              <a:spLocks noChangeShapeType="1"/>
            </p:cNvSpPr>
            <p:nvPr/>
          </p:nvSpPr>
          <p:spPr bwMode="auto">
            <a:xfrm>
              <a:off x="1200" y="1632"/>
              <a:ext cx="43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715" name="Line 37"/>
            <p:cNvSpPr>
              <a:spLocks noChangeShapeType="1"/>
            </p:cNvSpPr>
            <p:nvPr/>
          </p:nvSpPr>
          <p:spPr bwMode="auto">
            <a:xfrm>
              <a:off x="528" y="1632"/>
              <a:ext cx="288" cy="0"/>
            </a:xfrm>
            <a:prstGeom prst="line">
              <a:avLst/>
            </a:prstGeom>
            <a:noFill/>
            <a:ln w="38100">
              <a:solidFill>
                <a:schemeClr val="tx1"/>
              </a:solidFill>
              <a:round/>
              <a:headEnd/>
              <a:tailEnd type="triangle" w="med" len="med"/>
            </a:ln>
          </p:spPr>
          <p:txBody>
            <a:bodyPr wrap="none" anchor="ctr"/>
            <a:lstStyle/>
            <a:p>
              <a:endParaRPr lang="ja-JP" altLang="en-US"/>
            </a:p>
          </p:txBody>
        </p:sp>
      </p:grpSp>
      <p:grpSp>
        <p:nvGrpSpPr>
          <p:cNvPr id="24579" name="Group 38"/>
          <p:cNvGrpSpPr>
            <a:grpSpLocks/>
          </p:cNvGrpSpPr>
          <p:nvPr/>
        </p:nvGrpSpPr>
        <p:grpSpPr bwMode="auto">
          <a:xfrm flipV="1">
            <a:off x="457200" y="304800"/>
            <a:ext cx="4267200" cy="1214438"/>
            <a:chOff x="432" y="1728"/>
            <a:chExt cx="2688" cy="765"/>
          </a:xfrm>
        </p:grpSpPr>
        <p:sp>
          <p:nvSpPr>
            <p:cNvPr id="24646" name="AutoShape 39"/>
            <p:cNvSpPr>
              <a:spLocks noChangeArrowheads="1"/>
            </p:cNvSpPr>
            <p:nvPr/>
          </p:nvSpPr>
          <p:spPr bwMode="auto">
            <a:xfrm>
              <a:off x="1591"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47" name="AutoShape 40"/>
            <p:cNvSpPr>
              <a:spLocks noChangeArrowheads="1"/>
            </p:cNvSpPr>
            <p:nvPr/>
          </p:nvSpPr>
          <p:spPr bwMode="auto">
            <a:xfrm>
              <a:off x="179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48" name="AutoShape 41"/>
            <p:cNvSpPr>
              <a:spLocks noChangeArrowheads="1"/>
            </p:cNvSpPr>
            <p:nvPr/>
          </p:nvSpPr>
          <p:spPr bwMode="auto">
            <a:xfrm>
              <a:off x="1591"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49" name="AutoShape 42"/>
            <p:cNvSpPr>
              <a:spLocks noChangeArrowheads="1"/>
            </p:cNvSpPr>
            <p:nvPr/>
          </p:nvSpPr>
          <p:spPr bwMode="auto">
            <a:xfrm>
              <a:off x="179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0" name="AutoShape 43"/>
            <p:cNvSpPr>
              <a:spLocks noChangeArrowheads="1"/>
            </p:cNvSpPr>
            <p:nvPr/>
          </p:nvSpPr>
          <p:spPr bwMode="auto">
            <a:xfrm>
              <a:off x="1591"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1" name="AutoShape 44"/>
            <p:cNvSpPr>
              <a:spLocks noChangeArrowheads="1"/>
            </p:cNvSpPr>
            <p:nvPr/>
          </p:nvSpPr>
          <p:spPr bwMode="auto">
            <a:xfrm>
              <a:off x="179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2" name="Oval 45"/>
            <p:cNvSpPr>
              <a:spLocks noChangeArrowheads="1"/>
            </p:cNvSpPr>
            <p:nvPr/>
          </p:nvSpPr>
          <p:spPr bwMode="auto">
            <a:xfrm>
              <a:off x="432"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53" name="Oval 46"/>
            <p:cNvSpPr>
              <a:spLocks noChangeArrowheads="1"/>
            </p:cNvSpPr>
            <p:nvPr/>
          </p:nvSpPr>
          <p:spPr bwMode="auto">
            <a:xfrm>
              <a:off x="161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54" name="AutoShape 47"/>
            <p:cNvSpPr>
              <a:spLocks noChangeArrowheads="1"/>
            </p:cNvSpPr>
            <p:nvPr/>
          </p:nvSpPr>
          <p:spPr bwMode="auto">
            <a:xfrm>
              <a:off x="2100"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5" name="AutoShape 48"/>
            <p:cNvSpPr>
              <a:spLocks noChangeArrowheads="1"/>
            </p:cNvSpPr>
            <p:nvPr/>
          </p:nvSpPr>
          <p:spPr bwMode="auto">
            <a:xfrm>
              <a:off x="2309"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6" name="AutoShape 49"/>
            <p:cNvSpPr>
              <a:spLocks noChangeArrowheads="1"/>
            </p:cNvSpPr>
            <p:nvPr/>
          </p:nvSpPr>
          <p:spPr bwMode="auto">
            <a:xfrm>
              <a:off x="2100"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7" name="AutoShape 50"/>
            <p:cNvSpPr>
              <a:spLocks noChangeArrowheads="1"/>
            </p:cNvSpPr>
            <p:nvPr/>
          </p:nvSpPr>
          <p:spPr bwMode="auto">
            <a:xfrm>
              <a:off x="2309"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8" name="AutoShape 51"/>
            <p:cNvSpPr>
              <a:spLocks noChangeArrowheads="1"/>
            </p:cNvSpPr>
            <p:nvPr/>
          </p:nvSpPr>
          <p:spPr bwMode="auto">
            <a:xfrm>
              <a:off x="2100"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59" name="AutoShape 52"/>
            <p:cNvSpPr>
              <a:spLocks noChangeArrowheads="1"/>
            </p:cNvSpPr>
            <p:nvPr/>
          </p:nvSpPr>
          <p:spPr bwMode="auto">
            <a:xfrm>
              <a:off x="2309"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0" name="Oval 53"/>
            <p:cNvSpPr>
              <a:spLocks noChangeArrowheads="1"/>
            </p:cNvSpPr>
            <p:nvPr/>
          </p:nvSpPr>
          <p:spPr bwMode="auto">
            <a:xfrm>
              <a:off x="2124"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61" name="AutoShape 54"/>
            <p:cNvSpPr>
              <a:spLocks noChangeArrowheads="1"/>
            </p:cNvSpPr>
            <p:nvPr/>
          </p:nvSpPr>
          <p:spPr bwMode="auto">
            <a:xfrm>
              <a:off x="2587"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2" name="AutoShape 55"/>
            <p:cNvSpPr>
              <a:spLocks noChangeArrowheads="1"/>
            </p:cNvSpPr>
            <p:nvPr/>
          </p:nvSpPr>
          <p:spPr bwMode="auto">
            <a:xfrm>
              <a:off x="2796"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3" name="AutoShape 56"/>
            <p:cNvSpPr>
              <a:spLocks noChangeArrowheads="1"/>
            </p:cNvSpPr>
            <p:nvPr/>
          </p:nvSpPr>
          <p:spPr bwMode="auto">
            <a:xfrm>
              <a:off x="2587"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4" name="AutoShape 57"/>
            <p:cNvSpPr>
              <a:spLocks noChangeArrowheads="1"/>
            </p:cNvSpPr>
            <p:nvPr/>
          </p:nvSpPr>
          <p:spPr bwMode="auto">
            <a:xfrm>
              <a:off x="2796"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5" name="AutoShape 58"/>
            <p:cNvSpPr>
              <a:spLocks noChangeArrowheads="1"/>
            </p:cNvSpPr>
            <p:nvPr/>
          </p:nvSpPr>
          <p:spPr bwMode="auto">
            <a:xfrm>
              <a:off x="2587" y="223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6" name="AutoShape 59"/>
            <p:cNvSpPr>
              <a:spLocks noChangeArrowheads="1"/>
            </p:cNvSpPr>
            <p:nvPr/>
          </p:nvSpPr>
          <p:spPr bwMode="auto">
            <a:xfrm>
              <a:off x="2796" y="223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67" name="Oval 60"/>
            <p:cNvSpPr>
              <a:spLocks noChangeArrowheads="1"/>
            </p:cNvSpPr>
            <p:nvPr/>
          </p:nvSpPr>
          <p:spPr bwMode="auto">
            <a:xfrm>
              <a:off x="261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68" name="Line 61"/>
            <p:cNvSpPr>
              <a:spLocks noChangeShapeType="1"/>
            </p:cNvSpPr>
            <p:nvPr/>
          </p:nvSpPr>
          <p:spPr bwMode="auto">
            <a:xfrm>
              <a:off x="1776"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69" name="Line 62"/>
            <p:cNvSpPr>
              <a:spLocks noChangeShapeType="1"/>
            </p:cNvSpPr>
            <p:nvPr/>
          </p:nvSpPr>
          <p:spPr bwMode="auto">
            <a:xfrm>
              <a:off x="2286" y="1844"/>
              <a:ext cx="34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70" name="Line 63"/>
            <p:cNvSpPr>
              <a:spLocks noChangeShapeType="1"/>
            </p:cNvSpPr>
            <p:nvPr/>
          </p:nvSpPr>
          <p:spPr bwMode="auto">
            <a:xfrm>
              <a:off x="2772" y="1844"/>
              <a:ext cx="34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71" name="AutoShape 64"/>
            <p:cNvSpPr>
              <a:spLocks noChangeArrowheads="1"/>
            </p:cNvSpPr>
            <p:nvPr/>
          </p:nvSpPr>
          <p:spPr bwMode="auto">
            <a:xfrm>
              <a:off x="1104"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2" name="AutoShape 65"/>
            <p:cNvSpPr>
              <a:spLocks noChangeArrowheads="1"/>
            </p:cNvSpPr>
            <p:nvPr/>
          </p:nvSpPr>
          <p:spPr bwMode="auto">
            <a:xfrm>
              <a:off x="1313" y="1728"/>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3" name="AutoShape 66"/>
            <p:cNvSpPr>
              <a:spLocks noChangeArrowheads="1"/>
            </p:cNvSpPr>
            <p:nvPr/>
          </p:nvSpPr>
          <p:spPr bwMode="auto">
            <a:xfrm>
              <a:off x="1104" y="1983"/>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4" name="AutoShape 67"/>
            <p:cNvSpPr>
              <a:spLocks noChangeArrowheads="1"/>
            </p:cNvSpPr>
            <p:nvPr/>
          </p:nvSpPr>
          <p:spPr bwMode="auto">
            <a:xfrm>
              <a:off x="1313" y="1983"/>
              <a:ext cx="208"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5" name="Oval 68"/>
            <p:cNvSpPr>
              <a:spLocks noChangeArrowheads="1"/>
            </p:cNvSpPr>
            <p:nvPr/>
          </p:nvSpPr>
          <p:spPr bwMode="auto">
            <a:xfrm>
              <a:off x="1127"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76" name="Line 69"/>
            <p:cNvSpPr>
              <a:spLocks noChangeShapeType="1"/>
            </p:cNvSpPr>
            <p:nvPr/>
          </p:nvSpPr>
          <p:spPr bwMode="auto">
            <a:xfrm>
              <a:off x="1289" y="1844"/>
              <a:ext cx="325"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77" name="AutoShape 70"/>
            <p:cNvSpPr>
              <a:spLocks noChangeArrowheads="1"/>
            </p:cNvSpPr>
            <p:nvPr/>
          </p:nvSpPr>
          <p:spPr bwMode="auto">
            <a:xfrm>
              <a:off x="756" y="1728"/>
              <a:ext cx="209" cy="255"/>
            </a:xfrm>
            <a:prstGeom prst="roundRect">
              <a:avLst>
                <a:gd name="adj" fmla="val 16667"/>
              </a:avLst>
            </a:prstGeom>
            <a:solidFill>
              <a:srgbClr val="FEAFFF"/>
            </a:solidFill>
            <a:ln w="9525">
              <a:solidFill>
                <a:schemeClr val="tx1"/>
              </a:solidFill>
              <a:round/>
              <a:headEnd/>
              <a:tailEnd/>
            </a:ln>
          </p:spPr>
          <p:txBody>
            <a:bodyPr wrap="none" anchor="ctr"/>
            <a:lstStyle/>
            <a:p>
              <a:endParaRPr lang="ja-JP" altLang="en-US"/>
            </a:p>
          </p:txBody>
        </p:sp>
        <p:sp>
          <p:nvSpPr>
            <p:cNvPr id="24678" name="Oval 71"/>
            <p:cNvSpPr>
              <a:spLocks noChangeArrowheads="1"/>
            </p:cNvSpPr>
            <p:nvPr/>
          </p:nvSpPr>
          <p:spPr bwMode="auto">
            <a:xfrm>
              <a:off x="780" y="1774"/>
              <a:ext cx="162" cy="163"/>
            </a:xfrm>
            <a:prstGeom prst="ellipse">
              <a:avLst/>
            </a:prstGeom>
            <a:solidFill>
              <a:srgbClr val="FF00FF"/>
            </a:solidFill>
            <a:ln w="9525">
              <a:solidFill>
                <a:schemeClr val="tx1"/>
              </a:solidFill>
              <a:round/>
              <a:headEnd/>
              <a:tailEnd/>
            </a:ln>
          </p:spPr>
          <p:txBody>
            <a:bodyPr wrap="none" anchor="ctr"/>
            <a:lstStyle/>
            <a:p>
              <a:endParaRPr lang="ja-JP" altLang="en-US"/>
            </a:p>
          </p:txBody>
        </p:sp>
        <p:sp>
          <p:nvSpPr>
            <p:cNvPr id="24679" name="Line 72"/>
            <p:cNvSpPr>
              <a:spLocks noChangeShapeType="1"/>
            </p:cNvSpPr>
            <p:nvPr/>
          </p:nvSpPr>
          <p:spPr bwMode="auto">
            <a:xfrm>
              <a:off x="942" y="1844"/>
              <a:ext cx="208"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80" name="Line 73"/>
            <p:cNvSpPr>
              <a:spLocks noChangeShapeType="1"/>
            </p:cNvSpPr>
            <p:nvPr/>
          </p:nvSpPr>
          <p:spPr bwMode="auto">
            <a:xfrm>
              <a:off x="617" y="1844"/>
              <a:ext cx="139" cy="0"/>
            </a:xfrm>
            <a:prstGeom prst="line">
              <a:avLst/>
            </a:prstGeom>
            <a:noFill/>
            <a:ln w="38100">
              <a:solidFill>
                <a:schemeClr val="tx1"/>
              </a:solidFill>
              <a:round/>
              <a:headEnd/>
              <a:tailEnd type="triangle" w="med" len="med"/>
            </a:ln>
          </p:spPr>
          <p:txBody>
            <a:bodyPr wrap="none" anchor="ctr"/>
            <a:lstStyle/>
            <a:p>
              <a:endParaRPr lang="ja-JP" altLang="en-US"/>
            </a:p>
          </p:txBody>
        </p:sp>
      </p:grpSp>
      <p:sp>
        <p:nvSpPr>
          <p:cNvPr id="24580" name="Oval 74"/>
          <p:cNvSpPr>
            <a:spLocks noChangeArrowheads="1"/>
          </p:cNvSpPr>
          <p:nvPr/>
        </p:nvSpPr>
        <p:spPr bwMode="auto">
          <a:xfrm>
            <a:off x="2895600" y="1981200"/>
            <a:ext cx="1066800" cy="1066800"/>
          </a:xfrm>
          <a:prstGeom prst="ellipse">
            <a:avLst/>
          </a:prstGeom>
          <a:solidFill>
            <a:srgbClr val="FF00FF"/>
          </a:solidFill>
          <a:ln w="9525">
            <a:solidFill>
              <a:schemeClr val="tx1"/>
            </a:solidFill>
            <a:round/>
            <a:headEnd/>
            <a:tailEnd/>
          </a:ln>
        </p:spPr>
        <p:txBody>
          <a:bodyPr wrap="none" anchor="ctr"/>
          <a:lstStyle/>
          <a:p>
            <a:endParaRPr lang="ja-JP" altLang="en-US"/>
          </a:p>
        </p:txBody>
      </p:sp>
      <p:grpSp>
        <p:nvGrpSpPr>
          <p:cNvPr id="24581" name="Group 75"/>
          <p:cNvGrpSpPr>
            <a:grpSpLocks/>
          </p:cNvGrpSpPr>
          <p:nvPr/>
        </p:nvGrpSpPr>
        <p:grpSpPr bwMode="auto">
          <a:xfrm>
            <a:off x="2362200" y="3429000"/>
            <a:ext cx="1371600" cy="400050"/>
            <a:chOff x="1296" y="2304"/>
            <a:chExt cx="864" cy="252"/>
          </a:xfrm>
        </p:grpSpPr>
        <p:sp>
          <p:nvSpPr>
            <p:cNvPr id="24644" name="Oval 76"/>
            <p:cNvSpPr>
              <a:spLocks noChangeArrowheads="1"/>
            </p:cNvSpPr>
            <p:nvPr/>
          </p:nvSpPr>
          <p:spPr bwMode="auto">
            <a:xfrm>
              <a:off x="1872" y="2352"/>
              <a:ext cx="288" cy="144"/>
            </a:xfrm>
            <a:prstGeom prst="ellipse">
              <a:avLst/>
            </a:prstGeom>
            <a:solidFill>
              <a:schemeClr val="hlink"/>
            </a:solidFill>
            <a:ln w="9525">
              <a:solidFill>
                <a:schemeClr val="tx1"/>
              </a:solidFill>
              <a:round/>
              <a:headEnd/>
              <a:tailEnd/>
            </a:ln>
          </p:spPr>
          <p:txBody>
            <a:bodyPr wrap="none" anchor="ctr"/>
            <a:lstStyle/>
            <a:p>
              <a:endParaRPr lang="ja-JP" altLang="en-US"/>
            </a:p>
          </p:txBody>
        </p:sp>
        <p:sp>
          <p:nvSpPr>
            <p:cNvPr id="24645" name="Freeform 77"/>
            <p:cNvSpPr>
              <a:spLocks/>
            </p:cNvSpPr>
            <p:nvPr/>
          </p:nvSpPr>
          <p:spPr bwMode="auto">
            <a:xfrm>
              <a:off x="1296" y="2304"/>
              <a:ext cx="576" cy="252"/>
            </a:xfrm>
            <a:custGeom>
              <a:avLst/>
              <a:gdLst>
                <a:gd name="T0" fmla="*/ 223 w 1488"/>
                <a:gd name="T1" fmla="*/ 72 h 336"/>
                <a:gd name="T2" fmla="*/ 129 w 1488"/>
                <a:gd name="T3" fmla="*/ 18 h 336"/>
                <a:gd name="T4" fmla="*/ 79 w 1488"/>
                <a:gd name="T5" fmla="*/ 180 h 336"/>
                <a:gd name="T6" fmla="*/ 29 w 1488"/>
                <a:gd name="T7" fmla="*/ 72 h 336"/>
                <a:gd name="T8" fmla="*/ 0 w 1488"/>
                <a:gd name="T9" fmla="*/ 99 h 336"/>
                <a:gd name="T10" fmla="*/ 0 60000 65536"/>
                <a:gd name="T11" fmla="*/ 0 60000 65536"/>
                <a:gd name="T12" fmla="*/ 0 60000 65536"/>
                <a:gd name="T13" fmla="*/ 0 60000 65536"/>
                <a:gd name="T14" fmla="*/ 0 60000 65536"/>
                <a:gd name="T15" fmla="*/ 0 w 1488"/>
                <a:gd name="T16" fmla="*/ 0 h 336"/>
                <a:gd name="T17" fmla="*/ 1488 w 1488"/>
                <a:gd name="T18" fmla="*/ 336 h 336"/>
              </a:gdLst>
              <a:ahLst/>
              <a:cxnLst>
                <a:cxn ang="T10">
                  <a:pos x="T0" y="T1"/>
                </a:cxn>
                <a:cxn ang="T11">
                  <a:pos x="T2" y="T3"/>
                </a:cxn>
                <a:cxn ang="T12">
                  <a:pos x="T4" y="T5"/>
                </a:cxn>
                <a:cxn ang="T13">
                  <a:pos x="T6" y="T7"/>
                </a:cxn>
                <a:cxn ang="T14">
                  <a:pos x="T8" y="T9"/>
                </a:cxn>
              </a:cxnLst>
              <a:rect l="T15" t="T16" r="T17" b="T18"/>
              <a:pathLst>
                <a:path w="1488" h="336">
                  <a:moveTo>
                    <a:pt x="1488" y="128"/>
                  </a:moveTo>
                  <a:cubicBezTo>
                    <a:pt x="1256" y="64"/>
                    <a:pt x="1024" y="0"/>
                    <a:pt x="864" y="32"/>
                  </a:cubicBezTo>
                  <a:cubicBezTo>
                    <a:pt x="704" y="64"/>
                    <a:pt x="640" y="304"/>
                    <a:pt x="528" y="320"/>
                  </a:cubicBezTo>
                  <a:cubicBezTo>
                    <a:pt x="416" y="336"/>
                    <a:pt x="280" y="152"/>
                    <a:pt x="192" y="128"/>
                  </a:cubicBezTo>
                  <a:cubicBezTo>
                    <a:pt x="104" y="104"/>
                    <a:pt x="52" y="140"/>
                    <a:pt x="0" y="176"/>
                  </a:cubicBezTo>
                </a:path>
              </a:pathLst>
            </a:custGeom>
            <a:noFill/>
            <a:ln w="28575" cmpd="sng">
              <a:solidFill>
                <a:schemeClr val="tx1"/>
              </a:solidFill>
              <a:round/>
              <a:headEnd/>
              <a:tailEnd/>
            </a:ln>
          </p:spPr>
          <p:txBody>
            <a:bodyPr wrap="none" anchor="ctr"/>
            <a:lstStyle/>
            <a:p>
              <a:endParaRPr lang="ja-JP" altLang="en-US"/>
            </a:p>
          </p:txBody>
        </p:sp>
      </p:grpSp>
      <p:sp>
        <p:nvSpPr>
          <p:cNvPr id="24582" name="Line 78"/>
          <p:cNvSpPr>
            <a:spLocks noChangeShapeType="1"/>
          </p:cNvSpPr>
          <p:nvPr/>
        </p:nvSpPr>
        <p:spPr bwMode="auto">
          <a:xfrm>
            <a:off x="2514600" y="1447800"/>
            <a:ext cx="457200" cy="609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583" name="Line 79"/>
          <p:cNvSpPr>
            <a:spLocks noChangeShapeType="1"/>
          </p:cNvSpPr>
          <p:nvPr/>
        </p:nvSpPr>
        <p:spPr bwMode="auto">
          <a:xfrm>
            <a:off x="2438400" y="4876800"/>
            <a:ext cx="0" cy="0"/>
          </a:xfrm>
          <a:prstGeom prst="line">
            <a:avLst/>
          </a:prstGeom>
          <a:noFill/>
          <a:ln w="9525">
            <a:solidFill>
              <a:schemeClr val="tx1"/>
            </a:solidFill>
            <a:round/>
            <a:headEnd/>
            <a:tailEnd/>
          </a:ln>
        </p:spPr>
        <p:txBody>
          <a:bodyPr wrap="none" anchor="ctr"/>
          <a:lstStyle/>
          <a:p>
            <a:endParaRPr lang="ja-JP" altLang="en-US"/>
          </a:p>
        </p:txBody>
      </p:sp>
      <p:sp>
        <p:nvSpPr>
          <p:cNvPr id="24584" name="Line 80"/>
          <p:cNvSpPr>
            <a:spLocks noChangeShapeType="1"/>
          </p:cNvSpPr>
          <p:nvPr/>
        </p:nvSpPr>
        <p:spPr bwMode="auto">
          <a:xfrm flipV="1">
            <a:off x="2438400" y="3886200"/>
            <a:ext cx="685800" cy="99060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585" name="Line 81"/>
          <p:cNvSpPr>
            <a:spLocks noChangeShapeType="1"/>
          </p:cNvSpPr>
          <p:nvPr/>
        </p:nvSpPr>
        <p:spPr bwMode="auto">
          <a:xfrm>
            <a:off x="3962400" y="28194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4586" name="Line 82"/>
          <p:cNvSpPr>
            <a:spLocks noChangeShapeType="1"/>
          </p:cNvSpPr>
          <p:nvPr/>
        </p:nvSpPr>
        <p:spPr bwMode="auto">
          <a:xfrm flipV="1">
            <a:off x="3962400" y="3124200"/>
            <a:ext cx="381000" cy="304800"/>
          </a:xfrm>
          <a:prstGeom prst="line">
            <a:avLst/>
          </a:prstGeom>
          <a:noFill/>
          <a:ln w="38100">
            <a:solidFill>
              <a:schemeClr val="tx1"/>
            </a:solidFill>
            <a:round/>
            <a:headEnd/>
            <a:tailEnd/>
          </a:ln>
        </p:spPr>
        <p:txBody>
          <a:bodyPr wrap="none" anchor="ctr"/>
          <a:lstStyle/>
          <a:p>
            <a:endParaRPr lang="ja-JP" altLang="en-US"/>
          </a:p>
        </p:txBody>
      </p:sp>
      <p:sp>
        <p:nvSpPr>
          <p:cNvPr id="24587" name="Line 83"/>
          <p:cNvSpPr>
            <a:spLocks noChangeShapeType="1"/>
          </p:cNvSpPr>
          <p:nvPr/>
        </p:nvSpPr>
        <p:spPr bwMode="auto">
          <a:xfrm flipV="1">
            <a:off x="4343400" y="3124200"/>
            <a:ext cx="11430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588" name="AutoShape 84"/>
          <p:cNvSpPr>
            <a:spLocks noChangeArrowheads="1"/>
          </p:cNvSpPr>
          <p:nvPr/>
        </p:nvSpPr>
        <p:spPr bwMode="auto">
          <a:xfrm flipV="1">
            <a:off x="7478713"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89" name="AutoShape 85"/>
          <p:cNvSpPr>
            <a:spLocks noChangeArrowheads="1"/>
          </p:cNvSpPr>
          <p:nvPr/>
        </p:nvSpPr>
        <p:spPr bwMode="auto">
          <a:xfrm flipV="1">
            <a:off x="780891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0" name="AutoShape 86"/>
          <p:cNvSpPr>
            <a:spLocks noChangeArrowheads="1"/>
          </p:cNvSpPr>
          <p:nvPr/>
        </p:nvSpPr>
        <p:spPr bwMode="auto">
          <a:xfrm flipV="1">
            <a:off x="7478713"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1" name="AutoShape 87"/>
          <p:cNvSpPr>
            <a:spLocks noChangeArrowheads="1"/>
          </p:cNvSpPr>
          <p:nvPr/>
        </p:nvSpPr>
        <p:spPr bwMode="auto">
          <a:xfrm flipV="1">
            <a:off x="780891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2" name="AutoShape 88"/>
          <p:cNvSpPr>
            <a:spLocks noChangeArrowheads="1"/>
          </p:cNvSpPr>
          <p:nvPr/>
        </p:nvSpPr>
        <p:spPr bwMode="auto">
          <a:xfrm flipV="1">
            <a:off x="7478713"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3" name="AutoShape 89"/>
          <p:cNvSpPr>
            <a:spLocks noChangeArrowheads="1"/>
          </p:cNvSpPr>
          <p:nvPr/>
        </p:nvSpPr>
        <p:spPr bwMode="auto">
          <a:xfrm flipV="1">
            <a:off x="780891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4" name="Oval 90"/>
          <p:cNvSpPr>
            <a:spLocks noChangeArrowheads="1"/>
          </p:cNvSpPr>
          <p:nvPr/>
        </p:nvSpPr>
        <p:spPr bwMode="auto">
          <a:xfrm flipV="1">
            <a:off x="563880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595" name="Oval 91"/>
          <p:cNvSpPr>
            <a:spLocks noChangeArrowheads="1"/>
          </p:cNvSpPr>
          <p:nvPr/>
        </p:nvSpPr>
        <p:spPr bwMode="auto">
          <a:xfrm flipV="1">
            <a:off x="751522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596" name="AutoShape 92"/>
          <p:cNvSpPr>
            <a:spLocks noChangeArrowheads="1"/>
          </p:cNvSpPr>
          <p:nvPr/>
        </p:nvSpPr>
        <p:spPr bwMode="auto">
          <a:xfrm flipV="1">
            <a:off x="82867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7" name="AutoShape 93"/>
          <p:cNvSpPr>
            <a:spLocks noChangeArrowheads="1"/>
          </p:cNvSpPr>
          <p:nvPr/>
        </p:nvSpPr>
        <p:spPr bwMode="auto">
          <a:xfrm flipV="1">
            <a:off x="8618538"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8" name="AutoShape 94"/>
          <p:cNvSpPr>
            <a:spLocks noChangeArrowheads="1"/>
          </p:cNvSpPr>
          <p:nvPr/>
        </p:nvSpPr>
        <p:spPr bwMode="auto">
          <a:xfrm flipV="1">
            <a:off x="828675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599" name="AutoShape 95"/>
          <p:cNvSpPr>
            <a:spLocks noChangeArrowheads="1"/>
          </p:cNvSpPr>
          <p:nvPr/>
        </p:nvSpPr>
        <p:spPr bwMode="auto">
          <a:xfrm flipV="1">
            <a:off x="8618538"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0" name="AutoShape 96"/>
          <p:cNvSpPr>
            <a:spLocks noChangeArrowheads="1"/>
          </p:cNvSpPr>
          <p:nvPr/>
        </p:nvSpPr>
        <p:spPr bwMode="auto">
          <a:xfrm flipV="1">
            <a:off x="8286750" y="2133600"/>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1" name="AutoShape 97"/>
          <p:cNvSpPr>
            <a:spLocks noChangeArrowheads="1"/>
          </p:cNvSpPr>
          <p:nvPr/>
        </p:nvSpPr>
        <p:spPr bwMode="auto">
          <a:xfrm flipV="1">
            <a:off x="8618538"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2" name="Oval 98"/>
          <p:cNvSpPr>
            <a:spLocks noChangeArrowheads="1"/>
          </p:cNvSpPr>
          <p:nvPr/>
        </p:nvSpPr>
        <p:spPr bwMode="auto">
          <a:xfrm flipV="1">
            <a:off x="83248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03" name="AutoShape 99"/>
          <p:cNvSpPr>
            <a:spLocks noChangeArrowheads="1"/>
          </p:cNvSpPr>
          <p:nvPr/>
        </p:nvSpPr>
        <p:spPr bwMode="auto">
          <a:xfrm flipV="1">
            <a:off x="9059863" y="2943225"/>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4" name="AutoShape 100"/>
          <p:cNvSpPr>
            <a:spLocks noChangeArrowheads="1"/>
          </p:cNvSpPr>
          <p:nvPr/>
        </p:nvSpPr>
        <p:spPr bwMode="auto">
          <a:xfrm flipV="1">
            <a:off x="9391650"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5" name="AutoShape 101"/>
          <p:cNvSpPr>
            <a:spLocks noChangeArrowheads="1"/>
          </p:cNvSpPr>
          <p:nvPr/>
        </p:nvSpPr>
        <p:spPr bwMode="auto">
          <a:xfrm flipV="1">
            <a:off x="9059863" y="2538413"/>
            <a:ext cx="331787"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6" name="AutoShape 102"/>
          <p:cNvSpPr>
            <a:spLocks noChangeArrowheads="1"/>
          </p:cNvSpPr>
          <p:nvPr/>
        </p:nvSpPr>
        <p:spPr bwMode="auto">
          <a:xfrm flipV="1">
            <a:off x="9391650"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7" name="AutoShape 103"/>
          <p:cNvSpPr>
            <a:spLocks noChangeArrowheads="1"/>
          </p:cNvSpPr>
          <p:nvPr/>
        </p:nvSpPr>
        <p:spPr bwMode="auto">
          <a:xfrm flipV="1">
            <a:off x="9059863" y="2133600"/>
            <a:ext cx="331787"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8" name="AutoShape 104"/>
          <p:cNvSpPr>
            <a:spLocks noChangeArrowheads="1"/>
          </p:cNvSpPr>
          <p:nvPr/>
        </p:nvSpPr>
        <p:spPr bwMode="auto">
          <a:xfrm flipV="1">
            <a:off x="9391650" y="2133600"/>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09" name="Oval 105"/>
          <p:cNvSpPr>
            <a:spLocks noChangeArrowheads="1"/>
          </p:cNvSpPr>
          <p:nvPr/>
        </p:nvSpPr>
        <p:spPr bwMode="auto">
          <a:xfrm flipV="1">
            <a:off x="9096375"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10" name="Line 106"/>
          <p:cNvSpPr>
            <a:spLocks noChangeShapeType="1"/>
          </p:cNvSpPr>
          <p:nvPr/>
        </p:nvSpPr>
        <p:spPr bwMode="auto">
          <a:xfrm flipV="1">
            <a:off x="777240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1" name="Line 107"/>
          <p:cNvSpPr>
            <a:spLocks noChangeShapeType="1"/>
          </p:cNvSpPr>
          <p:nvPr/>
        </p:nvSpPr>
        <p:spPr bwMode="auto">
          <a:xfrm flipV="1">
            <a:off x="8582025" y="3163888"/>
            <a:ext cx="550863"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2" name="Line 108"/>
          <p:cNvSpPr>
            <a:spLocks noChangeShapeType="1"/>
          </p:cNvSpPr>
          <p:nvPr/>
        </p:nvSpPr>
        <p:spPr bwMode="auto">
          <a:xfrm flipV="1">
            <a:off x="9353550" y="3163888"/>
            <a:ext cx="55245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3" name="AutoShape 109"/>
          <p:cNvSpPr>
            <a:spLocks noChangeArrowheads="1"/>
          </p:cNvSpPr>
          <p:nvPr/>
        </p:nvSpPr>
        <p:spPr bwMode="auto">
          <a:xfrm flipV="1">
            <a:off x="670560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4" name="AutoShape 110"/>
          <p:cNvSpPr>
            <a:spLocks noChangeArrowheads="1"/>
          </p:cNvSpPr>
          <p:nvPr/>
        </p:nvSpPr>
        <p:spPr bwMode="auto">
          <a:xfrm flipV="1">
            <a:off x="7037388" y="2943225"/>
            <a:ext cx="330200"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5" name="AutoShape 111"/>
          <p:cNvSpPr>
            <a:spLocks noChangeArrowheads="1"/>
          </p:cNvSpPr>
          <p:nvPr/>
        </p:nvSpPr>
        <p:spPr bwMode="auto">
          <a:xfrm flipV="1">
            <a:off x="6705600" y="2538413"/>
            <a:ext cx="331788"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6" name="AutoShape 112"/>
          <p:cNvSpPr>
            <a:spLocks noChangeArrowheads="1"/>
          </p:cNvSpPr>
          <p:nvPr/>
        </p:nvSpPr>
        <p:spPr bwMode="auto">
          <a:xfrm flipV="1">
            <a:off x="7037388" y="2538413"/>
            <a:ext cx="330200" cy="404812"/>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17" name="Oval 113"/>
          <p:cNvSpPr>
            <a:spLocks noChangeArrowheads="1"/>
          </p:cNvSpPr>
          <p:nvPr/>
        </p:nvSpPr>
        <p:spPr bwMode="auto">
          <a:xfrm flipV="1">
            <a:off x="6742113"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18" name="Line 114"/>
          <p:cNvSpPr>
            <a:spLocks noChangeShapeType="1"/>
          </p:cNvSpPr>
          <p:nvPr/>
        </p:nvSpPr>
        <p:spPr bwMode="auto">
          <a:xfrm flipV="1">
            <a:off x="6999288" y="3163888"/>
            <a:ext cx="515937"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19" name="AutoShape 115"/>
          <p:cNvSpPr>
            <a:spLocks noChangeArrowheads="1"/>
          </p:cNvSpPr>
          <p:nvPr/>
        </p:nvSpPr>
        <p:spPr bwMode="auto">
          <a:xfrm flipV="1">
            <a:off x="6153150" y="2943225"/>
            <a:ext cx="331788" cy="404813"/>
          </a:xfrm>
          <a:prstGeom prst="roundRect">
            <a:avLst>
              <a:gd name="adj" fmla="val 16667"/>
            </a:avLst>
          </a:prstGeom>
          <a:solidFill>
            <a:srgbClr val="FFFF8F"/>
          </a:solidFill>
          <a:ln w="9525">
            <a:solidFill>
              <a:schemeClr val="tx1"/>
            </a:solidFill>
            <a:round/>
            <a:headEnd/>
            <a:tailEnd/>
          </a:ln>
        </p:spPr>
        <p:txBody>
          <a:bodyPr wrap="none" anchor="ctr"/>
          <a:lstStyle/>
          <a:p>
            <a:endParaRPr lang="ja-JP" altLang="en-US"/>
          </a:p>
        </p:txBody>
      </p:sp>
      <p:sp>
        <p:nvSpPr>
          <p:cNvPr id="24620" name="Oval 116"/>
          <p:cNvSpPr>
            <a:spLocks noChangeArrowheads="1"/>
          </p:cNvSpPr>
          <p:nvPr/>
        </p:nvSpPr>
        <p:spPr bwMode="auto">
          <a:xfrm flipV="1">
            <a:off x="6191250" y="3016250"/>
            <a:ext cx="257175" cy="258763"/>
          </a:xfrm>
          <a:prstGeom prst="ellipse">
            <a:avLst/>
          </a:prstGeom>
          <a:solidFill>
            <a:srgbClr val="FFFF00"/>
          </a:solidFill>
          <a:ln w="9525">
            <a:solidFill>
              <a:schemeClr val="tx1"/>
            </a:solidFill>
            <a:round/>
            <a:headEnd/>
            <a:tailEnd/>
          </a:ln>
        </p:spPr>
        <p:txBody>
          <a:bodyPr wrap="none" anchor="ctr"/>
          <a:lstStyle/>
          <a:p>
            <a:endParaRPr lang="ja-JP" altLang="en-US"/>
          </a:p>
        </p:txBody>
      </p:sp>
      <p:sp>
        <p:nvSpPr>
          <p:cNvPr id="24621" name="Line 117"/>
          <p:cNvSpPr>
            <a:spLocks noChangeShapeType="1"/>
          </p:cNvSpPr>
          <p:nvPr/>
        </p:nvSpPr>
        <p:spPr bwMode="auto">
          <a:xfrm flipV="1">
            <a:off x="6448425" y="3163888"/>
            <a:ext cx="330200"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22" name="Line 118"/>
          <p:cNvSpPr>
            <a:spLocks noChangeShapeType="1"/>
          </p:cNvSpPr>
          <p:nvPr/>
        </p:nvSpPr>
        <p:spPr bwMode="auto">
          <a:xfrm flipV="1">
            <a:off x="5932488" y="3163888"/>
            <a:ext cx="220662" cy="0"/>
          </a:xfrm>
          <a:prstGeom prst="line">
            <a:avLst/>
          </a:prstGeom>
          <a:noFill/>
          <a:ln w="38100">
            <a:solidFill>
              <a:schemeClr val="tx1"/>
            </a:solidFill>
            <a:round/>
            <a:headEnd/>
            <a:tailEnd type="triangle" w="med" len="med"/>
          </a:ln>
        </p:spPr>
        <p:txBody>
          <a:bodyPr wrap="none" anchor="ctr"/>
          <a:lstStyle/>
          <a:p>
            <a:endParaRPr lang="ja-JP" altLang="en-US"/>
          </a:p>
        </p:txBody>
      </p:sp>
      <p:sp>
        <p:nvSpPr>
          <p:cNvPr id="24623" name="Text Box 119"/>
          <p:cNvSpPr txBox="1">
            <a:spLocks noChangeArrowheads="1"/>
          </p:cNvSpPr>
          <p:nvPr/>
        </p:nvSpPr>
        <p:spPr bwMode="auto">
          <a:xfrm>
            <a:off x="609600" y="457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4624" name="Text Box 120"/>
          <p:cNvSpPr txBox="1">
            <a:spLocks noChangeArrowheads="1"/>
          </p:cNvSpPr>
          <p:nvPr/>
        </p:nvSpPr>
        <p:spPr bwMode="auto">
          <a:xfrm>
            <a:off x="685800" y="54102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4625" name="Text Box 121"/>
          <p:cNvSpPr txBox="1">
            <a:spLocks noChangeArrowheads="1"/>
          </p:cNvSpPr>
          <p:nvPr/>
        </p:nvSpPr>
        <p:spPr bwMode="auto">
          <a:xfrm>
            <a:off x="5638800" y="2286000"/>
            <a:ext cx="590550" cy="579438"/>
          </a:xfrm>
          <a:prstGeom prst="rect">
            <a:avLst/>
          </a:prstGeom>
          <a:noFill/>
          <a:ln w="9525">
            <a:noFill/>
            <a:miter lim="800000"/>
            <a:headEnd/>
            <a:tailEnd/>
          </a:ln>
        </p:spPr>
        <p:txBody>
          <a:bodyPr wrap="none">
            <a:spAutoFit/>
          </a:bodyPr>
          <a:lstStyle/>
          <a:p>
            <a:r>
              <a:rPr lang="en-US" altLang="ja-JP" sz="3200">
                <a:latin typeface="Times" charset="0"/>
                <a:ea typeface="Osaka" charset="-128"/>
              </a:rPr>
              <a:t>2</a:t>
            </a:r>
            <a:r>
              <a:rPr lang="en-US" altLang="ja-JP" sz="3200" i="1">
                <a:latin typeface="Times" charset="0"/>
                <a:ea typeface="Osaka" charset="-128"/>
              </a:rPr>
              <a:t>n</a:t>
            </a:r>
            <a:endParaRPr lang="en-US" altLang="ja-JP" sz="3200">
              <a:latin typeface="Times" charset="0"/>
              <a:ea typeface="Osaka" charset="-128"/>
            </a:endParaRPr>
          </a:p>
        </p:txBody>
      </p:sp>
      <p:sp>
        <p:nvSpPr>
          <p:cNvPr id="24626" name="Text Box 122"/>
          <p:cNvSpPr txBox="1">
            <a:spLocks noChangeArrowheads="1"/>
          </p:cNvSpPr>
          <p:nvPr/>
        </p:nvSpPr>
        <p:spPr bwMode="auto">
          <a:xfrm>
            <a:off x="4038600" y="1981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sp>
        <p:nvSpPr>
          <p:cNvPr id="24627" name="Text Box 123"/>
          <p:cNvSpPr txBox="1">
            <a:spLocks noChangeArrowheads="1"/>
          </p:cNvSpPr>
          <p:nvPr/>
        </p:nvSpPr>
        <p:spPr bwMode="auto">
          <a:xfrm>
            <a:off x="3429000" y="3886200"/>
            <a:ext cx="387350" cy="579438"/>
          </a:xfrm>
          <a:prstGeom prst="rect">
            <a:avLst/>
          </a:prstGeom>
          <a:noFill/>
          <a:ln w="9525">
            <a:noFill/>
            <a:miter lim="800000"/>
            <a:headEnd/>
            <a:tailEnd/>
          </a:ln>
        </p:spPr>
        <p:txBody>
          <a:bodyPr wrap="none">
            <a:spAutoFit/>
          </a:bodyPr>
          <a:lstStyle/>
          <a:p>
            <a:r>
              <a:rPr lang="en-US" altLang="ja-JP" sz="3200" i="1">
                <a:latin typeface="Times" charset="0"/>
                <a:ea typeface="Osaka" charset="-128"/>
              </a:rPr>
              <a:t>n</a:t>
            </a:r>
            <a:endParaRPr lang="en-US" altLang="ja-JP" sz="3200">
              <a:latin typeface="Times" charset="0"/>
              <a:ea typeface="Osaka" charset="-128"/>
            </a:endParaRPr>
          </a:p>
        </p:txBody>
      </p:sp>
      <p:grpSp>
        <p:nvGrpSpPr>
          <p:cNvPr id="5" name="Group 132"/>
          <p:cNvGrpSpPr>
            <a:grpSpLocks/>
          </p:cNvGrpSpPr>
          <p:nvPr/>
        </p:nvGrpSpPr>
        <p:grpSpPr bwMode="auto">
          <a:xfrm>
            <a:off x="1403350" y="1916113"/>
            <a:ext cx="1314450" cy="2527300"/>
            <a:chOff x="884" y="1207"/>
            <a:chExt cx="828" cy="1592"/>
          </a:xfrm>
        </p:grpSpPr>
        <p:sp>
          <p:nvSpPr>
            <p:cNvPr id="24642" name="Text Box 124"/>
            <p:cNvSpPr txBox="1">
              <a:spLocks noChangeArrowheads="1"/>
            </p:cNvSpPr>
            <p:nvPr/>
          </p:nvSpPr>
          <p:spPr bwMode="auto">
            <a:xfrm>
              <a:off x="1020" y="1207"/>
              <a:ext cx="692" cy="231"/>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減数分裂</a:t>
              </a:r>
            </a:p>
          </p:txBody>
        </p:sp>
        <p:sp>
          <p:nvSpPr>
            <p:cNvPr id="24643" name="Text Box 125"/>
            <p:cNvSpPr txBox="1">
              <a:spLocks noChangeArrowheads="1"/>
            </p:cNvSpPr>
            <p:nvPr/>
          </p:nvSpPr>
          <p:spPr bwMode="auto">
            <a:xfrm>
              <a:off x="884" y="2568"/>
              <a:ext cx="692" cy="231"/>
            </a:xfrm>
            <a:prstGeom prst="rect">
              <a:avLst/>
            </a:prstGeom>
            <a:noFill/>
            <a:ln w="9525">
              <a:noFill/>
              <a:miter lim="800000"/>
              <a:headEnd/>
              <a:tailEnd/>
            </a:ln>
          </p:spPr>
          <p:txBody>
            <a:bodyPr wrap="none">
              <a:spAutoFit/>
            </a:bodyPr>
            <a:lstStyle/>
            <a:p>
              <a:r>
                <a:rPr lang="ja-JP" altLang="en-US">
                  <a:solidFill>
                    <a:srgbClr val="FF0000"/>
                  </a:solidFill>
                  <a:latin typeface="Times" charset="0"/>
                  <a:ea typeface="Osaka" charset="-128"/>
                </a:rPr>
                <a:t>減数分裂</a:t>
              </a:r>
            </a:p>
          </p:txBody>
        </p:sp>
      </p:grpSp>
      <p:grpSp>
        <p:nvGrpSpPr>
          <p:cNvPr id="24629" name="Group 130"/>
          <p:cNvGrpSpPr>
            <a:grpSpLocks/>
          </p:cNvGrpSpPr>
          <p:nvPr/>
        </p:nvGrpSpPr>
        <p:grpSpPr bwMode="auto">
          <a:xfrm>
            <a:off x="2051050" y="2492375"/>
            <a:ext cx="773113" cy="942975"/>
            <a:chOff x="1292" y="1570"/>
            <a:chExt cx="487" cy="594"/>
          </a:xfrm>
        </p:grpSpPr>
        <p:sp>
          <p:nvSpPr>
            <p:cNvPr id="24640" name="Text Box 126"/>
            <p:cNvSpPr txBox="1">
              <a:spLocks noChangeArrowheads="1"/>
            </p:cNvSpPr>
            <p:nvPr/>
          </p:nvSpPr>
          <p:spPr bwMode="auto">
            <a:xfrm>
              <a:off x="1292" y="1933"/>
              <a:ext cx="404" cy="231"/>
            </a:xfrm>
            <a:prstGeom prst="rect">
              <a:avLst/>
            </a:prstGeom>
            <a:noFill/>
            <a:ln w="9525">
              <a:noFill/>
              <a:miter lim="800000"/>
              <a:headEnd/>
              <a:tailEnd/>
            </a:ln>
          </p:spPr>
          <p:txBody>
            <a:bodyPr wrap="none">
              <a:spAutoFit/>
            </a:bodyPr>
            <a:lstStyle/>
            <a:p>
              <a:r>
                <a:rPr lang="ja-JP" altLang="en-US"/>
                <a:t>精子</a:t>
              </a:r>
            </a:p>
          </p:txBody>
        </p:sp>
        <p:sp>
          <p:nvSpPr>
            <p:cNvPr id="24641" name="Text Box 127"/>
            <p:cNvSpPr txBox="1">
              <a:spLocks noChangeArrowheads="1"/>
            </p:cNvSpPr>
            <p:nvPr/>
          </p:nvSpPr>
          <p:spPr bwMode="auto">
            <a:xfrm>
              <a:off x="1519" y="1570"/>
              <a:ext cx="260" cy="231"/>
            </a:xfrm>
            <a:prstGeom prst="rect">
              <a:avLst/>
            </a:prstGeom>
            <a:noFill/>
            <a:ln w="9525">
              <a:noFill/>
              <a:miter lim="800000"/>
              <a:headEnd/>
              <a:tailEnd/>
            </a:ln>
          </p:spPr>
          <p:txBody>
            <a:bodyPr wrap="none">
              <a:spAutoFit/>
            </a:bodyPr>
            <a:lstStyle/>
            <a:p>
              <a:r>
                <a:rPr lang="ja-JP" altLang="en-US"/>
                <a:t>卵</a:t>
              </a:r>
            </a:p>
          </p:txBody>
        </p:sp>
      </p:grpSp>
      <p:grpSp>
        <p:nvGrpSpPr>
          <p:cNvPr id="24630" name="Group 131"/>
          <p:cNvGrpSpPr>
            <a:grpSpLocks/>
          </p:cNvGrpSpPr>
          <p:nvPr/>
        </p:nvGrpSpPr>
        <p:grpSpPr bwMode="auto">
          <a:xfrm>
            <a:off x="250825" y="1700213"/>
            <a:ext cx="1238250" cy="2959100"/>
            <a:chOff x="158" y="1071"/>
            <a:chExt cx="780" cy="1864"/>
          </a:xfrm>
        </p:grpSpPr>
        <p:sp>
          <p:nvSpPr>
            <p:cNvPr id="24638" name="Text Box 128"/>
            <p:cNvSpPr txBox="1">
              <a:spLocks noChangeArrowheads="1"/>
            </p:cNvSpPr>
            <p:nvPr/>
          </p:nvSpPr>
          <p:spPr bwMode="auto">
            <a:xfrm>
              <a:off x="158" y="1071"/>
              <a:ext cx="780" cy="231"/>
            </a:xfrm>
            <a:prstGeom prst="rect">
              <a:avLst/>
            </a:prstGeom>
            <a:noFill/>
            <a:ln w="9525">
              <a:noFill/>
              <a:miter lim="800000"/>
              <a:headEnd/>
              <a:tailEnd/>
            </a:ln>
          </p:spPr>
          <p:txBody>
            <a:bodyPr wrap="none">
              <a:spAutoFit/>
            </a:bodyPr>
            <a:lstStyle/>
            <a:p>
              <a:r>
                <a:rPr lang="ja-JP" altLang="en-US"/>
                <a:t>雌 </a:t>
              </a:r>
              <a:r>
                <a:rPr lang="en-US" altLang="ja-JP"/>
                <a:t>Female</a:t>
              </a:r>
            </a:p>
          </p:txBody>
        </p:sp>
        <p:sp>
          <p:nvSpPr>
            <p:cNvPr id="24639" name="Text Box 129"/>
            <p:cNvSpPr txBox="1">
              <a:spLocks noChangeArrowheads="1"/>
            </p:cNvSpPr>
            <p:nvPr/>
          </p:nvSpPr>
          <p:spPr bwMode="auto">
            <a:xfrm>
              <a:off x="204" y="2704"/>
              <a:ext cx="612" cy="231"/>
            </a:xfrm>
            <a:prstGeom prst="rect">
              <a:avLst/>
            </a:prstGeom>
            <a:noFill/>
            <a:ln w="9525">
              <a:noFill/>
              <a:miter lim="800000"/>
              <a:headEnd/>
              <a:tailEnd/>
            </a:ln>
          </p:spPr>
          <p:txBody>
            <a:bodyPr wrap="none">
              <a:spAutoFit/>
            </a:bodyPr>
            <a:lstStyle/>
            <a:p>
              <a:r>
                <a:rPr lang="ja-JP" altLang="en-US"/>
                <a:t>雄 </a:t>
              </a:r>
              <a:r>
                <a:rPr lang="en-US" altLang="ja-JP"/>
                <a:t>Male</a:t>
              </a:r>
            </a:p>
          </p:txBody>
        </p:sp>
      </p:grpSp>
      <p:sp>
        <p:nvSpPr>
          <p:cNvPr id="24631" name="Text Box 134"/>
          <p:cNvSpPr txBox="1">
            <a:spLocks noChangeArrowheads="1"/>
          </p:cNvSpPr>
          <p:nvPr/>
        </p:nvSpPr>
        <p:spPr bwMode="auto">
          <a:xfrm>
            <a:off x="4787900" y="333375"/>
            <a:ext cx="1327150" cy="366713"/>
          </a:xfrm>
          <a:prstGeom prst="rect">
            <a:avLst/>
          </a:prstGeom>
          <a:noFill/>
          <a:ln w="9525">
            <a:noFill/>
            <a:miter lim="800000"/>
            <a:headEnd/>
            <a:tailEnd/>
          </a:ln>
        </p:spPr>
        <p:txBody>
          <a:bodyPr wrap="none">
            <a:spAutoFit/>
          </a:bodyPr>
          <a:lstStyle/>
          <a:p>
            <a:r>
              <a:rPr lang="ja-JP" altLang="en-US">
                <a:latin typeface="Times" charset="0"/>
                <a:ea typeface="Osaka" charset="-128"/>
              </a:rPr>
              <a:t>体細胞分裂</a:t>
            </a:r>
          </a:p>
        </p:txBody>
      </p:sp>
      <p:sp>
        <p:nvSpPr>
          <p:cNvPr id="24632" name="Text Box 135"/>
          <p:cNvSpPr txBox="1">
            <a:spLocks noChangeArrowheads="1"/>
          </p:cNvSpPr>
          <p:nvPr/>
        </p:nvSpPr>
        <p:spPr bwMode="auto">
          <a:xfrm>
            <a:off x="3563938" y="6165850"/>
            <a:ext cx="1327150" cy="366713"/>
          </a:xfrm>
          <a:prstGeom prst="rect">
            <a:avLst/>
          </a:prstGeom>
          <a:noFill/>
          <a:ln w="9525">
            <a:noFill/>
            <a:miter lim="800000"/>
            <a:headEnd/>
            <a:tailEnd/>
          </a:ln>
        </p:spPr>
        <p:txBody>
          <a:bodyPr wrap="none">
            <a:spAutoFit/>
          </a:bodyPr>
          <a:lstStyle/>
          <a:p>
            <a:r>
              <a:rPr lang="ja-JP" altLang="en-US">
                <a:latin typeface="Times" charset="0"/>
                <a:ea typeface="Osaka" charset="-128"/>
              </a:rPr>
              <a:t>体細胞分裂</a:t>
            </a:r>
          </a:p>
        </p:txBody>
      </p:sp>
      <p:sp>
        <p:nvSpPr>
          <p:cNvPr id="24633" name="Text Box 136"/>
          <p:cNvSpPr txBox="1">
            <a:spLocks noChangeArrowheads="1"/>
          </p:cNvSpPr>
          <p:nvPr/>
        </p:nvSpPr>
        <p:spPr bwMode="auto">
          <a:xfrm>
            <a:off x="7019925" y="3644900"/>
            <a:ext cx="1327150" cy="366713"/>
          </a:xfrm>
          <a:prstGeom prst="rect">
            <a:avLst/>
          </a:prstGeom>
          <a:noFill/>
          <a:ln w="9525">
            <a:noFill/>
            <a:miter lim="800000"/>
            <a:headEnd/>
            <a:tailEnd/>
          </a:ln>
        </p:spPr>
        <p:txBody>
          <a:bodyPr wrap="none">
            <a:spAutoFit/>
          </a:bodyPr>
          <a:lstStyle/>
          <a:p>
            <a:r>
              <a:rPr lang="ja-JP" altLang="en-US">
                <a:latin typeface="Times" charset="0"/>
                <a:ea typeface="Osaka" charset="-128"/>
              </a:rPr>
              <a:t>体細胞分裂</a:t>
            </a:r>
          </a:p>
        </p:txBody>
      </p:sp>
      <p:sp>
        <p:nvSpPr>
          <p:cNvPr id="24634" name="Text Box 137"/>
          <p:cNvSpPr txBox="1">
            <a:spLocks noChangeArrowheads="1"/>
          </p:cNvSpPr>
          <p:nvPr/>
        </p:nvSpPr>
        <p:spPr bwMode="auto">
          <a:xfrm>
            <a:off x="971550" y="350043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24635" name="Text Box 138"/>
          <p:cNvSpPr txBox="1">
            <a:spLocks noChangeArrowheads="1"/>
          </p:cNvSpPr>
          <p:nvPr/>
        </p:nvSpPr>
        <p:spPr bwMode="auto">
          <a:xfrm>
            <a:off x="7235825" y="4003675"/>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24636" name="Rectangle 139"/>
          <p:cNvSpPr>
            <a:spLocks noChangeArrowheads="1"/>
          </p:cNvSpPr>
          <p:nvPr/>
        </p:nvSpPr>
        <p:spPr bwMode="auto">
          <a:xfrm>
            <a:off x="900113" y="3500438"/>
            <a:ext cx="1368425" cy="433387"/>
          </a:xfrm>
          <a:prstGeom prst="rect">
            <a:avLst/>
          </a:prstGeom>
          <a:noFill/>
          <a:ln w="9525">
            <a:solidFill>
              <a:srgbClr val="FF0000"/>
            </a:solidFill>
            <a:miter lim="800000"/>
            <a:headEnd/>
            <a:tailEnd/>
          </a:ln>
        </p:spPr>
        <p:txBody>
          <a:bodyPr wrap="none" anchor="ctr"/>
          <a:lstStyle/>
          <a:p>
            <a:endParaRPr lang="ja-JP" altLang="en-US"/>
          </a:p>
        </p:txBody>
      </p:sp>
      <p:sp>
        <p:nvSpPr>
          <p:cNvPr id="24637" name="Rectangle 140"/>
          <p:cNvSpPr>
            <a:spLocks noChangeArrowheads="1"/>
          </p:cNvSpPr>
          <p:nvPr/>
        </p:nvSpPr>
        <p:spPr bwMode="auto">
          <a:xfrm>
            <a:off x="7092950" y="4005263"/>
            <a:ext cx="1368425" cy="433387"/>
          </a:xfrm>
          <a:prstGeom prst="rect">
            <a:avLst/>
          </a:prstGeom>
          <a:noFill/>
          <a:ln w="9525">
            <a:solidFill>
              <a:schemeClr val="tx1"/>
            </a:solidFill>
            <a:miter lim="800000"/>
            <a:headEnd/>
            <a:tailEnd/>
          </a:ln>
        </p:spPr>
        <p:txBody>
          <a:bodyPr wrap="none" anchor="ctr"/>
          <a:lstStyle/>
          <a:p>
            <a:endParaRPr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2" name="Group 82"/>
          <p:cNvGrpSpPr>
            <a:grpSpLocks/>
          </p:cNvGrpSpPr>
          <p:nvPr/>
        </p:nvGrpSpPr>
        <p:grpSpPr bwMode="auto">
          <a:xfrm>
            <a:off x="974725" y="1052513"/>
            <a:ext cx="1219200" cy="914400"/>
            <a:chOff x="748" y="663"/>
            <a:chExt cx="768" cy="576"/>
          </a:xfrm>
        </p:grpSpPr>
        <p:sp>
          <p:nvSpPr>
            <p:cNvPr id="25663" name="AutoShape 3"/>
            <p:cNvSpPr>
              <a:spLocks noChangeArrowheads="1"/>
            </p:cNvSpPr>
            <p:nvPr/>
          </p:nvSpPr>
          <p:spPr bwMode="auto">
            <a:xfrm>
              <a:off x="1228" y="663"/>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4" name="AutoShape 4"/>
            <p:cNvSpPr>
              <a:spLocks noChangeArrowheads="1"/>
            </p:cNvSpPr>
            <p:nvPr/>
          </p:nvSpPr>
          <p:spPr bwMode="auto">
            <a:xfrm>
              <a:off x="1420" y="663"/>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748" y="807"/>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03" name="Line 19"/>
          <p:cNvSpPr>
            <a:spLocks noChangeShapeType="1"/>
          </p:cNvSpPr>
          <p:nvPr/>
        </p:nvSpPr>
        <p:spPr bwMode="auto">
          <a:xfrm>
            <a:off x="1905000" y="2205038"/>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04" name="Group 83"/>
          <p:cNvGrpSpPr>
            <a:grpSpLocks/>
          </p:cNvGrpSpPr>
          <p:nvPr/>
        </p:nvGrpSpPr>
        <p:grpSpPr bwMode="auto">
          <a:xfrm>
            <a:off x="900113" y="2852738"/>
            <a:ext cx="1368425" cy="914400"/>
            <a:chOff x="793" y="1797"/>
            <a:chExt cx="862" cy="576"/>
          </a:xfrm>
        </p:grpSpPr>
        <p:sp>
          <p:nvSpPr>
            <p:cNvPr id="25658" name="AutoShape 21"/>
            <p:cNvSpPr>
              <a:spLocks noChangeArrowheads="1"/>
            </p:cNvSpPr>
            <p:nvPr/>
          </p:nvSpPr>
          <p:spPr bwMode="auto">
            <a:xfrm>
              <a:off x="1247"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9" name="AutoShape 22"/>
            <p:cNvSpPr>
              <a:spLocks noChangeArrowheads="1"/>
            </p:cNvSpPr>
            <p:nvPr/>
          </p:nvSpPr>
          <p:spPr bwMode="auto">
            <a:xfrm>
              <a:off x="1465"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793" y="1941"/>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61" name="AutoShape 24"/>
            <p:cNvSpPr>
              <a:spLocks noChangeArrowheads="1"/>
            </p:cNvSpPr>
            <p:nvPr/>
          </p:nvSpPr>
          <p:spPr bwMode="auto">
            <a:xfrm>
              <a:off x="1338"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2" name="AutoShape 25"/>
            <p:cNvSpPr>
              <a:spLocks noChangeArrowheads="1"/>
            </p:cNvSpPr>
            <p:nvPr/>
          </p:nvSpPr>
          <p:spPr bwMode="auto">
            <a:xfrm>
              <a:off x="1559" y="1797"/>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grpSp>
      <p:sp>
        <p:nvSpPr>
          <p:cNvPr id="25605" name="Line 27"/>
          <p:cNvSpPr>
            <a:spLocks noChangeShapeType="1"/>
          </p:cNvSpPr>
          <p:nvPr/>
        </p:nvSpPr>
        <p:spPr bwMode="auto">
          <a:xfrm>
            <a:off x="1905000" y="40052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06" name="Group 86"/>
          <p:cNvGrpSpPr>
            <a:grpSpLocks/>
          </p:cNvGrpSpPr>
          <p:nvPr/>
        </p:nvGrpSpPr>
        <p:grpSpPr bwMode="auto">
          <a:xfrm>
            <a:off x="395288" y="4687888"/>
            <a:ext cx="3019425" cy="915987"/>
            <a:chOff x="385" y="2953"/>
            <a:chExt cx="1902" cy="577"/>
          </a:xfrm>
        </p:grpSpPr>
        <p:grpSp>
          <p:nvGrpSpPr>
            <p:cNvPr id="25649" name="Group 84"/>
            <p:cNvGrpSpPr>
              <a:grpSpLocks/>
            </p:cNvGrpSpPr>
            <p:nvPr/>
          </p:nvGrpSpPr>
          <p:grpSpPr bwMode="auto">
            <a:xfrm>
              <a:off x="385" y="2954"/>
              <a:ext cx="768" cy="576"/>
              <a:chOff x="385" y="2976"/>
              <a:chExt cx="768" cy="576"/>
            </a:xfrm>
          </p:grpSpPr>
          <p:sp>
            <p:nvSpPr>
              <p:cNvPr id="25655" name="AutoShape 29"/>
              <p:cNvSpPr>
                <a:spLocks noChangeArrowheads="1"/>
              </p:cNvSpPr>
              <p:nvPr/>
            </p:nvSpPr>
            <p:spPr bwMode="auto">
              <a:xfrm>
                <a:off x="865" y="2976"/>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6" name="AutoShape 30"/>
              <p:cNvSpPr>
                <a:spLocks noChangeArrowheads="1"/>
              </p:cNvSpPr>
              <p:nvPr/>
            </p:nvSpPr>
            <p:spPr bwMode="auto">
              <a:xfrm>
                <a:off x="1057" y="2976"/>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385" y="3120"/>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grpSp>
          <p:nvGrpSpPr>
            <p:cNvPr id="25650" name="Group 85"/>
            <p:cNvGrpSpPr>
              <a:grpSpLocks/>
            </p:cNvGrpSpPr>
            <p:nvPr/>
          </p:nvGrpSpPr>
          <p:grpSpPr bwMode="auto">
            <a:xfrm>
              <a:off x="1519" y="2953"/>
              <a:ext cx="768" cy="576"/>
              <a:chOff x="1519" y="2931"/>
              <a:chExt cx="768" cy="576"/>
            </a:xfrm>
          </p:grpSpPr>
          <p:sp>
            <p:nvSpPr>
              <p:cNvPr id="25652" name="AutoShape 33"/>
              <p:cNvSpPr>
                <a:spLocks noChangeArrowheads="1"/>
              </p:cNvSpPr>
              <p:nvPr/>
            </p:nvSpPr>
            <p:spPr bwMode="auto">
              <a:xfrm>
                <a:off x="1999" y="2931"/>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3" name="AutoShape 34"/>
              <p:cNvSpPr>
                <a:spLocks noChangeArrowheads="1"/>
              </p:cNvSpPr>
              <p:nvPr/>
            </p:nvSpPr>
            <p:spPr bwMode="auto">
              <a:xfrm>
                <a:off x="2191" y="2931"/>
                <a:ext cx="96" cy="576"/>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1519" y="3075"/>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51" name="Text Box 37"/>
            <p:cNvSpPr txBox="1">
              <a:spLocks noChangeArrowheads="1"/>
            </p:cNvSpPr>
            <p:nvPr/>
          </p:nvSpPr>
          <p:spPr bwMode="auto">
            <a:xfrm>
              <a:off x="1202" y="3039"/>
              <a:ext cx="284" cy="404"/>
            </a:xfrm>
            <a:prstGeom prst="rect">
              <a:avLst/>
            </a:prstGeom>
            <a:noFill/>
            <a:ln w="9525">
              <a:noFill/>
              <a:miter lim="800000"/>
              <a:headEnd/>
              <a:tailEnd/>
            </a:ln>
          </p:spPr>
          <p:txBody>
            <a:bodyPr wrap="none">
              <a:spAutoFit/>
            </a:bodyPr>
            <a:lstStyle/>
            <a:p>
              <a:r>
                <a:rPr lang="en-US" altLang="ja-JP" sz="3600"/>
                <a:t>+</a:t>
              </a:r>
            </a:p>
          </p:txBody>
        </p:sp>
      </p:grpSp>
      <p:sp>
        <p:nvSpPr>
          <p:cNvPr id="25607" name="Text Box 87"/>
          <p:cNvSpPr txBox="1">
            <a:spLocks noChangeArrowheads="1"/>
          </p:cNvSpPr>
          <p:nvPr/>
        </p:nvSpPr>
        <p:spPr bwMode="auto">
          <a:xfrm>
            <a:off x="1476375" y="549275"/>
            <a:ext cx="1327150" cy="366713"/>
          </a:xfrm>
          <a:prstGeom prst="rect">
            <a:avLst/>
          </a:prstGeom>
          <a:noFill/>
          <a:ln w="9525">
            <a:noFill/>
            <a:miter lim="800000"/>
            <a:headEnd/>
            <a:tailEnd/>
          </a:ln>
        </p:spPr>
        <p:txBody>
          <a:bodyPr wrap="none">
            <a:spAutoFit/>
          </a:bodyPr>
          <a:lstStyle/>
          <a:p>
            <a:r>
              <a:rPr lang="ja-JP" altLang="en-US"/>
              <a:t>体細胞分裂</a:t>
            </a:r>
          </a:p>
        </p:txBody>
      </p:sp>
      <p:grpSp>
        <p:nvGrpSpPr>
          <p:cNvPr id="25608" name="Group 38"/>
          <p:cNvGrpSpPr>
            <a:grpSpLocks/>
          </p:cNvGrpSpPr>
          <p:nvPr/>
        </p:nvGrpSpPr>
        <p:grpSpPr bwMode="auto">
          <a:xfrm>
            <a:off x="5365750" y="857250"/>
            <a:ext cx="1219200" cy="914400"/>
            <a:chOff x="1392" y="624"/>
            <a:chExt cx="768" cy="576"/>
          </a:xfrm>
        </p:grpSpPr>
        <p:sp>
          <p:nvSpPr>
            <p:cNvPr id="25646" name="AutoShape 39"/>
            <p:cNvSpPr>
              <a:spLocks noChangeArrowheads="1"/>
            </p:cNvSpPr>
            <p:nvPr/>
          </p:nvSpPr>
          <p:spPr bwMode="auto">
            <a:xfrm>
              <a:off x="1872" y="624"/>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2064" y="624"/>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1392" y="768"/>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0" name="Group 43"/>
          <p:cNvGrpSpPr>
            <a:grpSpLocks/>
          </p:cNvGrpSpPr>
          <p:nvPr/>
        </p:nvGrpSpPr>
        <p:grpSpPr bwMode="auto">
          <a:xfrm>
            <a:off x="5292725" y="2513013"/>
            <a:ext cx="1368425" cy="914400"/>
            <a:chOff x="793" y="1797"/>
            <a:chExt cx="862" cy="576"/>
          </a:xfrm>
        </p:grpSpPr>
        <p:sp>
          <p:nvSpPr>
            <p:cNvPr id="25641" name="AutoShape 44"/>
            <p:cNvSpPr>
              <a:spLocks noChangeArrowheads="1"/>
            </p:cNvSpPr>
            <p:nvPr/>
          </p:nvSpPr>
          <p:spPr bwMode="auto">
            <a:xfrm>
              <a:off x="1247"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1465"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793" y="1941"/>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1338"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1559" y="1797"/>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gr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2" name="Group 60"/>
          <p:cNvGrpSpPr>
            <a:grpSpLocks/>
          </p:cNvGrpSpPr>
          <p:nvPr/>
        </p:nvGrpSpPr>
        <p:grpSpPr bwMode="auto">
          <a:xfrm>
            <a:off x="4356100" y="4097338"/>
            <a:ext cx="1079500" cy="914400"/>
            <a:chOff x="2971" y="2432"/>
            <a:chExt cx="680" cy="576"/>
          </a:xfrm>
        </p:grpSpPr>
        <p:sp>
          <p:nvSpPr>
            <p:cNvPr id="25638" name="AutoShape 51"/>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5"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grpSp>
        <p:nvGrpSpPr>
          <p:cNvPr id="25616" name="Group 88"/>
          <p:cNvGrpSpPr>
            <a:grpSpLocks/>
          </p:cNvGrpSpPr>
          <p:nvPr/>
        </p:nvGrpSpPr>
        <p:grpSpPr bwMode="auto">
          <a:xfrm>
            <a:off x="4284663" y="5610225"/>
            <a:ext cx="1871662" cy="914400"/>
            <a:chOff x="2880" y="3385"/>
            <a:chExt cx="1179" cy="576"/>
          </a:xfrm>
        </p:grpSpPr>
        <p:grpSp>
          <p:nvGrpSpPr>
            <p:cNvPr id="25628" name="Group 69"/>
            <p:cNvGrpSpPr>
              <a:grpSpLocks/>
            </p:cNvGrpSpPr>
            <p:nvPr/>
          </p:nvGrpSpPr>
          <p:grpSpPr bwMode="auto">
            <a:xfrm>
              <a:off x="2880" y="3385"/>
              <a:ext cx="466" cy="576"/>
              <a:chOff x="3107" y="3521"/>
              <a:chExt cx="466" cy="576"/>
            </a:xfrm>
          </p:grpSpPr>
          <p:sp>
            <p:nvSpPr>
              <p:cNvPr id="25633" name="AutoShape 66"/>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25629" name="Group 70"/>
            <p:cNvGrpSpPr>
              <a:grpSpLocks/>
            </p:cNvGrpSpPr>
            <p:nvPr/>
          </p:nvGrpSpPr>
          <p:grpSpPr bwMode="auto">
            <a:xfrm>
              <a:off x="3593" y="3385"/>
              <a:ext cx="466" cy="576"/>
              <a:chOff x="3107" y="3521"/>
              <a:chExt cx="466" cy="576"/>
            </a:xfrm>
          </p:grpSpPr>
          <p:sp>
            <p:nvSpPr>
              <p:cNvPr id="25631" name="AutoShape 7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30" name="Text Box 79"/>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25618" name="Group 89"/>
          <p:cNvGrpSpPr>
            <a:grpSpLocks/>
          </p:cNvGrpSpPr>
          <p:nvPr/>
        </p:nvGrpSpPr>
        <p:grpSpPr bwMode="auto">
          <a:xfrm>
            <a:off x="6588125" y="5610225"/>
            <a:ext cx="1871663" cy="914400"/>
            <a:chOff x="2880" y="3385"/>
            <a:chExt cx="1179" cy="576"/>
          </a:xfrm>
        </p:grpSpPr>
        <p:grpSp>
          <p:nvGrpSpPr>
            <p:cNvPr id="25621"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25622"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66" name="Text Box 137"/>
          <p:cNvSpPr txBox="1">
            <a:spLocks noChangeArrowheads="1"/>
          </p:cNvSpPr>
          <p:nvPr/>
        </p:nvSpPr>
        <p:spPr bwMode="auto">
          <a:xfrm>
            <a:off x="7020272" y="26064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68" name="Text Box 138"/>
          <p:cNvSpPr txBox="1">
            <a:spLocks noChangeArrowheads="1"/>
          </p:cNvSpPr>
          <p:nvPr/>
        </p:nvSpPr>
        <p:spPr bwMode="auto">
          <a:xfrm>
            <a:off x="2915816" y="476672"/>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69" name="テキスト ボックス 68"/>
          <p:cNvSpPr txBox="1"/>
          <p:nvPr/>
        </p:nvSpPr>
        <p:spPr>
          <a:xfrm>
            <a:off x="2843808" y="908720"/>
            <a:ext cx="1369286" cy="369332"/>
          </a:xfrm>
          <a:prstGeom prst="rect">
            <a:avLst/>
          </a:prstGeom>
          <a:noFill/>
        </p:spPr>
        <p:txBody>
          <a:bodyPr wrap="none" rtlCol="0">
            <a:spAutoFit/>
          </a:bodyPr>
          <a:lstStyle/>
          <a:p>
            <a:r>
              <a:rPr lang="ja-JP" altLang="en-US" dirty="0"/>
              <a:t>マイトーシス</a:t>
            </a:r>
            <a:endParaRPr kumimoji="1" lang="ja-JP" altLang="en-US" dirty="0"/>
          </a:p>
        </p:txBody>
      </p:sp>
      <p:sp>
        <p:nvSpPr>
          <p:cNvPr id="70" name="テキスト ボックス 69"/>
          <p:cNvSpPr txBox="1"/>
          <p:nvPr/>
        </p:nvSpPr>
        <p:spPr>
          <a:xfrm>
            <a:off x="7020272" y="764704"/>
            <a:ext cx="1213794" cy="369332"/>
          </a:xfrm>
          <a:prstGeom prst="rect">
            <a:avLst/>
          </a:prstGeom>
          <a:noFill/>
        </p:spPr>
        <p:txBody>
          <a:bodyPr wrap="none" rtlCol="0">
            <a:spAutoFit/>
          </a:bodyPr>
          <a:lstStyle/>
          <a:p>
            <a:r>
              <a:rPr lang="ja-JP" altLang="en-US" dirty="0"/>
              <a:t>マイオシス</a:t>
            </a:r>
            <a:endParaRPr kumimoji="1" lang="ja-JP" altLang="en-US" dirty="0"/>
          </a:p>
        </p:txBody>
      </p:sp>
      <p:sp>
        <p:nvSpPr>
          <p:cNvPr id="71" name="テキスト ボックス 70"/>
          <p:cNvSpPr txBox="1"/>
          <p:nvPr/>
        </p:nvSpPr>
        <p:spPr>
          <a:xfrm>
            <a:off x="6876256" y="3501008"/>
            <a:ext cx="1495922" cy="369332"/>
          </a:xfrm>
          <a:prstGeom prst="rect">
            <a:avLst/>
          </a:prstGeom>
          <a:noFill/>
          <a:ln>
            <a:solidFill>
              <a:srgbClr val="FF0000"/>
            </a:solidFill>
          </a:ln>
        </p:spPr>
        <p:txBody>
          <a:bodyPr wrap="none" rtlCol="0">
            <a:spAutoFit/>
          </a:bodyPr>
          <a:lstStyle/>
          <a:p>
            <a:r>
              <a:rPr lang="ja-JP" altLang="en-US"/>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a:t>第２減数分裂</a:t>
            </a:r>
            <a:endParaRPr kumimoji="1" lang="ja-JP"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63" name="AutoShape 3"/>
          <p:cNvSpPr>
            <a:spLocks noChangeArrowheads="1"/>
          </p:cNvSpPr>
          <p:nvPr/>
        </p:nvSpPr>
        <p:spPr bwMode="auto">
          <a:xfrm>
            <a:off x="1736725" y="1052513"/>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4" name="AutoShape 4"/>
          <p:cNvSpPr>
            <a:spLocks noChangeArrowheads="1"/>
          </p:cNvSpPr>
          <p:nvPr/>
        </p:nvSpPr>
        <p:spPr bwMode="auto">
          <a:xfrm>
            <a:off x="2041525" y="1052513"/>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5" name="Text Box 13"/>
          <p:cNvSpPr txBox="1">
            <a:spLocks noChangeArrowheads="1"/>
          </p:cNvSpPr>
          <p:nvPr/>
        </p:nvSpPr>
        <p:spPr bwMode="auto">
          <a:xfrm>
            <a:off x="974725" y="12811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3" name="Line 19"/>
          <p:cNvSpPr>
            <a:spLocks noChangeShapeType="1"/>
          </p:cNvSpPr>
          <p:nvPr/>
        </p:nvSpPr>
        <p:spPr bwMode="auto">
          <a:xfrm>
            <a:off x="1905000" y="22050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8" name="AutoShape 21"/>
          <p:cNvSpPr>
            <a:spLocks noChangeArrowheads="1"/>
          </p:cNvSpPr>
          <p:nvPr/>
        </p:nvSpPr>
        <p:spPr bwMode="auto">
          <a:xfrm>
            <a:off x="1620838"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9" name="AutoShape 22"/>
          <p:cNvSpPr>
            <a:spLocks noChangeArrowheads="1"/>
          </p:cNvSpPr>
          <p:nvPr/>
        </p:nvSpPr>
        <p:spPr bwMode="auto">
          <a:xfrm>
            <a:off x="1966913"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60" name="Text Box 23"/>
          <p:cNvSpPr txBox="1">
            <a:spLocks noChangeArrowheads="1"/>
          </p:cNvSpPr>
          <p:nvPr/>
        </p:nvSpPr>
        <p:spPr bwMode="auto">
          <a:xfrm>
            <a:off x="900113" y="30813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61" name="AutoShape 24"/>
          <p:cNvSpPr>
            <a:spLocks noChangeArrowheads="1"/>
          </p:cNvSpPr>
          <p:nvPr/>
        </p:nvSpPr>
        <p:spPr bwMode="auto">
          <a:xfrm>
            <a:off x="1765301" y="285273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62" name="AutoShape 25"/>
          <p:cNvSpPr>
            <a:spLocks noChangeArrowheads="1"/>
          </p:cNvSpPr>
          <p:nvPr/>
        </p:nvSpPr>
        <p:spPr bwMode="auto">
          <a:xfrm>
            <a:off x="2116138" y="285273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05" name="Line 27"/>
          <p:cNvSpPr>
            <a:spLocks noChangeShapeType="1"/>
          </p:cNvSpPr>
          <p:nvPr/>
        </p:nvSpPr>
        <p:spPr bwMode="auto">
          <a:xfrm>
            <a:off x="1905000" y="400526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55" name="AutoShape 29"/>
          <p:cNvSpPr>
            <a:spLocks noChangeArrowheads="1"/>
          </p:cNvSpPr>
          <p:nvPr/>
        </p:nvSpPr>
        <p:spPr bwMode="auto">
          <a:xfrm>
            <a:off x="1157288" y="4689475"/>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6" name="AutoShape 30"/>
          <p:cNvSpPr>
            <a:spLocks noChangeArrowheads="1"/>
          </p:cNvSpPr>
          <p:nvPr/>
        </p:nvSpPr>
        <p:spPr bwMode="auto">
          <a:xfrm>
            <a:off x="1462088" y="4689475"/>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7" name="Text Box 31"/>
          <p:cNvSpPr txBox="1">
            <a:spLocks noChangeArrowheads="1"/>
          </p:cNvSpPr>
          <p:nvPr/>
        </p:nvSpPr>
        <p:spPr bwMode="auto">
          <a:xfrm>
            <a:off x="395288" y="4918075"/>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2" name="AutoShape 33"/>
          <p:cNvSpPr>
            <a:spLocks noChangeArrowheads="1"/>
          </p:cNvSpPr>
          <p:nvPr/>
        </p:nvSpPr>
        <p:spPr bwMode="auto">
          <a:xfrm>
            <a:off x="2957513" y="4687888"/>
            <a:ext cx="152400" cy="914400"/>
          </a:xfrm>
          <a:prstGeom prst="roundRect">
            <a:avLst>
              <a:gd name="adj" fmla="val 16667"/>
            </a:avLst>
          </a:prstGeom>
          <a:solidFill>
            <a:srgbClr val="00B0F0"/>
          </a:solidFill>
          <a:ln w="9525">
            <a:solidFill>
              <a:srgbClr val="000000"/>
            </a:solidFill>
            <a:round/>
            <a:headEnd/>
            <a:tailEnd/>
          </a:ln>
        </p:spPr>
        <p:txBody>
          <a:bodyPr wrap="none" anchor="ctr"/>
          <a:lstStyle/>
          <a:p>
            <a:endParaRPr lang="ja-JP" altLang="en-US"/>
          </a:p>
        </p:txBody>
      </p:sp>
      <p:sp>
        <p:nvSpPr>
          <p:cNvPr id="25653" name="AutoShape 34"/>
          <p:cNvSpPr>
            <a:spLocks noChangeArrowheads="1"/>
          </p:cNvSpPr>
          <p:nvPr/>
        </p:nvSpPr>
        <p:spPr bwMode="auto">
          <a:xfrm>
            <a:off x="3262313" y="4687888"/>
            <a:ext cx="152400" cy="914400"/>
          </a:xfrm>
          <a:prstGeom prst="roundRect">
            <a:avLst>
              <a:gd name="adj" fmla="val 16667"/>
            </a:avLst>
          </a:prstGeom>
          <a:solidFill>
            <a:schemeClr val="accent1"/>
          </a:solidFill>
          <a:ln w="9525">
            <a:solidFill>
              <a:srgbClr val="000000"/>
            </a:solidFill>
            <a:round/>
            <a:headEnd/>
            <a:tailEnd/>
          </a:ln>
        </p:spPr>
        <p:txBody>
          <a:bodyPr wrap="none" anchor="ctr"/>
          <a:lstStyle/>
          <a:p>
            <a:endParaRPr lang="ja-JP" altLang="en-US"/>
          </a:p>
        </p:txBody>
      </p:sp>
      <p:sp>
        <p:nvSpPr>
          <p:cNvPr id="25654" name="Text Box 35"/>
          <p:cNvSpPr txBox="1">
            <a:spLocks noChangeArrowheads="1"/>
          </p:cNvSpPr>
          <p:nvPr/>
        </p:nvSpPr>
        <p:spPr bwMode="auto">
          <a:xfrm>
            <a:off x="2195513" y="491648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51" name="Text Box 37"/>
          <p:cNvSpPr txBox="1">
            <a:spLocks noChangeArrowheads="1"/>
          </p:cNvSpPr>
          <p:nvPr/>
        </p:nvSpPr>
        <p:spPr bwMode="auto">
          <a:xfrm>
            <a:off x="1692276" y="4824413"/>
            <a:ext cx="450850" cy="641350"/>
          </a:xfrm>
          <a:prstGeom prst="rect">
            <a:avLst/>
          </a:prstGeom>
          <a:noFill/>
          <a:ln w="9525">
            <a:noFill/>
            <a:miter lim="800000"/>
            <a:headEnd/>
            <a:tailEnd/>
          </a:ln>
        </p:spPr>
        <p:txBody>
          <a:bodyPr wrap="none">
            <a:spAutoFit/>
          </a:bodyPr>
          <a:lstStyle/>
          <a:p>
            <a:r>
              <a:rPr lang="en-US" altLang="ja-JP" sz="3600"/>
              <a:t>+</a:t>
            </a:r>
          </a:p>
        </p:txBody>
      </p:sp>
      <p:sp>
        <p:nvSpPr>
          <p:cNvPr id="25607" name="Text Box 87"/>
          <p:cNvSpPr txBox="1">
            <a:spLocks noChangeArrowheads="1"/>
          </p:cNvSpPr>
          <p:nvPr/>
        </p:nvSpPr>
        <p:spPr bwMode="auto">
          <a:xfrm>
            <a:off x="1476375" y="549275"/>
            <a:ext cx="1327150" cy="366713"/>
          </a:xfrm>
          <a:prstGeom prst="rect">
            <a:avLst/>
          </a:prstGeom>
          <a:noFill/>
          <a:ln w="9525">
            <a:noFill/>
            <a:miter lim="800000"/>
            <a:headEnd/>
            <a:tailEnd/>
          </a:ln>
        </p:spPr>
        <p:txBody>
          <a:bodyPr wrap="none">
            <a:spAutoFit/>
          </a:bodyPr>
          <a:lstStyle/>
          <a:p>
            <a:r>
              <a:rPr lang="ja-JP" altLang="en-US"/>
              <a:t>体細胞分裂</a:t>
            </a:r>
          </a:p>
        </p:txBody>
      </p:sp>
      <p:sp>
        <p:nvSpPr>
          <p:cNvPr id="25646" name="AutoShape 39"/>
          <p:cNvSpPr>
            <a:spLocks noChangeArrowheads="1"/>
          </p:cNvSpPr>
          <p:nvPr/>
        </p:nvSpPr>
        <p:spPr bwMode="auto">
          <a:xfrm>
            <a:off x="6127750" y="857250"/>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7" name="AutoShape 40"/>
          <p:cNvSpPr>
            <a:spLocks noChangeArrowheads="1"/>
          </p:cNvSpPr>
          <p:nvPr/>
        </p:nvSpPr>
        <p:spPr bwMode="auto">
          <a:xfrm>
            <a:off x="6432550" y="857250"/>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8" name="Text Box 41"/>
          <p:cNvSpPr txBox="1">
            <a:spLocks noChangeArrowheads="1"/>
          </p:cNvSpPr>
          <p:nvPr/>
        </p:nvSpPr>
        <p:spPr bwMode="auto">
          <a:xfrm>
            <a:off x="5365750" y="1085850"/>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09" name="Line 42"/>
          <p:cNvSpPr>
            <a:spLocks noChangeShapeType="1"/>
          </p:cNvSpPr>
          <p:nvPr/>
        </p:nvSpPr>
        <p:spPr bwMode="auto">
          <a:xfrm>
            <a:off x="6337300" y="1865313"/>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41" name="AutoShape 44"/>
          <p:cNvSpPr>
            <a:spLocks noChangeArrowheads="1"/>
          </p:cNvSpPr>
          <p:nvPr/>
        </p:nvSpPr>
        <p:spPr bwMode="auto">
          <a:xfrm>
            <a:off x="6013450"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2" name="AutoShape 45"/>
          <p:cNvSpPr>
            <a:spLocks noChangeArrowheads="1"/>
          </p:cNvSpPr>
          <p:nvPr/>
        </p:nvSpPr>
        <p:spPr bwMode="auto">
          <a:xfrm>
            <a:off x="6359525"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43" name="Text Box 46"/>
          <p:cNvSpPr txBox="1">
            <a:spLocks noChangeArrowheads="1"/>
          </p:cNvSpPr>
          <p:nvPr/>
        </p:nvSpPr>
        <p:spPr bwMode="auto">
          <a:xfrm>
            <a:off x="5292725" y="2741613"/>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4</a:t>
            </a:r>
            <a:r>
              <a:rPr lang="en-US" altLang="ja-JP" sz="2400" i="1">
                <a:latin typeface="Times" charset="0"/>
                <a:ea typeface="Osaka" charset="-128"/>
              </a:rPr>
              <a:t>n</a:t>
            </a:r>
            <a:endParaRPr lang="en-US" altLang="ja-JP" sz="2400">
              <a:latin typeface="Times" charset="0"/>
              <a:ea typeface="Osaka" charset="-128"/>
            </a:endParaRPr>
          </a:p>
        </p:txBody>
      </p:sp>
      <p:sp>
        <p:nvSpPr>
          <p:cNvPr id="25644" name="AutoShape 47"/>
          <p:cNvSpPr>
            <a:spLocks noChangeArrowheads="1"/>
          </p:cNvSpPr>
          <p:nvPr/>
        </p:nvSpPr>
        <p:spPr bwMode="auto">
          <a:xfrm>
            <a:off x="6157913" y="2513013"/>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5" name="AutoShape 48"/>
          <p:cNvSpPr>
            <a:spLocks noChangeArrowheads="1"/>
          </p:cNvSpPr>
          <p:nvPr/>
        </p:nvSpPr>
        <p:spPr bwMode="auto">
          <a:xfrm>
            <a:off x="6508750" y="2513013"/>
            <a:ext cx="152400" cy="914400"/>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11" name="Line 49"/>
          <p:cNvSpPr>
            <a:spLocks noChangeShapeType="1"/>
          </p:cNvSpPr>
          <p:nvPr/>
        </p:nvSpPr>
        <p:spPr bwMode="auto">
          <a:xfrm>
            <a:off x="6337300" y="3665538"/>
            <a:ext cx="0" cy="431800"/>
          </a:xfrm>
          <a:prstGeom prst="line">
            <a:avLst/>
          </a:prstGeom>
          <a:noFill/>
          <a:ln w="9525">
            <a:solidFill>
              <a:schemeClr val="tx1"/>
            </a:solidFill>
            <a:round/>
            <a:headEnd/>
            <a:tailEnd type="triangle" w="med" len="med"/>
          </a:ln>
        </p:spPr>
        <p:txBody>
          <a:bodyPr/>
          <a:lstStyle/>
          <a:p>
            <a:endParaRPr lang="ja-JP" altLang="en-US"/>
          </a:p>
        </p:txBody>
      </p:sp>
      <p:sp>
        <p:nvSpPr>
          <p:cNvPr id="25638" name="AutoShape 51"/>
          <p:cNvSpPr>
            <a:spLocks noChangeArrowheads="1"/>
          </p:cNvSpPr>
          <p:nvPr/>
        </p:nvSpPr>
        <p:spPr bwMode="auto">
          <a:xfrm>
            <a:off x="51181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9" name="AutoShape 52"/>
          <p:cNvSpPr>
            <a:spLocks noChangeArrowheads="1"/>
          </p:cNvSpPr>
          <p:nvPr/>
        </p:nvSpPr>
        <p:spPr bwMode="auto">
          <a:xfrm>
            <a:off x="5283200" y="4097338"/>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40" name="Text Box 53"/>
          <p:cNvSpPr txBox="1">
            <a:spLocks noChangeArrowheads="1"/>
          </p:cNvSpPr>
          <p:nvPr/>
        </p:nvSpPr>
        <p:spPr bwMode="auto">
          <a:xfrm>
            <a:off x="4356100" y="4325938"/>
            <a:ext cx="739775" cy="457200"/>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sp>
        <p:nvSpPr>
          <p:cNvPr id="25613" name="Text Box 58"/>
          <p:cNvSpPr txBox="1">
            <a:spLocks noChangeArrowheads="1"/>
          </p:cNvSpPr>
          <p:nvPr/>
        </p:nvSpPr>
        <p:spPr bwMode="auto">
          <a:xfrm>
            <a:off x="6111875" y="4176713"/>
            <a:ext cx="450850" cy="641350"/>
          </a:xfrm>
          <a:prstGeom prst="rect">
            <a:avLst/>
          </a:prstGeom>
          <a:noFill/>
          <a:ln w="9525">
            <a:noFill/>
            <a:miter lim="800000"/>
            <a:headEnd/>
            <a:tailEnd/>
          </a:ln>
        </p:spPr>
        <p:txBody>
          <a:bodyPr wrap="none">
            <a:spAutoFit/>
          </a:bodyPr>
          <a:lstStyle/>
          <a:p>
            <a:r>
              <a:rPr lang="en-US" altLang="ja-JP" sz="3600"/>
              <a:t>+</a:t>
            </a:r>
          </a:p>
        </p:txBody>
      </p:sp>
      <p:sp>
        <p:nvSpPr>
          <p:cNvPr id="25614" name="Line 59"/>
          <p:cNvSpPr>
            <a:spLocks noChangeShapeType="1"/>
          </p:cNvSpPr>
          <p:nvPr/>
        </p:nvSpPr>
        <p:spPr bwMode="auto">
          <a:xfrm>
            <a:off x="5292725" y="5105400"/>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10" name="Group 61"/>
          <p:cNvGrpSpPr>
            <a:grpSpLocks/>
          </p:cNvGrpSpPr>
          <p:nvPr/>
        </p:nvGrpSpPr>
        <p:grpSpPr bwMode="auto">
          <a:xfrm>
            <a:off x="6588125" y="4097338"/>
            <a:ext cx="1079500" cy="914400"/>
            <a:chOff x="2971" y="2432"/>
            <a:chExt cx="680" cy="576"/>
          </a:xfrm>
        </p:grpSpPr>
        <p:sp>
          <p:nvSpPr>
            <p:cNvPr id="25635" name="AutoShape 62"/>
            <p:cNvSpPr>
              <a:spLocks noChangeArrowheads="1"/>
            </p:cNvSpPr>
            <p:nvPr/>
          </p:nvSpPr>
          <p:spPr bwMode="auto">
            <a:xfrm>
              <a:off x="3451"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6" name="AutoShape 63"/>
            <p:cNvSpPr>
              <a:spLocks noChangeArrowheads="1"/>
            </p:cNvSpPr>
            <p:nvPr/>
          </p:nvSpPr>
          <p:spPr bwMode="auto">
            <a:xfrm>
              <a:off x="3555" y="2432"/>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37" name="Text Box 64"/>
            <p:cNvSpPr txBox="1">
              <a:spLocks noChangeArrowheads="1"/>
            </p:cNvSpPr>
            <p:nvPr/>
          </p:nvSpPr>
          <p:spPr bwMode="auto">
            <a:xfrm>
              <a:off x="2971" y="2576"/>
              <a:ext cx="466" cy="288"/>
            </a:xfrm>
            <a:prstGeom prst="rect">
              <a:avLst/>
            </a:prstGeom>
            <a:noFill/>
            <a:ln w="9525">
              <a:noFill/>
              <a:miter lim="800000"/>
              <a:headEnd/>
              <a:tailEnd/>
            </a:ln>
          </p:spPr>
          <p:txBody>
            <a:bodyPr>
              <a:spAutoFit/>
            </a:bodyPr>
            <a:lstStyle/>
            <a:p>
              <a:pPr>
                <a:spcBef>
                  <a:spcPct val="50000"/>
                </a:spcBef>
              </a:pPr>
              <a:r>
                <a:rPr lang="en-US" altLang="ja-JP" sz="2400">
                  <a:latin typeface="Times" charset="0"/>
                  <a:ea typeface="Osaka" charset="-128"/>
                </a:rPr>
                <a:t>2</a:t>
              </a:r>
              <a:r>
                <a:rPr lang="en-US" altLang="ja-JP" sz="2400" i="1">
                  <a:latin typeface="Times" charset="0"/>
                  <a:ea typeface="Osaka" charset="-128"/>
                </a:rPr>
                <a:t>n</a:t>
              </a:r>
              <a:endParaRPr lang="en-US" altLang="ja-JP" sz="2400">
                <a:latin typeface="Times" charset="0"/>
                <a:ea typeface="Osaka" charset="-128"/>
              </a:endParaRPr>
            </a:p>
          </p:txBody>
        </p:sp>
      </p:grpSp>
      <p:sp>
        <p:nvSpPr>
          <p:cNvPr id="25633" name="AutoShape 66"/>
          <p:cNvSpPr>
            <a:spLocks noChangeArrowheads="1"/>
          </p:cNvSpPr>
          <p:nvPr/>
        </p:nvSpPr>
        <p:spPr bwMode="auto">
          <a:xfrm>
            <a:off x="4787901"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4" name="Text Box 68"/>
          <p:cNvSpPr txBox="1">
            <a:spLocks noChangeArrowheads="1"/>
          </p:cNvSpPr>
          <p:nvPr/>
        </p:nvSpPr>
        <p:spPr bwMode="auto">
          <a:xfrm>
            <a:off x="4284663"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1" name="AutoShape 71"/>
          <p:cNvSpPr>
            <a:spLocks noChangeArrowheads="1"/>
          </p:cNvSpPr>
          <p:nvPr/>
        </p:nvSpPr>
        <p:spPr bwMode="auto">
          <a:xfrm>
            <a:off x="5919788" y="5610225"/>
            <a:ext cx="152400" cy="914400"/>
          </a:xfrm>
          <a:prstGeom prst="roundRect">
            <a:avLst>
              <a:gd name="adj" fmla="val 16667"/>
            </a:avLst>
          </a:prstGeom>
          <a:solidFill>
            <a:srgbClr val="FF0000"/>
          </a:solidFill>
          <a:ln w="9525">
            <a:solidFill>
              <a:srgbClr val="000000"/>
            </a:solidFill>
            <a:round/>
            <a:headEnd/>
            <a:tailEnd/>
          </a:ln>
        </p:spPr>
        <p:txBody>
          <a:bodyPr wrap="none" anchor="ctr"/>
          <a:lstStyle/>
          <a:p>
            <a:endParaRPr lang="ja-JP" altLang="en-US"/>
          </a:p>
        </p:txBody>
      </p:sp>
      <p:sp>
        <p:nvSpPr>
          <p:cNvPr id="25632" name="Text Box 72"/>
          <p:cNvSpPr txBox="1">
            <a:spLocks noChangeArrowheads="1"/>
          </p:cNvSpPr>
          <p:nvPr/>
        </p:nvSpPr>
        <p:spPr bwMode="auto">
          <a:xfrm>
            <a:off x="5416550" y="5838825"/>
            <a:ext cx="739775" cy="457200"/>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sp>
        <p:nvSpPr>
          <p:cNvPr id="25630" name="Text Box 79"/>
          <p:cNvSpPr txBox="1">
            <a:spLocks noChangeArrowheads="1"/>
          </p:cNvSpPr>
          <p:nvPr/>
        </p:nvSpPr>
        <p:spPr bwMode="auto">
          <a:xfrm>
            <a:off x="5005388" y="5746750"/>
            <a:ext cx="450850" cy="641350"/>
          </a:xfrm>
          <a:prstGeom prst="rect">
            <a:avLst/>
          </a:prstGeom>
          <a:noFill/>
          <a:ln w="9525">
            <a:noFill/>
            <a:miter lim="800000"/>
            <a:headEnd/>
            <a:tailEnd/>
          </a:ln>
        </p:spPr>
        <p:txBody>
          <a:bodyPr wrap="none">
            <a:spAutoFit/>
          </a:bodyPr>
          <a:lstStyle/>
          <a:p>
            <a:r>
              <a:rPr lang="en-US" altLang="ja-JP" sz="3600"/>
              <a:t>+</a:t>
            </a:r>
          </a:p>
        </p:txBody>
      </p:sp>
      <p:sp>
        <p:nvSpPr>
          <p:cNvPr id="25617" name="Line 81"/>
          <p:cNvSpPr>
            <a:spLocks noChangeShapeType="1"/>
          </p:cNvSpPr>
          <p:nvPr/>
        </p:nvSpPr>
        <p:spPr bwMode="auto">
          <a:xfrm>
            <a:off x="7524750" y="5033963"/>
            <a:ext cx="0" cy="431800"/>
          </a:xfrm>
          <a:prstGeom prst="line">
            <a:avLst/>
          </a:prstGeom>
          <a:noFill/>
          <a:ln w="9525">
            <a:solidFill>
              <a:schemeClr val="tx1"/>
            </a:solidFill>
            <a:round/>
            <a:headEnd/>
            <a:tailEnd type="triangle" w="med" len="med"/>
          </a:ln>
        </p:spPr>
        <p:txBody>
          <a:bodyPr/>
          <a:lstStyle/>
          <a:p>
            <a:endParaRPr lang="ja-JP" altLang="en-US"/>
          </a:p>
        </p:txBody>
      </p:sp>
      <p:grpSp>
        <p:nvGrpSpPr>
          <p:cNvPr id="14" name="Group 89"/>
          <p:cNvGrpSpPr>
            <a:grpSpLocks/>
          </p:cNvGrpSpPr>
          <p:nvPr/>
        </p:nvGrpSpPr>
        <p:grpSpPr bwMode="auto">
          <a:xfrm>
            <a:off x="6588125" y="5610225"/>
            <a:ext cx="1871663" cy="914400"/>
            <a:chOff x="2880" y="3385"/>
            <a:chExt cx="1179" cy="576"/>
          </a:xfrm>
        </p:grpSpPr>
        <p:grpSp>
          <p:nvGrpSpPr>
            <p:cNvPr id="15" name="Group 90"/>
            <p:cNvGrpSpPr>
              <a:grpSpLocks/>
            </p:cNvGrpSpPr>
            <p:nvPr/>
          </p:nvGrpSpPr>
          <p:grpSpPr bwMode="auto">
            <a:xfrm>
              <a:off x="2880" y="3385"/>
              <a:ext cx="466" cy="576"/>
              <a:chOff x="3107" y="3521"/>
              <a:chExt cx="466" cy="576"/>
            </a:xfrm>
          </p:grpSpPr>
          <p:sp>
            <p:nvSpPr>
              <p:cNvPr id="25626" name="AutoShape 91"/>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7" name="Text Box 92"/>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grpSp>
          <p:nvGrpSpPr>
            <p:cNvPr id="16" name="Group 93"/>
            <p:cNvGrpSpPr>
              <a:grpSpLocks/>
            </p:cNvGrpSpPr>
            <p:nvPr/>
          </p:nvGrpSpPr>
          <p:grpSpPr bwMode="auto">
            <a:xfrm>
              <a:off x="3593" y="3385"/>
              <a:ext cx="466" cy="576"/>
              <a:chOff x="3107" y="3521"/>
              <a:chExt cx="466" cy="576"/>
            </a:xfrm>
          </p:grpSpPr>
          <p:sp>
            <p:nvSpPr>
              <p:cNvPr id="25624" name="AutoShape 94"/>
              <p:cNvSpPr>
                <a:spLocks noChangeArrowheads="1"/>
              </p:cNvSpPr>
              <p:nvPr/>
            </p:nvSpPr>
            <p:spPr bwMode="auto">
              <a:xfrm>
                <a:off x="3424" y="3521"/>
                <a:ext cx="96" cy="576"/>
              </a:xfrm>
              <a:prstGeom prst="roundRect">
                <a:avLst>
                  <a:gd name="adj" fmla="val 16667"/>
                </a:avLst>
              </a:prstGeom>
              <a:solidFill>
                <a:srgbClr val="FF00FF"/>
              </a:solidFill>
              <a:ln w="9525">
                <a:solidFill>
                  <a:srgbClr val="000000"/>
                </a:solidFill>
                <a:round/>
                <a:headEnd/>
                <a:tailEnd/>
              </a:ln>
            </p:spPr>
            <p:txBody>
              <a:bodyPr wrap="none" anchor="ctr"/>
              <a:lstStyle/>
              <a:p>
                <a:endParaRPr lang="ja-JP" altLang="en-US"/>
              </a:p>
            </p:txBody>
          </p:sp>
          <p:sp>
            <p:nvSpPr>
              <p:cNvPr id="25625" name="Text Box 95"/>
              <p:cNvSpPr txBox="1">
                <a:spLocks noChangeArrowheads="1"/>
              </p:cNvSpPr>
              <p:nvPr/>
            </p:nvSpPr>
            <p:spPr bwMode="auto">
              <a:xfrm>
                <a:off x="3107" y="3665"/>
                <a:ext cx="466" cy="288"/>
              </a:xfrm>
              <a:prstGeom prst="rect">
                <a:avLst/>
              </a:prstGeom>
              <a:noFill/>
              <a:ln w="9525">
                <a:noFill/>
                <a:miter lim="800000"/>
                <a:headEnd/>
                <a:tailEnd/>
              </a:ln>
            </p:spPr>
            <p:txBody>
              <a:bodyPr>
                <a:spAutoFit/>
              </a:bodyPr>
              <a:lstStyle/>
              <a:p>
                <a:pPr>
                  <a:spcBef>
                    <a:spcPct val="50000"/>
                  </a:spcBef>
                </a:pPr>
                <a:r>
                  <a:rPr lang="en-US" altLang="ja-JP" sz="2400" i="1">
                    <a:latin typeface="Times" charset="0"/>
                    <a:ea typeface="Osaka" charset="-128"/>
                  </a:rPr>
                  <a:t>n</a:t>
                </a:r>
                <a:endParaRPr lang="en-US" altLang="ja-JP" sz="2400">
                  <a:latin typeface="Times" charset="0"/>
                  <a:ea typeface="Osaka" charset="-128"/>
                </a:endParaRPr>
              </a:p>
            </p:txBody>
          </p:sp>
        </p:grpSp>
        <p:sp>
          <p:nvSpPr>
            <p:cNvPr id="25623" name="Text Box 96"/>
            <p:cNvSpPr txBox="1">
              <a:spLocks noChangeArrowheads="1"/>
            </p:cNvSpPr>
            <p:nvPr/>
          </p:nvSpPr>
          <p:spPr bwMode="auto">
            <a:xfrm>
              <a:off x="3334" y="3471"/>
              <a:ext cx="284" cy="404"/>
            </a:xfrm>
            <a:prstGeom prst="rect">
              <a:avLst/>
            </a:prstGeom>
            <a:noFill/>
            <a:ln w="9525">
              <a:noFill/>
              <a:miter lim="800000"/>
              <a:headEnd/>
              <a:tailEnd/>
            </a:ln>
          </p:spPr>
          <p:txBody>
            <a:bodyPr wrap="none">
              <a:spAutoFit/>
            </a:bodyPr>
            <a:lstStyle/>
            <a:p>
              <a:r>
                <a:rPr lang="en-US" altLang="ja-JP" sz="3600"/>
                <a:t>+</a:t>
              </a:r>
            </a:p>
          </p:txBody>
        </p:sp>
      </p:grpSp>
      <p:sp>
        <p:nvSpPr>
          <p:cNvPr id="25619" name="Text Box 97"/>
          <p:cNvSpPr txBox="1">
            <a:spLocks noChangeArrowheads="1"/>
          </p:cNvSpPr>
          <p:nvPr/>
        </p:nvSpPr>
        <p:spPr bwMode="auto">
          <a:xfrm>
            <a:off x="6110288" y="5761038"/>
            <a:ext cx="450850" cy="641350"/>
          </a:xfrm>
          <a:prstGeom prst="rect">
            <a:avLst/>
          </a:prstGeom>
          <a:noFill/>
          <a:ln w="9525">
            <a:noFill/>
            <a:miter lim="800000"/>
            <a:headEnd/>
            <a:tailEnd/>
          </a:ln>
        </p:spPr>
        <p:txBody>
          <a:bodyPr wrap="none">
            <a:spAutoFit/>
          </a:bodyPr>
          <a:lstStyle/>
          <a:p>
            <a:r>
              <a:rPr lang="en-US" altLang="ja-JP" sz="3600"/>
              <a:t>+</a:t>
            </a:r>
          </a:p>
        </p:txBody>
      </p:sp>
      <p:sp>
        <p:nvSpPr>
          <p:cNvPr id="25620" name="Text Box 99"/>
          <p:cNvSpPr txBox="1">
            <a:spLocks noChangeArrowheads="1"/>
          </p:cNvSpPr>
          <p:nvPr/>
        </p:nvSpPr>
        <p:spPr bwMode="auto">
          <a:xfrm>
            <a:off x="5795963" y="260350"/>
            <a:ext cx="1098550" cy="366713"/>
          </a:xfrm>
          <a:prstGeom prst="rect">
            <a:avLst/>
          </a:prstGeom>
          <a:noFill/>
          <a:ln w="9525">
            <a:noFill/>
            <a:miter lim="800000"/>
            <a:headEnd/>
            <a:tailEnd/>
          </a:ln>
        </p:spPr>
        <p:txBody>
          <a:bodyPr wrap="none">
            <a:spAutoFit/>
          </a:bodyPr>
          <a:lstStyle/>
          <a:p>
            <a:r>
              <a:rPr lang="ja-JP" altLang="en-US"/>
              <a:t>減数分裂</a:t>
            </a:r>
          </a:p>
        </p:txBody>
      </p:sp>
      <p:sp>
        <p:nvSpPr>
          <p:cNvPr id="66" name="Text Box 137"/>
          <p:cNvSpPr txBox="1">
            <a:spLocks noChangeArrowheads="1"/>
          </p:cNvSpPr>
          <p:nvPr/>
        </p:nvSpPr>
        <p:spPr bwMode="auto">
          <a:xfrm>
            <a:off x="7020272" y="260648"/>
            <a:ext cx="1219200" cy="457200"/>
          </a:xfrm>
          <a:prstGeom prst="rect">
            <a:avLst/>
          </a:prstGeom>
          <a:noFill/>
          <a:ln w="9525">
            <a:noFill/>
            <a:miter lim="800000"/>
            <a:headEnd/>
            <a:tailEnd/>
          </a:ln>
        </p:spPr>
        <p:txBody>
          <a:bodyPr wrap="none">
            <a:spAutoFit/>
          </a:bodyPr>
          <a:lstStyle/>
          <a:p>
            <a:r>
              <a:rPr lang="en-US" altLang="ja-JP" sz="2400" dirty="0">
                <a:solidFill>
                  <a:srgbClr val="FF0000"/>
                </a:solidFill>
              </a:rPr>
              <a:t>Meiosis</a:t>
            </a:r>
          </a:p>
        </p:txBody>
      </p:sp>
      <p:sp>
        <p:nvSpPr>
          <p:cNvPr id="68" name="Text Box 138"/>
          <p:cNvSpPr txBox="1">
            <a:spLocks noChangeArrowheads="1"/>
          </p:cNvSpPr>
          <p:nvPr/>
        </p:nvSpPr>
        <p:spPr bwMode="auto">
          <a:xfrm>
            <a:off x="2915816" y="476672"/>
            <a:ext cx="1133475" cy="457200"/>
          </a:xfrm>
          <a:prstGeom prst="rect">
            <a:avLst/>
          </a:prstGeom>
          <a:noFill/>
          <a:ln w="9525">
            <a:noFill/>
            <a:miter lim="800000"/>
            <a:headEnd/>
            <a:tailEnd/>
          </a:ln>
        </p:spPr>
        <p:txBody>
          <a:bodyPr wrap="none">
            <a:spAutoFit/>
          </a:bodyPr>
          <a:lstStyle/>
          <a:p>
            <a:r>
              <a:rPr lang="en-US" altLang="ja-JP" sz="2400" dirty="0"/>
              <a:t>Mitosis</a:t>
            </a:r>
          </a:p>
        </p:txBody>
      </p:sp>
      <p:sp>
        <p:nvSpPr>
          <p:cNvPr id="69" name="テキスト ボックス 68"/>
          <p:cNvSpPr txBox="1"/>
          <p:nvPr/>
        </p:nvSpPr>
        <p:spPr>
          <a:xfrm>
            <a:off x="2843808" y="908720"/>
            <a:ext cx="1369286" cy="369332"/>
          </a:xfrm>
          <a:prstGeom prst="rect">
            <a:avLst/>
          </a:prstGeom>
          <a:noFill/>
        </p:spPr>
        <p:txBody>
          <a:bodyPr wrap="none" rtlCol="0">
            <a:spAutoFit/>
          </a:bodyPr>
          <a:lstStyle/>
          <a:p>
            <a:r>
              <a:rPr lang="ja-JP" altLang="en-US" dirty="0"/>
              <a:t>マイトーシス</a:t>
            </a:r>
            <a:endParaRPr kumimoji="1" lang="ja-JP" altLang="en-US" dirty="0"/>
          </a:p>
        </p:txBody>
      </p:sp>
      <p:sp>
        <p:nvSpPr>
          <p:cNvPr id="70" name="テキスト ボックス 69"/>
          <p:cNvSpPr txBox="1"/>
          <p:nvPr/>
        </p:nvSpPr>
        <p:spPr>
          <a:xfrm>
            <a:off x="7020272" y="764704"/>
            <a:ext cx="1213794" cy="369332"/>
          </a:xfrm>
          <a:prstGeom prst="rect">
            <a:avLst/>
          </a:prstGeom>
          <a:noFill/>
        </p:spPr>
        <p:txBody>
          <a:bodyPr wrap="none" rtlCol="0">
            <a:spAutoFit/>
          </a:bodyPr>
          <a:lstStyle/>
          <a:p>
            <a:r>
              <a:rPr lang="ja-JP" altLang="en-US" dirty="0"/>
              <a:t>マイオシス</a:t>
            </a:r>
            <a:endParaRPr kumimoji="1" lang="ja-JP" altLang="en-US" dirty="0"/>
          </a:p>
        </p:txBody>
      </p:sp>
      <p:sp>
        <p:nvSpPr>
          <p:cNvPr id="71" name="テキスト ボックス 70"/>
          <p:cNvSpPr txBox="1"/>
          <p:nvPr/>
        </p:nvSpPr>
        <p:spPr>
          <a:xfrm>
            <a:off x="6876256" y="3501008"/>
            <a:ext cx="1495922" cy="369332"/>
          </a:xfrm>
          <a:prstGeom prst="rect">
            <a:avLst/>
          </a:prstGeom>
          <a:noFill/>
          <a:ln>
            <a:solidFill>
              <a:srgbClr val="FF0000"/>
            </a:solidFill>
          </a:ln>
        </p:spPr>
        <p:txBody>
          <a:bodyPr wrap="none" rtlCol="0">
            <a:spAutoFit/>
          </a:bodyPr>
          <a:lstStyle/>
          <a:p>
            <a:r>
              <a:rPr lang="ja-JP" altLang="en-US"/>
              <a:t>第１減数分裂</a:t>
            </a:r>
            <a:endParaRPr kumimoji="1" lang="ja-JP" altLang="en-US"/>
          </a:p>
        </p:txBody>
      </p:sp>
      <p:sp>
        <p:nvSpPr>
          <p:cNvPr id="72" name="テキスト ボックス 71"/>
          <p:cNvSpPr txBox="1"/>
          <p:nvPr/>
        </p:nvSpPr>
        <p:spPr>
          <a:xfrm>
            <a:off x="5724128" y="5085184"/>
            <a:ext cx="1495922" cy="369332"/>
          </a:xfrm>
          <a:prstGeom prst="rect">
            <a:avLst/>
          </a:prstGeom>
          <a:noFill/>
          <a:ln>
            <a:solidFill>
              <a:srgbClr val="FF0000"/>
            </a:solidFill>
          </a:ln>
        </p:spPr>
        <p:txBody>
          <a:bodyPr wrap="none" rtlCol="0">
            <a:spAutoFit/>
          </a:bodyPr>
          <a:lstStyle/>
          <a:p>
            <a:r>
              <a:rPr lang="ja-JP" altLang="en-US" dirty="0"/>
              <a:t>第２減数分裂</a:t>
            </a:r>
            <a:endParaRPr kumimoji="1" lang="ja-JP" altLang="en-US" dirty="0"/>
          </a:p>
        </p:txBody>
      </p:sp>
    </p:spTree>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2_標準デザイン">
  <a:themeElements>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2_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4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5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2202</TotalTime>
  <Words>2049</Words>
  <Application>Microsoft Office PowerPoint</Application>
  <PresentationFormat>画面に合わせる (4:3)</PresentationFormat>
  <Paragraphs>427</Paragraphs>
  <Slides>36</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5</vt:i4>
      </vt:variant>
      <vt:variant>
        <vt:lpstr>スライド タイトル</vt:lpstr>
      </vt:variant>
      <vt:variant>
        <vt:i4>36</vt:i4>
      </vt:variant>
    </vt:vector>
  </HeadingPairs>
  <TitlesOfParts>
    <vt:vector size="48" baseType="lpstr">
      <vt:lpstr>ＭＳ Ｐゴシック</vt:lpstr>
      <vt:lpstr>Osaka</vt:lpstr>
      <vt:lpstr>Arial</vt:lpstr>
      <vt:lpstr>Calibri</vt:lpstr>
      <vt:lpstr>Monotype Corsiva</vt:lpstr>
      <vt:lpstr>Times</vt:lpstr>
      <vt:lpstr>Times New Roman</vt:lpstr>
      <vt:lpstr>標準デザイン</vt:lpstr>
      <vt:lpstr>12_標準デザイン</vt:lpstr>
      <vt:lpstr>14_標準デザイン</vt:lpstr>
      <vt:lpstr>Office テーマ</vt:lpstr>
      <vt:lpstr>15_標準デザイン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LGS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Shoji Oda</dc:creator>
  <cp:lastModifiedBy>正二 尾田</cp:lastModifiedBy>
  <cp:revision>98</cp:revision>
  <cp:lastPrinted>2017-12-18T05:35:15Z</cp:lastPrinted>
  <dcterms:created xsi:type="dcterms:W3CDTF">2008-01-14T15:11:56Z</dcterms:created>
  <dcterms:modified xsi:type="dcterms:W3CDTF">2023-11-20T04:27:02Z</dcterms:modified>
</cp:coreProperties>
</file>