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0" r:id="rId6"/>
    <p:sldId id="259" r:id="rId7"/>
    <p:sldId id="264" r:id="rId8"/>
    <p:sldId id="256" r:id="rId9"/>
    <p:sldId id="266" r:id="rId10"/>
    <p:sldId id="265" r:id="rId11"/>
    <p:sldId id="26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333" autoAdjust="0"/>
  </p:normalViewPr>
  <p:slideViewPr>
    <p:cSldViewPr snapToGrid="0">
      <p:cViewPr varScale="1">
        <p:scale>
          <a:sx n="70" d="100"/>
          <a:sy n="70" d="100"/>
        </p:scale>
        <p:origin x="8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92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655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00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42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88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45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210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91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2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9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6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305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6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59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5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4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39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7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1393-ED05-48BB-9E17-C1C3A0C1304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22FA-82B1-4F57-8801-CEF125251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53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9536" y="2636913"/>
            <a:ext cx="4104456" cy="4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18884" y="357894"/>
            <a:ext cx="6702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始原生殖細胞（</a:t>
            </a:r>
            <a:r>
              <a:rPr lang="en-US" altLang="ja-JP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primordial germ cell; </a:t>
            </a:r>
            <a:r>
              <a:rPr lang="en-US" altLang="ja-JP" sz="2000" dirty="0" err="1">
                <a:solidFill>
                  <a:srgbClr val="000000"/>
                </a:solidFill>
                <a:latin typeface="Times" charset="0"/>
                <a:ea typeface="Osaka" charset="-128"/>
              </a:rPr>
              <a:t>PGC</a:t>
            </a:r>
            <a:r>
              <a:rPr lang="ja-JP" altLang="en-US" sz="2000" dirty="0">
                <a:solidFill>
                  <a:srgbClr val="000000"/>
                </a:solidFill>
                <a:latin typeface="Times" charset="0"/>
                <a:ea typeface="Osaka" charset="-128"/>
              </a:rPr>
              <a:t>）についての一考察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90800" y="1191792"/>
            <a:ext cx="7056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Times" charset="0"/>
                <a:ea typeface="Osaka" charset="-128"/>
              </a:rPr>
              <a:t>はじめから生殖巣（卵巣、精巣）に位置しているのではなく、生殖巣の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latin typeface="Times" charset="0"/>
                <a:ea typeface="Osaka" charset="-128"/>
              </a:rPr>
              <a:t>発生とは独立に存在し、生殖巣が発生したあとから生殖巣に移動する。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68960"/>
            <a:ext cx="40409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104113" y="270892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メダカの精巣・卵巣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7649" y="1988841"/>
            <a:ext cx="629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しかるべき体細胞のサポートがないと、卵細胞もしくは精細胞の</a:t>
            </a:r>
            <a:endParaRPr lang="en-US" altLang="ja-JP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維持・分化・増殖はなされない。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7689" y="27089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哺乳類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36962" y="375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2023_11_22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24588" y="55794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生殖システム生物学</a:t>
            </a:r>
            <a:endParaRPr lang="en-US" altLang="ja-JP" dirty="0"/>
          </a:p>
          <a:p>
            <a:r>
              <a:rPr kumimoji="1" lang="ja-JP" altLang="en-US" dirty="0"/>
              <a:t>特別付録</a:t>
            </a:r>
          </a:p>
        </p:txBody>
      </p:sp>
    </p:spTree>
    <p:extLst>
      <p:ext uri="{BB962C8B-B14F-4D97-AF65-F5344CB8AC3E}">
        <p14:creationId xmlns:p14="http://schemas.microsoft.com/office/powerpoint/2010/main" val="310815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919536" y="2636913"/>
            <a:ext cx="4104456" cy="495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47728" y="508610"/>
            <a:ext cx="4716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始原生殖細胞（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primordial germ cell; PGC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）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90800" y="1191792"/>
            <a:ext cx="7056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はじめから生殖巣（卵巣、精巣）に位置しているのではなく、生殖巣の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-128"/>
                <a:cs typeface="+mn-cs"/>
              </a:rPr>
              <a:t>発生とは独立に存在し、生殖巣が発生したあとから生殖巣に移動する。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7649" y="1988841"/>
            <a:ext cx="629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しかるべき体細胞のサポートがないと、卵細胞もしくは精細胞の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維持・分化・増殖はなされない。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7689" y="27089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哺乳類</a:t>
            </a:r>
          </a:p>
        </p:txBody>
      </p:sp>
      <p:pic>
        <p:nvPicPr>
          <p:cNvPr id="9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34" y="3203030"/>
            <a:ext cx="4283803" cy="28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8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6" y="4606573"/>
            <a:ext cx="2707985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27343" y="1866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棘皮動物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61892" y="20840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5 </a:t>
            </a:r>
            <a:r>
              <a:rPr kumimoji="1" lang="ja-JP" altLang="en-US" sz="2800" dirty="0"/>
              <a:t>放射相称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439842" y="4204476"/>
            <a:ext cx="2381708" cy="2362351"/>
            <a:chOff x="3733261" y="4246040"/>
            <a:chExt cx="2381708" cy="23623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726427" y="44307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02063" y="56091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68535" y="62390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33261" y="52397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85663" y="4246040"/>
              <a:ext cx="32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  <p:pic>
        <p:nvPicPr>
          <p:cNvPr id="2052" name="Picture 4" descr="https://pds.exblog.jp/pds/1/200907/30/00/b0189200_213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4606572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殻付きウニのむき方～家にあるものでできるよ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7" y="1703833"/>
            <a:ext cx="2627147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7433" y="4241361"/>
            <a:ext cx="3549073" cy="2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" y="1599435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3" y="4449712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naka-backpacker.com/blog/wp-content/uploads/2018/03/DSC0632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7909" r="26757" b="-7909"/>
          <a:stretch/>
        </p:blipFill>
        <p:spPr bwMode="auto">
          <a:xfrm>
            <a:off x="7246588" y="419258"/>
            <a:ext cx="2496457" cy="2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roxy/9HstTgZlXU6m9l3TQahpxfO0ErWgcteQcZUlA6u1Fdkv8UUtXSIGLdMEViz2rlmPTR4IzOZJmgvSS735CxKY_XaggtfrFcgusi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5" y="2844915"/>
            <a:ext cx="3864882" cy="1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4668394" y="4298780"/>
            <a:ext cx="2708822" cy="2247511"/>
            <a:chOff x="3630452" y="4055067"/>
            <a:chExt cx="2708822" cy="2247511"/>
          </a:xfrm>
          <a:solidFill>
            <a:schemeClr val="bg1"/>
          </a:solidFill>
        </p:grpSpPr>
        <p:sp>
          <p:nvSpPr>
            <p:cNvPr id="20" name="テキスト ボックス 19"/>
            <p:cNvSpPr txBox="1"/>
            <p:nvPr/>
          </p:nvSpPr>
          <p:spPr>
            <a:xfrm>
              <a:off x="5145376" y="405506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26368" y="501640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04899" y="593324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3895" y="578077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30452" y="4431710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98360" y="4278668"/>
            <a:ext cx="2836811" cy="2417478"/>
            <a:chOff x="1098360" y="4278668"/>
            <a:chExt cx="2836811" cy="241747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733849" y="42786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73793" y="460657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22265" y="52195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79050" y="57667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11228" y="632681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67598" y="613592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6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8360" y="517530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7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36192" y="429873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8</a:t>
              </a:r>
              <a:endParaRPr kumimoji="1" lang="ja-JP" altLang="en-US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86992" y="396922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ヤツデヒトデ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1090418" y="1659977"/>
            <a:ext cx="2596281" cy="2165267"/>
            <a:chOff x="3342243" y="4142812"/>
            <a:chExt cx="2596281" cy="2165267"/>
          </a:xfrm>
          <a:solidFill>
            <a:schemeClr val="bg1"/>
          </a:solidFill>
        </p:grpSpPr>
        <p:sp>
          <p:nvSpPr>
            <p:cNvPr id="37" name="テキスト ボックス 36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25618" y="55474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38156" y="59387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342243" y="553544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4931" y="4142812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22913" y="40495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キンコ</a:t>
            </a:r>
          </a:p>
        </p:txBody>
      </p:sp>
      <p:pic>
        <p:nvPicPr>
          <p:cNvPr id="1030" name="Picture 6" descr="https://i.pinimg.com/236x/dd/97/91/dd9791267f2b9028f18e7ae050631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4502028"/>
            <a:ext cx="3152876" cy="20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0dn__shQFlB-vs4Zjrbr6pXKPnudVbk1nY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9" y="1226659"/>
            <a:ext cx="3801311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93274" y="731627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テヅルモヅル</a:t>
            </a:r>
          </a:p>
        </p:txBody>
      </p:sp>
      <p:pic>
        <p:nvPicPr>
          <p:cNvPr id="1028" name="Picture 4" descr="https://www.u-tokyo.ac.jp/content/400082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9" y="3859022"/>
            <a:ext cx="3801311" cy="28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クモヒトデは前後左右をどう決めるか、北海道大学が解明 ロボット設計に応用期待 - 大学ジャーナルオンライ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38" y="1226659"/>
            <a:ext cx="2491431" cy="16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リュウキュウウミシダ | 沖縄本島のダイビングで撮影した水中写真サイト OKINAWAN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60" y="1314032"/>
            <a:ext cx="2990621" cy="199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00440" y="73973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クモヒトデ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88704" y="73162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ウミシダ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3900" y="3674356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トリノアシ（ウミユリ）</a:t>
            </a:r>
          </a:p>
        </p:txBody>
      </p:sp>
      <p:pic>
        <p:nvPicPr>
          <p:cNvPr id="1038" name="Picture 14" descr="深海アイドル図鑑：／２８ トリノアシ | 毎日新聞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66" y="4077844"/>
            <a:ext cx="4411154" cy="25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8431700" y="4277537"/>
            <a:ext cx="2404995" cy="2390635"/>
            <a:chOff x="3711049" y="4293496"/>
            <a:chExt cx="2404995" cy="2390635"/>
          </a:xfrm>
          <a:solidFill>
            <a:schemeClr val="bg1"/>
          </a:solidFill>
        </p:grpSpPr>
        <p:sp>
          <p:nvSpPr>
            <p:cNvPr id="15" name="テキスト ボックス 14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803138" y="518182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287571" y="631479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711049" y="575100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788613" y="4737739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682049" y="75348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棘皮動物はぜー</a:t>
            </a:r>
            <a:r>
              <a:rPr kumimoji="1" lang="ja-JP" altLang="en-US" sz="2800" dirty="0" err="1"/>
              <a:t>んぶ</a:t>
            </a:r>
            <a:r>
              <a:rPr kumimoji="1" lang="ja-JP" altLang="en-US" sz="2800" dirty="0"/>
              <a:t>５放射相称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35625" y="4361413"/>
            <a:ext cx="2093838" cy="2011509"/>
            <a:chOff x="3766468" y="4293496"/>
            <a:chExt cx="2093838" cy="2011509"/>
          </a:xfrm>
          <a:solidFill>
            <a:schemeClr val="bg1"/>
          </a:solidFill>
        </p:grpSpPr>
        <p:sp>
          <p:nvSpPr>
            <p:cNvPr id="23" name="テキスト ボックス 22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47400" y="513271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838055" y="593567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66468" y="5569415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045252" y="4394286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815534" y="1268178"/>
            <a:ext cx="2093838" cy="2011509"/>
            <a:chOff x="3766468" y="4293496"/>
            <a:chExt cx="2093838" cy="2011509"/>
          </a:xfrm>
          <a:solidFill>
            <a:schemeClr val="bg1"/>
          </a:solidFill>
        </p:grpSpPr>
        <p:sp>
          <p:nvSpPr>
            <p:cNvPr id="29" name="テキスト ボックス 28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47400" y="513271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838055" y="593567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66468" y="5569415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045252" y="4394286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  <p:pic>
        <p:nvPicPr>
          <p:cNvPr id="1042" name="Picture 18" descr="https://pimg.togetter.com/53aa2c468ebf596fb9d8c3e6f4bc73972fba9ea6/68747470733a2f2f7062732e7477696d672e636f6d2f6d656469612f4434777151445a583441456d5144532e6a7067?w=1200&amp;h=630&amp;t=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78" y="1174307"/>
            <a:ext cx="4284603" cy="22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/>
          <p:cNvGrpSpPr/>
          <p:nvPr/>
        </p:nvGrpSpPr>
        <p:grpSpPr>
          <a:xfrm>
            <a:off x="8889100" y="1418031"/>
            <a:ext cx="2368811" cy="2085818"/>
            <a:chOff x="4584731" y="4729388"/>
            <a:chExt cx="2368811" cy="2085818"/>
          </a:xfrm>
          <a:solidFill>
            <a:schemeClr val="bg1"/>
          </a:solidFill>
        </p:grpSpPr>
        <p:sp>
          <p:nvSpPr>
            <p:cNvPr id="36" name="テキスト ボックス 35"/>
            <p:cNvSpPr txBox="1"/>
            <p:nvPr/>
          </p:nvSpPr>
          <p:spPr>
            <a:xfrm>
              <a:off x="6124986" y="4738417"/>
              <a:ext cx="27649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640636" y="5860911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547400" y="6445874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584731" y="570911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964547" y="4729388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5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2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kusan.com/bookimage/0019310082231BD01G00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0"/>
            <a:ext cx="5331443" cy="7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proxy/W-itWIyKthjOnFkke6_xqJSVgrUDQ_KuRkWramcs_9z9KSjKKDy46iiuU4wDBFX-k1VP3anb7lwpivEPqEk71jeGcqwjw4-HawJod9xCoXYtr_OERIgpUWU0JA-5GwM2NYhmhdkL9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88" y="555399"/>
            <a:ext cx="2888649" cy="3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01423" y="471054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小割球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7786253" y="3283531"/>
            <a:ext cx="665018" cy="142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kusan.com/bookimage/0019310082231BD01G00_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" y="0"/>
            <a:ext cx="5331443" cy="75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vedoor.blogimg.jp/web247/imgs/f/4/f4d2b1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32" y="378490"/>
            <a:ext cx="3413033" cy="22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ivedoor.blogimg.jp/web247/imgs/b/a/ba796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04" y="3018971"/>
            <a:ext cx="5257971" cy="35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836728" y="1399308"/>
            <a:ext cx="196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ウニ原基</a:t>
            </a:r>
          </a:p>
        </p:txBody>
      </p:sp>
    </p:spTree>
    <p:extLst>
      <p:ext uri="{BB962C8B-B14F-4D97-AF65-F5344CB8AC3E}">
        <p14:creationId xmlns:p14="http://schemas.microsoft.com/office/powerpoint/2010/main" val="37151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66" y="4606573"/>
            <a:ext cx="2707985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27343" y="1866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棘皮動物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61892" y="208407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5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放射相称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439842" y="4204476"/>
            <a:ext cx="2381708" cy="2362351"/>
            <a:chOff x="3733261" y="4246040"/>
            <a:chExt cx="2381708" cy="236235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726427" y="44307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802063" y="56091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68535" y="62390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33261" y="52397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85663" y="4246040"/>
              <a:ext cx="328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2052" name="Picture 4" descr="https://pds.exblog.jp/pds/1/200907/30/00/b0189200_213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4" y="4606572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殻付きウニのむき方～家にあるものでできるよ～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67" y="1703833"/>
            <a:ext cx="2627147" cy="1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絶品うにを通販でお取り寄せ！安くて美味しいおすすめ8選 | aumo[アウモ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7433" y="4241361"/>
            <a:ext cx="3549073" cy="2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" y="1599435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3" y="4449712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naka-backpacker.com/blog/wp-content/uploads/2018/03/DSC0632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7909" r="26757" b="-7909"/>
          <a:stretch/>
        </p:blipFill>
        <p:spPr bwMode="auto">
          <a:xfrm>
            <a:off x="7246588" y="419258"/>
            <a:ext cx="2496457" cy="2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roxy/9HstTgZlXU6m9l3TQahpxfO0ErWgcteQcZUlA6u1Fdkv8UUtXSIGLdMEViz2rlmPTR4IzOZJmgvSS735CxKY_XaggtfrFcgusi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85" y="2844915"/>
            <a:ext cx="3864882" cy="16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4668394" y="4298780"/>
            <a:ext cx="2708822" cy="2247511"/>
            <a:chOff x="3630452" y="4055067"/>
            <a:chExt cx="2708822" cy="2247511"/>
          </a:xfrm>
          <a:solidFill>
            <a:schemeClr val="bg1"/>
          </a:solidFill>
        </p:grpSpPr>
        <p:sp>
          <p:nvSpPr>
            <p:cNvPr id="20" name="テキスト ボックス 19"/>
            <p:cNvSpPr txBox="1"/>
            <p:nvPr/>
          </p:nvSpPr>
          <p:spPr>
            <a:xfrm>
              <a:off x="5145376" y="405506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26368" y="501640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04899" y="593324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93895" y="5780770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30452" y="4431710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98360" y="4278668"/>
            <a:ext cx="2836811" cy="2417478"/>
            <a:chOff x="1098360" y="4278668"/>
            <a:chExt cx="2836811" cy="241747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733849" y="42786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73793" y="460657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622265" y="521954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79050" y="57667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311228" y="632681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367598" y="613592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6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8360" y="5175304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7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636192" y="4298736"/>
              <a:ext cx="328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8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786992" y="396922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ヤツデヒトデ</a:t>
            </a:r>
          </a:p>
        </p:txBody>
      </p:sp>
      <p:grpSp>
        <p:nvGrpSpPr>
          <p:cNvPr id="36" name="グループ化 35"/>
          <p:cNvGrpSpPr/>
          <p:nvPr/>
        </p:nvGrpSpPr>
        <p:grpSpPr>
          <a:xfrm>
            <a:off x="1090418" y="1659977"/>
            <a:ext cx="2596281" cy="2165267"/>
            <a:chOff x="3342243" y="4142812"/>
            <a:chExt cx="2596281" cy="2165267"/>
          </a:xfrm>
          <a:solidFill>
            <a:schemeClr val="bg1"/>
          </a:solidFill>
        </p:grpSpPr>
        <p:sp>
          <p:nvSpPr>
            <p:cNvPr id="37" name="テキスト ボックス 36"/>
            <p:cNvSpPr txBox="1"/>
            <p:nvPr/>
          </p:nvSpPr>
          <p:spPr>
            <a:xfrm>
              <a:off x="5088149" y="4293496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625618" y="55474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238156" y="593874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342243" y="5535442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4931" y="4142812"/>
              <a:ext cx="32898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022913" y="40495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キンコ</a:t>
            </a:r>
          </a:p>
        </p:txBody>
      </p:sp>
      <p:pic>
        <p:nvPicPr>
          <p:cNvPr id="1030" name="Picture 6" descr="https://i.pinimg.com/236x/dd/97/91/dd9791267f2b9028f18e7ae050631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16" y="4502028"/>
            <a:ext cx="3152876" cy="20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624346" y="257007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放射相称</a:t>
            </a:r>
          </a:p>
        </p:txBody>
      </p:sp>
      <p:pic>
        <p:nvPicPr>
          <p:cNvPr id="12" name="Picture 12" descr="https://www.petballoon.net/data/petballoon3/product/zd21-01017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0" y="1640999"/>
            <a:ext cx="2969969" cy="22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ヤツデヒトデ｜八丈植物公園・八丈ビジターセンター｜自然公園へ行こう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0" y="4299795"/>
            <a:ext cx="2936807" cy="2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624346" y="503176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8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放射相称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3708" y="1383046"/>
            <a:ext cx="221887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8 - 5 = 3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7343" y="1866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棘皮動物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7363" y="85854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5 </a:t>
            </a:r>
            <a:r>
              <a:rPr kumimoji="1" lang="ja-JP" altLang="en-US" sz="2800" dirty="0"/>
              <a:t>放射相称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7725848" y="874812"/>
            <a:ext cx="3352125" cy="5202196"/>
            <a:chOff x="7725848" y="874812"/>
            <a:chExt cx="3352125" cy="5202196"/>
          </a:xfrm>
        </p:grpSpPr>
        <p:pic>
          <p:nvPicPr>
            <p:cNvPr id="1028" name="Picture 4" descr="Tribrachidium - Wikipe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582" y="3087066"/>
              <a:ext cx="3163391" cy="298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8391896" y="2042494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 err="1"/>
                <a:t>Tribrachidium</a:t>
              </a:r>
              <a:endParaRPr kumimoji="1" lang="ja-JP" altLang="en-US" sz="2000" i="1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8174689" y="2511846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トリブラキディウム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725848" y="874812"/>
              <a:ext cx="315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「３</a:t>
              </a:r>
              <a:r>
                <a:rPr kumimoji="1" lang="en-US" altLang="ja-JP" sz="2800" dirty="0"/>
                <a:t> </a:t>
              </a:r>
              <a:r>
                <a:rPr kumimoji="1" lang="ja-JP" altLang="en-US" sz="2800" dirty="0"/>
                <a:t>放射相称？」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403396" y="150615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ただし、棘皮動物かどうか？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8100D35-1E34-505D-F8E8-18C2200C8191}"/>
              </a:ext>
            </a:extLst>
          </p:cNvPr>
          <p:cNvGrpSpPr/>
          <p:nvPr/>
        </p:nvGrpSpPr>
        <p:grpSpPr>
          <a:xfrm>
            <a:off x="8416546" y="3869618"/>
            <a:ext cx="2262991" cy="1743836"/>
            <a:chOff x="8416546" y="3869618"/>
            <a:chExt cx="2262991" cy="174383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E0A2DA-AF2A-BA1F-B801-ECD285006695}"/>
                </a:ext>
              </a:extLst>
            </p:cNvPr>
            <p:cNvSpPr txBox="1"/>
            <p:nvPr/>
          </p:nvSpPr>
          <p:spPr>
            <a:xfrm>
              <a:off x="10416323" y="4051485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38A08B1-3B29-D5A1-3F0A-37B02E96AB5B}"/>
                </a:ext>
              </a:extLst>
            </p:cNvPr>
            <p:cNvSpPr txBox="1"/>
            <p:nvPr/>
          </p:nvSpPr>
          <p:spPr>
            <a:xfrm>
              <a:off x="8416546" y="3869618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ECF70AE-D1FC-0749-A8D1-6C5C462E19CC}"/>
                </a:ext>
              </a:extLst>
            </p:cNvPr>
            <p:cNvSpPr txBox="1"/>
            <p:nvPr/>
          </p:nvSpPr>
          <p:spPr>
            <a:xfrm>
              <a:off x="9174160" y="5351844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4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723708" y="1383046"/>
            <a:ext cx="221887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8 - 5 = 3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712190" y="452419"/>
            <a:ext cx="3352125" cy="5202196"/>
            <a:chOff x="7725848" y="874812"/>
            <a:chExt cx="3352125" cy="5202196"/>
          </a:xfrm>
        </p:grpSpPr>
        <p:pic>
          <p:nvPicPr>
            <p:cNvPr id="1028" name="Picture 4" descr="Tribrachidium - Wikiped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582" y="3087066"/>
              <a:ext cx="3163391" cy="298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8391896" y="2042494"/>
              <a:ext cx="1827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Tribrachidium</a:t>
              </a:r>
              <a:endParaRPr kumimoji="1" lang="ja-JP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8174689" y="2511846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トリブラキディウム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725848" y="874812"/>
              <a:ext cx="315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「３</a:t>
              </a: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放射相称？」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389738" y="108376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ただし、棘皮動物かどうか？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67F491-1C40-19A7-DF3A-D1B96DA4DED7}"/>
              </a:ext>
            </a:extLst>
          </p:cNvPr>
          <p:cNvSpPr txBox="1"/>
          <p:nvPr/>
        </p:nvSpPr>
        <p:spPr>
          <a:xfrm>
            <a:off x="8161031" y="583231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最近では刺胞動物の一種と</a:t>
            </a:r>
            <a:endParaRPr lang="en-US" altLang="ja-JP" dirty="0"/>
          </a:p>
          <a:p>
            <a:r>
              <a:rPr kumimoji="1" lang="ja-JP" altLang="en-US" dirty="0"/>
              <a:t>する考えが主流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5408DC8F-C289-2CAC-3AB4-363EC2BAF0BD}"/>
              </a:ext>
            </a:extLst>
          </p:cNvPr>
          <p:cNvGrpSpPr/>
          <p:nvPr/>
        </p:nvGrpSpPr>
        <p:grpSpPr>
          <a:xfrm>
            <a:off x="481180" y="505480"/>
            <a:ext cx="2764751" cy="2923520"/>
            <a:chOff x="481180" y="505480"/>
            <a:chExt cx="2764751" cy="2923520"/>
          </a:xfrm>
        </p:grpSpPr>
        <p:pic>
          <p:nvPicPr>
            <p:cNvPr id="28" name="Picture 4" descr="Прекрасная Eoandromeda">
              <a:extLst>
                <a:ext uri="{FF2B5EF4-FFF2-40B4-BE49-F238E27FC236}">
                  <a16:creationId xmlns:a16="http://schemas.microsoft.com/office/drawing/2014/main" id="{59307D35-F11B-9CA4-AE9A-B3C56252B9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0"/>
            <a:stretch/>
          </p:blipFill>
          <p:spPr bwMode="auto">
            <a:xfrm>
              <a:off x="481180" y="1136422"/>
              <a:ext cx="2764751" cy="229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C7248B0-35DD-A8A7-B570-5A5548341134}"/>
                </a:ext>
              </a:extLst>
            </p:cNvPr>
            <p:cNvSpPr txBox="1"/>
            <p:nvPr/>
          </p:nvSpPr>
          <p:spPr>
            <a:xfrm>
              <a:off x="1069937" y="505480"/>
              <a:ext cx="165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/>
                <a:t>Eoandromeda</a:t>
              </a:r>
              <a:endParaRPr kumimoji="1" lang="ja-JP" altLang="en-US" i="1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1AAF9CF-0749-C248-3CE8-CF8D0B8CF3B4}"/>
              </a:ext>
            </a:extLst>
          </p:cNvPr>
          <p:cNvGrpSpPr/>
          <p:nvPr/>
        </p:nvGrpSpPr>
        <p:grpSpPr>
          <a:xfrm>
            <a:off x="740954" y="1319286"/>
            <a:ext cx="2291543" cy="1983233"/>
            <a:chOff x="740954" y="1319286"/>
            <a:chExt cx="2291543" cy="1983233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5FFFD98-3DD4-C6D0-9246-7E15BC48ABA6}"/>
                </a:ext>
              </a:extLst>
            </p:cNvPr>
            <p:cNvSpPr txBox="1"/>
            <p:nvPr/>
          </p:nvSpPr>
          <p:spPr>
            <a:xfrm>
              <a:off x="2637676" y="1789831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5C52845-BBC3-6934-667B-36FD868A5FC3}"/>
                </a:ext>
              </a:extLst>
            </p:cNvPr>
            <p:cNvSpPr txBox="1"/>
            <p:nvPr/>
          </p:nvSpPr>
          <p:spPr>
            <a:xfrm>
              <a:off x="2769283" y="2324407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4D7AC49-DF8E-EDF9-DAAE-A372FDC56E28}"/>
                </a:ext>
              </a:extLst>
            </p:cNvPr>
            <p:cNvSpPr txBox="1"/>
            <p:nvPr/>
          </p:nvSpPr>
          <p:spPr>
            <a:xfrm>
              <a:off x="2368319" y="2922712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452D31C-5067-CF7F-03A1-0774F3572630}"/>
                </a:ext>
              </a:extLst>
            </p:cNvPr>
            <p:cNvSpPr txBox="1"/>
            <p:nvPr/>
          </p:nvSpPr>
          <p:spPr>
            <a:xfrm>
              <a:off x="1339927" y="3040909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47F35D1-1A98-9E54-E5BE-ACC2B812A702}"/>
                </a:ext>
              </a:extLst>
            </p:cNvPr>
            <p:cNvSpPr txBox="1"/>
            <p:nvPr/>
          </p:nvSpPr>
          <p:spPr>
            <a:xfrm>
              <a:off x="740954" y="2542945"/>
              <a:ext cx="328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5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969AC56-3F2B-C3CC-616B-D3B3C72AFB09}"/>
                </a:ext>
              </a:extLst>
            </p:cNvPr>
            <p:cNvSpPr txBox="1"/>
            <p:nvPr/>
          </p:nvSpPr>
          <p:spPr>
            <a:xfrm>
              <a:off x="830916" y="1841930"/>
              <a:ext cx="328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6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000B64A-8A54-1B8C-31E7-EA924D3E2AD5}"/>
                </a:ext>
              </a:extLst>
            </p:cNvPr>
            <p:cNvSpPr txBox="1"/>
            <p:nvPr/>
          </p:nvSpPr>
          <p:spPr>
            <a:xfrm>
              <a:off x="1405765" y="1349067"/>
              <a:ext cx="328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7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45FBE3A-274A-1CEC-4718-5377F4C89911}"/>
                </a:ext>
              </a:extLst>
            </p:cNvPr>
            <p:cNvSpPr txBox="1"/>
            <p:nvPr/>
          </p:nvSpPr>
          <p:spPr>
            <a:xfrm>
              <a:off x="2170943" y="1319286"/>
              <a:ext cx="328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8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9EA356-352D-9B18-730D-5C860F54DC2A}"/>
              </a:ext>
            </a:extLst>
          </p:cNvPr>
          <p:cNvGrpSpPr/>
          <p:nvPr/>
        </p:nvGrpSpPr>
        <p:grpSpPr>
          <a:xfrm>
            <a:off x="8402888" y="3447225"/>
            <a:ext cx="2262991" cy="1743836"/>
            <a:chOff x="8416546" y="3869618"/>
            <a:chExt cx="2262991" cy="1743836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19A5977-D59C-01E5-7EE7-4185C7BB1160}"/>
                </a:ext>
              </a:extLst>
            </p:cNvPr>
            <p:cNvSpPr txBox="1"/>
            <p:nvPr/>
          </p:nvSpPr>
          <p:spPr>
            <a:xfrm>
              <a:off x="10416323" y="4051485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2803674-B961-E49A-4606-74A14342C25C}"/>
                </a:ext>
              </a:extLst>
            </p:cNvPr>
            <p:cNvSpPr txBox="1"/>
            <p:nvPr/>
          </p:nvSpPr>
          <p:spPr>
            <a:xfrm>
              <a:off x="8416546" y="3869618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60AC34F-6F0B-862D-EDEE-51358C23664C}"/>
                </a:ext>
              </a:extLst>
            </p:cNvPr>
            <p:cNvSpPr txBox="1"/>
            <p:nvPr/>
          </p:nvSpPr>
          <p:spPr>
            <a:xfrm>
              <a:off x="9174160" y="5351844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4338A81-893C-6F43-77FF-17FDDEA3A835}"/>
              </a:ext>
            </a:extLst>
          </p:cNvPr>
          <p:cNvGrpSpPr/>
          <p:nvPr/>
        </p:nvGrpSpPr>
        <p:grpSpPr>
          <a:xfrm>
            <a:off x="4177532" y="3162375"/>
            <a:ext cx="2954655" cy="3173719"/>
            <a:chOff x="4177532" y="3162375"/>
            <a:chExt cx="2954655" cy="3173719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C0477A1-28DB-17CE-E744-DBCFB5CA7F2F}"/>
                </a:ext>
              </a:extLst>
            </p:cNvPr>
            <p:cNvGrpSpPr/>
            <p:nvPr/>
          </p:nvGrpSpPr>
          <p:grpSpPr>
            <a:xfrm>
              <a:off x="5078912" y="3162375"/>
              <a:ext cx="1338828" cy="716307"/>
              <a:chOff x="5078912" y="3162375"/>
              <a:chExt cx="1338828" cy="716307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5309745" y="3162375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クラゲ</a:t>
                </a: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5078912" y="3509350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４放射相称</a:t>
                </a:r>
              </a:p>
            </p:txBody>
          </p:sp>
        </p:grpSp>
        <p:pic>
          <p:nvPicPr>
            <p:cNvPr id="1030" name="Picture 6" descr="ミズクラゲ（水クラゲ） | 沖縄科学技術大学院大学 OIST">
              <a:extLst>
                <a:ext uri="{FF2B5EF4-FFF2-40B4-BE49-F238E27FC236}">
                  <a16:creationId xmlns:a16="http://schemas.microsoft.com/office/drawing/2014/main" id="{3208D561-B221-1C21-54C8-7AB6145B7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532" y="4051485"/>
              <a:ext cx="2954655" cy="2284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12D2042-2C6D-B1F3-B260-A334DEE03EDF}"/>
              </a:ext>
            </a:extLst>
          </p:cNvPr>
          <p:cNvGrpSpPr/>
          <p:nvPr/>
        </p:nvGrpSpPr>
        <p:grpSpPr>
          <a:xfrm>
            <a:off x="4892990" y="4428511"/>
            <a:ext cx="1557132" cy="1109858"/>
            <a:chOff x="4892990" y="4428511"/>
            <a:chExt cx="1557132" cy="1109858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F076A6A-8042-0A6B-E964-6D3140CD7B61}"/>
                </a:ext>
              </a:extLst>
            </p:cNvPr>
            <p:cNvSpPr txBox="1"/>
            <p:nvPr/>
          </p:nvSpPr>
          <p:spPr>
            <a:xfrm>
              <a:off x="5835946" y="4428511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78051AC-4311-358E-CC3F-FFCC811752DB}"/>
                </a:ext>
              </a:extLst>
            </p:cNvPr>
            <p:cNvSpPr txBox="1"/>
            <p:nvPr/>
          </p:nvSpPr>
          <p:spPr>
            <a:xfrm>
              <a:off x="6186908" y="5221039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2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BCB03E-3FFD-08BE-180F-70DAA8551D59}"/>
                </a:ext>
              </a:extLst>
            </p:cNvPr>
            <p:cNvSpPr txBox="1"/>
            <p:nvPr/>
          </p:nvSpPr>
          <p:spPr>
            <a:xfrm>
              <a:off x="4892990" y="5276759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3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69D43F4-58FE-6FB8-0639-9A4D963B0C49}"/>
                </a:ext>
              </a:extLst>
            </p:cNvPr>
            <p:cNvSpPr txBox="1"/>
            <p:nvPr/>
          </p:nvSpPr>
          <p:spPr>
            <a:xfrm>
              <a:off x="4892990" y="4559316"/>
              <a:ext cx="26321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4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8AD3F0A-03C1-F59E-35A8-E0B13C4BF983}"/>
              </a:ext>
            </a:extLst>
          </p:cNvPr>
          <p:cNvSpPr txBox="1"/>
          <p:nvPr/>
        </p:nvSpPr>
        <p:spPr>
          <a:xfrm>
            <a:off x="1852167" y="4745320"/>
            <a:ext cx="203613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8=</a:t>
            </a:r>
            <a:r>
              <a:rPr lang="ja-JP" altLang="en-US" sz="4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４</a:t>
            </a:r>
            <a:r>
              <a:rPr lang="en-US" altLang="ja-JP" sz="4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x</a:t>
            </a:r>
            <a:r>
              <a:rPr lang="ja-JP" altLang="en-US" sz="4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37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358</Words>
  <Application>Microsoft Office PowerPoint</Application>
  <PresentationFormat>ワイド画面</PresentationFormat>
  <Paragraphs>135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游ゴシック Light</vt:lpstr>
      <vt:lpstr>Arial</vt:lpstr>
      <vt:lpstr>Times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正二 尾田</cp:lastModifiedBy>
  <cp:revision>15</cp:revision>
  <dcterms:created xsi:type="dcterms:W3CDTF">2021-12-01T02:38:34Z</dcterms:created>
  <dcterms:modified xsi:type="dcterms:W3CDTF">2023-11-13T07:08:03Z</dcterms:modified>
</cp:coreProperties>
</file>