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9" r:id="rId3"/>
    <p:sldId id="257" r:id="rId4"/>
    <p:sldId id="271" r:id="rId5"/>
    <p:sldId id="270" r:id="rId6"/>
    <p:sldId id="256" r:id="rId7"/>
    <p:sldId id="258" r:id="rId8"/>
    <p:sldId id="260" r:id="rId9"/>
    <p:sldId id="272" r:id="rId10"/>
    <p:sldId id="261" r:id="rId11"/>
    <p:sldId id="273" r:id="rId12"/>
    <p:sldId id="274" r:id="rId13"/>
    <p:sldId id="275" r:id="rId14"/>
    <p:sldId id="277" r:id="rId15"/>
    <p:sldId id="262" r:id="rId16"/>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CC"/>
    <a:srgbClr val="E2F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2" autoAdjust="0"/>
    <p:restoredTop sz="94660"/>
  </p:normalViewPr>
  <p:slideViewPr>
    <p:cSldViewPr snapToGrid="0">
      <p:cViewPr varScale="1">
        <p:scale>
          <a:sx n="70" d="100"/>
          <a:sy n="70" d="100"/>
        </p:scale>
        <p:origin x="1282" y="4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23426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934448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804945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2A11C23-2814-477E-A494-D5DFEF714B90}" type="slidenum">
              <a:rPr lang="en-US" altLang="ja-JP"/>
              <a:pPr>
                <a:defRPr/>
              </a:pPr>
              <a:t>‹#›</a:t>
            </a:fld>
            <a:endParaRPr lang="en-US" altLang="ja-JP"/>
          </a:p>
        </p:txBody>
      </p:sp>
    </p:spTree>
    <p:extLst>
      <p:ext uri="{BB962C8B-B14F-4D97-AF65-F5344CB8AC3E}">
        <p14:creationId xmlns:p14="http://schemas.microsoft.com/office/powerpoint/2010/main" val="85079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5A0B785-95AA-48E1-AECD-6DAF8D37E37D}" type="slidenum">
              <a:rPr lang="en-US" altLang="ja-JP"/>
              <a:pPr>
                <a:defRPr/>
              </a:pPr>
              <a:t>‹#›</a:t>
            </a:fld>
            <a:endParaRPr lang="en-US" altLang="ja-JP"/>
          </a:p>
        </p:txBody>
      </p:sp>
    </p:spTree>
    <p:extLst>
      <p:ext uri="{BB962C8B-B14F-4D97-AF65-F5344CB8AC3E}">
        <p14:creationId xmlns:p14="http://schemas.microsoft.com/office/powerpoint/2010/main" val="2787048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3AFFC9-4387-4B1B-A471-7F977269B6A7}" type="slidenum">
              <a:rPr lang="en-US" altLang="ja-JP"/>
              <a:pPr>
                <a:defRPr/>
              </a:pPr>
              <a:t>‹#›</a:t>
            </a:fld>
            <a:endParaRPr lang="en-US" altLang="ja-JP"/>
          </a:p>
        </p:txBody>
      </p:sp>
    </p:spTree>
    <p:extLst>
      <p:ext uri="{BB962C8B-B14F-4D97-AF65-F5344CB8AC3E}">
        <p14:creationId xmlns:p14="http://schemas.microsoft.com/office/powerpoint/2010/main" val="3419616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AEEE0D9-1AD7-49C6-8194-045F0F316219}" type="slidenum">
              <a:rPr lang="en-US" altLang="ja-JP"/>
              <a:pPr>
                <a:defRPr/>
              </a:pPr>
              <a:t>‹#›</a:t>
            </a:fld>
            <a:endParaRPr lang="en-US" altLang="ja-JP"/>
          </a:p>
        </p:txBody>
      </p:sp>
    </p:spTree>
    <p:extLst>
      <p:ext uri="{BB962C8B-B14F-4D97-AF65-F5344CB8AC3E}">
        <p14:creationId xmlns:p14="http://schemas.microsoft.com/office/powerpoint/2010/main" val="2215241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5353DC8-4804-4D83-9178-E451E3B560DF}" type="slidenum">
              <a:rPr lang="en-US" altLang="ja-JP"/>
              <a:pPr>
                <a:defRPr/>
              </a:pPr>
              <a:t>‹#›</a:t>
            </a:fld>
            <a:endParaRPr lang="en-US" altLang="ja-JP"/>
          </a:p>
        </p:txBody>
      </p:sp>
    </p:spTree>
    <p:extLst>
      <p:ext uri="{BB962C8B-B14F-4D97-AF65-F5344CB8AC3E}">
        <p14:creationId xmlns:p14="http://schemas.microsoft.com/office/powerpoint/2010/main" val="232002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9A8F1C8-49A2-47DC-8DAF-73B2BB575755}" type="slidenum">
              <a:rPr lang="en-US" altLang="ja-JP"/>
              <a:pPr>
                <a:defRPr/>
              </a:pPr>
              <a:t>‹#›</a:t>
            </a:fld>
            <a:endParaRPr lang="en-US" altLang="ja-JP"/>
          </a:p>
        </p:txBody>
      </p:sp>
    </p:spTree>
    <p:extLst>
      <p:ext uri="{BB962C8B-B14F-4D97-AF65-F5344CB8AC3E}">
        <p14:creationId xmlns:p14="http://schemas.microsoft.com/office/powerpoint/2010/main" val="1542004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1BB0431-DF68-41D6-8CBE-9850EA6EDD60}" type="slidenum">
              <a:rPr lang="en-US" altLang="ja-JP"/>
              <a:pPr>
                <a:defRPr/>
              </a:pPr>
              <a:t>‹#›</a:t>
            </a:fld>
            <a:endParaRPr lang="en-US" altLang="ja-JP"/>
          </a:p>
        </p:txBody>
      </p:sp>
    </p:spTree>
    <p:extLst>
      <p:ext uri="{BB962C8B-B14F-4D97-AF65-F5344CB8AC3E}">
        <p14:creationId xmlns:p14="http://schemas.microsoft.com/office/powerpoint/2010/main" val="3894803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F373953-87D8-4700-AB3D-4D1FCBABEE12}" type="slidenum">
              <a:rPr lang="en-US" altLang="ja-JP"/>
              <a:pPr>
                <a:defRPr/>
              </a:pPr>
              <a:t>‹#›</a:t>
            </a:fld>
            <a:endParaRPr lang="en-US" altLang="ja-JP"/>
          </a:p>
        </p:txBody>
      </p:sp>
    </p:spTree>
    <p:extLst>
      <p:ext uri="{BB962C8B-B14F-4D97-AF65-F5344CB8AC3E}">
        <p14:creationId xmlns:p14="http://schemas.microsoft.com/office/powerpoint/2010/main" val="1106017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1921054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D768DD7-BC9F-40C5-9C74-8841D25A5E8A}" type="slidenum">
              <a:rPr lang="en-US" altLang="ja-JP"/>
              <a:pPr>
                <a:defRPr/>
              </a:pPr>
              <a:t>‹#›</a:t>
            </a:fld>
            <a:endParaRPr lang="en-US" altLang="ja-JP"/>
          </a:p>
        </p:txBody>
      </p:sp>
    </p:spTree>
    <p:extLst>
      <p:ext uri="{BB962C8B-B14F-4D97-AF65-F5344CB8AC3E}">
        <p14:creationId xmlns:p14="http://schemas.microsoft.com/office/powerpoint/2010/main" val="1902869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AAC302C-EEA0-49BD-B04A-8B681729CB96}" type="slidenum">
              <a:rPr lang="en-US" altLang="ja-JP"/>
              <a:pPr>
                <a:defRPr/>
              </a:pPr>
              <a:t>‹#›</a:t>
            </a:fld>
            <a:endParaRPr lang="en-US" altLang="ja-JP"/>
          </a:p>
        </p:txBody>
      </p:sp>
    </p:spTree>
    <p:extLst>
      <p:ext uri="{BB962C8B-B14F-4D97-AF65-F5344CB8AC3E}">
        <p14:creationId xmlns:p14="http://schemas.microsoft.com/office/powerpoint/2010/main" val="21897002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78380D3-05D6-42D2-AEFC-D3611C3A8451}" type="slidenum">
              <a:rPr lang="en-US" altLang="ja-JP"/>
              <a:pPr>
                <a:defRPr/>
              </a:pPr>
              <a:t>‹#›</a:t>
            </a:fld>
            <a:endParaRPr lang="en-US" altLang="ja-JP"/>
          </a:p>
        </p:txBody>
      </p:sp>
    </p:spTree>
    <p:extLst>
      <p:ext uri="{BB962C8B-B14F-4D97-AF65-F5344CB8AC3E}">
        <p14:creationId xmlns:p14="http://schemas.microsoft.com/office/powerpoint/2010/main" val="310245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005052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56559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508290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3265329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737788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242660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4BF516-8DA8-4C91-884D-B85CA5DB583A}" type="datetimeFigureOut">
              <a:rPr kumimoji="1" lang="ja-JP" altLang="en-US" smtClean="0"/>
              <a:t>2023/11/13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103442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BF516-8DA8-4C91-884D-B85CA5DB583A}" type="datetimeFigureOut">
              <a:rPr kumimoji="1" lang="ja-JP" altLang="en-US" smtClean="0"/>
              <a:t>2023/11/13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E4C6A-3F9D-4470-9232-AD995385FD20}" type="slidenum">
              <a:rPr kumimoji="1" lang="ja-JP" altLang="en-US" smtClean="0"/>
              <a:t>‹#›</a:t>
            </a:fld>
            <a:endParaRPr kumimoji="1" lang="ja-JP" altLang="en-US"/>
          </a:p>
        </p:txBody>
      </p:sp>
    </p:spTree>
    <p:extLst>
      <p:ext uri="{BB962C8B-B14F-4D97-AF65-F5344CB8AC3E}">
        <p14:creationId xmlns:p14="http://schemas.microsoft.com/office/powerpoint/2010/main" val="89381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495300" y="1600201"/>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a:defRPr/>
            </a:pPr>
            <a:fld id="{13376FA2-CF0A-49DC-ABA8-E71C6094298C}" type="slidenum">
              <a:rPr lang="en-US" altLang="ja-JP"/>
              <a:pPr>
                <a:defRPr/>
              </a:pPr>
              <a:t>‹#›</a:t>
            </a:fld>
            <a:endParaRPr lang="en-US" altLang="ja-JP"/>
          </a:p>
        </p:txBody>
      </p:sp>
    </p:spTree>
    <p:extLst>
      <p:ext uri="{BB962C8B-B14F-4D97-AF65-F5344CB8AC3E}">
        <p14:creationId xmlns:p14="http://schemas.microsoft.com/office/powerpoint/2010/main" val="42369009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61683" y="1683658"/>
            <a:ext cx="4706738" cy="707886"/>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2021_12_2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2 </a:t>
            </a:r>
            <a:r>
              <a:rPr kumimoji="1" lang="ja-JP" altLang="en-US" sz="2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限目　</a:t>
            </a: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DNA</a:t>
            </a:r>
            <a:r>
              <a:rPr kumimoji="1" lang="ja-JP" altLang="en-US" sz="2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損傷、</a:t>
            </a: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DNA</a:t>
            </a:r>
            <a:r>
              <a:rPr kumimoji="1" lang="ja-JP" altLang="en-US" sz="2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修復、突然変異</a:t>
            </a:r>
          </a:p>
        </p:txBody>
      </p:sp>
      <p:sp>
        <p:nvSpPr>
          <p:cNvPr id="3" name="テキスト ボックス 2"/>
          <p:cNvSpPr txBox="1"/>
          <p:nvPr/>
        </p:nvSpPr>
        <p:spPr>
          <a:xfrm>
            <a:off x="3394031" y="340189"/>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「生殖システム生物学」</a:t>
            </a:r>
          </a:p>
        </p:txBody>
      </p:sp>
      <p:sp>
        <p:nvSpPr>
          <p:cNvPr id="5" name="テキスト ボックス 4"/>
          <p:cNvSpPr txBox="1"/>
          <p:nvPr/>
        </p:nvSpPr>
        <p:spPr>
          <a:xfrm>
            <a:off x="2103356" y="902112"/>
            <a:ext cx="564975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動物生殖システム分野　</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Laboratory of Genome Stability</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27891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18521" y="1194022"/>
            <a:ext cx="6190279"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DNA </a:t>
            </a:r>
            <a:r>
              <a:rPr kumimoji="1" lang="ja-JP" altLang="en-US" sz="2400" b="0"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cs typeface="+mn-cs"/>
              </a:rPr>
              <a:t>が破</a:t>
            </a: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損していると分裂できないので、</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細胞はかなり一生懸命に直します。</a:t>
            </a:r>
          </a:p>
        </p:txBody>
      </p:sp>
      <p:sp>
        <p:nvSpPr>
          <p:cNvPr id="9" name="テキスト ボックス 8"/>
          <p:cNvSpPr txBox="1"/>
          <p:nvPr/>
        </p:nvSpPr>
        <p:spPr>
          <a:xfrm>
            <a:off x="951338" y="2337689"/>
            <a:ext cx="5724644"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直し方に大きく２通り（詳しくは４通り）あります。</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それぞれに特色がある</a:t>
            </a:r>
          </a:p>
        </p:txBody>
      </p:sp>
      <p:sp>
        <p:nvSpPr>
          <p:cNvPr id="10" name="テキスト ボックス 9"/>
          <p:cNvSpPr txBox="1"/>
          <p:nvPr/>
        </p:nvSpPr>
        <p:spPr>
          <a:xfrm>
            <a:off x="951338" y="3149600"/>
            <a:ext cx="464678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Homologous recombination (HR)</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相同組換え</a:t>
            </a:r>
          </a:p>
        </p:txBody>
      </p:sp>
      <p:sp>
        <p:nvSpPr>
          <p:cNvPr id="11" name="テキスト ボックス 10"/>
          <p:cNvSpPr txBox="1"/>
          <p:nvPr/>
        </p:nvSpPr>
        <p:spPr>
          <a:xfrm>
            <a:off x="951338" y="4878617"/>
            <a:ext cx="547137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Non-Homologous End Joining (</a:t>
            </a:r>
            <a:r>
              <a:rPr kumimoji="1" lang="en-US" altLang="ja-JP" sz="1800" b="0"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cs typeface="+mn-cs"/>
              </a:rPr>
              <a:t>NHEJ</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非相同末端結合</a:t>
            </a:r>
          </a:p>
        </p:txBody>
      </p:sp>
      <p:sp>
        <p:nvSpPr>
          <p:cNvPr id="3" name="テキスト ボックス 2"/>
          <p:cNvSpPr txBox="1"/>
          <p:nvPr/>
        </p:nvSpPr>
        <p:spPr>
          <a:xfrm>
            <a:off x="1393373" y="3697374"/>
            <a:ext cx="7174816" cy="646331"/>
          </a:xfrm>
          <a:prstGeom prst="rect">
            <a:avLst/>
          </a:prstGeom>
          <a:noFill/>
          <a:ln>
            <a:solidFill>
              <a:srgbClr val="FF0000"/>
            </a:solidFill>
          </a:ln>
        </p:spPr>
        <p:txBody>
          <a:bodyPr wrap="square" rtlCol="0">
            <a:spAutoFit/>
          </a:bodyPr>
          <a:lstStyle/>
          <a:p>
            <a:r>
              <a:rPr kumimoji="1" lang="ja-JP" altLang="en-US" dirty="0"/>
              <a:t>この修復プロセスの酵素的な機構は、減数分裂中の生殖細胞における染色体交差の分子機構とほとんど同じである。</a:t>
            </a:r>
          </a:p>
        </p:txBody>
      </p:sp>
    </p:spTree>
    <p:extLst>
      <p:ext uri="{BB962C8B-B14F-4D97-AF65-F5344CB8AC3E}">
        <p14:creationId xmlns:p14="http://schemas.microsoft.com/office/powerpoint/2010/main" val="875299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cstate="print"/>
          <a:srcRect/>
          <a:stretch>
            <a:fillRect/>
          </a:stretch>
        </p:blipFill>
        <p:spPr bwMode="auto">
          <a:xfrm>
            <a:off x="6759624" y="341040"/>
            <a:ext cx="2236788" cy="5467350"/>
          </a:xfrm>
          <a:prstGeom prst="rect">
            <a:avLst/>
          </a:prstGeom>
          <a:noFill/>
          <a:ln w="9525">
            <a:noFill/>
            <a:miter lim="800000"/>
            <a:headEnd/>
            <a:tailEnd/>
          </a:ln>
        </p:spPr>
      </p:pic>
      <p:pic>
        <p:nvPicPr>
          <p:cNvPr id="28675" name="Picture 3"/>
          <p:cNvPicPr>
            <a:picLocks noChangeAspect="1" noChangeArrowheads="1"/>
          </p:cNvPicPr>
          <p:nvPr/>
        </p:nvPicPr>
        <p:blipFill>
          <a:blip r:embed="rId3" cstate="print"/>
          <a:srcRect/>
          <a:stretch>
            <a:fillRect/>
          </a:stretch>
        </p:blipFill>
        <p:spPr bwMode="auto">
          <a:xfrm>
            <a:off x="920553" y="4725144"/>
            <a:ext cx="5153447" cy="2407126"/>
          </a:xfrm>
          <a:prstGeom prst="rect">
            <a:avLst/>
          </a:prstGeom>
          <a:noFill/>
          <a:ln w="9525">
            <a:noFill/>
            <a:miter lim="800000"/>
            <a:headEnd/>
            <a:tailEnd/>
          </a:ln>
        </p:spPr>
      </p:pic>
      <p:pic>
        <p:nvPicPr>
          <p:cNvPr id="28676" name="Picture 4"/>
          <p:cNvPicPr>
            <a:picLocks noChangeAspect="1" noChangeArrowheads="1"/>
          </p:cNvPicPr>
          <p:nvPr/>
        </p:nvPicPr>
        <p:blipFill>
          <a:blip r:embed="rId4" cstate="print"/>
          <a:srcRect/>
          <a:stretch>
            <a:fillRect/>
          </a:stretch>
        </p:blipFill>
        <p:spPr bwMode="auto">
          <a:xfrm>
            <a:off x="776536" y="260649"/>
            <a:ext cx="3792538" cy="4386263"/>
          </a:xfrm>
          <a:prstGeom prst="rect">
            <a:avLst/>
          </a:prstGeom>
          <a:noFill/>
          <a:ln w="9525">
            <a:noFill/>
            <a:miter lim="800000"/>
            <a:headEnd/>
            <a:tailEnd/>
          </a:ln>
        </p:spPr>
      </p:pic>
      <p:sp>
        <p:nvSpPr>
          <p:cNvPr id="5" name="テキスト ボックス 4"/>
          <p:cNvSpPr txBox="1"/>
          <p:nvPr/>
        </p:nvSpPr>
        <p:spPr>
          <a:xfrm>
            <a:off x="4592960" y="692696"/>
            <a:ext cx="1495922" cy="369332"/>
          </a:xfrm>
          <a:prstGeom prst="rect">
            <a:avLst/>
          </a:prstGeom>
          <a:noFill/>
        </p:spPr>
        <p:txBody>
          <a:bodyPr wrap="none" rtlCol="0">
            <a:spAutoFit/>
          </a:bodyPr>
          <a:lstStyle/>
          <a:p>
            <a:pPr defTabSz="914400" fontAlgn="base">
              <a:spcBef>
                <a:spcPct val="0"/>
              </a:spcBef>
              <a:spcAft>
                <a:spcPct val="0"/>
              </a:spcAft>
            </a:pPr>
            <a:r>
              <a:rPr kumimoji="1" lang="ja-JP" altLang="en-US" dirty="0">
                <a:solidFill>
                  <a:srgbClr val="000000"/>
                </a:solidFill>
                <a:latin typeface="Arial" charset="0"/>
                <a:ea typeface="ＭＳ Ｐゴシック" charset="-128"/>
              </a:rPr>
              <a:t>第１減数分裂</a:t>
            </a:r>
          </a:p>
        </p:txBody>
      </p:sp>
      <p:sp>
        <p:nvSpPr>
          <p:cNvPr id="6" name="テキスト ボックス 5"/>
          <p:cNvSpPr txBox="1"/>
          <p:nvPr/>
        </p:nvSpPr>
        <p:spPr>
          <a:xfrm>
            <a:off x="4376936" y="1196752"/>
            <a:ext cx="2416046" cy="2308324"/>
          </a:xfrm>
          <a:prstGeom prst="rect">
            <a:avLst/>
          </a:prstGeom>
          <a:solidFill>
            <a:schemeClr val="bg1"/>
          </a:solidFill>
        </p:spPr>
        <p:txBody>
          <a:bodyPr wrap="none" rtlCol="0">
            <a:spAutoFit/>
          </a:bodyPr>
          <a:lstStyle/>
          <a:p>
            <a:pPr defTabSz="914400" fontAlgn="base">
              <a:spcBef>
                <a:spcPct val="0"/>
              </a:spcBef>
              <a:spcAft>
                <a:spcPct val="0"/>
              </a:spcAft>
            </a:pPr>
            <a:r>
              <a:rPr kumimoji="1" lang="ja-JP" altLang="en-US" sz="1600" dirty="0">
                <a:solidFill>
                  <a:srgbClr val="000000"/>
                </a:solidFill>
                <a:latin typeface="Arial" charset="0"/>
                <a:ea typeface="ＭＳ Ｐゴシック" charset="-128"/>
              </a:rPr>
              <a:t>細糸期　レプトテン期</a:t>
            </a: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r>
              <a:rPr kumimoji="1" lang="ja-JP" altLang="en-US" sz="1600" dirty="0">
                <a:solidFill>
                  <a:srgbClr val="000000"/>
                </a:solidFill>
                <a:latin typeface="Arial" charset="0"/>
                <a:ea typeface="ＭＳ Ｐゴシック" charset="-128"/>
              </a:rPr>
              <a:t>合糸期　ザイゴテン期</a:t>
            </a: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r>
              <a:rPr kumimoji="1" lang="ja-JP" altLang="en-US" sz="1600" dirty="0">
                <a:solidFill>
                  <a:srgbClr val="000000"/>
                </a:solidFill>
                <a:latin typeface="Arial" charset="0"/>
                <a:ea typeface="ＭＳ Ｐゴシック" charset="-128"/>
              </a:rPr>
              <a:t>太糸期　パキテン期</a:t>
            </a: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r>
              <a:rPr kumimoji="1" lang="ja-JP" altLang="en-US" sz="1600" dirty="0">
                <a:solidFill>
                  <a:srgbClr val="000000"/>
                </a:solidFill>
                <a:latin typeface="Arial" charset="0"/>
                <a:ea typeface="ＭＳ Ｐゴシック" charset="-128"/>
              </a:rPr>
              <a:t>複糸期　ディプロテン期</a:t>
            </a: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endParaRPr kumimoji="1" lang="en-US" altLang="ja-JP" sz="1600" dirty="0">
              <a:solidFill>
                <a:srgbClr val="000000"/>
              </a:solidFill>
              <a:latin typeface="Arial" charset="0"/>
              <a:ea typeface="ＭＳ Ｐゴシック" charset="-128"/>
            </a:endParaRPr>
          </a:p>
          <a:p>
            <a:pPr defTabSz="914400" fontAlgn="base">
              <a:spcBef>
                <a:spcPct val="0"/>
              </a:spcBef>
              <a:spcAft>
                <a:spcPct val="0"/>
              </a:spcAft>
            </a:pPr>
            <a:r>
              <a:rPr kumimoji="1" lang="ja-JP" altLang="en-US" sz="1600" dirty="0">
                <a:solidFill>
                  <a:srgbClr val="000000"/>
                </a:solidFill>
                <a:latin typeface="Arial" charset="0"/>
                <a:ea typeface="ＭＳ Ｐゴシック" charset="-128"/>
              </a:rPr>
              <a:t>移動期　ディアキネシス期</a:t>
            </a:r>
          </a:p>
        </p:txBody>
      </p:sp>
      <p:cxnSp>
        <p:nvCxnSpPr>
          <p:cNvPr id="10" name="直線矢印コネクタ 9"/>
          <p:cNvCxnSpPr/>
          <p:nvPr/>
        </p:nvCxnSpPr>
        <p:spPr>
          <a:xfrm flipV="1">
            <a:off x="6609184" y="1268760"/>
            <a:ext cx="648072" cy="15121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6753200" y="2636912"/>
            <a:ext cx="504056" cy="7200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886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相同組換えと非相同末端結合による修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75" y="756166"/>
            <a:ext cx="8096250" cy="5715000"/>
          </a:xfrm>
          <a:prstGeom prst="rect">
            <a:avLst/>
          </a:prstGeom>
        </p:spPr>
      </p:pic>
      <p:sp>
        <p:nvSpPr>
          <p:cNvPr id="5" name="テキスト ボックス 4"/>
          <p:cNvSpPr txBox="1"/>
          <p:nvPr/>
        </p:nvSpPr>
        <p:spPr>
          <a:xfrm>
            <a:off x="1799989" y="6471166"/>
            <a:ext cx="630602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https://atomica.jaea.go.jp/data/fig/fig_pict_09-02-02-12-01.html</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356507" y="160337"/>
            <a:ext cx="3492623"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Homologous recombination (HR)</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相同組換え</a:t>
            </a:r>
          </a:p>
        </p:txBody>
      </p:sp>
      <p:sp>
        <p:nvSpPr>
          <p:cNvPr id="7" name="テキスト ボックス 6"/>
          <p:cNvSpPr txBox="1"/>
          <p:nvPr/>
        </p:nvSpPr>
        <p:spPr>
          <a:xfrm>
            <a:off x="5145582" y="160338"/>
            <a:ext cx="3855543"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Non-Homologous End Joining (</a:t>
            </a:r>
            <a:r>
              <a:rPr kumimoji="1" lang="en-US" altLang="ja-JP" sz="1800" b="0"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cs typeface="+mn-cs"/>
              </a:rPr>
              <a:t>NHEJ</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非相同末端結合</a:t>
            </a:r>
          </a:p>
        </p:txBody>
      </p:sp>
    </p:spTree>
    <p:extLst>
      <p:ext uri="{BB962C8B-B14F-4D97-AF65-F5344CB8AC3E}">
        <p14:creationId xmlns:p14="http://schemas.microsoft.com/office/powerpoint/2010/main" val="3098323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Line 19"/>
          <p:cNvSpPr>
            <a:spLocks noChangeShapeType="1"/>
          </p:cNvSpPr>
          <p:nvPr/>
        </p:nvSpPr>
        <p:spPr bwMode="auto">
          <a:xfrm>
            <a:off x="2144688" y="2204864"/>
            <a:ext cx="0" cy="431800"/>
          </a:xfrm>
          <a:prstGeom prst="line">
            <a:avLst/>
          </a:prstGeom>
          <a:noFill/>
          <a:ln w="9525">
            <a:solidFill>
              <a:schemeClr val="tx1"/>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58" name="AutoShape 21"/>
          <p:cNvSpPr>
            <a:spLocks noChangeArrowheads="1"/>
          </p:cNvSpPr>
          <p:nvPr/>
        </p:nvSpPr>
        <p:spPr bwMode="auto">
          <a:xfrm>
            <a:off x="1929309" y="2852738"/>
            <a:ext cx="152400" cy="914400"/>
          </a:xfrm>
          <a:prstGeom prst="roundRect">
            <a:avLst>
              <a:gd name="adj" fmla="val 16667"/>
            </a:avLst>
          </a:prstGeom>
          <a:solidFill>
            <a:srgbClr val="00B0F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61" name="AutoShape 24"/>
          <p:cNvSpPr>
            <a:spLocks noChangeArrowheads="1"/>
          </p:cNvSpPr>
          <p:nvPr/>
        </p:nvSpPr>
        <p:spPr bwMode="auto">
          <a:xfrm>
            <a:off x="2279799" y="2852738"/>
            <a:ext cx="152400" cy="914400"/>
          </a:xfrm>
          <a:prstGeom prst="roundRect">
            <a:avLst>
              <a:gd name="adj" fmla="val 16667"/>
            </a:avLst>
          </a:prstGeom>
          <a:solidFill>
            <a:srgbClr val="0070C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51" name="Text Box 37"/>
          <p:cNvSpPr txBox="1">
            <a:spLocks noChangeArrowheads="1"/>
          </p:cNvSpPr>
          <p:nvPr/>
        </p:nvSpPr>
        <p:spPr bwMode="auto">
          <a:xfrm>
            <a:off x="2053878" y="4824413"/>
            <a:ext cx="450850" cy="641350"/>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en-US" altLang="ja-JP" sz="3600" dirty="0">
                <a:solidFill>
                  <a:srgbClr val="000000"/>
                </a:solidFill>
                <a:latin typeface="Arial" charset="0"/>
                <a:ea typeface="ＭＳ Ｐゴシック" charset="-128"/>
              </a:rPr>
              <a:t>+</a:t>
            </a:r>
          </a:p>
        </p:txBody>
      </p:sp>
      <p:sp>
        <p:nvSpPr>
          <p:cNvPr id="25607" name="Text Box 87"/>
          <p:cNvSpPr txBox="1">
            <a:spLocks noChangeArrowheads="1"/>
          </p:cNvSpPr>
          <p:nvPr/>
        </p:nvSpPr>
        <p:spPr bwMode="auto">
          <a:xfrm>
            <a:off x="1424608" y="332656"/>
            <a:ext cx="1569660" cy="369332"/>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ja-JP" altLang="en-US" dirty="0">
                <a:solidFill>
                  <a:srgbClr val="000000"/>
                </a:solidFill>
                <a:latin typeface="Arial" charset="0"/>
                <a:ea typeface="ＭＳ Ｐゴシック" charset="-128"/>
              </a:rPr>
              <a:t>単数体の接合</a:t>
            </a:r>
          </a:p>
        </p:txBody>
      </p:sp>
      <p:sp>
        <p:nvSpPr>
          <p:cNvPr id="25646" name="AutoShape 39"/>
          <p:cNvSpPr>
            <a:spLocks noChangeArrowheads="1"/>
          </p:cNvSpPr>
          <p:nvPr/>
        </p:nvSpPr>
        <p:spPr bwMode="auto">
          <a:xfrm>
            <a:off x="6508750" y="857250"/>
            <a:ext cx="152400" cy="914400"/>
          </a:xfrm>
          <a:prstGeom prst="roundRect">
            <a:avLst>
              <a:gd name="adj" fmla="val 16667"/>
            </a:avLst>
          </a:prstGeom>
          <a:solidFill>
            <a:srgbClr val="FF000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47" name="AutoShape 40"/>
          <p:cNvSpPr>
            <a:spLocks noChangeArrowheads="1"/>
          </p:cNvSpPr>
          <p:nvPr/>
        </p:nvSpPr>
        <p:spPr bwMode="auto">
          <a:xfrm>
            <a:off x="6813550" y="857250"/>
            <a:ext cx="152400" cy="914400"/>
          </a:xfrm>
          <a:prstGeom prst="roundRect">
            <a:avLst>
              <a:gd name="adj" fmla="val 16667"/>
            </a:avLst>
          </a:prstGeom>
          <a:solidFill>
            <a:srgbClr val="FF00FF"/>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48" name="Text Box 41"/>
          <p:cNvSpPr txBox="1">
            <a:spLocks noChangeArrowheads="1"/>
          </p:cNvSpPr>
          <p:nvPr/>
        </p:nvSpPr>
        <p:spPr bwMode="auto">
          <a:xfrm>
            <a:off x="5746751" y="1085850"/>
            <a:ext cx="739775" cy="457200"/>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a:solidFill>
                  <a:srgbClr val="000000"/>
                </a:solidFill>
                <a:latin typeface="Times" charset="0"/>
                <a:ea typeface="Osaka" charset="-128"/>
              </a:rPr>
              <a:t>2</a:t>
            </a: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sp>
        <p:nvSpPr>
          <p:cNvPr id="25609" name="Line 42"/>
          <p:cNvSpPr>
            <a:spLocks noChangeShapeType="1"/>
          </p:cNvSpPr>
          <p:nvPr/>
        </p:nvSpPr>
        <p:spPr bwMode="auto">
          <a:xfrm>
            <a:off x="6718300" y="1865313"/>
            <a:ext cx="0" cy="431800"/>
          </a:xfrm>
          <a:prstGeom prst="line">
            <a:avLst/>
          </a:prstGeom>
          <a:noFill/>
          <a:ln w="9525">
            <a:solidFill>
              <a:schemeClr val="tx1"/>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41" name="AutoShape 44"/>
          <p:cNvSpPr>
            <a:spLocks noChangeArrowheads="1"/>
          </p:cNvSpPr>
          <p:nvPr/>
        </p:nvSpPr>
        <p:spPr bwMode="auto">
          <a:xfrm>
            <a:off x="6394450" y="2513013"/>
            <a:ext cx="152400" cy="914400"/>
          </a:xfrm>
          <a:prstGeom prst="roundRect">
            <a:avLst>
              <a:gd name="adj" fmla="val 16667"/>
            </a:avLst>
          </a:prstGeom>
          <a:solidFill>
            <a:srgbClr val="FF000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42" name="AutoShape 45"/>
          <p:cNvSpPr>
            <a:spLocks noChangeArrowheads="1"/>
          </p:cNvSpPr>
          <p:nvPr/>
        </p:nvSpPr>
        <p:spPr bwMode="auto">
          <a:xfrm>
            <a:off x="6740525" y="2513013"/>
            <a:ext cx="152400" cy="914400"/>
          </a:xfrm>
          <a:prstGeom prst="roundRect">
            <a:avLst>
              <a:gd name="adj" fmla="val 16667"/>
            </a:avLst>
          </a:prstGeom>
          <a:solidFill>
            <a:srgbClr val="FF00FF"/>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43" name="Text Box 46"/>
          <p:cNvSpPr txBox="1">
            <a:spLocks noChangeArrowheads="1"/>
          </p:cNvSpPr>
          <p:nvPr/>
        </p:nvSpPr>
        <p:spPr bwMode="auto">
          <a:xfrm>
            <a:off x="5673726" y="2741613"/>
            <a:ext cx="739775" cy="457200"/>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a:solidFill>
                  <a:srgbClr val="000000"/>
                </a:solidFill>
                <a:latin typeface="Times" charset="0"/>
                <a:ea typeface="Osaka" charset="-128"/>
              </a:rPr>
              <a:t>4</a:t>
            </a: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sp>
        <p:nvSpPr>
          <p:cNvPr id="25644" name="AutoShape 47"/>
          <p:cNvSpPr>
            <a:spLocks noChangeArrowheads="1"/>
          </p:cNvSpPr>
          <p:nvPr/>
        </p:nvSpPr>
        <p:spPr bwMode="auto">
          <a:xfrm>
            <a:off x="6538913" y="2513013"/>
            <a:ext cx="152400" cy="914400"/>
          </a:xfrm>
          <a:prstGeom prst="roundRect">
            <a:avLst>
              <a:gd name="adj" fmla="val 16667"/>
            </a:avLst>
          </a:prstGeom>
          <a:solidFill>
            <a:srgbClr val="FF000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45" name="AutoShape 48"/>
          <p:cNvSpPr>
            <a:spLocks noChangeArrowheads="1"/>
          </p:cNvSpPr>
          <p:nvPr/>
        </p:nvSpPr>
        <p:spPr bwMode="auto">
          <a:xfrm>
            <a:off x="6889750" y="2513013"/>
            <a:ext cx="152400" cy="914400"/>
          </a:xfrm>
          <a:prstGeom prst="roundRect">
            <a:avLst>
              <a:gd name="adj" fmla="val 16667"/>
            </a:avLst>
          </a:prstGeom>
          <a:solidFill>
            <a:srgbClr val="FF00FF"/>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11" name="Line 49"/>
          <p:cNvSpPr>
            <a:spLocks noChangeShapeType="1"/>
          </p:cNvSpPr>
          <p:nvPr/>
        </p:nvSpPr>
        <p:spPr bwMode="auto">
          <a:xfrm>
            <a:off x="6718300" y="3665538"/>
            <a:ext cx="0" cy="431800"/>
          </a:xfrm>
          <a:prstGeom prst="line">
            <a:avLst/>
          </a:prstGeom>
          <a:noFill/>
          <a:ln w="9525">
            <a:solidFill>
              <a:schemeClr val="tx1"/>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38" name="AutoShape 51"/>
          <p:cNvSpPr>
            <a:spLocks noChangeArrowheads="1"/>
          </p:cNvSpPr>
          <p:nvPr/>
        </p:nvSpPr>
        <p:spPr bwMode="auto">
          <a:xfrm>
            <a:off x="5499100" y="4097338"/>
            <a:ext cx="152400" cy="914400"/>
          </a:xfrm>
          <a:prstGeom prst="roundRect">
            <a:avLst>
              <a:gd name="adj" fmla="val 16667"/>
            </a:avLst>
          </a:prstGeom>
          <a:solidFill>
            <a:srgbClr val="FF000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39" name="AutoShape 52"/>
          <p:cNvSpPr>
            <a:spLocks noChangeArrowheads="1"/>
          </p:cNvSpPr>
          <p:nvPr/>
        </p:nvSpPr>
        <p:spPr bwMode="auto">
          <a:xfrm>
            <a:off x="5664200" y="4097338"/>
            <a:ext cx="152400" cy="914400"/>
          </a:xfrm>
          <a:prstGeom prst="roundRect">
            <a:avLst>
              <a:gd name="adj" fmla="val 16667"/>
            </a:avLst>
          </a:prstGeom>
          <a:solidFill>
            <a:srgbClr val="FF000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40" name="Text Box 53"/>
          <p:cNvSpPr txBox="1">
            <a:spLocks noChangeArrowheads="1"/>
          </p:cNvSpPr>
          <p:nvPr/>
        </p:nvSpPr>
        <p:spPr bwMode="auto">
          <a:xfrm>
            <a:off x="4737101" y="4325938"/>
            <a:ext cx="739775" cy="457200"/>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a:solidFill>
                  <a:srgbClr val="000000"/>
                </a:solidFill>
                <a:latin typeface="Times" charset="0"/>
                <a:ea typeface="Osaka" charset="-128"/>
              </a:rPr>
              <a:t>2</a:t>
            </a: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sp>
        <p:nvSpPr>
          <p:cNvPr id="25613" name="Text Box 58"/>
          <p:cNvSpPr txBox="1">
            <a:spLocks noChangeArrowheads="1"/>
          </p:cNvSpPr>
          <p:nvPr/>
        </p:nvSpPr>
        <p:spPr bwMode="auto">
          <a:xfrm>
            <a:off x="6492875" y="4176713"/>
            <a:ext cx="450850" cy="641350"/>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en-US" altLang="ja-JP" sz="3600">
                <a:solidFill>
                  <a:srgbClr val="000000"/>
                </a:solidFill>
                <a:latin typeface="Arial" charset="0"/>
                <a:ea typeface="ＭＳ Ｐゴシック" charset="-128"/>
              </a:rPr>
              <a:t>+</a:t>
            </a:r>
          </a:p>
        </p:txBody>
      </p:sp>
      <p:sp>
        <p:nvSpPr>
          <p:cNvPr id="25614" name="Line 59"/>
          <p:cNvSpPr>
            <a:spLocks noChangeShapeType="1"/>
          </p:cNvSpPr>
          <p:nvPr/>
        </p:nvSpPr>
        <p:spPr bwMode="auto">
          <a:xfrm>
            <a:off x="5673725" y="5105400"/>
            <a:ext cx="0" cy="431800"/>
          </a:xfrm>
          <a:prstGeom prst="line">
            <a:avLst/>
          </a:prstGeom>
          <a:noFill/>
          <a:ln w="9525">
            <a:solidFill>
              <a:schemeClr val="tx1"/>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grpSp>
        <p:nvGrpSpPr>
          <p:cNvPr id="2" name="Group 61"/>
          <p:cNvGrpSpPr>
            <a:grpSpLocks/>
          </p:cNvGrpSpPr>
          <p:nvPr/>
        </p:nvGrpSpPr>
        <p:grpSpPr bwMode="auto">
          <a:xfrm>
            <a:off x="6969125" y="4097338"/>
            <a:ext cx="1079500" cy="914400"/>
            <a:chOff x="2971" y="2432"/>
            <a:chExt cx="680" cy="576"/>
          </a:xfrm>
        </p:grpSpPr>
        <p:sp>
          <p:nvSpPr>
            <p:cNvPr id="25635" name="AutoShape 62"/>
            <p:cNvSpPr>
              <a:spLocks noChangeArrowheads="1"/>
            </p:cNvSpPr>
            <p:nvPr/>
          </p:nvSpPr>
          <p:spPr bwMode="auto">
            <a:xfrm>
              <a:off x="3451" y="2432"/>
              <a:ext cx="96" cy="576"/>
            </a:xfrm>
            <a:prstGeom prst="roundRect">
              <a:avLst>
                <a:gd name="adj" fmla="val 16667"/>
              </a:avLst>
            </a:prstGeom>
            <a:solidFill>
              <a:srgbClr val="FF00FF"/>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36" name="AutoShape 63"/>
            <p:cNvSpPr>
              <a:spLocks noChangeArrowheads="1"/>
            </p:cNvSpPr>
            <p:nvPr/>
          </p:nvSpPr>
          <p:spPr bwMode="auto">
            <a:xfrm>
              <a:off x="3555" y="2432"/>
              <a:ext cx="96" cy="576"/>
            </a:xfrm>
            <a:prstGeom prst="roundRect">
              <a:avLst>
                <a:gd name="adj" fmla="val 16667"/>
              </a:avLst>
            </a:prstGeom>
            <a:solidFill>
              <a:srgbClr val="FF00FF"/>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37" name="Text Box 64"/>
            <p:cNvSpPr txBox="1">
              <a:spLocks noChangeArrowheads="1"/>
            </p:cNvSpPr>
            <p:nvPr/>
          </p:nvSpPr>
          <p:spPr bwMode="auto">
            <a:xfrm>
              <a:off x="2971" y="2576"/>
              <a:ext cx="466" cy="288"/>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a:solidFill>
                    <a:srgbClr val="000000"/>
                  </a:solidFill>
                  <a:latin typeface="Times" charset="0"/>
                  <a:ea typeface="Osaka" charset="-128"/>
                </a:rPr>
                <a:t>2</a:t>
              </a: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grpSp>
      <p:sp>
        <p:nvSpPr>
          <p:cNvPr id="25633" name="AutoShape 66"/>
          <p:cNvSpPr>
            <a:spLocks noChangeArrowheads="1"/>
          </p:cNvSpPr>
          <p:nvPr/>
        </p:nvSpPr>
        <p:spPr bwMode="auto">
          <a:xfrm>
            <a:off x="5168901" y="5610225"/>
            <a:ext cx="152400" cy="914400"/>
          </a:xfrm>
          <a:prstGeom prst="roundRect">
            <a:avLst>
              <a:gd name="adj" fmla="val 16667"/>
            </a:avLst>
          </a:prstGeom>
          <a:solidFill>
            <a:srgbClr val="FF000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34" name="Text Box 68"/>
          <p:cNvSpPr txBox="1">
            <a:spLocks noChangeArrowheads="1"/>
          </p:cNvSpPr>
          <p:nvPr/>
        </p:nvSpPr>
        <p:spPr bwMode="auto">
          <a:xfrm>
            <a:off x="4665664" y="5838825"/>
            <a:ext cx="739775" cy="457200"/>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sp>
        <p:nvSpPr>
          <p:cNvPr id="25631" name="AutoShape 71"/>
          <p:cNvSpPr>
            <a:spLocks noChangeArrowheads="1"/>
          </p:cNvSpPr>
          <p:nvPr/>
        </p:nvSpPr>
        <p:spPr bwMode="auto">
          <a:xfrm>
            <a:off x="6300788" y="5610225"/>
            <a:ext cx="152400" cy="914400"/>
          </a:xfrm>
          <a:prstGeom prst="roundRect">
            <a:avLst>
              <a:gd name="adj" fmla="val 16667"/>
            </a:avLst>
          </a:prstGeom>
          <a:solidFill>
            <a:srgbClr val="FF000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32" name="Text Box 72"/>
          <p:cNvSpPr txBox="1">
            <a:spLocks noChangeArrowheads="1"/>
          </p:cNvSpPr>
          <p:nvPr/>
        </p:nvSpPr>
        <p:spPr bwMode="auto">
          <a:xfrm>
            <a:off x="5797551" y="5838825"/>
            <a:ext cx="739775" cy="457200"/>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sp>
        <p:nvSpPr>
          <p:cNvPr id="25630" name="Text Box 79"/>
          <p:cNvSpPr txBox="1">
            <a:spLocks noChangeArrowheads="1"/>
          </p:cNvSpPr>
          <p:nvPr/>
        </p:nvSpPr>
        <p:spPr bwMode="auto">
          <a:xfrm>
            <a:off x="5386388" y="5746750"/>
            <a:ext cx="450850" cy="641350"/>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en-US" altLang="ja-JP" sz="3600">
                <a:solidFill>
                  <a:srgbClr val="000000"/>
                </a:solidFill>
                <a:latin typeface="Arial" charset="0"/>
                <a:ea typeface="ＭＳ Ｐゴシック" charset="-128"/>
              </a:rPr>
              <a:t>+</a:t>
            </a:r>
          </a:p>
        </p:txBody>
      </p:sp>
      <p:sp>
        <p:nvSpPr>
          <p:cNvPr id="25617" name="Line 81"/>
          <p:cNvSpPr>
            <a:spLocks noChangeShapeType="1"/>
          </p:cNvSpPr>
          <p:nvPr/>
        </p:nvSpPr>
        <p:spPr bwMode="auto">
          <a:xfrm>
            <a:off x="7905750" y="5033963"/>
            <a:ext cx="0" cy="431800"/>
          </a:xfrm>
          <a:prstGeom prst="line">
            <a:avLst/>
          </a:prstGeom>
          <a:noFill/>
          <a:ln w="9525">
            <a:solidFill>
              <a:schemeClr val="tx1"/>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grpSp>
        <p:nvGrpSpPr>
          <p:cNvPr id="3" name="Group 89"/>
          <p:cNvGrpSpPr>
            <a:grpSpLocks/>
          </p:cNvGrpSpPr>
          <p:nvPr/>
        </p:nvGrpSpPr>
        <p:grpSpPr bwMode="auto">
          <a:xfrm>
            <a:off x="6969126" y="5610225"/>
            <a:ext cx="1871663" cy="914400"/>
            <a:chOff x="2880" y="3385"/>
            <a:chExt cx="1179" cy="576"/>
          </a:xfrm>
        </p:grpSpPr>
        <p:grpSp>
          <p:nvGrpSpPr>
            <p:cNvPr id="4" name="Group 90"/>
            <p:cNvGrpSpPr>
              <a:grpSpLocks/>
            </p:cNvGrpSpPr>
            <p:nvPr/>
          </p:nvGrpSpPr>
          <p:grpSpPr bwMode="auto">
            <a:xfrm>
              <a:off x="2880" y="3385"/>
              <a:ext cx="466" cy="576"/>
              <a:chOff x="3107" y="3521"/>
              <a:chExt cx="466" cy="576"/>
            </a:xfrm>
          </p:grpSpPr>
          <p:sp>
            <p:nvSpPr>
              <p:cNvPr id="25626" name="AutoShape 91"/>
              <p:cNvSpPr>
                <a:spLocks noChangeArrowheads="1"/>
              </p:cNvSpPr>
              <p:nvPr/>
            </p:nvSpPr>
            <p:spPr bwMode="auto">
              <a:xfrm>
                <a:off x="3424" y="3521"/>
                <a:ext cx="96" cy="576"/>
              </a:xfrm>
              <a:prstGeom prst="roundRect">
                <a:avLst>
                  <a:gd name="adj" fmla="val 16667"/>
                </a:avLst>
              </a:prstGeom>
              <a:solidFill>
                <a:srgbClr val="FF00FF"/>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27" name="Text Box 92"/>
              <p:cNvSpPr txBox="1">
                <a:spLocks noChangeArrowheads="1"/>
              </p:cNvSpPr>
              <p:nvPr/>
            </p:nvSpPr>
            <p:spPr bwMode="auto">
              <a:xfrm>
                <a:off x="3107" y="3665"/>
                <a:ext cx="466" cy="288"/>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grpSp>
        <p:grpSp>
          <p:nvGrpSpPr>
            <p:cNvPr id="5" name="Group 93"/>
            <p:cNvGrpSpPr>
              <a:grpSpLocks/>
            </p:cNvGrpSpPr>
            <p:nvPr/>
          </p:nvGrpSpPr>
          <p:grpSpPr bwMode="auto">
            <a:xfrm>
              <a:off x="3593" y="3385"/>
              <a:ext cx="466" cy="576"/>
              <a:chOff x="3107" y="3521"/>
              <a:chExt cx="466" cy="576"/>
            </a:xfrm>
          </p:grpSpPr>
          <p:sp>
            <p:nvSpPr>
              <p:cNvPr id="25624" name="AutoShape 94"/>
              <p:cNvSpPr>
                <a:spLocks noChangeArrowheads="1"/>
              </p:cNvSpPr>
              <p:nvPr/>
            </p:nvSpPr>
            <p:spPr bwMode="auto">
              <a:xfrm>
                <a:off x="3424" y="3521"/>
                <a:ext cx="96" cy="576"/>
              </a:xfrm>
              <a:prstGeom prst="roundRect">
                <a:avLst>
                  <a:gd name="adj" fmla="val 16667"/>
                </a:avLst>
              </a:prstGeom>
              <a:solidFill>
                <a:srgbClr val="FF00FF"/>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25625" name="Text Box 95"/>
              <p:cNvSpPr txBox="1">
                <a:spLocks noChangeArrowheads="1"/>
              </p:cNvSpPr>
              <p:nvPr/>
            </p:nvSpPr>
            <p:spPr bwMode="auto">
              <a:xfrm>
                <a:off x="3107" y="3665"/>
                <a:ext cx="466" cy="288"/>
              </a:xfrm>
              <a:prstGeom prst="rect">
                <a:avLst/>
              </a:prstGeom>
              <a:noFill/>
              <a:ln w="9525">
                <a:noFill/>
                <a:miter lim="800000"/>
                <a:headEnd/>
                <a:tailEnd/>
              </a:ln>
            </p:spPr>
            <p:txBody>
              <a:bodyPr>
                <a:spAutoFit/>
              </a:bodyPr>
              <a:lstStyle/>
              <a:p>
                <a:pPr defTabSz="914400" fontAlgn="base">
                  <a:spcBef>
                    <a:spcPct val="50000"/>
                  </a:spcBef>
                  <a:spcAft>
                    <a:spcPct val="0"/>
                  </a:spcAft>
                </a:pPr>
                <a:r>
                  <a:rPr kumimoji="1" lang="en-US" altLang="ja-JP" sz="2400" i="1">
                    <a:solidFill>
                      <a:srgbClr val="000000"/>
                    </a:solidFill>
                    <a:latin typeface="Times" charset="0"/>
                    <a:ea typeface="Osaka" charset="-128"/>
                  </a:rPr>
                  <a:t>n</a:t>
                </a:r>
                <a:endParaRPr kumimoji="1" lang="en-US" altLang="ja-JP" sz="2400">
                  <a:solidFill>
                    <a:srgbClr val="000000"/>
                  </a:solidFill>
                  <a:latin typeface="Times" charset="0"/>
                  <a:ea typeface="Osaka" charset="-128"/>
                </a:endParaRPr>
              </a:p>
            </p:txBody>
          </p:sp>
        </p:grpSp>
        <p:sp>
          <p:nvSpPr>
            <p:cNvPr id="25623" name="Text Box 96"/>
            <p:cNvSpPr txBox="1">
              <a:spLocks noChangeArrowheads="1"/>
            </p:cNvSpPr>
            <p:nvPr/>
          </p:nvSpPr>
          <p:spPr bwMode="auto">
            <a:xfrm>
              <a:off x="3334" y="3471"/>
              <a:ext cx="284" cy="404"/>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en-US" altLang="ja-JP" sz="3600">
                  <a:solidFill>
                    <a:srgbClr val="000000"/>
                  </a:solidFill>
                  <a:latin typeface="Arial" charset="0"/>
                  <a:ea typeface="ＭＳ Ｐゴシック" charset="-128"/>
                </a:rPr>
                <a:t>+</a:t>
              </a:r>
            </a:p>
          </p:txBody>
        </p:sp>
      </p:grpSp>
      <p:sp>
        <p:nvSpPr>
          <p:cNvPr id="25619" name="Text Box 97"/>
          <p:cNvSpPr txBox="1">
            <a:spLocks noChangeArrowheads="1"/>
          </p:cNvSpPr>
          <p:nvPr/>
        </p:nvSpPr>
        <p:spPr bwMode="auto">
          <a:xfrm>
            <a:off x="6491288" y="5761038"/>
            <a:ext cx="450850" cy="641350"/>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en-US" altLang="ja-JP" sz="3600">
                <a:solidFill>
                  <a:srgbClr val="000000"/>
                </a:solidFill>
                <a:latin typeface="Arial" charset="0"/>
                <a:ea typeface="ＭＳ Ｐゴシック" charset="-128"/>
              </a:rPr>
              <a:t>+</a:t>
            </a:r>
          </a:p>
        </p:txBody>
      </p:sp>
      <p:sp>
        <p:nvSpPr>
          <p:cNvPr id="25620" name="Text Box 99"/>
          <p:cNvSpPr txBox="1">
            <a:spLocks noChangeArrowheads="1"/>
          </p:cNvSpPr>
          <p:nvPr/>
        </p:nvSpPr>
        <p:spPr bwMode="auto">
          <a:xfrm>
            <a:off x="6176963" y="260351"/>
            <a:ext cx="1098550" cy="366713"/>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ja-JP" altLang="en-US">
                <a:solidFill>
                  <a:srgbClr val="000000"/>
                </a:solidFill>
                <a:latin typeface="Arial" charset="0"/>
                <a:ea typeface="ＭＳ Ｐゴシック" charset="-128"/>
              </a:rPr>
              <a:t>減数分裂</a:t>
            </a:r>
          </a:p>
        </p:txBody>
      </p:sp>
      <p:sp>
        <p:nvSpPr>
          <p:cNvPr id="71" name="テキスト ボックス 70"/>
          <p:cNvSpPr txBox="1"/>
          <p:nvPr/>
        </p:nvSpPr>
        <p:spPr>
          <a:xfrm>
            <a:off x="4592960" y="3429000"/>
            <a:ext cx="1495922" cy="369332"/>
          </a:xfrm>
          <a:prstGeom prst="rect">
            <a:avLst/>
          </a:prstGeom>
          <a:noFill/>
          <a:ln>
            <a:solidFill>
              <a:srgbClr val="FF0000"/>
            </a:solidFill>
          </a:ln>
        </p:spPr>
        <p:txBody>
          <a:bodyPr wrap="none" rtlCol="0">
            <a:spAutoFit/>
          </a:bodyPr>
          <a:lstStyle/>
          <a:p>
            <a:pPr defTabSz="914400" fontAlgn="base">
              <a:spcBef>
                <a:spcPct val="0"/>
              </a:spcBef>
              <a:spcAft>
                <a:spcPct val="0"/>
              </a:spcAft>
            </a:pPr>
            <a:r>
              <a:rPr kumimoji="1" lang="ja-JP" altLang="en-US">
                <a:solidFill>
                  <a:srgbClr val="000000"/>
                </a:solidFill>
                <a:latin typeface="Arial" charset="0"/>
                <a:ea typeface="ＭＳ Ｐゴシック" charset="-128"/>
              </a:rPr>
              <a:t>第１減数分裂</a:t>
            </a:r>
          </a:p>
        </p:txBody>
      </p:sp>
      <p:sp>
        <p:nvSpPr>
          <p:cNvPr id="72" name="テキスト ボックス 71"/>
          <p:cNvSpPr txBox="1"/>
          <p:nvPr/>
        </p:nvSpPr>
        <p:spPr>
          <a:xfrm>
            <a:off x="6105128" y="5085184"/>
            <a:ext cx="1495922" cy="369332"/>
          </a:xfrm>
          <a:prstGeom prst="rect">
            <a:avLst/>
          </a:prstGeom>
          <a:noFill/>
          <a:ln>
            <a:solidFill>
              <a:srgbClr val="FF0000"/>
            </a:solidFill>
          </a:ln>
        </p:spPr>
        <p:txBody>
          <a:bodyPr wrap="none" rtlCol="0">
            <a:spAutoFit/>
          </a:bodyPr>
          <a:lstStyle/>
          <a:p>
            <a:pPr defTabSz="914400" fontAlgn="base">
              <a:spcBef>
                <a:spcPct val="0"/>
              </a:spcBef>
              <a:spcAft>
                <a:spcPct val="0"/>
              </a:spcAft>
            </a:pPr>
            <a:r>
              <a:rPr kumimoji="1" lang="ja-JP" altLang="en-US" dirty="0">
                <a:solidFill>
                  <a:srgbClr val="000000"/>
                </a:solidFill>
                <a:latin typeface="Arial" charset="0"/>
                <a:ea typeface="ＭＳ Ｐゴシック" charset="-128"/>
              </a:rPr>
              <a:t>第２減数分裂</a:t>
            </a:r>
          </a:p>
        </p:txBody>
      </p:sp>
      <p:sp>
        <p:nvSpPr>
          <p:cNvPr id="64" name="Line 27"/>
          <p:cNvSpPr>
            <a:spLocks noChangeShapeType="1"/>
          </p:cNvSpPr>
          <p:nvPr/>
        </p:nvSpPr>
        <p:spPr bwMode="auto">
          <a:xfrm flipH="1">
            <a:off x="5673080" y="3429000"/>
            <a:ext cx="864096" cy="648072"/>
          </a:xfrm>
          <a:prstGeom prst="line">
            <a:avLst/>
          </a:prstGeom>
          <a:noFill/>
          <a:ln w="9525">
            <a:solidFill>
              <a:srgbClr val="FF0000"/>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65" name="Line 27"/>
          <p:cNvSpPr>
            <a:spLocks noChangeShapeType="1"/>
          </p:cNvSpPr>
          <p:nvPr/>
        </p:nvSpPr>
        <p:spPr bwMode="auto">
          <a:xfrm>
            <a:off x="6897216" y="3429000"/>
            <a:ext cx="936104" cy="648072"/>
          </a:xfrm>
          <a:prstGeom prst="line">
            <a:avLst/>
          </a:prstGeom>
          <a:noFill/>
          <a:ln w="9525">
            <a:solidFill>
              <a:srgbClr val="FF00FF"/>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55" name="AutoShape 29"/>
          <p:cNvSpPr>
            <a:spLocks noChangeArrowheads="1"/>
          </p:cNvSpPr>
          <p:nvPr/>
        </p:nvSpPr>
        <p:spPr bwMode="auto">
          <a:xfrm>
            <a:off x="1321668" y="1061814"/>
            <a:ext cx="152400" cy="914400"/>
          </a:xfrm>
          <a:prstGeom prst="roundRect">
            <a:avLst>
              <a:gd name="adj" fmla="val 16667"/>
            </a:avLst>
          </a:prstGeom>
          <a:solidFill>
            <a:srgbClr val="00B0F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57" name="AutoShape 33"/>
          <p:cNvSpPr>
            <a:spLocks noChangeArrowheads="1"/>
          </p:cNvSpPr>
          <p:nvPr/>
        </p:nvSpPr>
        <p:spPr bwMode="auto">
          <a:xfrm>
            <a:off x="3121893" y="1060227"/>
            <a:ext cx="152400" cy="914400"/>
          </a:xfrm>
          <a:prstGeom prst="roundRect">
            <a:avLst>
              <a:gd name="adj" fmla="val 16667"/>
            </a:avLst>
          </a:prstGeom>
          <a:solidFill>
            <a:srgbClr val="0070C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59" name="Text Box 37"/>
          <p:cNvSpPr txBox="1">
            <a:spLocks noChangeArrowheads="1"/>
          </p:cNvSpPr>
          <p:nvPr/>
        </p:nvSpPr>
        <p:spPr bwMode="auto">
          <a:xfrm>
            <a:off x="2053878" y="1196752"/>
            <a:ext cx="450850" cy="641350"/>
          </a:xfrm>
          <a:prstGeom prst="rect">
            <a:avLst/>
          </a:prstGeom>
          <a:noFill/>
          <a:ln w="9525">
            <a:noFill/>
            <a:miter lim="800000"/>
            <a:headEnd/>
            <a:tailEnd/>
          </a:ln>
        </p:spPr>
        <p:txBody>
          <a:bodyPr wrap="none">
            <a:spAutoFit/>
          </a:bodyPr>
          <a:lstStyle/>
          <a:p>
            <a:pPr defTabSz="914400" fontAlgn="base">
              <a:spcBef>
                <a:spcPct val="0"/>
              </a:spcBef>
              <a:spcAft>
                <a:spcPct val="0"/>
              </a:spcAft>
            </a:pPr>
            <a:r>
              <a:rPr kumimoji="1" lang="en-US" altLang="ja-JP" sz="3600" dirty="0">
                <a:solidFill>
                  <a:srgbClr val="000000"/>
                </a:solidFill>
                <a:latin typeface="Arial" charset="0"/>
                <a:ea typeface="ＭＳ Ｐゴシック" charset="-128"/>
              </a:rPr>
              <a:t>+</a:t>
            </a:r>
          </a:p>
        </p:txBody>
      </p:sp>
      <p:sp>
        <p:nvSpPr>
          <p:cNvPr id="60" name="Line 19"/>
          <p:cNvSpPr>
            <a:spLocks noChangeShapeType="1"/>
          </p:cNvSpPr>
          <p:nvPr/>
        </p:nvSpPr>
        <p:spPr bwMode="auto">
          <a:xfrm>
            <a:off x="2144688" y="4005064"/>
            <a:ext cx="0" cy="431800"/>
          </a:xfrm>
          <a:prstGeom prst="line">
            <a:avLst/>
          </a:prstGeom>
          <a:noFill/>
          <a:ln w="9525">
            <a:solidFill>
              <a:schemeClr val="tx1"/>
            </a:solidFill>
            <a:round/>
            <a:headEnd/>
            <a:tailEnd type="triangle" w="med" len="med"/>
          </a:ln>
        </p:spPr>
        <p:txBody>
          <a:bodyP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62" name="テキスト ボックス 61"/>
          <p:cNvSpPr txBox="1"/>
          <p:nvPr/>
        </p:nvSpPr>
        <p:spPr>
          <a:xfrm>
            <a:off x="2027968" y="3082608"/>
            <a:ext cx="338554" cy="369332"/>
          </a:xfrm>
          <a:prstGeom prst="rect">
            <a:avLst/>
          </a:prstGeom>
          <a:noFill/>
        </p:spPr>
        <p:txBody>
          <a:bodyPr wrap="none" rtlCol="0">
            <a:spAutoFit/>
          </a:bodyPr>
          <a:lstStyle/>
          <a:p>
            <a:pPr defTabSz="914400" fontAlgn="base">
              <a:spcBef>
                <a:spcPct val="0"/>
              </a:spcBef>
              <a:spcAft>
                <a:spcPct val="0"/>
              </a:spcAft>
            </a:pPr>
            <a:r>
              <a:rPr kumimoji="1" lang="en-US" altLang="ja-JP" dirty="0">
                <a:solidFill>
                  <a:srgbClr val="000000"/>
                </a:solidFill>
                <a:latin typeface="Arial" charset="0"/>
                <a:ea typeface="ＭＳ Ｐゴシック" charset="-128"/>
              </a:rPr>
              <a:t>X</a:t>
            </a:r>
            <a:endParaRPr kumimoji="1" lang="ja-JP" altLang="en-US" dirty="0">
              <a:solidFill>
                <a:srgbClr val="000000"/>
              </a:solidFill>
              <a:latin typeface="Arial" charset="0"/>
              <a:ea typeface="ＭＳ Ｐゴシック" charset="-128"/>
            </a:endParaRPr>
          </a:p>
        </p:txBody>
      </p:sp>
      <p:sp>
        <p:nvSpPr>
          <p:cNvPr id="63" name="テキスト ボックス 62"/>
          <p:cNvSpPr txBox="1"/>
          <p:nvPr/>
        </p:nvSpPr>
        <p:spPr>
          <a:xfrm>
            <a:off x="2802136" y="3068960"/>
            <a:ext cx="854721" cy="369332"/>
          </a:xfrm>
          <a:prstGeom prst="rect">
            <a:avLst/>
          </a:prstGeom>
          <a:noFill/>
        </p:spPr>
        <p:txBody>
          <a:bodyPr wrap="none" rtlCol="0">
            <a:spAutoFit/>
          </a:bodyPr>
          <a:lstStyle/>
          <a:p>
            <a:pPr defTabSz="914400" fontAlgn="base">
              <a:spcBef>
                <a:spcPct val="0"/>
              </a:spcBef>
              <a:spcAft>
                <a:spcPct val="0"/>
              </a:spcAft>
            </a:pPr>
            <a:r>
              <a:rPr kumimoji="1" lang="ja-JP" altLang="en-US" dirty="0">
                <a:solidFill>
                  <a:srgbClr val="000000"/>
                </a:solidFill>
                <a:latin typeface="Arial" charset="0"/>
                <a:ea typeface="ＭＳ Ｐゴシック" charset="-128"/>
              </a:rPr>
              <a:t>組換え</a:t>
            </a:r>
          </a:p>
        </p:txBody>
      </p:sp>
      <p:sp>
        <p:nvSpPr>
          <p:cNvPr id="66" name="AutoShape 24"/>
          <p:cNvSpPr>
            <a:spLocks noChangeArrowheads="1"/>
          </p:cNvSpPr>
          <p:nvPr/>
        </p:nvSpPr>
        <p:spPr bwMode="auto">
          <a:xfrm>
            <a:off x="1942312" y="3068960"/>
            <a:ext cx="144016" cy="360040"/>
          </a:xfrm>
          <a:prstGeom prst="roundRect">
            <a:avLst>
              <a:gd name="adj" fmla="val 16667"/>
            </a:avLst>
          </a:prstGeom>
          <a:solidFill>
            <a:srgbClr val="0070C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67" name="AutoShape 24"/>
          <p:cNvSpPr>
            <a:spLocks noChangeArrowheads="1"/>
          </p:cNvSpPr>
          <p:nvPr/>
        </p:nvSpPr>
        <p:spPr bwMode="auto">
          <a:xfrm>
            <a:off x="2288704" y="3068960"/>
            <a:ext cx="144016" cy="360040"/>
          </a:xfrm>
          <a:prstGeom prst="roundRect">
            <a:avLst>
              <a:gd name="adj" fmla="val 16667"/>
            </a:avLst>
          </a:prstGeom>
          <a:solidFill>
            <a:srgbClr val="00B0F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grpSp>
        <p:nvGrpSpPr>
          <p:cNvPr id="70" name="グループ化 69"/>
          <p:cNvGrpSpPr/>
          <p:nvPr/>
        </p:nvGrpSpPr>
        <p:grpSpPr>
          <a:xfrm>
            <a:off x="3067145" y="4666784"/>
            <a:ext cx="152921" cy="914400"/>
            <a:chOff x="2699792" y="4725144"/>
            <a:chExt cx="152921" cy="914400"/>
          </a:xfrm>
        </p:grpSpPr>
        <p:sp>
          <p:nvSpPr>
            <p:cNvPr id="68" name="AutoShape 24"/>
            <p:cNvSpPr>
              <a:spLocks noChangeArrowheads="1"/>
            </p:cNvSpPr>
            <p:nvPr/>
          </p:nvSpPr>
          <p:spPr bwMode="auto">
            <a:xfrm>
              <a:off x="2699792" y="4725144"/>
              <a:ext cx="152400" cy="914400"/>
            </a:xfrm>
            <a:prstGeom prst="roundRect">
              <a:avLst>
                <a:gd name="adj" fmla="val 16667"/>
              </a:avLst>
            </a:prstGeom>
            <a:solidFill>
              <a:srgbClr val="0070C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69" name="AutoShape 24"/>
            <p:cNvSpPr>
              <a:spLocks noChangeArrowheads="1"/>
            </p:cNvSpPr>
            <p:nvPr/>
          </p:nvSpPr>
          <p:spPr bwMode="auto">
            <a:xfrm>
              <a:off x="2708697" y="4941366"/>
              <a:ext cx="144016" cy="360040"/>
            </a:xfrm>
            <a:prstGeom prst="roundRect">
              <a:avLst>
                <a:gd name="adj" fmla="val 16667"/>
              </a:avLst>
            </a:prstGeom>
            <a:solidFill>
              <a:srgbClr val="00B0F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grpSp>
      <p:grpSp>
        <p:nvGrpSpPr>
          <p:cNvPr id="75" name="グループ化 74"/>
          <p:cNvGrpSpPr/>
          <p:nvPr/>
        </p:nvGrpSpPr>
        <p:grpSpPr>
          <a:xfrm>
            <a:off x="1482969" y="4666784"/>
            <a:ext cx="157019" cy="914400"/>
            <a:chOff x="1700709" y="3005138"/>
            <a:chExt cx="157019" cy="914400"/>
          </a:xfrm>
        </p:grpSpPr>
        <p:sp>
          <p:nvSpPr>
            <p:cNvPr id="73" name="AutoShape 21"/>
            <p:cNvSpPr>
              <a:spLocks noChangeArrowheads="1"/>
            </p:cNvSpPr>
            <p:nvPr/>
          </p:nvSpPr>
          <p:spPr bwMode="auto">
            <a:xfrm>
              <a:off x="1700709" y="3005138"/>
              <a:ext cx="152400" cy="914400"/>
            </a:xfrm>
            <a:prstGeom prst="roundRect">
              <a:avLst>
                <a:gd name="adj" fmla="val 16667"/>
              </a:avLst>
            </a:prstGeom>
            <a:solidFill>
              <a:srgbClr val="00B0F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sp>
          <p:nvSpPr>
            <p:cNvPr id="74" name="AutoShape 24"/>
            <p:cNvSpPr>
              <a:spLocks noChangeArrowheads="1"/>
            </p:cNvSpPr>
            <p:nvPr/>
          </p:nvSpPr>
          <p:spPr bwMode="auto">
            <a:xfrm>
              <a:off x="1713712" y="3221360"/>
              <a:ext cx="144016" cy="360040"/>
            </a:xfrm>
            <a:prstGeom prst="roundRect">
              <a:avLst>
                <a:gd name="adj" fmla="val 16667"/>
              </a:avLst>
            </a:prstGeom>
            <a:solidFill>
              <a:srgbClr val="0070C0"/>
            </a:solidFill>
            <a:ln w="9525">
              <a:solidFill>
                <a:srgbClr val="000000"/>
              </a:solidFill>
              <a:round/>
              <a:headEnd/>
              <a:tailEnd/>
            </a:ln>
          </p:spPr>
          <p:txBody>
            <a:bodyPr wrap="none" anchor="ctr"/>
            <a:lstStyle/>
            <a:p>
              <a:pPr defTabSz="914400" fontAlgn="base">
                <a:spcBef>
                  <a:spcPct val="0"/>
                </a:spcBef>
                <a:spcAft>
                  <a:spcPct val="0"/>
                </a:spcAft>
              </a:pPr>
              <a:endParaRPr kumimoji="1" lang="ja-JP" altLang="en-US">
                <a:solidFill>
                  <a:srgbClr val="000000"/>
                </a:solidFill>
                <a:latin typeface="Arial" charset="0"/>
                <a:ea typeface="ＭＳ Ｐゴシック" charset="-128"/>
              </a:endParaRPr>
            </a:p>
          </p:txBody>
        </p:sp>
      </p:grpSp>
      <p:sp>
        <p:nvSpPr>
          <p:cNvPr id="76" name="円/楕円 75"/>
          <p:cNvSpPr/>
          <p:nvPr/>
        </p:nvSpPr>
        <p:spPr>
          <a:xfrm>
            <a:off x="6221848" y="2304168"/>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77" name="円/楕円 76"/>
          <p:cNvSpPr/>
          <p:nvPr/>
        </p:nvSpPr>
        <p:spPr>
          <a:xfrm>
            <a:off x="5169024" y="3933056"/>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78" name="円/楕円 77"/>
          <p:cNvSpPr/>
          <p:nvPr/>
        </p:nvSpPr>
        <p:spPr>
          <a:xfrm>
            <a:off x="2720752" y="836712"/>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79" name="円/楕円 78"/>
          <p:cNvSpPr/>
          <p:nvPr/>
        </p:nvSpPr>
        <p:spPr>
          <a:xfrm>
            <a:off x="920552" y="836712"/>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80" name="円/楕円 79"/>
          <p:cNvSpPr/>
          <p:nvPr/>
        </p:nvSpPr>
        <p:spPr>
          <a:xfrm>
            <a:off x="1712640" y="2636912"/>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81" name="円/楕円 80"/>
          <p:cNvSpPr/>
          <p:nvPr/>
        </p:nvSpPr>
        <p:spPr>
          <a:xfrm>
            <a:off x="2648744" y="4509120"/>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82" name="円/楕円 81"/>
          <p:cNvSpPr/>
          <p:nvPr/>
        </p:nvSpPr>
        <p:spPr>
          <a:xfrm>
            <a:off x="1064568" y="4509120"/>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83" name="テキスト ボックス 82"/>
          <p:cNvSpPr txBox="1"/>
          <p:nvPr/>
        </p:nvSpPr>
        <p:spPr>
          <a:xfrm>
            <a:off x="7401273" y="2780928"/>
            <a:ext cx="854721" cy="369332"/>
          </a:xfrm>
          <a:prstGeom prst="rect">
            <a:avLst/>
          </a:prstGeom>
          <a:noFill/>
        </p:spPr>
        <p:txBody>
          <a:bodyPr wrap="none" rtlCol="0">
            <a:spAutoFit/>
          </a:bodyPr>
          <a:lstStyle/>
          <a:p>
            <a:pPr defTabSz="914400" fontAlgn="base">
              <a:spcBef>
                <a:spcPct val="0"/>
              </a:spcBef>
              <a:spcAft>
                <a:spcPct val="0"/>
              </a:spcAft>
            </a:pPr>
            <a:r>
              <a:rPr kumimoji="1" lang="ja-JP" altLang="en-US" dirty="0">
                <a:solidFill>
                  <a:srgbClr val="000000"/>
                </a:solidFill>
                <a:latin typeface="Arial" charset="0"/>
                <a:ea typeface="ＭＳ Ｐゴシック" charset="-128"/>
              </a:rPr>
              <a:t>組換え</a:t>
            </a:r>
          </a:p>
        </p:txBody>
      </p:sp>
      <p:sp>
        <p:nvSpPr>
          <p:cNvPr id="85" name="円/楕円 84"/>
          <p:cNvSpPr/>
          <p:nvPr/>
        </p:nvSpPr>
        <p:spPr>
          <a:xfrm>
            <a:off x="7401272" y="3933056"/>
            <a:ext cx="1008112" cy="12961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87" name="テキスト ボックス 86"/>
          <p:cNvSpPr txBox="1"/>
          <p:nvPr/>
        </p:nvSpPr>
        <p:spPr>
          <a:xfrm>
            <a:off x="6537176" y="2780928"/>
            <a:ext cx="338554" cy="369332"/>
          </a:xfrm>
          <a:prstGeom prst="rect">
            <a:avLst/>
          </a:prstGeom>
          <a:noFill/>
        </p:spPr>
        <p:txBody>
          <a:bodyPr wrap="none" rtlCol="0">
            <a:spAutoFit/>
          </a:bodyPr>
          <a:lstStyle/>
          <a:p>
            <a:pPr defTabSz="914400" fontAlgn="base">
              <a:spcBef>
                <a:spcPct val="0"/>
              </a:spcBef>
              <a:spcAft>
                <a:spcPct val="0"/>
              </a:spcAft>
            </a:pPr>
            <a:r>
              <a:rPr kumimoji="1" lang="en-US" altLang="ja-JP" dirty="0">
                <a:solidFill>
                  <a:srgbClr val="000000"/>
                </a:solidFill>
                <a:latin typeface="Arial" charset="0"/>
                <a:ea typeface="ＭＳ Ｐゴシック" charset="-128"/>
              </a:rPr>
              <a:t>X</a:t>
            </a:r>
            <a:endParaRPr kumimoji="1" lang="ja-JP" altLang="en-US" dirty="0">
              <a:solidFill>
                <a:srgbClr val="000000"/>
              </a:solidFill>
              <a:latin typeface="Arial" charset="0"/>
              <a:ea typeface="ＭＳ Ｐゴシック" charset="-128"/>
            </a:endParaRPr>
          </a:p>
        </p:txBody>
      </p:sp>
    </p:spTree>
    <p:extLst>
      <p:ext uri="{BB962C8B-B14F-4D97-AF65-F5344CB8AC3E}">
        <p14:creationId xmlns:p14="http://schemas.microsoft.com/office/powerpoint/2010/main" val="3267764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97983" y="1689837"/>
            <a:ext cx="8956298" cy="646331"/>
          </a:xfrm>
          <a:prstGeom prst="rect">
            <a:avLst/>
          </a:prstGeom>
          <a:noFill/>
        </p:spPr>
        <p:txBody>
          <a:bodyPr wrap="none" rtlCol="0">
            <a:spAutoFit/>
          </a:bodyPr>
          <a:lstStyle/>
          <a:p>
            <a:r>
              <a:rPr kumimoji="1" lang="ja-JP" altLang="en-US" sz="3600" dirty="0"/>
              <a:t>信じるか信じないかは、あなた次第です。</a:t>
            </a:r>
          </a:p>
        </p:txBody>
      </p:sp>
      <p:sp>
        <p:nvSpPr>
          <p:cNvPr id="3" name="テキスト ボックス 2"/>
          <p:cNvSpPr txBox="1"/>
          <p:nvPr/>
        </p:nvSpPr>
        <p:spPr>
          <a:xfrm>
            <a:off x="1089491" y="739944"/>
            <a:ext cx="7773282" cy="584775"/>
          </a:xfrm>
          <a:prstGeom prst="rect">
            <a:avLst/>
          </a:prstGeom>
          <a:noFill/>
        </p:spPr>
        <p:txBody>
          <a:bodyPr wrap="none" rtlCol="0">
            <a:spAutoFit/>
          </a:bodyPr>
          <a:lstStyle/>
          <a:p>
            <a:pPr defTabSz="914400" fontAlgn="base">
              <a:spcBef>
                <a:spcPct val="0"/>
              </a:spcBef>
              <a:spcAft>
                <a:spcPct val="0"/>
              </a:spcAft>
            </a:pPr>
            <a:r>
              <a:rPr kumimoji="1" lang="ja-JP" altLang="en-US" sz="3200" dirty="0">
                <a:solidFill>
                  <a:srgbClr val="FF0000"/>
                </a:solidFill>
                <a:latin typeface="Arial" charset="0"/>
                <a:ea typeface="ＭＳ Ｐゴシック" charset="-128"/>
              </a:rPr>
              <a:t>性（生殖）のはじまりは、</a:t>
            </a:r>
            <a:r>
              <a:rPr kumimoji="1" lang="en-US" altLang="ja-JP" sz="3200" dirty="0">
                <a:solidFill>
                  <a:srgbClr val="FF0000"/>
                </a:solidFill>
                <a:latin typeface="Arial" charset="0"/>
                <a:ea typeface="ＭＳ Ｐゴシック" charset="-128"/>
              </a:rPr>
              <a:t>DNA</a:t>
            </a:r>
            <a:r>
              <a:rPr kumimoji="1" lang="ja-JP" altLang="en-US" sz="3200" dirty="0" err="1">
                <a:solidFill>
                  <a:srgbClr val="FF0000"/>
                </a:solidFill>
                <a:latin typeface="Arial" charset="0"/>
                <a:ea typeface="ＭＳ Ｐゴシック" charset="-128"/>
              </a:rPr>
              <a:t>の修</a:t>
            </a:r>
            <a:r>
              <a:rPr kumimoji="1" lang="ja-JP" altLang="en-US" sz="3200" dirty="0">
                <a:solidFill>
                  <a:srgbClr val="FF0000"/>
                </a:solidFill>
                <a:latin typeface="Arial" charset="0"/>
                <a:ea typeface="ＭＳ Ｐゴシック" charset="-128"/>
              </a:rPr>
              <a:t>復だった。</a:t>
            </a:r>
          </a:p>
        </p:txBody>
      </p:sp>
      <p:sp>
        <p:nvSpPr>
          <p:cNvPr id="4" name="テキスト ボックス 3"/>
          <p:cNvSpPr txBox="1"/>
          <p:nvPr/>
        </p:nvSpPr>
        <p:spPr>
          <a:xfrm>
            <a:off x="969266" y="2819756"/>
            <a:ext cx="8204490" cy="830997"/>
          </a:xfrm>
          <a:prstGeom prst="rect">
            <a:avLst/>
          </a:prstGeom>
          <a:noFill/>
        </p:spPr>
        <p:txBody>
          <a:bodyPr wrap="none" rtlCol="0">
            <a:spAutoFit/>
          </a:bodyPr>
          <a:lstStyle/>
          <a:p>
            <a:pPr defTabSz="914400" fontAlgn="base">
              <a:spcBef>
                <a:spcPct val="0"/>
              </a:spcBef>
              <a:spcAft>
                <a:spcPct val="0"/>
              </a:spcAft>
            </a:pPr>
            <a:r>
              <a:rPr kumimoji="1" lang="ja-JP" altLang="en-US" sz="2400" dirty="0">
                <a:solidFill>
                  <a:srgbClr val="000000"/>
                </a:solidFill>
                <a:latin typeface="Arial" charset="0"/>
                <a:ea typeface="ＭＳ Ｐゴシック" charset="-128"/>
              </a:rPr>
              <a:t>メダカ研はそう信じて、「動物生殖システム分野」なのに、</a:t>
            </a:r>
            <a:endParaRPr kumimoji="1" lang="en-US" altLang="ja-JP" sz="2400" dirty="0">
              <a:solidFill>
                <a:srgbClr val="000000"/>
              </a:solidFill>
              <a:latin typeface="Arial" charset="0"/>
              <a:ea typeface="ＭＳ Ｐゴシック" charset="-128"/>
            </a:endParaRPr>
          </a:p>
          <a:p>
            <a:pPr defTabSz="914400" fontAlgn="base">
              <a:spcBef>
                <a:spcPct val="0"/>
              </a:spcBef>
              <a:spcAft>
                <a:spcPct val="0"/>
              </a:spcAft>
            </a:pPr>
            <a:r>
              <a:rPr kumimoji="1" lang="ja-JP" altLang="en-US" sz="2400" dirty="0">
                <a:solidFill>
                  <a:srgbClr val="000000"/>
                </a:solidFill>
                <a:latin typeface="Arial" charset="0"/>
                <a:ea typeface="ＭＳ Ｐゴシック" charset="-128"/>
              </a:rPr>
              <a:t>　　　　　　　　　　　　　　　　　　　　</a:t>
            </a:r>
            <a:r>
              <a:rPr kumimoji="1" lang="en-US" altLang="ja-JP" sz="2400" dirty="0">
                <a:solidFill>
                  <a:srgbClr val="000000"/>
                </a:solidFill>
                <a:latin typeface="Arial" charset="0"/>
                <a:ea typeface="ＭＳ Ｐゴシック" charset="-128"/>
              </a:rPr>
              <a:t>DNA</a:t>
            </a:r>
            <a:r>
              <a:rPr kumimoji="1" lang="ja-JP" altLang="en-US" sz="2400" dirty="0">
                <a:solidFill>
                  <a:srgbClr val="000000"/>
                </a:solidFill>
                <a:latin typeface="Arial" charset="0"/>
                <a:ea typeface="ＭＳ Ｐゴシック" charset="-128"/>
              </a:rPr>
              <a:t>修復を研究してきました。</a:t>
            </a:r>
          </a:p>
        </p:txBody>
      </p:sp>
      <p:sp>
        <p:nvSpPr>
          <p:cNvPr id="5" name="テキスト ボックス 4"/>
          <p:cNvSpPr txBox="1"/>
          <p:nvPr/>
        </p:nvSpPr>
        <p:spPr>
          <a:xfrm>
            <a:off x="407413" y="3971599"/>
            <a:ext cx="9137438" cy="461665"/>
          </a:xfrm>
          <a:prstGeom prst="rect">
            <a:avLst/>
          </a:prstGeom>
          <a:noFill/>
        </p:spPr>
        <p:txBody>
          <a:bodyPr wrap="none" rtlCol="0">
            <a:spAutoFit/>
          </a:bodyPr>
          <a:lstStyle/>
          <a:p>
            <a:pPr defTabSz="914400" fontAlgn="base">
              <a:spcBef>
                <a:spcPct val="0"/>
              </a:spcBef>
              <a:spcAft>
                <a:spcPct val="0"/>
              </a:spcAft>
            </a:pPr>
            <a:r>
              <a:rPr kumimoji="1" lang="ja-JP" altLang="en-US" sz="2400" dirty="0">
                <a:solidFill>
                  <a:srgbClr val="000000"/>
                </a:solidFill>
                <a:latin typeface="Arial" charset="0"/>
                <a:ea typeface="ＭＳ Ｐゴシック" charset="-128"/>
              </a:rPr>
              <a:t>遺伝的多様性は、ゲノム修復機構の不完全性に起因する必然の結果</a:t>
            </a:r>
          </a:p>
        </p:txBody>
      </p:sp>
      <p:sp>
        <p:nvSpPr>
          <p:cNvPr id="6" name="Text Box 9"/>
          <p:cNvSpPr txBox="1">
            <a:spLocks noChangeArrowheads="1"/>
          </p:cNvSpPr>
          <p:nvPr/>
        </p:nvSpPr>
        <p:spPr bwMode="auto">
          <a:xfrm>
            <a:off x="967662" y="5536621"/>
            <a:ext cx="8015336" cy="584775"/>
          </a:xfrm>
          <a:prstGeom prst="rect">
            <a:avLst/>
          </a:prstGeom>
          <a:solidFill>
            <a:schemeClr val="bg1"/>
          </a:solidFill>
          <a:ln w="9525">
            <a:noFill/>
            <a:miter lim="800000"/>
            <a:headEnd/>
            <a:tailEnd/>
          </a:ln>
        </p:spPr>
        <p:txBody>
          <a:bodyPr wrap="none">
            <a:spAutoFit/>
          </a:bodyPr>
          <a:lstStyle/>
          <a:p>
            <a:pPr defTabSz="914400" fontAlgn="base">
              <a:spcBef>
                <a:spcPct val="0"/>
              </a:spcBef>
              <a:spcAft>
                <a:spcPct val="0"/>
              </a:spcAft>
            </a:pPr>
            <a:r>
              <a:rPr kumimoji="1" lang="ja-JP" altLang="en-US" sz="3200" dirty="0">
                <a:solidFill>
                  <a:srgbClr val="FF0000"/>
                </a:solidFill>
                <a:latin typeface="ＭＳ Ｐゴシック" panose="020B0600070205080204" pitchFamily="50" charset="-128"/>
                <a:ea typeface="ＭＳ Ｐゴシック" panose="020B0600070205080204" pitchFamily="50" charset="-128"/>
              </a:rPr>
              <a:t>今の性は遺伝的多様性を産出・維持するため</a:t>
            </a:r>
          </a:p>
        </p:txBody>
      </p:sp>
      <p:sp>
        <p:nvSpPr>
          <p:cNvPr id="7" name="テキスト ボックス 6"/>
          <p:cNvSpPr txBox="1"/>
          <p:nvPr/>
        </p:nvSpPr>
        <p:spPr>
          <a:xfrm>
            <a:off x="1968396" y="4754110"/>
            <a:ext cx="5471370" cy="461665"/>
          </a:xfrm>
          <a:prstGeom prst="rect">
            <a:avLst/>
          </a:prstGeom>
          <a:noFill/>
        </p:spPr>
        <p:txBody>
          <a:bodyPr wrap="none" rtlCol="0">
            <a:spAutoFit/>
          </a:bodyPr>
          <a:lstStyle/>
          <a:p>
            <a:r>
              <a:rPr kumimoji="1" lang="ja-JP" altLang="en-US" sz="2400" dirty="0" err="1">
                <a:latin typeface="ＭＳ Ｐゴシック" panose="020B0600070205080204" pitchFamily="50" charset="-128"/>
                <a:ea typeface="ＭＳ Ｐゴシック" panose="020B0600070205080204" pitchFamily="50" charset="-128"/>
              </a:rPr>
              <a:t>増築増築</a:t>
            </a:r>
            <a:r>
              <a:rPr kumimoji="1" lang="ja-JP" altLang="en-US" sz="2400" dirty="0">
                <a:latin typeface="ＭＳ Ｐゴシック" panose="020B0600070205080204" pitchFamily="50" charset="-128"/>
                <a:ea typeface="ＭＳ Ｐゴシック" panose="020B0600070205080204" pitchFamily="50" charset="-128"/>
              </a:rPr>
              <a:t>で世界（生き物）は存続してきた</a:t>
            </a:r>
          </a:p>
        </p:txBody>
      </p:sp>
      <p:sp>
        <p:nvSpPr>
          <p:cNvPr id="8" name="テキスト ボックス 7"/>
          <p:cNvSpPr txBox="1"/>
          <p:nvPr/>
        </p:nvSpPr>
        <p:spPr>
          <a:xfrm>
            <a:off x="6064806" y="2287682"/>
            <a:ext cx="3434595" cy="369332"/>
          </a:xfrm>
          <a:prstGeom prst="rect">
            <a:avLst/>
          </a:prstGeom>
          <a:noFill/>
        </p:spPr>
        <p:txBody>
          <a:bodyPr wrap="none" rtlCol="0">
            <a:spAutoFit/>
          </a:bodyPr>
          <a:lstStyle/>
          <a:p>
            <a:r>
              <a:rPr kumimoji="1" lang="ja-JP" altLang="en-US" dirty="0"/>
              <a:t>だって </a:t>
            </a:r>
            <a:r>
              <a:rPr kumimoji="1" lang="en-US" altLang="ja-JP" dirty="0"/>
              <a:t>direct evidences </a:t>
            </a:r>
            <a:r>
              <a:rPr kumimoji="1" lang="ja-JP" altLang="en-US" dirty="0"/>
              <a:t>ないもん</a:t>
            </a:r>
          </a:p>
        </p:txBody>
      </p:sp>
    </p:spTree>
    <p:extLst>
      <p:ext uri="{BB962C8B-B14F-4D97-AF65-F5344CB8AC3E}">
        <p14:creationId xmlns:p14="http://schemas.microsoft.com/office/powerpoint/2010/main" val="265210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left)">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animBg="1"/>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76578" y="1281108"/>
            <a:ext cx="8802410" cy="830997"/>
          </a:xfrm>
          <a:prstGeom prst="rect">
            <a:avLst/>
          </a:prstGeom>
          <a:noFill/>
        </p:spPr>
        <p:txBody>
          <a:bodyPr wrap="none" rtlCol="0">
            <a:spAutoFit/>
          </a:bodyPr>
          <a:lstStyle/>
          <a:p>
            <a:r>
              <a:rPr kumimoji="1" lang="en-US" altLang="ja-JP" sz="2400" dirty="0"/>
              <a:t>DNA </a:t>
            </a:r>
            <a:r>
              <a:rPr kumimoji="1" lang="ja-JP" altLang="en-US" sz="2400" dirty="0"/>
              <a:t>はとても安定な化学物質・化学構造ですが、</a:t>
            </a:r>
            <a:endParaRPr kumimoji="1" lang="en-US" altLang="ja-JP" sz="2400" dirty="0"/>
          </a:p>
          <a:p>
            <a:r>
              <a:rPr kumimoji="1" lang="ja-JP" altLang="en-US" sz="2400" dirty="0"/>
              <a:t>　　　　　　　　いろいろな理由で破損することがあります。</a:t>
            </a:r>
          </a:p>
        </p:txBody>
      </p:sp>
      <p:sp>
        <p:nvSpPr>
          <p:cNvPr id="6" name="テキスト ボックス 5"/>
          <p:cNvSpPr txBox="1"/>
          <p:nvPr/>
        </p:nvSpPr>
        <p:spPr>
          <a:xfrm>
            <a:off x="870857" y="235021"/>
            <a:ext cx="4590039" cy="646331"/>
          </a:xfrm>
          <a:prstGeom prst="rect">
            <a:avLst/>
          </a:prstGeom>
          <a:noFill/>
        </p:spPr>
        <p:txBody>
          <a:bodyPr wrap="none" rtlCol="0">
            <a:spAutoFit/>
          </a:bodyPr>
          <a:lstStyle/>
          <a:p>
            <a:r>
              <a:rPr kumimoji="1" lang="en-US" altLang="ja-JP" sz="3600" u="sng" dirty="0"/>
              <a:t>DNA </a:t>
            </a:r>
            <a:r>
              <a:rPr kumimoji="1" lang="ja-JP" altLang="en-US" sz="3600" u="sng" dirty="0"/>
              <a:t>修復　</a:t>
            </a:r>
            <a:r>
              <a:rPr kumimoji="1" lang="en-US" altLang="ja-JP" sz="3600" u="sng" dirty="0"/>
              <a:t>DNA repair</a:t>
            </a:r>
          </a:p>
        </p:txBody>
      </p:sp>
      <p:grpSp>
        <p:nvGrpSpPr>
          <p:cNvPr id="12" name="グループ化 11"/>
          <p:cNvGrpSpPr/>
          <p:nvPr/>
        </p:nvGrpSpPr>
        <p:grpSpPr>
          <a:xfrm>
            <a:off x="-2141614" y="2888345"/>
            <a:ext cx="14638793" cy="2670627"/>
            <a:chOff x="-261257" y="3091545"/>
            <a:chExt cx="12627555" cy="2303707"/>
          </a:xfrm>
        </p:grpSpPr>
        <p:grpSp>
          <p:nvGrpSpPr>
            <p:cNvPr id="10" name="グループ化 9"/>
            <p:cNvGrpSpPr/>
            <p:nvPr/>
          </p:nvGrpSpPr>
          <p:grpSpPr>
            <a:xfrm>
              <a:off x="-261257" y="3091545"/>
              <a:ext cx="8933669" cy="2216618"/>
              <a:chOff x="-246743" y="3135088"/>
              <a:chExt cx="8933669" cy="2216618"/>
            </a:xfrm>
          </p:grpSpPr>
          <p:pic>
            <p:nvPicPr>
              <p:cNvPr id="3" name="図 2"/>
              <p:cNvPicPr>
                <a:picLocks noChangeAspect="1"/>
              </p:cNvPicPr>
              <p:nvPr/>
            </p:nvPicPr>
            <p:blipFill rotWithShape="1">
              <a:blip r:embed="rId2">
                <a:extLst>
                  <a:ext uri="{28A0092B-C50C-407E-A947-70E740481C1C}">
                    <a14:useLocalDpi xmlns:a14="http://schemas.microsoft.com/office/drawing/2010/main" val="0"/>
                  </a:ext>
                </a:extLst>
              </a:blip>
              <a:srcRect t="9803"/>
              <a:stretch/>
            </p:blipFill>
            <p:spPr>
              <a:xfrm rot="5400000">
                <a:off x="1134149" y="1754196"/>
                <a:ext cx="2115016" cy="4876800"/>
              </a:xfrm>
              <a:prstGeom prst="rect">
                <a:avLst/>
              </a:prstGeom>
            </p:spPr>
          </p:pic>
          <p:pic>
            <p:nvPicPr>
              <p:cNvPr id="9" name="図 8"/>
              <p:cNvPicPr>
                <a:picLocks noChangeAspect="1"/>
              </p:cNvPicPr>
              <p:nvPr/>
            </p:nvPicPr>
            <p:blipFill rotWithShape="1">
              <a:blip r:embed="rId2">
                <a:extLst>
                  <a:ext uri="{28A0092B-C50C-407E-A947-70E740481C1C}">
                    <a14:useLocalDpi xmlns:a14="http://schemas.microsoft.com/office/drawing/2010/main" val="0"/>
                  </a:ext>
                </a:extLst>
              </a:blip>
              <a:srcRect t="2741" b="18436"/>
              <a:stretch/>
            </p:blipFill>
            <p:spPr>
              <a:xfrm rot="5400000">
                <a:off x="5542926" y="2207705"/>
                <a:ext cx="2115016" cy="4172985"/>
              </a:xfrm>
              <a:prstGeom prst="rect">
                <a:avLst/>
              </a:prstGeom>
            </p:spPr>
          </p:pic>
        </p:grpSp>
        <p:pic>
          <p:nvPicPr>
            <p:cNvPr id="11" name="図 10"/>
            <p:cNvPicPr>
              <a:picLocks noChangeAspect="1"/>
            </p:cNvPicPr>
            <p:nvPr/>
          </p:nvPicPr>
          <p:blipFill rotWithShape="1">
            <a:blip r:embed="rId2">
              <a:extLst>
                <a:ext uri="{28A0092B-C50C-407E-A947-70E740481C1C}">
                  <a14:useLocalDpi xmlns:a14="http://schemas.microsoft.com/office/drawing/2010/main" val="0"/>
                </a:ext>
              </a:extLst>
            </a:blip>
            <a:srcRect t="2741" b="18436"/>
            <a:stretch/>
          </p:blipFill>
          <p:spPr>
            <a:xfrm rot="5400000">
              <a:off x="9222298" y="2251251"/>
              <a:ext cx="2115016" cy="4172985"/>
            </a:xfrm>
            <a:prstGeom prst="rect">
              <a:avLst/>
            </a:prstGeom>
          </p:spPr>
        </p:pic>
      </p:grpSp>
    </p:spTree>
    <p:extLst>
      <p:ext uri="{BB962C8B-B14F-4D97-AF65-F5344CB8AC3E}">
        <p14:creationId xmlns:p14="http://schemas.microsoft.com/office/powerpoint/2010/main" val="3792159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3527" y="928210"/>
            <a:ext cx="7109639" cy="5355312"/>
          </a:xfrm>
          <a:prstGeom prst="rect">
            <a:avLst/>
          </a:prstGeom>
          <a:noFill/>
        </p:spPr>
        <p:txBody>
          <a:bodyPr wrap="none" rtlCol="0">
            <a:spAutoFit/>
          </a:bodyPr>
          <a:lstStyle/>
          <a:p>
            <a:endParaRPr kumimoji="1" lang="ja-JP" altLang="en-US" dirty="0"/>
          </a:p>
          <a:p>
            <a:r>
              <a:rPr kumimoji="1" lang="ja-JP" altLang="en-US" dirty="0"/>
              <a:t>鎖の切断</a:t>
            </a:r>
          </a:p>
          <a:p>
            <a:r>
              <a:rPr kumimoji="1" lang="ja-JP" altLang="en-US" dirty="0"/>
              <a:t>　放射線による</a:t>
            </a:r>
            <a:r>
              <a:rPr kumimoji="1" lang="en-US" altLang="ja-JP" dirty="0">
                <a:solidFill>
                  <a:prstClr val="black"/>
                </a:solidFill>
              </a:rPr>
              <a:t>DNA</a:t>
            </a:r>
            <a:r>
              <a:rPr kumimoji="1" lang="ja-JP" altLang="en-US" dirty="0">
                <a:solidFill>
                  <a:prstClr val="black"/>
                </a:solidFill>
              </a:rPr>
              <a:t>鎖の</a:t>
            </a:r>
            <a:r>
              <a:rPr kumimoji="1" lang="ja-JP" altLang="en-US" dirty="0"/>
              <a:t>切断</a:t>
            </a:r>
            <a:endParaRPr kumimoji="1" lang="en-US" altLang="ja-JP" dirty="0"/>
          </a:p>
          <a:p>
            <a:r>
              <a:rPr kumimoji="1" lang="ja-JP" altLang="en-US" dirty="0"/>
              <a:t>　　　</a:t>
            </a:r>
            <a:r>
              <a:rPr kumimoji="1" lang="en-US" altLang="ja-JP" dirty="0"/>
              <a:t>Double strand break (</a:t>
            </a:r>
            <a:r>
              <a:rPr kumimoji="1" lang="en-US" altLang="ja-JP" dirty="0" err="1"/>
              <a:t>DSB</a:t>
            </a:r>
            <a:r>
              <a:rPr kumimoji="1" lang="en-US" altLang="ja-JP" dirty="0"/>
              <a:t>), Single strand break (</a:t>
            </a:r>
            <a:r>
              <a:rPr kumimoji="1" lang="en-US" altLang="ja-JP" dirty="0" err="1"/>
              <a:t>SSB</a:t>
            </a:r>
            <a:r>
              <a:rPr kumimoji="1" lang="en-US" altLang="ja-JP" dirty="0"/>
              <a:t>)</a:t>
            </a:r>
          </a:p>
          <a:p>
            <a:endParaRPr kumimoji="1" lang="en-US" altLang="ja-JP" dirty="0"/>
          </a:p>
          <a:p>
            <a:r>
              <a:rPr kumimoji="1" lang="ja-JP" altLang="en-US" dirty="0"/>
              <a:t>塩基の変化</a:t>
            </a:r>
          </a:p>
          <a:p>
            <a:r>
              <a:rPr kumimoji="1" lang="ja-JP" altLang="en-US" dirty="0"/>
              <a:t>　塩基の酸化（例えば、</a:t>
            </a:r>
            <a:r>
              <a:rPr kumimoji="1" lang="en-US" altLang="ja-JP" dirty="0"/>
              <a:t>8-</a:t>
            </a:r>
            <a:r>
              <a:rPr kumimoji="1" lang="ja-JP" altLang="en-US" dirty="0"/>
              <a:t>オキソグアニンの生成）</a:t>
            </a:r>
          </a:p>
          <a:p>
            <a:r>
              <a:rPr kumimoji="1" lang="ja-JP" altLang="en-US" dirty="0"/>
              <a:t>　塩基のメチル化（例えば、</a:t>
            </a:r>
            <a:r>
              <a:rPr kumimoji="1" lang="en-US" altLang="ja-JP" dirty="0"/>
              <a:t>7-</a:t>
            </a:r>
            <a:r>
              <a:rPr kumimoji="1" lang="ja-JP" altLang="en-US" dirty="0"/>
              <a:t>メチルグアニンの生成）</a:t>
            </a:r>
          </a:p>
          <a:p>
            <a:r>
              <a:rPr kumimoji="1" lang="ja-JP" altLang="en-US" dirty="0"/>
              <a:t>　塩基の加水分解（例えば、プリン塩基やピリミジン塩基の脱離）</a:t>
            </a:r>
          </a:p>
          <a:p>
            <a:r>
              <a:rPr kumimoji="1" lang="ja-JP" altLang="en-US" dirty="0"/>
              <a:t>　塩基の不正対合</a:t>
            </a:r>
          </a:p>
          <a:p>
            <a:r>
              <a:rPr kumimoji="1" lang="ja-JP" altLang="en-US" dirty="0"/>
              <a:t>　脱アミノ化（シトシンからウラシルへ）</a:t>
            </a:r>
          </a:p>
          <a:p>
            <a:r>
              <a:rPr kumimoji="1" lang="ja-JP" altLang="en-US" dirty="0"/>
              <a:t>　ヌクレオチドの挿入、あるいは欠失</a:t>
            </a:r>
          </a:p>
          <a:p>
            <a:r>
              <a:rPr kumimoji="1" lang="ja-JP" altLang="en-US" dirty="0"/>
              <a:t>　類似塩基の取り込み</a:t>
            </a:r>
          </a:p>
          <a:p>
            <a:r>
              <a:rPr kumimoji="1" lang="ja-JP" altLang="en-US" dirty="0"/>
              <a:t>　紫外線によるチミン二量体の形成</a:t>
            </a:r>
            <a:endParaRPr kumimoji="1" lang="en-US" altLang="ja-JP" dirty="0"/>
          </a:p>
          <a:p>
            <a:endParaRPr kumimoji="1" lang="en-US" altLang="ja-JP" dirty="0"/>
          </a:p>
          <a:p>
            <a:r>
              <a:rPr kumimoji="1" lang="ja-JP" altLang="en-US" dirty="0"/>
              <a:t>架橋</a:t>
            </a:r>
          </a:p>
          <a:p>
            <a:r>
              <a:rPr kumimoji="1" lang="ja-JP" altLang="en-US" dirty="0"/>
              <a:t>　同一鎖上の塩基対同士の架橋</a:t>
            </a:r>
          </a:p>
          <a:p>
            <a:r>
              <a:rPr kumimoji="1" lang="ja-JP" altLang="en-US" dirty="0"/>
              <a:t>　対向する塩基対同士での架橋</a:t>
            </a:r>
          </a:p>
          <a:p>
            <a:r>
              <a:rPr kumimoji="1" lang="ja-JP" altLang="en-US" dirty="0"/>
              <a:t>　蛋白質との架橋（例えばヒストンなど）</a:t>
            </a:r>
          </a:p>
        </p:txBody>
      </p:sp>
      <p:sp>
        <p:nvSpPr>
          <p:cNvPr id="5" name="テキスト ボックス 4"/>
          <p:cNvSpPr txBox="1"/>
          <p:nvPr/>
        </p:nvSpPr>
        <p:spPr>
          <a:xfrm>
            <a:off x="616921" y="205992"/>
            <a:ext cx="2743059"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DNA </a:t>
            </a:r>
            <a:r>
              <a:rPr kumimoji="1" lang="ja-JP" altLang="en-US" sz="28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損傷の種類</a:t>
            </a:r>
          </a:p>
        </p:txBody>
      </p:sp>
      <p:grpSp>
        <p:nvGrpSpPr>
          <p:cNvPr id="6" name="グループ化 5"/>
          <p:cNvGrpSpPr/>
          <p:nvPr/>
        </p:nvGrpSpPr>
        <p:grpSpPr>
          <a:xfrm rot="16200000">
            <a:off x="1109586" y="3149602"/>
            <a:ext cx="14638793" cy="2670627"/>
            <a:chOff x="-261257" y="3091545"/>
            <a:chExt cx="12627555" cy="2303707"/>
          </a:xfrm>
        </p:grpSpPr>
        <p:grpSp>
          <p:nvGrpSpPr>
            <p:cNvPr id="7" name="グループ化 6"/>
            <p:cNvGrpSpPr/>
            <p:nvPr/>
          </p:nvGrpSpPr>
          <p:grpSpPr>
            <a:xfrm>
              <a:off x="-261257" y="3091545"/>
              <a:ext cx="8933669" cy="2216618"/>
              <a:chOff x="-246743" y="3135088"/>
              <a:chExt cx="8933669" cy="2216618"/>
            </a:xfrm>
          </p:grpSpPr>
          <p:pic>
            <p:nvPicPr>
              <p:cNvPr id="9" name="図 8"/>
              <p:cNvPicPr>
                <a:picLocks noChangeAspect="1"/>
              </p:cNvPicPr>
              <p:nvPr/>
            </p:nvPicPr>
            <p:blipFill rotWithShape="1">
              <a:blip r:embed="rId2">
                <a:extLst>
                  <a:ext uri="{28A0092B-C50C-407E-A947-70E740481C1C}">
                    <a14:useLocalDpi xmlns:a14="http://schemas.microsoft.com/office/drawing/2010/main" val="0"/>
                  </a:ext>
                </a:extLst>
              </a:blip>
              <a:srcRect t="9803"/>
              <a:stretch/>
            </p:blipFill>
            <p:spPr>
              <a:xfrm rot="5400000">
                <a:off x="1134149" y="1754196"/>
                <a:ext cx="2115016" cy="4876800"/>
              </a:xfrm>
              <a:prstGeom prst="rect">
                <a:avLst/>
              </a:prstGeom>
            </p:spPr>
          </p:pic>
          <p:pic>
            <p:nvPicPr>
              <p:cNvPr id="10" name="図 9"/>
              <p:cNvPicPr>
                <a:picLocks noChangeAspect="1"/>
              </p:cNvPicPr>
              <p:nvPr/>
            </p:nvPicPr>
            <p:blipFill rotWithShape="1">
              <a:blip r:embed="rId2">
                <a:extLst>
                  <a:ext uri="{28A0092B-C50C-407E-A947-70E740481C1C}">
                    <a14:useLocalDpi xmlns:a14="http://schemas.microsoft.com/office/drawing/2010/main" val="0"/>
                  </a:ext>
                </a:extLst>
              </a:blip>
              <a:srcRect t="2741" b="18436"/>
              <a:stretch/>
            </p:blipFill>
            <p:spPr>
              <a:xfrm rot="5400000">
                <a:off x="5542926" y="2207705"/>
                <a:ext cx="2115016" cy="4172985"/>
              </a:xfrm>
              <a:prstGeom prst="rect">
                <a:avLst/>
              </a:prstGeom>
            </p:spPr>
          </p:pic>
        </p:grpSp>
        <p:pic>
          <p:nvPicPr>
            <p:cNvPr id="8" name="図 7"/>
            <p:cNvPicPr>
              <a:picLocks noChangeAspect="1"/>
            </p:cNvPicPr>
            <p:nvPr/>
          </p:nvPicPr>
          <p:blipFill rotWithShape="1">
            <a:blip r:embed="rId2">
              <a:extLst>
                <a:ext uri="{28A0092B-C50C-407E-A947-70E740481C1C}">
                  <a14:useLocalDpi xmlns:a14="http://schemas.microsoft.com/office/drawing/2010/main" val="0"/>
                </a:ext>
              </a:extLst>
            </a:blip>
            <a:srcRect t="2741" b="18436"/>
            <a:stretch/>
          </p:blipFill>
          <p:spPr>
            <a:xfrm rot="5400000">
              <a:off x="9222298" y="2251251"/>
              <a:ext cx="2115016" cy="4172985"/>
            </a:xfrm>
            <a:prstGeom prst="rect">
              <a:avLst/>
            </a:prstGeom>
          </p:spPr>
        </p:pic>
      </p:grpSp>
      <p:grpSp>
        <p:nvGrpSpPr>
          <p:cNvPr id="14" name="グループ化 13"/>
          <p:cNvGrpSpPr/>
          <p:nvPr/>
        </p:nvGrpSpPr>
        <p:grpSpPr>
          <a:xfrm>
            <a:off x="7388420" y="2167083"/>
            <a:ext cx="2160143" cy="418122"/>
            <a:chOff x="7388420" y="2167083"/>
            <a:chExt cx="2160143" cy="418122"/>
          </a:xfrm>
        </p:grpSpPr>
        <p:sp>
          <p:nvSpPr>
            <p:cNvPr id="11" name="正方形/長方形 10"/>
            <p:cNvSpPr/>
            <p:nvPr/>
          </p:nvSpPr>
          <p:spPr>
            <a:xfrm>
              <a:off x="7388420" y="2167083"/>
              <a:ext cx="2160143" cy="418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8245289" y="2167083"/>
              <a:ext cx="558166" cy="369332"/>
            </a:xfrm>
            <a:prstGeom prst="rect">
              <a:avLst/>
            </a:prstGeom>
            <a:noFill/>
          </p:spPr>
          <p:txBody>
            <a:bodyPr wrap="none" rtlCol="0">
              <a:spAutoFit/>
            </a:bodyPr>
            <a:lstStyle/>
            <a:p>
              <a:r>
                <a:rPr kumimoji="1" lang="en-US" altLang="ja-JP" dirty="0" err="1"/>
                <a:t>DSB</a:t>
              </a:r>
              <a:endParaRPr kumimoji="1" lang="ja-JP" altLang="en-US" dirty="0"/>
            </a:p>
          </p:txBody>
        </p:sp>
      </p:grpSp>
      <p:grpSp>
        <p:nvGrpSpPr>
          <p:cNvPr id="16" name="グループ化 15"/>
          <p:cNvGrpSpPr/>
          <p:nvPr/>
        </p:nvGrpSpPr>
        <p:grpSpPr>
          <a:xfrm>
            <a:off x="7064595" y="3585382"/>
            <a:ext cx="1372799" cy="521486"/>
            <a:chOff x="7064595" y="3585382"/>
            <a:chExt cx="1372799" cy="521486"/>
          </a:xfrm>
        </p:grpSpPr>
        <p:sp>
          <p:nvSpPr>
            <p:cNvPr id="12" name="正方形/長方形 11"/>
            <p:cNvSpPr/>
            <p:nvPr/>
          </p:nvSpPr>
          <p:spPr>
            <a:xfrm>
              <a:off x="7064595" y="3585382"/>
              <a:ext cx="1372799" cy="5214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614880" y="3622312"/>
              <a:ext cx="521297" cy="369332"/>
            </a:xfrm>
            <a:prstGeom prst="rect">
              <a:avLst/>
            </a:prstGeom>
            <a:noFill/>
          </p:spPr>
          <p:txBody>
            <a:bodyPr wrap="none" rtlCol="0">
              <a:spAutoFit/>
            </a:bodyPr>
            <a:lstStyle/>
            <a:p>
              <a:r>
                <a:rPr kumimoji="1" lang="en-US" altLang="ja-JP" dirty="0" err="1"/>
                <a:t>SSB</a:t>
              </a:r>
              <a:endParaRPr kumimoji="1" lang="ja-JP" altLang="en-US" dirty="0"/>
            </a:p>
          </p:txBody>
        </p:sp>
      </p:grpSp>
      <p:pic>
        <p:nvPicPr>
          <p:cNvPr id="1026" name="Picture 2" descr="https://www.ishiyaku.co.jp/magazines/ayumi/images/article/13327_02.jpg"/>
          <p:cNvPicPr>
            <a:picLocks noChangeAspect="1" noChangeArrowheads="1"/>
          </p:cNvPicPr>
          <p:nvPr/>
        </p:nvPicPr>
        <p:blipFill rotWithShape="1">
          <a:blip r:embed="rId3">
            <a:extLst>
              <a:ext uri="{28A0092B-C50C-407E-A947-70E740481C1C}">
                <a14:useLocalDpi xmlns:a14="http://schemas.microsoft.com/office/drawing/2010/main" val="0"/>
              </a:ext>
            </a:extLst>
          </a:blip>
          <a:srcRect b="48871"/>
          <a:stretch/>
        </p:blipFill>
        <p:spPr bwMode="auto">
          <a:xfrm>
            <a:off x="4854795" y="3630931"/>
            <a:ext cx="4419600" cy="18068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遺伝子医学 34号（Vol.10 No.4）正誤表"/>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7534" y="4000263"/>
            <a:ext cx="4286250" cy="2628900"/>
          </a:xfrm>
          <a:prstGeom prst="rect">
            <a:avLst/>
          </a:prstGeom>
          <a:noFill/>
          <a:extLst>
            <a:ext uri="{909E8E84-426E-40DD-AFC4-6F175D3DCCD1}">
              <a14:hiddenFill xmlns:a14="http://schemas.microsoft.com/office/drawing/2010/main">
                <a:solidFill>
                  <a:srgbClr val="FFFFFF"/>
                </a:solidFill>
              </a14:hiddenFill>
            </a:ext>
          </a:extLst>
        </p:spPr>
      </p:pic>
      <p:pic>
        <p:nvPicPr>
          <p:cNvPr id="18" name="図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86905" y="4842278"/>
            <a:ext cx="2524329" cy="1786885"/>
          </a:xfrm>
          <a:prstGeom prst="rect">
            <a:avLst/>
          </a:prstGeom>
        </p:spPr>
      </p:pic>
    </p:spTree>
    <p:extLst>
      <p:ext uri="{BB962C8B-B14F-4D97-AF65-F5344CB8AC3E}">
        <p14:creationId xmlns:p14="http://schemas.microsoft.com/office/powerpoint/2010/main" val="315221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dissolve">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dissolve">
                                      <p:cBhvr>
                                        <p:cTn id="22" dur="500"/>
                                        <p:tgtEl>
                                          <p:spTgt spid="102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72457" y="1465943"/>
            <a:ext cx="8135560" cy="1938992"/>
          </a:xfrm>
          <a:prstGeom prst="rect">
            <a:avLst/>
          </a:prstGeom>
          <a:noFill/>
        </p:spPr>
        <p:txBody>
          <a:bodyPr wrap="none" rtlCol="0">
            <a:spAutoFit/>
          </a:bodyPr>
          <a:lstStyle/>
          <a:p>
            <a:r>
              <a:rPr kumimoji="1" lang="ja-JP" altLang="en-US" sz="2000" dirty="0"/>
              <a:t>細胞の正常な代謝に伴って副生する活性酸素（ラジカル）による攻撃</a:t>
            </a:r>
          </a:p>
          <a:p>
            <a:endParaRPr kumimoji="1" lang="en-US" altLang="ja-JP" sz="2000" dirty="0"/>
          </a:p>
          <a:p>
            <a:r>
              <a:rPr kumimoji="1" lang="ja-JP" altLang="en-US" sz="2000" dirty="0"/>
              <a:t>環境由来のもの。</a:t>
            </a:r>
          </a:p>
          <a:p>
            <a:r>
              <a:rPr kumimoji="1" lang="ja-JP" altLang="en-US" sz="2000" dirty="0"/>
              <a:t>　紫外線</a:t>
            </a:r>
          </a:p>
          <a:p>
            <a:r>
              <a:rPr kumimoji="1" lang="ja-JP" altLang="en-US" sz="2000" dirty="0"/>
              <a:t>　放射線（</a:t>
            </a:r>
            <a:r>
              <a:rPr kumimoji="1" lang="en-US" altLang="ja-JP" sz="2000" dirty="0"/>
              <a:t>X</a:t>
            </a:r>
            <a:r>
              <a:rPr kumimoji="1" lang="ja-JP" altLang="en-US" sz="2000" dirty="0"/>
              <a:t>線、</a:t>
            </a:r>
            <a:r>
              <a:rPr kumimoji="1" lang="en-US" altLang="ja-JP" sz="2000" dirty="0"/>
              <a:t>γ</a:t>
            </a:r>
            <a:r>
              <a:rPr kumimoji="1" lang="ja-JP" altLang="en-US" sz="2000" dirty="0"/>
              <a:t>線、</a:t>
            </a:r>
            <a:r>
              <a:rPr kumimoji="1" lang="en-US" altLang="ja-JP" sz="2000" dirty="0"/>
              <a:t>β</a:t>
            </a:r>
            <a:r>
              <a:rPr kumimoji="1" lang="ja-JP" altLang="en-US" sz="2000" dirty="0"/>
              <a:t>線、</a:t>
            </a:r>
            <a:r>
              <a:rPr kumimoji="1" lang="en-US" altLang="ja-JP" sz="2000" dirty="0"/>
              <a:t>α</a:t>
            </a:r>
            <a:r>
              <a:rPr kumimoji="1" lang="ja-JP" altLang="en-US" sz="2000" dirty="0"/>
              <a:t>線）</a:t>
            </a:r>
            <a:endParaRPr kumimoji="1" lang="en-US" altLang="ja-JP" sz="2000" dirty="0"/>
          </a:p>
          <a:p>
            <a:r>
              <a:rPr kumimoji="1" lang="ja-JP" altLang="en-US" sz="2000" dirty="0"/>
              <a:t>　タバコの煙からの炭化水素など変異原性物質</a:t>
            </a:r>
          </a:p>
        </p:txBody>
      </p:sp>
      <p:sp>
        <p:nvSpPr>
          <p:cNvPr id="5" name="テキスト ボックス 4"/>
          <p:cNvSpPr txBox="1"/>
          <p:nvPr/>
        </p:nvSpPr>
        <p:spPr>
          <a:xfrm>
            <a:off x="616921" y="205992"/>
            <a:ext cx="2723823"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DNA </a:t>
            </a:r>
            <a:r>
              <a:rPr kumimoji="1" lang="ja-JP" altLang="en-US" sz="28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損傷の</a:t>
            </a:r>
            <a:r>
              <a:rPr kumimoji="1" lang="ja-JP" altLang="en-US" sz="2800" dirty="0">
                <a:solidFill>
                  <a:prstClr val="black"/>
                </a:solidFill>
                <a:latin typeface="Calibri" panose="020F0502020204030204"/>
                <a:ea typeface="游ゴシック" panose="020B0400000000000000" pitchFamily="50" charset="-128"/>
              </a:rPr>
              <a:t>原因</a:t>
            </a:r>
            <a:endParaRPr kumimoji="1" lang="ja-JP" altLang="en-US" sz="28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1978832" y="3680001"/>
            <a:ext cx="5128327" cy="461665"/>
          </a:xfrm>
          <a:prstGeom prst="rect">
            <a:avLst/>
          </a:prstGeom>
          <a:noFill/>
        </p:spPr>
        <p:txBody>
          <a:bodyPr wrap="none" rtlCol="0">
            <a:spAutoFit/>
          </a:bodyPr>
          <a:lstStyle/>
          <a:p>
            <a:r>
              <a:rPr kumimoji="1" lang="ja-JP" altLang="en-US" sz="2400" dirty="0"/>
              <a:t>放射線の場合には </a:t>
            </a:r>
            <a:r>
              <a:rPr kumimoji="1" lang="en-US" altLang="ja-JP" sz="2400" dirty="0" err="1"/>
              <a:t>DSB</a:t>
            </a:r>
            <a:r>
              <a:rPr kumimoji="1" lang="en-US" altLang="ja-JP" sz="2400" dirty="0"/>
              <a:t> </a:t>
            </a:r>
            <a:r>
              <a:rPr kumimoji="1" lang="ja-JP" altLang="en-US" sz="2400" dirty="0"/>
              <a:t>が生成される</a:t>
            </a:r>
            <a:endParaRPr kumimoji="1" lang="en-US" altLang="ja-JP" sz="2400" dirty="0"/>
          </a:p>
        </p:txBody>
      </p:sp>
      <p:sp>
        <p:nvSpPr>
          <p:cNvPr id="7" name="テキスト ボックス 6"/>
          <p:cNvSpPr txBox="1"/>
          <p:nvPr/>
        </p:nvSpPr>
        <p:spPr>
          <a:xfrm>
            <a:off x="1981290" y="4416732"/>
            <a:ext cx="4751622" cy="461665"/>
          </a:xfrm>
          <a:prstGeom prst="rect">
            <a:avLst/>
          </a:prstGeom>
          <a:noFill/>
        </p:spPr>
        <p:txBody>
          <a:bodyPr wrap="none" rtlCol="0">
            <a:spAutoFit/>
          </a:bodyPr>
          <a:lstStyle/>
          <a:p>
            <a:r>
              <a:rPr kumimoji="1" lang="en-US" altLang="ja-JP" sz="2400" dirty="0" err="1"/>
              <a:t>DSB</a:t>
            </a:r>
            <a:r>
              <a:rPr kumimoji="1" lang="en-US" altLang="ja-JP" sz="2400" dirty="0"/>
              <a:t> </a:t>
            </a:r>
            <a:r>
              <a:rPr kumimoji="1" lang="ja-JP" altLang="en-US" sz="2400" dirty="0"/>
              <a:t>があると細胞は分裂できない</a:t>
            </a:r>
            <a:endParaRPr kumimoji="1" lang="en-US" altLang="ja-JP" sz="2400" dirty="0"/>
          </a:p>
        </p:txBody>
      </p:sp>
    </p:spTree>
    <p:extLst>
      <p:ext uri="{BB962C8B-B14F-4D97-AF65-F5344CB8AC3E}">
        <p14:creationId xmlns:p14="http://schemas.microsoft.com/office/powerpoint/2010/main" val="300962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18521" y="1194022"/>
            <a:ext cx="6190279" cy="830997"/>
          </a:xfrm>
          <a:prstGeom prst="rect">
            <a:avLst/>
          </a:prstGeom>
          <a:noFill/>
        </p:spPr>
        <p:txBody>
          <a:bodyPr wrap="square" rtlCol="0">
            <a:spAutoFit/>
          </a:bodyPr>
          <a:lstStyle/>
          <a:p>
            <a:r>
              <a:rPr kumimoji="1" lang="en-US" altLang="ja-JP" sz="2400" dirty="0"/>
              <a:t>DNA </a:t>
            </a:r>
            <a:r>
              <a:rPr kumimoji="1" lang="ja-JP" altLang="en-US" sz="2400" dirty="0" err="1"/>
              <a:t>が破</a:t>
            </a:r>
            <a:r>
              <a:rPr kumimoji="1" lang="ja-JP" altLang="en-US" sz="2400" dirty="0"/>
              <a:t>損していると分裂できないので、</a:t>
            </a:r>
            <a:endParaRPr kumimoji="1" lang="en-US" altLang="ja-JP" sz="2400" dirty="0"/>
          </a:p>
          <a:p>
            <a:r>
              <a:rPr kumimoji="1" lang="ja-JP" altLang="en-US" sz="2400" dirty="0"/>
              <a:t>細胞はかなり一生懸命に直します。</a:t>
            </a:r>
          </a:p>
        </p:txBody>
      </p:sp>
      <p:sp>
        <p:nvSpPr>
          <p:cNvPr id="9" name="テキスト ボックス 8"/>
          <p:cNvSpPr txBox="1"/>
          <p:nvPr/>
        </p:nvSpPr>
        <p:spPr>
          <a:xfrm>
            <a:off x="951338" y="2337689"/>
            <a:ext cx="5724644" cy="646331"/>
          </a:xfrm>
          <a:prstGeom prst="rect">
            <a:avLst/>
          </a:prstGeom>
          <a:noFill/>
        </p:spPr>
        <p:txBody>
          <a:bodyPr wrap="none" rtlCol="0">
            <a:spAutoFit/>
          </a:bodyPr>
          <a:lstStyle/>
          <a:p>
            <a:r>
              <a:rPr kumimoji="1" lang="ja-JP" altLang="en-US" dirty="0"/>
              <a:t>直し方に大きく２通り（詳しくは４通り）あります。</a:t>
            </a:r>
            <a:endParaRPr kumimoji="1" lang="en-US" altLang="ja-JP" dirty="0"/>
          </a:p>
          <a:p>
            <a:r>
              <a:rPr kumimoji="1" lang="ja-JP" altLang="en-US" dirty="0"/>
              <a:t>それぞれに特色がある</a:t>
            </a:r>
          </a:p>
        </p:txBody>
      </p:sp>
      <p:sp>
        <p:nvSpPr>
          <p:cNvPr id="10" name="テキスト ボックス 9"/>
          <p:cNvSpPr txBox="1"/>
          <p:nvPr/>
        </p:nvSpPr>
        <p:spPr>
          <a:xfrm>
            <a:off x="951338" y="3149600"/>
            <a:ext cx="4646785" cy="369332"/>
          </a:xfrm>
          <a:prstGeom prst="rect">
            <a:avLst/>
          </a:prstGeom>
          <a:noFill/>
        </p:spPr>
        <p:txBody>
          <a:bodyPr wrap="none" rtlCol="0">
            <a:spAutoFit/>
          </a:bodyPr>
          <a:lstStyle/>
          <a:p>
            <a:r>
              <a:rPr kumimoji="1" lang="en-US" altLang="ja-JP" dirty="0"/>
              <a:t>Homologous recombination (HR)</a:t>
            </a:r>
            <a:r>
              <a:rPr kumimoji="1" lang="ja-JP" altLang="en-US" dirty="0"/>
              <a:t>　相同組換え</a:t>
            </a:r>
          </a:p>
        </p:txBody>
      </p:sp>
      <p:sp>
        <p:nvSpPr>
          <p:cNvPr id="11" name="テキスト ボックス 10"/>
          <p:cNvSpPr txBox="1"/>
          <p:nvPr/>
        </p:nvSpPr>
        <p:spPr>
          <a:xfrm>
            <a:off x="951338" y="3961511"/>
            <a:ext cx="5471370" cy="369332"/>
          </a:xfrm>
          <a:prstGeom prst="rect">
            <a:avLst/>
          </a:prstGeom>
          <a:noFill/>
        </p:spPr>
        <p:txBody>
          <a:bodyPr wrap="none" rtlCol="0">
            <a:spAutoFit/>
          </a:bodyPr>
          <a:lstStyle/>
          <a:p>
            <a:r>
              <a:rPr kumimoji="1" lang="en-US" altLang="ja-JP" dirty="0"/>
              <a:t>Non-Homologous End Joining (</a:t>
            </a:r>
            <a:r>
              <a:rPr kumimoji="1" lang="en-US" altLang="ja-JP" dirty="0" err="1"/>
              <a:t>NHEJ</a:t>
            </a:r>
            <a:r>
              <a:rPr kumimoji="1" lang="en-US" altLang="ja-JP" dirty="0"/>
              <a:t>)</a:t>
            </a:r>
            <a:r>
              <a:rPr kumimoji="1" lang="ja-JP" altLang="en-US" dirty="0"/>
              <a:t>　非相同末端結合</a:t>
            </a:r>
          </a:p>
        </p:txBody>
      </p:sp>
      <p:sp>
        <p:nvSpPr>
          <p:cNvPr id="12" name="テキスト ボックス 11"/>
          <p:cNvSpPr txBox="1"/>
          <p:nvPr/>
        </p:nvSpPr>
        <p:spPr>
          <a:xfrm>
            <a:off x="1529380" y="4588756"/>
            <a:ext cx="2284280" cy="369332"/>
          </a:xfrm>
          <a:prstGeom prst="rect">
            <a:avLst/>
          </a:prstGeom>
          <a:noFill/>
        </p:spPr>
        <p:txBody>
          <a:bodyPr wrap="none" rtlCol="0">
            <a:spAutoFit/>
          </a:bodyPr>
          <a:lstStyle/>
          <a:p>
            <a:r>
              <a:rPr kumimoji="1" lang="en-US" altLang="ja-JP" dirty="0"/>
              <a:t>classical </a:t>
            </a:r>
            <a:r>
              <a:rPr kumimoji="1" lang="en-US" altLang="ja-JP" dirty="0" err="1"/>
              <a:t>NHEJ</a:t>
            </a:r>
            <a:r>
              <a:rPr kumimoji="1" lang="en-US" altLang="ja-JP" dirty="0"/>
              <a:t>(C-</a:t>
            </a:r>
            <a:r>
              <a:rPr kumimoji="1" lang="en-US" altLang="ja-JP" dirty="0" err="1"/>
              <a:t>NHEJ</a:t>
            </a:r>
            <a:r>
              <a:rPr kumimoji="1" lang="en-US" altLang="ja-JP" dirty="0"/>
              <a:t>)</a:t>
            </a:r>
            <a:endParaRPr kumimoji="1" lang="ja-JP" altLang="en-US" dirty="0"/>
          </a:p>
        </p:txBody>
      </p:sp>
      <p:sp>
        <p:nvSpPr>
          <p:cNvPr id="13" name="テキスト ボックス 12"/>
          <p:cNvSpPr txBox="1"/>
          <p:nvPr/>
        </p:nvSpPr>
        <p:spPr>
          <a:xfrm>
            <a:off x="1529380" y="5041831"/>
            <a:ext cx="2808333" cy="369332"/>
          </a:xfrm>
          <a:prstGeom prst="rect">
            <a:avLst/>
          </a:prstGeom>
          <a:noFill/>
        </p:spPr>
        <p:txBody>
          <a:bodyPr wrap="none" rtlCol="0">
            <a:spAutoFit/>
          </a:bodyPr>
          <a:lstStyle/>
          <a:p>
            <a:r>
              <a:rPr kumimoji="1" lang="en-US" altLang="ja-JP" dirty="0"/>
              <a:t>alternative end joining (</a:t>
            </a:r>
            <a:r>
              <a:rPr kumimoji="1" lang="en-US" altLang="ja-JP" dirty="0" err="1"/>
              <a:t>AEJ</a:t>
            </a:r>
            <a:r>
              <a:rPr kumimoji="1" lang="en-US" altLang="ja-JP" dirty="0"/>
              <a:t>)</a:t>
            </a:r>
            <a:endParaRPr kumimoji="1" lang="ja-JP" altLang="en-US" dirty="0"/>
          </a:p>
        </p:txBody>
      </p:sp>
      <p:sp>
        <p:nvSpPr>
          <p:cNvPr id="14" name="テキスト ボックス 13"/>
          <p:cNvSpPr txBox="1"/>
          <p:nvPr/>
        </p:nvSpPr>
        <p:spPr>
          <a:xfrm>
            <a:off x="1529380" y="5518559"/>
            <a:ext cx="6878743" cy="369332"/>
          </a:xfrm>
          <a:prstGeom prst="rect">
            <a:avLst/>
          </a:prstGeom>
          <a:noFill/>
        </p:spPr>
        <p:txBody>
          <a:bodyPr wrap="none" rtlCol="0">
            <a:spAutoFit/>
          </a:bodyPr>
          <a:lstStyle/>
          <a:p>
            <a:r>
              <a:rPr kumimoji="1" lang="en-US" altLang="ja-JP" dirty="0"/>
              <a:t>backup </a:t>
            </a:r>
            <a:r>
              <a:rPr kumimoji="1" lang="en-US" altLang="ja-JP" dirty="0" err="1"/>
              <a:t>NHEJ</a:t>
            </a:r>
            <a:r>
              <a:rPr kumimoji="1" lang="en-US" altLang="ja-JP" dirty="0"/>
              <a:t> (B-</a:t>
            </a:r>
            <a:r>
              <a:rPr kumimoji="1" lang="en-US" altLang="ja-JP" dirty="0" err="1"/>
              <a:t>NHEJ</a:t>
            </a:r>
            <a:r>
              <a:rPr kumimoji="1" lang="en-US" altLang="ja-JP" dirty="0"/>
              <a:t>)</a:t>
            </a:r>
            <a:r>
              <a:rPr kumimoji="1" lang="ja-JP" altLang="en-US" dirty="0"/>
              <a:t> </a:t>
            </a:r>
            <a:r>
              <a:rPr kumimoji="1" lang="en-US" altLang="ja-JP" dirty="0"/>
              <a:t>or </a:t>
            </a:r>
            <a:r>
              <a:rPr kumimoji="1" lang="en-US" altLang="ja-JP" dirty="0" err="1"/>
              <a:t>microhomology</a:t>
            </a:r>
            <a:r>
              <a:rPr kumimoji="1" lang="en-US" altLang="ja-JP" dirty="0"/>
              <a:t>-mediated end joining (</a:t>
            </a:r>
            <a:r>
              <a:rPr kumimoji="1" lang="en-US" altLang="ja-JP" dirty="0" err="1"/>
              <a:t>MMEJ</a:t>
            </a:r>
            <a:r>
              <a:rPr kumimoji="1" lang="en-US" altLang="ja-JP" dirty="0"/>
              <a:t>)</a:t>
            </a:r>
            <a:endParaRPr kumimoji="1" lang="ja-JP" altLang="en-US" dirty="0"/>
          </a:p>
        </p:txBody>
      </p:sp>
      <p:sp>
        <p:nvSpPr>
          <p:cNvPr id="2" name="正方形/長方形 1"/>
          <p:cNvSpPr/>
          <p:nvPr/>
        </p:nvSpPr>
        <p:spPr>
          <a:xfrm>
            <a:off x="1262741" y="5000530"/>
            <a:ext cx="7649029" cy="1080956"/>
          </a:xfrm>
          <a:prstGeom prst="rect">
            <a:avLst/>
          </a:prstGeom>
          <a:solidFill>
            <a:srgbClr val="FFFFFF">
              <a:alpha val="6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8337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相同組換えと非相同末端結合による修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75" y="756166"/>
            <a:ext cx="8096250" cy="5715000"/>
          </a:xfrm>
          <a:prstGeom prst="rect">
            <a:avLst/>
          </a:prstGeom>
        </p:spPr>
      </p:pic>
      <p:sp>
        <p:nvSpPr>
          <p:cNvPr id="5" name="テキスト ボックス 4"/>
          <p:cNvSpPr txBox="1"/>
          <p:nvPr/>
        </p:nvSpPr>
        <p:spPr>
          <a:xfrm>
            <a:off x="1799989" y="6471166"/>
            <a:ext cx="6306022" cy="369332"/>
          </a:xfrm>
          <a:prstGeom prst="rect">
            <a:avLst/>
          </a:prstGeom>
          <a:noFill/>
        </p:spPr>
        <p:txBody>
          <a:bodyPr wrap="none" rtlCol="0">
            <a:spAutoFit/>
          </a:bodyPr>
          <a:lstStyle/>
          <a:p>
            <a:r>
              <a:rPr kumimoji="1" lang="en-US" altLang="ja-JP" dirty="0"/>
              <a:t>https://atomica.jaea.go.jp/data/fig/fig_pict_09-02-02-12-01.html</a:t>
            </a:r>
            <a:endParaRPr kumimoji="1" lang="ja-JP" altLang="en-US" dirty="0"/>
          </a:p>
        </p:txBody>
      </p:sp>
      <p:sp>
        <p:nvSpPr>
          <p:cNvPr id="6" name="テキスト ボックス 5"/>
          <p:cNvSpPr txBox="1"/>
          <p:nvPr/>
        </p:nvSpPr>
        <p:spPr>
          <a:xfrm>
            <a:off x="356507" y="160337"/>
            <a:ext cx="3492623" cy="646331"/>
          </a:xfrm>
          <a:prstGeom prst="rect">
            <a:avLst/>
          </a:prstGeom>
          <a:noFill/>
        </p:spPr>
        <p:txBody>
          <a:bodyPr wrap="none" rtlCol="0">
            <a:spAutoFit/>
          </a:bodyPr>
          <a:lstStyle/>
          <a:p>
            <a:r>
              <a:rPr kumimoji="1" lang="en-US" altLang="ja-JP" dirty="0"/>
              <a:t>Homologous recombination (HR)</a:t>
            </a:r>
            <a:r>
              <a:rPr kumimoji="1" lang="ja-JP" altLang="en-US" dirty="0"/>
              <a:t>　</a:t>
            </a:r>
            <a:endParaRPr kumimoji="1" lang="en-US" altLang="ja-JP" dirty="0"/>
          </a:p>
          <a:p>
            <a:r>
              <a:rPr kumimoji="1" lang="ja-JP" altLang="en-US" dirty="0"/>
              <a:t>相同組換え</a:t>
            </a:r>
          </a:p>
        </p:txBody>
      </p:sp>
      <p:sp>
        <p:nvSpPr>
          <p:cNvPr id="7" name="テキスト ボックス 6"/>
          <p:cNvSpPr txBox="1"/>
          <p:nvPr/>
        </p:nvSpPr>
        <p:spPr>
          <a:xfrm>
            <a:off x="5145582" y="160338"/>
            <a:ext cx="3855543" cy="646331"/>
          </a:xfrm>
          <a:prstGeom prst="rect">
            <a:avLst/>
          </a:prstGeom>
          <a:noFill/>
        </p:spPr>
        <p:txBody>
          <a:bodyPr wrap="none" rtlCol="0">
            <a:spAutoFit/>
          </a:bodyPr>
          <a:lstStyle/>
          <a:p>
            <a:r>
              <a:rPr kumimoji="1" lang="en-US" altLang="ja-JP" dirty="0"/>
              <a:t>Non-Homologous End Joining (</a:t>
            </a:r>
            <a:r>
              <a:rPr kumimoji="1" lang="en-US" altLang="ja-JP" dirty="0" err="1"/>
              <a:t>NHEJ</a:t>
            </a:r>
            <a:r>
              <a:rPr kumimoji="1" lang="en-US" altLang="ja-JP" dirty="0"/>
              <a:t>)</a:t>
            </a:r>
            <a:r>
              <a:rPr kumimoji="1" lang="ja-JP" altLang="en-US" dirty="0"/>
              <a:t>　</a:t>
            </a:r>
            <a:endParaRPr kumimoji="1" lang="en-US" altLang="ja-JP" dirty="0"/>
          </a:p>
          <a:p>
            <a:r>
              <a:rPr kumimoji="1" lang="ja-JP" altLang="en-US" dirty="0"/>
              <a:t>非相同末端結合</a:t>
            </a:r>
          </a:p>
        </p:txBody>
      </p:sp>
    </p:spTree>
    <p:extLst>
      <p:ext uri="{BB962C8B-B14F-4D97-AF65-F5344CB8AC3E}">
        <p14:creationId xmlns:p14="http://schemas.microsoft.com/office/powerpoint/2010/main" val="91899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899" y="1074057"/>
            <a:ext cx="8666908" cy="4699907"/>
          </a:xfrm>
          <a:prstGeom prst="rect">
            <a:avLst/>
          </a:prstGeom>
        </p:spPr>
      </p:pic>
      <p:sp>
        <p:nvSpPr>
          <p:cNvPr id="4" name="テキスト ボックス 3"/>
          <p:cNvSpPr txBox="1"/>
          <p:nvPr/>
        </p:nvSpPr>
        <p:spPr>
          <a:xfrm>
            <a:off x="588899" y="208297"/>
            <a:ext cx="8399222" cy="523220"/>
          </a:xfrm>
          <a:prstGeom prst="rect">
            <a:avLst/>
          </a:prstGeom>
          <a:noFill/>
        </p:spPr>
        <p:txBody>
          <a:bodyPr wrap="none" rtlCol="0">
            <a:spAutoFit/>
          </a:bodyPr>
          <a:lstStyle/>
          <a:p>
            <a:r>
              <a:rPr kumimoji="1" lang="en-US" altLang="ja-JP" sz="2800" dirty="0"/>
              <a:t>Non-Homologous End Joining (</a:t>
            </a:r>
            <a:r>
              <a:rPr kumimoji="1" lang="en-US" altLang="ja-JP" sz="2800" dirty="0" err="1"/>
              <a:t>NHEJ</a:t>
            </a:r>
            <a:r>
              <a:rPr kumimoji="1" lang="en-US" altLang="ja-JP" sz="2800" dirty="0"/>
              <a:t>)</a:t>
            </a:r>
            <a:r>
              <a:rPr kumimoji="1" lang="ja-JP" altLang="en-US" sz="2800" dirty="0"/>
              <a:t>　非相同末端結合</a:t>
            </a:r>
          </a:p>
        </p:txBody>
      </p:sp>
      <p:sp>
        <p:nvSpPr>
          <p:cNvPr id="5" name="テキスト ボックス 4"/>
          <p:cNvSpPr txBox="1"/>
          <p:nvPr/>
        </p:nvSpPr>
        <p:spPr>
          <a:xfrm>
            <a:off x="1077157" y="5978003"/>
            <a:ext cx="1531188" cy="646331"/>
          </a:xfrm>
          <a:prstGeom prst="rect">
            <a:avLst/>
          </a:prstGeom>
          <a:noFill/>
        </p:spPr>
        <p:txBody>
          <a:bodyPr wrap="none" rtlCol="0">
            <a:spAutoFit/>
          </a:bodyPr>
          <a:lstStyle/>
          <a:p>
            <a:r>
              <a:rPr kumimoji="1" lang="en-US" altLang="ja-JP" dirty="0"/>
              <a:t>classical </a:t>
            </a:r>
          </a:p>
          <a:p>
            <a:r>
              <a:rPr kumimoji="1" lang="en-US" altLang="ja-JP" dirty="0" err="1"/>
              <a:t>NHEJ</a:t>
            </a:r>
            <a:r>
              <a:rPr kumimoji="1" lang="ja-JP" altLang="en-US" dirty="0"/>
              <a:t> </a:t>
            </a:r>
            <a:r>
              <a:rPr kumimoji="1" lang="en-US" altLang="ja-JP" dirty="0"/>
              <a:t>(C-</a:t>
            </a:r>
            <a:r>
              <a:rPr kumimoji="1" lang="en-US" altLang="ja-JP" dirty="0" err="1"/>
              <a:t>NHEJ</a:t>
            </a:r>
            <a:r>
              <a:rPr kumimoji="1" lang="en-US" altLang="ja-JP" dirty="0"/>
              <a:t>)</a:t>
            </a:r>
            <a:endParaRPr kumimoji="1" lang="ja-JP" altLang="en-US" dirty="0"/>
          </a:p>
        </p:txBody>
      </p:sp>
      <p:sp>
        <p:nvSpPr>
          <p:cNvPr id="6" name="テキスト ボックス 5"/>
          <p:cNvSpPr txBox="1"/>
          <p:nvPr/>
        </p:nvSpPr>
        <p:spPr>
          <a:xfrm>
            <a:off x="3405650" y="5954964"/>
            <a:ext cx="2808333" cy="369332"/>
          </a:xfrm>
          <a:prstGeom prst="rect">
            <a:avLst/>
          </a:prstGeom>
          <a:noFill/>
        </p:spPr>
        <p:txBody>
          <a:bodyPr wrap="none" rtlCol="0">
            <a:spAutoFit/>
          </a:bodyPr>
          <a:lstStyle/>
          <a:p>
            <a:r>
              <a:rPr kumimoji="1" lang="en-US" altLang="ja-JP" dirty="0"/>
              <a:t>Alternative end joining (</a:t>
            </a:r>
            <a:r>
              <a:rPr kumimoji="1" lang="en-US" altLang="ja-JP" dirty="0" err="1"/>
              <a:t>AEJ</a:t>
            </a:r>
            <a:r>
              <a:rPr kumimoji="1" lang="en-US" altLang="ja-JP" dirty="0"/>
              <a:t>)</a:t>
            </a:r>
            <a:endParaRPr kumimoji="1" lang="ja-JP" altLang="en-US" dirty="0"/>
          </a:p>
        </p:txBody>
      </p:sp>
      <p:sp>
        <p:nvSpPr>
          <p:cNvPr id="7" name="テキスト ボックス 6"/>
          <p:cNvSpPr txBox="1"/>
          <p:nvPr/>
        </p:nvSpPr>
        <p:spPr>
          <a:xfrm>
            <a:off x="3405650" y="6301168"/>
            <a:ext cx="4620751" cy="369332"/>
          </a:xfrm>
          <a:prstGeom prst="rect">
            <a:avLst/>
          </a:prstGeom>
          <a:noFill/>
        </p:spPr>
        <p:txBody>
          <a:bodyPr wrap="square" rtlCol="0">
            <a:spAutoFit/>
          </a:bodyPr>
          <a:lstStyle/>
          <a:p>
            <a:r>
              <a:rPr kumimoji="1" lang="en-US" altLang="ja-JP" dirty="0" err="1"/>
              <a:t>microhomology</a:t>
            </a:r>
            <a:r>
              <a:rPr kumimoji="1" lang="en-US" altLang="ja-JP" dirty="0"/>
              <a:t>-mediated end joining (</a:t>
            </a:r>
            <a:r>
              <a:rPr kumimoji="1" lang="en-US" altLang="ja-JP" dirty="0" err="1"/>
              <a:t>MMEJ</a:t>
            </a:r>
            <a:r>
              <a:rPr kumimoji="1" lang="en-US" altLang="ja-JP" dirty="0"/>
              <a:t>)</a:t>
            </a:r>
            <a:endParaRPr kumimoji="1" lang="ja-JP" altLang="en-US" dirty="0"/>
          </a:p>
        </p:txBody>
      </p:sp>
      <p:sp>
        <p:nvSpPr>
          <p:cNvPr id="8" name="テキスト ボックス 7"/>
          <p:cNvSpPr txBox="1"/>
          <p:nvPr/>
        </p:nvSpPr>
        <p:spPr>
          <a:xfrm>
            <a:off x="1435552" y="1161919"/>
            <a:ext cx="1219436" cy="369332"/>
          </a:xfrm>
          <a:prstGeom prst="rect">
            <a:avLst/>
          </a:prstGeom>
          <a:noFill/>
          <a:ln>
            <a:solidFill>
              <a:schemeClr val="tx1"/>
            </a:solidFill>
          </a:ln>
        </p:spPr>
        <p:txBody>
          <a:bodyPr wrap="none" rtlCol="0">
            <a:spAutoFit/>
          </a:bodyPr>
          <a:lstStyle/>
          <a:p>
            <a:r>
              <a:rPr kumimoji="1" lang="en-US" altLang="ja-JP" dirty="0" err="1"/>
              <a:t>Ku70</a:t>
            </a:r>
            <a:r>
              <a:rPr kumimoji="1" lang="en-US" altLang="ja-JP" dirty="0"/>
              <a:t>/</a:t>
            </a:r>
            <a:r>
              <a:rPr kumimoji="1" lang="en-US" altLang="ja-JP" dirty="0" err="1"/>
              <a:t>Ku80</a:t>
            </a:r>
            <a:endParaRPr kumimoji="1" lang="ja-JP" altLang="en-US" dirty="0"/>
          </a:p>
        </p:txBody>
      </p:sp>
      <p:sp>
        <p:nvSpPr>
          <p:cNvPr id="10" name="テキスト ボックス 9"/>
          <p:cNvSpPr txBox="1"/>
          <p:nvPr/>
        </p:nvSpPr>
        <p:spPr>
          <a:xfrm>
            <a:off x="1494317" y="1689125"/>
            <a:ext cx="1101905" cy="369332"/>
          </a:xfrm>
          <a:prstGeom prst="rect">
            <a:avLst/>
          </a:prstGeom>
          <a:noFill/>
          <a:ln>
            <a:solidFill>
              <a:schemeClr val="tx1"/>
            </a:solidFill>
          </a:ln>
        </p:spPr>
        <p:txBody>
          <a:bodyPr wrap="none" rtlCol="0">
            <a:spAutoFit/>
          </a:bodyPr>
          <a:lstStyle/>
          <a:p>
            <a:r>
              <a:rPr kumimoji="1" lang="en-US" altLang="ja-JP" dirty="0"/>
              <a:t>DNA-</a:t>
            </a:r>
            <a:r>
              <a:rPr kumimoji="1" lang="en-US" altLang="ja-JP" dirty="0" err="1"/>
              <a:t>PKcs</a:t>
            </a:r>
            <a:endParaRPr kumimoji="1" lang="ja-JP" altLang="en-US" dirty="0"/>
          </a:p>
        </p:txBody>
      </p:sp>
      <p:sp>
        <p:nvSpPr>
          <p:cNvPr id="12" name="テキスト ボックス 11"/>
          <p:cNvSpPr txBox="1"/>
          <p:nvPr/>
        </p:nvSpPr>
        <p:spPr>
          <a:xfrm>
            <a:off x="6864119" y="5852900"/>
            <a:ext cx="2950488" cy="369332"/>
          </a:xfrm>
          <a:prstGeom prst="rect">
            <a:avLst/>
          </a:prstGeom>
          <a:noFill/>
        </p:spPr>
        <p:txBody>
          <a:bodyPr wrap="none" rtlCol="0">
            <a:spAutoFit/>
          </a:bodyPr>
          <a:lstStyle/>
          <a:p>
            <a:r>
              <a:rPr kumimoji="1" lang="en-US" altLang="ja-JP" dirty="0"/>
              <a:t>single-strand annealing (</a:t>
            </a:r>
            <a:r>
              <a:rPr kumimoji="1" lang="en-US" altLang="ja-JP" dirty="0" err="1"/>
              <a:t>SSA</a:t>
            </a:r>
            <a:r>
              <a:rPr kumimoji="1" lang="en-US" altLang="ja-JP" dirty="0"/>
              <a:t>) </a:t>
            </a:r>
            <a:endParaRPr kumimoji="1" lang="ja-JP" altLang="en-US" dirty="0"/>
          </a:p>
        </p:txBody>
      </p:sp>
    </p:spTree>
    <p:extLst>
      <p:ext uri="{BB962C8B-B14F-4D97-AF65-F5344CB8AC3E}">
        <p14:creationId xmlns:p14="http://schemas.microsoft.com/office/powerpoint/2010/main" val="2627592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18521" y="1194022"/>
            <a:ext cx="6190279"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DNA </a:t>
            </a:r>
            <a:r>
              <a:rPr kumimoji="1" lang="ja-JP" altLang="en-US" sz="2400" b="0"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cs typeface="+mn-cs"/>
              </a:rPr>
              <a:t>が破</a:t>
            </a: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損していると分裂できないので、</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細胞はかなり一生懸命に直します。</a:t>
            </a:r>
          </a:p>
        </p:txBody>
      </p:sp>
      <p:sp>
        <p:nvSpPr>
          <p:cNvPr id="9" name="テキスト ボックス 8"/>
          <p:cNvSpPr txBox="1"/>
          <p:nvPr/>
        </p:nvSpPr>
        <p:spPr>
          <a:xfrm>
            <a:off x="951338" y="2337689"/>
            <a:ext cx="5724644"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直し方に大きく２通り（詳しくは４通り）あります。</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それぞれに特色がある</a:t>
            </a:r>
          </a:p>
        </p:txBody>
      </p:sp>
      <p:sp>
        <p:nvSpPr>
          <p:cNvPr id="10" name="テキスト ボックス 9"/>
          <p:cNvSpPr txBox="1"/>
          <p:nvPr/>
        </p:nvSpPr>
        <p:spPr>
          <a:xfrm>
            <a:off x="951338" y="3149600"/>
            <a:ext cx="464678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Homologous recombination (HR)</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相同組換え</a:t>
            </a:r>
          </a:p>
        </p:txBody>
      </p:sp>
      <p:sp>
        <p:nvSpPr>
          <p:cNvPr id="11" name="テキスト ボックス 10"/>
          <p:cNvSpPr txBox="1"/>
          <p:nvPr/>
        </p:nvSpPr>
        <p:spPr>
          <a:xfrm>
            <a:off x="951338" y="4055600"/>
            <a:ext cx="547137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Non-Homologous End Joining (</a:t>
            </a:r>
            <a:r>
              <a:rPr kumimoji="1" lang="en-US" altLang="ja-JP" sz="1800" b="0" i="0" u="none" strike="noStrike" kern="1200" cap="none" spc="0" normalizeH="0" baseline="0" noProof="0" dirty="0" err="1">
                <a:ln>
                  <a:noFill/>
                </a:ln>
                <a:solidFill>
                  <a:prstClr val="black"/>
                </a:solidFill>
                <a:effectLst/>
                <a:uLnTx/>
                <a:uFillTx/>
                <a:latin typeface="Calibri" panose="020F0502020204030204"/>
                <a:ea typeface="游ゴシック" panose="020B0400000000000000" pitchFamily="50" charset="-128"/>
                <a:cs typeface="+mn-cs"/>
              </a:rPr>
              <a:t>NHEJ</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非相同末端結合</a:t>
            </a:r>
          </a:p>
        </p:txBody>
      </p:sp>
      <p:sp>
        <p:nvSpPr>
          <p:cNvPr id="2" name="テキスト ボックス 1"/>
          <p:cNvSpPr txBox="1"/>
          <p:nvPr/>
        </p:nvSpPr>
        <p:spPr>
          <a:xfrm>
            <a:off x="951338" y="3576100"/>
            <a:ext cx="8648521" cy="369332"/>
          </a:xfrm>
          <a:prstGeom prst="rect">
            <a:avLst/>
          </a:prstGeom>
          <a:noFill/>
        </p:spPr>
        <p:txBody>
          <a:bodyPr wrap="none" rtlCol="0">
            <a:spAutoFit/>
          </a:bodyPr>
          <a:lstStyle/>
          <a:p>
            <a:r>
              <a:rPr kumimoji="1" lang="ja-JP" altLang="en-US" dirty="0"/>
              <a:t>正確に直す。ただし、鋳型となる</a:t>
            </a:r>
            <a:r>
              <a:rPr kumimoji="1" lang="en-US" altLang="ja-JP" dirty="0"/>
              <a:t>DNA</a:t>
            </a:r>
            <a:r>
              <a:rPr kumimoji="1" lang="ja-JP" altLang="en-US" dirty="0"/>
              <a:t>鎖が必要なので、</a:t>
            </a:r>
            <a:r>
              <a:rPr kumimoji="1" lang="en-US" altLang="ja-JP" dirty="0"/>
              <a:t>S </a:t>
            </a:r>
            <a:r>
              <a:rPr kumimoji="1" lang="ja-JP" altLang="en-US" dirty="0"/>
              <a:t>期の終わりと</a:t>
            </a:r>
            <a:r>
              <a:rPr kumimoji="1" lang="en-US" altLang="ja-JP" dirty="0" err="1"/>
              <a:t>G2</a:t>
            </a:r>
            <a:r>
              <a:rPr kumimoji="1" lang="ja-JP" altLang="en-US" dirty="0"/>
              <a:t>期に可能</a:t>
            </a:r>
          </a:p>
        </p:txBody>
      </p:sp>
      <p:sp>
        <p:nvSpPr>
          <p:cNvPr id="15" name="テキスト ボックス 14"/>
          <p:cNvSpPr txBox="1"/>
          <p:nvPr/>
        </p:nvSpPr>
        <p:spPr>
          <a:xfrm>
            <a:off x="951338" y="4535101"/>
            <a:ext cx="7303602" cy="369332"/>
          </a:xfrm>
          <a:prstGeom prst="rect">
            <a:avLst/>
          </a:prstGeom>
          <a:noFill/>
        </p:spPr>
        <p:txBody>
          <a:bodyPr wrap="none" rtlCol="0">
            <a:spAutoFit/>
          </a:bodyPr>
          <a:lstStyle/>
          <a:p>
            <a:r>
              <a:rPr kumimoji="1" lang="ja-JP" altLang="en-US" dirty="0"/>
              <a:t>間違い</a:t>
            </a:r>
            <a:r>
              <a:rPr kumimoji="1" lang="ja-JP" altLang="en-US" dirty="0" err="1"/>
              <a:t>多し</a:t>
            </a:r>
            <a:r>
              <a:rPr kumimoji="1" lang="ja-JP" altLang="en-US" dirty="0"/>
              <a:t>。ただし、鋳型となる</a:t>
            </a:r>
            <a:r>
              <a:rPr kumimoji="1" lang="en-US" altLang="ja-JP" dirty="0"/>
              <a:t>DNA</a:t>
            </a:r>
            <a:r>
              <a:rPr kumimoji="1" lang="ja-JP" altLang="en-US" dirty="0"/>
              <a:t>鎖が不要なので、いつでも可能</a:t>
            </a:r>
          </a:p>
        </p:txBody>
      </p:sp>
    </p:spTree>
    <p:extLst>
      <p:ext uri="{BB962C8B-B14F-4D97-AF65-F5344CB8AC3E}">
        <p14:creationId xmlns:p14="http://schemas.microsoft.com/office/powerpoint/2010/main" val="82736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p:cNvGrpSpPr/>
          <p:nvPr/>
        </p:nvGrpSpPr>
        <p:grpSpPr>
          <a:xfrm>
            <a:off x="3068891" y="3932913"/>
            <a:ext cx="2943692" cy="703680"/>
            <a:chOff x="3068891" y="3932913"/>
            <a:chExt cx="2943692" cy="703680"/>
          </a:xfrm>
        </p:grpSpPr>
        <p:sp>
          <p:nvSpPr>
            <p:cNvPr id="4" name="下矢印 3"/>
            <p:cNvSpPr/>
            <p:nvPr/>
          </p:nvSpPr>
          <p:spPr>
            <a:xfrm rot="2700000">
              <a:off x="3291202" y="3967054"/>
              <a:ext cx="259057" cy="70368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rot="18900000" flipH="1">
              <a:off x="5753526" y="3932913"/>
              <a:ext cx="259057" cy="70368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楕円 8"/>
          <p:cNvSpPr/>
          <p:nvPr/>
        </p:nvSpPr>
        <p:spPr>
          <a:xfrm>
            <a:off x="3505261" y="3750127"/>
            <a:ext cx="2024681" cy="1756470"/>
          </a:xfrm>
          <a:prstGeom prst="ellipse">
            <a:avLst/>
          </a:prstGeom>
          <a:noFill/>
          <a:ln w="76200">
            <a:solidFill>
              <a:srgbClr val="FFCC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809283" y="425363"/>
            <a:ext cx="8251277"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いずれでも、</a:t>
            </a:r>
            <a:r>
              <a:rPr kumimoji="1" lang="en-US"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DNA </a:t>
            </a:r>
            <a:r>
              <a:rPr kumimoji="1" lang="ja-JP" altLang="en-US" sz="2400" dirty="0">
                <a:solidFill>
                  <a:prstClr val="black"/>
                </a:solidFill>
                <a:latin typeface="Calibri" panose="020F0502020204030204"/>
                <a:ea typeface="游ゴシック" panose="020B0400000000000000" pitchFamily="50" charset="-128"/>
              </a:rPr>
              <a:t>損傷を直すためには細胞周期を停止することが必要</a:t>
            </a:r>
            <a:endPar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p:cNvSpPr txBox="1"/>
          <p:nvPr/>
        </p:nvSpPr>
        <p:spPr>
          <a:xfrm>
            <a:off x="3227855" y="2526209"/>
            <a:ext cx="2723823" cy="523220"/>
          </a:xfrm>
          <a:prstGeom prst="rect">
            <a:avLst/>
          </a:prstGeom>
          <a:noFill/>
        </p:spPr>
        <p:txBody>
          <a:bodyPr wrap="none" rtlCol="0">
            <a:spAutoFit/>
          </a:bodyPr>
          <a:lstStyle/>
          <a:p>
            <a:r>
              <a:rPr kumimoji="1" lang="en-US" altLang="ja-JP" sz="2800" dirty="0"/>
              <a:t>DNA </a:t>
            </a:r>
            <a:r>
              <a:rPr kumimoji="1" lang="ja-JP" altLang="en-US" sz="2800" dirty="0"/>
              <a:t>損傷が発生</a:t>
            </a:r>
          </a:p>
        </p:txBody>
      </p:sp>
      <p:sp>
        <p:nvSpPr>
          <p:cNvPr id="5" name="テキスト ボックス 4"/>
          <p:cNvSpPr txBox="1"/>
          <p:nvPr/>
        </p:nvSpPr>
        <p:spPr>
          <a:xfrm>
            <a:off x="3282994" y="1659223"/>
            <a:ext cx="2698175" cy="523220"/>
          </a:xfrm>
          <a:prstGeom prst="rect">
            <a:avLst/>
          </a:prstGeom>
          <a:noFill/>
        </p:spPr>
        <p:txBody>
          <a:bodyPr wrap="none" rtlCol="0">
            <a:spAutoFit/>
          </a:bodyPr>
          <a:lstStyle/>
          <a:p>
            <a:r>
              <a:rPr kumimoji="1" lang="ja-JP" altLang="en-US" sz="2800" dirty="0"/>
              <a:t>放射線に被ばく</a:t>
            </a:r>
          </a:p>
        </p:txBody>
      </p:sp>
      <p:sp>
        <p:nvSpPr>
          <p:cNvPr id="6" name="テキスト ボックス 5"/>
          <p:cNvSpPr txBox="1"/>
          <p:nvPr/>
        </p:nvSpPr>
        <p:spPr>
          <a:xfrm>
            <a:off x="3227855" y="3398741"/>
            <a:ext cx="2808452" cy="523220"/>
          </a:xfrm>
          <a:prstGeom prst="rect">
            <a:avLst/>
          </a:prstGeom>
          <a:noFill/>
        </p:spPr>
        <p:txBody>
          <a:bodyPr wrap="square" rtlCol="0">
            <a:spAutoFit/>
          </a:bodyPr>
          <a:lstStyle/>
          <a:p>
            <a:r>
              <a:rPr kumimoji="1" lang="ja-JP" altLang="en-US" sz="2800" dirty="0"/>
              <a:t>細胞周期を停止</a:t>
            </a:r>
          </a:p>
        </p:txBody>
      </p:sp>
      <p:sp>
        <p:nvSpPr>
          <p:cNvPr id="7" name="テキスト ボックス 6"/>
          <p:cNvSpPr txBox="1"/>
          <p:nvPr/>
        </p:nvSpPr>
        <p:spPr>
          <a:xfrm>
            <a:off x="1411640" y="4634065"/>
            <a:ext cx="2808452" cy="523220"/>
          </a:xfrm>
          <a:prstGeom prst="rect">
            <a:avLst/>
          </a:prstGeom>
          <a:noFill/>
        </p:spPr>
        <p:txBody>
          <a:bodyPr wrap="square" rtlCol="0">
            <a:spAutoFit/>
          </a:bodyPr>
          <a:lstStyle/>
          <a:p>
            <a:r>
              <a:rPr kumimoji="1" lang="en-US" altLang="ja-JP" sz="2800" dirty="0"/>
              <a:t>DNA </a:t>
            </a:r>
            <a:r>
              <a:rPr kumimoji="1" lang="ja-JP" altLang="en-US" sz="2800" dirty="0"/>
              <a:t>損傷を修復</a:t>
            </a:r>
          </a:p>
        </p:txBody>
      </p:sp>
      <p:sp>
        <p:nvSpPr>
          <p:cNvPr id="8" name="テキスト ボックス 7"/>
          <p:cNvSpPr txBox="1"/>
          <p:nvPr/>
        </p:nvSpPr>
        <p:spPr>
          <a:xfrm>
            <a:off x="4934922" y="4634065"/>
            <a:ext cx="3439822" cy="523220"/>
          </a:xfrm>
          <a:prstGeom prst="rect">
            <a:avLst/>
          </a:prstGeom>
          <a:noFill/>
        </p:spPr>
        <p:txBody>
          <a:bodyPr wrap="square" rtlCol="0">
            <a:spAutoFit/>
          </a:bodyPr>
          <a:lstStyle/>
          <a:p>
            <a:r>
              <a:rPr kumimoji="1" lang="ja-JP" altLang="en-US" sz="2800" dirty="0"/>
              <a:t>アポトーシス細胞死</a:t>
            </a:r>
          </a:p>
        </p:txBody>
      </p:sp>
      <p:sp>
        <p:nvSpPr>
          <p:cNvPr id="10" name="テキスト ボックス 9"/>
          <p:cNvSpPr txBox="1"/>
          <p:nvPr/>
        </p:nvSpPr>
        <p:spPr>
          <a:xfrm>
            <a:off x="4051562" y="4052772"/>
            <a:ext cx="1051891" cy="769441"/>
          </a:xfrm>
          <a:prstGeom prst="rect">
            <a:avLst/>
          </a:prstGeom>
          <a:noFill/>
          <a:ln>
            <a:solidFill>
              <a:srgbClr val="FF0000"/>
            </a:solidFill>
          </a:ln>
        </p:spPr>
        <p:txBody>
          <a:bodyPr wrap="none" rtlCol="0">
            <a:spAutoFit/>
          </a:bodyPr>
          <a:lstStyle/>
          <a:p>
            <a:r>
              <a:rPr kumimoji="1" lang="en-US" altLang="ja-JP" sz="4400" dirty="0" err="1">
                <a:solidFill>
                  <a:srgbClr val="FF0000"/>
                </a:solidFill>
              </a:rPr>
              <a:t>p53</a:t>
            </a:r>
            <a:endParaRPr kumimoji="1" lang="ja-JP" altLang="en-US" sz="4400" dirty="0">
              <a:solidFill>
                <a:srgbClr val="FF0000"/>
              </a:solidFill>
            </a:endParaRPr>
          </a:p>
        </p:txBody>
      </p:sp>
      <p:grpSp>
        <p:nvGrpSpPr>
          <p:cNvPr id="15" name="グループ化 14"/>
          <p:cNvGrpSpPr/>
          <p:nvPr/>
        </p:nvGrpSpPr>
        <p:grpSpPr>
          <a:xfrm>
            <a:off x="6438184" y="1872343"/>
            <a:ext cx="2870578" cy="2246190"/>
            <a:chOff x="6509691" y="1296064"/>
            <a:chExt cx="2870578" cy="2246190"/>
          </a:xfrm>
        </p:grpSpPr>
        <p:sp>
          <p:nvSpPr>
            <p:cNvPr id="11" name="テキスト ボックス 10"/>
            <p:cNvSpPr txBox="1"/>
            <p:nvPr/>
          </p:nvSpPr>
          <p:spPr>
            <a:xfrm>
              <a:off x="8049799" y="2676798"/>
              <a:ext cx="1146468" cy="523220"/>
            </a:xfrm>
            <a:prstGeom prst="rect">
              <a:avLst/>
            </a:prstGeom>
            <a:noFill/>
            <a:ln>
              <a:solidFill>
                <a:schemeClr val="tx1"/>
              </a:solidFill>
            </a:ln>
          </p:spPr>
          <p:txBody>
            <a:bodyPr wrap="none" rtlCol="0">
              <a:spAutoFit/>
            </a:bodyPr>
            <a:lstStyle/>
            <a:p>
              <a:r>
                <a:rPr kumimoji="1" lang="el-GR" altLang="ja-JP" sz="2800" dirty="0">
                  <a:latin typeface="Times New Roman" panose="02020603050405020304" pitchFamily="18" charset="0"/>
                  <a:cs typeface="Times New Roman" panose="02020603050405020304" pitchFamily="18" charset="0"/>
                </a:rPr>
                <a:t>γ</a:t>
              </a:r>
              <a:r>
                <a:rPr kumimoji="1" lang="en-US" altLang="ja-JP" sz="2800" dirty="0" err="1"/>
                <a:t>H2AX</a:t>
              </a:r>
              <a:endParaRPr kumimoji="1" lang="ja-JP" altLang="en-US" sz="2800" dirty="0"/>
            </a:p>
          </p:txBody>
        </p:sp>
        <p:sp>
          <p:nvSpPr>
            <p:cNvPr id="12" name="テキスト ボックス 11"/>
            <p:cNvSpPr txBox="1"/>
            <p:nvPr/>
          </p:nvSpPr>
          <p:spPr>
            <a:xfrm>
              <a:off x="6761002" y="3172922"/>
              <a:ext cx="2367956" cy="369332"/>
            </a:xfrm>
            <a:prstGeom prst="rect">
              <a:avLst/>
            </a:prstGeom>
            <a:noFill/>
          </p:spPr>
          <p:txBody>
            <a:bodyPr wrap="none" rtlCol="0">
              <a:spAutoFit/>
            </a:bodyPr>
            <a:lstStyle/>
            <a:p>
              <a:r>
                <a:rPr kumimoji="1" lang="ja-JP" altLang="en-US" dirty="0"/>
                <a:t>リン酸化された </a:t>
              </a:r>
              <a:r>
                <a:rPr kumimoji="1" lang="en-US" altLang="ja-JP" dirty="0" err="1"/>
                <a:t>H2AX</a:t>
              </a:r>
              <a:endParaRPr kumimoji="1" lang="ja-JP" altLang="en-US" dirty="0"/>
            </a:p>
          </p:txBody>
        </p:sp>
        <p:pic>
          <p:nvPicPr>
            <p:cNvPr id="13" name="図 12"/>
            <p:cNvPicPr>
              <a:picLocks noChangeAspect="1"/>
            </p:cNvPicPr>
            <p:nvPr/>
          </p:nvPicPr>
          <p:blipFill rotWithShape="1">
            <a:blip r:embed="rId2"/>
            <a:srcRect t="7736" r="33987" b="2665"/>
            <a:stretch/>
          </p:blipFill>
          <p:spPr>
            <a:xfrm>
              <a:off x="6509691" y="1296064"/>
              <a:ext cx="2870578" cy="1306286"/>
            </a:xfrm>
            <a:prstGeom prst="rect">
              <a:avLst/>
            </a:prstGeom>
          </p:spPr>
        </p:pic>
        <p:sp>
          <p:nvSpPr>
            <p:cNvPr id="14" name="テキスト ボックス 13"/>
            <p:cNvSpPr txBox="1"/>
            <p:nvPr/>
          </p:nvSpPr>
          <p:spPr>
            <a:xfrm>
              <a:off x="6887963" y="2626943"/>
              <a:ext cx="633315" cy="369332"/>
            </a:xfrm>
            <a:prstGeom prst="rect">
              <a:avLst/>
            </a:prstGeom>
            <a:noFill/>
          </p:spPr>
          <p:txBody>
            <a:bodyPr wrap="none" rtlCol="0">
              <a:spAutoFit/>
            </a:bodyPr>
            <a:lstStyle/>
            <a:p>
              <a:r>
                <a:rPr kumimoji="1" lang="en-US" altLang="ja-JP" dirty="0" err="1"/>
                <a:t>DAPI</a:t>
              </a:r>
              <a:endParaRPr kumimoji="1" lang="ja-JP" altLang="en-US" dirty="0"/>
            </a:p>
          </p:txBody>
        </p:sp>
      </p:grpSp>
      <p:sp>
        <p:nvSpPr>
          <p:cNvPr id="16" name="テキスト ボックス 15"/>
          <p:cNvSpPr txBox="1"/>
          <p:nvPr/>
        </p:nvSpPr>
        <p:spPr>
          <a:xfrm>
            <a:off x="6891765" y="5192875"/>
            <a:ext cx="1116011" cy="369332"/>
          </a:xfrm>
          <a:prstGeom prst="rect">
            <a:avLst/>
          </a:prstGeom>
          <a:noFill/>
          <a:ln>
            <a:solidFill>
              <a:schemeClr val="tx1"/>
            </a:solidFill>
          </a:ln>
        </p:spPr>
        <p:txBody>
          <a:bodyPr wrap="none" rtlCol="0">
            <a:spAutoFit/>
          </a:bodyPr>
          <a:lstStyle/>
          <a:p>
            <a:r>
              <a:rPr kumimoji="1" lang="en-US" altLang="ja-JP" dirty="0"/>
              <a:t>Caspase 3</a:t>
            </a:r>
            <a:endParaRPr kumimoji="1" lang="ja-JP" altLang="en-US" dirty="0"/>
          </a:p>
        </p:txBody>
      </p:sp>
      <p:grpSp>
        <p:nvGrpSpPr>
          <p:cNvPr id="23" name="グループ化 22"/>
          <p:cNvGrpSpPr/>
          <p:nvPr/>
        </p:nvGrpSpPr>
        <p:grpSpPr>
          <a:xfrm>
            <a:off x="54152" y="3198538"/>
            <a:ext cx="3394904" cy="1421880"/>
            <a:chOff x="54152" y="3198538"/>
            <a:chExt cx="3394904" cy="1421880"/>
          </a:xfrm>
        </p:grpSpPr>
        <p:sp>
          <p:nvSpPr>
            <p:cNvPr id="18" name="テキスト ボックス 17"/>
            <p:cNvSpPr txBox="1"/>
            <p:nvPr/>
          </p:nvSpPr>
          <p:spPr>
            <a:xfrm>
              <a:off x="2057754" y="3198538"/>
              <a:ext cx="824521" cy="369332"/>
            </a:xfrm>
            <a:prstGeom prst="rect">
              <a:avLst/>
            </a:prstGeom>
            <a:noFill/>
            <a:ln>
              <a:solidFill>
                <a:schemeClr val="tx1"/>
              </a:solidFill>
            </a:ln>
          </p:spPr>
          <p:txBody>
            <a:bodyPr wrap="none" rtlCol="0">
              <a:spAutoFit/>
            </a:bodyPr>
            <a:lstStyle/>
            <a:p>
              <a:r>
                <a:rPr kumimoji="1" lang="en-US" altLang="ja-JP" dirty="0"/>
                <a:t>Cyclins</a:t>
              </a:r>
              <a:endParaRPr kumimoji="1" lang="ja-JP" altLang="en-US" dirty="0"/>
            </a:p>
          </p:txBody>
        </p:sp>
        <p:sp>
          <p:nvSpPr>
            <p:cNvPr id="20" name="テキスト ボックス 19"/>
            <p:cNvSpPr txBox="1"/>
            <p:nvPr/>
          </p:nvSpPr>
          <p:spPr>
            <a:xfrm>
              <a:off x="54152" y="3974087"/>
              <a:ext cx="3394904" cy="646331"/>
            </a:xfrm>
            <a:prstGeom prst="rect">
              <a:avLst/>
            </a:prstGeom>
            <a:noFill/>
            <a:ln>
              <a:solidFill>
                <a:schemeClr val="tx1"/>
              </a:solidFill>
            </a:ln>
          </p:spPr>
          <p:txBody>
            <a:bodyPr wrap="none" rtlCol="0">
              <a:spAutoFit/>
            </a:bodyPr>
            <a:lstStyle/>
            <a:p>
              <a:pPr algn="ctr"/>
              <a:r>
                <a:rPr kumimoji="1" lang="en-US" altLang="ja-JP" dirty="0"/>
                <a:t>ATM</a:t>
              </a:r>
            </a:p>
            <a:p>
              <a:pPr algn="ctr"/>
              <a:r>
                <a:rPr kumimoji="1" lang="ja-JP" altLang="en-US" dirty="0"/>
                <a:t>（</a:t>
              </a:r>
              <a:r>
                <a:rPr kumimoji="1" lang="en-US" altLang="ja-JP" dirty="0"/>
                <a:t>ataxia telangiectasia mutated</a:t>
              </a:r>
              <a:r>
                <a:rPr kumimoji="1" lang="ja-JP" altLang="en-US" dirty="0"/>
                <a:t>）</a:t>
              </a:r>
            </a:p>
          </p:txBody>
        </p:sp>
      </p:grpSp>
      <p:grpSp>
        <p:nvGrpSpPr>
          <p:cNvPr id="24" name="グループ化 23"/>
          <p:cNvGrpSpPr/>
          <p:nvPr/>
        </p:nvGrpSpPr>
        <p:grpSpPr>
          <a:xfrm>
            <a:off x="995879" y="5321931"/>
            <a:ext cx="2690206" cy="916790"/>
            <a:chOff x="995879" y="5321931"/>
            <a:chExt cx="2690206" cy="916790"/>
          </a:xfrm>
        </p:grpSpPr>
        <p:sp>
          <p:nvSpPr>
            <p:cNvPr id="17" name="テキスト ボックス 16"/>
            <p:cNvSpPr txBox="1"/>
            <p:nvPr/>
          </p:nvSpPr>
          <p:spPr>
            <a:xfrm>
              <a:off x="995879" y="5321931"/>
              <a:ext cx="1147559" cy="369332"/>
            </a:xfrm>
            <a:prstGeom prst="rect">
              <a:avLst/>
            </a:prstGeom>
            <a:noFill/>
            <a:ln>
              <a:solidFill>
                <a:schemeClr val="tx1"/>
              </a:solidFill>
            </a:ln>
          </p:spPr>
          <p:txBody>
            <a:bodyPr wrap="square" rtlCol="0">
              <a:spAutoFit/>
            </a:bodyPr>
            <a:lstStyle/>
            <a:p>
              <a:r>
                <a:rPr kumimoji="1" lang="en-US" altLang="ja-JP" dirty="0"/>
                <a:t>DNA-</a:t>
              </a:r>
              <a:r>
                <a:rPr kumimoji="1" lang="en-US" altLang="ja-JP" dirty="0" err="1"/>
                <a:t>PKcs</a:t>
              </a:r>
              <a:endParaRPr kumimoji="1" lang="ja-JP" altLang="en-US" dirty="0"/>
            </a:p>
          </p:txBody>
        </p:sp>
        <p:sp>
          <p:nvSpPr>
            <p:cNvPr id="19" name="テキスト ボックス 18"/>
            <p:cNvSpPr txBox="1"/>
            <p:nvPr/>
          </p:nvSpPr>
          <p:spPr>
            <a:xfrm>
              <a:off x="2302020" y="5321931"/>
              <a:ext cx="980974" cy="369332"/>
            </a:xfrm>
            <a:prstGeom prst="rect">
              <a:avLst/>
            </a:prstGeom>
            <a:noFill/>
            <a:ln>
              <a:solidFill>
                <a:schemeClr val="tx1"/>
              </a:solidFill>
            </a:ln>
          </p:spPr>
          <p:txBody>
            <a:bodyPr wrap="none" rtlCol="0">
              <a:spAutoFit/>
            </a:bodyPr>
            <a:lstStyle/>
            <a:p>
              <a:r>
                <a:rPr kumimoji="1" lang="en-US" altLang="ja-JP" dirty="0" err="1"/>
                <a:t>Ku70</a:t>
              </a:r>
              <a:r>
                <a:rPr kumimoji="1" lang="en-US" altLang="ja-JP" dirty="0"/>
                <a:t>/80</a:t>
              </a:r>
              <a:endParaRPr kumimoji="1" lang="ja-JP" altLang="en-US" dirty="0"/>
            </a:p>
          </p:txBody>
        </p:sp>
        <p:sp>
          <p:nvSpPr>
            <p:cNvPr id="21" name="テキスト ボックス 20"/>
            <p:cNvSpPr txBox="1"/>
            <p:nvPr/>
          </p:nvSpPr>
          <p:spPr>
            <a:xfrm>
              <a:off x="2879902" y="5855909"/>
              <a:ext cx="806183" cy="369332"/>
            </a:xfrm>
            <a:prstGeom prst="rect">
              <a:avLst/>
            </a:prstGeom>
            <a:noFill/>
            <a:ln>
              <a:solidFill>
                <a:schemeClr val="tx1"/>
              </a:solidFill>
            </a:ln>
          </p:spPr>
          <p:txBody>
            <a:bodyPr wrap="none" rtlCol="0">
              <a:spAutoFit/>
            </a:bodyPr>
            <a:lstStyle/>
            <a:p>
              <a:r>
                <a:rPr kumimoji="1" lang="en-US" altLang="ja-JP" dirty="0" err="1"/>
                <a:t>BRCA1</a:t>
              </a:r>
              <a:endParaRPr kumimoji="1" lang="ja-JP" altLang="en-US" dirty="0"/>
            </a:p>
          </p:txBody>
        </p:sp>
        <p:sp>
          <p:nvSpPr>
            <p:cNvPr id="22" name="テキスト ボックス 21"/>
            <p:cNvSpPr txBox="1"/>
            <p:nvPr/>
          </p:nvSpPr>
          <p:spPr>
            <a:xfrm>
              <a:off x="1866491" y="5869389"/>
              <a:ext cx="681597" cy="369332"/>
            </a:xfrm>
            <a:prstGeom prst="rect">
              <a:avLst/>
            </a:prstGeom>
            <a:noFill/>
            <a:ln>
              <a:solidFill>
                <a:schemeClr val="tx1"/>
              </a:solidFill>
            </a:ln>
          </p:spPr>
          <p:txBody>
            <a:bodyPr wrap="none" rtlCol="0">
              <a:spAutoFit/>
            </a:bodyPr>
            <a:lstStyle/>
            <a:p>
              <a:r>
                <a:rPr kumimoji="1" lang="en-US" altLang="ja-JP" dirty="0" err="1"/>
                <a:t>NBS1</a:t>
              </a:r>
              <a:endParaRPr kumimoji="1" lang="ja-JP" altLang="en-US" dirty="0"/>
            </a:p>
          </p:txBody>
        </p:sp>
      </p:grpSp>
      <p:sp>
        <p:nvSpPr>
          <p:cNvPr id="25" name="テキスト ボックス 24"/>
          <p:cNvSpPr txBox="1"/>
          <p:nvPr/>
        </p:nvSpPr>
        <p:spPr>
          <a:xfrm flipH="1">
            <a:off x="4389062" y="5902075"/>
            <a:ext cx="5005405" cy="646331"/>
          </a:xfrm>
          <a:prstGeom prst="rect">
            <a:avLst/>
          </a:prstGeom>
          <a:noFill/>
          <a:ln>
            <a:solidFill>
              <a:srgbClr val="FF0000"/>
            </a:solidFill>
          </a:ln>
        </p:spPr>
        <p:txBody>
          <a:bodyPr wrap="square" rtlCol="0">
            <a:spAutoFit/>
          </a:bodyPr>
          <a:lstStyle/>
          <a:p>
            <a:r>
              <a:rPr kumimoji="1" lang="en-US" altLang="ja-JP" dirty="0">
                <a:solidFill>
                  <a:srgbClr val="FF0000"/>
                </a:solidFill>
              </a:rPr>
              <a:t>DNA </a:t>
            </a:r>
            <a:r>
              <a:rPr kumimoji="1" lang="ja-JP" altLang="en-US" dirty="0">
                <a:solidFill>
                  <a:srgbClr val="FF0000"/>
                </a:solidFill>
              </a:rPr>
              <a:t>修復関連遺伝子の欠損個体の多くは精子形成の不全を伴う</a:t>
            </a:r>
            <a:r>
              <a:rPr kumimoji="1" lang="en-US" altLang="ja-JP" dirty="0">
                <a:solidFill>
                  <a:srgbClr val="FF0000"/>
                </a:solidFill>
              </a:rPr>
              <a:t> </a:t>
            </a:r>
            <a:endParaRPr kumimoji="1" lang="ja-JP" altLang="en-US" dirty="0">
              <a:solidFill>
                <a:srgbClr val="FF0000"/>
              </a:solidFill>
            </a:endParaRPr>
          </a:p>
        </p:txBody>
      </p:sp>
      <p:sp>
        <p:nvSpPr>
          <p:cNvPr id="26" name="テキスト ボックス 25"/>
          <p:cNvSpPr txBox="1"/>
          <p:nvPr/>
        </p:nvSpPr>
        <p:spPr>
          <a:xfrm>
            <a:off x="738129" y="1548446"/>
            <a:ext cx="1107996" cy="1200329"/>
          </a:xfrm>
          <a:prstGeom prst="rect">
            <a:avLst/>
          </a:prstGeom>
          <a:noFill/>
        </p:spPr>
        <p:txBody>
          <a:bodyPr wrap="none" rtlCol="0">
            <a:spAutoFit/>
          </a:bodyPr>
          <a:lstStyle/>
          <a:p>
            <a:r>
              <a:rPr kumimoji="1" lang="ja-JP" altLang="en-US" sz="2400" dirty="0"/>
              <a:t>被爆</a:t>
            </a:r>
            <a:endParaRPr kumimoji="1" lang="en-US" altLang="ja-JP" sz="2400" dirty="0"/>
          </a:p>
          <a:p>
            <a:r>
              <a:rPr kumimoji="1" lang="ja-JP" altLang="en-US" sz="2400" dirty="0"/>
              <a:t>被曝</a:t>
            </a:r>
            <a:endParaRPr kumimoji="1" lang="en-US" altLang="ja-JP" sz="2400" dirty="0"/>
          </a:p>
          <a:p>
            <a:r>
              <a:rPr kumimoji="1" lang="ja-JP" altLang="en-US" sz="2400" dirty="0"/>
              <a:t>被ばく</a:t>
            </a:r>
          </a:p>
        </p:txBody>
      </p:sp>
    </p:spTree>
    <p:extLst>
      <p:ext uri="{BB962C8B-B14F-4D97-AF65-F5344CB8AC3E}">
        <p14:creationId xmlns:p14="http://schemas.microsoft.com/office/powerpoint/2010/main" val="5751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up)">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dissolve">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dissolve">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dissolve">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dissolve">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Effect transition="in" filter="dissolve">
                                      <p:cBhvr>
                                        <p:cTn id="67" dur="500"/>
                                        <p:tgtEl>
                                          <p:spTgt spid="1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wipe(left)">
                                      <p:cBhvr>
                                        <p:cTn id="7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P spid="5" grpId="0"/>
      <p:bldP spid="6" grpId="0"/>
      <p:bldP spid="7" grpId="0"/>
      <p:bldP spid="8" grpId="0"/>
      <p:bldP spid="10" grpId="0" animBg="1"/>
      <p:bldP spid="16" grpId="0" animBg="1"/>
      <p:bldP spid="25" grpId="0" animBg="1"/>
      <p:bldP spid="26"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421</TotalTime>
  <Words>826</Words>
  <Application>Microsoft Office PowerPoint</Application>
  <PresentationFormat>A4 210 x 297 mm</PresentationFormat>
  <Paragraphs>142</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14</vt:i4>
      </vt:variant>
    </vt:vector>
  </HeadingPairs>
  <TitlesOfParts>
    <vt:vector size="22" baseType="lpstr">
      <vt:lpstr>ＭＳ Ｐゴシック</vt:lpstr>
      <vt:lpstr>Arial</vt:lpstr>
      <vt:lpstr>Calibri</vt:lpstr>
      <vt:lpstr>Calibri Light</vt:lpstr>
      <vt:lpstr>Times</vt:lpstr>
      <vt:lpstr>Times New Roman</vt:lpstr>
      <vt:lpstr>Office テーマ</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Shoji Oda</dc:creator>
  <cp:lastModifiedBy>正二 尾田</cp:lastModifiedBy>
  <cp:revision>42</cp:revision>
  <dcterms:created xsi:type="dcterms:W3CDTF">2021-11-27T01:08:48Z</dcterms:created>
  <dcterms:modified xsi:type="dcterms:W3CDTF">2023-11-13T07:08:45Z</dcterms:modified>
</cp:coreProperties>
</file>