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49" r:id="rId2"/>
    <p:sldMasterId id="2147483686" r:id="rId3"/>
    <p:sldMasterId id="2147483711" r:id="rId4"/>
  </p:sldMasterIdLst>
  <p:sldIdLst>
    <p:sldId id="328" r:id="rId5"/>
    <p:sldId id="277" r:id="rId6"/>
    <p:sldId id="271" r:id="rId7"/>
    <p:sldId id="272" r:id="rId8"/>
    <p:sldId id="335" r:id="rId9"/>
    <p:sldId id="336" r:id="rId10"/>
    <p:sldId id="344" r:id="rId11"/>
    <p:sldId id="402" r:id="rId12"/>
    <p:sldId id="404" r:id="rId13"/>
    <p:sldId id="343" r:id="rId14"/>
    <p:sldId id="260" r:id="rId15"/>
    <p:sldId id="338" r:id="rId16"/>
    <p:sldId id="307" r:id="rId17"/>
    <p:sldId id="293" r:id="rId18"/>
    <p:sldId id="292" r:id="rId19"/>
    <p:sldId id="261" r:id="rId20"/>
    <p:sldId id="403" r:id="rId21"/>
    <p:sldId id="337" r:id="rId22"/>
    <p:sldId id="319" r:id="rId23"/>
    <p:sldId id="262" r:id="rId24"/>
    <p:sldId id="322" r:id="rId25"/>
    <p:sldId id="333" r:id="rId26"/>
    <p:sldId id="317" r:id="rId27"/>
    <p:sldId id="315" r:id="rId28"/>
    <p:sldId id="316" r:id="rId29"/>
    <p:sldId id="302" r:id="rId30"/>
    <p:sldId id="301" r:id="rId31"/>
    <p:sldId id="300" r:id="rId32"/>
    <p:sldId id="259" r:id="rId33"/>
    <p:sldId id="304" r:id="rId34"/>
    <p:sldId id="306" r:id="rId35"/>
    <p:sldId id="305" r:id="rId36"/>
    <p:sldId id="267" r:id="rId37"/>
    <p:sldId id="294" r:id="rId38"/>
    <p:sldId id="325" r:id="rId39"/>
    <p:sldId id="308" r:id="rId40"/>
    <p:sldId id="311" r:id="rId41"/>
    <p:sldId id="296" r:id="rId42"/>
  </p:sldIdLst>
  <p:sldSz cx="9144000" cy="6858000" type="screen4x3"/>
  <p:notesSz cx="6888163" cy="10020300"/>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a:srgbClr val="0066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03" autoAdjust="0"/>
    <p:restoredTop sz="94660"/>
  </p:normalViewPr>
  <p:slideViewPr>
    <p:cSldViewPr>
      <p:cViewPr varScale="1">
        <p:scale>
          <a:sx n="66" d="100"/>
          <a:sy n="66" d="100"/>
        </p:scale>
        <p:origin x="1421" y="43"/>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0B90091E-2526-496E-92CA-D0C4DCC391F3}"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D8CF6412-B74D-4D35-B827-6D2053164B18}"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57B34CE6-DA8D-4F64-9A1F-66CB61A11DEC}"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38"/>
            <a:ext cx="82296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 2"/>
          <p:cNvSpPr>
            <a:spLocks noGrp="1"/>
          </p:cNvSpPr>
          <p:nvPr>
            <p:ph type="dt" sz="half" idx="10"/>
          </p:nvPr>
        </p:nvSpPr>
        <p:spPr>
          <a:xfrm>
            <a:off x="457200" y="6245225"/>
            <a:ext cx="2133600" cy="476250"/>
          </a:xfrm>
        </p:spPr>
        <p:txBody>
          <a:bodyPr/>
          <a:lstStyle>
            <a:lvl1pPr>
              <a:defRPr/>
            </a:lvl1pPr>
          </a:lstStyle>
          <a:p>
            <a:endParaRPr lang="en-US" altLang="ja-JP"/>
          </a:p>
        </p:txBody>
      </p:sp>
      <p:sp>
        <p:nvSpPr>
          <p:cNvPr id="4" name="フッター プレースホルダ 3"/>
          <p:cNvSpPr>
            <a:spLocks noGrp="1"/>
          </p:cNvSpPr>
          <p:nvPr>
            <p:ph type="ftr" sz="quarter" idx="11"/>
          </p:nvPr>
        </p:nvSpPr>
        <p:spPr>
          <a:xfrm>
            <a:off x="3124200" y="6245225"/>
            <a:ext cx="2895600" cy="476250"/>
          </a:xfrm>
        </p:spPr>
        <p:txBody>
          <a:bodyPr/>
          <a:lstStyle>
            <a:lvl1pPr>
              <a:defRPr/>
            </a:lvl1pPr>
          </a:lstStyle>
          <a:p>
            <a:endParaRPr lang="en-US" altLang="ja-JP"/>
          </a:p>
        </p:txBody>
      </p:sp>
      <p:sp>
        <p:nvSpPr>
          <p:cNvPr id="5" name="スライド番号プレースホルダ 4"/>
          <p:cNvSpPr>
            <a:spLocks noGrp="1"/>
          </p:cNvSpPr>
          <p:nvPr>
            <p:ph type="sldNum" sz="quarter" idx="12"/>
          </p:nvPr>
        </p:nvSpPr>
        <p:spPr>
          <a:xfrm>
            <a:off x="6553200" y="6245225"/>
            <a:ext cx="2133600" cy="476250"/>
          </a:xfrm>
        </p:spPr>
        <p:txBody>
          <a:bodyPr/>
          <a:lstStyle>
            <a:lvl1pPr>
              <a:defRPr/>
            </a:lvl1pPr>
          </a:lstStyle>
          <a:p>
            <a:fld id="{A080875B-214D-40FD-B403-D03991C9E163}" type="slidenum">
              <a:rPr lang="en-US" altLang="ja-JP"/>
              <a:pPr/>
              <a: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7687E128-4045-4CC6-8239-32C3FDE371C3}" type="slidenum">
              <a:rPr lang="en-US" altLang="ja-JP"/>
              <a:pPr/>
              <a:t>‹#›</a:t>
            </a:fld>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2FB32569-8FA8-4F2A-AB31-B1A543F11332}" type="slidenum">
              <a:rPr lang="en-US" altLang="ja-JP"/>
              <a:pPr/>
              <a:t>‹#›</a:t>
            </a:fld>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EF7B1C80-5626-4ADC-A983-03CFFAFF9814}" type="slidenum">
              <a:rPr lang="en-US" altLang="ja-JP"/>
              <a:pPr/>
              <a:t>‹#›</a:t>
            </a:fld>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6BF423D5-8281-4BE8-9E10-5FE3D3A90F1B}" type="slidenum">
              <a:rPr lang="en-US" altLang="ja-JP"/>
              <a:pPr/>
              <a:t>‹#›</a:t>
            </a:fld>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en-US" altLang="ja-JP"/>
          </a:p>
        </p:txBody>
      </p:sp>
      <p:sp>
        <p:nvSpPr>
          <p:cNvPr id="8" name="フッター プレースホルダ 7"/>
          <p:cNvSpPr>
            <a:spLocks noGrp="1"/>
          </p:cNvSpPr>
          <p:nvPr>
            <p:ph type="ftr" sz="quarter" idx="11"/>
          </p:nvPr>
        </p:nvSpPr>
        <p:spPr/>
        <p:txBody>
          <a:bodyPr/>
          <a:lstStyle>
            <a:lvl1pPr>
              <a:defRPr/>
            </a:lvl1pPr>
          </a:lstStyle>
          <a:p>
            <a:endParaRPr lang="en-US" altLang="ja-JP"/>
          </a:p>
        </p:txBody>
      </p:sp>
      <p:sp>
        <p:nvSpPr>
          <p:cNvPr id="9" name="スライド番号プレースホルダ 8"/>
          <p:cNvSpPr>
            <a:spLocks noGrp="1"/>
          </p:cNvSpPr>
          <p:nvPr>
            <p:ph type="sldNum" sz="quarter" idx="12"/>
          </p:nvPr>
        </p:nvSpPr>
        <p:spPr/>
        <p:txBody>
          <a:bodyPr/>
          <a:lstStyle>
            <a:lvl1pPr>
              <a:defRPr/>
            </a:lvl1pPr>
          </a:lstStyle>
          <a:p>
            <a:fld id="{E744C35F-EADA-4F79-AD21-0A9263289C8A}" type="slidenum">
              <a:rPr lang="en-US" altLang="ja-JP"/>
              <a:pPr/>
              <a:t>‹#›</a:t>
            </a:fld>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en-US" altLang="ja-JP"/>
          </a:p>
        </p:txBody>
      </p:sp>
      <p:sp>
        <p:nvSpPr>
          <p:cNvPr id="4" name="フッター プレースホルダ 3"/>
          <p:cNvSpPr>
            <a:spLocks noGrp="1"/>
          </p:cNvSpPr>
          <p:nvPr>
            <p:ph type="ftr" sz="quarter" idx="11"/>
          </p:nvPr>
        </p:nvSpPr>
        <p:spPr/>
        <p:txBody>
          <a:bodyPr/>
          <a:lstStyle>
            <a:lvl1pPr>
              <a:defRPr/>
            </a:lvl1pPr>
          </a:lstStyle>
          <a:p>
            <a:endParaRPr lang="en-US" altLang="ja-JP"/>
          </a:p>
        </p:txBody>
      </p:sp>
      <p:sp>
        <p:nvSpPr>
          <p:cNvPr id="5" name="スライド番号プレースホルダ 4"/>
          <p:cNvSpPr>
            <a:spLocks noGrp="1"/>
          </p:cNvSpPr>
          <p:nvPr>
            <p:ph type="sldNum" sz="quarter" idx="12"/>
          </p:nvPr>
        </p:nvSpPr>
        <p:spPr/>
        <p:txBody>
          <a:bodyPr/>
          <a:lstStyle>
            <a:lvl1pPr>
              <a:defRPr/>
            </a:lvl1pPr>
          </a:lstStyle>
          <a:p>
            <a:fld id="{3A5A747B-FD09-4D4A-BEE5-194F9136BA83}" type="slidenum">
              <a:rPr lang="en-US" altLang="ja-JP"/>
              <a:pPr/>
              <a:t>‹#›</a:t>
            </a:fld>
            <a:endParaRPr lang="en-US" altLang="ja-JP"/>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en-US" altLang="ja-JP"/>
          </a:p>
        </p:txBody>
      </p:sp>
      <p:sp>
        <p:nvSpPr>
          <p:cNvPr id="3" name="フッター プレースホルダ 2"/>
          <p:cNvSpPr>
            <a:spLocks noGrp="1"/>
          </p:cNvSpPr>
          <p:nvPr>
            <p:ph type="ftr" sz="quarter" idx="11"/>
          </p:nvPr>
        </p:nvSpPr>
        <p:spPr/>
        <p:txBody>
          <a:bodyPr/>
          <a:lstStyle>
            <a:lvl1pPr>
              <a:defRPr/>
            </a:lvl1pPr>
          </a:lstStyle>
          <a:p>
            <a:endParaRPr lang="en-US" altLang="ja-JP"/>
          </a:p>
        </p:txBody>
      </p:sp>
      <p:sp>
        <p:nvSpPr>
          <p:cNvPr id="4" name="スライド番号プレースホルダ 3"/>
          <p:cNvSpPr>
            <a:spLocks noGrp="1"/>
          </p:cNvSpPr>
          <p:nvPr>
            <p:ph type="sldNum" sz="quarter" idx="12"/>
          </p:nvPr>
        </p:nvSpPr>
        <p:spPr/>
        <p:txBody>
          <a:bodyPr/>
          <a:lstStyle>
            <a:lvl1pPr>
              <a:defRPr/>
            </a:lvl1pPr>
          </a:lstStyle>
          <a:p>
            <a:fld id="{3BEC6579-6600-4D2A-8E97-247F8F696DBC}"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44EE0D26-2974-49F6-B75A-0419C66FB74C}" type="slidenum">
              <a:rPr lang="en-US" altLang="ja-JP"/>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9F4198D8-8515-4E5E-82E4-5E2019910A9D}" type="slidenum">
              <a:rPr lang="en-US" altLang="ja-JP"/>
              <a:pPr/>
              <a:t>‹#›</a:t>
            </a:fld>
            <a:endParaRPr lang="en-US" altLang="ja-JP"/>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29904C23-A65C-426B-8208-FD589E2B1A0B}" type="slidenum">
              <a:rPr lang="en-US" altLang="ja-JP"/>
              <a:pPr/>
              <a:t>‹#›</a:t>
            </a:fld>
            <a:endParaRPr lang="en-US" altLang="ja-JP"/>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1CDF3AA5-D005-46E5-BEBD-3057F7EC9FFB}" type="slidenum">
              <a:rPr lang="en-US" altLang="ja-JP"/>
              <a:pPr/>
              <a:t>‹#›</a:t>
            </a:fld>
            <a:endParaRPr lang="en-US" altLang="ja-JP"/>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8804B91F-98AC-4636-8A39-952C8F4CB504}" type="slidenum">
              <a:rPr lang="en-US" altLang="ja-JP"/>
              <a:pPr/>
              <a:t>‹#›</a:t>
            </a:fld>
            <a:endParaRPr lang="en-US" altLang="ja-JP"/>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5539"/>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215"/>
            </a:lvl1pPr>
            <a:lvl2pPr marL="422041" indent="0" algn="ctr">
              <a:buNone/>
              <a:defRPr sz="1846"/>
            </a:lvl2pPr>
            <a:lvl3pPr marL="844083" indent="0" algn="ctr">
              <a:buNone/>
              <a:defRPr sz="1662"/>
            </a:lvl3pPr>
            <a:lvl4pPr marL="1266124" indent="0" algn="ctr">
              <a:buNone/>
              <a:defRPr sz="1477"/>
            </a:lvl4pPr>
            <a:lvl5pPr marL="1688165" indent="0" algn="ctr">
              <a:buNone/>
              <a:defRPr sz="1477"/>
            </a:lvl5pPr>
            <a:lvl6pPr marL="2110207" indent="0" algn="ctr">
              <a:buNone/>
              <a:defRPr sz="1477"/>
            </a:lvl6pPr>
            <a:lvl7pPr marL="2532248" indent="0" algn="ctr">
              <a:buNone/>
              <a:defRPr sz="1477"/>
            </a:lvl7pPr>
            <a:lvl8pPr marL="2954289" indent="0" algn="ctr">
              <a:buNone/>
              <a:defRPr sz="1477"/>
            </a:lvl8pPr>
            <a:lvl9pPr marL="3376331" indent="0" algn="ctr">
              <a:buNone/>
              <a:defRPr sz="1477"/>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F4BF516-8DA8-4C91-884D-B85CA5DB583A}" type="datetimeFigureOut">
              <a:rPr kumimoji="1" lang="ja-JP" altLang="en-US" smtClean="0"/>
              <a:t>2023/11/13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CE4C6A-3F9D-4470-9232-AD995385FD20}" type="slidenum">
              <a:rPr kumimoji="1" lang="ja-JP" altLang="en-US" smtClean="0"/>
              <a:t>‹#›</a:t>
            </a:fld>
            <a:endParaRPr kumimoji="1" lang="ja-JP" altLang="en-US"/>
          </a:p>
        </p:txBody>
      </p:sp>
    </p:spTree>
    <p:extLst>
      <p:ext uri="{BB962C8B-B14F-4D97-AF65-F5344CB8AC3E}">
        <p14:creationId xmlns:p14="http://schemas.microsoft.com/office/powerpoint/2010/main" val="19379995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F4BF516-8DA8-4C91-884D-B85CA5DB583A}" type="datetimeFigureOut">
              <a:rPr kumimoji="1" lang="ja-JP" altLang="en-US" smtClean="0"/>
              <a:t>2023/11/13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CE4C6A-3F9D-4470-9232-AD995385FD20}" type="slidenum">
              <a:rPr kumimoji="1" lang="ja-JP" altLang="en-US" smtClean="0"/>
              <a:t>‹#›</a:t>
            </a:fld>
            <a:endParaRPr kumimoji="1" lang="ja-JP" altLang="en-US"/>
          </a:p>
        </p:txBody>
      </p:sp>
    </p:spTree>
    <p:extLst>
      <p:ext uri="{BB962C8B-B14F-4D97-AF65-F5344CB8AC3E}">
        <p14:creationId xmlns:p14="http://schemas.microsoft.com/office/powerpoint/2010/main" val="20276055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9" y="1709741"/>
            <a:ext cx="7886700" cy="2852737"/>
          </a:xfrm>
        </p:spPr>
        <p:txBody>
          <a:bodyPr anchor="b"/>
          <a:lstStyle>
            <a:lvl1pPr>
              <a:defRPr sz="553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9" y="4589466"/>
            <a:ext cx="7886700" cy="1500187"/>
          </a:xfrm>
        </p:spPr>
        <p:txBody>
          <a:bodyPr/>
          <a:lstStyle>
            <a:lvl1pPr marL="0" indent="0">
              <a:buNone/>
              <a:defRPr sz="2215">
                <a:solidFill>
                  <a:schemeClr val="tx1"/>
                </a:solidFill>
              </a:defRPr>
            </a:lvl1pPr>
            <a:lvl2pPr marL="422041" indent="0">
              <a:buNone/>
              <a:defRPr sz="1846">
                <a:solidFill>
                  <a:schemeClr val="tx1">
                    <a:tint val="75000"/>
                  </a:schemeClr>
                </a:solidFill>
              </a:defRPr>
            </a:lvl2pPr>
            <a:lvl3pPr marL="844083" indent="0">
              <a:buNone/>
              <a:defRPr sz="1662">
                <a:solidFill>
                  <a:schemeClr val="tx1">
                    <a:tint val="75000"/>
                  </a:schemeClr>
                </a:solidFill>
              </a:defRPr>
            </a:lvl3pPr>
            <a:lvl4pPr marL="1266124" indent="0">
              <a:buNone/>
              <a:defRPr sz="1477">
                <a:solidFill>
                  <a:schemeClr val="tx1">
                    <a:tint val="75000"/>
                  </a:schemeClr>
                </a:solidFill>
              </a:defRPr>
            </a:lvl4pPr>
            <a:lvl5pPr marL="1688165" indent="0">
              <a:buNone/>
              <a:defRPr sz="1477">
                <a:solidFill>
                  <a:schemeClr val="tx1">
                    <a:tint val="75000"/>
                  </a:schemeClr>
                </a:solidFill>
              </a:defRPr>
            </a:lvl5pPr>
            <a:lvl6pPr marL="2110207" indent="0">
              <a:buNone/>
              <a:defRPr sz="1477">
                <a:solidFill>
                  <a:schemeClr val="tx1">
                    <a:tint val="75000"/>
                  </a:schemeClr>
                </a:solidFill>
              </a:defRPr>
            </a:lvl6pPr>
            <a:lvl7pPr marL="2532248" indent="0">
              <a:buNone/>
              <a:defRPr sz="1477">
                <a:solidFill>
                  <a:schemeClr val="tx1">
                    <a:tint val="75000"/>
                  </a:schemeClr>
                </a:solidFill>
              </a:defRPr>
            </a:lvl7pPr>
            <a:lvl8pPr marL="2954289" indent="0">
              <a:buNone/>
              <a:defRPr sz="1477">
                <a:solidFill>
                  <a:schemeClr val="tx1">
                    <a:tint val="75000"/>
                  </a:schemeClr>
                </a:solidFill>
              </a:defRPr>
            </a:lvl8pPr>
            <a:lvl9pPr marL="3376331" indent="0">
              <a:buNone/>
              <a:defRPr sz="147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F4BF516-8DA8-4C91-884D-B85CA5DB583A}" type="datetimeFigureOut">
              <a:rPr kumimoji="1" lang="ja-JP" altLang="en-US" smtClean="0"/>
              <a:t>2023/11/13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CE4C6A-3F9D-4470-9232-AD995385FD20}" type="slidenum">
              <a:rPr kumimoji="1" lang="ja-JP" altLang="en-US" smtClean="0"/>
              <a:t>‹#›</a:t>
            </a:fld>
            <a:endParaRPr kumimoji="1" lang="ja-JP" altLang="en-US"/>
          </a:p>
        </p:txBody>
      </p:sp>
    </p:spTree>
    <p:extLst>
      <p:ext uri="{BB962C8B-B14F-4D97-AF65-F5344CB8AC3E}">
        <p14:creationId xmlns:p14="http://schemas.microsoft.com/office/powerpoint/2010/main" val="18830096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F4BF516-8DA8-4C91-884D-B85CA5DB583A}" type="datetimeFigureOut">
              <a:rPr kumimoji="1" lang="ja-JP" altLang="en-US" smtClean="0"/>
              <a:t>2023/11/13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CE4C6A-3F9D-4470-9232-AD995385FD20}" type="slidenum">
              <a:rPr kumimoji="1" lang="ja-JP" altLang="en-US" smtClean="0"/>
              <a:t>‹#›</a:t>
            </a:fld>
            <a:endParaRPr kumimoji="1" lang="ja-JP" altLang="en-US"/>
          </a:p>
        </p:txBody>
      </p:sp>
    </p:spTree>
    <p:extLst>
      <p:ext uri="{BB962C8B-B14F-4D97-AF65-F5344CB8AC3E}">
        <p14:creationId xmlns:p14="http://schemas.microsoft.com/office/powerpoint/2010/main" val="2106069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8"/>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F4BF516-8DA8-4C91-884D-B85CA5DB583A}" type="datetimeFigureOut">
              <a:rPr kumimoji="1" lang="ja-JP" altLang="en-US" smtClean="0"/>
              <a:t>2023/11/13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1CE4C6A-3F9D-4470-9232-AD995385FD20}" type="slidenum">
              <a:rPr kumimoji="1" lang="ja-JP" altLang="en-US" smtClean="0"/>
              <a:t>‹#›</a:t>
            </a:fld>
            <a:endParaRPr kumimoji="1" lang="ja-JP" altLang="en-US"/>
          </a:p>
        </p:txBody>
      </p:sp>
    </p:spTree>
    <p:extLst>
      <p:ext uri="{BB962C8B-B14F-4D97-AF65-F5344CB8AC3E}">
        <p14:creationId xmlns:p14="http://schemas.microsoft.com/office/powerpoint/2010/main" val="22999483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F4BF516-8DA8-4C91-884D-B85CA5DB583A}" type="datetimeFigureOut">
              <a:rPr kumimoji="1" lang="ja-JP" altLang="en-US" smtClean="0"/>
              <a:t>2023/11/13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1CE4C6A-3F9D-4470-9232-AD995385FD20}" type="slidenum">
              <a:rPr kumimoji="1" lang="ja-JP" altLang="en-US" smtClean="0"/>
              <a:t>‹#›</a:t>
            </a:fld>
            <a:endParaRPr kumimoji="1" lang="ja-JP" altLang="en-US"/>
          </a:p>
        </p:txBody>
      </p:sp>
    </p:spTree>
    <p:extLst>
      <p:ext uri="{BB962C8B-B14F-4D97-AF65-F5344CB8AC3E}">
        <p14:creationId xmlns:p14="http://schemas.microsoft.com/office/powerpoint/2010/main" val="2677511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03F05672-93CC-4B67-8EA7-29A9624D01E6}" type="slidenum">
              <a:rPr lang="en-US" altLang="ja-JP"/>
              <a:pPr/>
              <a:t>‹#›</a:t>
            </a:fld>
            <a:endParaRPr lang="en-US" altLang="ja-JP"/>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4BF516-8DA8-4C91-884D-B85CA5DB583A}" type="datetimeFigureOut">
              <a:rPr kumimoji="1" lang="ja-JP" altLang="en-US" smtClean="0"/>
              <a:t>2023/11/13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1CE4C6A-3F9D-4470-9232-AD995385FD20}" type="slidenum">
              <a:rPr kumimoji="1" lang="ja-JP" altLang="en-US" smtClean="0"/>
              <a:t>‹#›</a:t>
            </a:fld>
            <a:endParaRPr kumimoji="1" lang="ja-JP" altLang="en-US"/>
          </a:p>
        </p:txBody>
      </p:sp>
    </p:spTree>
    <p:extLst>
      <p:ext uri="{BB962C8B-B14F-4D97-AF65-F5344CB8AC3E}">
        <p14:creationId xmlns:p14="http://schemas.microsoft.com/office/powerpoint/2010/main" val="239716612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2954"/>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8"/>
            <a:ext cx="4629150" cy="4873625"/>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477"/>
            </a:lvl1pPr>
            <a:lvl2pPr marL="422041" indent="0">
              <a:buNone/>
              <a:defRPr sz="1292"/>
            </a:lvl2pPr>
            <a:lvl3pPr marL="844083" indent="0">
              <a:buNone/>
              <a:defRPr sz="1108"/>
            </a:lvl3pPr>
            <a:lvl4pPr marL="1266124" indent="0">
              <a:buNone/>
              <a:defRPr sz="923"/>
            </a:lvl4pPr>
            <a:lvl5pPr marL="1688165" indent="0">
              <a:buNone/>
              <a:defRPr sz="923"/>
            </a:lvl5pPr>
            <a:lvl6pPr marL="2110207" indent="0">
              <a:buNone/>
              <a:defRPr sz="923"/>
            </a:lvl6pPr>
            <a:lvl7pPr marL="2532248" indent="0">
              <a:buNone/>
              <a:defRPr sz="923"/>
            </a:lvl7pPr>
            <a:lvl8pPr marL="2954289" indent="0">
              <a:buNone/>
              <a:defRPr sz="923"/>
            </a:lvl8pPr>
            <a:lvl9pPr marL="3376331" indent="0">
              <a:buNone/>
              <a:defRPr sz="92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F4BF516-8DA8-4C91-884D-B85CA5DB583A}" type="datetimeFigureOut">
              <a:rPr kumimoji="1" lang="ja-JP" altLang="en-US" smtClean="0"/>
              <a:t>2023/11/13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CE4C6A-3F9D-4470-9232-AD995385FD20}" type="slidenum">
              <a:rPr kumimoji="1" lang="ja-JP" altLang="en-US" smtClean="0"/>
              <a:t>‹#›</a:t>
            </a:fld>
            <a:endParaRPr kumimoji="1" lang="ja-JP" altLang="en-US"/>
          </a:p>
        </p:txBody>
      </p:sp>
    </p:spTree>
    <p:extLst>
      <p:ext uri="{BB962C8B-B14F-4D97-AF65-F5344CB8AC3E}">
        <p14:creationId xmlns:p14="http://schemas.microsoft.com/office/powerpoint/2010/main" val="18617249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295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r>
              <a:rPr lang="ja-JP" altLang="en-US"/>
              <a:t>図を追加</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477"/>
            </a:lvl1pPr>
            <a:lvl2pPr marL="422041" indent="0">
              <a:buNone/>
              <a:defRPr sz="1292"/>
            </a:lvl2pPr>
            <a:lvl3pPr marL="844083" indent="0">
              <a:buNone/>
              <a:defRPr sz="1108"/>
            </a:lvl3pPr>
            <a:lvl4pPr marL="1266124" indent="0">
              <a:buNone/>
              <a:defRPr sz="923"/>
            </a:lvl4pPr>
            <a:lvl5pPr marL="1688165" indent="0">
              <a:buNone/>
              <a:defRPr sz="923"/>
            </a:lvl5pPr>
            <a:lvl6pPr marL="2110207" indent="0">
              <a:buNone/>
              <a:defRPr sz="923"/>
            </a:lvl6pPr>
            <a:lvl7pPr marL="2532248" indent="0">
              <a:buNone/>
              <a:defRPr sz="923"/>
            </a:lvl7pPr>
            <a:lvl8pPr marL="2954289" indent="0">
              <a:buNone/>
              <a:defRPr sz="923"/>
            </a:lvl8pPr>
            <a:lvl9pPr marL="3376331" indent="0">
              <a:buNone/>
              <a:defRPr sz="92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F4BF516-8DA8-4C91-884D-B85CA5DB583A}" type="datetimeFigureOut">
              <a:rPr kumimoji="1" lang="ja-JP" altLang="en-US" smtClean="0"/>
              <a:t>2023/11/13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CE4C6A-3F9D-4470-9232-AD995385FD20}" type="slidenum">
              <a:rPr kumimoji="1" lang="ja-JP" altLang="en-US" smtClean="0"/>
              <a:t>‹#›</a:t>
            </a:fld>
            <a:endParaRPr kumimoji="1" lang="ja-JP" altLang="en-US"/>
          </a:p>
        </p:txBody>
      </p:sp>
    </p:spTree>
    <p:extLst>
      <p:ext uri="{BB962C8B-B14F-4D97-AF65-F5344CB8AC3E}">
        <p14:creationId xmlns:p14="http://schemas.microsoft.com/office/powerpoint/2010/main" val="179132729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F4BF516-8DA8-4C91-884D-B85CA5DB583A}" type="datetimeFigureOut">
              <a:rPr kumimoji="1" lang="ja-JP" altLang="en-US" smtClean="0"/>
              <a:t>2023/11/13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CE4C6A-3F9D-4470-9232-AD995385FD20}" type="slidenum">
              <a:rPr kumimoji="1" lang="ja-JP" altLang="en-US" smtClean="0"/>
              <a:t>‹#›</a:t>
            </a:fld>
            <a:endParaRPr kumimoji="1" lang="ja-JP" altLang="en-US"/>
          </a:p>
        </p:txBody>
      </p:sp>
    </p:spTree>
    <p:extLst>
      <p:ext uri="{BB962C8B-B14F-4D97-AF65-F5344CB8AC3E}">
        <p14:creationId xmlns:p14="http://schemas.microsoft.com/office/powerpoint/2010/main" val="33341388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F4BF516-8DA8-4C91-884D-B85CA5DB583A}" type="datetimeFigureOut">
              <a:rPr kumimoji="1" lang="ja-JP" altLang="en-US" smtClean="0"/>
              <a:t>2023/11/13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CE4C6A-3F9D-4470-9232-AD995385FD20}" type="slidenum">
              <a:rPr kumimoji="1" lang="ja-JP" altLang="en-US" smtClean="0"/>
              <a:t>‹#›</a:t>
            </a:fld>
            <a:endParaRPr kumimoji="1" lang="ja-JP" altLang="en-US"/>
          </a:p>
        </p:txBody>
      </p:sp>
    </p:spTree>
    <p:extLst>
      <p:ext uri="{BB962C8B-B14F-4D97-AF65-F5344CB8AC3E}">
        <p14:creationId xmlns:p14="http://schemas.microsoft.com/office/powerpoint/2010/main" val="25789092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6F38E9-F727-40E6-A5AE-1FC2E3EF1B96}" type="datetimeFigureOut">
              <a:rPr kumimoji="1" lang="ja-JP" altLang="en-US" smtClean="0"/>
              <a:t>2023/11/13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1A9AFB-EC95-4972-8B78-2A7F313C3576}" type="slidenum">
              <a:rPr kumimoji="1" lang="ja-JP" altLang="en-US" smtClean="0"/>
              <a:t>‹#›</a:t>
            </a:fld>
            <a:endParaRPr kumimoji="1" lang="ja-JP" altLang="en-US"/>
          </a:p>
        </p:txBody>
      </p:sp>
    </p:spTree>
    <p:extLst>
      <p:ext uri="{BB962C8B-B14F-4D97-AF65-F5344CB8AC3E}">
        <p14:creationId xmlns:p14="http://schemas.microsoft.com/office/powerpoint/2010/main" val="200312286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6F38E9-F727-40E6-A5AE-1FC2E3EF1B96}" type="datetimeFigureOut">
              <a:rPr kumimoji="1" lang="ja-JP" altLang="en-US" smtClean="0"/>
              <a:t>2023/11/13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1A9AFB-EC95-4972-8B78-2A7F313C3576}" type="slidenum">
              <a:rPr kumimoji="1" lang="ja-JP" altLang="en-US" smtClean="0"/>
              <a:t>‹#›</a:t>
            </a:fld>
            <a:endParaRPr kumimoji="1" lang="ja-JP" altLang="en-US"/>
          </a:p>
        </p:txBody>
      </p:sp>
    </p:spTree>
    <p:extLst>
      <p:ext uri="{BB962C8B-B14F-4D97-AF65-F5344CB8AC3E}">
        <p14:creationId xmlns:p14="http://schemas.microsoft.com/office/powerpoint/2010/main" val="232268251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6F38E9-F727-40E6-A5AE-1FC2E3EF1B96}" type="datetimeFigureOut">
              <a:rPr kumimoji="1" lang="ja-JP" altLang="en-US" smtClean="0"/>
              <a:t>2023/11/13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1A9AFB-EC95-4972-8B78-2A7F313C3576}" type="slidenum">
              <a:rPr kumimoji="1" lang="ja-JP" altLang="en-US" smtClean="0"/>
              <a:t>‹#›</a:t>
            </a:fld>
            <a:endParaRPr kumimoji="1" lang="ja-JP" altLang="en-US"/>
          </a:p>
        </p:txBody>
      </p:sp>
    </p:spTree>
    <p:extLst>
      <p:ext uri="{BB962C8B-B14F-4D97-AF65-F5344CB8AC3E}">
        <p14:creationId xmlns:p14="http://schemas.microsoft.com/office/powerpoint/2010/main" val="5688709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6F38E9-F727-40E6-A5AE-1FC2E3EF1B96}" type="datetimeFigureOut">
              <a:rPr kumimoji="1" lang="ja-JP" altLang="en-US" smtClean="0"/>
              <a:t>2023/11/13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71A9AFB-EC95-4972-8B78-2A7F313C3576}" type="slidenum">
              <a:rPr kumimoji="1" lang="ja-JP" altLang="en-US" smtClean="0"/>
              <a:t>‹#›</a:t>
            </a:fld>
            <a:endParaRPr kumimoji="1" lang="ja-JP" altLang="en-US"/>
          </a:p>
        </p:txBody>
      </p:sp>
    </p:spTree>
    <p:extLst>
      <p:ext uri="{BB962C8B-B14F-4D97-AF65-F5344CB8AC3E}">
        <p14:creationId xmlns:p14="http://schemas.microsoft.com/office/powerpoint/2010/main" val="342946849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6F38E9-F727-40E6-A5AE-1FC2E3EF1B96}" type="datetimeFigureOut">
              <a:rPr kumimoji="1" lang="ja-JP" altLang="en-US" smtClean="0"/>
              <a:t>2023/11/13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71A9AFB-EC95-4972-8B78-2A7F313C3576}" type="slidenum">
              <a:rPr kumimoji="1" lang="ja-JP" altLang="en-US" smtClean="0"/>
              <a:t>‹#›</a:t>
            </a:fld>
            <a:endParaRPr kumimoji="1" lang="ja-JP" altLang="en-US"/>
          </a:p>
        </p:txBody>
      </p:sp>
    </p:spTree>
    <p:extLst>
      <p:ext uri="{BB962C8B-B14F-4D97-AF65-F5344CB8AC3E}">
        <p14:creationId xmlns:p14="http://schemas.microsoft.com/office/powerpoint/2010/main" val="1208629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0D662B67-D5A4-4406-829A-94C84E2D18D1}" type="slidenum">
              <a:rPr lang="en-US" altLang="ja-JP"/>
              <a:pPr/>
              <a:t>‹#›</a:t>
            </a:fld>
            <a:endParaRPr lang="en-US" altLang="ja-JP"/>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6F38E9-F727-40E6-A5AE-1FC2E3EF1B96}" type="datetimeFigureOut">
              <a:rPr kumimoji="1" lang="ja-JP" altLang="en-US" smtClean="0"/>
              <a:t>2023/11/13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71A9AFB-EC95-4972-8B78-2A7F313C3576}" type="slidenum">
              <a:rPr kumimoji="1" lang="ja-JP" altLang="en-US" smtClean="0"/>
              <a:t>‹#›</a:t>
            </a:fld>
            <a:endParaRPr kumimoji="1" lang="ja-JP" altLang="en-US"/>
          </a:p>
        </p:txBody>
      </p:sp>
    </p:spTree>
    <p:extLst>
      <p:ext uri="{BB962C8B-B14F-4D97-AF65-F5344CB8AC3E}">
        <p14:creationId xmlns:p14="http://schemas.microsoft.com/office/powerpoint/2010/main" val="395894516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6F38E9-F727-40E6-A5AE-1FC2E3EF1B96}" type="datetimeFigureOut">
              <a:rPr kumimoji="1" lang="ja-JP" altLang="en-US" smtClean="0"/>
              <a:t>2023/11/13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71A9AFB-EC95-4972-8B78-2A7F313C3576}" type="slidenum">
              <a:rPr kumimoji="1" lang="ja-JP" altLang="en-US" smtClean="0"/>
              <a:t>‹#›</a:t>
            </a:fld>
            <a:endParaRPr kumimoji="1" lang="ja-JP" altLang="en-US"/>
          </a:p>
        </p:txBody>
      </p:sp>
    </p:spTree>
    <p:extLst>
      <p:ext uri="{BB962C8B-B14F-4D97-AF65-F5344CB8AC3E}">
        <p14:creationId xmlns:p14="http://schemas.microsoft.com/office/powerpoint/2010/main" val="3001243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6F38E9-F727-40E6-A5AE-1FC2E3EF1B96}" type="datetimeFigureOut">
              <a:rPr kumimoji="1" lang="ja-JP" altLang="en-US" smtClean="0"/>
              <a:t>2023/11/13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71A9AFB-EC95-4972-8B78-2A7F313C3576}" type="slidenum">
              <a:rPr kumimoji="1" lang="ja-JP" altLang="en-US" smtClean="0"/>
              <a:t>‹#›</a:t>
            </a:fld>
            <a:endParaRPr kumimoji="1" lang="ja-JP" altLang="en-US"/>
          </a:p>
        </p:txBody>
      </p:sp>
    </p:spTree>
    <p:extLst>
      <p:ext uri="{BB962C8B-B14F-4D97-AF65-F5344CB8AC3E}">
        <p14:creationId xmlns:p14="http://schemas.microsoft.com/office/powerpoint/2010/main" val="266754002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6F38E9-F727-40E6-A5AE-1FC2E3EF1B96}" type="datetimeFigureOut">
              <a:rPr kumimoji="1" lang="ja-JP" altLang="en-US" smtClean="0"/>
              <a:t>2023/11/13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71A9AFB-EC95-4972-8B78-2A7F313C3576}" type="slidenum">
              <a:rPr kumimoji="1" lang="ja-JP" altLang="en-US" smtClean="0"/>
              <a:t>‹#›</a:t>
            </a:fld>
            <a:endParaRPr kumimoji="1" lang="ja-JP" altLang="en-US"/>
          </a:p>
        </p:txBody>
      </p:sp>
    </p:spTree>
    <p:extLst>
      <p:ext uri="{BB962C8B-B14F-4D97-AF65-F5344CB8AC3E}">
        <p14:creationId xmlns:p14="http://schemas.microsoft.com/office/powerpoint/2010/main" val="299315105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6F38E9-F727-40E6-A5AE-1FC2E3EF1B96}" type="datetimeFigureOut">
              <a:rPr kumimoji="1" lang="ja-JP" altLang="en-US" smtClean="0"/>
              <a:t>2023/11/13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1A9AFB-EC95-4972-8B78-2A7F313C3576}" type="slidenum">
              <a:rPr kumimoji="1" lang="ja-JP" altLang="en-US" smtClean="0"/>
              <a:t>‹#›</a:t>
            </a:fld>
            <a:endParaRPr kumimoji="1" lang="ja-JP" altLang="en-US"/>
          </a:p>
        </p:txBody>
      </p:sp>
    </p:spTree>
    <p:extLst>
      <p:ext uri="{BB962C8B-B14F-4D97-AF65-F5344CB8AC3E}">
        <p14:creationId xmlns:p14="http://schemas.microsoft.com/office/powerpoint/2010/main" val="49631532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6F38E9-F727-40E6-A5AE-1FC2E3EF1B96}" type="datetimeFigureOut">
              <a:rPr kumimoji="1" lang="ja-JP" altLang="en-US" smtClean="0"/>
              <a:t>2023/11/13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1A9AFB-EC95-4972-8B78-2A7F313C3576}" type="slidenum">
              <a:rPr kumimoji="1" lang="ja-JP" altLang="en-US" smtClean="0"/>
              <a:t>‹#›</a:t>
            </a:fld>
            <a:endParaRPr kumimoji="1" lang="ja-JP" altLang="en-US"/>
          </a:p>
        </p:txBody>
      </p:sp>
    </p:spTree>
    <p:extLst>
      <p:ext uri="{BB962C8B-B14F-4D97-AF65-F5344CB8AC3E}">
        <p14:creationId xmlns:p14="http://schemas.microsoft.com/office/powerpoint/2010/main" val="516275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en-US" altLang="ja-JP"/>
          </a:p>
        </p:txBody>
      </p:sp>
      <p:sp>
        <p:nvSpPr>
          <p:cNvPr id="8" name="フッター プレースホルダ 7"/>
          <p:cNvSpPr>
            <a:spLocks noGrp="1"/>
          </p:cNvSpPr>
          <p:nvPr>
            <p:ph type="ftr" sz="quarter" idx="11"/>
          </p:nvPr>
        </p:nvSpPr>
        <p:spPr/>
        <p:txBody>
          <a:bodyPr/>
          <a:lstStyle>
            <a:lvl1pPr>
              <a:defRPr/>
            </a:lvl1pPr>
          </a:lstStyle>
          <a:p>
            <a:endParaRPr lang="en-US" altLang="ja-JP"/>
          </a:p>
        </p:txBody>
      </p:sp>
      <p:sp>
        <p:nvSpPr>
          <p:cNvPr id="9" name="スライド番号プレースホルダ 8"/>
          <p:cNvSpPr>
            <a:spLocks noGrp="1"/>
          </p:cNvSpPr>
          <p:nvPr>
            <p:ph type="sldNum" sz="quarter" idx="12"/>
          </p:nvPr>
        </p:nvSpPr>
        <p:spPr/>
        <p:txBody>
          <a:bodyPr/>
          <a:lstStyle>
            <a:lvl1pPr>
              <a:defRPr/>
            </a:lvl1pPr>
          </a:lstStyle>
          <a:p>
            <a:fld id="{A0FFAA6D-7216-439E-B7F3-A0A8F77E43B0}"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en-US" altLang="ja-JP"/>
          </a:p>
        </p:txBody>
      </p:sp>
      <p:sp>
        <p:nvSpPr>
          <p:cNvPr id="4" name="フッター プレースホルダ 3"/>
          <p:cNvSpPr>
            <a:spLocks noGrp="1"/>
          </p:cNvSpPr>
          <p:nvPr>
            <p:ph type="ftr" sz="quarter" idx="11"/>
          </p:nvPr>
        </p:nvSpPr>
        <p:spPr/>
        <p:txBody>
          <a:bodyPr/>
          <a:lstStyle>
            <a:lvl1pPr>
              <a:defRPr/>
            </a:lvl1pPr>
          </a:lstStyle>
          <a:p>
            <a:endParaRPr lang="en-US" altLang="ja-JP"/>
          </a:p>
        </p:txBody>
      </p:sp>
      <p:sp>
        <p:nvSpPr>
          <p:cNvPr id="5" name="スライド番号プレースホルダ 4"/>
          <p:cNvSpPr>
            <a:spLocks noGrp="1"/>
          </p:cNvSpPr>
          <p:nvPr>
            <p:ph type="sldNum" sz="quarter" idx="12"/>
          </p:nvPr>
        </p:nvSpPr>
        <p:spPr/>
        <p:txBody>
          <a:bodyPr/>
          <a:lstStyle>
            <a:lvl1pPr>
              <a:defRPr/>
            </a:lvl1pPr>
          </a:lstStyle>
          <a:p>
            <a:fld id="{78B76500-C719-4A87-91A5-991FF233ACF4}"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en-US" altLang="ja-JP"/>
          </a:p>
        </p:txBody>
      </p:sp>
      <p:sp>
        <p:nvSpPr>
          <p:cNvPr id="3" name="フッター プレースホルダ 2"/>
          <p:cNvSpPr>
            <a:spLocks noGrp="1"/>
          </p:cNvSpPr>
          <p:nvPr>
            <p:ph type="ftr" sz="quarter" idx="11"/>
          </p:nvPr>
        </p:nvSpPr>
        <p:spPr/>
        <p:txBody>
          <a:bodyPr/>
          <a:lstStyle>
            <a:lvl1pPr>
              <a:defRPr/>
            </a:lvl1pPr>
          </a:lstStyle>
          <a:p>
            <a:endParaRPr lang="en-US" altLang="ja-JP"/>
          </a:p>
        </p:txBody>
      </p:sp>
      <p:sp>
        <p:nvSpPr>
          <p:cNvPr id="4" name="スライド番号プレースホルダ 3"/>
          <p:cNvSpPr>
            <a:spLocks noGrp="1"/>
          </p:cNvSpPr>
          <p:nvPr>
            <p:ph type="sldNum" sz="quarter" idx="12"/>
          </p:nvPr>
        </p:nvSpPr>
        <p:spPr/>
        <p:txBody>
          <a:bodyPr/>
          <a:lstStyle>
            <a:lvl1pPr>
              <a:defRPr/>
            </a:lvl1pPr>
          </a:lstStyle>
          <a:p>
            <a:fld id="{B74CB652-A360-460E-B88E-9E6954D63B6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D62FBF25-5BBA-46EA-9B4C-0B0B549AD9AD}"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E10355F3-ECB7-4BB0-878A-C6E697CB0D92}"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6731502-FA85-4C2A-B520-5C245260460B}"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72" r:id="rId12"/>
  </p:sldLayoutIdLst>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charset="0"/>
          <a:ea typeface="ＭＳ Ｐゴシック" pitchFamily="50" charset="-128"/>
        </a:defRPr>
      </a:lvl2pPr>
      <a:lvl3pPr algn="ctr" rtl="0" fontAlgn="base">
        <a:spcBef>
          <a:spcPct val="0"/>
        </a:spcBef>
        <a:spcAft>
          <a:spcPct val="0"/>
        </a:spcAft>
        <a:defRPr kumimoji="1" sz="4400">
          <a:solidFill>
            <a:schemeClr val="tx2"/>
          </a:solidFill>
          <a:latin typeface="Arial" charset="0"/>
          <a:ea typeface="ＭＳ Ｐゴシック" pitchFamily="50" charset="-128"/>
        </a:defRPr>
      </a:lvl3pPr>
      <a:lvl4pPr algn="ctr" rtl="0" fontAlgn="base">
        <a:spcBef>
          <a:spcPct val="0"/>
        </a:spcBef>
        <a:spcAft>
          <a:spcPct val="0"/>
        </a:spcAft>
        <a:defRPr kumimoji="1" sz="4400">
          <a:solidFill>
            <a:schemeClr val="tx2"/>
          </a:solidFill>
          <a:latin typeface="Arial" charset="0"/>
          <a:ea typeface="ＭＳ Ｐゴシック" pitchFamily="50" charset="-128"/>
        </a:defRPr>
      </a:lvl4pPr>
      <a:lvl5pPr algn="ctr" rtl="0" fontAlgn="base">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9933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93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ltLang="ja-JP"/>
          </a:p>
        </p:txBody>
      </p:sp>
      <p:sp>
        <p:nvSpPr>
          <p:cNvPr id="993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ltLang="ja-JP"/>
          </a:p>
        </p:txBody>
      </p:sp>
      <p:sp>
        <p:nvSpPr>
          <p:cNvPr id="993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323D9C5-6FAA-4460-B5B4-FF9DC221726D}"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charset="0"/>
          <a:ea typeface="ＭＳ Ｐゴシック" pitchFamily="50" charset="-128"/>
        </a:defRPr>
      </a:lvl2pPr>
      <a:lvl3pPr algn="ctr" rtl="0" fontAlgn="base">
        <a:spcBef>
          <a:spcPct val="0"/>
        </a:spcBef>
        <a:spcAft>
          <a:spcPct val="0"/>
        </a:spcAft>
        <a:defRPr kumimoji="1" sz="4400">
          <a:solidFill>
            <a:schemeClr val="tx2"/>
          </a:solidFill>
          <a:latin typeface="Arial" charset="0"/>
          <a:ea typeface="ＭＳ Ｐゴシック" pitchFamily="50" charset="-128"/>
        </a:defRPr>
      </a:lvl3pPr>
      <a:lvl4pPr algn="ctr" rtl="0" fontAlgn="base">
        <a:spcBef>
          <a:spcPct val="0"/>
        </a:spcBef>
        <a:spcAft>
          <a:spcPct val="0"/>
        </a:spcAft>
        <a:defRPr kumimoji="1" sz="4400">
          <a:solidFill>
            <a:schemeClr val="tx2"/>
          </a:solidFill>
          <a:latin typeface="Arial" charset="0"/>
          <a:ea typeface="ＭＳ Ｐゴシック" pitchFamily="50" charset="-128"/>
        </a:defRPr>
      </a:lvl4pPr>
      <a:lvl5pPr algn="ctr" rtl="0" fontAlgn="base">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28"/>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fld id="{FF4BF516-8DA8-4C91-884D-B85CA5DB583A}" type="datetimeFigureOut">
              <a:rPr kumimoji="1" lang="ja-JP" altLang="en-US" smtClean="0"/>
              <a:t>2023/11/13</a:t>
            </a:fld>
            <a:endParaRPr kumimoji="1" lang="ja-JP" altLang="en-US"/>
          </a:p>
        </p:txBody>
      </p:sp>
      <p:sp>
        <p:nvSpPr>
          <p:cNvPr id="5" name="Footer Placeholder 4"/>
          <p:cNvSpPr>
            <a:spLocks noGrp="1"/>
          </p:cNvSpPr>
          <p:nvPr>
            <p:ph type="ftr" sz="quarter" idx="3"/>
          </p:nvPr>
        </p:nvSpPr>
        <p:spPr>
          <a:xfrm>
            <a:off x="3028951" y="6356353"/>
            <a:ext cx="30861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fld id="{41CE4C6A-3F9D-4470-9232-AD995385FD20}" type="slidenum">
              <a:rPr kumimoji="1" lang="ja-JP" altLang="en-US" smtClean="0"/>
              <a:t>‹#›</a:t>
            </a:fld>
            <a:endParaRPr kumimoji="1" lang="ja-JP" altLang="en-US"/>
          </a:p>
        </p:txBody>
      </p:sp>
    </p:spTree>
    <p:extLst>
      <p:ext uri="{BB962C8B-B14F-4D97-AF65-F5344CB8AC3E}">
        <p14:creationId xmlns:p14="http://schemas.microsoft.com/office/powerpoint/2010/main" val="4259713465"/>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844083" rtl="0" eaLnBrk="1" latinLnBrk="0" hangingPunct="1">
        <a:lnSpc>
          <a:spcPct val="90000"/>
        </a:lnSpc>
        <a:spcBef>
          <a:spcPct val="0"/>
        </a:spcBef>
        <a:buNone/>
        <a:defRPr kumimoji="1" sz="4062" kern="1200">
          <a:solidFill>
            <a:schemeClr val="tx1"/>
          </a:solidFill>
          <a:latin typeface="+mj-lt"/>
          <a:ea typeface="+mj-ea"/>
          <a:cs typeface="+mj-cs"/>
        </a:defRPr>
      </a:lvl1pPr>
    </p:titleStyle>
    <p:bodyStyle>
      <a:lvl1pPr marL="211021" indent="-211021" algn="l" defTabSz="844083" rtl="0" eaLnBrk="1" latinLnBrk="0" hangingPunct="1">
        <a:lnSpc>
          <a:spcPct val="90000"/>
        </a:lnSpc>
        <a:spcBef>
          <a:spcPts val="923"/>
        </a:spcBef>
        <a:buFont typeface="Arial" panose="020B0604020202020204" pitchFamily="34" charset="0"/>
        <a:buChar char="•"/>
        <a:defRPr kumimoji="1" sz="2585" kern="1200">
          <a:solidFill>
            <a:schemeClr val="tx1"/>
          </a:solidFill>
          <a:latin typeface="+mn-lt"/>
          <a:ea typeface="+mn-ea"/>
          <a:cs typeface="+mn-cs"/>
        </a:defRPr>
      </a:lvl1pPr>
      <a:lvl2pPr marL="633062" indent="-211021" algn="l" defTabSz="844083" rtl="0" eaLnBrk="1" latinLnBrk="0" hangingPunct="1">
        <a:lnSpc>
          <a:spcPct val="90000"/>
        </a:lnSpc>
        <a:spcBef>
          <a:spcPts val="462"/>
        </a:spcBef>
        <a:buFont typeface="Arial" panose="020B0604020202020204" pitchFamily="34" charset="0"/>
        <a:buChar char="•"/>
        <a:defRPr kumimoji="1" sz="2215" kern="1200">
          <a:solidFill>
            <a:schemeClr val="tx1"/>
          </a:solidFill>
          <a:latin typeface="+mn-lt"/>
          <a:ea typeface="+mn-ea"/>
          <a:cs typeface="+mn-cs"/>
        </a:defRPr>
      </a:lvl2pPr>
      <a:lvl3pPr marL="1055103" indent="-211021" algn="l" defTabSz="844083" rtl="0" eaLnBrk="1" latinLnBrk="0" hangingPunct="1">
        <a:lnSpc>
          <a:spcPct val="90000"/>
        </a:lnSpc>
        <a:spcBef>
          <a:spcPts val="462"/>
        </a:spcBef>
        <a:buFont typeface="Arial" panose="020B0604020202020204" pitchFamily="34" charset="0"/>
        <a:buChar char="•"/>
        <a:defRPr kumimoji="1" sz="1846" kern="1200">
          <a:solidFill>
            <a:schemeClr val="tx1"/>
          </a:solidFill>
          <a:latin typeface="+mn-lt"/>
          <a:ea typeface="+mn-ea"/>
          <a:cs typeface="+mn-cs"/>
        </a:defRPr>
      </a:lvl3pPr>
      <a:lvl4pPr marL="1477145"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4pPr>
      <a:lvl5pPr marL="1899186"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5pPr>
      <a:lvl6pPr marL="2321227"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6pPr>
      <a:lvl7pPr marL="2743269"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7pPr>
      <a:lvl8pPr marL="3165310"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8pPr>
      <a:lvl9pPr marL="3587351"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9pPr>
    </p:bodyStyle>
    <p:otherStyle>
      <a:defPPr>
        <a:defRPr lang="en-US"/>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6F38E9-F727-40E6-A5AE-1FC2E3EF1B96}" type="datetimeFigureOut">
              <a:rPr kumimoji="1" lang="ja-JP" altLang="en-US" smtClean="0"/>
              <a:t>2023/11/13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1A9AFB-EC95-4972-8B78-2A7F313C3576}" type="slidenum">
              <a:rPr kumimoji="1" lang="ja-JP" altLang="en-US" smtClean="0"/>
              <a:t>‹#›</a:t>
            </a:fld>
            <a:endParaRPr kumimoji="1" lang="ja-JP" altLang="en-US"/>
          </a:p>
        </p:txBody>
      </p:sp>
    </p:spTree>
    <p:extLst>
      <p:ext uri="{BB962C8B-B14F-4D97-AF65-F5344CB8AC3E}">
        <p14:creationId xmlns:p14="http://schemas.microsoft.com/office/powerpoint/2010/main" val="3145743597"/>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oleObject" Target="../embeddings/oleObject2.bin"/><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oleObject" Target="../embeddings/oleObject3.bin"/><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oleObject" Target="../embeddings/oleObject4.bin"/><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oleObject" Target="../embeddings/oleObject5.bin"/><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oleObject" Target="../embeddings/oleObject6.bin"/><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oleObject" Target="../embeddings/oleObject7.bin"/><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oleObject" Target="../embeddings/oleObject8.bin"/><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oleObject" Target="../embeddings/oleObject9.bin"/><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oleObject" Target="../embeddings/oleObject10.bin"/><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oleObject" Target="../embeddings/oleObject11.bin"/><Relationship Id="rId1" Type="http://schemas.openxmlformats.org/officeDocument/2006/relationships/slideLayout" Target="../slideLayouts/slideLayout4.xml"/><Relationship Id="rId4" Type="http://schemas.openxmlformats.org/officeDocument/2006/relationships/oleObject" Target="../embeddings/oleObject12.bin"/></Relationships>
</file>

<file path=ppt/slides/_rels/slide3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oleObject" Target="../embeddings/oleObject13.bin"/><Relationship Id="rId1" Type="http://schemas.openxmlformats.org/officeDocument/2006/relationships/slideLayout" Target="../slideLayouts/slideLayout4.xml"/><Relationship Id="rId4" Type="http://schemas.openxmlformats.org/officeDocument/2006/relationships/oleObject" Target="../embeddings/oleObject14.bin"/></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tohoku-epco.co.jp/electr/genshi/shiryo/system/03.html"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oleObject" Target="../embeddings/oleObject2.bin"/><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https://www.gettyimages.co.jp/%E5%86%99%E7%9C%9F/%E6%94%BE%E5%B0%84%E7%B7%9A%E6%B2%BB%E7%99%82" TargetMode="External"/><Relationship Id="rId2" Type="http://schemas.openxmlformats.org/officeDocument/2006/relationships/image" Target="../media/image5.jpeg"/><Relationship Id="rId1" Type="http://schemas.openxmlformats.org/officeDocument/2006/relationships/slideLayout" Target="../slideLayouts/slideLayout35.xml"/><Relationship Id="rId5" Type="http://schemas.openxmlformats.org/officeDocument/2006/relationships/hyperlink" Target="https://www.youtube.com/watch?v=f_2ps6RIR9U" TargetMode="Externa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oleObject" Target="../embeddings/oleObject2.bin"/><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C26A9C77-AD73-4B29-B45A-3651BCE52E38}"/>
              </a:ext>
            </a:extLst>
          </p:cNvPr>
          <p:cNvSpPr txBox="1"/>
          <p:nvPr/>
        </p:nvSpPr>
        <p:spPr>
          <a:xfrm>
            <a:off x="1619672" y="1340768"/>
            <a:ext cx="5314275" cy="707886"/>
          </a:xfrm>
          <a:prstGeom prst="rect">
            <a:avLst/>
          </a:prstGeom>
          <a:noFill/>
        </p:spPr>
        <p:txBody>
          <a:bodyPr wrap="none" rtlCol="0">
            <a:spAutoFit/>
          </a:bodyPr>
          <a:lstStyle/>
          <a:p>
            <a:r>
              <a:rPr lang="ja-JP" altLang="en-US" sz="4000" dirty="0"/>
              <a:t>放射線の人体への影響</a:t>
            </a:r>
            <a:endParaRPr kumimoji="1" lang="ja-JP" altLang="en-US" sz="4000" dirty="0"/>
          </a:p>
        </p:txBody>
      </p:sp>
      <p:sp>
        <p:nvSpPr>
          <p:cNvPr id="6" name="テキスト ボックス 5">
            <a:extLst>
              <a:ext uri="{FF2B5EF4-FFF2-40B4-BE49-F238E27FC236}">
                <a16:creationId xmlns:a16="http://schemas.microsoft.com/office/drawing/2014/main" id="{7D9A9D15-2F05-4AD5-A96D-0F917B7E4FAB}"/>
              </a:ext>
            </a:extLst>
          </p:cNvPr>
          <p:cNvSpPr txBox="1"/>
          <p:nvPr/>
        </p:nvSpPr>
        <p:spPr>
          <a:xfrm>
            <a:off x="2915816" y="4686235"/>
            <a:ext cx="5416869" cy="830997"/>
          </a:xfrm>
          <a:prstGeom prst="rect">
            <a:avLst/>
          </a:prstGeom>
          <a:noFill/>
        </p:spPr>
        <p:txBody>
          <a:bodyPr wrap="none" rtlCol="0">
            <a:spAutoFit/>
          </a:bodyPr>
          <a:lstStyle/>
          <a:p>
            <a:pPr algn="r"/>
            <a:r>
              <a:rPr lang="ja-JP" altLang="en-US" sz="2400" dirty="0"/>
              <a:t>東京大学大学院新領域創成科学研究科</a:t>
            </a:r>
            <a:endParaRPr lang="en-US" altLang="ja-JP" sz="2400" dirty="0"/>
          </a:p>
          <a:p>
            <a:pPr algn="r"/>
            <a:r>
              <a:rPr kumimoji="1" lang="ja-JP" altLang="en-US" sz="2400" dirty="0"/>
              <a:t>准教授　尾田正二</a:t>
            </a:r>
          </a:p>
        </p:txBody>
      </p:sp>
    </p:spTree>
    <p:extLst>
      <p:ext uri="{BB962C8B-B14F-4D97-AF65-F5344CB8AC3E}">
        <p14:creationId xmlns:p14="http://schemas.microsoft.com/office/powerpoint/2010/main" val="41340046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 Box 3"/>
          <p:cNvSpPr txBox="1">
            <a:spLocks noChangeArrowheads="1"/>
          </p:cNvSpPr>
          <p:nvPr/>
        </p:nvSpPr>
        <p:spPr bwMode="auto">
          <a:xfrm>
            <a:off x="468313" y="908050"/>
            <a:ext cx="8280400" cy="1069975"/>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  DNA </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の２重らせん鎖が切れて壊れます（</a:t>
            </a: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DNA</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障害）。細胞は強力にこれを直します（</a:t>
            </a: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DNA</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修復）。ですが、</a:t>
            </a: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DNA</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修復は</a:t>
            </a: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100%</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完璧ではなく、低い確率（</a:t>
            </a: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1Sv</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あたり</a:t>
            </a: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1/10,000</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前後</a:t>
            </a: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で「直し損ない」が生じます。これが突然変異です。突然変異が蓄積すると、やがて細胞ががん化すると考えられています。</a:t>
            </a:r>
          </a:p>
        </p:txBody>
      </p:sp>
      <p:graphicFrame>
        <p:nvGraphicFramePr>
          <p:cNvPr id="18436" name="Object 4"/>
          <p:cNvGraphicFramePr>
            <a:graphicFrameLocks noGrp="1" noChangeAspect="1"/>
          </p:cNvGraphicFramePr>
          <p:nvPr>
            <p:ph/>
          </p:nvPr>
        </p:nvGraphicFramePr>
        <p:xfrm>
          <a:off x="446088" y="2279650"/>
          <a:ext cx="8229600" cy="3094038"/>
        </p:xfrm>
        <a:graphic>
          <a:graphicData uri="http://schemas.openxmlformats.org/presentationml/2006/ole">
            <mc:AlternateContent xmlns:mc="http://schemas.openxmlformats.org/markup-compatibility/2006">
              <mc:Choice xmlns:v="urn:schemas-microsoft-com:vml" Requires="v">
                <p:oleObj name="Drawing" r:id="rId2" imgW="10258425" imgH="3857625" progId="">
                  <p:embed/>
                </p:oleObj>
              </mc:Choice>
              <mc:Fallback>
                <p:oleObj name="Drawing" r:id="rId2" imgW="10258425" imgH="3857625" progId="">
                  <p:embed/>
                  <p:pic>
                    <p:nvPicPr>
                      <p:cNvPr id="18436"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088" y="2279650"/>
                        <a:ext cx="8229600" cy="309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437" name="Rectangle 5"/>
          <p:cNvSpPr>
            <a:spLocks noChangeArrowheads="1"/>
          </p:cNvSpPr>
          <p:nvPr/>
        </p:nvSpPr>
        <p:spPr bwMode="auto">
          <a:xfrm>
            <a:off x="969963" y="3979863"/>
            <a:ext cx="1441450" cy="360362"/>
          </a:xfrm>
          <a:prstGeom prst="rect">
            <a:avLst/>
          </a:prstGeom>
          <a:solidFill>
            <a:schemeClr val="bg1"/>
          </a:solidFill>
          <a:ln w="9525">
            <a:noFill/>
            <a:miter lim="800000"/>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0000"/>
                </a:solidFill>
                <a:effectLst/>
                <a:uLnTx/>
                <a:uFillTx/>
                <a:latin typeface="Arial" charset="0"/>
                <a:ea typeface="ＭＳ Ｐゴシック" pitchFamily="50" charset="-128"/>
                <a:cs typeface="+mn-cs"/>
              </a:rPr>
              <a:t>アポトーシス</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0000"/>
                </a:solidFill>
                <a:effectLst/>
                <a:uLnTx/>
                <a:uFillTx/>
                <a:latin typeface="Arial" charset="0"/>
                <a:ea typeface="ＭＳ Ｐゴシック" pitchFamily="50" charset="-128"/>
                <a:cs typeface="+mn-cs"/>
              </a:rPr>
              <a:t>プログラム細胞死</a:t>
            </a:r>
          </a:p>
        </p:txBody>
      </p:sp>
      <p:sp>
        <p:nvSpPr>
          <p:cNvPr id="18438" name="Text Box 6"/>
          <p:cNvSpPr txBox="1">
            <a:spLocks noChangeArrowheads="1"/>
          </p:cNvSpPr>
          <p:nvPr/>
        </p:nvSpPr>
        <p:spPr bwMode="auto">
          <a:xfrm>
            <a:off x="5292725" y="4076700"/>
            <a:ext cx="1727200" cy="366713"/>
          </a:xfrm>
          <a:prstGeom prst="rect">
            <a:avLst/>
          </a:prstGeom>
          <a:solidFill>
            <a:schemeClr val="bg1"/>
          </a:solid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0000"/>
                </a:solidFill>
                <a:effectLst/>
                <a:uLnTx/>
                <a:uFillTx/>
                <a:latin typeface="Arial" charset="0"/>
                <a:ea typeface="ＭＳ Ｐゴシック" pitchFamily="50" charset="-128"/>
                <a:cs typeface="+mn-cs"/>
              </a:rPr>
              <a:t>細胞のがん化</a:t>
            </a:r>
          </a:p>
        </p:txBody>
      </p:sp>
      <p:sp>
        <p:nvSpPr>
          <p:cNvPr id="18439" name="Text Box 7"/>
          <p:cNvSpPr txBox="1">
            <a:spLocks noChangeArrowheads="1"/>
          </p:cNvSpPr>
          <p:nvPr/>
        </p:nvSpPr>
        <p:spPr bwMode="auto">
          <a:xfrm>
            <a:off x="7451725" y="4076700"/>
            <a:ext cx="1692275" cy="366713"/>
          </a:xfrm>
          <a:prstGeom prst="rect">
            <a:avLst/>
          </a:prstGeom>
          <a:solidFill>
            <a:schemeClr val="bg1"/>
          </a:solid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0000"/>
                </a:solidFill>
                <a:effectLst/>
                <a:uLnTx/>
                <a:uFillTx/>
                <a:latin typeface="Arial" charset="0"/>
                <a:ea typeface="ＭＳ Ｐゴシック" pitchFamily="50" charset="-128"/>
                <a:cs typeface="+mn-cs"/>
              </a:rPr>
              <a:t>がんの発症</a:t>
            </a:r>
          </a:p>
        </p:txBody>
      </p:sp>
      <p:sp>
        <p:nvSpPr>
          <p:cNvPr id="18440" name="Oval 8"/>
          <p:cNvSpPr>
            <a:spLocks noChangeArrowheads="1"/>
          </p:cNvSpPr>
          <p:nvPr/>
        </p:nvSpPr>
        <p:spPr bwMode="auto">
          <a:xfrm>
            <a:off x="2171602" y="3900959"/>
            <a:ext cx="7800998" cy="2113433"/>
          </a:xfrm>
          <a:prstGeom prst="ellipse">
            <a:avLst/>
          </a:prstGeom>
          <a:noFill/>
          <a:ln w="9525">
            <a:solidFill>
              <a:srgbClr val="FF0000"/>
            </a:solid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18441" name="Text Box 9"/>
          <p:cNvSpPr txBox="1">
            <a:spLocks noChangeArrowheads="1"/>
          </p:cNvSpPr>
          <p:nvPr/>
        </p:nvSpPr>
        <p:spPr bwMode="auto">
          <a:xfrm>
            <a:off x="468313" y="234950"/>
            <a:ext cx="7272337" cy="396875"/>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放射線によるヒトの健康への影響（</a:t>
            </a:r>
            <a:r>
              <a:rPr lang="ja-JP" altLang="en-US" sz="2000" b="1" dirty="0">
                <a:solidFill>
                  <a:srgbClr val="00B0F0"/>
                </a:solidFill>
              </a:rPr>
              <a:t>確率</a:t>
            </a:r>
            <a:r>
              <a:rPr kumimoji="1" lang="ja-JP" altLang="en-US" sz="2000" b="1" i="0" u="none" strike="noStrike" kern="1200" cap="none" spc="0" normalizeH="0" baseline="0" noProof="0" dirty="0">
                <a:ln>
                  <a:noFill/>
                </a:ln>
                <a:solidFill>
                  <a:srgbClr val="00B0F0"/>
                </a:solidFill>
                <a:effectLst/>
                <a:uLnTx/>
                <a:uFillTx/>
                <a:latin typeface="Arial" charset="0"/>
                <a:ea typeface="ＭＳ Ｐゴシック" pitchFamily="50" charset="-128"/>
                <a:cs typeface="+mn-cs"/>
              </a:rPr>
              <a:t>的影響</a:t>
            </a:r>
            <a:r>
              <a:rPr kumimoji="1" lang="ja-JP" altLang="en-US" sz="2000" b="1"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＝晩性障害）</a:t>
            </a:r>
          </a:p>
        </p:txBody>
      </p:sp>
      <p:sp>
        <p:nvSpPr>
          <p:cNvPr id="18442" name="Rectangle 10"/>
          <p:cNvSpPr>
            <a:spLocks noChangeArrowheads="1"/>
          </p:cNvSpPr>
          <p:nvPr/>
        </p:nvSpPr>
        <p:spPr bwMode="auto">
          <a:xfrm>
            <a:off x="5940425" y="2276475"/>
            <a:ext cx="3203575" cy="1512888"/>
          </a:xfrm>
          <a:prstGeom prst="rect">
            <a:avLst/>
          </a:prstGeom>
          <a:solidFill>
            <a:schemeClr val="bg1"/>
          </a:solidFill>
          <a:ln w="9525">
            <a:solidFill>
              <a:schemeClr val="bg1"/>
            </a:solidFill>
            <a:miter lim="800000"/>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2961716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ext Box 4"/>
          <p:cNvSpPr txBox="1">
            <a:spLocks noChangeArrowheads="1"/>
          </p:cNvSpPr>
          <p:nvPr/>
        </p:nvSpPr>
        <p:spPr bwMode="auto">
          <a:xfrm>
            <a:off x="468313" y="234950"/>
            <a:ext cx="8351837" cy="396875"/>
          </a:xfrm>
          <a:prstGeom prst="rect">
            <a:avLst/>
          </a:prstGeom>
          <a:noFill/>
          <a:ln w="9525">
            <a:noFill/>
            <a:miter lim="800000"/>
            <a:headEnd/>
            <a:tailEnd/>
          </a:ln>
          <a:effectLst/>
        </p:spPr>
        <p:txBody>
          <a:bodyPr>
            <a:spAutoFit/>
          </a:bodyPr>
          <a:lstStyle/>
          <a:p>
            <a:r>
              <a:rPr lang="ja-JP" altLang="en-US" sz="2000" b="1" dirty="0"/>
              <a:t>放射線によるヒトの健康への影響（</a:t>
            </a:r>
            <a:r>
              <a:rPr lang="ja-JP" altLang="en-US" sz="2000" b="1" dirty="0">
                <a:solidFill>
                  <a:srgbClr val="00B0F0"/>
                </a:solidFill>
              </a:rPr>
              <a:t>確率的影響</a:t>
            </a:r>
            <a:r>
              <a:rPr lang="ja-JP" altLang="en-US" sz="2000" b="1" dirty="0"/>
              <a:t>＝がんになる可能性）</a:t>
            </a:r>
          </a:p>
        </p:txBody>
      </p:sp>
      <p:sp>
        <p:nvSpPr>
          <p:cNvPr id="9221" name="Text Box 5"/>
          <p:cNvSpPr txBox="1">
            <a:spLocks noChangeArrowheads="1"/>
          </p:cNvSpPr>
          <p:nvPr/>
        </p:nvSpPr>
        <p:spPr bwMode="auto">
          <a:xfrm>
            <a:off x="468313" y="869950"/>
            <a:ext cx="8280400" cy="1190625"/>
          </a:xfrm>
          <a:prstGeom prst="rect">
            <a:avLst/>
          </a:prstGeom>
          <a:noFill/>
          <a:ln w="9525">
            <a:noFill/>
            <a:miter lim="800000"/>
            <a:headEnd/>
            <a:tailEnd/>
          </a:ln>
          <a:effectLst/>
        </p:spPr>
        <p:txBody>
          <a:bodyPr>
            <a:spAutoFit/>
          </a:bodyPr>
          <a:lstStyle/>
          <a:p>
            <a:r>
              <a:rPr lang="ja-JP" altLang="en-US"/>
              <a:t>　広島、長崎の被爆データより、</a:t>
            </a:r>
            <a:r>
              <a:rPr lang="en-US" altLang="ja-JP">
                <a:solidFill>
                  <a:srgbClr val="FF0000"/>
                </a:solidFill>
              </a:rPr>
              <a:t>1000 mSv </a:t>
            </a:r>
            <a:r>
              <a:rPr lang="ja-JP" altLang="en-US">
                <a:solidFill>
                  <a:srgbClr val="FF0000"/>
                </a:solidFill>
              </a:rPr>
              <a:t>の被ばく</a:t>
            </a:r>
            <a:r>
              <a:rPr lang="ja-JP" altLang="en-US"/>
              <a:t>によってがんの</a:t>
            </a:r>
            <a:r>
              <a:rPr lang="ja-JP" altLang="en-US">
                <a:solidFill>
                  <a:srgbClr val="FF0000"/>
                </a:solidFill>
              </a:rPr>
              <a:t>発生率が </a:t>
            </a:r>
            <a:r>
              <a:rPr lang="en-US" altLang="ja-JP">
                <a:solidFill>
                  <a:srgbClr val="FF0000"/>
                </a:solidFill>
              </a:rPr>
              <a:t>60%</a:t>
            </a:r>
            <a:r>
              <a:rPr lang="ja-JP" altLang="en-US"/>
              <a:t>上昇するとされています。低線量においても、放射線による発がんのリスク（危険性）が被ばく線量に比例して増加すると仮定すると、</a:t>
            </a:r>
            <a:r>
              <a:rPr lang="en-US" altLang="ja-JP"/>
              <a:t>100 mSv </a:t>
            </a:r>
            <a:r>
              <a:rPr lang="ja-JP" altLang="en-US"/>
              <a:t>被ばくによって </a:t>
            </a:r>
            <a:r>
              <a:rPr lang="en-US" altLang="ja-JP"/>
              <a:t>6%</a:t>
            </a:r>
            <a:r>
              <a:rPr lang="ja-JP" altLang="en-US"/>
              <a:t>、</a:t>
            </a:r>
            <a:r>
              <a:rPr lang="en-US" altLang="ja-JP"/>
              <a:t>20 mSv </a:t>
            </a:r>
            <a:r>
              <a:rPr lang="ja-JP" altLang="en-US"/>
              <a:t>被ばくによって </a:t>
            </a:r>
            <a:r>
              <a:rPr lang="en-US" altLang="ja-JP"/>
              <a:t>1.2%</a:t>
            </a:r>
            <a:r>
              <a:rPr lang="ja-JP" altLang="en-US"/>
              <a:t>、</a:t>
            </a:r>
            <a:r>
              <a:rPr lang="en-US" altLang="ja-JP">
                <a:solidFill>
                  <a:srgbClr val="FF0000"/>
                </a:solidFill>
              </a:rPr>
              <a:t>10 mSv </a:t>
            </a:r>
            <a:r>
              <a:rPr lang="ja-JP" altLang="en-US">
                <a:solidFill>
                  <a:srgbClr val="FF0000"/>
                </a:solidFill>
              </a:rPr>
              <a:t>被ばく</a:t>
            </a:r>
            <a:r>
              <a:rPr lang="ja-JP" altLang="en-US"/>
              <a:t>によって</a:t>
            </a:r>
            <a:r>
              <a:rPr lang="en-US" altLang="ja-JP">
                <a:solidFill>
                  <a:srgbClr val="FF0000"/>
                </a:solidFill>
              </a:rPr>
              <a:t>0.6% </a:t>
            </a:r>
            <a:r>
              <a:rPr lang="ja-JP" altLang="en-US">
                <a:solidFill>
                  <a:srgbClr val="FF0000"/>
                </a:solidFill>
              </a:rPr>
              <a:t>上昇</a:t>
            </a:r>
            <a:r>
              <a:rPr lang="ja-JP" altLang="en-US"/>
              <a:t>すると考えられます。</a:t>
            </a:r>
          </a:p>
        </p:txBody>
      </p:sp>
      <p:sp>
        <p:nvSpPr>
          <p:cNvPr id="9222" name="Text Box 6"/>
          <p:cNvSpPr txBox="1">
            <a:spLocks noChangeArrowheads="1"/>
          </p:cNvSpPr>
          <p:nvPr/>
        </p:nvSpPr>
        <p:spPr bwMode="auto">
          <a:xfrm>
            <a:off x="1785938" y="2217738"/>
            <a:ext cx="5746750" cy="366712"/>
          </a:xfrm>
          <a:prstGeom prst="rect">
            <a:avLst/>
          </a:prstGeom>
          <a:noFill/>
          <a:ln w="9525">
            <a:noFill/>
            <a:miter lim="800000"/>
            <a:headEnd/>
            <a:tailEnd/>
          </a:ln>
          <a:effectLst/>
        </p:spPr>
        <p:txBody>
          <a:bodyPr wrap="none">
            <a:spAutoFit/>
          </a:bodyPr>
          <a:lstStyle/>
          <a:p>
            <a:r>
              <a:rPr lang="en-US" altLang="ja-JP"/>
              <a:t>1000 mSv </a:t>
            </a:r>
            <a:r>
              <a:rPr lang="ja-JP" altLang="en-US"/>
              <a:t>被ばくによって、発がんリスクは </a:t>
            </a:r>
            <a:r>
              <a:rPr lang="en-US" altLang="ja-JP"/>
              <a:t>60% </a:t>
            </a:r>
            <a:r>
              <a:rPr lang="ja-JP" altLang="en-US"/>
              <a:t>増加する</a:t>
            </a:r>
          </a:p>
        </p:txBody>
      </p:sp>
      <p:sp>
        <p:nvSpPr>
          <p:cNvPr id="9223" name="Text Box 7"/>
          <p:cNvSpPr txBox="1">
            <a:spLocks noChangeArrowheads="1"/>
          </p:cNvSpPr>
          <p:nvPr/>
        </p:nvSpPr>
        <p:spPr bwMode="auto">
          <a:xfrm>
            <a:off x="1824038" y="2571750"/>
            <a:ext cx="5619750" cy="366713"/>
          </a:xfrm>
          <a:prstGeom prst="rect">
            <a:avLst/>
          </a:prstGeom>
          <a:noFill/>
          <a:ln w="9525">
            <a:noFill/>
            <a:miter lim="800000"/>
            <a:headEnd/>
            <a:tailEnd/>
          </a:ln>
          <a:effectLst/>
        </p:spPr>
        <p:txBody>
          <a:bodyPr wrap="none">
            <a:spAutoFit/>
          </a:bodyPr>
          <a:lstStyle/>
          <a:p>
            <a:r>
              <a:rPr lang="en-US" altLang="ja-JP"/>
              <a:t>100 mSv  </a:t>
            </a:r>
            <a:r>
              <a:rPr lang="ja-JP" altLang="en-US"/>
              <a:t>被ばくによって、発がんリスクは  </a:t>
            </a:r>
            <a:r>
              <a:rPr lang="en-US" altLang="ja-JP"/>
              <a:t>6% </a:t>
            </a:r>
            <a:r>
              <a:rPr lang="ja-JP" altLang="en-US"/>
              <a:t>増加する</a:t>
            </a:r>
          </a:p>
        </p:txBody>
      </p:sp>
      <p:sp>
        <p:nvSpPr>
          <p:cNvPr id="9224" name="Text Box 8"/>
          <p:cNvSpPr txBox="1">
            <a:spLocks noChangeArrowheads="1"/>
          </p:cNvSpPr>
          <p:nvPr/>
        </p:nvSpPr>
        <p:spPr bwMode="auto">
          <a:xfrm>
            <a:off x="1976438" y="2925763"/>
            <a:ext cx="5556250" cy="366712"/>
          </a:xfrm>
          <a:prstGeom prst="rect">
            <a:avLst/>
          </a:prstGeom>
          <a:noFill/>
          <a:ln w="9525">
            <a:noFill/>
            <a:miter lim="800000"/>
            <a:headEnd/>
            <a:tailEnd/>
          </a:ln>
          <a:effectLst/>
        </p:spPr>
        <p:txBody>
          <a:bodyPr wrap="none">
            <a:spAutoFit/>
          </a:bodyPr>
          <a:lstStyle/>
          <a:p>
            <a:r>
              <a:rPr lang="en-US" altLang="ja-JP"/>
              <a:t>20 mSv </a:t>
            </a:r>
            <a:r>
              <a:rPr lang="ja-JP" altLang="en-US"/>
              <a:t>被ばくによって、発がんリスクは </a:t>
            </a:r>
            <a:r>
              <a:rPr lang="en-US" altLang="ja-JP"/>
              <a:t>1.2% </a:t>
            </a:r>
            <a:r>
              <a:rPr lang="ja-JP" altLang="en-US"/>
              <a:t>増加する</a:t>
            </a:r>
          </a:p>
        </p:txBody>
      </p:sp>
      <p:sp>
        <p:nvSpPr>
          <p:cNvPr id="9225" name="Text Box 9"/>
          <p:cNvSpPr txBox="1">
            <a:spLocks noChangeArrowheads="1"/>
          </p:cNvSpPr>
          <p:nvPr/>
        </p:nvSpPr>
        <p:spPr bwMode="auto">
          <a:xfrm>
            <a:off x="1976438" y="3278188"/>
            <a:ext cx="5556250" cy="366712"/>
          </a:xfrm>
          <a:prstGeom prst="rect">
            <a:avLst/>
          </a:prstGeom>
          <a:noFill/>
          <a:ln w="9525">
            <a:noFill/>
            <a:miter lim="800000"/>
            <a:headEnd/>
            <a:tailEnd/>
          </a:ln>
          <a:effectLst/>
        </p:spPr>
        <p:txBody>
          <a:bodyPr wrap="none">
            <a:spAutoFit/>
          </a:bodyPr>
          <a:lstStyle/>
          <a:p>
            <a:r>
              <a:rPr lang="en-US" altLang="ja-JP"/>
              <a:t>10 mSv </a:t>
            </a:r>
            <a:r>
              <a:rPr lang="ja-JP" altLang="en-US"/>
              <a:t>被ばくによって、発がんリスクは </a:t>
            </a:r>
            <a:r>
              <a:rPr lang="en-US" altLang="ja-JP"/>
              <a:t>0.6% </a:t>
            </a:r>
            <a:r>
              <a:rPr lang="ja-JP" altLang="en-US"/>
              <a:t>増加する</a:t>
            </a:r>
          </a:p>
        </p:txBody>
      </p:sp>
      <p:grpSp>
        <p:nvGrpSpPr>
          <p:cNvPr id="9265" name="Group 49"/>
          <p:cNvGrpSpPr>
            <a:grpSpLocks/>
          </p:cNvGrpSpPr>
          <p:nvPr/>
        </p:nvGrpSpPr>
        <p:grpSpPr bwMode="auto">
          <a:xfrm>
            <a:off x="684213" y="3644900"/>
            <a:ext cx="8305800" cy="3068638"/>
            <a:chOff x="431" y="2387"/>
            <a:chExt cx="5232" cy="1933"/>
          </a:xfrm>
        </p:grpSpPr>
        <p:sp>
          <p:nvSpPr>
            <p:cNvPr id="9231" name="Line 15"/>
            <p:cNvSpPr>
              <a:spLocks noChangeShapeType="1"/>
            </p:cNvSpPr>
            <p:nvPr/>
          </p:nvSpPr>
          <p:spPr bwMode="auto">
            <a:xfrm>
              <a:off x="1111" y="3521"/>
              <a:ext cx="2947" cy="0"/>
            </a:xfrm>
            <a:prstGeom prst="line">
              <a:avLst/>
            </a:prstGeom>
            <a:noFill/>
            <a:ln w="9525">
              <a:solidFill>
                <a:schemeClr val="tx1"/>
              </a:solidFill>
              <a:prstDash val="dash"/>
              <a:round/>
              <a:headEnd/>
              <a:tailEnd/>
            </a:ln>
            <a:effectLst/>
          </p:spPr>
          <p:txBody>
            <a:bodyPr/>
            <a:lstStyle/>
            <a:p>
              <a:endParaRPr lang="ja-JP" altLang="en-US"/>
            </a:p>
          </p:txBody>
        </p:sp>
        <p:sp>
          <p:nvSpPr>
            <p:cNvPr id="9232" name="Line 16"/>
            <p:cNvSpPr>
              <a:spLocks noChangeShapeType="1"/>
            </p:cNvSpPr>
            <p:nvPr/>
          </p:nvSpPr>
          <p:spPr bwMode="auto">
            <a:xfrm flipV="1">
              <a:off x="1111" y="2614"/>
              <a:ext cx="2812" cy="898"/>
            </a:xfrm>
            <a:prstGeom prst="line">
              <a:avLst/>
            </a:prstGeom>
            <a:noFill/>
            <a:ln w="9525">
              <a:solidFill>
                <a:schemeClr val="tx1"/>
              </a:solidFill>
              <a:round/>
              <a:headEnd/>
              <a:tailEnd/>
            </a:ln>
            <a:effectLst/>
          </p:spPr>
          <p:txBody>
            <a:bodyPr/>
            <a:lstStyle/>
            <a:p>
              <a:endParaRPr lang="ja-JP" altLang="en-US"/>
            </a:p>
          </p:txBody>
        </p:sp>
        <p:sp>
          <p:nvSpPr>
            <p:cNvPr id="9233" name="Text Box 17"/>
            <p:cNvSpPr txBox="1">
              <a:spLocks noChangeArrowheads="1"/>
            </p:cNvSpPr>
            <p:nvPr/>
          </p:nvSpPr>
          <p:spPr bwMode="auto">
            <a:xfrm>
              <a:off x="824" y="3884"/>
              <a:ext cx="196" cy="231"/>
            </a:xfrm>
            <a:prstGeom prst="rect">
              <a:avLst/>
            </a:prstGeom>
            <a:noFill/>
            <a:ln w="9525">
              <a:noFill/>
              <a:miter lim="800000"/>
              <a:headEnd/>
              <a:tailEnd/>
            </a:ln>
            <a:effectLst/>
          </p:spPr>
          <p:txBody>
            <a:bodyPr wrap="none">
              <a:spAutoFit/>
            </a:bodyPr>
            <a:lstStyle/>
            <a:p>
              <a:r>
                <a:rPr lang="en-US" altLang="ja-JP"/>
                <a:t>0</a:t>
              </a:r>
            </a:p>
          </p:txBody>
        </p:sp>
        <p:sp>
          <p:nvSpPr>
            <p:cNvPr id="9234" name="Text Box 18"/>
            <p:cNvSpPr txBox="1">
              <a:spLocks noChangeArrowheads="1"/>
            </p:cNvSpPr>
            <p:nvPr/>
          </p:nvSpPr>
          <p:spPr bwMode="auto">
            <a:xfrm>
              <a:off x="664" y="3385"/>
              <a:ext cx="356" cy="231"/>
            </a:xfrm>
            <a:prstGeom prst="rect">
              <a:avLst/>
            </a:prstGeom>
            <a:noFill/>
            <a:ln w="9525">
              <a:noFill/>
              <a:miter lim="800000"/>
              <a:headEnd/>
              <a:tailEnd/>
            </a:ln>
            <a:effectLst/>
          </p:spPr>
          <p:txBody>
            <a:bodyPr wrap="none">
              <a:spAutoFit/>
            </a:bodyPr>
            <a:lstStyle/>
            <a:p>
              <a:r>
                <a:rPr lang="en-US" altLang="ja-JP"/>
                <a:t>100</a:t>
              </a:r>
            </a:p>
          </p:txBody>
        </p:sp>
        <p:sp>
          <p:nvSpPr>
            <p:cNvPr id="9235" name="Text Box 19"/>
            <p:cNvSpPr txBox="1">
              <a:spLocks noChangeArrowheads="1"/>
            </p:cNvSpPr>
            <p:nvPr/>
          </p:nvSpPr>
          <p:spPr bwMode="auto">
            <a:xfrm>
              <a:off x="664" y="2886"/>
              <a:ext cx="356" cy="231"/>
            </a:xfrm>
            <a:prstGeom prst="rect">
              <a:avLst/>
            </a:prstGeom>
            <a:noFill/>
            <a:ln w="9525">
              <a:noFill/>
              <a:miter lim="800000"/>
              <a:headEnd/>
              <a:tailEnd/>
            </a:ln>
            <a:effectLst/>
          </p:spPr>
          <p:txBody>
            <a:bodyPr wrap="none">
              <a:spAutoFit/>
            </a:bodyPr>
            <a:lstStyle/>
            <a:p>
              <a:r>
                <a:rPr lang="en-US" altLang="ja-JP"/>
                <a:t>200</a:t>
              </a:r>
            </a:p>
          </p:txBody>
        </p:sp>
        <p:sp>
          <p:nvSpPr>
            <p:cNvPr id="9236" name="Text Box 20"/>
            <p:cNvSpPr txBox="1">
              <a:spLocks noChangeArrowheads="1"/>
            </p:cNvSpPr>
            <p:nvPr/>
          </p:nvSpPr>
          <p:spPr bwMode="auto">
            <a:xfrm>
              <a:off x="664" y="2387"/>
              <a:ext cx="356" cy="231"/>
            </a:xfrm>
            <a:prstGeom prst="rect">
              <a:avLst/>
            </a:prstGeom>
            <a:noFill/>
            <a:ln w="9525">
              <a:noFill/>
              <a:miter lim="800000"/>
              <a:headEnd/>
              <a:tailEnd/>
            </a:ln>
            <a:effectLst/>
          </p:spPr>
          <p:txBody>
            <a:bodyPr wrap="none">
              <a:spAutoFit/>
            </a:bodyPr>
            <a:lstStyle/>
            <a:p>
              <a:r>
                <a:rPr lang="en-US" altLang="ja-JP"/>
                <a:t>300</a:t>
              </a:r>
            </a:p>
          </p:txBody>
        </p:sp>
        <p:sp>
          <p:nvSpPr>
            <p:cNvPr id="9237" name="Text Box 21"/>
            <p:cNvSpPr txBox="1">
              <a:spLocks noChangeArrowheads="1"/>
            </p:cNvSpPr>
            <p:nvPr/>
          </p:nvSpPr>
          <p:spPr bwMode="auto">
            <a:xfrm>
              <a:off x="1254" y="4089"/>
              <a:ext cx="356" cy="231"/>
            </a:xfrm>
            <a:prstGeom prst="rect">
              <a:avLst/>
            </a:prstGeom>
            <a:noFill/>
            <a:ln w="9525">
              <a:noFill/>
              <a:miter lim="800000"/>
              <a:headEnd/>
              <a:tailEnd/>
            </a:ln>
            <a:effectLst/>
          </p:spPr>
          <p:txBody>
            <a:bodyPr wrap="none">
              <a:spAutoFit/>
            </a:bodyPr>
            <a:lstStyle/>
            <a:p>
              <a:r>
                <a:rPr lang="en-US" altLang="ja-JP"/>
                <a:t>100</a:t>
              </a:r>
            </a:p>
          </p:txBody>
        </p:sp>
        <p:sp>
          <p:nvSpPr>
            <p:cNvPr id="9238" name="Text Box 22"/>
            <p:cNvSpPr txBox="1">
              <a:spLocks noChangeArrowheads="1"/>
            </p:cNvSpPr>
            <p:nvPr/>
          </p:nvSpPr>
          <p:spPr bwMode="auto">
            <a:xfrm>
              <a:off x="1746" y="4089"/>
              <a:ext cx="436" cy="231"/>
            </a:xfrm>
            <a:prstGeom prst="rect">
              <a:avLst/>
            </a:prstGeom>
            <a:noFill/>
            <a:ln w="9525">
              <a:noFill/>
              <a:miter lim="800000"/>
              <a:headEnd/>
              <a:tailEnd/>
            </a:ln>
            <a:effectLst/>
          </p:spPr>
          <p:txBody>
            <a:bodyPr wrap="none">
              <a:spAutoFit/>
            </a:bodyPr>
            <a:lstStyle/>
            <a:p>
              <a:r>
                <a:rPr lang="en-US" altLang="ja-JP"/>
                <a:t>1000</a:t>
              </a:r>
            </a:p>
          </p:txBody>
        </p:sp>
        <p:sp>
          <p:nvSpPr>
            <p:cNvPr id="9239" name="Text Box 23"/>
            <p:cNvSpPr txBox="1">
              <a:spLocks noChangeArrowheads="1"/>
            </p:cNvSpPr>
            <p:nvPr/>
          </p:nvSpPr>
          <p:spPr bwMode="auto">
            <a:xfrm>
              <a:off x="2630" y="4089"/>
              <a:ext cx="436" cy="231"/>
            </a:xfrm>
            <a:prstGeom prst="rect">
              <a:avLst/>
            </a:prstGeom>
            <a:noFill/>
            <a:ln w="9525">
              <a:noFill/>
              <a:miter lim="800000"/>
              <a:headEnd/>
              <a:tailEnd/>
            </a:ln>
            <a:effectLst/>
          </p:spPr>
          <p:txBody>
            <a:bodyPr wrap="none">
              <a:spAutoFit/>
            </a:bodyPr>
            <a:lstStyle/>
            <a:p>
              <a:r>
                <a:rPr lang="en-US" altLang="ja-JP"/>
                <a:t>2000</a:t>
              </a:r>
            </a:p>
          </p:txBody>
        </p:sp>
        <p:sp>
          <p:nvSpPr>
            <p:cNvPr id="9240" name="Text Box 24"/>
            <p:cNvSpPr txBox="1">
              <a:spLocks noChangeArrowheads="1"/>
            </p:cNvSpPr>
            <p:nvPr/>
          </p:nvSpPr>
          <p:spPr bwMode="auto">
            <a:xfrm>
              <a:off x="3515" y="4089"/>
              <a:ext cx="436" cy="231"/>
            </a:xfrm>
            <a:prstGeom prst="rect">
              <a:avLst/>
            </a:prstGeom>
            <a:noFill/>
            <a:ln w="9525">
              <a:noFill/>
              <a:miter lim="800000"/>
              <a:headEnd/>
              <a:tailEnd/>
            </a:ln>
            <a:effectLst/>
          </p:spPr>
          <p:txBody>
            <a:bodyPr wrap="none">
              <a:spAutoFit/>
            </a:bodyPr>
            <a:lstStyle/>
            <a:p>
              <a:r>
                <a:rPr lang="en-US" altLang="ja-JP"/>
                <a:t>3000</a:t>
              </a:r>
            </a:p>
          </p:txBody>
        </p:sp>
        <p:sp>
          <p:nvSpPr>
            <p:cNvPr id="9241" name="Line 25"/>
            <p:cNvSpPr>
              <a:spLocks noChangeShapeType="1"/>
            </p:cNvSpPr>
            <p:nvPr/>
          </p:nvSpPr>
          <p:spPr bwMode="auto">
            <a:xfrm>
              <a:off x="1985" y="3521"/>
              <a:ext cx="0" cy="499"/>
            </a:xfrm>
            <a:prstGeom prst="line">
              <a:avLst/>
            </a:prstGeom>
            <a:noFill/>
            <a:ln w="9525">
              <a:solidFill>
                <a:schemeClr val="tx1"/>
              </a:solidFill>
              <a:round/>
              <a:headEnd type="triangle" w="lg" len="lg"/>
              <a:tailEnd type="triangle" w="lg" len="lg"/>
            </a:ln>
            <a:effectLst/>
          </p:spPr>
          <p:txBody>
            <a:bodyPr/>
            <a:lstStyle/>
            <a:p>
              <a:endParaRPr lang="ja-JP" altLang="en-US"/>
            </a:p>
          </p:txBody>
        </p:sp>
        <p:grpSp>
          <p:nvGrpSpPr>
            <p:cNvPr id="9246" name="Group 30"/>
            <p:cNvGrpSpPr>
              <a:grpSpLocks/>
            </p:cNvGrpSpPr>
            <p:nvPr/>
          </p:nvGrpSpPr>
          <p:grpSpPr bwMode="auto">
            <a:xfrm>
              <a:off x="1020" y="2432"/>
              <a:ext cx="91" cy="1588"/>
              <a:chOff x="1020" y="2432"/>
              <a:chExt cx="91" cy="1588"/>
            </a:xfrm>
          </p:grpSpPr>
          <p:sp>
            <p:nvSpPr>
              <p:cNvPr id="9228" name="Line 12"/>
              <p:cNvSpPr>
                <a:spLocks noChangeShapeType="1"/>
              </p:cNvSpPr>
              <p:nvPr/>
            </p:nvSpPr>
            <p:spPr bwMode="auto">
              <a:xfrm>
                <a:off x="1111" y="2432"/>
                <a:ext cx="0" cy="1588"/>
              </a:xfrm>
              <a:prstGeom prst="line">
                <a:avLst/>
              </a:prstGeom>
              <a:noFill/>
              <a:ln w="9525">
                <a:solidFill>
                  <a:schemeClr val="tx1"/>
                </a:solidFill>
                <a:round/>
                <a:headEnd/>
                <a:tailEnd/>
              </a:ln>
              <a:effectLst/>
            </p:spPr>
            <p:txBody>
              <a:bodyPr/>
              <a:lstStyle/>
              <a:p>
                <a:endParaRPr lang="ja-JP" altLang="en-US"/>
              </a:p>
            </p:txBody>
          </p:sp>
          <p:sp>
            <p:nvSpPr>
              <p:cNvPr id="9242" name="Line 26"/>
              <p:cNvSpPr>
                <a:spLocks noChangeShapeType="1"/>
              </p:cNvSpPr>
              <p:nvPr/>
            </p:nvSpPr>
            <p:spPr bwMode="auto">
              <a:xfrm flipH="1">
                <a:off x="1020" y="4020"/>
                <a:ext cx="91" cy="0"/>
              </a:xfrm>
              <a:prstGeom prst="line">
                <a:avLst/>
              </a:prstGeom>
              <a:noFill/>
              <a:ln w="9525">
                <a:solidFill>
                  <a:schemeClr val="tx1"/>
                </a:solidFill>
                <a:round/>
                <a:headEnd/>
                <a:tailEnd/>
              </a:ln>
              <a:effectLst/>
            </p:spPr>
            <p:txBody>
              <a:bodyPr/>
              <a:lstStyle/>
              <a:p>
                <a:endParaRPr lang="ja-JP" altLang="en-US"/>
              </a:p>
            </p:txBody>
          </p:sp>
          <p:sp>
            <p:nvSpPr>
              <p:cNvPr id="9243" name="Line 27"/>
              <p:cNvSpPr>
                <a:spLocks noChangeShapeType="1"/>
              </p:cNvSpPr>
              <p:nvPr/>
            </p:nvSpPr>
            <p:spPr bwMode="auto">
              <a:xfrm flipH="1">
                <a:off x="1020" y="3521"/>
                <a:ext cx="91" cy="0"/>
              </a:xfrm>
              <a:prstGeom prst="line">
                <a:avLst/>
              </a:prstGeom>
              <a:noFill/>
              <a:ln w="9525">
                <a:solidFill>
                  <a:schemeClr val="tx1"/>
                </a:solidFill>
                <a:round/>
                <a:headEnd/>
                <a:tailEnd/>
              </a:ln>
              <a:effectLst/>
            </p:spPr>
            <p:txBody>
              <a:bodyPr/>
              <a:lstStyle/>
              <a:p>
                <a:endParaRPr lang="ja-JP" altLang="en-US"/>
              </a:p>
            </p:txBody>
          </p:sp>
          <p:sp>
            <p:nvSpPr>
              <p:cNvPr id="9244" name="Line 28"/>
              <p:cNvSpPr>
                <a:spLocks noChangeShapeType="1"/>
              </p:cNvSpPr>
              <p:nvPr/>
            </p:nvSpPr>
            <p:spPr bwMode="auto">
              <a:xfrm flipH="1">
                <a:off x="1020" y="3022"/>
                <a:ext cx="91" cy="0"/>
              </a:xfrm>
              <a:prstGeom prst="line">
                <a:avLst/>
              </a:prstGeom>
              <a:noFill/>
              <a:ln w="9525">
                <a:solidFill>
                  <a:schemeClr val="tx1"/>
                </a:solidFill>
                <a:round/>
                <a:headEnd/>
                <a:tailEnd/>
              </a:ln>
              <a:effectLst/>
            </p:spPr>
            <p:txBody>
              <a:bodyPr/>
              <a:lstStyle/>
              <a:p>
                <a:endParaRPr lang="ja-JP" altLang="en-US"/>
              </a:p>
            </p:txBody>
          </p:sp>
          <p:sp>
            <p:nvSpPr>
              <p:cNvPr id="9245" name="Line 29"/>
              <p:cNvSpPr>
                <a:spLocks noChangeShapeType="1"/>
              </p:cNvSpPr>
              <p:nvPr/>
            </p:nvSpPr>
            <p:spPr bwMode="auto">
              <a:xfrm flipH="1">
                <a:off x="1020" y="2523"/>
                <a:ext cx="91" cy="0"/>
              </a:xfrm>
              <a:prstGeom prst="line">
                <a:avLst/>
              </a:prstGeom>
              <a:noFill/>
              <a:ln w="9525">
                <a:solidFill>
                  <a:schemeClr val="tx1"/>
                </a:solidFill>
                <a:round/>
                <a:headEnd/>
                <a:tailEnd/>
              </a:ln>
              <a:effectLst/>
            </p:spPr>
            <p:txBody>
              <a:bodyPr/>
              <a:lstStyle/>
              <a:p>
                <a:endParaRPr lang="ja-JP" altLang="en-US"/>
              </a:p>
            </p:txBody>
          </p:sp>
        </p:grpSp>
        <p:sp>
          <p:nvSpPr>
            <p:cNvPr id="9247" name="Text Box 31"/>
            <p:cNvSpPr txBox="1">
              <a:spLocks noChangeArrowheads="1"/>
            </p:cNvSpPr>
            <p:nvPr/>
          </p:nvSpPr>
          <p:spPr bwMode="auto">
            <a:xfrm rot="-5400000">
              <a:off x="-95" y="3094"/>
              <a:ext cx="1263" cy="212"/>
            </a:xfrm>
            <a:prstGeom prst="rect">
              <a:avLst/>
            </a:prstGeom>
            <a:noFill/>
            <a:ln w="9525">
              <a:noFill/>
              <a:miter lim="800000"/>
              <a:headEnd/>
              <a:tailEnd/>
            </a:ln>
            <a:effectLst/>
          </p:spPr>
          <p:txBody>
            <a:bodyPr wrap="none">
              <a:spAutoFit/>
            </a:bodyPr>
            <a:lstStyle/>
            <a:p>
              <a:r>
                <a:rPr lang="ja-JP" altLang="en-US" sz="1600"/>
                <a:t>がんの発生比率（％）</a:t>
              </a:r>
            </a:p>
          </p:txBody>
        </p:sp>
        <p:sp>
          <p:nvSpPr>
            <p:cNvPr id="9229" name="Line 13"/>
            <p:cNvSpPr>
              <a:spLocks noChangeShapeType="1"/>
            </p:cNvSpPr>
            <p:nvPr/>
          </p:nvSpPr>
          <p:spPr bwMode="auto">
            <a:xfrm>
              <a:off x="1111" y="4020"/>
              <a:ext cx="2947" cy="0"/>
            </a:xfrm>
            <a:prstGeom prst="line">
              <a:avLst/>
            </a:prstGeom>
            <a:noFill/>
            <a:ln w="9525">
              <a:solidFill>
                <a:schemeClr val="tx1"/>
              </a:solidFill>
              <a:round/>
              <a:headEnd/>
              <a:tailEnd/>
            </a:ln>
            <a:effectLst/>
          </p:spPr>
          <p:txBody>
            <a:bodyPr/>
            <a:lstStyle/>
            <a:p>
              <a:endParaRPr lang="ja-JP" altLang="en-US"/>
            </a:p>
          </p:txBody>
        </p:sp>
        <p:sp>
          <p:nvSpPr>
            <p:cNvPr id="9248" name="Line 32"/>
            <p:cNvSpPr>
              <a:spLocks noChangeShapeType="1"/>
            </p:cNvSpPr>
            <p:nvPr/>
          </p:nvSpPr>
          <p:spPr bwMode="auto">
            <a:xfrm>
              <a:off x="1988" y="4020"/>
              <a:ext cx="0" cy="90"/>
            </a:xfrm>
            <a:prstGeom prst="line">
              <a:avLst/>
            </a:prstGeom>
            <a:noFill/>
            <a:ln w="9525">
              <a:solidFill>
                <a:schemeClr val="tx1"/>
              </a:solidFill>
              <a:round/>
              <a:headEnd/>
              <a:tailEnd/>
            </a:ln>
            <a:effectLst/>
          </p:spPr>
          <p:txBody>
            <a:bodyPr/>
            <a:lstStyle/>
            <a:p>
              <a:endParaRPr lang="ja-JP" altLang="en-US"/>
            </a:p>
          </p:txBody>
        </p:sp>
        <p:sp>
          <p:nvSpPr>
            <p:cNvPr id="9249" name="Line 33"/>
            <p:cNvSpPr>
              <a:spLocks noChangeShapeType="1"/>
            </p:cNvSpPr>
            <p:nvPr/>
          </p:nvSpPr>
          <p:spPr bwMode="auto">
            <a:xfrm>
              <a:off x="2865" y="4020"/>
              <a:ext cx="0" cy="90"/>
            </a:xfrm>
            <a:prstGeom prst="line">
              <a:avLst/>
            </a:prstGeom>
            <a:noFill/>
            <a:ln w="9525">
              <a:solidFill>
                <a:schemeClr val="tx1"/>
              </a:solidFill>
              <a:round/>
              <a:headEnd/>
              <a:tailEnd/>
            </a:ln>
            <a:effectLst/>
          </p:spPr>
          <p:txBody>
            <a:bodyPr/>
            <a:lstStyle/>
            <a:p>
              <a:endParaRPr lang="ja-JP" altLang="en-US"/>
            </a:p>
          </p:txBody>
        </p:sp>
        <p:sp>
          <p:nvSpPr>
            <p:cNvPr id="9250" name="Line 34"/>
            <p:cNvSpPr>
              <a:spLocks noChangeShapeType="1"/>
            </p:cNvSpPr>
            <p:nvPr/>
          </p:nvSpPr>
          <p:spPr bwMode="auto">
            <a:xfrm>
              <a:off x="3742" y="4020"/>
              <a:ext cx="0" cy="90"/>
            </a:xfrm>
            <a:prstGeom prst="line">
              <a:avLst/>
            </a:prstGeom>
            <a:noFill/>
            <a:ln w="9525">
              <a:solidFill>
                <a:schemeClr val="tx1"/>
              </a:solidFill>
              <a:round/>
              <a:headEnd/>
              <a:tailEnd/>
            </a:ln>
            <a:effectLst/>
          </p:spPr>
          <p:txBody>
            <a:bodyPr/>
            <a:lstStyle/>
            <a:p>
              <a:endParaRPr lang="ja-JP" altLang="en-US"/>
            </a:p>
          </p:txBody>
        </p:sp>
        <p:sp>
          <p:nvSpPr>
            <p:cNvPr id="9251" name="Line 35"/>
            <p:cNvSpPr>
              <a:spLocks noChangeShapeType="1"/>
            </p:cNvSpPr>
            <p:nvPr/>
          </p:nvSpPr>
          <p:spPr bwMode="auto">
            <a:xfrm>
              <a:off x="1435" y="4020"/>
              <a:ext cx="0" cy="90"/>
            </a:xfrm>
            <a:prstGeom prst="line">
              <a:avLst/>
            </a:prstGeom>
            <a:noFill/>
            <a:ln w="9525">
              <a:solidFill>
                <a:schemeClr val="tx1"/>
              </a:solidFill>
              <a:round/>
              <a:headEnd/>
              <a:tailEnd/>
            </a:ln>
            <a:effectLst/>
          </p:spPr>
          <p:txBody>
            <a:bodyPr/>
            <a:lstStyle/>
            <a:p>
              <a:endParaRPr lang="ja-JP" altLang="en-US"/>
            </a:p>
          </p:txBody>
        </p:sp>
        <p:sp>
          <p:nvSpPr>
            <p:cNvPr id="9252" name="Line 36"/>
            <p:cNvSpPr>
              <a:spLocks noChangeShapeType="1"/>
            </p:cNvSpPr>
            <p:nvPr/>
          </p:nvSpPr>
          <p:spPr bwMode="auto">
            <a:xfrm>
              <a:off x="1111" y="4020"/>
              <a:ext cx="0" cy="90"/>
            </a:xfrm>
            <a:prstGeom prst="line">
              <a:avLst/>
            </a:prstGeom>
            <a:noFill/>
            <a:ln w="9525">
              <a:solidFill>
                <a:schemeClr val="tx1"/>
              </a:solidFill>
              <a:round/>
              <a:headEnd/>
              <a:tailEnd/>
            </a:ln>
            <a:effectLst/>
          </p:spPr>
          <p:txBody>
            <a:bodyPr/>
            <a:lstStyle/>
            <a:p>
              <a:endParaRPr lang="ja-JP" altLang="en-US"/>
            </a:p>
          </p:txBody>
        </p:sp>
        <p:sp>
          <p:nvSpPr>
            <p:cNvPr id="9254" name="Text Box 38"/>
            <p:cNvSpPr txBox="1">
              <a:spLocks noChangeArrowheads="1"/>
            </p:cNvSpPr>
            <p:nvPr/>
          </p:nvSpPr>
          <p:spPr bwMode="auto">
            <a:xfrm>
              <a:off x="4105" y="4020"/>
              <a:ext cx="1367" cy="231"/>
            </a:xfrm>
            <a:prstGeom prst="rect">
              <a:avLst/>
            </a:prstGeom>
            <a:noFill/>
            <a:ln w="9525">
              <a:noFill/>
              <a:miter lim="800000"/>
              <a:headEnd/>
              <a:tailEnd/>
            </a:ln>
            <a:effectLst/>
          </p:spPr>
          <p:txBody>
            <a:bodyPr wrap="none">
              <a:spAutoFit/>
            </a:bodyPr>
            <a:lstStyle/>
            <a:p>
              <a:r>
                <a:rPr lang="ja-JP" altLang="en-US"/>
                <a:t>線量</a:t>
              </a:r>
              <a:r>
                <a:rPr lang="en-US" altLang="ja-JP"/>
                <a:t>(</a:t>
              </a:r>
              <a:r>
                <a:rPr lang="ja-JP" altLang="en-US"/>
                <a:t>ミリシーベルト）</a:t>
              </a:r>
            </a:p>
          </p:txBody>
        </p:sp>
        <p:sp>
          <p:nvSpPr>
            <p:cNvPr id="9255" name="Text Box 39"/>
            <p:cNvSpPr txBox="1">
              <a:spLocks noChangeArrowheads="1"/>
            </p:cNvSpPr>
            <p:nvPr/>
          </p:nvSpPr>
          <p:spPr bwMode="auto">
            <a:xfrm>
              <a:off x="3923" y="3748"/>
              <a:ext cx="1740" cy="231"/>
            </a:xfrm>
            <a:prstGeom prst="rect">
              <a:avLst/>
            </a:prstGeom>
            <a:noFill/>
            <a:ln w="9525">
              <a:noFill/>
              <a:miter lim="800000"/>
              <a:headEnd/>
              <a:tailEnd/>
            </a:ln>
            <a:effectLst/>
          </p:spPr>
          <p:txBody>
            <a:bodyPr wrap="none">
              <a:spAutoFit/>
            </a:bodyPr>
            <a:lstStyle/>
            <a:p>
              <a:r>
                <a:rPr lang="en-US" altLang="ja-JP"/>
                <a:t>UNSCARE</a:t>
              </a:r>
              <a:r>
                <a:rPr lang="ja-JP" altLang="en-US"/>
                <a:t>　１９９３年報告</a:t>
              </a:r>
            </a:p>
          </p:txBody>
        </p:sp>
        <p:sp>
          <p:nvSpPr>
            <p:cNvPr id="9256" name="Line 40"/>
            <p:cNvSpPr>
              <a:spLocks noChangeShapeType="1"/>
            </p:cNvSpPr>
            <p:nvPr/>
          </p:nvSpPr>
          <p:spPr bwMode="auto">
            <a:xfrm>
              <a:off x="1435" y="3521"/>
              <a:ext cx="0" cy="499"/>
            </a:xfrm>
            <a:prstGeom prst="line">
              <a:avLst/>
            </a:prstGeom>
            <a:noFill/>
            <a:ln w="9525">
              <a:solidFill>
                <a:schemeClr val="tx1"/>
              </a:solidFill>
              <a:round/>
              <a:headEnd type="triangle" w="lg" len="lg"/>
              <a:tailEnd type="triangle" w="lg" len="lg"/>
            </a:ln>
            <a:effectLst/>
          </p:spPr>
          <p:txBody>
            <a:bodyPr/>
            <a:lstStyle/>
            <a:p>
              <a:endParaRPr lang="ja-JP" altLang="en-US"/>
            </a:p>
          </p:txBody>
        </p:sp>
        <p:sp>
          <p:nvSpPr>
            <p:cNvPr id="9257" name="Line 41"/>
            <p:cNvSpPr>
              <a:spLocks noChangeShapeType="1"/>
            </p:cNvSpPr>
            <p:nvPr/>
          </p:nvSpPr>
          <p:spPr bwMode="auto">
            <a:xfrm>
              <a:off x="1985" y="3227"/>
              <a:ext cx="0" cy="294"/>
            </a:xfrm>
            <a:prstGeom prst="line">
              <a:avLst/>
            </a:prstGeom>
            <a:noFill/>
            <a:ln w="9525">
              <a:solidFill>
                <a:srgbClr val="FF0000"/>
              </a:solidFill>
              <a:round/>
              <a:headEnd type="triangle" w="lg" len="lg"/>
              <a:tailEnd type="triangle" w="lg" len="lg"/>
            </a:ln>
            <a:effectLst/>
          </p:spPr>
          <p:txBody>
            <a:bodyPr/>
            <a:lstStyle/>
            <a:p>
              <a:endParaRPr lang="ja-JP" altLang="en-US"/>
            </a:p>
          </p:txBody>
        </p:sp>
        <p:sp>
          <p:nvSpPr>
            <p:cNvPr id="9258" name="Line 42"/>
            <p:cNvSpPr>
              <a:spLocks noChangeShapeType="1"/>
            </p:cNvSpPr>
            <p:nvPr/>
          </p:nvSpPr>
          <p:spPr bwMode="auto">
            <a:xfrm flipH="1">
              <a:off x="1429" y="3408"/>
              <a:ext cx="3" cy="113"/>
            </a:xfrm>
            <a:prstGeom prst="line">
              <a:avLst/>
            </a:prstGeom>
            <a:noFill/>
            <a:ln w="9525">
              <a:solidFill>
                <a:srgbClr val="FF0000"/>
              </a:solidFill>
              <a:round/>
              <a:headEnd type="triangle" w="lg" len="med"/>
              <a:tailEnd type="triangle" w="lg" len="med"/>
            </a:ln>
            <a:effectLst/>
          </p:spPr>
          <p:txBody>
            <a:bodyPr/>
            <a:lstStyle/>
            <a:p>
              <a:endParaRPr lang="ja-JP" altLang="en-US"/>
            </a:p>
          </p:txBody>
        </p:sp>
        <p:sp>
          <p:nvSpPr>
            <p:cNvPr id="9259" name="Text Box 43"/>
            <p:cNvSpPr txBox="1">
              <a:spLocks noChangeArrowheads="1"/>
            </p:cNvSpPr>
            <p:nvPr/>
          </p:nvSpPr>
          <p:spPr bwMode="auto">
            <a:xfrm>
              <a:off x="1481" y="3653"/>
              <a:ext cx="356" cy="231"/>
            </a:xfrm>
            <a:prstGeom prst="rect">
              <a:avLst/>
            </a:prstGeom>
            <a:noFill/>
            <a:ln w="9525">
              <a:noFill/>
              <a:miter lim="800000"/>
              <a:headEnd/>
              <a:tailEnd/>
            </a:ln>
            <a:effectLst/>
          </p:spPr>
          <p:txBody>
            <a:bodyPr wrap="none">
              <a:spAutoFit/>
            </a:bodyPr>
            <a:lstStyle/>
            <a:p>
              <a:r>
                <a:rPr lang="en-US" altLang="ja-JP"/>
                <a:t>100</a:t>
              </a:r>
            </a:p>
          </p:txBody>
        </p:sp>
        <p:sp>
          <p:nvSpPr>
            <p:cNvPr id="9260" name="Text Box 44"/>
            <p:cNvSpPr txBox="1">
              <a:spLocks noChangeArrowheads="1"/>
            </p:cNvSpPr>
            <p:nvPr/>
          </p:nvSpPr>
          <p:spPr bwMode="auto">
            <a:xfrm>
              <a:off x="2070" y="3653"/>
              <a:ext cx="356" cy="231"/>
            </a:xfrm>
            <a:prstGeom prst="rect">
              <a:avLst/>
            </a:prstGeom>
            <a:noFill/>
            <a:ln w="9525">
              <a:noFill/>
              <a:miter lim="800000"/>
              <a:headEnd/>
              <a:tailEnd/>
            </a:ln>
            <a:effectLst/>
          </p:spPr>
          <p:txBody>
            <a:bodyPr wrap="none">
              <a:spAutoFit/>
            </a:bodyPr>
            <a:lstStyle/>
            <a:p>
              <a:r>
                <a:rPr lang="en-US" altLang="ja-JP"/>
                <a:t>100</a:t>
              </a:r>
            </a:p>
          </p:txBody>
        </p:sp>
        <p:sp>
          <p:nvSpPr>
            <p:cNvPr id="9261" name="Text Box 45"/>
            <p:cNvSpPr txBox="1">
              <a:spLocks noChangeArrowheads="1"/>
            </p:cNvSpPr>
            <p:nvPr/>
          </p:nvSpPr>
          <p:spPr bwMode="auto">
            <a:xfrm>
              <a:off x="2064" y="3244"/>
              <a:ext cx="276" cy="231"/>
            </a:xfrm>
            <a:prstGeom prst="rect">
              <a:avLst/>
            </a:prstGeom>
            <a:noFill/>
            <a:ln w="9525">
              <a:noFill/>
              <a:miter lim="800000"/>
              <a:headEnd/>
              <a:tailEnd/>
            </a:ln>
            <a:effectLst/>
          </p:spPr>
          <p:txBody>
            <a:bodyPr wrap="none">
              <a:spAutoFit/>
            </a:bodyPr>
            <a:lstStyle/>
            <a:p>
              <a:r>
                <a:rPr lang="en-US" altLang="ja-JP">
                  <a:solidFill>
                    <a:srgbClr val="FF0000"/>
                  </a:solidFill>
                </a:rPr>
                <a:t>60</a:t>
              </a:r>
            </a:p>
          </p:txBody>
        </p:sp>
        <p:sp>
          <p:nvSpPr>
            <p:cNvPr id="9262" name="Text Box 46"/>
            <p:cNvSpPr txBox="1">
              <a:spLocks noChangeArrowheads="1"/>
            </p:cNvSpPr>
            <p:nvPr/>
          </p:nvSpPr>
          <p:spPr bwMode="auto">
            <a:xfrm>
              <a:off x="1592" y="3312"/>
              <a:ext cx="196" cy="231"/>
            </a:xfrm>
            <a:prstGeom prst="rect">
              <a:avLst/>
            </a:prstGeom>
            <a:noFill/>
            <a:ln w="9525">
              <a:noFill/>
              <a:miter lim="800000"/>
              <a:headEnd/>
              <a:tailEnd/>
            </a:ln>
            <a:effectLst/>
          </p:spPr>
          <p:txBody>
            <a:bodyPr wrap="none">
              <a:spAutoFit/>
            </a:bodyPr>
            <a:lstStyle/>
            <a:p>
              <a:r>
                <a:rPr lang="en-US" altLang="ja-JP">
                  <a:solidFill>
                    <a:srgbClr val="FF0000"/>
                  </a:solidFill>
                </a:rPr>
                <a:t>6</a:t>
              </a:r>
            </a:p>
          </p:txBody>
        </p:sp>
        <p:sp>
          <p:nvSpPr>
            <p:cNvPr id="9263" name="Text Box 47"/>
            <p:cNvSpPr txBox="1">
              <a:spLocks noChangeArrowheads="1"/>
            </p:cNvSpPr>
            <p:nvPr/>
          </p:nvSpPr>
          <p:spPr bwMode="auto">
            <a:xfrm>
              <a:off x="2699" y="3141"/>
              <a:ext cx="1559" cy="212"/>
            </a:xfrm>
            <a:prstGeom prst="rect">
              <a:avLst/>
            </a:prstGeom>
            <a:noFill/>
            <a:ln w="9525">
              <a:noFill/>
              <a:miter lim="800000"/>
              <a:headEnd/>
              <a:tailEnd/>
            </a:ln>
            <a:effectLst/>
          </p:spPr>
          <p:txBody>
            <a:bodyPr wrap="none">
              <a:spAutoFit/>
            </a:bodyPr>
            <a:lstStyle/>
            <a:p>
              <a:r>
                <a:rPr lang="ja-JP" altLang="en-US" sz="1600">
                  <a:solidFill>
                    <a:srgbClr val="FF0000"/>
                  </a:solidFill>
                </a:rPr>
                <a:t>放射線被ばくによる増加分</a:t>
              </a:r>
            </a:p>
          </p:txBody>
        </p:sp>
        <p:sp>
          <p:nvSpPr>
            <p:cNvPr id="9264" name="Text Box 48"/>
            <p:cNvSpPr txBox="1">
              <a:spLocks noChangeArrowheads="1"/>
            </p:cNvSpPr>
            <p:nvPr/>
          </p:nvSpPr>
          <p:spPr bwMode="auto">
            <a:xfrm>
              <a:off x="2699" y="3629"/>
              <a:ext cx="756" cy="212"/>
            </a:xfrm>
            <a:prstGeom prst="rect">
              <a:avLst/>
            </a:prstGeom>
            <a:noFill/>
            <a:ln w="9525">
              <a:noFill/>
              <a:miter lim="800000"/>
              <a:headEnd/>
              <a:tailEnd/>
            </a:ln>
            <a:effectLst/>
          </p:spPr>
          <p:txBody>
            <a:bodyPr wrap="none">
              <a:spAutoFit/>
            </a:bodyPr>
            <a:lstStyle/>
            <a:p>
              <a:r>
                <a:rPr lang="ja-JP" altLang="en-US" sz="1600"/>
                <a:t>自然発生分</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22"/>
                                        </p:tgtEl>
                                        <p:attrNameLst>
                                          <p:attrName>style.visibility</p:attrName>
                                        </p:attrNameLst>
                                      </p:cBhvr>
                                      <p:to>
                                        <p:strVal val="visible"/>
                                      </p:to>
                                    </p:set>
                                    <p:animEffect transition="in" filter="wipe(left)">
                                      <p:cBhvr>
                                        <p:cTn id="7" dur="500"/>
                                        <p:tgtEl>
                                          <p:spTgt spid="92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23"/>
                                        </p:tgtEl>
                                        <p:attrNameLst>
                                          <p:attrName>style.visibility</p:attrName>
                                        </p:attrNameLst>
                                      </p:cBhvr>
                                      <p:to>
                                        <p:strVal val="visible"/>
                                      </p:to>
                                    </p:set>
                                    <p:animEffect transition="in" filter="wipe(left)">
                                      <p:cBhvr>
                                        <p:cTn id="12" dur="500"/>
                                        <p:tgtEl>
                                          <p:spTgt spid="922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224"/>
                                        </p:tgtEl>
                                        <p:attrNameLst>
                                          <p:attrName>style.visibility</p:attrName>
                                        </p:attrNameLst>
                                      </p:cBhvr>
                                      <p:to>
                                        <p:strVal val="visible"/>
                                      </p:to>
                                    </p:set>
                                    <p:animEffect transition="in" filter="wipe(left)">
                                      <p:cBhvr>
                                        <p:cTn id="17" dur="500"/>
                                        <p:tgtEl>
                                          <p:spTgt spid="922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225"/>
                                        </p:tgtEl>
                                        <p:attrNameLst>
                                          <p:attrName>style.visibility</p:attrName>
                                        </p:attrNameLst>
                                      </p:cBhvr>
                                      <p:to>
                                        <p:strVal val="visible"/>
                                      </p:to>
                                    </p:set>
                                    <p:animEffect transition="in" filter="wipe(left)">
                                      <p:cBhvr>
                                        <p:cTn id="22" dur="500"/>
                                        <p:tgtEl>
                                          <p:spTgt spid="922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9265"/>
                                        </p:tgtEl>
                                        <p:attrNameLst>
                                          <p:attrName>style.visibility</p:attrName>
                                        </p:attrNameLst>
                                      </p:cBhvr>
                                      <p:to>
                                        <p:strVal val="visible"/>
                                      </p:to>
                                    </p:set>
                                    <p:animEffect transition="in" filter="dissolve">
                                      <p:cBhvr>
                                        <p:cTn id="27" dur="500"/>
                                        <p:tgtEl>
                                          <p:spTgt spid="92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2" grpId="0"/>
      <p:bldP spid="9223" grpId="0"/>
      <p:bldP spid="9224" grpId="0"/>
      <p:bldP spid="922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9"/>
          <p:cNvGrpSpPr>
            <a:grpSpLocks/>
          </p:cNvGrpSpPr>
          <p:nvPr/>
        </p:nvGrpSpPr>
        <p:grpSpPr bwMode="auto">
          <a:xfrm>
            <a:off x="827584" y="1340768"/>
            <a:ext cx="7716838" cy="3030538"/>
            <a:chOff x="611" y="2432"/>
            <a:chExt cx="4861" cy="1909"/>
          </a:xfrm>
        </p:grpSpPr>
        <p:sp>
          <p:nvSpPr>
            <p:cNvPr id="3" name="Line 15"/>
            <p:cNvSpPr>
              <a:spLocks noChangeShapeType="1"/>
            </p:cNvSpPr>
            <p:nvPr/>
          </p:nvSpPr>
          <p:spPr bwMode="auto">
            <a:xfrm>
              <a:off x="1111" y="3521"/>
              <a:ext cx="2947" cy="0"/>
            </a:xfrm>
            <a:prstGeom prst="line">
              <a:avLst/>
            </a:prstGeom>
            <a:noFill/>
            <a:ln w="9525">
              <a:solidFill>
                <a:schemeClr val="tx1"/>
              </a:solidFill>
              <a:prstDash val="dash"/>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4" name="Line 16"/>
            <p:cNvSpPr>
              <a:spLocks noChangeShapeType="1"/>
            </p:cNvSpPr>
            <p:nvPr/>
          </p:nvSpPr>
          <p:spPr bwMode="auto">
            <a:xfrm flipV="1">
              <a:off x="1985" y="2614"/>
              <a:ext cx="1938" cy="619"/>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5" name="Text Box 17"/>
            <p:cNvSpPr txBox="1">
              <a:spLocks noChangeArrowheads="1"/>
            </p:cNvSpPr>
            <p:nvPr/>
          </p:nvSpPr>
          <p:spPr bwMode="auto">
            <a:xfrm>
              <a:off x="824" y="3884"/>
              <a:ext cx="196"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0</a:t>
              </a:r>
            </a:p>
          </p:txBody>
        </p:sp>
        <p:sp>
          <p:nvSpPr>
            <p:cNvPr id="9" name="Text Box 21"/>
            <p:cNvSpPr txBox="1">
              <a:spLocks noChangeArrowheads="1"/>
            </p:cNvSpPr>
            <p:nvPr/>
          </p:nvSpPr>
          <p:spPr bwMode="auto">
            <a:xfrm>
              <a:off x="1274" y="4089"/>
              <a:ext cx="318" cy="233"/>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0.1</a:t>
              </a:r>
            </a:p>
          </p:txBody>
        </p:sp>
        <p:sp>
          <p:nvSpPr>
            <p:cNvPr id="10" name="Text Box 22"/>
            <p:cNvSpPr txBox="1">
              <a:spLocks noChangeArrowheads="1"/>
            </p:cNvSpPr>
            <p:nvPr/>
          </p:nvSpPr>
          <p:spPr bwMode="auto">
            <a:xfrm>
              <a:off x="1897" y="4108"/>
              <a:ext cx="197" cy="233"/>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1</a:t>
              </a:r>
            </a:p>
          </p:txBody>
        </p:sp>
        <p:sp>
          <p:nvSpPr>
            <p:cNvPr id="11" name="Text Box 23"/>
            <p:cNvSpPr txBox="1">
              <a:spLocks noChangeArrowheads="1"/>
            </p:cNvSpPr>
            <p:nvPr/>
          </p:nvSpPr>
          <p:spPr bwMode="auto">
            <a:xfrm>
              <a:off x="2781" y="4089"/>
              <a:ext cx="197" cy="233"/>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2</a:t>
              </a:r>
            </a:p>
          </p:txBody>
        </p:sp>
        <p:sp>
          <p:nvSpPr>
            <p:cNvPr id="12" name="Text Box 24"/>
            <p:cNvSpPr txBox="1">
              <a:spLocks noChangeArrowheads="1"/>
            </p:cNvSpPr>
            <p:nvPr/>
          </p:nvSpPr>
          <p:spPr bwMode="auto">
            <a:xfrm>
              <a:off x="3704" y="4083"/>
              <a:ext cx="197" cy="233"/>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3</a:t>
              </a:r>
            </a:p>
          </p:txBody>
        </p:sp>
        <p:grpSp>
          <p:nvGrpSpPr>
            <p:cNvPr id="14" name="Group 30"/>
            <p:cNvGrpSpPr>
              <a:grpSpLocks/>
            </p:cNvGrpSpPr>
            <p:nvPr/>
          </p:nvGrpSpPr>
          <p:grpSpPr bwMode="auto">
            <a:xfrm>
              <a:off x="1020" y="2432"/>
              <a:ext cx="91" cy="1588"/>
              <a:chOff x="1020" y="2432"/>
              <a:chExt cx="91" cy="1588"/>
            </a:xfrm>
          </p:grpSpPr>
          <p:sp>
            <p:nvSpPr>
              <p:cNvPr id="33" name="Line 12"/>
              <p:cNvSpPr>
                <a:spLocks noChangeShapeType="1"/>
              </p:cNvSpPr>
              <p:nvPr/>
            </p:nvSpPr>
            <p:spPr bwMode="auto">
              <a:xfrm>
                <a:off x="1111" y="2432"/>
                <a:ext cx="0" cy="1588"/>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34" name="Line 26"/>
              <p:cNvSpPr>
                <a:spLocks noChangeShapeType="1"/>
              </p:cNvSpPr>
              <p:nvPr/>
            </p:nvSpPr>
            <p:spPr bwMode="auto">
              <a:xfrm flipH="1">
                <a:off x="1020" y="4020"/>
                <a:ext cx="91" cy="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35" name="Line 27"/>
              <p:cNvSpPr>
                <a:spLocks noChangeShapeType="1"/>
              </p:cNvSpPr>
              <p:nvPr/>
            </p:nvSpPr>
            <p:spPr bwMode="auto">
              <a:xfrm flipH="1">
                <a:off x="1020" y="3521"/>
                <a:ext cx="91" cy="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36" name="Line 28"/>
              <p:cNvSpPr>
                <a:spLocks noChangeShapeType="1"/>
              </p:cNvSpPr>
              <p:nvPr/>
            </p:nvSpPr>
            <p:spPr bwMode="auto">
              <a:xfrm flipH="1">
                <a:off x="1020" y="3022"/>
                <a:ext cx="91" cy="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37" name="Line 29"/>
              <p:cNvSpPr>
                <a:spLocks noChangeShapeType="1"/>
              </p:cNvSpPr>
              <p:nvPr/>
            </p:nvSpPr>
            <p:spPr bwMode="auto">
              <a:xfrm flipH="1">
                <a:off x="1020" y="2523"/>
                <a:ext cx="91" cy="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grpSp>
        <p:sp>
          <p:nvSpPr>
            <p:cNvPr id="15" name="Text Box 31"/>
            <p:cNvSpPr txBox="1">
              <a:spLocks noChangeArrowheads="1"/>
            </p:cNvSpPr>
            <p:nvPr/>
          </p:nvSpPr>
          <p:spPr bwMode="auto">
            <a:xfrm rot="16200000">
              <a:off x="401" y="3059"/>
              <a:ext cx="633" cy="213"/>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生物影響</a:t>
              </a:r>
            </a:p>
          </p:txBody>
        </p:sp>
        <p:sp>
          <p:nvSpPr>
            <p:cNvPr id="16" name="Line 13"/>
            <p:cNvSpPr>
              <a:spLocks noChangeShapeType="1"/>
            </p:cNvSpPr>
            <p:nvPr/>
          </p:nvSpPr>
          <p:spPr bwMode="auto">
            <a:xfrm>
              <a:off x="1111" y="4020"/>
              <a:ext cx="2947" cy="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17" name="Line 32"/>
            <p:cNvSpPr>
              <a:spLocks noChangeShapeType="1"/>
            </p:cNvSpPr>
            <p:nvPr/>
          </p:nvSpPr>
          <p:spPr bwMode="auto">
            <a:xfrm>
              <a:off x="1988" y="4020"/>
              <a:ext cx="0" cy="9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18" name="Line 33"/>
            <p:cNvSpPr>
              <a:spLocks noChangeShapeType="1"/>
            </p:cNvSpPr>
            <p:nvPr/>
          </p:nvSpPr>
          <p:spPr bwMode="auto">
            <a:xfrm>
              <a:off x="2865" y="4020"/>
              <a:ext cx="0" cy="9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19" name="Line 34"/>
            <p:cNvSpPr>
              <a:spLocks noChangeShapeType="1"/>
            </p:cNvSpPr>
            <p:nvPr/>
          </p:nvSpPr>
          <p:spPr bwMode="auto">
            <a:xfrm>
              <a:off x="3742" y="4020"/>
              <a:ext cx="0" cy="9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20" name="Line 35"/>
            <p:cNvSpPr>
              <a:spLocks noChangeShapeType="1"/>
            </p:cNvSpPr>
            <p:nvPr/>
          </p:nvSpPr>
          <p:spPr bwMode="auto">
            <a:xfrm>
              <a:off x="1435" y="4020"/>
              <a:ext cx="0" cy="9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21" name="Line 36"/>
            <p:cNvSpPr>
              <a:spLocks noChangeShapeType="1"/>
            </p:cNvSpPr>
            <p:nvPr/>
          </p:nvSpPr>
          <p:spPr bwMode="auto">
            <a:xfrm>
              <a:off x="1111" y="4020"/>
              <a:ext cx="0" cy="9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22" name="Text Box 38"/>
            <p:cNvSpPr txBox="1">
              <a:spLocks noChangeArrowheads="1"/>
            </p:cNvSpPr>
            <p:nvPr/>
          </p:nvSpPr>
          <p:spPr bwMode="auto">
            <a:xfrm>
              <a:off x="4105" y="4020"/>
              <a:ext cx="1367"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線量</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ミリシーベルト）</a:t>
              </a:r>
            </a:p>
          </p:txBody>
        </p:sp>
        <p:sp>
          <p:nvSpPr>
            <p:cNvPr id="24" name="Line 40"/>
            <p:cNvSpPr>
              <a:spLocks noChangeShapeType="1"/>
            </p:cNvSpPr>
            <p:nvPr/>
          </p:nvSpPr>
          <p:spPr bwMode="auto">
            <a:xfrm>
              <a:off x="1985" y="3521"/>
              <a:ext cx="0" cy="499"/>
            </a:xfrm>
            <a:prstGeom prst="line">
              <a:avLst/>
            </a:prstGeom>
            <a:noFill/>
            <a:ln w="9525">
              <a:solidFill>
                <a:schemeClr val="tx1"/>
              </a:solidFill>
              <a:round/>
              <a:headEnd type="triangle" w="lg" len="lg"/>
              <a:tailEnd type="triangle" w="lg" len="lg"/>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27" name="Text Box 43"/>
            <p:cNvSpPr txBox="1">
              <a:spLocks noChangeArrowheads="1"/>
            </p:cNvSpPr>
            <p:nvPr/>
          </p:nvSpPr>
          <p:spPr bwMode="auto">
            <a:xfrm>
              <a:off x="2059" y="3653"/>
              <a:ext cx="356"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100</a:t>
              </a:r>
            </a:p>
          </p:txBody>
        </p:sp>
        <p:sp>
          <p:nvSpPr>
            <p:cNvPr id="31" name="Text Box 47"/>
            <p:cNvSpPr txBox="1">
              <a:spLocks noChangeArrowheads="1"/>
            </p:cNvSpPr>
            <p:nvPr/>
          </p:nvSpPr>
          <p:spPr bwMode="auto">
            <a:xfrm>
              <a:off x="3122" y="2954"/>
              <a:ext cx="1559" cy="212"/>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FF0000"/>
                  </a:solidFill>
                  <a:effectLst/>
                  <a:uLnTx/>
                  <a:uFillTx/>
                  <a:latin typeface="Arial" charset="0"/>
                  <a:ea typeface="ＭＳ Ｐゴシック" pitchFamily="50" charset="-128"/>
                  <a:cs typeface="+mn-cs"/>
                </a:rPr>
                <a:t>放射線被ばくによる増加分</a:t>
              </a:r>
            </a:p>
          </p:txBody>
        </p:sp>
        <p:sp>
          <p:nvSpPr>
            <p:cNvPr id="32" name="Text Box 48"/>
            <p:cNvSpPr txBox="1">
              <a:spLocks noChangeArrowheads="1"/>
            </p:cNvSpPr>
            <p:nvPr/>
          </p:nvSpPr>
          <p:spPr bwMode="auto">
            <a:xfrm>
              <a:off x="2366" y="3672"/>
              <a:ext cx="756" cy="212"/>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自然発生分</a:t>
              </a:r>
            </a:p>
          </p:txBody>
        </p:sp>
      </p:grpSp>
      <p:sp>
        <p:nvSpPr>
          <p:cNvPr id="38" name="Line 16"/>
          <p:cNvSpPr>
            <a:spLocks noChangeShapeType="1"/>
          </p:cNvSpPr>
          <p:nvPr/>
        </p:nvSpPr>
        <p:spPr bwMode="auto">
          <a:xfrm flipV="1">
            <a:off x="1910490" y="2618738"/>
            <a:ext cx="1098320" cy="350805"/>
          </a:xfrm>
          <a:prstGeom prst="line">
            <a:avLst/>
          </a:prstGeom>
          <a:noFill/>
          <a:ln w="9525">
            <a:solidFill>
              <a:srgbClr val="FF0000"/>
            </a:solidFill>
            <a:prstDash val="lgDash"/>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39" name="円弧 38"/>
          <p:cNvSpPr/>
          <p:nvPr/>
        </p:nvSpPr>
        <p:spPr>
          <a:xfrm rot="20625290" flipH="1">
            <a:off x="2485911" y="2590367"/>
            <a:ext cx="1315673" cy="472248"/>
          </a:xfrm>
          <a:prstGeom prst="arc">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41" name="円弧 40"/>
          <p:cNvSpPr/>
          <p:nvPr/>
        </p:nvSpPr>
        <p:spPr>
          <a:xfrm rot="5740777">
            <a:off x="1310005" y="867111"/>
            <a:ext cx="1126538" cy="2700140"/>
          </a:xfrm>
          <a:prstGeom prst="arc">
            <a:avLst>
              <a:gd name="adj1" fmla="val 17014109"/>
              <a:gd name="adj2" fmla="val 0"/>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42" name="テキスト ボックス 41"/>
          <p:cNvSpPr txBox="1"/>
          <p:nvPr/>
        </p:nvSpPr>
        <p:spPr>
          <a:xfrm>
            <a:off x="2065644" y="1983404"/>
            <a:ext cx="498855" cy="769441"/>
          </a:xfrm>
          <a:prstGeom prst="rect">
            <a:avLst/>
          </a:prstGeom>
          <a:noFill/>
          <a:ln>
            <a:solidFill>
              <a:schemeClr val="bg1"/>
            </a:solidFill>
          </a:ln>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4400" b="0" i="0" u="none" strike="noStrike" kern="1200" cap="none" spc="0" normalizeH="0" baseline="0" noProof="0" dirty="0">
                <a:ln>
                  <a:noFill/>
                </a:ln>
                <a:solidFill>
                  <a:srgbClr val="FFFFFF">
                    <a:lumMod val="65000"/>
                  </a:srgbClr>
                </a:solidFill>
                <a:effectLst/>
                <a:uLnTx/>
                <a:uFillTx/>
                <a:latin typeface="Arial" charset="0"/>
                <a:ea typeface="ＭＳ Ｐゴシック" pitchFamily="50" charset="-128"/>
                <a:cs typeface="+mn-cs"/>
              </a:rPr>
              <a:t>?</a:t>
            </a:r>
            <a:endParaRPr kumimoji="1" lang="ja-JP" altLang="en-US" sz="4400" b="0" i="0" u="none" strike="noStrike" kern="1200" cap="none" spc="0" normalizeH="0" baseline="0" noProof="0" dirty="0">
              <a:ln>
                <a:noFill/>
              </a:ln>
              <a:solidFill>
                <a:srgbClr val="FFFFFF">
                  <a:lumMod val="65000"/>
                </a:srgbClr>
              </a:solidFill>
              <a:effectLst/>
              <a:uLnTx/>
              <a:uFillTx/>
              <a:latin typeface="Arial" charset="0"/>
              <a:ea typeface="ＭＳ Ｐゴシック" pitchFamily="50" charset="-128"/>
              <a:cs typeface="+mn-cs"/>
            </a:endParaRPr>
          </a:p>
        </p:txBody>
      </p:sp>
      <p:sp>
        <p:nvSpPr>
          <p:cNvPr id="43" name="テキスト ボックス 42"/>
          <p:cNvSpPr txBox="1"/>
          <p:nvPr/>
        </p:nvSpPr>
        <p:spPr>
          <a:xfrm>
            <a:off x="1392008" y="4848111"/>
            <a:ext cx="5888150" cy="369332"/>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しきい値無し直線仮説（</a:t>
            </a:r>
            <a:r>
              <a:rPr kumimoji="1" lang="en-US" altLang="ja-JP" sz="18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Linear Non-Threshold : </a:t>
            </a:r>
            <a:r>
              <a:rPr kumimoji="1" lang="en-US" altLang="ja-JP" sz="1800" b="0" i="0" u="none" strike="noStrike" kern="1200" cap="none" spc="0" normalizeH="0" baseline="0" noProof="0" dirty="0" err="1">
                <a:ln>
                  <a:noFill/>
                </a:ln>
                <a:solidFill>
                  <a:srgbClr val="000000"/>
                </a:solidFill>
                <a:effectLst/>
                <a:uLnTx/>
                <a:uFillTx/>
                <a:latin typeface="Arial" charset="0"/>
                <a:ea typeface="ＭＳ Ｐゴシック" pitchFamily="50" charset="-128"/>
                <a:cs typeface="+mn-cs"/>
              </a:rPr>
              <a:t>LNT</a:t>
            </a:r>
            <a:r>
              <a:rPr kumimoji="1" lang="ja-JP" altLang="en-US" sz="18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仮説）</a:t>
            </a:r>
          </a:p>
        </p:txBody>
      </p:sp>
    </p:spTree>
    <p:extLst>
      <p:ext uri="{BB962C8B-B14F-4D97-AF65-F5344CB8AC3E}">
        <p14:creationId xmlns:p14="http://schemas.microsoft.com/office/powerpoint/2010/main" val="3491893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ext Box 2"/>
          <p:cNvSpPr txBox="1">
            <a:spLocks noChangeArrowheads="1"/>
          </p:cNvSpPr>
          <p:nvPr/>
        </p:nvSpPr>
        <p:spPr bwMode="auto">
          <a:xfrm>
            <a:off x="323850" y="2843213"/>
            <a:ext cx="6197600" cy="366712"/>
          </a:xfrm>
          <a:prstGeom prst="rect">
            <a:avLst/>
          </a:prstGeom>
          <a:noFill/>
          <a:ln w="9525">
            <a:noFill/>
            <a:miter lim="800000"/>
            <a:headEnd/>
            <a:tailEnd/>
          </a:ln>
          <a:effectLst/>
        </p:spPr>
        <p:txBody>
          <a:bodyPr wrap="none">
            <a:spAutoFit/>
          </a:bodyPr>
          <a:lstStyle/>
          <a:p>
            <a:r>
              <a:rPr lang="en-US" altLang="ja-JP"/>
              <a:t>2011</a:t>
            </a:r>
            <a:r>
              <a:rPr lang="ja-JP" altLang="en-US"/>
              <a:t>年</a:t>
            </a:r>
            <a:r>
              <a:rPr lang="en-US" altLang="ja-JP"/>
              <a:t>12</a:t>
            </a:r>
            <a:r>
              <a:rPr lang="ja-JP" altLang="en-US"/>
              <a:t>月</a:t>
            </a:r>
            <a:r>
              <a:rPr lang="en-US" altLang="ja-JP"/>
              <a:t>25</a:t>
            </a:r>
            <a:r>
              <a:rPr lang="ja-JP" altLang="en-US"/>
              <a:t>日の柏キャンパス（地上１ｍ）　</a:t>
            </a:r>
            <a:r>
              <a:rPr lang="en-US" altLang="ja-JP"/>
              <a:t>= 0.20 </a:t>
            </a:r>
            <a:r>
              <a:rPr lang="en-US" altLang="ja-JP">
                <a:latin typeface="Symbol" pitchFamily="18" charset="2"/>
              </a:rPr>
              <a:t>m</a:t>
            </a:r>
            <a:r>
              <a:rPr lang="en-US" altLang="ja-JP"/>
              <a:t>Sv /</a:t>
            </a:r>
            <a:r>
              <a:rPr lang="ja-JP" altLang="en-US"/>
              <a:t>　時</a:t>
            </a:r>
          </a:p>
        </p:txBody>
      </p:sp>
      <p:sp>
        <p:nvSpPr>
          <p:cNvPr id="78851" name="Text Box 3"/>
          <p:cNvSpPr txBox="1">
            <a:spLocks noChangeArrowheads="1"/>
          </p:cNvSpPr>
          <p:nvPr/>
        </p:nvSpPr>
        <p:spPr bwMode="auto">
          <a:xfrm>
            <a:off x="984250" y="3278188"/>
            <a:ext cx="4225925" cy="366712"/>
          </a:xfrm>
          <a:prstGeom prst="rect">
            <a:avLst/>
          </a:prstGeom>
          <a:noFill/>
          <a:ln w="9525">
            <a:noFill/>
            <a:miter lim="800000"/>
            <a:headEnd/>
            <a:tailEnd/>
          </a:ln>
          <a:effectLst/>
        </p:spPr>
        <p:txBody>
          <a:bodyPr wrap="none">
            <a:spAutoFit/>
          </a:bodyPr>
          <a:lstStyle/>
          <a:p>
            <a:r>
              <a:rPr lang="ja-JP" altLang="en-US"/>
              <a:t>柏（２）の平時の値は　</a:t>
            </a:r>
            <a:r>
              <a:rPr lang="en-US" altLang="ja-JP"/>
              <a:t>0.05</a:t>
            </a:r>
            <a:r>
              <a:rPr lang="ja-JP" altLang="en-US"/>
              <a:t>～</a:t>
            </a:r>
            <a:r>
              <a:rPr lang="en-US" altLang="ja-JP"/>
              <a:t>0.1μSv/ </a:t>
            </a:r>
            <a:r>
              <a:rPr lang="ja-JP" altLang="en-US"/>
              <a:t>時 </a:t>
            </a:r>
          </a:p>
        </p:txBody>
      </p:sp>
      <p:sp>
        <p:nvSpPr>
          <p:cNvPr id="78852" name="Text Box 4"/>
          <p:cNvSpPr txBox="1">
            <a:spLocks noChangeArrowheads="1"/>
          </p:cNvSpPr>
          <p:nvPr/>
        </p:nvSpPr>
        <p:spPr bwMode="auto">
          <a:xfrm>
            <a:off x="323850" y="3638550"/>
            <a:ext cx="6167438" cy="366713"/>
          </a:xfrm>
          <a:prstGeom prst="rect">
            <a:avLst/>
          </a:prstGeom>
          <a:noFill/>
          <a:ln w="9525">
            <a:noFill/>
            <a:miter lim="800000"/>
            <a:headEnd/>
            <a:tailEnd/>
          </a:ln>
          <a:effectLst/>
        </p:spPr>
        <p:txBody>
          <a:bodyPr wrap="none">
            <a:spAutoFit/>
          </a:bodyPr>
          <a:lstStyle/>
          <a:p>
            <a:r>
              <a:rPr lang="ja-JP" altLang="en-US"/>
              <a:t>原発事故後の上昇分は、最大で </a:t>
            </a:r>
            <a:r>
              <a:rPr lang="en-US" altLang="ja-JP"/>
              <a:t>0.20 – 0.05 = 0.15 </a:t>
            </a:r>
            <a:r>
              <a:rPr lang="en-US" altLang="ja-JP">
                <a:latin typeface="Symbol" pitchFamily="18" charset="2"/>
              </a:rPr>
              <a:t>m</a:t>
            </a:r>
            <a:r>
              <a:rPr lang="en-US" altLang="ja-JP"/>
              <a:t>Sv /</a:t>
            </a:r>
            <a:r>
              <a:rPr lang="ja-JP" altLang="en-US"/>
              <a:t>　時</a:t>
            </a:r>
          </a:p>
        </p:txBody>
      </p:sp>
      <p:sp>
        <p:nvSpPr>
          <p:cNvPr id="78853" name="Text Box 5"/>
          <p:cNvSpPr txBox="1">
            <a:spLocks noChangeArrowheads="1"/>
          </p:cNvSpPr>
          <p:nvPr/>
        </p:nvSpPr>
        <p:spPr bwMode="auto">
          <a:xfrm>
            <a:off x="323850" y="4070350"/>
            <a:ext cx="6619875" cy="641350"/>
          </a:xfrm>
          <a:prstGeom prst="rect">
            <a:avLst/>
          </a:prstGeom>
          <a:noFill/>
          <a:ln w="9525">
            <a:noFill/>
            <a:miter lim="800000"/>
            <a:headEnd/>
            <a:tailEnd/>
          </a:ln>
          <a:effectLst/>
        </p:spPr>
        <p:txBody>
          <a:bodyPr wrap="none">
            <a:spAutoFit/>
          </a:bodyPr>
          <a:lstStyle/>
          <a:p>
            <a:r>
              <a:rPr lang="ja-JP" altLang="en-US"/>
              <a:t>最大で、</a:t>
            </a:r>
            <a:r>
              <a:rPr lang="en-US" altLang="ja-JP"/>
              <a:t>1</a:t>
            </a:r>
            <a:r>
              <a:rPr lang="ja-JP" altLang="en-US"/>
              <a:t>年間の被ばく線量は</a:t>
            </a:r>
          </a:p>
          <a:p>
            <a:r>
              <a:rPr lang="en-US" altLang="ja-JP"/>
              <a:t>0.15 (</a:t>
            </a:r>
            <a:r>
              <a:rPr lang="en-US" altLang="ja-JP">
                <a:latin typeface="Symbol" pitchFamily="18" charset="2"/>
              </a:rPr>
              <a:t>m</a:t>
            </a:r>
            <a:r>
              <a:rPr lang="en-US" altLang="ja-JP"/>
              <a:t>Sv /</a:t>
            </a:r>
            <a:r>
              <a:rPr lang="ja-JP" altLang="en-US"/>
              <a:t>　時</a:t>
            </a:r>
            <a:r>
              <a:rPr lang="en-US" altLang="ja-JP"/>
              <a:t>) x 24 (</a:t>
            </a:r>
            <a:r>
              <a:rPr lang="ja-JP" altLang="en-US"/>
              <a:t>時</a:t>
            </a:r>
            <a:r>
              <a:rPr lang="en-US" altLang="ja-JP"/>
              <a:t>) x 365 (</a:t>
            </a:r>
            <a:r>
              <a:rPr lang="ja-JP" altLang="en-US"/>
              <a:t>日</a:t>
            </a:r>
            <a:r>
              <a:rPr lang="en-US" altLang="ja-JP"/>
              <a:t>) </a:t>
            </a:r>
            <a:r>
              <a:rPr lang="ja-JP" altLang="en-US"/>
              <a:t>　</a:t>
            </a:r>
            <a:r>
              <a:rPr lang="en-US" altLang="ja-JP"/>
              <a:t>=   1314 </a:t>
            </a:r>
            <a:r>
              <a:rPr lang="en-US" altLang="ja-JP">
                <a:latin typeface="Symbol" pitchFamily="18" charset="2"/>
              </a:rPr>
              <a:t>m</a:t>
            </a:r>
            <a:r>
              <a:rPr lang="en-US" altLang="ja-JP"/>
              <a:t>Sv = 1.314 mSv</a:t>
            </a:r>
          </a:p>
        </p:txBody>
      </p:sp>
      <p:sp>
        <p:nvSpPr>
          <p:cNvPr id="78854" name="Text Box 6"/>
          <p:cNvSpPr txBox="1">
            <a:spLocks noChangeArrowheads="1"/>
          </p:cNvSpPr>
          <p:nvPr/>
        </p:nvSpPr>
        <p:spPr bwMode="auto">
          <a:xfrm>
            <a:off x="323850" y="4927600"/>
            <a:ext cx="7589838" cy="366713"/>
          </a:xfrm>
          <a:prstGeom prst="rect">
            <a:avLst/>
          </a:prstGeom>
          <a:noFill/>
          <a:ln w="9525">
            <a:noFill/>
            <a:miter lim="800000"/>
            <a:headEnd/>
            <a:tailEnd/>
          </a:ln>
          <a:effectLst/>
        </p:spPr>
        <p:txBody>
          <a:bodyPr wrap="none">
            <a:spAutoFit/>
          </a:bodyPr>
          <a:lstStyle/>
          <a:p>
            <a:r>
              <a:rPr lang="en-US" altLang="ja-JP"/>
              <a:t>1.31 mSv </a:t>
            </a:r>
            <a:r>
              <a:rPr lang="ja-JP" altLang="en-US"/>
              <a:t>の被ばくによって、がんの発症率は（最大で） </a:t>
            </a:r>
            <a:r>
              <a:rPr lang="en-US" altLang="ja-JP"/>
              <a:t>0.0804 % </a:t>
            </a:r>
            <a:r>
              <a:rPr lang="ja-JP" altLang="en-US"/>
              <a:t>上昇する。</a:t>
            </a:r>
          </a:p>
        </p:txBody>
      </p:sp>
      <p:sp>
        <p:nvSpPr>
          <p:cNvPr id="78858" name="Text Box 10"/>
          <p:cNvSpPr txBox="1">
            <a:spLocks noChangeArrowheads="1"/>
          </p:cNvSpPr>
          <p:nvPr/>
        </p:nvSpPr>
        <p:spPr bwMode="auto">
          <a:xfrm>
            <a:off x="323850" y="5510213"/>
            <a:ext cx="8008938" cy="366712"/>
          </a:xfrm>
          <a:prstGeom prst="rect">
            <a:avLst/>
          </a:prstGeom>
          <a:noFill/>
          <a:ln w="9525">
            <a:noFill/>
            <a:miter lim="800000"/>
            <a:headEnd/>
            <a:tailEnd/>
          </a:ln>
          <a:effectLst/>
        </p:spPr>
        <p:txBody>
          <a:bodyPr wrap="none">
            <a:spAutoFit/>
          </a:bodyPr>
          <a:lstStyle/>
          <a:p>
            <a:r>
              <a:rPr lang="en-US" altLang="ja-JP"/>
              <a:t>10,000 </a:t>
            </a:r>
            <a:r>
              <a:rPr lang="ja-JP" altLang="en-US"/>
              <a:t>人が </a:t>
            </a:r>
            <a:r>
              <a:rPr lang="en-US" altLang="ja-JP"/>
              <a:t>1.31 mSv </a:t>
            </a:r>
            <a:r>
              <a:rPr lang="ja-JP" altLang="en-US"/>
              <a:t>被ばくすると、がんになる人が（最大で） </a:t>
            </a:r>
            <a:r>
              <a:rPr lang="en-US" altLang="ja-JP"/>
              <a:t>2.4 </a:t>
            </a:r>
            <a:r>
              <a:rPr lang="ja-JP" altLang="en-US"/>
              <a:t>人増加する。 </a:t>
            </a:r>
          </a:p>
        </p:txBody>
      </p:sp>
      <p:grpSp>
        <p:nvGrpSpPr>
          <p:cNvPr id="78859" name="Group 11"/>
          <p:cNvGrpSpPr>
            <a:grpSpLocks/>
          </p:cNvGrpSpPr>
          <p:nvPr/>
        </p:nvGrpSpPr>
        <p:grpSpPr bwMode="auto">
          <a:xfrm>
            <a:off x="827584" y="188640"/>
            <a:ext cx="7853364" cy="2446337"/>
            <a:chOff x="476" y="2354"/>
            <a:chExt cx="4947" cy="1541"/>
          </a:xfrm>
        </p:grpSpPr>
        <p:sp>
          <p:nvSpPr>
            <p:cNvPr id="78855" name="Text Box 7"/>
            <p:cNvSpPr txBox="1">
              <a:spLocks noChangeArrowheads="1"/>
            </p:cNvSpPr>
            <p:nvPr/>
          </p:nvSpPr>
          <p:spPr bwMode="auto">
            <a:xfrm>
              <a:off x="476" y="2354"/>
              <a:ext cx="4947" cy="407"/>
            </a:xfrm>
            <a:prstGeom prst="rect">
              <a:avLst/>
            </a:prstGeom>
            <a:noFill/>
            <a:ln w="9525">
              <a:noFill/>
              <a:miter lim="800000"/>
              <a:headEnd/>
              <a:tailEnd/>
            </a:ln>
            <a:effectLst/>
          </p:spPr>
          <p:txBody>
            <a:bodyPr wrap="none">
              <a:spAutoFit/>
            </a:bodyPr>
            <a:lstStyle/>
            <a:p>
              <a:r>
                <a:rPr lang="ja-JP" altLang="en-US" dirty="0"/>
                <a:t>柏キャンパスの隣の国立がん研究センター東病院での放射線レベル測定結果</a:t>
              </a:r>
            </a:p>
            <a:p>
              <a:r>
                <a:rPr lang="en-US" altLang="ja-JP" dirty="0"/>
                <a:t>https://www.ncc.go.jp/jp/other/shinsai/higashinihon/sokutei_ncce/index.html</a:t>
              </a:r>
            </a:p>
          </p:txBody>
        </p:sp>
        <p:sp>
          <p:nvSpPr>
            <p:cNvPr id="78856" name="Text Box 8"/>
            <p:cNvSpPr txBox="1">
              <a:spLocks noChangeArrowheads="1"/>
            </p:cNvSpPr>
            <p:nvPr/>
          </p:nvSpPr>
          <p:spPr bwMode="auto">
            <a:xfrm>
              <a:off x="476" y="2898"/>
              <a:ext cx="3630" cy="407"/>
            </a:xfrm>
            <a:prstGeom prst="rect">
              <a:avLst/>
            </a:prstGeom>
            <a:noFill/>
            <a:ln w="9525">
              <a:noFill/>
              <a:miter lim="800000"/>
              <a:headEnd/>
              <a:tailEnd/>
            </a:ln>
            <a:effectLst/>
          </p:spPr>
          <p:txBody>
            <a:bodyPr wrap="none">
              <a:spAutoFit/>
            </a:bodyPr>
            <a:lstStyle/>
            <a:p>
              <a:r>
                <a:rPr lang="ja-JP" altLang="en-US" dirty="0"/>
                <a:t>東京大学の環境放射線情報に関するＱ＆Ａ</a:t>
              </a:r>
            </a:p>
            <a:p>
              <a:r>
                <a:rPr lang="en-US" altLang="ja-JP" dirty="0"/>
                <a:t>https://www.u-tokyo.ac.jp/ja/administration/erc/QA.html</a:t>
              </a:r>
            </a:p>
          </p:txBody>
        </p:sp>
        <p:sp>
          <p:nvSpPr>
            <p:cNvPr id="78857" name="Text Box 9"/>
            <p:cNvSpPr txBox="1">
              <a:spLocks noChangeArrowheads="1"/>
            </p:cNvSpPr>
            <p:nvPr/>
          </p:nvSpPr>
          <p:spPr bwMode="auto">
            <a:xfrm>
              <a:off x="476" y="3488"/>
              <a:ext cx="2305" cy="407"/>
            </a:xfrm>
            <a:prstGeom prst="rect">
              <a:avLst/>
            </a:prstGeom>
            <a:noFill/>
            <a:ln w="9525">
              <a:noFill/>
              <a:miter lim="800000"/>
              <a:headEnd/>
              <a:tailEnd/>
            </a:ln>
            <a:effectLst/>
          </p:spPr>
          <p:txBody>
            <a:bodyPr wrap="none">
              <a:spAutoFit/>
            </a:bodyPr>
            <a:lstStyle/>
            <a:p>
              <a:r>
                <a:rPr lang="ja-JP" altLang="en-US" dirty="0"/>
                <a:t>放射線影響学会　福島原発 </a:t>
              </a:r>
              <a:r>
                <a:rPr lang="en-US" altLang="ja-JP" dirty="0" err="1"/>
                <a:t>QandA</a:t>
              </a:r>
              <a:endParaRPr lang="en-US" altLang="ja-JP" dirty="0"/>
            </a:p>
            <a:p>
              <a:r>
                <a:rPr lang="en-US" altLang="ja-JP" dirty="0"/>
                <a:t>https://www.jrrs.org/faqpage/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8852"/>
                                        </p:tgtEl>
                                        <p:attrNameLst>
                                          <p:attrName>style.visibility</p:attrName>
                                        </p:attrNameLst>
                                      </p:cBhvr>
                                      <p:to>
                                        <p:strVal val="visible"/>
                                      </p:to>
                                    </p:set>
                                    <p:animEffect transition="in" filter="wipe(left)">
                                      <p:cBhvr>
                                        <p:cTn id="7" dur="500"/>
                                        <p:tgtEl>
                                          <p:spTgt spid="7885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8853"/>
                                        </p:tgtEl>
                                        <p:attrNameLst>
                                          <p:attrName>style.visibility</p:attrName>
                                        </p:attrNameLst>
                                      </p:cBhvr>
                                      <p:to>
                                        <p:strVal val="visible"/>
                                      </p:to>
                                    </p:set>
                                    <p:animEffect transition="in" filter="wipe(left)">
                                      <p:cBhvr>
                                        <p:cTn id="12" dur="500"/>
                                        <p:tgtEl>
                                          <p:spTgt spid="7885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8854"/>
                                        </p:tgtEl>
                                        <p:attrNameLst>
                                          <p:attrName>style.visibility</p:attrName>
                                        </p:attrNameLst>
                                      </p:cBhvr>
                                      <p:to>
                                        <p:strVal val="visible"/>
                                      </p:to>
                                    </p:set>
                                    <p:animEffect transition="in" filter="wipe(left)">
                                      <p:cBhvr>
                                        <p:cTn id="17" dur="500"/>
                                        <p:tgtEl>
                                          <p:spTgt spid="7885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8858"/>
                                        </p:tgtEl>
                                        <p:attrNameLst>
                                          <p:attrName>style.visibility</p:attrName>
                                        </p:attrNameLst>
                                      </p:cBhvr>
                                      <p:to>
                                        <p:strVal val="visible"/>
                                      </p:to>
                                    </p:set>
                                    <p:animEffect transition="in" filter="wipe(left)">
                                      <p:cBhvr>
                                        <p:cTn id="22" dur="500"/>
                                        <p:tgtEl>
                                          <p:spTgt spid="788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2" grpId="0"/>
      <p:bldP spid="78853" grpId="0"/>
      <p:bldP spid="78854" grpId="0"/>
      <p:bldP spid="7885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2466" name="Object 2"/>
          <p:cNvGraphicFramePr>
            <a:graphicFrameLocks noGrp="1" noChangeAspect="1"/>
          </p:cNvGraphicFramePr>
          <p:nvPr>
            <p:ph/>
          </p:nvPr>
        </p:nvGraphicFramePr>
        <p:xfrm>
          <a:off x="457200" y="1390650"/>
          <a:ext cx="8229600" cy="2543175"/>
        </p:xfrm>
        <a:graphic>
          <a:graphicData uri="http://schemas.openxmlformats.org/presentationml/2006/ole">
            <mc:AlternateContent xmlns:mc="http://schemas.openxmlformats.org/markup-compatibility/2006">
              <mc:Choice xmlns:v="urn:schemas-microsoft-com:vml" Requires="v">
                <p:oleObj name="Drawing" r:id="rId2" imgW="8649000" imgH="2673000" progId="">
                  <p:embed/>
                </p:oleObj>
              </mc:Choice>
              <mc:Fallback>
                <p:oleObj name="Drawing" r:id="rId2" imgW="8649000" imgH="2673000" progId="">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390650"/>
                        <a:ext cx="8229600" cy="2543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2468" name="Text Box 4"/>
          <p:cNvSpPr txBox="1">
            <a:spLocks noChangeArrowheads="1"/>
          </p:cNvSpPr>
          <p:nvPr/>
        </p:nvSpPr>
        <p:spPr bwMode="auto">
          <a:xfrm>
            <a:off x="539750" y="333375"/>
            <a:ext cx="4783138" cy="396875"/>
          </a:xfrm>
          <a:prstGeom prst="rect">
            <a:avLst/>
          </a:prstGeom>
          <a:noFill/>
          <a:ln w="9525">
            <a:noFill/>
            <a:miter lim="800000"/>
            <a:headEnd/>
            <a:tailEnd/>
          </a:ln>
          <a:effectLst/>
        </p:spPr>
        <p:txBody>
          <a:bodyPr wrap="none">
            <a:spAutoFit/>
          </a:bodyPr>
          <a:lstStyle/>
          <a:p>
            <a:r>
              <a:rPr lang="ja-JP" altLang="en-US" sz="2000" b="1"/>
              <a:t>放射線が人間にあたると何が起こるのか？</a:t>
            </a:r>
          </a:p>
        </p:txBody>
      </p:sp>
      <p:sp>
        <p:nvSpPr>
          <p:cNvPr id="62469" name="Text Box 5"/>
          <p:cNvSpPr txBox="1">
            <a:spLocks noChangeArrowheads="1"/>
          </p:cNvSpPr>
          <p:nvPr/>
        </p:nvSpPr>
        <p:spPr bwMode="auto">
          <a:xfrm>
            <a:off x="519113" y="4059238"/>
            <a:ext cx="1149350" cy="366712"/>
          </a:xfrm>
          <a:prstGeom prst="rect">
            <a:avLst/>
          </a:prstGeom>
          <a:noFill/>
          <a:ln w="9525">
            <a:noFill/>
            <a:miter lim="800000"/>
            <a:headEnd/>
            <a:tailEnd/>
          </a:ln>
          <a:effectLst/>
        </p:spPr>
        <p:txBody>
          <a:bodyPr wrap="none">
            <a:spAutoFit/>
          </a:bodyPr>
          <a:lstStyle/>
          <a:p>
            <a:r>
              <a:rPr lang="en-US" altLang="ja-JP">
                <a:solidFill>
                  <a:srgbClr val="FF0000"/>
                </a:solidFill>
              </a:rPr>
              <a:t>1.31 mSv</a:t>
            </a:r>
          </a:p>
        </p:txBody>
      </p:sp>
      <p:sp>
        <p:nvSpPr>
          <p:cNvPr id="62470" name="Text Box 6"/>
          <p:cNvSpPr txBox="1">
            <a:spLocks noChangeArrowheads="1"/>
          </p:cNvSpPr>
          <p:nvPr/>
        </p:nvSpPr>
        <p:spPr bwMode="auto">
          <a:xfrm>
            <a:off x="1835150" y="4059238"/>
            <a:ext cx="1403350" cy="366712"/>
          </a:xfrm>
          <a:prstGeom prst="rect">
            <a:avLst/>
          </a:prstGeom>
          <a:noFill/>
          <a:ln w="9525">
            <a:noFill/>
            <a:miter lim="800000"/>
            <a:headEnd/>
            <a:tailEnd/>
          </a:ln>
          <a:effectLst/>
        </p:spPr>
        <p:txBody>
          <a:bodyPr wrap="none">
            <a:spAutoFit/>
          </a:bodyPr>
          <a:lstStyle/>
          <a:p>
            <a:r>
              <a:rPr lang="en-US" altLang="ja-JP">
                <a:solidFill>
                  <a:srgbClr val="FF0000"/>
                </a:solidFill>
              </a:rPr>
              <a:t>100.0804 %</a:t>
            </a:r>
          </a:p>
        </p:txBody>
      </p:sp>
      <p:sp>
        <p:nvSpPr>
          <p:cNvPr id="62471" name="Text Box 7"/>
          <p:cNvSpPr txBox="1">
            <a:spLocks noChangeArrowheads="1"/>
          </p:cNvSpPr>
          <p:nvPr/>
        </p:nvSpPr>
        <p:spPr bwMode="auto">
          <a:xfrm>
            <a:off x="3419475" y="4059238"/>
            <a:ext cx="1111250" cy="366712"/>
          </a:xfrm>
          <a:prstGeom prst="rect">
            <a:avLst/>
          </a:prstGeom>
          <a:noFill/>
          <a:ln w="9525">
            <a:noFill/>
            <a:miter lim="800000"/>
            <a:headEnd/>
            <a:tailEnd/>
          </a:ln>
          <a:effectLst/>
        </p:spPr>
        <p:txBody>
          <a:bodyPr wrap="none">
            <a:spAutoFit/>
          </a:bodyPr>
          <a:lstStyle/>
          <a:p>
            <a:r>
              <a:rPr lang="en-US" altLang="ja-JP">
                <a:solidFill>
                  <a:srgbClr val="FF0000"/>
                </a:solidFill>
              </a:rPr>
              <a:t>3002.4</a:t>
            </a:r>
            <a:r>
              <a:rPr lang="ja-JP" altLang="en-US">
                <a:solidFill>
                  <a:srgbClr val="FF0000"/>
                </a:solidFill>
              </a:rPr>
              <a:t>人</a:t>
            </a:r>
          </a:p>
        </p:txBody>
      </p:sp>
      <p:sp>
        <p:nvSpPr>
          <p:cNvPr id="62472" name="Text Box 8"/>
          <p:cNvSpPr txBox="1">
            <a:spLocks noChangeArrowheads="1"/>
          </p:cNvSpPr>
          <p:nvPr/>
        </p:nvSpPr>
        <p:spPr bwMode="auto">
          <a:xfrm>
            <a:off x="4984750" y="4059238"/>
            <a:ext cx="730250" cy="366712"/>
          </a:xfrm>
          <a:prstGeom prst="rect">
            <a:avLst/>
          </a:prstGeom>
          <a:noFill/>
          <a:ln w="9525">
            <a:noFill/>
            <a:miter lim="800000"/>
            <a:headEnd/>
            <a:tailEnd/>
          </a:ln>
          <a:effectLst/>
        </p:spPr>
        <p:txBody>
          <a:bodyPr wrap="none">
            <a:spAutoFit/>
          </a:bodyPr>
          <a:lstStyle/>
          <a:p>
            <a:r>
              <a:rPr lang="en-US" altLang="ja-JP">
                <a:solidFill>
                  <a:srgbClr val="FF0000"/>
                </a:solidFill>
              </a:rPr>
              <a:t>2.4</a:t>
            </a:r>
            <a:r>
              <a:rPr lang="ja-JP" altLang="en-US">
                <a:solidFill>
                  <a:srgbClr val="FF0000"/>
                </a:solidFill>
              </a:rPr>
              <a:t>人</a:t>
            </a:r>
          </a:p>
        </p:txBody>
      </p:sp>
      <p:sp>
        <p:nvSpPr>
          <p:cNvPr id="62473" name="Text Box 9"/>
          <p:cNvSpPr txBox="1">
            <a:spLocks noChangeArrowheads="1"/>
          </p:cNvSpPr>
          <p:nvPr/>
        </p:nvSpPr>
        <p:spPr bwMode="auto">
          <a:xfrm>
            <a:off x="5959475" y="4059238"/>
            <a:ext cx="1301750" cy="366712"/>
          </a:xfrm>
          <a:prstGeom prst="rect">
            <a:avLst/>
          </a:prstGeom>
          <a:noFill/>
          <a:ln w="9525">
            <a:noFill/>
            <a:miter lim="800000"/>
            <a:headEnd/>
            <a:tailEnd/>
          </a:ln>
          <a:effectLst/>
        </p:spPr>
        <p:txBody>
          <a:bodyPr wrap="none">
            <a:spAutoFit/>
          </a:bodyPr>
          <a:lstStyle/>
          <a:p>
            <a:r>
              <a:rPr lang="en-US" altLang="ja-JP">
                <a:solidFill>
                  <a:srgbClr val="FF0000"/>
                </a:solidFill>
              </a:rPr>
              <a:t>3,335.68</a:t>
            </a:r>
            <a:r>
              <a:rPr lang="ja-JP" altLang="en-US">
                <a:solidFill>
                  <a:srgbClr val="FF0000"/>
                </a:solidFill>
              </a:rPr>
              <a:t>人</a:t>
            </a:r>
          </a:p>
        </p:txBody>
      </p:sp>
      <p:sp>
        <p:nvSpPr>
          <p:cNvPr id="62474" name="Text Box 10"/>
          <p:cNvSpPr txBox="1">
            <a:spLocks noChangeArrowheads="1"/>
          </p:cNvSpPr>
          <p:nvPr/>
        </p:nvSpPr>
        <p:spPr bwMode="auto">
          <a:xfrm>
            <a:off x="7524750" y="4059238"/>
            <a:ext cx="857250" cy="366712"/>
          </a:xfrm>
          <a:prstGeom prst="rect">
            <a:avLst/>
          </a:prstGeom>
          <a:noFill/>
          <a:ln w="9525">
            <a:noFill/>
            <a:miter lim="800000"/>
            <a:headEnd/>
            <a:tailEnd/>
          </a:ln>
          <a:effectLst/>
        </p:spPr>
        <p:txBody>
          <a:bodyPr wrap="none">
            <a:spAutoFit/>
          </a:bodyPr>
          <a:lstStyle/>
          <a:p>
            <a:r>
              <a:rPr lang="en-US" altLang="ja-JP">
                <a:solidFill>
                  <a:srgbClr val="FF0000"/>
                </a:solidFill>
              </a:rPr>
              <a:t>2.68</a:t>
            </a:r>
            <a:r>
              <a:rPr lang="ja-JP" altLang="en-US">
                <a:solidFill>
                  <a:srgbClr val="FF0000"/>
                </a:solidFill>
              </a:rPr>
              <a:t>人</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2"/>
          <p:cNvSpPr txBox="1">
            <a:spLocks noChangeArrowheads="1"/>
          </p:cNvSpPr>
          <p:nvPr/>
        </p:nvSpPr>
        <p:spPr bwMode="auto">
          <a:xfrm>
            <a:off x="468313" y="234950"/>
            <a:ext cx="8351837" cy="396875"/>
          </a:xfrm>
          <a:prstGeom prst="rect">
            <a:avLst/>
          </a:prstGeom>
          <a:noFill/>
          <a:ln w="9525">
            <a:noFill/>
            <a:miter lim="800000"/>
            <a:headEnd/>
            <a:tailEnd/>
          </a:ln>
          <a:effectLst/>
        </p:spPr>
        <p:txBody>
          <a:bodyPr>
            <a:spAutoFit/>
          </a:bodyPr>
          <a:lstStyle/>
          <a:p>
            <a:r>
              <a:rPr lang="ja-JP" altLang="en-US" sz="2000" b="1"/>
              <a:t>放射線によるヒトの健康への影響（</a:t>
            </a:r>
            <a:r>
              <a:rPr lang="ja-JP" altLang="en-US" sz="2000" b="1">
                <a:solidFill>
                  <a:srgbClr val="0066FF"/>
                </a:solidFill>
              </a:rPr>
              <a:t>確率的影響</a:t>
            </a:r>
            <a:r>
              <a:rPr lang="ja-JP" altLang="en-US" sz="2000" b="1"/>
              <a:t>＝がんになる可能性）</a:t>
            </a:r>
          </a:p>
        </p:txBody>
      </p:sp>
      <p:sp>
        <p:nvSpPr>
          <p:cNvPr id="61443" name="Text Box 3"/>
          <p:cNvSpPr txBox="1">
            <a:spLocks noChangeArrowheads="1"/>
          </p:cNvSpPr>
          <p:nvPr/>
        </p:nvSpPr>
        <p:spPr bwMode="auto">
          <a:xfrm>
            <a:off x="468313" y="869950"/>
            <a:ext cx="8280400" cy="1190625"/>
          </a:xfrm>
          <a:prstGeom prst="rect">
            <a:avLst/>
          </a:prstGeom>
          <a:noFill/>
          <a:ln w="9525">
            <a:noFill/>
            <a:miter lim="800000"/>
            <a:headEnd/>
            <a:tailEnd/>
          </a:ln>
          <a:effectLst/>
        </p:spPr>
        <p:txBody>
          <a:bodyPr>
            <a:spAutoFit/>
          </a:bodyPr>
          <a:lstStyle/>
          <a:p>
            <a:r>
              <a:rPr lang="ja-JP" altLang="en-US"/>
              <a:t>　広島、長崎の被爆データより、</a:t>
            </a:r>
            <a:r>
              <a:rPr lang="en-US" altLang="ja-JP"/>
              <a:t>1000 mSv </a:t>
            </a:r>
            <a:r>
              <a:rPr lang="ja-JP" altLang="en-US"/>
              <a:t>の被ばくによってがんの発生率が </a:t>
            </a:r>
            <a:r>
              <a:rPr lang="en-US" altLang="ja-JP"/>
              <a:t>60%</a:t>
            </a:r>
            <a:r>
              <a:rPr lang="ja-JP" altLang="en-US"/>
              <a:t>上昇するとされています。低線量においても、放射線による発がんのリスク（危険性）が被ばく線量に比例して増加すると仮定すると、</a:t>
            </a:r>
            <a:r>
              <a:rPr lang="en-US" altLang="ja-JP"/>
              <a:t>100 mSv </a:t>
            </a:r>
            <a:r>
              <a:rPr lang="ja-JP" altLang="en-US"/>
              <a:t>被ばくによって </a:t>
            </a:r>
            <a:r>
              <a:rPr lang="en-US" altLang="ja-JP"/>
              <a:t>6%</a:t>
            </a:r>
            <a:r>
              <a:rPr lang="ja-JP" altLang="en-US"/>
              <a:t>、</a:t>
            </a:r>
            <a:r>
              <a:rPr lang="en-US" altLang="ja-JP"/>
              <a:t>20 mSv </a:t>
            </a:r>
            <a:r>
              <a:rPr lang="ja-JP" altLang="en-US"/>
              <a:t>被ばくによって </a:t>
            </a:r>
            <a:r>
              <a:rPr lang="en-US" altLang="ja-JP"/>
              <a:t>1.2%</a:t>
            </a:r>
            <a:r>
              <a:rPr lang="ja-JP" altLang="en-US"/>
              <a:t>、</a:t>
            </a:r>
            <a:r>
              <a:rPr lang="en-US" altLang="ja-JP"/>
              <a:t>10 mSv </a:t>
            </a:r>
            <a:r>
              <a:rPr lang="ja-JP" altLang="en-US"/>
              <a:t>被ばくによって</a:t>
            </a:r>
            <a:r>
              <a:rPr lang="en-US" altLang="ja-JP"/>
              <a:t>0.6% </a:t>
            </a:r>
            <a:r>
              <a:rPr lang="ja-JP" altLang="en-US"/>
              <a:t>上昇すると考えられます。</a:t>
            </a:r>
          </a:p>
        </p:txBody>
      </p:sp>
      <p:sp>
        <p:nvSpPr>
          <p:cNvPr id="61444" name="Text Box 4"/>
          <p:cNvSpPr txBox="1">
            <a:spLocks noChangeArrowheads="1"/>
          </p:cNvSpPr>
          <p:nvPr/>
        </p:nvSpPr>
        <p:spPr bwMode="auto">
          <a:xfrm>
            <a:off x="1785938" y="2217738"/>
            <a:ext cx="5746750" cy="366712"/>
          </a:xfrm>
          <a:prstGeom prst="rect">
            <a:avLst/>
          </a:prstGeom>
          <a:noFill/>
          <a:ln w="9525">
            <a:noFill/>
            <a:miter lim="800000"/>
            <a:headEnd/>
            <a:tailEnd/>
          </a:ln>
          <a:effectLst/>
        </p:spPr>
        <p:txBody>
          <a:bodyPr wrap="none">
            <a:spAutoFit/>
          </a:bodyPr>
          <a:lstStyle/>
          <a:p>
            <a:r>
              <a:rPr lang="en-US" altLang="ja-JP"/>
              <a:t>1000 mSv </a:t>
            </a:r>
            <a:r>
              <a:rPr lang="ja-JP" altLang="en-US"/>
              <a:t>被ばくによって、発がんリスクは </a:t>
            </a:r>
            <a:r>
              <a:rPr lang="en-US" altLang="ja-JP"/>
              <a:t>60% </a:t>
            </a:r>
            <a:r>
              <a:rPr lang="ja-JP" altLang="en-US"/>
              <a:t>増加する</a:t>
            </a:r>
          </a:p>
        </p:txBody>
      </p:sp>
      <p:sp>
        <p:nvSpPr>
          <p:cNvPr id="61445" name="Text Box 5"/>
          <p:cNvSpPr txBox="1">
            <a:spLocks noChangeArrowheads="1"/>
          </p:cNvSpPr>
          <p:nvPr/>
        </p:nvSpPr>
        <p:spPr bwMode="auto">
          <a:xfrm>
            <a:off x="1824038" y="2571750"/>
            <a:ext cx="5619750" cy="366713"/>
          </a:xfrm>
          <a:prstGeom prst="rect">
            <a:avLst/>
          </a:prstGeom>
          <a:noFill/>
          <a:ln w="9525">
            <a:noFill/>
            <a:miter lim="800000"/>
            <a:headEnd/>
            <a:tailEnd/>
          </a:ln>
          <a:effectLst/>
        </p:spPr>
        <p:txBody>
          <a:bodyPr wrap="none">
            <a:spAutoFit/>
          </a:bodyPr>
          <a:lstStyle/>
          <a:p>
            <a:r>
              <a:rPr lang="en-US" altLang="ja-JP"/>
              <a:t>100 mSv  </a:t>
            </a:r>
            <a:r>
              <a:rPr lang="ja-JP" altLang="en-US"/>
              <a:t>被ばくによって、発がんリスクは  </a:t>
            </a:r>
            <a:r>
              <a:rPr lang="en-US" altLang="ja-JP"/>
              <a:t>6% </a:t>
            </a:r>
            <a:r>
              <a:rPr lang="ja-JP" altLang="en-US"/>
              <a:t>増加する</a:t>
            </a:r>
          </a:p>
        </p:txBody>
      </p:sp>
      <p:sp>
        <p:nvSpPr>
          <p:cNvPr id="61446" name="Text Box 6"/>
          <p:cNvSpPr txBox="1">
            <a:spLocks noChangeArrowheads="1"/>
          </p:cNvSpPr>
          <p:nvPr/>
        </p:nvSpPr>
        <p:spPr bwMode="auto">
          <a:xfrm>
            <a:off x="1976438" y="2925763"/>
            <a:ext cx="5556250" cy="366712"/>
          </a:xfrm>
          <a:prstGeom prst="rect">
            <a:avLst/>
          </a:prstGeom>
          <a:noFill/>
          <a:ln w="9525">
            <a:noFill/>
            <a:miter lim="800000"/>
            <a:headEnd/>
            <a:tailEnd/>
          </a:ln>
          <a:effectLst/>
        </p:spPr>
        <p:txBody>
          <a:bodyPr wrap="none">
            <a:spAutoFit/>
          </a:bodyPr>
          <a:lstStyle/>
          <a:p>
            <a:r>
              <a:rPr lang="en-US" altLang="ja-JP"/>
              <a:t>20 mSv </a:t>
            </a:r>
            <a:r>
              <a:rPr lang="ja-JP" altLang="en-US"/>
              <a:t>被ばくによって、発がんリスクは </a:t>
            </a:r>
            <a:r>
              <a:rPr lang="en-US" altLang="ja-JP"/>
              <a:t>1.2% </a:t>
            </a:r>
            <a:r>
              <a:rPr lang="ja-JP" altLang="en-US"/>
              <a:t>増加する</a:t>
            </a:r>
          </a:p>
        </p:txBody>
      </p:sp>
      <p:sp>
        <p:nvSpPr>
          <p:cNvPr id="61447" name="Text Box 7"/>
          <p:cNvSpPr txBox="1">
            <a:spLocks noChangeArrowheads="1"/>
          </p:cNvSpPr>
          <p:nvPr/>
        </p:nvSpPr>
        <p:spPr bwMode="auto">
          <a:xfrm>
            <a:off x="1976438" y="3278188"/>
            <a:ext cx="5556250" cy="366712"/>
          </a:xfrm>
          <a:prstGeom prst="rect">
            <a:avLst/>
          </a:prstGeom>
          <a:noFill/>
          <a:ln w="9525">
            <a:noFill/>
            <a:miter lim="800000"/>
            <a:headEnd/>
            <a:tailEnd/>
          </a:ln>
          <a:effectLst/>
        </p:spPr>
        <p:txBody>
          <a:bodyPr wrap="none">
            <a:spAutoFit/>
          </a:bodyPr>
          <a:lstStyle/>
          <a:p>
            <a:r>
              <a:rPr lang="en-US" altLang="ja-JP"/>
              <a:t>10 mSv </a:t>
            </a:r>
            <a:r>
              <a:rPr lang="ja-JP" altLang="en-US"/>
              <a:t>被ばくによって、発がんリスクは </a:t>
            </a:r>
            <a:r>
              <a:rPr lang="en-US" altLang="ja-JP"/>
              <a:t>0.6% </a:t>
            </a:r>
            <a:r>
              <a:rPr lang="ja-JP" altLang="en-US"/>
              <a:t>増加する</a:t>
            </a:r>
          </a:p>
        </p:txBody>
      </p:sp>
      <p:grpSp>
        <p:nvGrpSpPr>
          <p:cNvPr id="61448" name="Group 8"/>
          <p:cNvGrpSpPr>
            <a:grpSpLocks/>
          </p:cNvGrpSpPr>
          <p:nvPr/>
        </p:nvGrpSpPr>
        <p:grpSpPr bwMode="auto">
          <a:xfrm>
            <a:off x="684213" y="3644900"/>
            <a:ext cx="8305800" cy="3068638"/>
            <a:chOff x="431" y="2387"/>
            <a:chExt cx="5232" cy="1933"/>
          </a:xfrm>
        </p:grpSpPr>
        <p:sp>
          <p:nvSpPr>
            <p:cNvPr id="61449" name="Line 9"/>
            <p:cNvSpPr>
              <a:spLocks noChangeShapeType="1"/>
            </p:cNvSpPr>
            <p:nvPr/>
          </p:nvSpPr>
          <p:spPr bwMode="auto">
            <a:xfrm>
              <a:off x="1111" y="3521"/>
              <a:ext cx="2947" cy="0"/>
            </a:xfrm>
            <a:prstGeom prst="line">
              <a:avLst/>
            </a:prstGeom>
            <a:noFill/>
            <a:ln w="9525">
              <a:solidFill>
                <a:schemeClr val="tx1"/>
              </a:solidFill>
              <a:prstDash val="dash"/>
              <a:round/>
              <a:headEnd/>
              <a:tailEnd/>
            </a:ln>
            <a:effectLst/>
          </p:spPr>
          <p:txBody>
            <a:bodyPr/>
            <a:lstStyle/>
            <a:p>
              <a:endParaRPr lang="ja-JP" altLang="en-US"/>
            </a:p>
          </p:txBody>
        </p:sp>
        <p:sp>
          <p:nvSpPr>
            <p:cNvPr id="61450" name="Line 10"/>
            <p:cNvSpPr>
              <a:spLocks noChangeShapeType="1"/>
            </p:cNvSpPr>
            <p:nvPr/>
          </p:nvSpPr>
          <p:spPr bwMode="auto">
            <a:xfrm flipV="1">
              <a:off x="1111" y="2614"/>
              <a:ext cx="2812" cy="898"/>
            </a:xfrm>
            <a:prstGeom prst="line">
              <a:avLst/>
            </a:prstGeom>
            <a:noFill/>
            <a:ln w="9525">
              <a:solidFill>
                <a:schemeClr val="tx1"/>
              </a:solidFill>
              <a:round/>
              <a:headEnd/>
              <a:tailEnd/>
            </a:ln>
            <a:effectLst/>
          </p:spPr>
          <p:txBody>
            <a:bodyPr/>
            <a:lstStyle/>
            <a:p>
              <a:endParaRPr lang="ja-JP" altLang="en-US"/>
            </a:p>
          </p:txBody>
        </p:sp>
        <p:sp>
          <p:nvSpPr>
            <p:cNvPr id="61451" name="Text Box 11"/>
            <p:cNvSpPr txBox="1">
              <a:spLocks noChangeArrowheads="1"/>
            </p:cNvSpPr>
            <p:nvPr/>
          </p:nvSpPr>
          <p:spPr bwMode="auto">
            <a:xfrm>
              <a:off x="824" y="3884"/>
              <a:ext cx="196" cy="231"/>
            </a:xfrm>
            <a:prstGeom prst="rect">
              <a:avLst/>
            </a:prstGeom>
            <a:noFill/>
            <a:ln w="9525">
              <a:noFill/>
              <a:miter lim="800000"/>
              <a:headEnd/>
              <a:tailEnd/>
            </a:ln>
            <a:effectLst/>
          </p:spPr>
          <p:txBody>
            <a:bodyPr wrap="none">
              <a:spAutoFit/>
            </a:bodyPr>
            <a:lstStyle/>
            <a:p>
              <a:r>
                <a:rPr lang="en-US" altLang="ja-JP"/>
                <a:t>0</a:t>
              </a:r>
            </a:p>
          </p:txBody>
        </p:sp>
        <p:sp>
          <p:nvSpPr>
            <p:cNvPr id="61452" name="Text Box 12"/>
            <p:cNvSpPr txBox="1">
              <a:spLocks noChangeArrowheads="1"/>
            </p:cNvSpPr>
            <p:nvPr/>
          </p:nvSpPr>
          <p:spPr bwMode="auto">
            <a:xfrm>
              <a:off x="664" y="3385"/>
              <a:ext cx="356" cy="231"/>
            </a:xfrm>
            <a:prstGeom prst="rect">
              <a:avLst/>
            </a:prstGeom>
            <a:noFill/>
            <a:ln w="9525">
              <a:noFill/>
              <a:miter lim="800000"/>
              <a:headEnd/>
              <a:tailEnd/>
            </a:ln>
            <a:effectLst/>
          </p:spPr>
          <p:txBody>
            <a:bodyPr wrap="none">
              <a:spAutoFit/>
            </a:bodyPr>
            <a:lstStyle/>
            <a:p>
              <a:r>
                <a:rPr lang="en-US" altLang="ja-JP"/>
                <a:t>100</a:t>
              </a:r>
            </a:p>
          </p:txBody>
        </p:sp>
        <p:sp>
          <p:nvSpPr>
            <p:cNvPr id="61453" name="Text Box 13"/>
            <p:cNvSpPr txBox="1">
              <a:spLocks noChangeArrowheads="1"/>
            </p:cNvSpPr>
            <p:nvPr/>
          </p:nvSpPr>
          <p:spPr bwMode="auto">
            <a:xfrm>
              <a:off x="664" y="2886"/>
              <a:ext cx="356" cy="231"/>
            </a:xfrm>
            <a:prstGeom prst="rect">
              <a:avLst/>
            </a:prstGeom>
            <a:noFill/>
            <a:ln w="9525">
              <a:noFill/>
              <a:miter lim="800000"/>
              <a:headEnd/>
              <a:tailEnd/>
            </a:ln>
            <a:effectLst/>
          </p:spPr>
          <p:txBody>
            <a:bodyPr wrap="none">
              <a:spAutoFit/>
            </a:bodyPr>
            <a:lstStyle/>
            <a:p>
              <a:r>
                <a:rPr lang="en-US" altLang="ja-JP"/>
                <a:t>200</a:t>
              </a:r>
            </a:p>
          </p:txBody>
        </p:sp>
        <p:sp>
          <p:nvSpPr>
            <p:cNvPr id="61454" name="Text Box 14"/>
            <p:cNvSpPr txBox="1">
              <a:spLocks noChangeArrowheads="1"/>
            </p:cNvSpPr>
            <p:nvPr/>
          </p:nvSpPr>
          <p:spPr bwMode="auto">
            <a:xfrm>
              <a:off x="664" y="2387"/>
              <a:ext cx="356" cy="231"/>
            </a:xfrm>
            <a:prstGeom prst="rect">
              <a:avLst/>
            </a:prstGeom>
            <a:noFill/>
            <a:ln w="9525">
              <a:noFill/>
              <a:miter lim="800000"/>
              <a:headEnd/>
              <a:tailEnd/>
            </a:ln>
            <a:effectLst/>
          </p:spPr>
          <p:txBody>
            <a:bodyPr wrap="none">
              <a:spAutoFit/>
            </a:bodyPr>
            <a:lstStyle/>
            <a:p>
              <a:r>
                <a:rPr lang="en-US" altLang="ja-JP"/>
                <a:t>300</a:t>
              </a:r>
            </a:p>
          </p:txBody>
        </p:sp>
        <p:sp>
          <p:nvSpPr>
            <p:cNvPr id="61455" name="Text Box 15"/>
            <p:cNvSpPr txBox="1">
              <a:spLocks noChangeArrowheads="1"/>
            </p:cNvSpPr>
            <p:nvPr/>
          </p:nvSpPr>
          <p:spPr bwMode="auto">
            <a:xfrm>
              <a:off x="1254" y="4089"/>
              <a:ext cx="356" cy="231"/>
            </a:xfrm>
            <a:prstGeom prst="rect">
              <a:avLst/>
            </a:prstGeom>
            <a:noFill/>
            <a:ln w="9525">
              <a:noFill/>
              <a:miter lim="800000"/>
              <a:headEnd/>
              <a:tailEnd/>
            </a:ln>
            <a:effectLst/>
          </p:spPr>
          <p:txBody>
            <a:bodyPr wrap="none">
              <a:spAutoFit/>
            </a:bodyPr>
            <a:lstStyle/>
            <a:p>
              <a:r>
                <a:rPr lang="en-US" altLang="ja-JP"/>
                <a:t>100</a:t>
              </a:r>
            </a:p>
          </p:txBody>
        </p:sp>
        <p:sp>
          <p:nvSpPr>
            <p:cNvPr id="61456" name="Text Box 16"/>
            <p:cNvSpPr txBox="1">
              <a:spLocks noChangeArrowheads="1"/>
            </p:cNvSpPr>
            <p:nvPr/>
          </p:nvSpPr>
          <p:spPr bwMode="auto">
            <a:xfrm>
              <a:off x="1746" y="4089"/>
              <a:ext cx="436" cy="231"/>
            </a:xfrm>
            <a:prstGeom prst="rect">
              <a:avLst/>
            </a:prstGeom>
            <a:noFill/>
            <a:ln w="9525">
              <a:noFill/>
              <a:miter lim="800000"/>
              <a:headEnd/>
              <a:tailEnd/>
            </a:ln>
            <a:effectLst/>
          </p:spPr>
          <p:txBody>
            <a:bodyPr wrap="none">
              <a:spAutoFit/>
            </a:bodyPr>
            <a:lstStyle/>
            <a:p>
              <a:r>
                <a:rPr lang="en-US" altLang="ja-JP"/>
                <a:t>1000</a:t>
              </a:r>
            </a:p>
          </p:txBody>
        </p:sp>
        <p:sp>
          <p:nvSpPr>
            <p:cNvPr id="61457" name="Text Box 17"/>
            <p:cNvSpPr txBox="1">
              <a:spLocks noChangeArrowheads="1"/>
            </p:cNvSpPr>
            <p:nvPr/>
          </p:nvSpPr>
          <p:spPr bwMode="auto">
            <a:xfrm>
              <a:off x="2630" y="4089"/>
              <a:ext cx="436" cy="231"/>
            </a:xfrm>
            <a:prstGeom prst="rect">
              <a:avLst/>
            </a:prstGeom>
            <a:noFill/>
            <a:ln w="9525">
              <a:noFill/>
              <a:miter lim="800000"/>
              <a:headEnd/>
              <a:tailEnd/>
            </a:ln>
            <a:effectLst/>
          </p:spPr>
          <p:txBody>
            <a:bodyPr wrap="none">
              <a:spAutoFit/>
            </a:bodyPr>
            <a:lstStyle/>
            <a:p>
              <a:r>
                <a:rPr lang="en-US" altLang="ja-JP"/>
                <a:t>2000</a:t>
              </a:r>
            </a:p>
          </p:txBody>
        </p:sp>
        <p:sp>
          <p:nvSpPr>
            <p:cNvPr id="61458" name="Text Box 18"/>
            <p:cNvSpPr txBox="1">
              <a:spLocks noChangeArrowheads="1"/>
            </p:cNvSpPr>
            <p:nvPr/>
          </p:nvSpPr>
          <p:spPr bwMode="auto">
            <a:xfrm>
              <a:off x="3515" y="4089"/>
              <a:ext cx="436" cy="231"/>
            </a:xfrm>
            <a:prstGeom prst="rect">
              <a:avLst/>
            </a:prstGeom>
            <a:noFill/>
            <a:ln w="9525">
              <a:noFill/>
              <a:miter lim="800000"/>
              <a:headEnd/>
              <a:tailEnd/>
            </a:ln>
            <a:effectLst/>
          </p:spPr>
          <p:txBody>
            <a:bodyPr wrap="none">
              <a:spAutoFit/>
            </a:bodyPr>
            <a:lstStyle/>
            <a:p>
              <a:r>
                <a:rPr lang="en-US" altLang="ja-JP"/>
                <a:t>3000</a:t>
              </a:r>
            </a:p>
          </p:txBody>
        </p:sp>
        <p:sp>
          <p:nvSpPr>
            <p:cNvPr id="61459" name="Line 19"/>
            <p:cNvSpPr>
              <a:spLocks noChangeShapeType="1"/>
            </p:cNvSpPr>
            <p:nvPr/>
          </p:nvSpPr>
          <p:spPr bwMode="auto">
            <a:xfrm>
              <a:off x="1985" y="3521"/>
              <a:ext cx="0" cy="499"/>
            </a:xfrm>
            <a:prstGeom prst="line">
              <a:avLst/>
            </a:prstGeom>
            <a:noFill/>
            <a:ln w="9525">
              <a:solidFill>
                <a:schemeClr val="tx1"/>
              </a:solidFill>
              <a:round/>
              <a:headEnd type="triangle" w="lg" len="lg"/>
              <a:tailEnd type="triangle" w="lg" len="lg"/>
            </a:ln>
            <a:effectLst/>
          </p:spPr>
          <p:txBody>
            <a:bodyPr/>
            <a:lstStyle/>
            <a:p>
              <a:endParaRPr lang="ja-JP" altLang="en-US"/>
            </a:p>
          </p:txBody>
        </p:sp>
        <p:grpSp>
          <p:nvGrpSpPr>
            <p:cNvPr id="61460" name="Group 20"/>
            <p:cNvGrpSpPr>
              <a:grpSpLocks/>
            </p:cNvGrpSpPr>
            <p:nvPr/>
          </p:nvGrpSpPr>
          <p:grpSpPr bwMode="auto">
            <a:xfrm>
              <a:off x="1020" y="2432"/>
              <a:ext cx="91" cy="1588"/>
              <a:chOff x="1020" y="2432"/>
              <a:chExt cx="91" cy="1588"/>
            </a:xfrm>
          </p:grpSpPr>
          <p:sp>
            <p:nvSpPr>
              <p:cNvPr id="61461" name="Line 21"/>
              <p:cNvSpPr>
                <a:spLocks noChangeShapeType="1"/>
              </p:cNvSpPr>
              <p:nvPr/>
            </p:nvSpPr>
            <p:spPr bwMode="auto">
              <a:xfrm>
                <a:off x="1111" y="2432"/>
                <a:ext cx="0" cy="1588"/>
              </a:xfrm>
              <a:prstGeom prst="line">
                <a:avLst/>
              </a:prstGeom>
              <a:noFill/>
              <a:ln w="9525">
                <a:solidFill>
                  <a:schemeClr val="tx1"/>
                </a:solidFill>
                <a:round/>
                <a:headEnd/>
                <a:tailEnd/>
              </a:ln>
              <a:effectLst/>
            </p:spPr>
            <p:txBody>
              <a:bodyPr/>
              <a:lstStyle/>
              <a:p>
                <a:endParaRPr lang="ja-JP" altLang="en-US"/>
              </a:p>
            </p:txBody>
          </p:sp>
          <p:sp>
            <p:nvSpPr>
              <p:cNvPr id="61462" name="Line 22"/>
              <p:cNvSpPr>
                <a:spLocks noChangeShapeType="1"/>
              </p:cNvSpPr>
              <p:nvPr/>
            </p:nvSpPr>
            <p:spPr bwMode="auto">
              <a:xfrm flipH="1">
                <a:off x="1020" y="4020"/>
                <a:ext cx="91" cy="0"/>
              </a:xfrm>
              <a:prstGeom prst="line">
                <a:avLst/>
              </a:prstGeom>
              <a:noFill/>
              <a:ln w="9525">
                <a:solidFill>
                  <a:schemeClr val="tx1"/>
                </a:solidFill>
                <a:round/>
                <a:headEnd/>
                <a:tailEnd/>
              </a:ln>
              <a:effectLst/>
            </p:spPr>
            <p:txBody>
              <a:bodyPr/>
              <a:lstStyle/>
              <a:p>
                <a:endParaRPr lang="ja-JP" altLang="en-US"/>
              </a:p>
            </p:txBody>
          </p:sp>
          <p:sp>
            <p:nvSpPr>
              <p:cNvPr id="61463" name="Line 23"/>
              <p:cNvSpPr>
                <a:spLocks noChangeShapeType="1"/>
              </p:cNvSpPr>
              <p:nvPr/>
            </p:nvSpPr>
            <p:spPr bwMode="auto">
              <a:xfrm flipH="1">
                <a:off x="1020" y="3521"/>
                <a:ext cx="91" cy="0"/>
              </a:xfrm>
              <a:prstGeom prst="line">
                <a:avLst/>
              </a:prstGeom>
              <a:noFill/>
              <a:ln w="9525">
                <a:solidFill>
                  <a:schemeClr val="tx1"/>
                </a:solidFill>
                <a:round/>
                <a:headEnd/>
                <a:tailEnd/>
              </a:ln>
              <a:effectLst/>
            </p:spPr>
            <p:txBody>
              <a:bodyPr/>
              <a:lstStyle/>
              <a:p>
                <a:endParaRPr lang="ja-JP" altLang="en-US"/>
              </a:p>
            </p:txBody>
          </p:sp>
          <p:sp>
            <p:nvSpPr>
              <p:cNvPr id="61464" name="Line 24"/>
              <p:cNvSpPr>
                <a:spLocks noChangeShapeType="1"/>
              </p:cNvSpPr>
              <p:nvPr/>
            </p:nvSpPr>
            <p:spPr bwMode="auto">
              <a:xfrm flipH="1">
                <a:off x="1020" y="3022"/>
                <a:ext cx="91" cy="0"/>
              </a:xfrm>
              <a:prstGeom prst="line">
                <a:avLst/>
              </a:prstGeom>
              <a:noFill/>
              <a:ln w="9525">
                <a:solidFill>
                  <a:schemeClr val="tx1"/>
                </a:solidFill>
                <a:round/>
                <a:headEnd/>
                <a:tailEnd/>
              </a:ln>
              <a:effectLst/>
            </p:spPr>
            <p:txBody>
              <a:bodyPr/>
              <a:lstStyle/>
              <a:p>
                <a:endParaRPr lang="ja-JP" altLang="en-US"/>
              </a:p>
            </p:txBody>
          </p:sp>
          <p:sp>
            <p:nvSpPr>
              <p:cNvPr id="61465" name="Line 25"/>
              <p:cNvSpPr>
                <a:spLocks noChangeShapeType="1"/>
              </p:cNvSpPr>
              <p:nvPr/>
            </p:nvSpPr>
            <p:spPr bwMode="auto">
              <a:xfrm flipH="1">
                <a:off x="1020" y="2523"/>
                <a:ext cx="91" cy="0"/>
              </a:xfrm>
              <a:prstGeom prst="line">
                <a:avLst/>
              </a:prstGeom>
              <a:noFill/>
              <a:ln w="9525">
                <a:solidFill>
                  <a:schemeClr val="tx1"/>
                </a:solidFill>
                <a:round/>
                <a:headEnd/>
                <a:tailEnd/>
              </a:ln>
              <a:effectLst/>
            </p:spPr>
            <p:txBody>
              <a:bodyPr/>
              <a:lstStyle/>
              <a:p>
                <a:endParaRPr lang="ja-JP" altLang="en-US"/>
              </a:p>
            </p:txBody>
          </p:sp>
        </p:grpSp>
        <p:sp>
          <p:nvSpPr>
            <p:cNvPr id="61466" name="Text Box 26"/>
            <p:cNvSpPr txBox="1">
              <a:spLocks noChangeArrowheads="1"/>
            </p:cNvSpPr>
            <p:nvPr/>
          </p:nvSpPr>
          <p:spPr bwMode="auto">
            <a:xfrm rot="-5400000">
              <a:off x="-95" y="3094"/>
              <a:ext cx="1263" cy="212"/>
            </a:xfrm>
            <a:prstGeom prst="rect">
              <a:avLst/>
            </a:prstGeom>
            <a:noFill/>
            <a:ln w="9525">
              <a:noFill/>
              <a:miter lim="800000"/>
              <a:headEnd/>
              <a:tailEnd/>
            </a:ln>
            <a:effectLst/>
          </p:spPr>
          <p:txBody>
            <a:bodyPr wrap="none">
              <a:spAutoFit/>
            </a:bodyPr>
            <a:lstStyle/>
            <a:p>
              <a:r>
                <a:rPr lang="ja-JP" altLang="en-US" sz="1600"/>
                <a:t>がんの発生比率（％）</a:t>
              </a:r>
            </a:p>
          </p:txBody>
        </p:sp>
        <p:sp>
          <p:nvSpPr>
            <p:cNvPr id="61467" name="Line 27"/>
            <p:cNvSpPr>
              <a:spLocks noChangeShapeType="1"/>
            </p:cNvSpPr>
            <p:nvPr/>
          </p:nvSpPr>
          <p:spPr bwMode="auto">
            <a:xfrm>
              <a:off x="1111" y="4020"/>
              <a:ext cx="2947" cy="0"/>
            </a:xfrm>
            <a:prstGeom prst="line">
              <a:avLst/>
            </a:prstGeom>
            <a:noFill/>
            <a:ln w="9525">
              <a:solidFill>
                <a:schemeClr val="tx1"/>
              </a:solidFill>
              <a:round/>
              <a:headEnd/>
              <a:tailEnd/>
            </a:ln>
            <a:effectLst/>
          </p:spPr>
          <p:txBody>
            <a:bodyPr/>
            <a:lstStyle/>
            <a:p>
              <a:endParaRPr lang="ja-JP" altLang="en-US"/>
            </a:p>
          </p:txBody>
        </p:sp>
        <p:sp>
          <p:nvSpPr>
            <p:cNvPr id="61468" name="Line 28"/>
            <p:cNvSpPr>
              <a:spLocks noChangeShapeType="1"/>
            </p:cNvSpPr>
            <p:nvPr/>
          </p:nvSpPr>
          <p:spPr bwMode="auto">
            <a:xfrm>
              <a:off x="1988" y="4020"/>
              <a:ext cx="0" cy="90"/>
            </a:xfrm>
            <a:prstGeom prst="line">
              <a:avLst/>
            </a:prstGeom>
            <a:noFill/>
            <a:ln w="9525">
              <a:solidFill>
                <a:schemeClr val="tx1"/>
              </a:solidFill>
              <a:round/>
              <a:headEnd/>
              <a:tailEnd/>
            </a:ln>
            <a:effectLst/>
          </p:spPr>
          <p:txBody>
            <a:bodyPr/>
            <a:lstStyle/>
            <a:p>
              <a:endParaRPr lang="ja-JP" altLang="en-US"/>
            </a:p>
          </p:txBody>
        </p:sp>
        <p:sp>
          <p:nvSpPr>
            <p:cNvPr id="61469" name="Line 29"/>
            <p:cNvSpPr>
              <a:spLocks noChangeShapeType="1"/>
            </p:cNvSpPr>
            <p:nvPr/>
          </p:nvSpPr>
          <p:spPr bwMode="auto">
            <a:xfrm>
              <a:off x="2865" y="4020"/>
              <a:ext cx="0" cy="90"/>
            </a:xfrm>
            <a:prstGeom prst="line">
              <a:avLst/>
            </a:prstGeom>
            <a:noFill/>
            <a:ln w="9525">
              <a:solidFill>
                <a:schemeClr val="tx1"/>
              </a:solidFill>
              <a:round/>
              <a:headEnd/>
              <a:tailEnd/>
            </a:ln>
            <a:effectLst/>
          </p:spPr>
          <p:txBody>
            <a:bodyPr/>
            <a:lstStyle/>
            <a:p>
              <a:endParaRPr lang="ja-JP" altLang="en-US"/>
            </a:p>
          </p:txBody>
        </p:sp>
        <p:sp>
          <p:nvSpPr>
            <p:cNvPr id="61470" name="Line 30"/>
            <p:cNvSpPr>
              <a:spLocks noChangeShapeType="1"/>
            </p:cNvSpPr>
            <p:nvPr/>
          </p:nvSpPr>
          <p:spPr bwMode="auto">
            <a:xfrm>
              <a:off x="3742" y="4020"/>
              <a:ext cx="0" cy="90"/>
            </a:xfrm>
            <a:prstGeom prst="line">
              <a:avLst/>
            </a:prstGeom>
            <a:noFill/>
            <a:ln w="9525">
              <a:solidFill>
                <a:schemeClr val="tx1"/>
              </a:solidFill>
              <a:round/>
              <a:headEnd/>
              <a:tailEnd/>
            </a:ln>
            <a:effectLst/>
          </p:spPr>
          <p:txBody>
            <a:bodyPr/>
            <a:lstStyle/>
            <a:p>
              <a:endParaRPr lang="ja-JP" altLang="en-US"/>
            </a:p>
          </p:txBody>
        </p:sp>
        <p:sp>
          <p:nvSpPr>
            <p:cNvPr id="61471" name="Line 31"/>
            <p:cNvSpPr>
              <a:spLocks noChangeShapeType="1"/>
            </p:cNvSpPr>
            <p:nvPr/>
          </p:nvSpPr>
          <p:spPr bwMode="auto">
            <a:xfrm>
              <a:off x="1435" y="4020"/>
              <a:ext cx="0" cy="90"/>
            </a:xfrm>
            <a:prstGeom prst="line">
              <a:avLst/>
            </a:prstGeom>
            <a:noFill/>
            <a:ln w="9525">
              <a:solidFill>
                <a:schemeClr val="tx1"/>
              </a:solidFill>
              <a:round/>
              <a:headEnd/>
              <a:tailEnd/>
            </a:ln>
            <a:effectLst/>
          </p:spPr>
          <p:txBody>
            <a:bodyPr/>
            <a:lstStyle/>
            <a:p>
              <a:endParaRPr lang="ja-JP" altLang="en-US"/>
            </a:p>
          </p:txBody>
        </p:sp>
        <p:sp>
          <p:nvSpPr>
            <p:cNvPr id="61472" name="Line 32"/>
            <p:cNvSpPr>
              <a:spLocks noChangeShapeType="1"/>
            </p:cNvSpPr>
            <p:nvPr/>
          </p:nvSpPr>
          <p:spPr bwMode="auto">
            <a:xfrm>
              <a:off x="1111" y="4020"/>
              <a:ext cx="0" cy="90"/>
            </a:xfrm>
            <a:prstGeom prst="line">
              <a:avLst/>
            </a:prstGeom>
            <a:noFill/>
            <a:ln w="9525">
              <a:solidFill>
                <a:schemeClr val="tx1"/>
              </a:solidFill>
              <a:round/>
              <a:headEnd/>
              <a:tailEnd/>
            </a:ln>
            <a:effectLst/>
          </p:spPr>
          <p:txBody>
            <a:bodyPr/>
            <a:lstStyle/>
            <a:p>
              <a:endParaRPr lang="ja-JP" altLang="en-US"/>
            </a:p>
          </p:txBody>
        </p:sp>
        <p:sp>
          <p:nvSpPr>
            <p:cNvPr id="61473" name="Text Box 33"/>
            <p:cNvSpPr txBox="1">
              <a:spLocks noChangeArrowheads="1"/>
            </p:cNvSpPr>
            <p:nvPr/>
          </p:nvSpPr>
          <p:spPr bwMode="auto">
            <a:xfrm>
              <a:off x="4105" y="4020"/>
              <a:ext cx="1367" cy="231"/>
            </a:xfrm>
            <a:prstGeom prst="rect">
              <a:avLst/>
            </a:prstGeom>
            <a:noFill/>
            <a:ln w="9525">
              <a:noFill/>
              <a:miter lim="800000"/>
              <a:headEnd/>
              <a:tailEnd/>
            </a:ln>
            <a:effectLst/>
          </p:spPr>
          <p:txBody>
            <a:bodyPr wrap="none">
              <a:spAutoFit/>
            </a:bodyPr>
            <a:lstStyle/>
            <a:p>
              <a:r>
                <a:rPr lang="ja-JP" altLang="en-US"/>
                <a:t>線量</a:t>
              </a:r>
              <a:r>
                <a:rPr lang="en-US" altLang="ja-JP"/>
                <a:t>(</a:t>
              </a:r>
              <a:r>
                <a:rPr lang="ja-JP" altLang="en-US"/>
                <a:t>ミリシーベルト）</a:t>
              </a:r>
            </a:p>
          </p:txBody>
        </p:sp>
        <p:sp>
          <p:nvSpPr>
            <p:cNvPr id="61474" name="Text Box 34"/>
            <p:cNvSpPr txBox="1">
              <a:spLocks noChangeArrowheads="1"/>
            </p:cNvSpPr>
            <p:nvPr/>
          </p:nvSpPr>
          <p:spPr bwMode="auto">
            <a:xfrm>
              <a:off x="3923" y="3748"/>
              <a:ext cx="1740" cy="231"/>
            </a:xfrm>
            <a:prstGeom prst="rect">
              <a:avLst/>
            </a:prstGeom>
            <a:noFill/>
            <a:ln w="9525">
              <a:noFill/>
              <a:miter lim="800000"/>
              <a:headEnd/>
              <a:tailEnd/>
            </a:ln>
            <a:effectLst/>
          </p:spPr>
          <p:txBody>
            <a:bodyPr wrap="none">
              <a:spAutoFit/>
            </a:bodyPr>
            <a:lstStyle/>
            <a:p>
              <a:r>
                <a:rPr lang="en-US" altLang="ja-JP"/>
                <a:t>UNSCARE</a:t>
              </a:r>
              <a:r>
                <a:rPr lang="ja-JP" altLang="en-US"/>
                <a:t>　１９９３年報告</a:t>
              </a:r>
            </a:p>
          </p:txBody>
        </p:sp>
        <p:sp>
          <p:nvSpPr>
            <p:cNvPr id="61475" name="Line 35"/>
            <p:cNvSpPr>
              <a:spLocks noChangeShapeType="1"/>
            </p:cNvSpPr>
            <p:nvPr/>
          </p:nvSpPr>
          <p:spPr bwMode="auto">
            <a:xfrm>
              <a:off x="1435" y="3521"/>
              <a:ext cx="0" cy="499"/>
            </a:xfrm>
            <a:prstGeom prst="line">
              <a:avLst/>
            </a:prstGeom>
            <a:noFill/>
            <a:ln w="9525">
              <a:solidFill>
                <a:schemeClr val="tx1"/>
              </a:solidFill>
              <a:round/>
              <a:headEnd type="triangle" w="lg" len="lg"/>
              <a:tailEnd type="triangle" w="lg" len="lg"/>
            </a:ln>
            <a:effectLst/>
          </p:spPr>
          <p:txBody>
            <a:bodyPr/>
            <a:lstStyle/>
            <a:p>
              <a:endParaRPr lang="ja-JP" altLang="en-US"/>
            </a:p>
          </p:txBody>
        </p:sp>
        <p:sp>
          <p:nvSpPr>
            <p:cNvPr id="61476" name="Line 36"/>
            <p:cNvSpPr>
              <a:spLocks noChangeShapeType="1"/>
            </p:cNvSpPr>
            <p:nvPr/>
          </p:nvSpPr>
          <p:spPr bwMode="auto">
            <a:xfrm>
              <a:off x="1985" y="3227"/>
              <a:ext cx="0" cy="294"/>
            </a:xfrm>
            <a:prstGeom prst="line">
              <a:avLst/>
            </a:prstGeom>
            <a:noFill/>
            <a:ln w="9525">
              <a:solidFill>
                <a:srgbClr val="FF0000"/>
              </a:solidFill>
              <a:round/>
              <a:headEnd type="triangle" w="lg" len="lg"/>
              <a:tailEnd type="triangle" w="lg" len="lg"/>
            </a:ln>
            <a:effectLst/>
          </p:spPr>
          <p:txBody>
            <a:bodyPr/>
            <a:lstStyle/>
            <a:p>
              <a:endParaRPr lang="ja-JP" altLang="en-US"/>
            </a:p>
          </p:txBody>
        </p:sp>
        <p:sp>
          <p:nvSpPr>
            <p:cNvPr id="61477" name="Line 37"/>
            <p:cNvSpPr>
              <a:spLocks noChangeShapeType="1"/>
            </p:cNvSpPr>
            <p:nvPr/>
          </p:nvSpPr>
          <p:spPr bwMode="auto">
            <a:xfrm flipH="1">
              <a:off x="1429" y="3408"/>
              <a:ext cx="3" cy="113"/>
            </a:xfrm>
            <a:prstGeom prst="line">
              <a:avLst/>
            </a:prstGeom>
            <a:noFill/>
            <a:ln w="9525">
              <a:solidFill>
                <a:srgbClr val="FF0000"/>
              </a:solidFill>
              <a:round/>
              <a:headEnd type="triangle" w="lg" len="med"/>
              <a:tailEnd type="triangle" w="lg" len="med"/>
            </a:ln>
            <a:effectLst/>
          </p:spPr>
          <p:txBody>
            <a:bodyPr/>
            <a:lstStyle/>
            <a:p>
              <a:endParaRPr lang="ja-JP" altLang="en-US"/>
            </a:p>
          </p:txBody>
        </p:sp>
        <p:sp>
          <p:nvSpPr>
            <p:cNvPr id="61478" name="Text Box 38"/>
            <p:cNvSpPr txBox="1">
              <a:spLocks noChangeArrowheads="1"/>
            </p:cNvSpPr>
            <p:nvPr/>
          </p:nvSpPr>
          <p:spPr bwMode="auto">
            <a:xfrm>
              <a:off x="1481" y="3653"/>
              <a:ext cx="356" cy="231"/>
            </a:xfrm>
            <a:prstGeom prst="rect">
              <a:avLst/>
            </a:prstGeom>
            <a:noFill/>
            <a:ln w="9525">
              <a:noFill/>
              <a:miter lim="800000"/>
              <a:headEnd/>
              <a:tailEnd/>
            </a:ln>
            <a:effectLst/>
          </p:spPr>
          <p:txBody>
            <a:bodyPr wrap="none">
              <a:spAutoFit/>
            </a:bodyPr>
            <a:lstStyle/>
            <a:p>
              <a:r>
                <a:rPr lang="en-US" altLang="ja-JP"/>
                <a:t>100</a:t>
              </a:r>
            </a:p>
          </p:txBody>
        </p:sp>
        <p:sp>
          <p:nvSpPr>
            <p:cNvPr id="61479" name="Text Box 39"/>
            <p:cNvSpPr txBox="1">
              <a:spLocks noChangeArrowheads="1"/>
            </p:cNvSpPr>
            <p:nvPr/>
          </p:nvSpPr>
          <p:spPr bwMode="auto">
            <a:xfrm>
              <a:off x="2070" y="3653"/>
              <a:ext cx="356" cy="231"/>
            </a:xfrm>
            <a:prstGeom prst="rect">
              <a:avLst/>
            </a:prstGeom>
            <a:noFill/>
            <a:ln w="9525">
              <a:noFill/>
              <a:miter lim="800000"/>
              <a:headEnd/>
              <a:tailEnd/>
            </a:ln>
            <a:effectLst/>
          </p:spPr>
          <p:txBody>
            <a:bodyPr wrap="none">
              <a:spAutoFit/>
            </a:bodyPr>
            <a:lstStyle/>
            <a:p>
              <a:r>
                <a:rPr lang="en-US" altLang="ja-JP"/>
                <a:t>100</a:t>
              </a:r>
            </a:p>
          </p:txBody>
        </p:sp>
        <p:sp>
          <p:nvSpPr>
            <p:cNvPr id="61480" name="Text Box 40"/>
            <p:cNvSpPr txBox="1">
              <a:spLocks noChangeArrowheads="1"/>
            </p:cNvSpPr>
            <p:nvPr/>
          </p:nvSpPr>
          <p:spPr bwMode="auto">
            <a:xfrm>
              <a:off x="2064" y="3244"/>
              <a:ext cx="276" cy="231"/>
            </a:xfrm>
            <a:prstGeom prst="rect">
              <a:avLst/>
            </a:prstGeom>
            <a:noFill/>
            <a:ln w="9525">
              <a:noFill/>
              <a:miter lim="800000"/>
              <a:headEnd/>
              <a:tailEnd/>
            </a:ln>
            <a:effectLst/>
          </p:spPr>
          <p:txBody>
            <a:bodyPr wrap="none">
              <a:spAutoFit/>
            </a:bodyPr>
            <a:lstStyle/>
            <a:p>
              <a:r>
                <a:rPr lang="en-US" altLang="ja-JP">
                  <a:solidFill>
                    <a:srgbClr val="FF0000"/>
                  </a:solidFill>
                </a:rPr>
                <a:t>60</a:t>
              </a:r>
            </a:p>
          </p:txBody>
        </p:sp>
        <p:sp>
          <p:nvSpPr>
            <p:cNvPr id="61481" name="Text Box 41"/>
            <p:cNvSpPr txBox="1">
              <a:spLocks noChangeArrowheads="1"/>
            </p:cNvSpPr>
            <p:nvPr/>
          </p:nvSpPr>
          <p:spPr bwMode="auto">
            <a:xfrm>
              <a:off x="1592" y="3312"/>
              <a:ext cx="196" cy="231"/>
            </a:xfrm>
            <a:prstGeom prst="rect">
              <a:avLst/>
            </a:prstGeom>
            <a:noFill/>
            <a:ln w="9525">
              <a:noFill/>
              <a:miter lim="800000"/>
              <a:headEnd/>
              <a:tailEnd/>
            </a:ln>
            <a:effectLst/>
          </p:spPr>
          <p:txBody>
            <a:bodyPr wrap="none">
              <a:spAutoFit/>
            </a:bodyPr>
            <a:lstStyle/>
            <a:p>
              <a:r>
                <a:rPr lang="en-US" altLang="ja-JP">
                  <a:solidFill>
                    <a:srgbClr val="FF0000"/>
                  </a:solidFill>
                </a:rPr>
                <a:t>6</a:t>
              </a:r>
            </a:p>
          </p:txBody>
        </p:sp>
        <p:sp>
          <p:nvSpPr>
            <p:cNvPr id="61482" name="Text Box 42"/>
            <p:cNvSpPr txBox="1">
              <a:spLocks noChangeArrowheads="1"/>
            </p:cNvSpPr>
            <p:nvPr/>
          </p:nvSpPr>
          <p:spPr bwMode="auto">
            <a:xfrm>
              <a:off x="2699" y="3141"/>
              <a:ext cx="1559" cy="212"/>
            </a:xfrm>
            <a:prstGeom prst="rect">
              <a:avLst/>
            </a:prstGeom>
            <a:noFill/>
            <a:ln w="9525">
              <a:noFill/>
              <a:miter lim="800000"/>
              <a:headEnd/>
              <a:tailEnd/>
            </a:ln>
            <a:effectLst/>
          </p:spPr>
          <p:txBody>
            <a:bodyPr wrap="none">
              <a:spAutoFit/>
            </a:bodyPr>
            <a:lstStyle/>
            <a:p>
              <a:r>
                <a:rPr lang="ja-JP" altLang="en-US" sz="1600">
                  <a:solidFill>
                    <a:srgbClr val="FF0000"/>
                  </a:solidFill>
                </a:rPr>
                <a:t>放射線被ばくによる増加分</a:t>
              </a:r>
            </a:p>
          </p:txBody>
        </p:sp>
        <p:sp>
          <p:nvSpPr>
            <p:cNvPr id="61483" name="Text Box 43"/>
            <p:cNvSpPr txBox="1">
              <a:spLocks noChangeArrowheads="1"/>
            </p:cNvSpPr>
            <p:nvPr/>
          </p:nvSpPr>
          <p:spPr bwMode="auto">
            <a:xfrm>
              <a:off x="2699" y="3629"/>
              <a:ext cx="756" cy="212"/>
            </a:xfrm>
            <a:prstGeom prst="rect">
              <a:avLst/>
            </a:prstGeom>
            <a:noFill/>
            <a:ln w="9525">
              <a:noFill/>
              <a:miter lim="800000"/>
              <a:headEnd/>
              <a:tailEnd/>
            </a:ln>
            <a:effectLst/>
          </p:spPr>
          <p:txBody>
            <a:bodyPr wrap="none">
              <a:spAutoFit/>
            </a:bodyPr>
            <a:lstStyle/>
            <a:p>
              <a:r>
                <a:rPr lang="ja-JP" altLang="en-US" sz="1600"/>
                <a:t>自然発生分</a:t>
              </a:r>
            </a:p>
          </p:txBody>
        </p:sp>
      </p:grpSp>
      <p:sp>
        <p:nvSpPr>
          <p:cNvPr id="61490" name="Text Box 50"/>
          <p:cNvSpPr txBox="1">
            <a:spLocks noChangeArrowheads="1"/>
          </p:cNvSpPr>
          <p:nvPr/>
        </p:nvSpPr>
        <p:spPr bwMode="auto">
          <a:xfrm>
            <a:off x="1797050" y="3600450"/>
            <a:ext cx="6191250" cy="366713"/>
          </a:xfrm>
          <a:prstGeom prst="rect">
            <a:avLst/>
          </a:prstGeom>
          <a:noFill/>
          <a:ln w="9525">
            <a:noFill/>
            <a:miter lim="800000"/>
            <a:headEnd/>
            <a:tailEnd/>
          </a:ln>
          <a:effectLst/>
        </p:spPr>
        <p:txBody>
          <a:bodyPr wrap="none">
            <a:spAutoFit/>
          </a:bodyPr>
          <a:lstStyle/>
          <a:p>
            <a:r>
              <a:rPr lang="en-US" altLang="ja-JP">
                <a:solidFill>
                  <a:srgbClr val="FF0000"/>
                </a:solidFill>
              </a:rPr>
              <a:t>1.31 mSv </a:t>
            </a:r>
            <a:r>
              <a:rPr lang="ja-JP" altLang="en-US">
                <a:solidFill>
                  <a:srgbClr val="FF0000"/>
                </a:solidFill>
              </a:rPr>
              <a:t>被ばくによって、発がんリスクは </a:t>
            </a:r>
            <a:r>
              <a:rPr lang="en-US" altLang="ja-JP">
                <a:solidFill>
                  <a:srgbClr val="FF0000"/>
                </a:solidFill>
              </a:rPr>
              <a:t>0.0804 % </a:t>
            </a:r>
            <a:r>
              <a:rPr lang="ja-JP" altLang="en-US">
                <a:solidFill>
                  <a:srgbClr val="FF0000"/>
                </a:solidFill>
              </a:rPr>
              <a:t>増加する</a:t>
            </a:r>
          </a:p>
        </p:txBody>
      </p:sp>
      <p:grpSp>
        <p:nvGrpSpPr>
          <p:cNvPr id="61493" name="Group 53"/>
          <p:cNvGrpSpPr>
            <a:grpSpLocks/>
          </p:cNvGrpSpPr>
          <p:nvPr/>
        </p:nvGrpSpPr>
        <p:grpSpPr bwMode="auto">
          <a:xfrm>
            <a:off x="1763713" y="4508500"/>
            <a:ext cx="1296987" cy="1728788"/>
            <a:chOff x="1111" y="2840"/>
            <a:chExt cx="817" cy="1089"/>
          </a:xfrm>
        </p:grpSpPr>
        <p:sp>
          <p:nvSpPr>
            <p:cNvPr id="61485" name="Line 45"/>
            <p:cNvSpPr>
              <a:spLocks noChangeShapeType="1"/>
            </p:cNvSpPr>
            <p:nvPr/>
          </p:nvSpPr>
          <p:spPr bwMode="auto">
            <a:xfrm>
              <a:off x="1132" y="3430"/>
              <a:ext cx="0" cy="499"/>
            </a:xfrm>
            <a:prstGeom prst="line">
              <a:avLst/>
            </a:prstGeom>
            <a:noFill/>
            <a:ln w="9525">
              <a:solidFill>
                <a:srgbClr val="FF0000"/>
              </a:solidFill>
              <a:round/>
              <a:headEnd type="triangle" w="med" len="med"/>
              <a:tailEnd type="triangle" w="med" len="med"/>
            </a:ln>
            <a:effectLst/>
          </p:spPr>
          <p:txBody>
            <a:bodyPr/>
            <a:lstStyle/>
            <a:p>
              <a:endParaRPr lang="ja-JP" altLang="en-US"/>
            </a:p>
          </p:txBody>
        </p:sp>
        <p:sp>
          <p:nvSpPr>
            <p:cNvPr id="61486" name="Line 46"/>
            <p:cNvSpPr>
              <a:spLocks noChangeShapeType="1"/>
            </p:cNvSpPr>
            <p:nvPr/>
          </p:nvSpPr>
          <p:spPr bwMode="auto">
            <a:xfrm flipV="1">
              <a:off x="1132" y="3409"/>
              <a:ext cx="0" cy="136"/>
            </a:xfrm>
            <a:prstGeom prst="line">
              <a:avLst/>
            </a:prstGeom>
            <a:noFill/>
            <a:ln w="9525">
              <a:solidFill>
                <a:srgbClr val="FF0000"/>
              </a:solidFill>
              <a:round/>
              <a:headEnd/>
              <a:tailEnd/>
            </a:ln>
            <a:effectLst/>
          </p:spPr>
          <p:txBody>
            <a:bodyPr/>
            <a:lstStyle/>
            <a:p>
              <a:endParaRPr lang="ja-JP" altLang="en-US"/>
            </a:p>
          </p:txBody>
        </p:sp>
        <p:sp>
          <p:nvSpPr>
            <p:cNvPr id="61487" name="Text Box 47"/>
            <p:cNvSpPr txBox="1">
              <a:spLocks noChangeArrowheads="1"/>
            </p:cNvSpPr>
            <p:nvPr/>
          </p:nvSpPr>
          <p:spPr bwMode="auto">
            <a:xfrm>
              <a:off x="1111" y="3581"/>
              <a:ext cx="302" cy="192"/>
            </a:xfrm>
            <a:prstGeom prst="rect">
              <a:avLst/>
            </a:prstGeom>
            <a:noFill/>
            <a:ln w="9525">
              <a:noFill/>
              <a:miter lim="800000"/>
              <a:headEnd/>
              <a:tailEnd/>
            </a:ln>
            <a:effectLst/>
          </p:spPr>
          <p:txBody>
            <a:bodyPr wrap="none">
              <a:spAutoFit/>
            </a:bodyPr>
            <a:lstStyle/>
            <a:p>
              <a:r>
                <a:rPr lang="en-US" altLang="ja-JP" sz="1400">
                  <a:solidFill>
                    <a:srgbClr val="FF0000"/>
                  </a:solidFill>
                </a:rPr>
                <a:t>100</a:t>
              </a:r>
            </a:p>
          </p:txBody>
        </p:sp>
        <p:sp>
          <p:nvSpPr>
            <p:cNvPr id="61491" name="Text Box 51"/>
            <p:cNvSpPr txBox="1">
              <a:spLocks noChangeArrowheads="1"/>
            </p:cNvSpPr>
            <p:nvPr/>
          </p:nvSpPr>
          <p:spPr bwMode="auto">
            <a:xfrm>
              <a:off x="1338" y="2840"/>
              <a:ext cx="590" cy="231"/>
            </a:xfrm>
            <a:prstGeom prst="rect">
              <a:avLst/>
            </a:prstGeom>
            <a:noFill/>
            <a:ln w="9525">
              <a:noFill/>
              <a:miter lim="800000"/>
              <a:headEnd/>
              <a:tailEnd/>
            </a:ln>
            <a:effectLst/>
          </p:spPr>
          <p:txBody>
            <a:bodyPr>
              <a:spAutoFit/>
            </a:bodyPr>
            <a:lstStyle/>
            <a:p>
              <a:pPr>
                <a:spcBef>
                  <a:spcPct val="50000"/>
                </a:spcBef>
              </a:pPr>
              <a:r>
                <a:rPr lang="en-US" altLang="ja-JP">
                  <a:solidFill>
                    <a:srgbClr val="FF0000"/>
                  </a:solidFill>
                </a:rPr>
                <a:t>0.0804</a:t>
              </a:r>
            </a:p>
          </p:txBody>
        </p:sp>
        <p:sp>
          <p:nvSpPr>
            <p:cNvPr id="61492" name="Line 52"/>
            <p:cNvSpPr>
              <a:spLocks noChangeShapeType="1"/>
            </p:cNvSpPr>
            <p:nvPr/>
          </p:nvSpPr>
          <p:spPr bwMode="auto">
            <a:xfrm flipV="1">
              <a:off x="1148" y="3054"/>
              <a:ext cx="318" cy="317"/>
            </a:xfrm>
            <a:prstGeom prst="line">
              <a:avLst/>
            </a:prstGeom>
            <a:noFill/>
            <a:ln w="9525">
              <a:solidFill>
                <a:srgbClr val="FF0000"/>
              </a:solidFill>
              <a:round/>
              <a:headEnd type="triangle" w="lg" len="med"/>
              <a:tailEnd/>
            </a:ln>
            <a:effectLst/>
          </p:spPr>
          <p:txBody>
            <a:bodyP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90"/>
                                        </p:tgtEl>
                                        <p:attrNameLst>
                                          <p:attrName>style.visibility</p:attrName>
                                        </p:attrNameLst>
                                      </p:cBhvr>
                                      <p:to>
                                        <p:strVal val="visible"/>
                                      </p:to>
                                    </p:set>
                                    <p:animEffect transition="in" filter="wipe(left)">
                                      <p:cBhvr>
                                        <p:cTn id="7" dur="500"/>
                                        <p:tgtEl>
                                          <p:spTgt spid="6149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1493"/>
                                        </p:tgtEl>
                                        <p:attrNameLst>
                                          <p:attrName>style.visibility</p:attrName>
                                        </p:attrNameLst>
                                      </p:cBhvr>
                                      <p:to>
                                        <p:strVal val="visible"/>
                                      </p:to>
                                    </p:set>
                                    <p:animEffect transition="in" filter="dissolve">
                                      <p:cBhvr>
                                        <p:cTn id="12" dur="500"/>
                                        <p:tgtEl>
                                          <p:spTgt spid="614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44" name="Object 4"/>
          <p:cNvGraphicFramePr>
            <a:graphicFrameLocks noGrp="1" noChangeAspect="1"/>
          </p:cNvGraphicFramePr>
          <p:nvPr>
            <p:ph/>
          </p:nvPr>
        </p:nvGraphicFramePr>
        <p:xfrm>
          <a:off x="457200" y="1390650"/>
          <a:ext cx="8229600" cy="2543175"/>
        </p:xfrm>
        <a:graphic>
          <a:graphicData uri="http://schemas.openxmlformats.org/presentationml/2006/ole">
            <mc:AlternateContent xmlns:mc="http://schemas.openxmlformats.org/markup-compatibility/2006">
              <mc:Choice xmlns:v="urn:schemas-microsoft-com:vml" Requires="v">
                <p:oleObj name="Drawing" r:id="rId2" imgW="8649000" imgH="2673000" progId="">
                  <p:embed/>
                </p:oleObj>
              </mc:Choice>
              <mc:Fallback>
                <p:oleObj name="Drawing" r:id="rId2" imgW="8649000" imgH="2673000" progId="">
                  <p:embed/>
                  <p:pic>
                    <p:nvPicPr>
                      <p:cNvPr id="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390650"/>
                        <a:ext cx="8229600" cy="2543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46" name="Text Box 6"/>
          <p:cNvSpPr txBox="1">
            <a:spLocks noChangeArrowheads="1"/>
          </p:cNvSpPr>
          <p:nvPr/>
        </p:nvSpPr>
        <p:spPr bwMode="auto">
          <a:xfrm>
            <a:off x="611188" y="4941888"/>
            <a:ext cx="7993062" cy="641350"/>
          </a:xfrm>
          <a:prstGeom prst="rect">
            <a:avLst/>
          </a:prstGeom>
          <a:noFill/>
          <a:ln w="9525">
            <a:noFill/>
            <a:miter lim="800000"/>
            <a:headEnd/>
            <a:tailEnd/>
          </a:ln>
          <a:effectLst/>
        </p:spPr>
        <p:txBody>
          <a:bodyPr>
            <a:spAutoFit/>
          </a:bodyPr>
          <a:lstStyle/>
          <a:p>
            <a:r>
              <a:rPr lang="ja-JP" altLang="en-US"/>
              <a:t>何回にも分けて合計</a:t>
            </a:r>
            <a:r>
              <a:rPr lang="en-US" altLang="ja-JP"/>
              <a:t>100 mSv</a:t>
            </a:r>
            <a:r>
              <a:rPr lang="ja-JP" altLang="en-US"/>
              <a:t>被ばくする場合は、一度に</a:t>
            </a:r>
            <a:r>
              <a:rPr lang="en-US" altLang="ja-JP"/>
              <a:t>100 mSv </a:t>
            </a:r>
            <a:r>
              <a:rPr lang="ja-JP" altLang="en-US"/>
              <a:t>被ばくする場合よりも影響が少ない（細胞が傷を治すから。大体</a:t>
            </a:r>
            <a:r>
              <a:rPr lang="ja-JP" altLang="en-US">
                <a:solidFill>
                  <a:srgbClr val="FF0000"/>
                </a:solidFill>
              </a:rPr>
              <a:t>３から５分の１</a:t>
            </a:r>
            <a:r>
              <a:rPr lang="ja-JP" altLang="en-US"/>
              <a:t>）。</a:t>
            </a:r>
          </a:p>
        </p:txBody>
      </p:sp>
      <p:sp>
        <p:nvSpPr>
          <p:cNvPr id="10247" name="Text Box 7"/>
          <p:cNvSpPr txBox="1">
            <a:spLocks noChangeArrowheads="1"/>
          </p:cNvSpPr>
          <p:nvPr/>
        </p:nvSpPr>
        <p:spPr bwMode="auto">
          <a:xfrm>
            <a:off x="539750" y="333375"/>
            <a:ext cx="4805363" cy="396875"/>
          </a:xfrm>
          <a:prstGeom prst="rect">
            <a:avLst/>
          </a:prstGeom>
          <a:noFill/>
          <a:ln w="9525">
            <a:noFill/>
            <a:miter lim="800000"/>
            <a:headEnd/>
            <a:tailEnd/>
          </a:ln>
          <a:effectLst/>
        </p:spPr>
        <p:txBody>
          <a:bodyPr wrap="none">
            <a:spAutoFit/>
          </a:bodyPr>
          <a:lstStyle/>
          <a:p>
            <a:r>
              <a:rPr lang="ja-JP" altLang="en-US" sz="2000" b="1"/>
              <a:t>放射線が細胞にあたると何が起こるのか？</a:t>
            </a:r>
          </a:p>
        </p:txBody>
      </p:sp>
      <p:sp>
        <p:nvSpPr>
          <p:cNvPr id="10248" name="Text Box 8"/>
          <p:cNvSpPr txBox="1">
            <a:spLocks noChangeArrowheads="1"/>
          </p:cNvSpPr>
          <p:nvPr/>
        </p:nvSpPr>
        <p:spPr bwMode="auto">
          <a:xfrm>
            <a:off x="611188" y="4168775"/>
            <a:ext cx="7869237" cy="641350"/>
          </a:xfrm>
          <a:prstGeom prst="rect">
            <a:avLst/>
          </a:prstGeom>
          <a:noFill/>
          <a:ln w="9525">
            <a:noFill/>
            <a:miter lim="800000"/>
            <a:headEnd/>
            <a:tailEnd/>
          </a:ln>
          <a:effectLst/>
        </p:spPr>
        <p:txBody>
          <a:bodyPr>
            <a:spAutoFit/>
          </a:bodyPr>
          <a:lstStyle/>
          <a:p>
            <a:r>
              <a:rPr lang="ja-JP" altLang="en-US"/>
              <a:t>（一度に）</a:t>
            </a:r>
            <a:r>
              <a:rPr lang="en-US" altLang="ja-JP"/>
              <a:t>100 mSv </a:t>
            </a:r>
            <a:r>
              <a:rPr lang="ja-JP" altLang="en-US"/>
              <a:t>未満の被ばくでは、発がんのリスクはそれ相応に高まるが、</a:t>
            </a:r>
            <a:r>
              <a:rPr lang="ja-JP" altLang="en-US">
                <a:solidFill>
                  <a:srgbClr val="FF0000"/>
                </a:solidFill>
              </a:rPr>
              <a:t>影響が小さくてわからない（見えない）</a:t>
            </a:r>
            <a:r>
              <a:rPr lang="ja-JP" altLang="en-US"/>
              <a:t>。</a:t>
            </a:r>
          </a:p>
        </p:txBody>
      </p:sp>
      <p:sp>
        <p:nvSpPr>
          <p:cNvPr id="10249" name="Text Box 9"/>
          <p:cNvSpPr txBox="1">
            <a:spLocks noChangeArrowheads="1"/>
          </p:cNvSpPr>
          <p:nvPr/>
        </p:nvSpPr>
        <p:spPr bwMode="auto">
          <a:xfrm>
            <a:off x="611188" y="5805488"/>
            <a:ext cx="7974012" cy="641350"/>
          </a:xfrm>
          <a:prstGeom prst="rect">
            <a:avLst/>
          </a:prstGeom>
          <a:noFill/>
          <a:ln w="9525">
            <a:noFill/>
            <a:miter lim="800000"/>
            <a:headEnd/>
            <a:tailEnd/>
          </a:ln>
          <a:effectLst/>
        </p:spPr>
        <p:txBody>
          <a:bodyPr wrap="none">
            <a:spAutoFit/>
          </a:bodyPr>
          <a:lstStyle/>
          <a:p>
            <a:r>
              <a:rPr lang="ja-JP" altLang="en-US"/>
              <a:t>子供</a:t>
            </a:r>
            <a:r>
              <a:rPr lang="en-US" altLang="ja-JP"/>
              <a:t>(</a:t>
            </a:r>
            <a:r>
              <a:rPr lang="ja-JP" altLang="en-US"/>
              <a:t>乳幼児、</a:t>
            </a:r>
            <a:r>
              <a:rPr lang="en-US" altLang="ja-JP"/>
              <a:t>10</a:t>
            </a:r>
            <a:r>
              <a:rPr lang="ja-JP" altLang="en-US"/>
              <a:t>歳くらいまで）は、放射線の被ばくによる発がんのリスクが成人の</a:t>
            </a:r>
          </a:p>
          <a:p>
            <a:r>
              <a:rPr lang="ja-JP" altLang="en-US" b="1">
                <a:solidFill>
                  <a:srgbClr val="FF0000"/>
                </a:solidFill>
              </a:rPr>
              <a:t>２～３倍高い</a:t>
            </a:r>
            <a:r>
              <a:rPr lang="ja-JP" altLang="en-US"/>
              <a:t>と考えられています。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8"/>
                                        </p:tgtEl>
                                        <p:attrNameLst>
                                          <p:attrName>style.visibility</p:attrName>
                                        </p:attrNameLst>
                                      </p:cBhvr>
                                      <p:to>
                                        <p:strVal val="visible"/>
                                      </p:to>
                                    </p:set>
                                    <p:animEffect transition="in" filter="wipe(left)">
                                      <p:cBhvr>
                                        <p:cTn id="7" dur="500"/>
                                        <p:tgtEl>
                                          <p:spTgt spid="1024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46"/>
                                        </p:tgtEl>
                                        <p:attrNameLst>
                                          <p:attrName>style.visibility</p:attrName>
                                        </p:attrNameLst>
                                      </p:cBhvr>
                                      <p:to>
                                        <p:strVal val="visible"/>
                                      </p:to>
                                    </p:set>
                                    <p:animEffect transition="in" filter="wipe(left)">
                                      <p:cBhvr>
                                        <p:cTn id="12" dur="500"/>
                                        <p:tgtEl>
                                          <p:spTgt spid="1024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249"/>
                                        </p:tgtEl>
                                        <p:attrNameLst>
                                          <p:attrName>style.visibility</p:attrName>
                                        </p:attrNameLst>
                                      </p:cBhvr>
                                      <p:to>
                                        <p:strVal val="visible"/>
                                      </p:to>
                                    </p:set>
                                    <p:animEffect transition="in" filter="wipe(left)">
                                      <p:cBhvr>
                                        <p:cTn id="17" dur="500"/>
                                        <p:tgtEl>
                                          <p:spTgt spid="102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6" grpId="0"/>
      <p:bldP spid="10248" grpId="0"/>
      <p:bldP spid="1024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9330" name="Picture 2">
            <a:extLst>
              <a:ext uri="{FF2B5EF4-FFF2-40B4-BE49-F238E27FC236}">
                <a16:creationId xmlns:a16="http://schemas.microsoft.com/office/drawing/2014/main" id="{48EBE5F8-1B4A-449F-8A63-F156FED322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620688"/>
            <a:ext cx="3541377" cy="2520280"/>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a:extLst>
              <a:ext uri="{FF2B5EF4-FFF2-40B4-BE49-F238E27FC236}">
                <a16:creationId xmlns:a16="http://schemas.microsoft.com/office/drawing/2014/main" id="{BF633308-6A19-4649-A212-3FCACDEF0668}"/>
              </a:ext>
            </a:extLst>
          </p:cNvPr>
          <p:cNvSpPr txBox="1"/>
          <p:nvPr/>
        </p:nvSpPr>
        <p:spPr>
          <a:xfrm>
            <a:off x="683568" y="3697065"/>
            <a:ext cx="8208912" cy="203132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福島第一原子力発電所で、２０１１年３月１９日未明、放水活動を行った消防隊員およそ５０人の被ばく線量は最大で２７ミリシーベルトが１人、１５ミリシーベルト前後が３人、１０ミリシーベルト以下が４５人</a:t>
            </a:r>
            <a:endParaRPr kumimoji="1" lang="en-US" altLang="ja-JP" sz="18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東京消防庁では、被ばく線量の安全の基準として、人命のためにやむをえない場合の活動において１００ミリシーベル未満とし、ふだんの活動では３０ミリシーベルト未満としている</a:t>
            </a:r>
          </a:p>
        </p:txBody>
      </p:sp>
    </p:spTree>
    <p:extLst>
      <p:ext uri="{BB962C8B-B14F-4D97-AF65-F5344CB8AC3E}">
        <p14:creationId xmlns:p14="http://schemas.microsoft.com/office/powerpoint/2010/main" val="5425428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2"/>
          <p:cNvSpPr txBox="1">
            <a:spLocks noChangeArrowheads="1"/>
          </p:cNvSpPr>
          <p:nvPr/>
        </p:nvSpPr>
        <p:spPr bwMode="auto">
          <a:xfrm>
            <a:off x="468313" y="234950"/>
            <a:ext cx="8351837" cy="396875"/>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a:ln>
                  <a:noFill/>
                </a:ln>
                <a:solidFill>
                  <a:srgbClr val="000000"/>
                </a:solidFill>
                <a:effectLst/>
                <a:uLnTx/>
                <a:uFillTx/>
                <a:latin typeface="Arial" charset="0"/>
                <a:ea typeface="ＭＳ Ｐゴシック" pitchFamily="50" charset="-128"/>
                <a:cs typeface="+mn-cs"/>
              </a:rPr>
              <a:t>放射線によるヒトの健康への影響（</a:t>
            </a:r>
            <a:r>
              <a:rPr kumimoji="1" lang="ja-JP" altLang="en-US" sz="2000" b="1" i="0" u="none" strike="noStrike" kern="1200" cap="none" spc="0" normalizeH="0" baseline="0" noProof="0">
                <a:ln>
                  <a:noFill/>
                </a:ln>
                <a:solidFill>
                  <a:srgbClr val="0066FF"/>
                </a:solidFill>
                <a:effectLst/>
                <a:uLnTx/>
                <a:uFillTx/>
                <a:latin typeface="Arial" charset="0"/>
                <a:ea typeface="ＭＳ Ｐゴシック" pitchFamily="50" charset="-128"/>
                <a:cs typeface="+mn-cs"/>
              </a:rPr>
              <a:t>確率的影響</a:t>
            </a:r>
            <a:r>
              <a:rPr kumimoji="1" lang="ja-JP" altLang="en-US" sz="2000" b="1" i="0" u="none" strike="noStrike" kern="1200" cap="none" spc="0" normalizeH="0" baseline="0" noProof="0">
                <a:ln>
                  <a:noFill/>
                </a:ln>
                <a:solidFill>
                  <a:srgbClr val="000000"/>
                </a:solidFill>
                <a:effectLst/>
                <a:uLnTx/>
                <a:uFillTx/>
                <a:latin typeface="Arial" charset="0"/>
                <a:ea typeface="ＭＳ Ｐゴシック" pitchFamily="50" charset="-128"/>
                <a:cs typeface="+mn-cs"/>
              </a:rPr>
              <a:t>＝がんになる可能性）</a:t>
            </a:r>
          </a:p>
        </p:txBody>
      </p:sp>
      <p:sp>
        <p:nvSpPr>
          <p:cNvPr id="61443" name="Text Box 3"/>
          <p:cNvSpPr txBox="1">
            <a:spLocks noChangeArrowheads="1"/>
          </p:cNvSpPr>
          <p:nvPr/>
        </p:nvSpPr>
        <p:spPr bwMode="auto">
          <a:xfrm>
            <a:off x="468313" y="869950"/>
            <a:ext cx="8280400" cy="1190625"/>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　広島、長崎の被爆データより、</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1000 mSv </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の被ばくによってがんの発生率が </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60%</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上昇するとされています。低線量においても、放射線による発がんのリスク（危険性）が被ばく線量に比例して増加すると仮定すると、</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100 mSv </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被ばくによって </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6%</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20 mSv </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被ばくによって </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1.2%</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10 mSv </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被ばくによって</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0.6% </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上昇すると考えられます。</a:t>
            </a:r>
          </a:p>
        </p:txBody>
      </p:sp>
      <p:sp>
        <p:nvSpPr>
          <p:cNvPr id="61444" name="Text Box 4"/>
          <p:cNvSpPr txBox="1">
            <a:spLocks noChangeArrowheads="1"/>
          </p:cNvSpPr>
          <p:nvPr/>
        </p:nvSpPr>
        <p:spPr bwMode="auto">
          <a:xfrm>
            <a:off x="1785938" y="2217738"/>
            <a:ext cx="5746750" cy="366712"/>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1000 mSv </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被ばくによって、発がんリスクは </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60% </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増加する</a:t>
            </a:r>
          </a:p>
        </p:txBody>
      </p:sp>
      <p:sp>
        <p:nvSpPr>
          <p:cNvPr id="61445" name="Text Box 5"/>
          <p:cNvSpPr txBox="1">
            <a:spLocks noChangeArrowheads="1"/>
          </p:cNvSpPr>
          <p:nvPr/>
        </p:nvSpPr>
        <p:spPr bwMode="auto">
          <a:xfrm>
            <a:off x="1824038" y="2571750"/>
            <a:ext cx="5619750" cy="366713"/>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100 mSv  </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被ばくによって、発がんリスクは  </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6% </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増加する</a:t>
            </a:r>
          </a:p>
        </p:txBody>
      </p:sp>
      <p:sp>
        <p:nvSpPr>
          <p:cNvPr id="61446" name="Text Box 6"/>
          <p:cNvSpPr txBox="1">
            <a:spLocks noChangeArrowheads="1"/>
          </p:cNvSpPr>
          <p:nvPr/>
        </p:nvSpPr>
        <p:spPr bwMode="auto">
          <a:xfrm>
            <a:off x="1976438" y="2925763"/>
            <a:ext cx="5556250" cy="366712"/>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20 mSv </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被ばくによって、発がんリスクは </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1.2% </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増加する</a:t>
            </a:r>
          </a:p>
        </p:txBody>
      </p:sp>
      <p:sp>
        <p:nvSpPr>
          <p:cNvPr id="61447" name="Text Box 7"/>
          <p:cNvSpPr txBox="1">
            <a:spLocks noChangeArrowheads="1"/>
          </p:cNvSpPr>
          <p:nvPr/>
        </p:nvSpPr>
        <p:spPr bwMode="auto">
          <a:xfrm>
            <a:off x="1976438" y="3278188"/>
            <a:ext cx="5556250" cy="366712"/>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10 mSv </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被ばくによって、発がんリスクは </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0.6% </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増加する</a:t>
            </a:r>
          </a:p>
        </p:txBody>
      </p:sp>
      <p:grpSp>
        <p:nvGrpSpPr>
          <p:cNvPr id="61448" name="Group 8"/>
          <p:cNvGrpSpPr>
            <a:grpSpLocks/>
          </p:cNvGrpSpPr>
          <p:nvPr/>
        </p:nvGrpSpPr>
        <p:grpSpPr bwMode="auto">
          <a:xfrm>
            <a:off x="684213" y="3644900"/>
            <a:ext cx="8305800" cy="3068638"/>
            <a:chOff x="431" y="2387"/>
            <a:chExt cx="5232" cy="1933"/>
          </a:xfrm>
        </p:grpSpPr>
        <p:sp>
          <p:nvSpPr>
            <p:cNvPr id="61449" name="Line 9"/>
            <p:cNvSpPr>
              <a:spLocks noChangeShapeType="1"/>
            </p:cNvSpPr>
            <p:nvPr/>
          </p:nvSpPr>
          <p:spPr bwMode="auto">
            <a:xfrm>
              <a:off x="1111" y="3521"/>
              <a:ext cx="2947" cy="0"/>
            </a:xfrm>
            <a:prstGeom prst="line">
              <a:avLst/>
            </a:prstGeom>
            <a:noFill/>
            <a:ln w="9525">
              <a:solidFill>
                <a:schemeClr val="tx1"/>
              </a:solidFill>
              <a:prstDash val="dash"/>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61450" name="Line 10"/>
            <p:cNvSpPr>
              <a:spLocks noChangeShapeType="1"/>
            </p:cNvSpPr>
            <p:nvPr/>
          </p:nvSpPr>
          <p:spPr bwMode="auto">
            <a:xfrm flipV="1">
              <a:off x="1111" y="2614"/>
              <a:ext cx="2812" cy="898"/>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61451" name="Text Box 11"/>
            <p:cNvSpPr txBox="1">
              <a:spLocks noChangeArrowheads="1"/>
            </p:cNvSpPr>
            <p:nvPr/>
          </p:nvSpPr>
          <p:spPr bwMode="auto">
            <a:xfrm>
              <a:off x="824" y="3884"/>
              <a:ext cx="196"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0</a:t>
              </a:r>
            </a:p>
          </p:txBody>
        </p:sp>
        <p:sp>
          <p:nvSpPr>
            <p:cNvPr id="61452" name="Text Box 12"/>
            <p:cNvSpPr txBox="1">
              <a:spLocks noChangeArrowheads="1"/>
            </p:cNvSpPr>
            <p:nvPr/>
          </p:nvSpPr>
          <p:spPr bwMode="auto">
            <a:xfrm>
              <a:off x="664" y="3385"/>
              <a:ext cx="356"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100</a:t>
              </a:r>
            </a:p>
          </p:txBody>
        </p:sp>
        <p:sp>
          <p:nvSpPr>
            <p:cNvPr id="61453" name="Text Box 13"/>
            <p:cNvSpPr txBox="1">
              <a:spLocks noChangeArrowheads="1"/>
            </p:cNvSpPr>
            <p:nvPr/>
          </p:nvSpPr>
          <p:spPr bwMode="auto">
            <a:xfrm>
              <a:off x="664" y="2886"/>
              <a:ext cx="356"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200</a:t>
              </a:r>
            </a:p>
          </p:txBody>
        </p:sp>
        <p:sp>
          <p:nvSpPr>
            <p:cNvPr id="61454" name="Text Box 14"/>
            <p:cNvSpPr txBox="1">
              <a:spLocks noChangeArrowheads="1"/>
            </p:cNvSpPr>
            <p:nvPr/>
          </p:nvSpPr>
          <p:spPr bwMode="auto">
            <a:xfrm>
              <a:off x="664" y="2387"/>
              <a:ext cx="356"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300</a:t>
              </a:r>
            </a:p>
          </p:txBody>
        </p:sp>
        <p:sp>
          <p:nvSpPr>
            <p:cNvPr id="61455" name="Text Box 15"/>
            <p:cNvSpPr txBox="1">
              <a:spLocks noChangeArrowheads="1"/>
            </p:cNvSpPr>
            <p:nvPr/>
          </p:nvSpPr>
          <p:spPr bwMode="auto">
            <a:xfrm>
              <a:off x="1254" y="4089"/>
              <a:ext cx="356"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100</a:t>
              </a:r>
            </a:p>
          </p:txBody>
        </p:sp>
        <p:sp>
          <p:nvSpPr>
            <p:cNvPr id="61456" name="Text Box 16"/>
            <p:cNvSpPr txBox="1">
              <a:spLocks noChangeArrowheads="1"/>
            </p:cNvSpPr>
            <p:nvPr/>
          </p:nvSpPr>
          <p:spPr bwMode="auto">
            <a:xfrm>
              <a:off x="1746" y="4089"/>
              <a:ext cx="436"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1000</a:t>
              </a:r>
            </a:p>
          </p:txBody>
        </p:sp>
        <p:sp>
          <p:nvSpPr>
            <p:cNvPr id="61457" name="Text Box 17"/>
            <p:cNvSpPr txBox="1">
              <a:spLocks noChangeArrowheads="1"/>
            </p:cNvSpPr>
            <p:nvPr/>
          </p:nvSpPr>
          <p:spPr bwMode="auto">
            <a:xfrm>
              <a:off x="2630" y="4089"/>
              <a:ext cx="436"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2000</a:t>
              </a:r>
            </a:p>
          </p:txBody>
        </p:sp>
        <p:sp>
          <p:nvSpPr>
            <p:cNvPr id="61458" name="Text Box 18"/>
            <p:cNvSpPr txBox="1">
              <a:spLocks noChangeArrowheads="1"/>
            </p:cNvSpPr>
            <p:nvPr/>
          </p:nvSpPr>
          <p:spPr bwMode="auto">
            <a:xfrm>
              <a:off x="3515" y="4089"/>
              <a:ext cx="436"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3000</a:t>
              </a:r>
            </a:p>
          </p:txBody>
        </p:sp>
        <p:sp>
          <p:nvSpPr>
            <p:cNvPr id="61459" name="Line 19"/>
            <p:cNvSpPr>
              <a:spLocks noChangeShapeType="1"/>
            </p:cNvSpPr>
            <p:nvPr/>
          </p:nvSpPr>
          <p:spPr bwMode="auto">
            <a:xfrm>
              <a:off x="1985" y="3521"/>
              <a:ext cx="0" cy="499"/>
            </a:xfrm>
            <a:prstGeom prst="line">
              <a:avLst/>
            </a:prstGeom>
            <a:noFill/>
            <a:ln w="9525">
              <a:solidFill>
                <a:schemeClr val="tx1"/>
              </a:solidFill>
              <a:round/>
              <a:headEnd type="triangle" w="lg" len="lg"/>
              <a:tailEnd type="triangle" w="lg" len="lg"/>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grpSp>
          <p:nvGrpSpPr>
            <p:cNvPr id="61460" name="Group 20"/>
            <p:cNvGrpSpPr>
              <a:grpSpLocks/>
            </p:cNvGrpSpPr>
            <p:nvPr/>
          </p:nvGrpSpPr>
          <p:grpSpPr bwMode="auto">
            <a:xfrm>
              <a:off x="1020" y="2432"/>
              <a:ext cx="91" cy="1588"/>
              <a:chOff x="1020" y="2432"/>
              <a:chExt cx="91" cy="1588"/>
            </a:xfrm>
          </p:grpSpPr>
          <p:sp>
            <p:nvSpPr>
              <p:cNvPr id="61461" name="Line 21"/>
              <p:cNvSpPr>
                <a:spLocks noChangeShapeType="1"/>
              </p:cNvSpPr>
              <p:nvPr/>
            </p:nvSpPr>
            <p:spPr bwMode="auto">
              <a:xfrm>
                <a:off x="1111" y="2432"/>
                <a:ext cx="0" cy="1588"/>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61462" name="Line 22"/>
              <p:cNvSpPr>
                <a:spLocks noChangeShapeType="1"/>
              </p:cNvSpPr>
              <p:nvPr/>
            </p:nvSpPr>
            <p:spPr bwMode="auto">
              <a:xfrm flipH="1">
                <a:off x="1020" y="4020"/>
                <a:ext cx="91" cy="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61463" name="Line 23"/>
              <p:cNvSpPr>
                <a:spLocks noChangeShapeType="1"/>
              </p:cNvSpPr>
              <p:nvPr/>
            </p:nvSpPr>
            <p:spPr bwMode="auto">
              <a:xfrm flipH="1">
                <a:off x="1020" y="3521"/>
                <a:ext cx="91" cy="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61464" name="Line 24"/>
              <p:cNvSpPr>
                <a:spLocks noChangeShapeType="1"/>
              </p:cNvSpPr>
              <p:nvPr/>
            </p:nvSpPr>
            <p:spPr bwMode="auto">
              <a:xfrm flipH="1">
                <a:off x="1020" y="3022"/>
                <a:ext cx="91" cy="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61465" name="Line 25"/>
              <p:cNvSpPr>
                <a:spLocks noChangeShapeType="1"/>
              </p:cNvSpPr>
              <p:nvPr/>
            </p:nvSpPr>
            <p:spPr bwMode="auto">
              <a:xfrm flipH="1">
                <a:off x="1020" y="2523"/>
                <a:ext cx="91" cy="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grpSp>
        <p:sp>
          <p:nvSpPr>
            <p:cNvPr id="61466" name="Text Box 26"/>
            <p:cNvSpPr txBox="1">
              <a:spLocks noChangeArrowheads="1"/>
            </p:cNvSpPr>
            <p:nvPr/>
          </p:nvSpPr>
          <p:spPr bwMode="auto">
            <a:xfrm rot="-5400000">
              <a:off x="-95" y="3094"/>
              <a:ext cx="1263" cy="212"/>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がんの発生比率（％）</a:t>
              </a:r>
            </a:p>
          </p:txBody>
        </p:sp>
        <p:sp>
          <p:nvSpPr>
            <p:cNvPr id="61467" name="Line 27"/>
            <p:cNvSpPr>
              <a:spLocks noChangeShapeType="1"/>
            </p:cNvSpPr>
            <p:nvPr/>
          </p:nvSpPr>
          <p:spPr bwMode="auto">
            <a:xfrm>
              <a:off x="1111" y="4020"/>
              <a:ext cx="2947" cy="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61468" name="Line 28"/>
            <p:cNvSpPr>
              <a:spLocks noChangeShapeType="1"/>
            </p:cNvSpPr>
            <p:nvPr/>
          </p:nvSpPr>
          <p:spPr bwMode="auto">
            <a:xfrm>
              <a:off x="1988" y="4020"/>
              <a:ext cx="0" cy="9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61469" name="Line 29"/>
            <p:cNvSpPr>
              <a:spLocks noChangeShapeType="1"/>
            </p:cNvSpPr>
            <p:nvPr/>
          </p:nvSpPr>
          <p:spPr bwMode="auto">
            <a:xfrm>
              <a:off x="2865" y="4020"/>
              <a:ext cx="0" cy="9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61470" name="Line 30"/>
            <p:cNvSpPr>
              <a:spLocks noChangeShapeType="1"/>
            </p:cNvSpPr>
            <p:nvPr/>
          </p:nvSpPr>
          <p:spPr bwMode="auto">
            <a:xfrm>
              <a:off x="3742" y="4020"/>
              <a:ext cx="0" cy="9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61471" name="Line 31"/>
            <p:cNvSpPr>
              <a:spLocks noChangeShapeType="1"/>
            </p:cNvSpPr>
            <p:nvPr/>
          </p:nvSpPr>
          <p:spPr bwMode="auto">
            <a:xfrm>
              <a:off x="1435" y="4020"/>
              <a:ext cx="0" cy="9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61472" name="Line 32"/>
            <p:cNvSpPr>
              <a:spLocks noChangeShapeType="1"/>
            </p:cNvSpPr>
            <p:nvPr/>
          </p:nvSpPr>
          <p:spPr bwMode="auto">
            <a:xfrm>
              <a:off x="1111" y="4020"/>
              <a:ext cx="0" cy="9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61473" name="Text Box 33"/>
            <p:cNvSpPr txBox="1">
              <a:spLocks noChangeArrowheads="1"/>
            </p:cNvSpPr>
            <p:nvPr/>
          </p:nvSpPr>
          <p:spPr bwMode="auto">
            <a:xfrm>
              <a:off x="4105" y="4020"/>
              <a:ext cx="1367"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線量</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ミリシーベルト）</a:t>
              </a:r>
            </a:p>
          </p:txBody>
        </p:sp>
        <p:sp>
          <p:nvSpPr>
            <p:cNvPr id="61474" name="Text Box 34"/>
            <p:cNvSpPr txBox="1">
              <a:spLocks noChangeArrowheads="1"/>
            </p:cNvSpPr>
            <p:nvPr/>
          </p:nvSpPr>
          <p:spPr bwMode="auto">
            <a:xfrm>
              <a:off x="3923" y="3748"/>
              <a:ext cx="1740"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UNSCARE</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　１９９３年報告</a:t>
              </a:r>
            </a:p>
          </p:txBody>
        </p:sp>
        <p:sp>
          <p:nvSpPr>
            <p:cNvPr id="61475" name="Line 35"/>
            <p:cNvSpPr>
              <a:spLocks noChangeShapeType="1"/>
            </p:cNvSpPr>
            <p:nvPr/>
          </p:nvSpPr>
          <p:spPr bwMode="auto">
            <a:xfrm>
              <a:off x="1435" y="3521"/>
              <a:ext cx="0" cy="499"/>
            </a:xfrm>
            <a:prstGeom prst="line">
              <a:avLst/>
            </a:prstGeom>
            <a:noFill/>
            <a:ln w="9525">
              <a:solidFill>
                <a:schemeClr val="tx1"/>
              </a:solidFill>
              <a:round/>
              <a:headEnd type="triangle" w="lg" len="lg"/>
              <a:tailEnd type="triangle" w="lg" len="lg"/>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61476" name="Line 36"/>
            <p:cNvSpPr>
              <a:spLocks noChangeShapeType="1"/>
            </p:cNvSpPr>
            <p:nvPr/>
          </p:nvSpPr>
          <p:spPr bwMode="auto">
            <a:xfrm>
              <a:off x="1985" y="3227"/>
              <a:ext cx="0" cy="294"/>
            </a:xfrm>
            <a:prstGeom prst="line">
              <a:avLst/>
            </a:prstGeom>
            <a:noFill/>
            <a:ln w="9525">
              <a:solidFill>
                <a:srgbClr val="FF0000"/>
              </a:solidFill>
              <a:round/>
              <a:headEnd type="triangle" w="lg" len="lg"/>
              <a:tailEnd type="triangle" w="lg" len="lg"/>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61477" name="Line 37"/>
            <p:cNvSpPr>
              <a:spLocks noChangeShapeType="1"/>
            </p:cNvSpPr>
            <p:nvPr/>
          </p:nvSpPr>
          <p:spPr bwMode="auto">
            <a:xfrm flipH="1">
              <a:off x="1429" y="3408"/>
              <a:ext cx="3" cy="113"/>
            </a:xfrm>
            <a:prstGeom prst="line">
              <a:avLst/>
            </a:prstGeom>
            <a:noFill/>
            <a:ln w="9525">
              <a:solidFill>
                <a:srgbClr val="FF0000"/>
              </a:solidFill>
              <a:round/>
              <a:headEnd type="triangle" w="lg" len="med"/>
              <a:tailEnd type="triangle" w="lg"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61478" name="Text Box 38"/>
            <p:cNvSpPr txBox="1">
              <a:spLocks noChangeArrowheads="1"/>
            </p:cNvSpPr>
            <p:nvPr/>
          </p:nvSpPr>
          <p:spPr bwMode="auto">
            <a:xfrm>
              <a:off x="1481" y="3653"/>
              <a:ext cx="356"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100</a:t>
              </a:r>
            </a:p>
          </p:txBody>
        </p:sp>
        <p:sp>
          <p:nvSpPr>
            <p:cNvPr id="61479" name="Text Box 39"/>
            <p:cNvSpPr txBox="1">
              <a:spLocks noChangeArrowheads="1"/>
            </p:cNvSpPr>
            <p:nvPr/>
          </p:nvSpPr>
          <p:spPr bwMode="auto">
            <a:xfrm>
              <a:off x="2070" y="3653"/>
              <a:ext cx="356"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100</a:t>
              </a:r>
            </a:p>
          </p:txBody>
        </p:sp>
        <p:sp>
          <p:nvSpPr>
            <p:cNvPr id="61480" name="Text Box 40"/>
            <p:cNvSpPr txBox="1">
              <a:spLocks noChangeArrowheads="1"/>
            </p:cNvSpPr>
            <p:nvPr/>
          </p:nvSpPr>
          <p:spPr bwMode="auto">
            <a:xfrm>
              <a:off x="2064" y="3244"/>
              <a:ext cx="276"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FF0000"/>
                  </a:solidFill>
                  <a:effectLst/>
                  <a:uLnTx/>
                  <a:uFillTx/>
                  <a:latin typeface="Arial" charset="0"/>
                  <a:ea typeface="ＭＳ Ｐゴシック" pitchFamily="50" charset="-128"/>
                  <a:cs typeface="+mn-cs"/>
                </a:rPr>
                <a:t>60</a:t>
              </a:r>
            </a:p>
          </p:txBody>
        </p:sp>
        <p:sp>
          <p:nvSpPr>
            <p:cNvPr id="61481" name="Text Box 41"/>
            <p:cNvSpPr txBox="1">
              <a:spLocks noChangeArrowheads="1"/>
            </p:cNvSpPr>
            <p:nvPr/>
          </p:nvSpPr>
          <p:spPr bwMode="auto">
            <a:xfrm>
              <a:off x="1592" y="3312"/>
              <a:ext cx="196"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FF0000"/>
                  </a:solidFill>
                  <a:effectLst/>
                  <a:uLnTx/>
                  <a:uFillTx/>
                  <a:latin typeface="Arial" charset="0"/>
                  <a:ea typeface="ＭＳ Ｐゴシック" pitchFamily="50" charset="-128"/>
                  <a:cs typeface="+mn-cs"/>
                </a:rPr>
                <a:t>6</a:t>
              </a:r>
            </a:p>
          </p:txBody>
        </p:sp>
        <p:sp>
          <p:nvSpPr>
            <p:cNvPr id="61482" name="Text Box 42"/>
            <p:cNvSpPr txBox="1">
              <a:spLocks noChangeArrowheads="1"/>
            </p:cNvSpPr>
            <p:nvPr/>
          </p:nvSpPr>
          <p:spPr bwMode="auto">
            <a:xfrm>
              <a:off x="2699" y="3141"/>
              <a:ext cx="1559" cy="212"/>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FF0000"/>
                  </a:solidFill>
                  <a:effectLst/>
                  <a:uLnTx/>
                  <a:uFillTx/>
                  <a:latin typeface="Arial" charset="0"/>
                  <a:ea typeface="ＭＳ Ｐゴシック" pitchFamily="50" charset="-128"/>
                  <a:cs typeface="+mn-cs"/>
                </a:rPr>
                <a:t>放射線被ばくによる増加分</a:t>
              </a:r>
            </a:p>
          </p:txBody>
        </p:sp>
        <p:sp>
          <p:nvSpPr>
            <p:cNvPr id="61483" name="Text Box 43"/>
            <p:cNvSpPr txBox="1">
              <a:spLocks noChangeArrowheads="1"/>
            </p:cNvSpPr>
            <p:nvPr/>
          </p:nvSpPr>
          <p:spPr bwMode="auto">
            <a:xfrm>
              <a:off x="2699" y="3629"/>
              <a:ext cx="756" cy="212"/>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自然発生分</a:t>
              </a:r>
            </a:p>
          </p:txBody>
        </p:sp>
      </p:grpSp>
      <p:sp>
        <p:nvSpPr>
          <p:cNvPr id="44" name="テキスト ボックス 43">
            <a:extLst>
              <a:ext uri="{FF2B5EF4-FFF2-40B4-BE49-F238E27FC236}">
                <a16:creationId xmlns:a16="http://schemas.microsoft.com/office/drawing/2014/main" id="{B47A2B89-DDA9-4722-8984-70AAAC81B739}"/>
              </a:ext>
            </a:extLst>
          </p:cNvPr>
          <p:cNvSpPr txBox="1"/>
          <p:nvPr/>
        </p:nvSpPr>
        <p:spPr>
          <a:xfrm>
            <a:off x="2507459" y="4120118"/>
            <a:ext cx="5888150" cy="369332"/>
          </a:xfrm>
          <a:prstGeom prst="rect">
            <a:avLst/>
          </a:prstGeom>
          <a:solidFill>
            <a:schemeClr val="bg1"/>
          </a:solid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しきい値無し直線仮説（</a:t>
            </a:r>
            <a:r>
              <a:rPr kumimoji="1" lang="en-US" altLang="ja-JP" sz="18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Linear Non-Threshold : </a:t>
            </a:r>
            <a:r>
              <a:rPr kumimoji="1" lang="en-US" altLang="ja-JP" sz="1800" b="0" i="0" u="none" strike="noStrike" kern="1200" cap="none" spc="0" normalizeH="0" baseline="0" noProof="0" dirty="0" err="1">
                <a:ln>
                  <a:noFill/>
                </a:ln>
                <a:solidFill>
                  <a:srgbClr val="000000"/>
                </a:solidFill>
                <a:effectLst/>
                <a:uLnTx/>
                <a:uFillTx/>
                <a:latin typeface="Arial" charset="0"/>
                <a:ea typeface="ＭＳ Ｐゴシック" pitchFamily="50" charset="-128"/>
                <a:cs typeface="+mn-cs"/>
              </a:rPr>
              <a:t>LNT</a:t>
            </a:r>
            <a:r>
              <a:rPr kumimoji="1" lang="ja-JP" altLang="en-US" sz="18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仮説）</a:t>
            </a:r>
          </a:p>
        </p:txBody>
      </p:sp>
    </p:spTree>
    <p:extLst>
      <p:ext uri="{BB962C8B-B14F-4D97-AF65-F5344CB8AC3E}">
        <p14:creationId xmlns:p14="http://schemas.microsoft.com/office/powerpoint/2010/main" val="38096974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1138" name="Object 2"/>
          <p:cNvGraphicFramePr>
            <a:graphicFrameLocks noGrp="1" noChangeAspect="1"/>
          </p:cNvGraphicFramePr>
          <p:nvPr>
            <p:ph/>
          </p:nvPr>
        </p:nvGraphicFramePr>
        <p:xfrm>
          <a:off x="457200" y="1390650"/>
          <a:ext cx="8229600" cy="2543175"/>
        </p:xfrm>
        <a:graphic>
          <a:graphicData uri="http://schemas.openxmlformats.org/presentationml/2006/ole">
            <mc:AlternateContent xmlns:mc="http://schemas.openxmlformats.org/markup-compatibility/2006">
              <mc:Choice xmlns:v="urn:schemas-microsoft-com:vml" Requires="v">
                <p:oleObj name="Drawing" r:id="rId2" imgW="8649000" imgH="2673000" progId="">
                  <p:embed/>
                </p:oleObj>
              </mc:Choice>
              <mc:Fallback>
                <p:oleObj name="Drawing" r:id="rId2" imgW="8649000" imgH="2673000" progId="">
                  <p:embed/>
                  <p:pic>
                    <p:nvPicPr>
                      <p:cNvPr id="91138"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390650"/>
                        <a:ext cx="8229600" cy="2543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1140" name="Text Box 4"/>
          <p:cNvSpPr txBox="1">
            <a:spLocks noChangeArrowheads="1"/>
          </p:cNvSpPr>
          <p:nvPr/>
        </p:nvSpPr>
        <p:spPr bwMode="auto">
          <a:xfrm>
            <a:off x="519113" y="4059238"/>
            <a:ext cx="966931" cy="369332"/>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FF0000"/>
                </a:solidFill>
                <a:effectLst/>
                <a:uLnTx/>
                <a:uFillTx/>
                <a:latin typeface="Arial" charset="0"/>
                <a:ea typeface="ＭＳ Ｐゴシック" pitchFamily="50" charset="-128"/>
                <a:cs typeface="+mn-cs"/>
              </a:rPr>
              <a:t>27 mSv</a:t>
            </a:r>
          </a:p>
        </p:txBody>
      </p:sp>
      <p:sp>
        <p:nvSpPr>
          <p:cNvPr id="91141" name="Text Box 5"/>
          <p:cNvSpPr txBox="1">
            <a:spLocks noChangeArrowheads="1"/>
          </p:cNvSpPr>
          <p:nvPr/>
        </p:nvSpPr>
        <p:spPr bwMode="auto">
          <a:xfrm>
            <a:off x="2137946" y="4059238"/>
            <a:ext cx="1159292" cy="369332"/>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FF0000"/>
                </a:solidFill>
                <a:effectLst/>
                <a:uLnTx/>
                <a:uFillTx/>
                <a:latin typeface="Arial" charset="0"/>
                <a:ea typeface="ＭＳ Ｐゴシック" pitchFamily="50" charset="-128"/>
                <a:cs typeface="+mn-cs"/>
              </a:rPr>
              <a:t>101.62 %</a:t>
            </a:r>
          </a:p>
        </p:txBody>
      </p:sp>
      <p:sp>
        <p:nvSpPr>
          <p:cNvPr id="91142" name="Text Box 6"/>
          <p:cNvSpPr txBox="1">
            <a:spLocks noChangeArrowheads="1"/>
          </p:cNvSpPr>
          <p:nvPr/>
        </p:nvSpPr>
        <p:spPr bwMode="auto">
          <a:xfrm>
            <a:off x="3571656" y="4059238"/>
            <a:ext cx="1184940" cy="369332"/>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FF0000"/>
                </a:solidFill>
                <a:effectLst/>
                <a:uLnTx/>
                <a:uFillTx/>
                <a:latin typeface="Arial" charset="0"/>
                <a:ea typeface="ＭＳ Ｐゴシック" pitchFamily="50" charset="-128"/>
                <a:cs typeface="+mn-cs"/>
              </a:rPr>
              <a:t>3048.6 </a:t>
            </a:r>
            <a:r>
              <a:rPr kumimoji="1" lang="ja-JP" altLang="en-US" sz="1800" b="0" i="0" u="none" strike="noStrike" kern="1200" cap="none" spc="0" normalizeH="0" baseline="0" noProof="0" dirty="0">
                <a:ln>
                  <a:noFill/>
                </a:ln>
                <a:solidFill>
                  <a:srgbClr val="FF0000"/>
                </a:solidFill>
                <a:effectLst/>
                <a:uLnTx/>
                <a:uFillTx/>
                <a:latin typeface="Arial" charset="0"/>
                <a:ea typeface="ＭＳ Ｐゴシック" pitchFamily="50" charset="-128"/>
                <a:cs typeface="+mn-cs"/>
              </a:rPr>
              <a:t>人</a:t>
            </a:r>
          </a:p>
        </p:txBody>
      </p:sp>
      <p:sp>
        <p:nvSpPr>
          <p:cNvPr id="91143" name="Text Box 7"/>
          <p:cNvSpPr txBox="1">
            <a:spLocks noChangeArrowheads="1"/>
          </p:cNvSpPr>
          <p:nvPr/>
        </p:nvSpPr>
        <p:spPr bwMode="auto">
          <a:xfrm>
            <a:off x="4984750" y="4059238"/>
            <a:ext cx="928459" cy="369332"/>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FF0000"/>
                </a:solidFill>
                <a:effectLst/>
                <a:uLnTx/>
                <a:uFillTx/>
                <a:latin typeface="Arial" charset="0"/>
                <a:ea typeface="ＭＳ Ｐゴシック" pitchFamily="50" charset="-128"/>
                <a:cs typeface="+mn-cs"/>
              </a:rPr>
              <a:t>48.6 </a:t>
            </a:r>
            <a:r>
              <a:rPr kumimoji="1" lang="ja-JP" altLang="en-US" sz="1800" b="0" i="0" u="none" strike="noStrike" kern="1200" cap="none" spc="0" normalizeH="0" baseline="0" noProof="0" dirty="0">
                <a:ln>
                  <a:noFill/>
                </a:ln>
                <a:solidFill>
                  <a:srgbClr val="FF0000"/>
                </a:solidFill>
                <a:effectLst/>
                <a:uLnTx/>
                <a:uFillTx/>
                <a:latin typeface="Arial" charset="0"/>
                <a:ea typeface="ＭＳ Ｐゴシック" pitchFamily="50" charset="-128"/>
                <a:cs typeface="+mn-cs"/>
              </a:rPr>
              <a:t>人</a:t>
            </a:r>
          </a:p>
        </p:txBody>
      </p:sp>
      <p:sp>
        <p:nvSpPr>
          <p:cNvPr id="91144" name="Text Box 8"/>
          <p:cNvSpPr txBox="1">
            <a:spLocks noChangeArrowheads="1"/>
          </p:cNvSpPr>
          <p:nvPr/>
        </p:nvSpPr>
        <p:spPr bwMode="auto">
          <a:xfrm>
            <a:off x="5959475" y="4059238"/>
            <a:ext cx="1313180" cy="369332"/>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FF0000"/>
                </a:solidFill>
                <a:effectLst/>
                <a:uLnTx/>
                <a:uFillTx/>
                <a:latin typeface="Arial" charset="0"/>
                <a:ea typeface="ＭＳ Ｐゴシック" pitchFamily="50" charset="-128"/>
                <a:cs typeface="+mn-cs"/>
              </a:rPr>
              <a:t>3,386.99</a:t>
            </a:r>
            <a:r>
              <a:rPr kumimoji="1" lang="ja-JP" altLang="en-US" sz="1800" b="0" i="0" u="none" strike="noStrike" kern="1200" cap="none" spc="0" normalizeH="0" baseline="0" noProof="0" dirty="0">
                <a:ln>
                  <a:noFill/>
                </a:ln>
                <a:solidFill>
                  <a:srgbClr val="FF0000"/>
                </a:solidFill>
                <a:effectLst/>
                <a:uLnTx/>
                <a:uFillTx/>
                <a:latin typeface="Arial" charset="0"/>
                <a:ea typeface="ＭＳ Ｐゴシック" pitchFamily="50" charset="-128"/>
                <a:cs typeface="+mn-cs"/>
              </a:rPr>
              <a:t>人</a:t>
            </a:r>
          </a:p>
        </p:txBody>
      </p:sp>
      <p:sp>
        <p:nvSpPr>
          <p:cNvPr id="91145" name="Text Box 9"/>
          <p:cNvSpPr txBox="1">
            <a:spLocks noChangeArrowheads="1"/>
          </p:cNvSpPr>
          <p:nvPr/>
        </p:nvSpPr>
        <p:spPr bwMode="auto">
          <a:xfrm>
            <a:off x="7524750" y="4059238"/>
            <a:ext cx="992579" cy="369332"/>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FF0000"/>
                </a:solidFill>
                <a:effectLst/>
                <a:uLnTx/>
                <a:uFillTx/>
                <a:latin typeface="Arial" charset="0"/>
                <a:ea typeface="ＭＳ Ｐゴシック" pitchFamily="50" charset="-128"/>
                <a:cs typeface="+mn-cs"/>
              </a:rPr>
              <a:t>53.99</a:t>
            </a:r>
            <a:r>
              <a:rPr kumimoji="1" lang="ja-JP" altLang="en-US" sz="1800" b="0" i="0" u="none" strike="noStrike" kern="1200" cap="none" spc="0" normalizeH="0" baseline="0" noProof="0" dirty="0">
                <a:ln>
                  <a:noFill/>
                </a:ln>
                <a:solidFill>
                  <a:srgbClr val="FF0000"/>
                </a:solidFill>
                <a:effectLst/>
                <a:uLnTx/>
                <a:uFillTx/>
                <a:latin typeface="Arial" charset="0"/>
                <a:ea typeface="ＭＳ Ｐゴシック" pitchFamily="50" charset="-128"/>
                <a:cs typeface="+mn-cs"/>
              </a:rPr>
              <a:t>人</a:t>
            </a:r>
          </a:p>
        </p:txBody>
      </p:sp>
      <p:sp>
        <p:nvSpPr>
          <p:cNvPr id="91146" name="Text Box 10"/>
          <p:cNvSpPr txBox="1">
            <a:spLocks noChangeArrowheads="1"/>
          </p:cNvSpPr>
          <p:nvPr/>
        </p:nvSpPr>
        <p:spPr bwMode="auto">
          <a:xfrm>
            <a:off x="468313" y="234950"/>
            <a:ext cx="8351837" cy="396875"/>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a:ln>
                  <a:noFill/>
                </a:ln>
                <a:solidFill>
                  <a:srgbClr val="000000"/>
                </a:solidFill>
                <a:effectLst/>
                <a:uLnTx/>
                <a:uFillTx/>
                <a:latin typeface="Arial" charset="0"/>
                <a:ea typeface="ＭＳ Ｐゴシック" pitchFamily="50" charset="-128"/>
                <a:cs typeface="+mn-cs"/>
              </a:rPr>
              <a:t>放射線によるヒトの健康への影響（</a:t>
            </a:r>
            <a:r>
              <a:rPr kumimoji="1" lang="ja-JP" altLang="en-US" sz="2000" b="1" i="0" u="none" strike="noStrike" kern="1200" cap="none" spc="0" normalizeH="0" baseline="0" noProof="0">
                <a:ln>
                  <a:noFill/>
                </a:ln>
                <a:solidFill>
                  <a:srgbClr val="0066FF"/>
                </a:solidFill>
                <a:effectLst/>
                <a:uLnTx/>
                <a:uFillTx/>
                <a:latin typeface="Arial" charset="0"/>
                <a:ea typeface="ＭＳ Ｐゴシック" pitchFamily="50" charset="-128"/>
                <a:cs typeface="+mn-cs"/>
              </a:rPr>
              <a:t>確率的影響</a:t>
            </a:r>
            <a:r>
              <a:rPr kumimoji="1" lang="ja-JP" altLang="en-US" sz="2000" b="1" i="0" u="none" strike="noStrike" kern="1200" cap="none" spc="0" normalizeH="0" baseline="0" noProof="0">
                <a:ln>
                  <a:noFill/>
                </a:ln>
                <a:solidFill>
                  <a:srgbClr val="000000"/>
                </a:solidFill>
                <a:effectLst/>
                <a:uLnTx/>
                <a:uFillTx/>
                <a:latin typeface="Arial" charset="0"/>
                <a:ea typeface="ＭＳ Ｐゴシック" pitchFamily="50" charset="-128"/>
                <a:cs typeface="+mn-cs"/>
              </a:rPr>
              <a:t>＝がんになる可能性）</a:t>
            </a:r>
          </a:p>
        </p:txBody>
      </p:sp>
      <p:grpSp>
        <p:nvGrpSpPr>
          <p:cNvPr id="7" name="グループ化 6">
            <a:extLst>
              <a:ext uri="{FF2B5EF4-FFF2-40B4-BE49-F238E27FC236}">
                <a16:creationId xmlns:a16="http://schemas.microsoft.com/office/drawing/2014/main" id="{61CA1C31-7FF8-4599-A25D-5CB7337B8561}"/>
              </a:ext>
            </a:extLst>
          </p:cNvPr>
          <p:cNvGrpSpPr/>
          <p:nvPr/>
        </p:nvGrpSpPr>
        <p:grpSpPr>
          <a:xfrm>
            <a:off x="1739557" y="4967387"/>
            <a:ext cx="5664885" cy="999925"/>
            <a:chOff x="971600" y="5022488"/>
            <a:chExt cx="5664885" cy="999925"/>
          </a:xfrm>
        </p:grpSpPr>
        <p:sp>
          <p:nvSpPr>
            <p:cNvPr id="2" name="テキスト ボックス 1">
              <a:extLst>
                <a:ext uri="{FF2B5EF4-FFF2-40B4-BE49-F238E27FC236}">
                  <a16:creationId xmlns:a16="http://schemas.microsoft.com/office/drawing/2014/main" id="{69A73E48-5DCD-4F7A-BB83-F9997A759EF5}"/>
                </a:ext>
              </a:extLst>
            </p:cNvPr>
            <p:cNvSpPr txBox="1"/>
            <p:nvPr/>
          </p:nvSpPr>
          <p:spPr>
            <a:xfrm>
              <a:off x="971600" y="5301208"/>
              <a:ext cx="1236236" cy="369332"/>
            </a:xfrm>
            <a:prstGeom prst="rect">
              <a:avLst/>
            </a:prstGeom>
            <a:noFill/>
          </p:spPr>
          <p:txBody>
            <a:bodyPr wrap="none" rtlCol="0">
              <a:spAutoFit/>
            </a:bodyPr>
            <a:lstStyle/>
            <a:p>
              <a:r>
                <a:rPr lang="en-US" altLang="ja-JP" dirty="0"/>
                <a:t>60 (%)  x  </a:t>
              </a:r>
              <a:endParaRPr kumimoji="1" lang="ja-JP" altLang="en-US" dirty="0"/>
            </a:p>
          </p:txBody>
        </p:sp>
        <p:cxnSp>
          <p:nvCxnSpPr>
            <p:cNvPr id="4" name="直線コネクタ 3">
              <a:extLst>
                <a:ext uri="{FF2B5EF4-FFF2-40B4-BE49-F238E27FC236}">
                  <a16:creationId xmlns:a16="http://schemas.microsoft.com/office/drawing/2014/main" id="{C9F947AE-9B27-417D-8737-C5CAF7D9F4B8}"/>
                </a:ext>
              </a:extLst>
            </p:cNvPr>
            <p:cNvCxnSpPr>
              <a:cxnSpLocks/>
            </p:cNvCxnSpPr>
            <p:nvPr/>
          </p:nvCxnSpPr>
          <p:spPr>
            <a:xfrm>
              <a:off x="2329606" y="5517232"/>
              <a:ext cx="104296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41135923-00C5-4D3E-BACA-BFBB6271496C}"/>
                </a:ext>
              </a:extLst>
            </p:cNvPr>
            <p:cNvSpPr txBox="1"/>
            <p:nvPr/>
          </p:nvSpPr>
          <p:spPr>
            <a:xfrm>
              <a:off x="2162437" y="5653081"/>
              <a:ext cx="1377300" cy="369332"/>
            </a:xfrm>
            <a:prstGeom prst="rect">
              <a:avLst/>
            </a:prstGeom>
            <a:noFill/>
          </p:spPr>
          <p:txBody>
            <a:bodyPr wrap="none" rtlCol="0">
              <a:spAutoFit/>
            </a:bodyPr>
            <a:lstStyle/>
            <a:p>
              <a:r>
                <a:rPr kumimoji="1" lang="en-US" altLang="ja-JP" dirty="0"/>
                <a:t>1000 (mSv)</a:t>
              </a:r>
              <a:endParaRPr kumimoji="1" lang="ja-JP" altLang="en-US" dirty="0"/>
            </a:p>
          </p:txBody>
        </p:sp>
        <p:sp>
          <p:nvSpPr>
            <p:cNvPr id="14" name="テキスト ボックス 13">
              <a:extLst>
                <a:ext uri="{FF2B5EF4-FFF2-40B4-BE49-F238E27FC236}">
                  <a16:creationId xmlns:a16="http://schemas.microsoft.com/office/drawing/2014/main" id="{E65CB9F1-8F95-481C-BC3E-3EA2694DFB54}"/>
                </a:ext>
              </a:extLst>
            </p:cNvPr>
            <p:cNvSpPr txBox="1"/>
            <p:nvPr/>
          </p:nvSpPr>
          <p:spPr>
            <a:xfrm>
              <a:off x="2290677" y="5022488"/>
              <a:ext cx="1120820" cy="369332"/>
            </a:xfrm>
            <a:prstGeom prst="rect">
              <a:avLst/>
            </a:prstGeom>
            <a:noFill/>
          </p:spPr>
          <p:txBody>
            <a:bodyPr wrap="none" rtlCol="0">
              <a:spAutoFit/>
            </a:bodyPr>
            <a:lstStyle/>
            <a:p>
              <a:r>
                <a:rPr kumimoji="1" lang="en-US" altLang="ja-JP" dirty="0"/>
                <a:t>27 (mSv)</a:t>
              </a:r>
              <a:endParaRPr kumimoji="1" lang="ja-JP" altLang="en-US" dirty="0"/>
            </a:p>
          </p:txBody>
        </p:sp>
        <p:sp>
          <p:nvSpPr>
            <p:cNvPr id="6" name="テキスト ボックス 5">
              <a:extLst>
                <a:ext uri="{FF2B5EF4-FFF2-40B4-BE49-F238E27FC236}">
                  <a16:creationId xmlns:a16="http://schemas.microsoft.com/office/drawing/2014/main" id="{C3EB1C93-07D7-4976-9DEF-AFD2631CB5C1}"/>
                </a:ext>
              </a:extLst>
            </p:cNvPr>
            <p:cNvSpPr txBox="1"/>
            <p:nvPr/>
          </p:nvSpPr>
          <p:spPr>
            <a:xfrm>
              <a:off x="3617710" y="5378430"/>
              <a:ext cx="3018775" cy="369332"/>
            </a:xfrm>
            <a:prstGeom prst="rect">
              <a:avLst/>
            </a:prstGeom>
            <a:noFill/>
          </p:spPr>
          <p:txBody>
            <a:bodyPr wrap="none" rtlCol="0">
              <a:spAutoFit/>
            </a:bodyPr>
            <a:lstStyle/>
            <a:p>
              <a:r>
                <a:rPr kumimoji="1" lang="en-US" altLang="ja-JP" dirty="0"/>
                <a:t>= 60 (%) x 0.027 = 1.62 (%)</a:t>
              </a:r>
              <a:endParaRPr kumimoji="1" lang="ja-JP" altLang="en-US" dirty="0"/>
            </a:p>
          </p:txBody>
        </p:sp>
      </p:grpSp>
    </p:spTree>
    <p:extLst>
      <p:ext uri="{BB962C8B-B14F-4D97-AF65-F5344CB8AC3E}">
        <p14:creationId xmlns:p14="http://schemas.microsoft.com/office/powerpoint/2010/main" val="1158678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395288" y="115888"/>
            <a:ext cx="3816350" cy="396875"/>
          </a:xfrm>
          <a:prstGeom prst="rect">
            <a:avLst/>
          </a:prstGeom>
          <a:noFill/>
          <a:ln w="9525">
            <a:noFill/>
            <a:miter lim="800000"/>
            <a:headEnd/>
            <a:tailEnd/>
          </a:ln>
          <a:effectLst/>
        </p:spPr>
        <p:txBody>
          <a:bodyPr>
            <a:spAutoFit/>
          </a:bodyPr>
          <a:lstStyle/>
          <a:p>
            <a:r>
              <a:rPr lang="ja-JP" altLang="en-US" sz="2000" b="1">
                <a:latin typeface="Times New Roman" pitchFamily="18" charset="0"/>
              </a:rPr>
              <a:t>放射線とはなにか？</a:t>
            </a:r>
          </a:p>
        </p:txBody>
      </p:sp>
      <p:sp>
        <p:nvSpPr>
          <p:cNvPr id="41987" name="Text Box 3"/>
          <p:cNvSpPr txBox="1">
            <a:spLocks noChangeArrowheads="1"/>
          </p:cNvSpPr>
          <p:nvPr/>
        </p:nvSpPr>
        <p:spPr bwMode="auto">
          <a:xfrm>
            <a:off x="323850" y="620713"/>
            <a:ext cx="8588375" cy="825500"/>
          </a:xfrm>
          <a:prstGeom prst="rect">
            <a:avLst/>
          </a:prstGeom>
          <a:noFill/>
          <a:ln w="9525">
            <a:noFill/>
            <a:miter lim="800000"/>
            <a:headEnd/>
            <a:tailEnd/>
          </a:ln>
          <a:effectLst/>
        </p:spPr>
        <p:txBody>
          <a:bodyPr>
            <a:spAutoFit/>
          </a:bodyPr>
          <a:lstStyle/>
          <a:p>
            <a:r>
              <a:rPr lang="ja-JP" altLang="en-US" sz="1600">
                <a:latin typeface="ＭＳ Ｐゴシック" pitchFamily="50" charset="-128"/>
              </a:rPr>
              <a:t>　</a:t>
            </a:r>
            <a:r>
              <a:rPr lang="ja-JP" altLang="en-US" sz="1600">
                <a:solidFill>
                  <a:srgbClr val="FF0000"/>
                </a:solidFill>
                <a:latin typeface="ＭＳ Ｐゴシック" pitchFamily="50" charset="-128"/>
              </a:rPr>
              <a:t>放射線</a:t>
            </a:r>
            <a:r>
              <a:rPr lang="ja-JP" altLang="en-US" sz="1600">
                <a:latin typeface="ＭＳ Ｐゴシック" pitchFamily="50" charset="-128"/>
              </a:rPr>
              <a:t>とは、高速度で走る（飛ぶ）粒子または波長のごく短い電磁波です。</a:t>
            </a:r>
            <a:r>
              <a:rPr lang="ja-JP" altLang="en-US" sz="1600">
                <a:solidFill>
                  <a:srgbClr val="FF0000"/>
                </a:solidFill>
                <a:latin typeface="ＭＳ Ｐゴシック" pitchFamily="50" charset="-128"/>
              </a:rPr>
              <a:t>アルファ線、ベータ線、ガンマ線</a:t>
            </a:r>
            <a:r>
              <a:rPr lang="ja-JP" altLang="en-US" sz="1600">
                <a:latin typeface="ＭＳ Ｐゴシック" pitchFamily="50" charset="-128"/>
              </a:rPr>
              <a:t>、Ｘ線のほか、宇宙放射線に含まれていたり、あるいは加速器でつくられる陽子線、重粒子線、中性子線などがあります。</a:t>
            </a:r>
          </a:p>
        </p:txBody>
      </p:sp>
      <p:grpSp>
        <p:nvGrpSpPr>
          <p:cNvPr id="41988" name="Group 4"/>
          <p:cNvGrpSpPr>
            <a:grpSpLocks/>
          </p:cNvGrpSpPr>
          <p:nvPr/>
        </p:nvGrpSpPr>
        <p:grpSpPr bwMode="auto">
          <a:xfrm>
            <a:off x="323850" y="1641475"/>
            <a:ext cx="8204200" cy="1716088"/>
            <a:chOff x="204" y="935"/>
            <a:chExt cx="5168" cy="1081"/>
          </a:xfrm>
        </p:grpSpPr>
        <p:sp>
          <p:nvSpPr>
            <p:cNvPr id="41989" name="Text Box 5"/>
            <p:cNvSpPr txBox="1">
              <a:spLocks noChangeArrowheads="1"/>
            </p:cNvSpPr>
            <p:nvPr/>
          </p:nvSpPr>
          <p:spPr bwMode="auto">
            <a:xfrm>
              <a:off x="204" y="935"/>
              <a:ext cx="5093" cy="366"/>
            </a:xfrm>
            <a:prstGeom prst="rect">
              <a:avLst/>
            </a:prstGeom>
            <a:noFill/>
            <a:ln w="9525">
              <a:noFill/>
              <a:miter lim="800000"/>
              <a:headEnd/>
              <a:tailEnd/>
            </a:ln>
            <a:effectLst/>
          </p:spPr>
          <p:txBody>
            <a:bodyPr>
              <a:spAutoFit/>
            </a:bodyPr>
            <a:lstStyle/>
            <a:p>
              <a:r>
                <a:rPr lang="ja-JP" altLang="en-US" sz="1600">
                  <a:latin typeface="ＭＳ Ｐゴシック" pitchFamily="50" charset="-128"/>
                </a:rPr>
                <a:t>　中性子が多くて不安定な</a:t>
              </a:r>
              <a:r>
                <a:rPr lang="en-US" altLang="ja-JP" sz="1600" baseline="30000">
                  <a:latin typeface="ＭＳ Ｐゴシック" pitchFamily="50" charset="-128"/>
                </a:rPr>
                <a:t>131</a:t>
              </a:r>
              <a:r>
                <a:rPr lang="en-US" altLang="ja-JP" sz="1600">
                  <a:latin typeface="ＭＳ Ｐゴシック" pitchFamily="50" charset="-128"/>
                </a:rPr>
                <a:t>I </a:t>
              </a:r>
              <a:r>
                <a:rPr lang="ja-JP" altLang="en-US" sz="1600">
                  <a:latin typeface="ＭＳ Ｐゴシック" pitchFamily="50" charset="-128"/>
                </a:rPr>
                <a:t>は、ベータ壊変（中性子が電子と反電子ニュートリノを放出して陽子になる）を起こして、</a:t>
              </a:r>
              <a:r>
                <a:rPr lang="en-US" altLang="ja-JP" sz="1600" baseline="30000">
                  <a:latin typeface="ＭＳ Ｐゴシック" pitchFamily="50" charset="-128"/>
                </a:rPr>
                <a:t>131</a:t>
              </a:r>
              <a:r>
                <a:rPr lang="en-US" altLang="ja-JP" sz="1600">
                  <a:latin typeface="ＭＳ Ｐゴシック" pitchFamily="50" charset="-128"/>
                </a:rPr>
                <a:t>Xe </a:t>
              </a:r>
              <a:r>
                <a:rPr lang="ja-JP" altLang="en-US" sz="1600">
                  <a:latin typeface="ＭＳ Ｐゴシック" pitchFamily="50" charset="-128"/>
                </a:rPr>
                <a:t>になります。</a:t>
              </a:r>
            </a:p>
          </p:txBody>
        </p:sp>
        <p:graphicFrame>
          <p:nvGraphicFramePr>
            <p:cNvPr id="41990" name="Object 6"/>
            <p:cNvGraphicFramePr>
              <a:graphicFrameLocks noChangeAspect="1"/>
            </p:cNvGraphicFramePr>
            <p:nvPr/>
          </p:nvGraphicFramePr>
          <p:xfrm>
            <a:off x="385" y="1344"/>
            <a:ext cx="4987" cy="672"/>
          </p:xfrm>
          <a:graphic>
            <a:graphicData uri="http://schemas.openxmlformats.org/presentationml/2006/ole">
              <mc:AlternateContent xmlns:mc="http://schemas.openxmlformats.org/markup-compatibility/2006">
                <mc:Choice xmlns:v="urn:schemas-microsoft-com:vml" Requires="v">
                  <p:oleObj name="Drawing" r:id="rId2" imgW="8154000" imgH="1098000" progId="">
                    <p:embed/>
                  </p:oleObj>
                </mc:Choice>
                <mc:Fallback>
                  <p:oleObj name="Drawing" r:id="rId2" imgW="8154000" imgH="1098000" progId="">
                    <p:embed/>
                    <p:pic>
                      <p:nvPicPr>
                        <p:cNvPr id="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 y="1344"/>
                          <a:ext cx="4987"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41991" name="Text Box 7"/>
          <p:cNvSpPr txBox="1">
            <a:spLocks noChangeArrowheads="1"/>
          </p:cNvSpPr>
          <p:nvPr/>
        </p:nvSpPr>
        <p:spPr bwMode="auto">
          <a:xfrm>
            <a:off x="250825" y="3424238"/>
            <a:ext cx="4505325" cy="581025"/>
          </a:xfrm>
          <a:prstGeom prst="rect">
            <a:avLst/>
          </a:prstGeom>
          <a:noFill/>
          <a:ln w="9525">
            <a:noFill/>
            <a:miter lim="800000"/>
            <a:headEnd/>
            <a:tailEnd/>
          </a:ln>
          <a:effectLst/>
        </p:spPr>
        <p:txBody>
          <a:bodyPr wrap="none">
            <a:spAutoFit/>
          </a:bodyPr>
          <a:lstStyle/>
          <a:p>
            <a:r>
              <a:rPr lang="ja-JP" altLang="en-US" sz="1600">
                <a:latin typeface="ＭＳ Ｐゴシック" pitchFamily="50" charset="-128"/>
              </a:rPr>
              <a:t>放射線を出す性質のことを</a:t>
            </a:r>
            <a:r>
              <a:rPr lang="ja-JP" altLang="en-US" sz="1600">
                <a:solidFill>
                  <a:srgbClr val="FF0000"/>
                </a:solidFill>
                <a:latin typeface="ＭＳ Ｐゴシック" pitchFamily="50" charset="-128"/>
              </a:rPr>
              <a:t>放射能</a:t>
            </a:r>
            <a:r>
              <a:rPr lang="ja-JP" altLang="en-US" sz="1600">
                <a:latin typeface="ＭＳ Ｐゴシック" pitchFamily="50" charset="-128"/>
              </a:rPr>
              <a:t>と言います。</a:t>
            </a:r>
          </a:p>
          <a:p>
            <a:r>
              <a:rPr lang="ja-JP" altLang="en-US" sz="1600">
                <a:latin typeface="ＭＳ Ｐゴシック" pitchFamily="50" charset="-128"/>
              </a:rPr>
              <a:t>放射能をもつ物質のことを</a:t>
            </a:r>
            <a:r>
              <a:rPr lang="ja-JP" altLang="en-US" sz="1600">
                <a:solidFill>
                  <a:srgbClr val="FF0000"/>
                </a:solidFill>
                <a:latin typeface="ＭＳ Ｐゴシック" pitchFamily="50" charset="-128"/>
              </a:rPr>
              <a:t>放射性物質</a:t>
            </a:r>
            <a:r>
              <a:rPr lang="ja-JP" altLang="en-US" sz="1600">
                <a:latin typeface="ＭＳ Ｐゴシック" pitchFamily="50" charset="-128"/>
              </a:rPr>
              <a:t>と言います。</a:t>
            </a:r>
          </a:p>
        </p:txBody>
      </p:sp>
      <p:sp>
        <p:nvSpPr>
          <p:cNvPr id="41992" name="Text Box 8"/>
          <p:cNvSpPr txBox="1">
            <a:spLocks noChangeArrowheads="1"/>
          </p:cNvSpPr>
          <p:nvPr/>
        </p:nvSpPr>
        <p:spPr bwMode="auto">
          <a:xfrm>
            <a:off x="250825" y="6088063"/>
            <a:ext cx="6503988" cy="581025"/>
          </a:xfrm>
          <a:prstGeom prst="rect">
            <a:avLst/>
          </a:prstGeom>
          <a:noFill/>
          <a:ln w="9525">
            <a:noFill/>
            <a:miter lim="800000"/>
            <a:headEnd/>
            <a:tailEnd/>
          </a:ln>
          <a:effectLst/>
        </p:spPr>
        <p:txBody>
          <a:bodyPr wrap="none">
            <a:spAutoFit/>
          </a:bodyPr>
          <a:lstStyle/>
          <a:p>
            <a:r>
              <a:rPr lang="ja-JP" altLang="en-US" sz="1600">
                <a:latin typeface="ＭＳ Ｐゴシック" pitchFamily="50" charset="-128"/>
              </a:rPr>
              <a:t>人体に放射線があたった場合に、人体が受けるリスク（危険度）を表す量を</a:t>
            </a:r>
          </a:p>
          <a:p>
            <a:r>
              <a:rPr lang="ja-JP" altLang="en-US" sz="1600">
                <a:solidFill>
                  <a:srgbClr val="FF0000"/>
                </a:solidFill>
                <a:latin typeface="ＭＳ Ｐゴシック" pitchFamily="50" charset="-128"/>
              </a:rPr>
              <a:t>線量当量</a:t>
            </a:r>
            <a:r>
              <a:rPr lang="ja-JP" altLang="en-US" sz="1600">
                <a:latin typeface="ＭＳ Ｐゴシック" pitchFamily="50" charset="-128"/>
              </a:rPr>
              <a:t>と言い、その単位が </a:t>
            </a:r>
            <a:r>
              <a:rPr lang="en-US" altLang="ja-JP" sz="1600">
                <a:solidFill>
                  <a:srgbClr val="FF0000"/>
                </a:solidFill>
                <a:latin typeface="ＭＳ Ｐゴシック" pitchFamily="50" charset="-128"/>
              </a:rPr>
              <a:t>Sv</a:t>
            </a:r>
            <a:r>
              <a:rPr lang="ja-JP" altLang="en-US" sz="1600">
                <a:solidFill>
                  <a:srgbClr val="FF0000"/>
                </a:solidFill>
                <a:latin typeface="ＭＳ Ｐゴシック" pitchFamily="50" charset="-128"/>
              </a:rPr>
              <a:t>（シーベルト）</a:t>
            </a:r>
            <a:r>
              <a:rPr lang="ja-JP" altLang="en-US" sz="1600">
                <a:latin typeface="ＭＳ Ｐゴシック" pitchFamily="50" charset="-128"/>
              </a:rPr>
              <a:t>です。</a:t>
            </a:r>
          </a:p>
        </p:txBody>
      </p:sp>
      <p:sp>
        <p:nvSpPr>
          <p:cNvPr id="41993" name="Text Box 9"/>
          <p:cNvSpPr txBox="1">
            <a:spLocks noChangeArrowheads="1"/>
          </p:cNvSpPr>
          <p:nvPr/>
        </p:nvSpPr>
        <p:spPr bwMode="auto">
          <a:xfrm>
            <a:off x="250825" y="5368925"/>
            <a:ext cx="8861425" cy="581025"/>
          </a:xfrm>
          <a:prstGeom prst="rect">
            <a:avLst/>
          </a:prstGeom>
          <a:noFill/>
          <a:ln w="9525">
            <a:noFill/>
            <a:miter lim="800000"/>
            <a:headEnd/>
            <a:tailEnd/>
          </a:ln>
          <a:effectLst/>
        </p:spPr>
        <p:txBody>
          <a:bodyPr wrap="none">
            <a:spAutoFit/>
          </a:bodyPr>
          <a:lstStyle/>
          <a:p>
            <a:r>
              <a:rPr lang="ja-JP" altLang="en-US" sz="1600">
                <a:latin typeface="ＭＳ Ｐゴシック" pitchFamily="50" charset="-128"/>
              </a:rPr>
              <a:t>壊変を起こして放射線を出すと、その放射性物質はなくなります。</a:t>
            </a:r>
          </a:p>
          <a:p>
            <a:r>
              <a:rPr lang="ja-JP" altLang="en-US" sz="1600">
                <a:latin typeface="ＭＳ Ｐゴシック" pitchFamily="50" charset="-128"/>
              </a:rPr>
              <a:t>なくなる速度は放射性物質によって決まっていて、ちょうど半分になるまでの時間を</a:t>
            </a:r>
            <a:r>
              <a:rPr lang="ja-JP" altLang="en-US" sz="1600">
                <a:solidFill>
                  <a:srgbClr val="FF0000"/>
                </a:solidFill>
                <a:latin typeface="ＭＳ Ｐゴシック" pitchFamily="50" charset="-128"/>
              </a:rPr>
              <a:t>半減期</a:t>
            </a:r>
            <a:r>
              <a:rPr lang="ja-JP" altLang="en-US" sz="1600">
                <a:latin typeface="ＭＳ Ｐゴシック" pitchFamily="50" charset="-128"/>
              </a:rPr>
              <a:t>と言います。</a:t>
            </a:r>
          </a:p>
        </p:txBody>
      </p:sp>
      <p:sp>
        <p:nvSpPr>
          <p:cNvPr id="41994" name="Text Box 10"/>
          <p:cNvSpPr txBox="1">
            <a:spLocks noChangeArrowheads="1"/>
          </p:cNvSpPr>
          <p:nvPr/>
        </p:nvSpPr>
        <p:spPr bwMode="auto">
          <a:xfrm>
            <a:off x="250825" y="4686300"/>
            <a:ext cx="6342063" cy="581025"/>
          </a:xfrm>
          <a:prstGeom prst="rect">
            <a:avLst/>
          </a:prstGeom>
          <a:noFill/>
          <a:ln w="9525">
            <a:noFill/>
            <a:miter lim="800000"/>
            <a:headEnd/>
            <a:tailEnd/>
          </a:ln>
          <a:effectLst/>
        </p:spPr>
        <p:txBody>
          <a:bodyPr wrap="none">
            <a:spAutoFit/>
          </a:bodyPr>
          <a:lstStyle/>
          <a:p>
            <a:r>
              <a:rPr lang="ja-JP" altLang="en-US" sz="1600">
                <a:latin typeface="ＭＳ Ｐゴシック" pitchFamily="50" charset="-128"/>
              </a:rPr>
              <a:t>放射能の強さは、壊変を起こす程度で表されます。</a:t>
            </a:r>
          </a:p>
          <a:p>
            <a:r>
              <a:rPr lang="ja-JP" altLang="en-US" sz="1600">
                <a:latin typeface="ＭＳ Ｐゴシック" pitchFamily="50" charset="-128"/>
              </a:rPr>
              <a:t>　１秒間に１回壊変を起こす放射能の強さを </a:t>
            </a:r>
            <a:r>
              <a:rPr lang="en-US" altLang="ja-JP" sz="1600">
                <a:latin typeface="ＭＳ Ｐゴシック" pitchFamily="50" charset="-128"/>
              </a:rPr>
              <a:t>1 </a:t>
            </a:r>
            <a:r>
              <a:rPr lang="en-US" altLang="ja-JP" sz="1600">
                <a:solidFill>
                  <a:srgbClr val="FF0000"/>
                </a:solidFill>
                <a:latin typeface="ＭＳ Ｐゴシック" pitchFamily="50" charset="-128"/>
              </a:rPr>
              <a:t>Bq</a:t>
            </a:r>
            <a:r>
              <a:rPr lang="ja-JP" altLang="en-US" sz="1600">
                <a:solidFill>
                  <a:srgbClr val="FF0000"/>
                </a:solidFill>
                <a:latin typeface="ＭＳ Ｐゴシック" pitchFamily="50" charset="-128"/>
              </a:rPr>
              <a:t>（ベクレル）</a:t>
            </a:r>
            <a:r>
              <a:rPr lang="ja-JP" altLang="en-US" sz="1600">
                <a:latin typeface="ＭＳ Ｐゴシック" pitchFamily="50" charset="-128"/>
              </a:rPr>
              <a:t>と言います。</a:t>
            </a:r>
          </a:p>
        </p:txBody>
      </p:sp>
      <p:sp>
        <p:nvSpPr>
          <p:cNvPr id="41995" name="Text Box 11"/>
          <p:cNvSpPr txBox="1">
            <a:spLocks noChangeArrowheads="1"/>
          </p:cNvSpPr>
          <p:nvPr/>
        </p:nvSpPr>
        <p:spPr bwMode="auto">
          <a:xfrm>
            <a:off x="250825" y="4071938"/>
            <a:ext cx="6429375" cy="581025"/>
          </a:xfrm>
          <a:prstGeom prst="rect">
            <a:avLst/>
          </a:prstGeom>
          <a:noFill/>
          <a:ln w="9525">
            <a:noFill/>
            <a:miter lim="800000"/>
            <a:headEnd/>
            <a:tailEnd/>
          </a:ln>
          <a:effectLst/>
        </p:spPr>
        <p:txBody>
          <a:bodyPr wrap="none">
            <a:spAutoFit/>
          </a:bodyPr>
          <a:lstStyle/>
          <a:p>
            <a:r>
              <a:rPr lang="ja-JP" altLang="en-US" sz="1600">
                <a:latin typeface="ＭＳ Ｐゴシック" pitchFamily="50" charset="-128"/>
              </a:rPr>
              <a:t>放射線を出すと、その原子核は別の種類の原子核に変わります。（</a:t>
            </a:r>
            <a:r>
              <a:rPr lang="en-US" altLang="ja-JP" sz="1600">
                <a:latin typeface="ＭＳ Ｐゴシック" pitchFamily="50" charset="-128"/>
              </a:rPr>
              <a:t>I→Xe</a:t>
            </a:r>
            <a:r>
              <a:rPr lang="ja-JP" altLang="en-US" sz="1600">
                <a:latin typeface="ＭＳ Ｐゴシック" pitchFamily="50" charset="-128"/>
              </a:rPr>
              <a:t>）</a:t>
            </a:r>
          </a:p>
          <a:p>
            <a:r>
              <a:rPr lang="ja-JP" altLang="en-US" sz="1600">
                <a:latin typeface="ＭＳ Ｐゴシック" pitchFamily="50" charset="-128"/>
              </a:rPr>
              <a:t>　これを</a:t>
            </a:r>
            <a:r>
              <a:rPr lang="ja-JP" altLang="en-US" sz="1600">
                <a:solidFill>
                  <a:srgbClr val="FF0000"/>
                </a:solidFill>
                <a:latin typeface="ＭＳ Ｐゴシック" pitchFamily="50" charset="-128"/>
              </a:rPr>
              <a:t>壊変（かいへん）</a:t>
            </a:r>
            <a:r>
              <a:rPr lang="ja-JP" altLang="en-US" sz="1600">
                <a:latin typeface="ＭＳ Ｐゴシック" pitchFamily="50" charset="-128"/>
              </a:rPr>
              <a:t>あるいは崩壊（ほうかい）と言います。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1988"/>
                                        </p:tgtEl>
                                        <p:attrNameLst>
                                          <p:attrName>style.visibility</p:attrName>
                                        </p:attrNameLst>
                                      </p:cBhvr>
                                      <p:to>
                                        <p:strVal val="visible"/>
                                      </p:to>
                                    </p:set>
                                    <p:animEffect transition="in" filter="dissolve">
                                      <p:cBhvr>
                                        <p:cTn id="7" dur="500"/>
                                        <p:tgtEl>
                                          <p:spTgt spid="4198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1991"/>
                                        </p:tgtEl>
                                        <p:attrNameLst>
                                          <p:attrName>style.visibility</p:attrName>
                                        </p:attrNameLst>
                                      </p:cBhvr>
                                      <p:to>
                                        <p:strVal val="visible"/>
                                      </p:to>
                                    </p:set>
                                    <p:animEffect transition="in" filter="wipe(left)">
                                      <p:cBhvr>
                                        <p:cTn id="12" dur="500"/>
                                        <p:tgtEl>
                                          <p:spTgt spid="4199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1995"/>
                                        </p:tgtEl>
                                        <p:attrNameLst>
                                          <p:attrName>style.visibility</p:attrName>
                                        </p:attrNameLst>
                                      </p:cBhvr>
                                      <p:to>
                                        <p:strVal val="visible"/>
                                      </p:to>
                                    </p:set>
                                    <p:animEffect transition="in" filter="wipe(left)">
                                      <p:cBhvr>
                                        <p:cTn id="17" dur="500"/>
                                        <p:tgtEl>
                                          <p:spTgt spid="4199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1994"/>
                                        </p:tgtEl>
                                        <p:attrNameLst>
                                          <p:attrName>style.visibility</p:attrName>
                                        </p:attrNameLst>
                                      </p:cBhvr>
                                      <p:to>
                                        <p:strVal val="visible"/>
                                      </p:to>
                                    </p:set>
                                    <p:animEffect transition="in" filter="wipe(left)">
                                      <p:cBhvr>
                                        <p:cTn id="22" dur="500"/>
                                        <p:tgtEl>
                                          <p:spTgt spid="4199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1993"/>
                                        </p:tgtEl>
                                        <p:attrNameLst>
                                          <p:attrName>style.visibility</p:attrName>
                                        </p:attrNameLst>
                                      </p:cBhvr>
                                      <p:to>
                                        <p:strVal val="visible"/>
                                      </p:to>
                                    </p:set>
                                    <p:animEffect transition="in" filter="wipe(left)">
                                      <p:cBhvr>
                                        <p:cTn id="27" dur="500"/>
                                        <p:tgtEl>
                                          <p:spTgt spid="4199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1992"/>
                                        </p:tgtEl>
                                        <p:attrNameLst>
                                          <p:attrName>style.visibility</p:attrName>
                                        </p:attrNameLst>
                                      </p:cBhvr>
                                      <p:to>
                                        <p:strVal val="visible"/>
                                      </p:to>
                                    </p:set>
                                    <p:animEffect transition="in" filter="wipe(left)">
                                      <p:cBhvr>
                                        <p:cTn id="32" dur="500"/>
                                        <p:tgtEl>
                                          <p:spTgt spid="419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1" grpId="0"/>
      <p:bldP spid="41992" grpId="0"/>
      <p:bldP spid="41993" grpId="0"/>
      <p:bldP spid="41994" grpId="0"/>
      <p:bldP spid="4199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92" name="Object 4"/>
          <p:cNvGraphicFramePr>
            <a:graphicFrameLocks noGrp="1" noChangeAspect="1"/>
          </p:cNvGraphicFramePr>
          <p:nvPr>
            <p:ph/>
          </p:nvPr>
        </p:nvGraphicFramePr>
        <p:xfrm>
          <a:off x="457200" y="981075"/>
          <a:ext cx="8229600" cy="2997200"/>
        </p:xfrm>
        <a:graphic>
          <a:graphicData uri="http://schemas.openxmlformats.org/presentationml/2006/ole">
            <mc:AlternateContent xmlns:mc="http://schemas.openxmlformats.org/markup-compatibility/2006">
              <mc:Choice xmlns:v="urn:schemas-microsoft-com:vml" Requires="v">
                <p:oleObj name="Drawing" r:id="rId2" imgW="7884000" imgH="2871000" progId="">
                  <p:embed/>
                </p:oleObj>
              </mc:Choice>
              <mc:Fallback>
                <p:oleObj name="Drawing" r:id="rId2" imgW="7884000" imgH="2871000" progId="">
                  <p:embed/>
                  <p:pic>
                    <p:nvPicPr>
                      <p:cNvPr id="12292"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981075"/>
                        <a:ext cx="8229600" cy="299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294" name="Text Box 6"/>
          <p:cNvSpPr txBox="1">
            <a:spLocks noChangeArrowheads="1"/>
          </p:cNvSpPr>
          <p:nvPr/>
        </p:nvSpPr>
        <p:spPr bwMode="auto">
          <a:xfrm>
            <a:off x="539750" y="333375"/>
            <a:ext cx="6119813" cy="396875"/>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a:ln>
                  <a:noFill/>
                </a:ln>
                <a:solidFill>
                  <a:srgbClr val="000000"/>
                </a:solidFill>
                <a:effectLst/>
                <a:uLnTx/>
                <a:uFillTx/>
                <a:latin typeface="Arial" charset="0"/>
                <a:ea typeface="ＭＳ Ｐゴシック" pitchFamily="50" charset="-128"/>
                <a:cs typeface="+mn-cs"/>
              </a:rPr>
              <a:t>放射線が細胞にあたると何が起こるのか？</a:t>
            </a:r>
          </a:p>
        </p:txBody>
      </p:sp>
      <p:sp>
        <p:nvSpPr>
          <p:cNvPr id="12295" name="Text Box 7"/>
          <p:cNvSpPr txBox="1">
            <a:spLocks noChangeArrowheads="1"/>
          </p:cNvSpPr>
          <p:nvPr/>
        </p:nvSpPr>
        <p:spPr bwMode="auto">
          <a:xfrm>
            <a:off x="457200" y="4530201"/>
            <a:ext cx="8435280" cy="1927225"/>
          </a:xfrm>
          <a:prstGeom prst="rect">
            <a:avLst/>
          </a:prstGeom>
          <a:noFill/>
          <a:ln w="9525">
            <a:solidFill>
              <a:srgbClr val="FF0000"/>
            </a:solidFill>
            <a:miter lim="800000"/>
            <a:headEnd/>
            <a:tailEnd/>
          </a:ln>
          <a:effectLst/>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  年間 </a:t>
            </a:r>
            <a:r>
              <a:rPr kumimoji="1" lang="en-US" altLang="ja-JP" sz="24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20 </a:t>
            </a:r>
            <a:r>
              <a:rPr kumimoji="1" lang="ja-JP" altLang="en-US" sz="24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ミリシーベルト程度までの被ばくは、</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　　　　　　　　                           事実上健康には影響ありません。</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  むしろ、不必要に心配してストレスに感じるほうが</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　　　　　　　　                           健康に悪影響をもたらします。</a:t>
            </a:r>
          </a:p>
        </p:txBody>
      </p:sp>
      <p:grpSp>
        <p:nvGrpSpPr>
          <p:cNvPr id="12299" name="Group 11"/>
          <p:cNvGrpSpPr>
            <a:grpSpLocks/>
          </p:cNvGrpSpPr>
          <p:nvPr/>
        </p:nvGrpSpPr>
        <p:grpSpPr bwMode="auto">
          <a:xfrm>
            <a:off x="611188" y="3500443"/>
            <a:ext cx="7972425" cy="369888"/>
            <a:chOff x="426" y="2237"/>
            <a:chExt cx="5022" cy="233"/>
          </a:xfrm>
        </p:grpSpPr>
        <p:sp>
          <p:nvSpPr>
            <p:cNvPr id="12296" name="Text Box 8"/>
            <p:cNvSpPr txBox="1">
              <a:spLocks noChangeArrowheads="1"/>
            </p:cNvSpPr>
            <p:nvPr/>
          </p:nvSpPr>
          <p:spPr bwMode="auto">
            <a:xfrm>
              <a:off x="426" y="2238"/>
              <a:ext cx="3629" cy="231"/>
            </a:xfrm>
            <a:prstGeom prst="rect">
              <a:avLst/>
            </a:prstGeom>
            <a:solidFill>
              <a:schemeClr val="bg1"/>
            </a:solid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東京直下型地震の発生確率（今後４年間内に </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70% </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a:t>
              </a:r>
            </a:p>
          </p:txBody>
        </p:sp>
        <p:sp>
          <p:nvSpPr>
            <p:cNvPr id="12297" name="Text Box 9"/>
            <p:cNvSpPr txBox="1">
              <a:spLocks noChangeArrowheads="1"/>
            </p:cNvSpPr>
            <p:nvPr/>
          </p:nvSpPr>
          <p:spPr bwMode="auto">
            <a:xfrm>
              <a:off x="4504" y="2237"/>
              <a:ext cx="944" cy="233"/>
            </a:xfrm>
            <a:prstGeom prst="rect">
              <a:avLst/>
            </a:prstGeom>
            <a:solidFill>
              <a:schemeClr val="bg1"/>
            </a:solid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 </a:t>
              </a:r>
              <a:r>
                <a:rPr kumimoji="1" lang="en-US" altLang="ja-JP" sz="1800" b="1" i="0" u="none" strike="noStrike" kern="1200" cap="none" spc="0" normalizeH="0" baseline="0" noProof="0" dirty="0">
                  <a:ln>
                    <a:noFill/>
                  </a:ln>
                  <a:solidFill>
                    <a:srgbClr val="000000"/>
                  </a:solidFill>
                  <a:effectLst/>
                  <a:uLnTx/>
                  <a:uFillTx/>
                  <a:latin typeface="ＭＳ Ｐゴシック" pitchFamily="50" charset="-128"/>
                  <a:ea typeface="ＭＳ Ｐゴシック" pitchFamily="50" charset="-128"/>
                  <a:cs typeface="+mn-cs"/>
                </a:rPr>
                <a:t>4.8 / 10,000 </a:t>
              </a:r>
            </a:p>
          </p:txBody>
        </p:sp>
      </p:grpSp>
      <p:sp>
        <p:nvSpPr>
          <p:cNvPr id="2" name="テキスト ボックス 1">
            <a:extLst>
              <a:ext uri="{FF2B5EF4-FFF2-40B4-BE49-F238E27FC236}">
                <a16:creationId xmlns:a16="http://schemas.microsoft.com/office/drawing/2014/main" id="{5D14FA00-2B11-4652-97FA-C6FAA8911A87}"/>
              </a:ext>
            </a:extLst>
          </p:cNvPr>
          <p:cNvSpPr txBox="1"/>
          <p:nvPr/>
        </p:nvSpPr>
        <p:spPr>
          <a:xfrm>
            <a:off x="1006638" y="4044434"/>
            <a:ext cx="5186035" cy="369332"/>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FF0000"/>
                </a:solidFill>
                <a:effectLst/>
                <a:uLnTx/>
                <a:uFillTx/>
                <a:latin typeface="Arial"/>
                <a:ea typeface="メイリオ" panose="020B0604030504040204" pitchFamily="50" charset="-128"/>
                <a:cs typeface="+mn-cs"/>
              </a:rPr>
              <a:t>27 mSv </a:t>
            </a:r>
            <a:r>
              <a:rPr kumimoji="1" lang="ja-JP" altLang="en-US" sz="1800" b="0" i="0" u="none" strike="noStrike" kern="1200" cap="none" spc="0" normalizeH="0" baseline="0" noProof="0" dirty="0">
                <a:ln>
                  <a:noFill/>
                </a:ln>
                <a:solidFill>
                  <a:srgbClr val="FF0000"/>
                </a:solidFill>
                <a:effectLst/>
                <a:uLnTx/>
                <a:uFillTx/>
                <a:latin typeface="Arial"/>
                <a:ea typeface="メイリオ" panose="020B0604030504040204" pitchFamily="50" charset="-128"/>
                <a:cs typeface="+mn-cs"/>
              </a:rPr>
              <a:t>被ばくした場合の致死的発がんのリスク</a:t>
            </a:r>
          </a:p>
        </p:txBody>
      </p:sp>
      <p:sp>
        <p:nvSpPr>
          <p:cNvPr id="3" name="テキスト ボックス 2">
            <a:extLst>
              <a:ext uri="{FF2B5EF4-FFF2-40B4-BE49-F238E27FC236}">
                <a16:creationId xmlns:a16="http://schemas.microsoft.com/office/drawing/2014/main" id="{875DB597-1CE0-4C16-AC28-EF1EFBC2B59D}"/>
              </a:ext>
            </a:extLst>
          </p:cNvPr>
          <p:cNvSpPr txBox="1"/>
          <p:nvPr/>
        </p:nvSpPr>
        <p:spPr>
          <a:xfrm>
            <a:off x="6948264" y="4044434"/>
            <a:ext cx="1531188" cy="369332"/>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FF0000"/>
                </a:solidFill>
                <a:effectLst/>
                <a:uLnTx/>
                <a:uFillTx/>
                <a:latin typeface="Arial" charset="0"/>
                <a:ea typeface="ＭＳ Ｐゴシック" pitchFamily="50" charset="-128"/>
                <a:cs typeface="+mn-cs"/>
              </a:rPr>
              <a:t>4.37 / 10,000</a:t>
            </a:r>
            <a:endParaRPr kumimoji="1" lang="ja-JP" altLang="en-US" sz="1800" b="0" i="0" u="none" strike="noStrike" kern="1200" cap="none" spc="0" normalizeH="0" baseline="0" noProof="0" dirty="0">
              <a:ln>
                <a:noFill/>
              </a:ln>
              <a:solidFill>
                <a:srgbClr val="FF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3385741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295"/>
                                        </p:tgtEl>
                                        <p:attrNameLst>
                                          <p:attrName>style.visibility</p:attrName>
                                        </p:attrNameLst>
                                      </p:cBhvr>
                                      <p:to>
                                        <p:strVal val="visible"/>
                                      </p:to>
                                    </p:set>
                                    <p:animEffect transition="in" filter="dissolve">
                                      <p:cBhvr>
                                        <p:cTn id="7" dur="500"/>
                                        <p:tgtEl>
                                          <p:spTgt spid="1229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2299"/>
                                        </p:tgtEl>
                                        <p:attrNameLst>
                                          <p:attrName>style.visibility</p:attrName>
                                        </p:attrNameLst>
                                      </p:cBhvr>
                                      <p:to>
                                        <p:strVal val="visible"/>
                                      </p:to>
                                    </p:set>
                                    <p:animEffect transition="in" filter="wipe(left)">
                                      <p:cBhvr>
                                        <p:cTn id="12" dur="500"/>
                                        <p:tgtEl>
                                          <p:spTgt spid="12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2" name="Text Box 4"/>
          <p:cNvSpPr txBox="1">
            <a:spLocks noChangeArrowheads="1"/>
          </p:cNvSpPr>
          <p:nvPr/>
        </p:nvSpPr>
        <p:spPr bwMode="auto">
          <a:xfrm>
            <a:off x="468313" y="3429000"/>
            <a:ext cx="5254625" cy="366713"/>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東京直下型地震の発生確率（今後４年間内に </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70% </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a:t>
            </a:r>
          </a:p>
        </p:txBody>
      </p:sp>
      <p:sp>
        <p:nvSpPr>
          <p:cNvPr id="94213" name="Text Box 5"/>
          <p:cNvSpPr txBox="1">
            <a:spLocks noChangeArrowheads="1"/>
          </p:cNvSpPr>
          <p:nvPr/>
        </p:nvSpPr>
        <p:spPr bwMode="auto">
          <a:xfrm>
            <a:off x="468313" y="333375"/>
            <a:ext cx="4881562" cy="366713"/>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東海地震が明日起こる確率</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今後</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30</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年内に</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87%</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a:t>
            </a:r>
          </a:p>
        </p:txBody>
      </p:sp>
      <p:sp>
        <p:nvSpPr>
          <p:cNvPr id="94214" name="Text Box 6"/>
          <p:cNvSpPr txBox="1">
            <a:spLocks noChangeArrowheads="1"/>
          </p:cNvSpPr>
          <p:nvPr/>
        </p:nvSpPr>
        <p:spPr bwMode="auto">
          <a:xfrm>
            <a:off x="950913" y="928688"/>
            <a:ext cx="6929437" cy="366712"/>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 今後の</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30</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年が</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100</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回あるとして、その中で</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87</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回で東海地震が起きる</a:t>
            </a:r>
          </a:p>
        </p:txBody>
      </p:sp>
      <p:sp>
        <p:nvSpPr>
          <p:cNvPr id="94215" name="Text Box 7"/>
          <p:cNvSpPr txBox="1">
            <a:spLocks noChangeArrowheads="1"/>
          </p:cNvSpPr>
          <p:nvPr/>
        </p:nvSpPr>
        <p:spPr bwMode="auto">
          <a:xfrm>
            <a:off x="950913" y="1347788"/>
            <a:ext cx="5457825" cy="366712"/>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 </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365 x 30 x 100 </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日のうち、</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87</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日で東海地震が起きる</a:t>
            </a:r>
          </a:p>
        </p:txBody>
      </p:sp>
      <p:sp>
        <p:nvSpPr>
          <p:cNvPr id="94216" name="Text Box 8"/>
          <p:cNvSpPr txBox="1">
            <a:spLocks noChangeArrowheads="1"/>
          </p:cNvSpPr>
          <p:nvPr/>
        </p:nvSpPr>
        <p:spPr bwMode="auto">
          <a:xfrm>
            <a:off x="950913" y="1766888"/>
            <a:ext cx="5127625" cy="366712"/>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 </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1,095,000</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　日のうち、</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87 </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日で東海地震が起きる</a:t>
            </a:r>
          </a:p>
        </p:txBody>
      </p:sp>
      <p:grpSp>
        <p:nvGrpSpPr>
          <p:cNvPr id="94226" name="Group 18"/>
          <p:cNvGrpSpPr>
            <a:grpSpLocks/>
          </p:cNvGrpSpPr>
          <p:nvPr/>
        </p:nvGrpSpPr>
        <p:grpSpPr bwMode="auto">
          <a:xfrm>
            <a:off x="1835150" y="2290763"/>
            <a:ext cx="4032250" cy="850900"/>
            <a:chOff x="748" y="2129"/>
            <a:chExt cx="2540" cy="536"/>
          </a:xfrm>
        </p:grpSpPr>
        <p:grpSp>
          <p:nvGrpSpPr>
            <p:cNvPr id="94225" name="Group 17"/>
            <p:cNvGrpSpPr>
              <a:grpSpLocks/>
            </p:cNvGrpSpPr>
            <p:nvPr/>
          </p:nvGrpSpPr>
          <p:grpSpPr bwMode="auto">
            <a:xfrm>
              <a:off x="748" y="2129"/>
              <a:ext cx="998" cy="536"/>
              <a:chOff x="748" y="2127"/>
              <a:chExt cx="998" cy="536"/>
            </a:xfrm>
          </p:grpSpPr>
          <p:sp>
            <p:nvSpPr>
              <p:cNvPr id="94217" name="Text Box 9"/>
              <p:cNvSpPr txBox="1">
                <a:spLocks noChangeArrowheads="1"/>
              </p:cNvSpPr>
              <p:nvPr/>
            </p:nvSpPr>
            <p:spPr bwMode="auto">
              <a:xfrm>
                <a:off x="1109" y="2127"/>
                <a:ext cx="276"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87</a:t>
                </a:r>
              </a:p>
            </p:txBody>
          </p:sp>
          <p:sp>
            <p:nvSpPr>
              <p:cNvPr id="94218" name="Line 10"/>
              <p:cNvSpPr>
                <a:spLocks noChangeShapeType="1"/>
              </p:cNvSpPr>
              <p:nvPr/>
            </p:nvSpPr>
            <p:spPr bwMode="auto">
              <a:xfrm>
                <a:off x="748" y="2387"/>
                <a:ext cx="998" cy="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94219" name="Text Box 11"/>
              <p:cNvSpPr txBox="1">
                <a:spLocks noChangeArrowheads="1"/>
              </p:cNvSpPr>
              <p:nvPr/>
            </p:nvSpPr>
            <p:spPr bwMode="auto">
              <a:xfrm>
                <a:off x="869" y="2432"/>
                <a:ext cx="756"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1,095,000</a:t>
                </a:r>
              </a:p>
            </p:txBody>
          </p:sp>
        </p:grpSp>
        <p:sp>
          <p:nvSpPr>
            <p:cNvPr id="94220" name="Text Box 12"/>
            <p:cNvSpPr txBox="1">
              <a:spLocks noChangeArrowheads="1"/>
            </p:cNvSpPr>
            <p:nvPr/>
          </p:nvSpPr>
          <p:spPr bwMode="auto">
            <a:xfrm>
              <a:off x="1882" y="2282"/>
              <a:ext cx="240"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 </a:t>
              </a:r>
            </a:p>
          </p:txBody>
        </p:sp>
        <p:grpSp>
          <p:nvGrpSpPr>
            <p:cNvPr id="94224" name="Group 16"/>
            <p:cNvGrpSpPr>
              <a:grpSpLocks/>
            </p:cNvGrpSpPr>
            <p:nvPr/>
          </p:nvGrpSpPr>
          <p:grpSpPr bwMode="auto">
            <a:xfrm>
              <a:off x="2290" y="2129"/>
              <a:ext cx="998" cy="536"/>
              <a:chOff x="2290" y="2131"/>
              <a:chExt cx="998" cy="536"/>
            </a:xfrm>
          </p:grpSpPr>
          <p:sp>
            <p:nvSpPr>
              <p:cNvPr id="94221" name="Text Box 13"/>
              <p:cNvSpPr txBox="1">
                <a:spLocks noChangeArrowheads="1"/>
              </p:cNvSpPr>
              <p:nvPr/>
            </p:nvSpPr>
            <p:spPr bwMode="auto">
              <a:xfrm>
                <a:off x="2591" y="2131"/>
                <a:ext cx="396"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0.79</a:t>
                </a:r>
              </a:p>
            </p:txBody>
          </p:sp>
          <p:sp>
            <p:nvSpPr>
              <p:cNvPr id="94222" name="Line 14"/>
              <p:cNvSpPr>
                <a:spLocks noChangeShapeType="1"/>
              </p:cNvSpPr>
              <p:nvPr/>
            </p:nvSpPr>
            <p:spPr bwMode="auto">
              <a:xfrm>
                <a:off x="2290" y="2391"/>
                <a:ext cx="998" cy="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94223" name="Text Box 15"/>
              <p:cNvSpPr txBox="1">
                <a:spLocks noChangeArrowheads="1"/>
              </p:cNvSpPr>
              <p:nvPr/>
            </p:nvSpPr>
            <p:spPr bwMode="auto">
              <a:xfrm>
                <a:off x="2511" y="2436"/>
                <a:ext cx="556"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10,000</a:t>
                </a:r>
              </a:p>
            </p:txBody>
          </p:sp>
        </p:grpSp>
      </p:grpSp>
      <p:sp>
        <p:nvSpPr>
          <p:cNvPr id="94227" name="Text Box 19"/>
          <p:cNvSpPr txBox="1">
            <a:spLocks noChangeArrowheads="1"/>
          </p:cNvSpPr>
          <p:nvPr/>
        </p:nvSpPr>
        <p:spPr bwMode="auto">
          <a:xfrm>
            <a:off x="950913" y="3952875"/>
            <a:ext cx="6802437" cy="366713"/>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 今後の</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4</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年が</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100</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回あるとして、その中で</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70</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回で東海地震が起きる</a:t>
            </a:r>
          </a:p>
        </p:txBody>
      </p:sp>
      <p:sp>
        <p:nvSpPr>
          <p:cNvPr id="94228" name="Text Box 20"/>
          <p:cNvSpPr txBox="1">
            <a:spLocks noChangeArrowheads="1"/>
          </p:cNvSpPr>
          <p:nvPr/>
        </p:nvSpPr>
        <p:spPr bwMode="auto">
          <a:xfrm>
            <a:off x="950913" y="4371975"/>
            <a:ext cx="5330825" cy="366713"/>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 </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365 x 4 x 100 </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日のうち、</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70</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日で東海地震が起きる</a:t>
            </a:r>
          </a:p>
        </p:txBody>
      </p:sp>
      <p:sp>
        <p:nvSpPr>
          <p:cNvPr id="94229" name="Text Box 21"/>
          <p:cNvSpPr txBox="1">
            <a:spLocks noChangeArrowheads="1"/>
          </p:cNvSpPr>
          <p:nvPr/>
        </p:nvSpPr>
        <p:spPr bwMode="auto">
          <a:xfrm>
            <a:off x="950913" y="4791075"/>
            <a:ext cx="4937125" cy="366713"/>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 </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146,000</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　日のうち、</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70 </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日で東海地震が起きる</a:t>
            </a:r>
          </a:p>
        </p:txBody>
      </p:sp>
      <p:grpSp>
        <p:nvGrpSpPr>
          <p:cNvPr id="94241" name="Group 33"/>
          <p:cNvGrpSpPr>
            <a:grpSpLocks/>
          </p:cNvGrpSpPr>
          <p:nvPr/>
        </p:nvGrpSpPr>
        <p:grpSpPr bwMode="auto">
          <a:xfrm>
            <a:off x="1835150" y="5516563"/>
            <a:ext cx="4032250" cy="850900"/>
            <a:chOff x="599" y="3348"/>
            <a:chExt cx="2540" cy="536"/>
          </a:xfrm>
        </p:grpSpPr>
        <p:grpSp>
          <p:nvGrpSpPr>
            <p:cNvPr id="94240" name="Group 32"/>
            <p:cNvGrpSpPr>
              <a:grpSpLocks/>
            </p:cNvGrpSpPr>
            <p:nvPr/>
          </p:nvGrpSpPr>
          <p:grpSpPr bwMode="auto">
            <a:xfrm>
              <a:off x="599" y="3348"/>
              <a:ext cx="998" cy="536"/>
              <a:chOff x="599" y="3348"/>
              <a:chExt cx="998" cy="536"/>
            </a:xfrm>
          </p:grpSpPr>
          <p:sp>
            <p:nvSpPr>
              <p:cNvPr id="94232" name="Text Box 24"/>
              <p:cNvSpPr txBox="1">
                <a:spLocks noChangeArrowheads="1"/>
              </p:cNvSpPr>
              <p:nvPr/>
            </p:nvSpPr>
            <p:spPr bwMode="auto">
              <a:xfrm>
                <a:off x="960" y="3348"/>
                <a:ext cx="276"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70</a:t>
                </a:r>
              </a:p>
            </p:txBody>
          </p:sp>
          <p:sp>
            <p:nvSpPr>
              <p:cNvPr id="94233" name="Line 25"/>
              <p:cNvSpPr>
                <a:spLocks noChangeShapeType="1"/>
              </p:cNvSpPr>
              <p:nvPr/>
            </p:nvSpPr>
            <p:spPr bwMode="auto">
              <a:xfrm>
                <a:off x="599" y="3608"/>
                <a:ext cx="998" cy="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94234" name="Text Box 26"/>
              <p:cNvSpPr txBox="1">
                <a:spLocks noChangeArrowheads="1"/>
              </p:cNvSpPr>
              <p:nvPr/>
            </p:nvSpPr>
            <p:spPr bwMode="auto">
              <a:xfrm>
                <a:off x="780" y="3653"/>
                <a:ext cx="636"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146,000</a:t>
                </a:r>
              </a:p>
            </p:txBody>
          </p:sp>
        </p:grpSp>
        <p:sp>
          <p:nvSpPr>
            <p:cNvPr id="94235" name="Text Box 27"/>
            <p:cNvSpPr txBox="1">
              <a:spLocks noChangeArrowheads="1"/>
            </p:cNvSpPr>
            <p:nvPr/>
          </p:nvSpPr>
          <p:spPr bwMode="auto">
            <a:xfrm>
              <a:off x="1733" y="3501"/>
              <a:ext cx="240"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 </a:t>
              </a:r>
            </a:p>
          </p:txBody>
        </p:sp>
        <p:grpSp>
          <p:nvGrpSpPr>
            <p:cNvPr id="94236" name="Group 28"/>
            <p:cNvGrpSpPr>
              <a:grpSpLocks/>
            </p:cNvGrpSpPr>
            <p:nvPr/>
          </p:nvGrpSpPr>
          <p:grpSpPr bwMode="auto">
            <a:xfrm>
              <a:off x="2141" y="3348"/>
              <a:ext cx="998" cy="536"/>
              <a:chOff x="2290" y="2131"/>
              <a:chExt cx="998" cy="536"/>
            </a:xfrm>
          </p:grpSpPr>
          <p:sp>
            <p:nvSpPr>
              <p:cNvPr id="94237" name="Text Box 29"/>
              <p:cNvSpPr txBox="1">
                <a:spLocks noChangeArrowheads="1"/>
              </p:cNvSpPr>
              <p:nvPr/>
            </p:nvSpPr>
            <p:spPr bwMode="auto">
              <a:xfrm>
                <a:off x="2591" y="2131"/>
                <a:ext cx="316"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4.8</a:t>
                </a:r>
              </a:p>
            </p:txBody>
          </p:sp>
          <p:sp>
            <p:nvSpPr>
              <p:cNvPr id="94238" name="Line 30"/>
              <p:cNvSpPr>
                <a:spLocks noChangeShapeType="1"/>
              </p:cNvSpPr>
              <p:nvPr/>
            </p:nvSpPr>
            <p:spPr bwMode="auto">
              <a:xfrm>
                <a:off x="2290" y="2391"/>
                <a:ext cx="998" cy="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94239" name="Text Box 31"/>
              <p:cNvSpPr txBox="1">
                <a:spLocks noChangeArrowheads="1"/>
              </p:cNvSpPr>
              <p:nvPr/>
            </p:nvSpPr>
            <p:spPr bwMode="auto">
              <a:xfrm>
                <a:off x="2511" y="2436"/>
                <a:ext cx="556"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10,000</a:t>
                </a:r>
              </a:p>
            </p:txBody>
          </p:sp>
        </p:grpSp>
      </p:grpSp>
    </p:spTree>
    <p:extLst>
      <p:ext uri="{BB962C8B-B14F-4D97-AF65-F5344CB8AC3E}">
        <p14:creationId xmlns:p14="http://schemas.microsoft.com/office/powerpoint/2010/main" val="33338768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9"/>
          <p:cNvGrpSpPr>
            <a:grpSpLocks/>
          </p:cNvGrpSpPr>
          <p:nvPr/>
        </p:nvGrpSpPr>
        <p:grpSpPr bwMode="auto">
          <a:xfrm>
            <a:off x="827584" y="1340768"/>
            <a:ext cx="7716838" cy="3030538"/>
            <a:chOff x="611" y="2432"/>
            <a:chExt cx="4861" cy="1909"/>
          </a:xfrm>
        </p:grpSpPr>
        <p:sp>
          <p:nvSpPr>
            <p:cNvPr id="3" name="Line 15"/>
            <p:cNvSpPr>
              <a:spLocks noChangeShapeType="1"/>
            </p:cNvSpPr>
            <p:nvPr/>
          </p:nvSpPr>
          <p:spPr bwMode="auto">
            <a:xfrm>
              <a:off x="1111" y="3521"/>
              <a:ext cx="2947" cy="0"/>
            </a:xfrm>
            <a:prstGeom prst="line">
              <a:avLst/>
            </a:prstGeom>
            <a:noFill/>
            <a:ln w="9525">
              <a:solidFill>
                <a:schemeClr val="tx1"/>
              </a:solidFill>
              <a:prstDash val="dash"/>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4" name="Line 16"/>
            <p:cNvSpPr>
              <a:spLocks noChangeShapeType="1"/>
            </p:cNvSpPr>
            <p:nvPr/>
          </p:nvSpPr>
          <p:spPr bwMode="auto">
            <a:xfrm flipV="1">
              <a:off x="1985" y="2614"/>
              <a:ext cx="1938" cy="619"/>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5" name="Text Box 17"/>
            <p:cNvSpPr txBox="1">
              <a:spLocks noChangeArrowheads="1"/>
            </p:cNvSpPr>
            <p:nvPr/>
          </p:nvSpPr>
          <p:spPr bwMode="auto">
            <a:xfrm>
              <a:off x="824" y="3884"/>
              <a:ext cx="196"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0</a:t>
              </a:r>
            </a:p>
          </p:txBody>
        </p:sp>
        <p:sp>
          <p:nvSpPr>
            <p:cNvPr id="9" name="Text Box 21"/>
            <p:cNvSpPr txBox="1">
              <a:spLocks noChangeArrowheads="1"/>
            </p:cNvSpPr>
            <p:nvPr/>
          </p:nvSpPr>
          <p:spPr bwMode="auto">
            <a:xfrm>
              <a:off x="1274" y="4089"/>
              <a:ext cx="318" cy="233"/>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0.1</a:t>
              </a:r>
            </a:p>
          </p:txBody>
        </p:sp>
        <p:sp>
          <p:nvSpPr>
            <p:cNvPr id="10" name="Text Box 22"/>
            <p:cNvSpPr txBox="1">
              <a:spLocks noChangeArrowheads="1"/>
            </p:cNvSpPr>
            <p:nvPr/>
          </p:nvSpPr>
          <p:spPr bwMode="auto">
            <a:xfrm>
              <a:off x="1897" y="4108"/>
              <a:ext cx="197" cy="233"/>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1</a:t>
              </a:r>
            </a:p>
          </p:txBody>
        </p:sp>
        <p:sp>
          <p:nvSpPr>
            <p:cNvPr id="11" name="Text Box 23"/>
            <p:cNvSpPr txBox="1">
              <a:spLocks noChangeArrowheads="1"/>
            </p:cNvSpPr>
            <p:nvPr/>
          </p:nvSpPr>
          <p:spPr bwMode="auto">
            <a:xfrm>
              <a:off x="2781" y="4089"/>
              <a:ext cx="197" cy="233"/>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2</a:t>
              </a:r>
            </a:p>
          </p:txBody>
        </p:sp>
        <p:sp>
          <p:nvSpPr>
            <p:cNvPr id="12" name="Text Box 24"/>
            <p:cNvSpPr txBox="1">
              <a:spLocks noChangeArrowheads="1"/>
            </p:cNvSpPr>
            <p:nvPr/>
          </p:nvSpPr>
          <p:spPr bwMode="auto">
            <a:xfrm>
              <a:off x="3704" y="4083"/>
              <a:ext cx="197" cy="233"/>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3</a:t>
              </a:r>
            </a:p>
          </p:txBody>
        </p:sp>
        <p:grpSp>
          <p:nvGrpSpPr>
            <p:cNvPr id="14" name="Group 30"/>
            <p:cNvGrpSpPr>
              <a:grpSpLocks/>
            </p:cNvGrpSpPr>
            <p:nvPr/>
          </p:nvGrpSpPr>
          <p:grpSpPr bwMode="auto">
            <a:xfrm>
              <a:off x="1020" y="2432"/>
              <a:ext cx="91" cy="1588"/>
              <a:chOff x="1020" y="2432"/>
              <a:chExt cx="91" cy="1588"/>
            </a:xfrm>
          </p:grpSpPr>
          <p:sp>
            <p:nvSpPr>
              <p:cNvPr id="33" name="Line 12"/>
              <p:cNvSpPr>
                <a:spLocks noChangeShapeType="1"/>
              </p:cNvSpPr>
              <p:nvPr/>
            </p:nvSpPr>
            <p:spPr bwMode="auto">
              <a:xfrm>
                <a:off x="1111" y="2432"/>
                <a:ext cx="0" cy="1588"/>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34" name="Line 26"/>
              <p:cNvSpPr>
                <a:spLocks noChangeShapeType="1"/>
              </p:cNvSpPr>
              <p:nvPr/>
            </p:nvSpPr>
            <p:spPr bwMode="auto">
              <a:xfrm flipH="1">
                <a:off x="1020" y="4020"/>
                <a:ext cx="91" cy="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35" name="Line 27"/>
              <p:cNvSpPr>
                <a:spLocks noChangeShapeType="1"/>
              </p:cNvSpPr>
              <p:nvPr/>
            </p:nvSpPr>
            <p:spPr bwMode="auto">
              <a:xfrm flipH="1">
                <a:off x="1020" y="3521"/>
                <a:ext cx="91" cy="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36" name="Line 28"/>
              <p:cNvSpPr>
                <a:spLocks noChangeShapeType="1"/>
              </p:cNvSpPr>
              <p:nvPr/>
            </p:nvSpPr>
            <p:spPr bwMode="auto">
              <a:xfrm flipH="1">
                <a:off x="1020" y="3022"/>
                <a:ext cx="91" cy="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37" name="Line 29"/>
              <p:cNvSpPr>
                <a:spLocks noChangeShapeType="1"/>
              </p:cNvSpPr>
              <p:nvPr/>
            </p:nvSpPr>
            <p:spPr bwMode="auto">
              <a:xfrm flipH="1">
                <a:off x="1020" y="2523"/>
                <a:ext cx="91" cy="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grpSp>
        <p:sp>
          <p:nvSpPr>
            <p:cNvPr id="15" name="Text Box 31"/>
            <p:cNvSpPr txBox="1">
              <a:spLocks noChangeArrowheads="1"/>
            </p:cNvSpPr>
            <p:nvPr/>
          </p:nvSpPr>
          <p:spPr bwMode="auto">
            <a:xfrm rot="16200000">
              <a:off x="401" y="3059"/>
              <a:ext cx="633" cy="213"/>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生物影響</a:t>
              </a:r>
            </a:p>
          </p:txBody>
        </p:sp>
        <p:sp>
          <p:nvSpPr>
            <p:cNvPr id="16" name="Line 13"/>
            <p:cNvSpPr>
              <a:spLocks noChangeShapeType="1"/>
            </p:cNvSpPr>
            <p:nvPr/>
          </p:nvSpPr>
          <p:spPr bwMode="auto">
            <a:xfrm>
              <a:off x="1111" y="4020"/>
              <a:ext cx="2947" cy="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17" name="Line 32"/>
            <p:cNvSpPr>
              <a:spLocks noChangeShapeType="1"/>
            </p:cNvSpPr>
            <p:nvPr/>
          </p:nvSpPr>
          <p:spPr bwMode="auto">
            <a:xfrm>
              <a:off x="1988" y="4020"/>
              <a:ext cx="0" cy="9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18" name="Line 33"/>
            <p:cNvSpPr>
              <a:spLocks noChangeShapeType="1"/>
            </p:cNvSpPr>
            <p:nvPr/>
          </p:nvSpPr>
          <p:spPr bwMode="auto">
            <a:xfrm>
              <a:off x="2865" y="4020"/>
              <a:ext cx="0" cy="9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19" name="Line 34"/>
            <p:cNvSpPr>
              <a:spLocks noChangeShapeType="1"/>
            </p:cNvSpPr>
            <p:nvPr/>
          </p:nvSpPr>
          <p:spPr bwMode="auto">
            <a:xfrm>
              <a:off x="3742" y="4020"/>
              <a:ext cx="0" cy="9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20" name="Line 35"/>
            <p:cNvSpPr>
              <a:spLocks noChangeShapeType="1"/>
            </p:cNvSpPr>
            <p:nvPr/>
          </p:nvSpPr>
          <p:spPr bwMode="auto">
            <a:xfrm>
              <a:off x="1435" y="4020"/>
              <a:ext cx="0" cy="9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21" name="Line 36"/>
            <p:cNvSpPr>
              <a:spLocks noChangeShapeType="1"/>
            </p:cNvSpPr>
            <p:nvPr/>
          </p:nvSpPr>
          <p:spPr bwMode="auto">
            <a:xfrm>
              <a:off x="1111" y="4020"/>
              <a:ext cx="0" cy="9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22" name="Text Box 38"/>
            <p:cNvSpPr txBox="1">
              <a:spLocks noChangeArrowheads="1"/>
            </p:cNvSpPr>
            <p:nvPr/>
          </p:nvSpPr>
          <p:spPr bwMode="auto">
            <a:xfrm>
              <a:off x="4105" y="4020"/>
              <a:ext cx="1367"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線量</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ミリシーベルト）</a:t>
              </a:r>
            </a:p>
          </p:txBody>
        </p:sp>
        <p:sp>
          <p:nvSpPr>
            <p:cNvPr id="24" name="Line 40"/>
            <p:cNvSpPr>
              <a:spLocks noChangeShapeType="1"/>
            </p:cNvSpPr>
            <p:nvPr/>
          </p:nvSpPr>
          <p:spPr bwMode="auto">
            <a:xfrm>
              <a:off x="1985" y="3521"/>
              <a:ext cx="0" cy="499"/>
            </a:xfrm>
            <a:prstGeom prst="line">
              <a:avLst/>
            </a:prstGeom>
            <a:noFill/>
            <a:ln w="9525">
              <a:solidFill>
                <a:schemeClr val="tx1"/>
              </a:solidFill>
              <a:round/>
              <a:headEnd type="triangle" w="lg" len="lg"/>
              <a:tailEnd type="triangle" w="lg" len="lg"/>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27" name="Text Box 43"/>
            <p:cNvSpPr txBox="1">
              <a:spLocks noChangeArrowheads="1"/>
            </p:cNvSpPr>
            <p:nvPr/>
          </p:nvSpPr>
          <p:spPr bwMode="auto">
            <a:xfrm>
              <a:off x="2059" y="3653"/>
              <a:ext cx="356"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100</a:t>
              </a:r>
            </a:p>
          </p:txBody>
        </p:sp>
        <p:sp>
          <p:nvSpPr>
            <p:cNvPr id="31" name="Text Box 47"/>
            <p:cNvSpPr txBox="1">
              <a:spLocks noChangeArrowheads="1"/>
            </p:cNvSpPr>
            <p:nvPr/>
          </p:nvSpPr>
          <p:spPr bwMode="auto">
            <a:xfrm>
              <a:off x="3122" y="2954"/>
              <a:ext cx="1559" cy="212"/>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FF0000"/>
                  </a:solidFill>
                  <a:effectLst/>
                  <a:uLnTx/>
                  <a:uFillTx/>
                  <a:latin typeface="Arial" charset="0"/>
                  <a:ea typeface="ＭＳ Ｐゴシック" pitchFamily="50" charset="-128"/>
                  <a:cs typeface="+mn-cs"/>
                </a:rPr>
                <a:t>放射線被ばくによる増加分</a:t>
              </a:r>
            </a:p>
          </p:txBody>
        </p:sp>
        <p:sp>
          <p:nvSpPr>
            <p:cNvPr id="32" name="Text Box 48"/>
            <p:cNvSpPr txBox="1">
              <a:spLocks noChangeArrowheads="1"/>
            </p:cNvSpPr>
            <p:nvPr/>
          </p:nvSpPr>
          <p:spPr bwMode="auto">
            <a:xfrm>
              <a:off x="2366" y="3672"/>
              <a:ext cx="756" cy="212"/>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自然発生分</a:t>
              </a:r>
            </a:p>
          </p:txBody>
        </p:sp>
      </p:grpSp>
      <p:sp>
        <p:nvSpPr>
          <p:cNvPr id="38" name="Line 16"/>
          <p:cNvSpPr>
            <a:spLocks noChangeShapeType="1"/>
          </p:cNvSpPr>
          <p:nvPr/>
        </p:nvSpPr>
        <p:spPr bwMode="auto">
          <a:xfrm flipV="1">
            <a:off x="1910490" y="2618738"/>
            <a:ext cx="1098320" cy="350805"/>
          </a:xfrm>
          <a:prstGeom prst="line">
            <a:avLst/>
          </a:prstGeom>
          <a:noFill/>
          <a:ln w="9525">
            <a:solidFill>
              <a:srgbClr val="FF0000"/>
            </a:solidFill>
            <a:prstDash val="lgDash"/>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39" name="円弧 38"/>
          <p:cNvSpPr/>
          <p:nvPr/>
        </p:nvSpPr>
        <p:spPr>
          <a:xfrm rot="20625290" flipH="1">
            <a:off x="2485911" y="2590367"/>
            <a:ext cx="1315673" cy="472248"/>
          </a:xfrm>
          <a:prstGeom prst="arc">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41" name="円弧 40"/>
          <p:cNvSpPr/>
          <p:nvPr/>
        </p:nvSpPr>
        <p:spPr>
          <a:xfrm rot="5740777">
            <a:off x="1310005" y="867111"/>
            <a:ext cx="1126538" cy="2700140"/>
          </a:xfrm>
          <a:prstGeom prst="arc">
            <a:avLst>
              <a:gd name="adj1" fmla="val 17014109"/>
              <a:gd name="adj2" fmla="val 0"/>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42" name="テキスト ボックス 41"/>
          <p:cNvSpPr txBox="1"/>
          <p:nvPr/>
        </p:nvSpPr>
        <p:spPr>
          <a:xfrm>
            <a:off x="2065644" y="1983404"/>
            <a:ext cx="498855" cy="769441"/>
          </a:xfrm>
          <a:prstGeom prst="rect">
            <a:avLst/>
          </a:prstGeom>
          <a:noFill/>
          <a:ln>
            <a:solidFill>
              <a:schemeClr val="bg1"/>
            </a:solidFill>
          </a:ln>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4400" b="0" i="0" u="none" strike="noStrike" kern="1200" cap="none" spc="0" normalizeH="0" baseline="0" noProof="0" dirty="0">
                <a:ln>
                  <a:noFill/>
                </a:ln>
                <a:solidFill>
                  <a:srgbClr val="FFFFFF">
                    <a:lumMod val="65000"/>
                  </a:srgbClr>
                </a:solidFill>
                <a:effectLst/>
                <a:uLnTx/>
                <a:uFillTx/>
                <a:latin typeface="Arial" charset="0"/>
                <a:ea typeface="ＭＳ Ｐゴシック" pitchFamily="50" charset="-128"/>
                <a:cs typeface="+mn-cs"/>
              </a:rPr>
              <a:t>?</a:t>
            </a:r>
            <a:endParaRPr kumimoji="1" lang="ja-JP" altLang="en-US" sz="4400" b="0" i="0" u="none" strike="noStrike" kern="1200" cap="none" spc="0" normalizeH="0" baseline="0" noProof="0" dirty="0">
              <a:ln>
                <a:noFill/>
              </a:ln>
              <a:solidFill>
                <a:srgbClr val="FFFFFF">
                  <a:lumMod val="65000"/>
                </a:srgbClr>
              </a:solidFill>
              <a:effectLst/>
              <a:uLnTx/>
              <a:uFillTx/>
              <a:latin typeface="Arial" charset="0"/>
              <a:ea typeface="ＭＳ Ｐゴシック" pitchFamily="50" charset="-128"/>
              <a:cs typeface="+mn-cs"/>
            </a:endParaRPr>
          </a:p>
        </p:txBody>
      </p:sp>
      <p:sp>
        <p:nvSpPr>
          <p:cNvPr id="43" name="テキスト ボックス 42"/>
          <p:cNvSpPr txBox="1"/>
          <p:nvPr/>
        </p:nvSpPr>
        <p:spPr>
          <a:xfrm>
            <a:off x="1392008" y="4848111"/>
            <a:ext cx="5888150" cy="369332"/>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しきい値無し直線仮説（</a:t>
            </a:r>
            <a:r>
              <a:rPr kumimoji="1" lang="en-US" altLang="ja-JP" sz="18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Linear Non-Threshold : </a:t>
            </a:r>
            <a:r>
              <a:rPr kumimoji="1" lang="en-US" altLang="ja-JP" sz="1800" b="0" i="0" u="none" strike="noStrike" kern="1200" cap="none" spc="0" normalizeH="0" baseline="0" noProof="0" dirty="0" err="1">
                <a:ln>
                  <a:noFill/>
                </a:ln>
                <a:solidFill>
                  <a:srgbClr val="000000"/>
                </a:solidFill>
                <a:effectLst/>
                <a:uLnTx/>
                <a:uFillTx/>
                <a:latin typeface="Arial" charset="0"/>
                <a:ea typeface="ＭＳ Ｐゴシック" pitchFamily="50" charset="-128"/>
                <a:cs typeface="+mn-cs"/>
              </a:rPr>
              <a:t>LNT</a:t>
            </a:r>
            <a:r>
              <a:rPr kumimoji="1" lang="ja-JP" altLang="en-US" sz="18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仮説）</a:t>
            </a:r>
          </a:p>
        </p:txBody>
      </p:sp>
    </p:spTree>
    <p:extLst>
      <p:ext uri="{BB962C8B-B14F-4D97-AF65-F5344CB8AC3E}">
        <p14:creationId xmlns:p14="http://schemas.microsoft.com/office/powerpoint/2010/main" val="32367423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468313" y="234950"/>
            <a:ext cx="5975350" cy="396875"/>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a:ln>
                  <a:noFill/>
                </a:ln>
                <a:solidFill>
                  <a:srgbClr val="000000"/>
                </a:solidFill>
                <a:effectLst/>
                <a:uLnTx/>
                <a:uFillTx/>
                <a:latin typeface="Arial" charset="0"/>
                <a:ea typeface="ＭＳ Ｐゴシック" pitchFamily="50" charset="-128"/>
                <a:cs typeface="+mn-cs"/>
              </a:rPr>
              <a:t>「低線量被ばくによる健康への被害」の実際　</a:t>
            </a:r>
          </a:p>
        </p:txBody>
      </p:sp>
      <p:sp>
        <p:nvSpPr>
          <p:cNvPr id="89096" name="Text Box 8"/>
          <p:cNvSpPr txBox="1">
            <a:spLocks noChangeArrowheads="1"/>
          </p:cNvSpPr>
          <p:nvPr/>
        </p:nvSpPr>
        <p:spPr bwMode="auto">
          <a:xfrm>
            <a:off x="755650" y="836613"/>
            <a:ext cx="7361238" cy="650875"/>
          </a:xfrm>
          <a:prstGeom prst="rect">
            <a:avLst/>
          </a:prstGeom>
          <a:noFill/>
          <a:ln w="9525">
            <a:solidFill>
              <a:srgbClr val="FF0000"/>
            </a:solid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全ての放射線（自然も医療も原発事故由来も）は、電離作用によって分子を</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電離させ「ラジカル」を生成することによって、細胞へ障害をもたらす。</a:t>
            </a:r>
          </a:p>
        </p:txBody>
      </p:sp>
      <p:sp>
        <p:nvSpPr>
          <p:cNvPr id="89097" name="Text Box 9"/>
          <p:cNvSpPr txBox="1">
            <a:spLocks noChangeArrowheads="1"/>
          </p:cNvSpPr>
          <p:nvPr/>
        </p:nvSpPr>
        <p:spPr bwMode="auto">
          <a:xfrm>
            <a:off x="755650" y="1700213"/>
            <a:ext cx="4738798" cy="369332"/>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低線量被ばくによって予想される健康への影響</a:t>
            </a:r>
          </a:p>
        </p:txBody>
      </p:sp>
      <p:sp>
        <p:nvSpPr>
          <p:cNvPr id="89098" name="Text Box 10"/>
          <p:cNvSpPr txBox="1">
            <a:spLocks noChangeArrowheads="1"/>
          </p:cNvSpPr>
          <p:nvPr/>
        </p:nvSpPr>
        <p:spPr bwMode="auto">
          <a:xfrm>
            <a:off x="1093788" y="2282825"/>
            <a:ext cx="4772025" cy="366713"/>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１．突然変異の生成に起因する発がん率の上昇</a:t>
            </a:r>
          </a:p>
        </p:txBody>
      </p:sp>
      <p:sp>
        <p:nvSpPr>
          <p:cNvPr id="89099" name="Text Box 11"/>
          <p:cNvSpPr txBox="1">
            <a:spLocks noChangeArrowheads="1"/>
          </p:cNvSpPr>
          <p:nvPr/>
        </p:nvSpPr>
        <p:spPr bwMode="auto">
          <a:xfrm>
            <a:off x="1093788" y="2857500"/>
            <a:ext cx="4530725" cy="366713"/>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２．ラジカルによって細胞が破壊される可能性</a:t>
            </a:r>
          </a:p>
        </p:txBody>
      </p:sp>
      <p:sp>
        <p:nvSpPr>
          <p:cNvPr id="89100" name="Text Box 12"/>
          <p:cNvSpPr txBox="1">
            <a:spLocks noChangeArrowheads="1"/>
          </p:cNvSpPr>
          <p:nvPr/>
        </p:nvSpPr>
        <p:spPr bwMode="auto">
          <a:xfrm>
            <a:off x="1093788" y="3433763"/>
            <a:ext cx="5075237" cy="366712"/>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３．電磁波として細胞に誤作動等を誘発する可能性</a:t>
            </a:r>
          </a:p>
        </p:txBody>
      </p:sp>
      <p:sp>
        <p:nvSpPr>
          <p:cNvPr id="89101" name="Text Box 13"/>
          <p:cNvSpPr txBox="1">
            <a:spLocks noChangeArrowheads="1"/>
          </p:cNvSpPr>
          <p:nvPr/>
        </p:nvSpPr>
        <p:spPr bwMode="auto">
          <a:xfrm>
            <a:off x="755650" y="4005263"/>
            <a:ext cx="7786688" cy="366712"/>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２，３は可能性として考えることはできるが、実際にその存在を示す知見はない。</a:t>
            </a:r>
          </a:p>
        </p:txBody>
      </p:sp>
      <p:sp>
        <p:nvSpPr>
          <p:cNvPr id="89102" name="Text Box 14"/>
          <p:cNvSpPr txBox="1">
            <a:spLocks noChangeArrowheads="1"/>
          </p:cNvSpPr>
          <p:nvPr/>
        </p:nvSpPr>
        <p:spPr bwMode="auto">
          <a:xfrm>
            <a:off x="684213" y="4508500"/>
            <a:ext cx="7580312" cy="641350"/>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「ペトカウ効果」は、低線量放射線被ばくによって、なにか特別なことが起こる、ことを言っているのではない。ただ、放射線障害の効率がよくなるだけ。</a:t>
            </a:r>
          </a:p>
        </p:txBody>
      </p:sp>
      <p:sp>
        <p:nvSpPr>
          <p:cNvPr id="89103" name="Text Box 15"/>
          <p:cNvSpPr txBox="1">
            <a:spLocks noChangeArrowheads="1"/>
          </p:cNvSpPr>
          <p:nvPr/>
        </p:nvSpPr>
        <p:spPr bwMode="auto">
          <a:xfrm>
            <a:off x="663575" y="5441950"/>
            <a:ext cx="7724775" cy="650875"/>
          </a:xfrm>
          <a:prstGeom prst="rect">
            <a:avLst/>
          </a:prstGeom>
          <a:noFill/>
          <a:ln w="9525">
            <a:solidFill>
              <a:srgbClr val="FF0000"/>
            </a:solid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低線量の放射線被ばくによる健康の障害よりも、不安になってストレスを感じることによる健康障害の方が影響が大きい。</a:t>
            </a:r>
          </a:p>
        </p:txBody>
      </p:sp>
    </p:spTree>
    <p:extLst>
      <p:ext uri="{BB962C8B-B14F-4D97-AF65-F5344CB8AC3E}">
        <p14:creationId xmlns:p14="http://schemas.microsoft.com/office/powerpoint/2010/main" val="2601847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9096"/>
                                        </p:tgtEl>
                                        <p:attrNameLst>
                                          <p:attrName>style.visibility</p:attrName>
                                        </p:attrNameLst>
                                      </p:cBhvr>
                                      <p:to>
                                        <p:strVal val="visible"/>
                                      </p:to>
                                    </p:set>
                                    <p:animEffect transition="in" filter="wipe(left)">
                                      <p:cBhvr>
                                        <p:cTn id="7" dur="500"/>
                                        <p:tgtEl>
                                          <p:spTgt spid="8909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9097"/>
                                        </p:tgtEl>
                                        <p:attrNameLst>
                                          <p:attrName>style.visibility</p:attrName>
                                        </p:attrNameLst>
                                      </p:cBhvr>
                                      <p:to>
                                        <p:strVal val="visible"/>
                                      </p:to>
                                    </p:set>
                                    <p:animEffect transition="in" filter="wipe(left)">
                                      <p:cBhvr>
                                        <p:cTn id="12" dur="500"/>
                                        <p:tgtEl>
                                          <p:spTgt spid="8909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9098"/>
                                        </p:tgtEl>
                                        <p:attrNameLst>
                                          <p:attrName>style.visibility</p:attrName>
                                        </p:attrNameLst>
                                      </p:cBhvr>
                                      <p:to>
                                        <p:strVal val="visible"/>
                                      </p:to>
                                    </p:set>
                                    <p:animEffect transition="in" filter="wipe(left)">
                                      <p:cBhvr>
                                        <p:cTn id="17" dur="500"/>
                                        <p:tgtEl>
                                          <p:spTgt spid="8909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9099"/>
                                        </p:tgtEl>
                                        <p:attrNameLst>
                                          <p:attrName>style.visibility</p:attrName>
                                        </p:attrNameLst>
                                      </p:cBhvr>
                                      <p:to>
                                        <p:strVal val="visible"/>
                                      </p:to>
                                    </p:set>
                                    <p:animEffect transition="in" filter="wipe(left)">
                                      <p:cBhvr>
                                        <p:cTn id="22" dur="500"/>
                                        <p:tgtEl>
                                          <p:spTgt spid="8909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9100"/>
                                        </p:tgtEl>
                                        <p:attrNameLst>
                                          <p:attrName>style.visibility</p:attrName>
                                        </p:attrNameLst>
                                      </p:cBhvr>
                                      <p:to>
                                        <p:strVal val="visible"/>
                                      </p:to>
                                    </p:set>
                                    <p:animEffect transition="in" filter="wipe(left)">
                                      <p:cBhvr>
                                        <p:cTn id="27" dur="500"/>
                                        <p:tgtEl>
                                          <p:spTgt spid="8910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9101"/>
                                        </p:tgtEl>
                                        <p:attrNameLst>
                                          <p:attrName>style.visibility</p:attrName>
                                        </p:attrNameLst>
                                      </p:cBhvr>
                                      <p:to>
                                        <p:strVal val="visible"/>
                                      </p:to>
                                    </p:set>
                                    <p:animEffect transition="in" filter="wipe(left)">
                                      <p:cBhvr>
                                        <p:cTn id="32" dur="500"/>
                                        <p:tgtEl>
                                          <p:spTgt spid="8910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89102"/>
                                        </p:tgtEl>
                                        <p:attrNameLst>
                                          <p:attrName>style.visibility</p:attrName>
                                        </p:attrNameLst>
                                      </p:cBhvr>
                                      <p:to>
                                        <p:strVal val="visible"/>
                                      </p:to>
                                    </p:set>
                                    <p:animEffect transition="in" filter="wipe(left)">
                                      <p:cBhvr>
                                        <p:cTn id="37" dur="500"/>
                                        <p:tgtEl>
                                          <p:spTgt spid="8910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89103"/>
                                        </p:tgtEl>
                                        <p:attrNameLst>
                                          <p:attrName>style.visibility</p:attrName>
                                        </p:attrNameLst>
                                      </p:cBhvr>
                                      <p:to>
                                        <p:strVal val="visible"/>
                                      </p:to>
                                    </p:set>
                                    <p:animEffect transition="in" filter="wipe(left)">
                                      <p:cBhvr>
                                        <p:cTn id="42" dur="500"/>
                                        <p:tgtEl>
                                          <p:spTgt spid="89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6" grpId="0" animBg="1"/>
      <p:bldP spid="89097" grpId="0"/>
      <p:bldP spid="89098" grpId="0"/>
      <p:bldP spid="89099" grpId="0"/>
      <p:bldP spid="89100" grpId="0"/>
      <p:bldP spid="89101" grpId="0"/>
      <p:bldP spid="89102" grpId="0"/>
      <p:bldP spid="8910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5" name="Text Box 5"/>
          <p:cNvSpPr txBox="1">
            <a:spLocks noChangeArrowheads="1"/>
          </p:cNvSpPr>
          <p:nvPr/>
        </p:nvSpPr>
        <p:spPr bwMode="auto">
          <a:xfrm>
            <a:off x="468313" y="234950"/>
            <a:ext cx="5903912" cy="396875"/>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a:ln>
                  <a:noFill/>
                </a:ln>
                <a:solidFill>
                  <a:srgbClr val="000000"/>
                </a:solidFill>
                <a:effectLst/>
                <a:uLnTx/>
                <a:uFillTx/>
                <a:latin typeface="Arial" charset="0"/>
                <a:ea typeface="ＭＳ Ｐゴシック" pitchFamily="50" charset="-128"/>
                <a:cs typeface="+mn-cs"/>
              </a:rPr>
              <a:t>「低線量被ばくによる健康への被害」の実際　１</a:t>
            </a:r>
          </a:p>
        </p:txBody>
      </p:sp>
      <p:sp>
        <p:nvSpPr>
          <p:cNvPr id="87047" name="Text Box 7"/>
          <p:cNvSpPr txBox="1">
            <a:spLocks noChangeArrowheads="1"/>
          </p:cNvSpPr>
          <p:nvPr/>
        </p:nvSpPr>
        <p:spPr bwMode="auto">
          <a:xfrm>
            <a:off x="179388" y="1268413"/>
            <a:ext cx="8496300" cy="366712"/>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人工の細胞モデルにガンマ線を照射するときに、</a:t>
            </a:r>
          </a:p>
        </p:txBody>
      </p:sp>
      <p:sp>
        <p:nvSpPr>
          <p:cNvPr id="87048" name="Text Box 8"/>
          <p:cNvSpPr txBox="1">
            <a:spLocks noChangeArrowheads="1"/>
          </p:cNvSpPr>
          <p:nvPr/>
        </p:nvSpPr>
        <p:spPr bwMode="auto">
          <a:xfrm>
            <a:off x="179388" y="2500313"/>
            <a:ext cx="8999537" cy="641350"/>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すなわち、</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ガンマ線が弱い場合には、３０分の１の線量のガンマ線で強いガンマ線と同じ効果が現れる。</a:t>
            </a:r>
          </a:p>
        </p:txBody>
      </p:sp>
      <p:grpSp>
        <p:nvGrpSpPr>
          <p:cNvPr id="87057" name="Group 17"/>
          <p:cNvGrpSpPr>
            <a:grpSpLocks/>
          </p:cNvGrpSpPr>
          <p:nvPr/>
        </p:nvGrpSpPr>
        <p:grpSpPr bwMode="auto">
          <a:xfrm>
            <a:off x="447675" y="803275"/>
            <a:ext cx="7083425" cy="366713"/>
            <a:chOff x="282" y="506"/>
            <a:chExt cx="4462" cy="231"/>
          </a:xfrm>
        </p:grpSpPr>
        <p:sp>
          <p:nvSpPr>
            <p:cNvPr id="87046" name="Text Box 6"/>
            <p:cNvSpPr txBox="1">
              <a:spLocks noChangeArrowheads="1"/>
            </p:cNvSpPr>
            <p:nvPr/>
          </p:nvSpPr>
          <p:spPr bwMode="auto">
            <a:xfrm>
              <a:off x="282" y="506"/>
              <a:ext cx="1038"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0000"/>
                  </a:solidFill>
                  <a:effectLst/>
                  <a:uLnTx/>
                  <a:uFillTx/>
                  <a:latin typeface="Arial" charset="0"/>
                  <a:ea typeface="ＭＳ Ｐゴシック" pitchFamily="50" charset="-128"/>
                  <a:cs typeface="+mn-cs"/>
                </a:rPr>
                <a:t>「ペトカウ効果」</a:t>
              </a:r>
            </a:p>
          </p:txBody>
        </p:sp>
        <p:sp>
          <p:nvSpPr>
            <p:cNvPr id="87049" name="Text Box 9"/>
            <p:cNvSpPr txBox="1">
              <a:spLocks noChangeArrowheads="1"/>
            </p:cNvSpPr>
            <p:nvPr/>
          </p:nvSpPr>
          <p:spPr bwMode="auto">
            <a:xfrm>
              <a:off x="1519" y="506"/>
              <a:ext cx="3225" cy="231"/>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1972 </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年に　</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Abram Petkau </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によって「発見」された。</a:t>
              </a:r>
            </a:p>
          </p:txBody>
        </p:sp>
      </p:grpSp>
      <p:sp>
        <p:nvSpPr>
          <p:cNvPr id="87050" name="Text Box 10"/>
          <p:cNvSpPr txBox="1">
            <a:spLocks noChangeArrowheads="1"/>
          </p:cNvSpPr>
          <p:nvPr/>
        </p:nvSpPr>
        <p:spPr bwMode="auto">
          <a:xfrm>
            <a:off x="179388" y="2135188"/>
            <a:ext cx="8464550" cy="366712"/>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弱いガンマ線（毎分</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0.01mSv</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）を照射した場合、</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10</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時間（</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6 mSv</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）で人工細胞は壊れた。</a:t>
            </a:r>
          </a:p>
        </p:txBody>
      </p:sp>
      <p:sp>
        <p:nvSpPr>
          <p:cNvPr id="87051" name="Text Box 11"/>
          <p:cNvSpPr txBox="1">
            <a:spLocks noChangeArrowheads="1"/>
          </p:cNvSpPr>
          <p:nvPr/>
        </p:nvSpPr>
        <p:spPr bwMode="auto">
          <a:xfrm>
            <a:off x="179388" y="1700213"/>
            <a:ext cx="8261350" cy="366712"/>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強いガンマ線（毎分</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10mSv)</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を照射した場合、</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20</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分（</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200 mSv</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）で人工細胞は壊れた。</a:t>
            </a:r>
          </a:p>
        </p:txBody>
      </p:sp>
      <p:sp>
        <p:nvSpPr>
          <p:cNvPr id="87052" name="Text Box 12"/>
          <p:cNvSpPr txBox="1">
            <a:spLocks noChangeArrowheads="1"/>
          </p:cNvSpPr>
          <p:nvPr/>
        </p:nvSpPr>
        <p:spPr bwMode="auto">
          <a:xfrm>
            <a:off x="376238" y="4076700"/>
            <a:ext cx="5029200" cy="366713"/>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放射線は「ラジカル」を生成して、人工細胞を壊す。</a:t>
            </a:r>
          </a:p>
        </p:txBody>
      </p:sp>
      <p:sp>
        <p:nvSpPr>
          <p:cNvPr id="87053" name="Text Box 13"/>
          <p:cNvSpPr txBox="1">
            <a:spLocks noChangeArrowheads="1"/>
          </p:cNvSpPr>
          <p:nvPr/>
        </p:nvSpPr>
        <p:spPr bwMode="auto">
          <a:xfrm>
            <a:off x="193675" y="4508500"/>
            <a:ext cx="7273925" cy="366713"/>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弱い放射線では、生成された「ラジカル」全てが使われて人工細胞を壊す。</a:t>
            </a:r>
          </a:p>
        </p:txBody>
      </p:sp>
      <p:sp>
        <p:nvSpPr>
          <p:cNvPr id="87054" name="Text Box 14"/>
          <p:cNvSpPr txBox="1">
            <a:spLocks noChangeArrowheads="1"/>
          </p:cNvSpPr>
          <p:nvPr/>
        </p:nvSpPr>
        <p:spPr bwMode="auto">
          <a:xfrm>
            <a:off x="193675" y="4933950"/>
            <a:ext cx="8721725" cy="366713"/>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強い放射線では、たくさん生成された「ラジカル」の一部のみが使われて人工細胞を壊す。</a:t>
            </a:r>
          </a:p>
        </p:txBody>
      </p:sp>
      <p:sp>
        <p:nvSpPr>
          <p:cNvPr id="87055" name="Text Box 15"/>
          <p:cNvSpPr txBox="1">
            <a:spLocks noChangeArrowheads="1"/>
          </p:cNvSpPr>
          <p:nvPr/>
        </p:nvSpPr>
        <p:spPr bwMode="auto">
          <a:xfrm>
            <a:off x="468313" y="5580063"/>
            <a:ext cx="8612187" cy="366712"/>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生きた人体の中では、「ラジカル」は急速に（あっという間に）分解されて無毒化されます。</a:t>
            </a:r>
          </a:p>
        </p:txBody>
      </p:sp>
      <p:sp>
        <p:nvSpPr>
          <p:cNvPr id="87056" name="Text Box 16"/>
          <p:cNvSpPr txBox="1">
            <a:spLocks noChangeArrowheads="1"/>
          </p:cNvSpPr>
          <p:nvPr/>
        </p:nvSpPr>
        <p:spPr bwMode="auto">
          <a:xfrm>
            <a:off x="468313" y="6076950"/>
            <a:ext cx="7645400" cy="376238"/>
          </a:xfrm>
          <a:prstGeom prst="rect">
            <a:avLst/>
          </a:prstGeom>
          <a:noFill/>
          <a:ln w="9525">
            <a:solidFill>
              <a:schemeClr val="tx1"/>
            </a:solid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したがって、生きた人体の中では、「ペトカウ効果」は効かないと考えられます。</a:t>
            </a:r>
          </a:p>
        </p:txBody>
      </p:sp>
      <p:sp>
        <p:nvSpPr>
          <p:cNvPr id="87058" name="Text Box 18"/>
          <p:cNvSpPr txBox="1">
            <a:spLocks noChangeArrowheads="1"/>
          </p:cNvSpPr>
          <p:nvPr/>
        </p:nvSpPr>
        <p:spPr bwMode="auto">
          <a:xfrm>
            <a:off x="179388" y="3217863"/>
            <a:ext cx="8424862" cy="650875"/>
          </a:xfrm>
          <a:prstGeom prst="rect">
            <a:avLst/>
          </a:prstGeom>
          <a:noFill/>
          <a:ln w="9525">
            <a:solidFill>
              <a:schemeClr val="tx1"/>
            </a:solid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弱い放射線では、放射線が健康障害を起こす効率がよくなって、低線量の放射線でも高線量の放射線によると同じように健康に障害が起こるようになると考えられる。</a:t>
            </a:r>
          </a:p>
        </p:txBody>
      </p:sp>
    </p:spTree>
    <p:extLst>
      <p:ext uri="{BB962C8B-B14F-4D97-AF65-F5344CB8AC3E}">
        <p14:creationId xmlns:p14="http://schemas.microsoft.com/office/powerpoint/2010/main" val="1118932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7057"/>
                                        </p:tgtEl>
                                        <p:attrNameLst>
                                          <p:attrName>style.visibility</p:attrName>
                                        </p:attrNameLst>
                                      </p:cBhvr>
                                      <p:to>
                                        <p:strVal val="visible"/>
                                      </p:to>
                                    </p:set>
                                    <p:animEffect transition="in" filter="wipe(left)">
                                      <p:cBhvr>
                                        <p:cTn id="7" dur="500"/>
                                        <p:tgtEl>
                                          <p:spTgt spid="8705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7047"/>
                                        </p:tgtEl>
                                        <p:attrNameLst>
                                          <p:attrName>style.visibility</p:attrName>
                                        </p:attrNameLst>
                                      </p:cBhvr>
                                      <p:to>
                                        <p:strVal val="visible"/>
                                      </p:to>
                                    </p:set>
                                    <p:animEffect transition="in" filter="wipe(left)">
                                      <p:cBhvr>
                                        <p:cTn id="12" dur="500"/>
                                        <p:tgtEl>
                                          <p:spTgt spid="8704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7051"/>
                                        </p:tgtEl>
                                        <p:attrNameLst>
                                          <p:attrName>style.visibility</p:attrName>
                                        </p:attrNameLst>
                                      </p:cBhvr>
                                      <p:to>
                                        <p:strVal val="visible"/>
                                      </p:to>
                                    </p:set>
                                    <p:animEffect transition="in" filter="wipe(left)">
                                      <p:cBhvr>
                                        <p:cTn id="17" dur="500"/>
                                        <p:tgtEl>
                                          <p:spTgt spid="8705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7050"/>
                                        </p:tgtEl>
                                        <p:attrNameLst>
                                          <p:attrName>style.visibility</p:attrName>
                                        </p:attrNameLst>
                                      </p:cBhvr>
                                      <p:to>
                                        <p:strVal val="visible"/>
                                      </p:to>
                                    </p:set>
                                    <p:animEffect transition="in" filter="wipe(left)">
                                      <p:cBhvr>
                                        <p:cTn id="22" dur="500"/>
                                        <p:tgtEl>
                                          <p:spTgt spid="8705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7048"/>
                                        </p:tgtEl>
                                        <p:attrNameLst>
                                          <p:attrName>style.visibility</p:attrName>
                                        </p:attrNameLst>
                                      </p:cBhvr>
                                      <p:to>
                                        <p:strVal val="visible"/>
                                      </p:to>
                                    </p:set>
                                    <p:animEffect transition="in" filter="wipe(left)">
                                      <p:cBhvr>
                                        <p:cTn id="27" dur="500"/>
                                        <p:tgtEl>
                                          <p:spTgt spid="8704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7058"/>
                                        </p:tgtEl>
                                        <p:attrNameLst>
                                          <p:attrName>style.visibility</p:attrName>
                                        </p:attrNameLst>
                                      </p:cBhvr>
                                      <p:to>
                                        <p:strVal val="visible"/>
                                      </p:to>
                                    </p:set>
                                    <p:animEffect transition="in" filter="wipe(left)">
                                      <p:cBhvr>
                                        <p:cTn id="32" dur="500"/>
                                        <p:tgtEl>
                                          <p:spTgt spid="8705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87052"/>
                                        </p:tgtEl>
                                        <p:attrNameLst>
                                          <p:attrName>style.visibility</p:attrName>
                                        </p:attrNameLst>
                                      </p:cBhvr>
                                      <p:to>
                                        <p:strVal val="visible"/>
                                      </p:to>
                                    </p:set>
                                    <p:animEffect transition="in" filter="wipe(left)">
                                      <p:cBhvr>
                                        <p:cTn id="37" dur="500"/>
                                        <p:tgtEl>
                                          <p:spTgt spid="8705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87053"/>
                                        </p:tgtEl>
                                        <p:attrNameLst>
                                          <p:attrName>style.visibility</p:attrName>
                                        </p:attrNameLst>
                                      </p:cBhvr>
                                      <p:to>
                                        <p:strVal val="visible"/>
                                      </p:to>
                                    </p:set>
                                    <p:animEffect transition="in" filter="wipe(left)">
                                      <p:cBhvr>
                                        <p:cTn id="42" dur="500"/>
                                        <p:tgtEl>
                                          <p:spTgt spid="8705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87054"/>
                                        </p:tgtEl>
                                        <p:attrNameLst>
                                          <p:attrName>style.visibility</p:attrName>
                                        </p:attrNameLst>
                                      </p:cBhvr>
                                      <p:to>
                                        <p:strVal val="visible"/>
                                      </p:to>
                                    </p:set>
                                    <p:animEffect transition="in" filter="wipe(left)">
                                      <p:cBhvr>
                                        <p:cTn id="47" dur="500"/>
                                        <p:tgtEl>
                                          <p:spTgt spid="8705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87055"/>
                                        </p:tgtEl>
                                        <p:attrNameLst>
                                          <p:attrName>style.visibility</p:attrName>
                                        </p:attrNameLst>
                                      </p:cBhvr>
                                      <p:to>
                                        <p:strVal val="visible"/>
                                      </p:to>
                                    </p:set>
                                    <p:animEffect transition="in" filter="wipe(left)">
                                      <p:cBhvr>
                                        <p:cTn id="52" dur="500"/>
                                        <p:tgtEl>
                                          <p:spTgt spid="8705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87056"/>
                                        </p:tgtEl>
                                        <p:attrNameLst>
                                          <p:attrName>style.visibility</p:attrName>
                                        </p:attrNameLst>
                                      </p:cBhvr>
                                      <p:to>
                                        <p:strVal val="visible"/>
                                      </p:to>
                                    </p:set>
                                    <p:animEffect transition="in" filter="wipe(left)">
                                      <p:cBhvr>
                                        <p:cTn id="57" dur="500"/>
                                        <p:tgtEl>
                                          <p:spTgt spid="870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7" grpId="0"/>
      <p:bldP spid="87048" grpId="0"/>
      <p:bldP spid="87050" grpId="0"/>
      <p:bldP spid="87051" grpId="0"/>
      <p:bldP spid="87052" grpId="0"/>
      <p:bldP spid="87053" grpId="0"/>
      <p:bldP spid="87054" grpId="0"/>
      <p:bldP spid="87055" grpId="0"/>
      <p:bldP spid="87056" grpId="0" animBg="1"/>
      <p:bldP spid="8705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 Box 2"/>
          <p:cNvSpPr txBox="1">
            <a:spLocks noChangeArrowheads="1"/>
          </p:cNvSpPr>
          <p:nvPr/>
        </p:nvSpPr>
        <p:spPr bwMode="auto">
          <a:xfrm>
            <a:off x="468313" y="234950"/>
            <a:ext cx="5975350" cy="396875"/>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a:ln>
                  <a:noFill/>
                </a:ln>
                <a:solidFill>
                  <a:srgbClr val="000000"/>
                </a:solidFill>
                <a:effectLst/>
                <a:uLnTx/>
                <a:uFillTx/>
                <a:latin typeface="Arial" charset="0"/>
                <a:ea typeface="ＭＳ Ｐゴシック" pitchFamily="50" charset="-128"/>
                <a:cs typeface="+mn-cs"/>
              </a:rPr>
              <a:t>「低線量被ばくによる健康への被害」の実際　２</a:t>
            </a:r>
          </a:p>
        </p:txBody>
      </p:sp>
      <p:sp>
        <p:nvSpPr>
          <p:cNvPr id="88070" name="Text Box 6"/>
          <p:cNvSpPr txBox="1">
            <a:spLocks noChangeArrowheads="1"/>
          </p:cNvSpPr>
          <p:nvPr/>
        </p:nvSpPr>
        <p:spPr bwMode="auto">
          <a:xfrm>
            <a:off x="447675" y="803275"/>
            <a:ext cx="2108200" cy="366713"/>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0000"/>
                </a:solidFill>
                <a:effectLst/>
                <a:uLnTx/>
                <a:uFillTx/>
                <a:latin typeface="Arial" charset="0"/>
                <a:ea typeface="ＭＳ Ｐゴシック" pitchFamily="50" charset="-128"/>
                <a:cs typeface="+mn-cs"/>
              </a:rPr>
              <a:t>「ホルミシス効果」</a:t>
            </a:r>
          </a:p>
        </p:txBody>
      </p:sp>
      <p:sp>
        <p:nvSpPr>
          <p:cNvPr id="88079" name="Text Box 15"/>
          <p:cNvSpPr txBox="1">
            <a:spLocks noChangeArrowheads="1"/>
          </p:cNvSpPr>
          <p:nvPr/>
        </p:nvSpPr>
        <p:spPr bwMode="auto">
          <a:xfrm>
            <a:off x="611188" y="2276475"/>
            <a:ext cx="7796212" cy="1190625"/>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　ホルミシス効果は確立した学説ではありませんが、低線量の放射線を被ばくすると、</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DNA</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を修復する機能、アポトーシスを起こして異常がある細胞を排除する機能、がん化した細胞を殺す機能など、生体を守る様々な機能が活性化されることは、実験的に知られています。</a:t>
            </a:r>
          </a:p>
        </p:txBody>
      </p:sp>
      <p:sp>
        <p:nvSpPr>
          <p:cNvPr id="88080" name="Text Box 16"/>
          <p:cNvSpPr txBox="1">
            <a:spLocks noChangeArrowheads="1"/>
          </p:cNvSpPr>
          <p:nvPr/>
        </p:nvSpPr>
        <p:spPr bwMode="auto">
          <a:xfrm>
            <a:off x="484188" y="4797425"/>
            <a:ext cx="7904162" cy="925513"/>
          </a:xfrm>
          <a:prstGeom prst="rect">
            <a:avLst/>
          </a:prstGeom>
          <a:noFill/>
          <a:ln w="9525">
            <a:solidFill>
              <a:schemeClr val="tx1"/>
            </a:solid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ペトカウ効果よりも、ホルミシス効果の方が起こりやすいと考えます。</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低線量放射線によってペトカウ効果があったとしても、ホルミシス効果によって打ち消されるものと思います。</a:t>
            </a:r>
          </a:p>
        </p:txBody>
      </p:sp>
      <p:sp>
        <p:nvSpPr>
          <p:cNvPr id="88081" name="Text Box 17"/>
          <p:cNvSpPr txBox="1">
            <a:spLocks noChangeArrowheads="1"/>
          </p:cNvSpPr>
          <p:nvPr/>
        </p:nvSpPr>
        <p:spPr bwMode="auto">
          <a:xfrm>
            <a:off x="611188" y="1274763"/>
            <a:ext cx="7796212" cy="915987"/>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　低線量の放射線の被ばくによって、ヒトの体が放射線に対する耐性を強くし、結果として低線量放射線による健康被害が低減される（結果として、影響がなくなる）効果のことです。</a:t>
            </a:r>
          </a:p>
        </p:txBody>
      </p:sp>
      <p:sp>
        <p:nvSpPr>
          <p:cNvPr id="88082" name="Text Box 18"/>
          <p:cNvSpPr txBox="1">
            <a:spLocks noChangeArrowheads="1"/>
          </p:cNvSpPr>
          <p:nvPr/>
        </p:nvSpPr>
        <p:spPr bwMode="auto">
          <a:xfrm>
            <a:off x="611188" y="3722688"/>
            <a:ext cx="7632700" cy="641350"/>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ラドン温泉など、低線量の放射線を受けることが健康に良い影響をもたらすと考える「民間療法」は、ホルミシス効果をねらったものと考えることができます。</a:t>
            </a:r>
          </a:p>
        </p:txBody>
      </p:sp>
    </p:spTree>
    <p:extLst>
      <p:ext uri="{BB962C8B-B14F-4D97-AF65-F5344CB8AC3E}">
        <p14:creationId xmlns:p14="http://schemas.microsoft.com/office/powerpoint/2010/main" val="1174302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8070"/>
                                        </p:tgtEl>
                                        <p:attrNameLst>
                                          <p:attrName>style.visibility</p:attrName>
                                        </p:attrNameLst>
                                      </p:cBhvr>
                                      <p:to>
                                        <p:strVal val="visible"/>
                                      </p:to>
                                    </p:set>
                                    <p:animEffect transition="in" filter="wipe(left)">
                                      <p:cBhvr>
                                        <p:cTn id="7" dur="500"/>
                                        <p:tgtEl>
                                          <p:spTgt spid="8807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8081"/>
                                        </p:tgtEl>
                                        <p:attrNameLst>
                                          <p:attrName>style.visibility</p:attrName>
                                        </p:attrNameLst>
                                      </p:cBhvr>
                                      <p:to>
                                        <p:strVal val="visible"/>
                                      </p:to>
                                    </p:set>
                                    <p:animEffect transition="in" filter="wipe(left)">
                                      <p:cBhvr>
                                        <p:cTn id="12" dur="500"/>
                                        <p:tgtEl>
                                          <p:spTgt spid="8808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8079"/>
                                        </p:tgtEl>
                                        <p:attrNameLst>
                                          <p:attrName>style.visibility</p:attrName>
                                        </p:attrNameLst>
                                      </p:cBhvr>
                                      <p:to>
                                        <p:strVal val="visible"/>
                                      </p:to>
                                    </p:set>
                                    <p:animEffect transition="in" filter="wipe(left)">
                                      <p:cBhvr>
                                        <p:cTn id="17" dur="500"/>
                                        <p:tgtEl>
                                          <p:spTgt spid="8807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8082"/>
                                        </p:tgtEl>
                                        <p:attrNameLst>
                                          <p:attrName>style.visibility</p:attrName>
                                        </p:attrNameLst>
                                      </p:cBhvr>
                                      <p:to>
                                        <p:strVal val="visible"/>
                                      </p:to>
                                    </p:set>
                                    <p:animEffect transition="in" filter="wipe(left)">
                                      <p:cBhvr>
                                        <p:cTn id="22" dur="500"/>
                                        <p:tgtEl>
                                          <p:spTgt spid="8808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8080"/>
                                        </p:tgtEl>
                                        <p:attrNameLst>
                                          <p:attrName>style.visibility</p:attrName>
                                        </p:attrNameLst>
                                      </p:cBhvr>
                                      <p:to>
                                        <p:strVal val="visible"/>
                                      </p:to>
                                    </p:set>
                                    <p:animEffect transition="in" filter="wipe(left)">
                                      <p:cBhvr>
                                        <p:cTn id="27" dur="500"/>
                                        <p:tgtEl>
                                          <p:spTgt spid="880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70" grpId="0"/>
      <p:bldP spid="88079" grpId="0"/>
      <p:bldP spid="88080" grpId="0" animBg="1"/>
      <p:bldP spid="88081" grpId="0"/>
      <p:bldP spid="8808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682" name="Object 2"/>
          <p:cNvGraphicFramePr>
            <a:graphicFrameLocks noGrp="1" noChangeAspect="1"/>
          </p:cNvGraphicFramePr>
          <p:nvPr>
            <p:ph/>
          </p:nvPr>
        </p:nvGraphicFramePr>
        <p:xfrm>
          <a:off x="457200" y="860425"/>
          <a:ext cx="7427913" cy="3422650"/>
        </p:xfrm>
        <a:graphic>
          <a:graphicData uri="http://schemas.openxmlformats.org/presentationml/2006/ole">
            <mc:AlternateContent xmlns:mc="http://schemas.openxmlformats.org/markup-compatibility/2006">
              <mc:Choice xmlns:v="urn:schemas-microsoft-com:vml" Requires="v">
                <p:oleObj name="Drawing" r:id="rId2" imgW="9765000" imgH="4500000" progId="">
                  <p:embed/>
                </p:oleObj>
              </mc:Choice>
              <mc:Fallback>
                <p:oleObj name="Drawing" r:id="rId2" imgW="9765000" imgH="4500000" progId="">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860425"/>
                        <a:ext cx="7427913" cy="342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683" name="Text Box 3"/>
          <p:cNvSpPr txBox="1">
            <a:spLocks noChangeArrowheads="1"/>
          </p:cNvSpPr>
          <p:nvPr/>
        </p:nvSpPr>
        <p:spPr bwMode="auto">
          <a:xfrm>
            <a:off x="539750" y="260350"/>
            <a:ext cx="3168650" cy="396875"/>
          </a:xfrm>
          <a:prstGeom prst="rect">
            <a:avLst/>
          </a:prstGeom>
          <a:noFill/>
          <a:ln w="9525">
            <a:noFill/>
            <a:miter lim="800000"/>
            <a:headEnd/>
            <a:tailEnd/>
          </a:ln>
          <a:effectLst/>
        </p:spPr>
        <p:txBody>
          <a:bodyPr>
            <a:spAutoFit/>
          </a:bodyPr>
          <a:lstStyle/>
          <a:p>
            <a:r>
              <a:rPr lang="ja-JP" altLang="en-US" sz="2000" b="1"/>
              <a:t>身の回りの放射線</a:t>
            </a:r>
          </a:p>
        </p:txBody>
      </p:sp>
      <p:sp>
        <p:nvSpPr>
          <p:cNvPr id="71684" name="Text Box 4"/>
          <p:cNvSpPr txBox="1">
            <a:spLocks noChangeArrowheads="1"/>
          </p:cNvSpPr>
          <p:nvPr/>
        </p:nvSpPr>
        <p:spPr bwMode="auto">
          <a:xfrm>
            <a:off x="539750" y="4672013"/>
            <a:ext cx="8135938" cy="641350"/>
          </a:xfrm>
          <a:prstGeom prst="rect">
            <a:avLst/>
          </a:prstGeom>
          <a:noFill/>
          <a:ln w="9525">
            <a:noFill/>
            <a:miter lim="800000"/>
            <a:headEnd/>
            <a:tailEnd/>
          </a:ln>
          <a:effectLst/>
        </p:spPr>
        <p:txBody>
          <a:bodyPr>
            <a:spAutoFit/>
          </a:bodyPr>
          <a:lstStyle/>
          <a:p>
            <a:r>
              <a:rPr lang="ja-JP" altLang="en-US"/>
              <a:t>　自然放射線の被ばくと合計して、</a:t>
            </a:r>
            <a:r>
              <a:rPr lang="en-US" altLang="ja-JP"/>
              <a:t>3.11 </a:t>
            </a:r>
            <a:r>
              <a:rPr lang="ja-JP" altLang="en-US"/>
              <a:t>以前の日本人は平均で年間 </a:t>
            </a:r>
            <a:r>
              <a:rPr lang="en-US" altLang="ja-JP"/>
              <a:t>3.6 mSv </a:t>
            </a:r>
            <a:r>
              <a:rPr lang="ja-JP" altLang="en-US"/>
              <a:t>の放射線被ばくをしていました。</a:t>
            </a:r>
          </a:p>
        </p:txBody>
      </p:sp>
      <p:sp>
        <p:nvSpPr>
          <p:cNvPr id="71685" name="Text Box 5"/>
          <p:cNvSpPr txBox="1">
            <a:spLocks noChangeArrowheads="1"/>
          </p:cNvSpPr>
          <p:nvPr/>
        </p:nvSpPr>
        <p:spPr bwMode="auto">
          <a:xfrm>
            <a:off x="611188" y="2349500"/>
            <a:ext cx="2892425" cy="366713"/>
          </a:xfrm>
          <a:prstGeom prst="rect">
            <a:avLst/>
          </a:prstGeom>
          <a:solidFill>
            <a:schemeClr val="bg1"/>
          </a:solidFill>
          <a:ln w="9525">
            <a:noFill/>
            <a:miter lim="800000"/>
            <a:headEnd/>
            <a:tailEnd/>
          </a:ln>
          <a:effectLst/>
        </p:spPr>
        <p:txBody>
          <a:bodyPr wrap="none">
            <a:spAutoFit/>
          </a:bodyPr>
          <a:lstStyle/>
          <a:p>
            <a:r>
              <a:rPr lang="ja-JP" altLang="en-US"/>
              <a:t>日本では年間平均 </a:t>
            </a:r>
            <a:r>
              <a:rPr lang="en-US" altLang="ja-JP"/>
              <a:t>1.4 mSv</a:t>
            </a:r>
          </a:p>
        </p:txBody>
      </p:sp>
      <p:sp>
        <p:nvSpPr>
          <p:cNvPr id="71686" name="Text Box 6"/>
          <p:cNvSpPr txBox="1">
            <a:spLocks noChangeArrowheads="1"/>
          </p:cNvSpPr>
          <p:nvPr/>
        </p:nvSpPr>
        <p:spPr bwMode="auto">
          <a:xfrm>
            <a:off x="592138" y="5445125"/>
            <a:ext cx="8080375" cy="925513"/>
          </a:xfrm>
          <a:prstGeom prst="rect">
            <a:avLst/>
          </a:prstGeom>
          <a:noFill/>
          <a:ln w="9525">
            <a:solidFill>
              <a:srgbClr val="FF0000"/>
            </a:solidFill>
            <a:miter lim="800000"/>
            <a:headEnd/>
            <a:tailEnd/>
          </a:ln>
          <a:effectLst/>
        </p:spPr>
        <p:txBody>
          <a:bodyPr wrap="none">
            <a:spAutoFit/>
          </a:bodyPr>
          <a:lstStyle/>
          <a:p>
            <a:r>
              <a:rPr lang="ja-JP" altLang="en-US"/>
              <a:t>年間</a:t>
            </a:r>
            <a:r>
              <a:rPr lang="en-US" altLang="ja-JP"/>
              <a:t>1 mSv</a:t>
            </a:r>
            <a:r>
              <a:rPr lang="ja-JP" altLang="en-US"/>
              <a:t>が限度とするのは、原子力発電所の事故等、異常事態ではない場合の</a:t>
            </a:r>
          </a:p>
          <a:p>
            <a:r>
              <a:rPr lang="ja-JP" altLang="en-US"/>
              <a:t>目安にすぎません。</a:t>
            </a:r>
            <a:r>
              <a:rPr lang="en-US" altLang="ja-JP"/>
              <a:t>1 mSv </a:t>
            </a:r>
            <a:r>
              <a:rPr lang="ja-JP" altLang="en-US"/>
              <a:t>を超えると健康に障害があって、</a:t>
            </a:r>
            <a:r>
              <a:rPr lang="en-US" altLang="ja-JP"/>
              <a:t>1 mSv </a:t>
            </a:r>
            <a:r>
              <a:rPr lang="ja-JP" altLang="en-US"/>
              <a:t>以下であれば</a:t>
            </a:r>
          </a:p>
          <a:p>
            <a:r>
              <a:rPr lang="ja-JP" altLang="en-US"/>
              <a:t>健康に障害が全くない、という意味ではありません。</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685"/>
                                        </p:tgtEl>
                                        <p:attrNameLst>
                                          <p:attrName>style.visibility</p:attrName>
                                        </p:attrNameLst>
                                      </p:cBhvr>
                                      <p:to>
                                        <p:strVal val="visible"/>
                                      </p:to>
                                    </p:set>
                                    <p:animEffect transition="in" filter="wipe(left)">
                                      <p:cBhvr>
                                        <p:cTn id="7" dur="500"/>
                                        <p:tgtEl>
                                          <p:spTgt spid="7168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1684"/>
                                        </p:tgtEl>
                                        <p:attrNameLst>
                                          <p:attrName>style.visibility</p:attrName>
                                        </p:attrNameLst>
                                      </p:cBhvr>
                                      <p:to>
                                        <p:strVal val="visible"/>
                                      </p:to>
                                    </p:set>
                                    <p:animEffect transition="in" filter="dissolve">
                                      <p:cBhvr>
                                        <p:cTn id="12" dur="500"/>
                                        <p:tgtEl>
                                          <p:spTgt spid="7168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1686"/>
                                        </p:tgtEl>
                                        <p:attrNameLst>
                                          <p:attrName>style.visibility</p:attrName>
                                        </p:attrNameLst>
                                      </p:cBhvr>
                                      <p:to>
                                        <p:strVal val="visible"/>
                                      </p:to>
                                    </p:set>
                                    <p:animEffect transition="in" filter="wipe(left)">
                                      <p:cBhvr>
                                        <p:cTn id="17" dur="500"/>
                                        <p:tgtEl>
                                          <p:spTgt spid="716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4" grpId="0"/>
      <p:bldP spid="71685" grpId="0" animBg="1"/>
      <p:bldP spid="7168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0658" name="Object 2"/>
          <p:cNvGraphicFramePr>
            <a:graphicFrameLocks noGrp="1" noChangeAspect="1"/>
          </p:cNvGraphicFramePr>
          <p:nvPr>
            <p:ph/>
          </p:nvPr>
        </p:nvGraphicFramePr>
        <p:xfrm>
          <a:off x="457200" y="860425"/>
          <a:ext cx="7427913" cy="3422650"/>
        </p:xfrm>
        <a:graphic>
          <a:graphicData uri="http://schemas.openxmlformats.org/presentationml/2006/ole">
            <mc:AlternateContent xmlns:mc="http://schemas.openxmlformats.org/markup-compatibility/2006">
              <mc:Choice xmlns:v="urn:schemas-microsoft-com:vml" Requires="v">
                <p:oleObj name="Drawing" r:id="rId2" imgW="9765000" imgH="4500000" progId="">
                  <p:embed/>
                </p:oleObj>
              </mc:Choice>
              <mc:Fallback>
                <p:oleObj name="Drawing" r:id="rId2" imgW="9765000" imgH="4500000" progId="">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860425"/>
                        <a:ext cx="7427913" cy="342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0659" name="Text Box 3"/>
          <p:cNvSpPr txBox="1">
            <a:spLocks noChangeArrowheads="1"/>
          </p:cNvSpPr>
          <p:nvPr/>
        </p:nvSpPr>
        <p:spPr bwMode="auto">
          <a:xfrm>
            <a:off x="539750" y="260350"/>
            <a:ext cx="3168650" cy="396875"/>
          </a:xfrm>
          <a:prstGeom prst="rect">
            <a:avLst/>
          </a:prstGeom>
          <a:noFill/>
          <a:ln w="9525">
            <a:noFill/>
            <a:miter lim="800000"/>
            <a:headEnd/>
            <a:tailEnd/>
          </a:ln>
          <a:effectLst/>
        </p:spPr>
        <p:txBody>
          <a:bodyPr>
            <a:spAutoFit/>
          </a:bodyPr>
          <a:lstStyle/>
          <a:p>
            <a:r>
              <a:rPr lang="ja-JP" altLang="en-US" sz="2000" b="1"/>
              <a:t>身の回りの放射線</a:t>
            </a:r>
          </a:p>
        </p:txBody>
      </p:sp>
      <p:sp>
        <p:nvSpPr>
          <p:cNvPr id="70660" name="Text Box 4"/>
          <p:cNvSpPr txBox="1">
            <a:spLocks noChangeArrowheads="1"/>
          </p:cNvSpPr>
          <p:nvPr/>
        </p:nvSpPr>
        <p:spPr bwMode="auto">
          <a:xfrm>
            <a:off x="539750" y="4672013"/>
            <a:ext cx="8135938" cy="641350"/>
          </a:xfrm>
          <a:prstGeom prst="rect">
            <a:avLst/>
          </a:prstGeom>
          <a:noFill/>
          <a:ln w="9525">
            <a:noFill/>
            <a:miter lim="800000"/>
            <a:headEnd/>
            <a:tailEnd/>
          </a:ln>
          <a:effectLst/>
        </p:spPr>
        <p:txBody>
          <a:bodyPr>
            <a:spAutoFit/>
          </a:bodyPr>
          <a:lstStyle/>
          <a:p>
            <a:r>
              <a:rPr lang="ja-JP" altLang="en-US"/>
              <a:t>また、冷戦さなか大気圏内核実験がさかんに行われていた</a:t>
            </a:r>
            <a:r>
              <a:rPr lang="en-US" altLang="ja-JP"/>
              <a:t>1960</a:t>
            </a:r>
            <a:r>
              <a:rPr lang="ja-JP" altLang="en-US"/>
              <a:t>年代には、大量（現在の数百倍）の放射能物質が日本にも飛散して来ていました。</a:t>
            </a:r>
          </a:p>
        </p:txBody>
      </p:sp>
      <p:sp>
        <p:nvSpPr>
          <p:cNvPr id="70661" name="Text Box 5"/>
          <p:cNvSpPr txBox="1">
            <a:spLocks noChangeArrowheads="1"/>
          </p:cNvSpPr>
          <p:nvPr/>
        </p:nvSpPr>
        <p:spPr bwMode="auto">
          <a:xfrm>
            <a:off x="611188" y="2349500"/>
            <a:ext cx="2892425" cy="366713"/>
          </a:xfrm>
          <a:prstGeom prst="rect">
            <a:avLst/>
          </a:prstGeom>
          <a:solidFill>
            <a:schemeClr val="bg1"/>
          </a:solidFill>
          <a:ln w="9525">
            <a:noFill/>
            <a:miter lim="800000"/>
            <a:headEnd/>
            <a:tailEnd/>
          </a:ln>
          <a:effectLst/>
        </p:spPr>
        <p:txBody>
          <a:bodyPr wrap="none">
            <a:spAutoFit/>
          </a:bodyPr>
          <a:lstStyle/>
          <a:p>
            <a:r>
              <a:rPr lang="ja-JP" altLang="en-US"/>
              <a:t>日本では年間平均 </a:t>
            </a:r>
            <a:r>
              <a:rPr lang="en-US" altLang="ja-JP"/>
              <a:t>1.4 mSv</a:t>
            </a:r>
          </a:p>
        </p:txBody>
      </p:sp>
      <p:sp>
        <p:nvSpPr>
          <p:cNvPr id="70662" name="Text Box 6"/>
          <p:cNvSpPr txBox="1">
            <a:spLocks noChangeArrowheads="1"/>
          </p:cNvSpPr>
          <p:nvPr/>
        </p:nvSpPr>
        <p:spPr bwMode="auto">
          <a:xfrm>
            <a:off x="447675" y="5451475"/>
            <a:ext cx="7869238" cy="915988"/>
          </a:xfrm>
          <a:prstGeom prst="rect">
            <a:avLst/>
          </a:prstGeom>
          <a:noFill/>
          <a:ln w="9525">
            <a:noFill/>
            <a:miter lim="800000"/>
            <a:headEnd/>
            <a:tailEnd/>
          </a:ln>
          <a:effectLst/>
        </p:spPr>
        <p:txBody>
          <a:bodyPr>
            <a:spAutoFit/>
          </a:bodyPr>
          <a:lstStyle/>
          <a:p>
            <a:r>
              <a:rPr lang="ja-JP" altLang="en-US"/>
              <a:t>なので、西日本はストロンチウムが高いです。横浜でみつかったストロンチウムも、その頃に飛来してきたものです。</a:t>
            </a:r>
          </a:p>
          <a:p>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0660"/>
                                        </p:tgtEl>
                                        <p:attrNameLst>
                                          <p:attrName>style.visibility</p:attrName>
                                        </p:attrNameLst>
                                      </p:cBhvr>
                                      <p:to>
                                        <p:strVal val="visible"/>
                                      </p:to>
                                    </p:set>
                                    <p:animEffect transition="in" filter="dissolve">
                                      <p:cBhvr>
                                        <p:cTn id="7" dur="500"/>
                                        <p:tgtEl>
                                          <p:spTgt spid="7066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0662"/>
                                        </p:tgtEl>
                                        <p:attrNameLst>
                                          <p:attrName>style.visibility</p:attrName>
                                        </p:attrNameLst>
                                      </p:cBhvr>
                                      <p:to>
                                        <p:strVal val="visible"/>
                                      </p:to>
                                    </p:set>
                                    <p:animEffect transition="in" filter="dissolve">
                                      <p:cBhvr>
                                        <p:cTn id="12" dur="500"/>
                                        <p:tgtEl>
                                          <p:spTgt spid="706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0" grpId="0"/>
      <p:bldP spid="7066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9634" name="Object 2"/>
          <p:cNvGraphicFramePr>
            <a:graphicFrameLocks noGrp="1" noChangeAspect="1"/>
          </p:cNvGraphicFramePr>
          <p:nvPr>
            <p:ph/>
          </p:nvPr>
        </p:nvGraphicFramePr>
        <p:xfrm>
          <a:off x="457200" y="860425"/>
          <a:ext cx="7427913" cy="3422650"/>
        </p:xfrm>
        <a:graphic>
          <a:graphicData uri="http://schemas.openxmlformats.org/presentationml/2006/ole">
            <mc:AlternateContent xmlns:mc="http://schemas.openxmlformats.org/markup-compatibility/2006">
              <mc:Choice xmlns:v="urn:schemas-microsoft-com:vml" Requires="v">
                <p:oleObj name="Drawing" r:id="rId2" imgW="9765000" imgH="4500000" progId="">
                  <p:embed/>
                </p:oleObj>
              </mc:Choice>
              <mc:Fallback>
                <p:oleObj name="Drawing" r:id="rId2" imgW="9765000" imgH="4500000" progId="">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860425"/>
                        <a:ext cx="7427913" cy="342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9635" name="Text Box 3"/>
          <p:cNvSpPr txBox="1">
            <a:spLocks noChangeArrowheads="1"/>
          </p:cNvSpPr>
          <p:nvPr/>
        </p:nvSpPr>
        <p:spPr bwMode="auto">
          <a:xfrm>
            <a:off x="539750" y="260350"/>
            <a:ext cx="3168650" cy="396875"/>
          </a:xfrm>
          <a:prstGeom prst="rect">
            <a:avLst/>
          </a:prstGeom>
          <a:noFill/>
          <a:ln w="9525">
            <a:noFill/>
            <a:miter lim="800000"/>
            <a:headEnd/>
            <a:tailEnd/>
          </a:ln>
          <a:effectLst/>
        </p:spPr>
        <p:txBody>
          <a:bodyPr>
            <a:spAutoFit/>
          </a:bodyPr>
          <a:lstStyle/>
          <a:p>
            <a:r>
              <a:rPr lang="ja-JP" altLang="en-US" sz="2000" b="1"/>
              <a:t>身の回りの放射線</a:t>
            </a:r>
          </a:p>
        </p:txBody>
      </p:sp>
      <p:sp>
        <p:nvSpPr>
          <p:cNvPr id="69636" name="Text Box 4"/>
          <p:cNvSpPr txBox="1">
            <a:spLocks noChangeArrowheads="1"/>
          </p:cNvSpPr>
          <p:nvPr/>
        </p:nvSpPr>
        <p:spPr bwMode="auto">
          <a:xfrm>
            <a:off x="539750" y="4365625"/>
            <a:ext cx="8135938" cy="701675"/>
          </a:xfrm>
          <a:prstGeom prst="rect">
            <a:avLst/>
          </a:prstGeom>
          <a:noFill/>
          <a:ln w="9525">
            <a:noFill/>
            <a:miter lim="800000"/>
            <a:headEnd/>
            <a:tailEnd/>
          </a:ln>
          <a:effectLst/>
        </p:spPr>
        <p:txBody>
          <a:bodyPr>
            <a:spAutoFit/>
          </a:bodyPr>
          <a:lstStyle/>
          <a:p>
            <a:r>
              <a:rPr lang="en-US" altLang="ja-JP" sz="2000"/>
              <a:t> </a:t>
            </a:r>
            <a:r>
              <a:rPr lang="en-US" altLang="ja-JP" sz="2000" baseline="30000"/>
              <a:t>40</a:t>
            </a:r>
            <a:r>
              <a:rPr lang="en-US" altLang="ja-JP" sz="2000"/>
              <a:t>K  </a:t>
            </a:r>
            <a:r>
              <a:rPr lang="ja-JP" altLang="en-US" sz="2000"/>
              <a:t>カリウム</a:t>
            </a:r>
            <a:r>
              <a:rPr lang="en-US" altLang="ja-JP" sz="2000"/>
              <a:t>40 </a:t>
            </a:r>
            <a:r>
              <a:rPr lang="ja-JP" altLang="en-US" sz="2000"/>
              <a:t>　</a:t>
            </a:r>
            <a:r>
              <a:rPr lang="ja-JP" altLang="en-US" sz="1600"/>
              <a:t>ベータ線とガンマ線を出す</a:t>
            </a:r>
            <a:r>
              <a:rPr lang="ja-JP" altLang="en-US" sz="2000"/>
              <a:t> </a:t>
            </a:r>
          </a:p>
          <a:p>
            <a:r>
              <a:rPr lang="ja-JP" altLang="en-US" sz="2000"/>
              <a:t>（体重</a:t>
            </a:r>
            <a:r>
              <a:rPr lang="en-US" altLang="ja-JP" sz="2000"/>
              <a:t>60kg </a:t>
            </a:r>
            <a:r>
              <a:rPr lang="ja-JP" altLang="en-US" sz="2000"/>
              <a:t>の成人男性の場合、</a:t>
            </a:r>
            <a:r>
              <a:rPr lang="en-US" altLang="ja-JP" sz="2000"/>
              <a:t>67 Bq/kg, 40 Bq/L </a:t>
            </a:r>
            <a:r>
              <a:rPr lang="ja-JP" altLang="en-US" sz="2000"/>
              <a:t>尿、</a:t>
            </a:r>
            <a:r>
              <a:rPr lang="en-US" altLang="ja-JP" sz="2000"/>
              <a:t>12 Bq/L </a:t>
            </a:r>
            <a:r>
              <a:rPr lang="ja-JP" altLang="en-US" sz="2000"/>
              <a:t>海水 ）</a:t>
            </a:r>
          </a:p>
        </p:txBody>
      </p:sp>
      <p:sp>
        <p:nvSpPr>
          <p:cNvPr id="69642" name="Text Box 10"/>
          <p:cNvSpPr txBox="1">
            <a:spLocks noChangeArrowheads="1"/>
          </p:cNvSpPr>
          <p:nvPr/>
        </p:nvSpPr>
        <p:spPr bwMode="auto">
          <a:xfrm>
            <a:off x="611188" y="2349500"/>
            <a:ext cx="2892425" cy="366713"/>
          </a:xfrm>
          <a:prstGeom prst="rect">
            <a:avLst/>
          </a:prstGeom>
          <a:solidFill>
            <a:schemeClr val="bg1"/>
          </a:solidFill>
          <a:ln w="9525">
            <a:noFill/>
            <a:miter lim="800000"/>
            <a:headEnd/>
            <a:tailEnd/>
          </a:ln>
          <a:effectLst/>
        </p:spPr>
        <p:txBody>
          <a:bodyPr wrap="none">
            <a:spAutoFit/>
          </a:bodyPr>
          <a:lstStyle/>
          <a:p>
            <a:r>
              <a:rPr lang="ja-JP" altLang="en-US"/>
              <a:t>日本では年間平均 </a:t>
            </a:r>
            <a:r>
              <a:rPr lang="en-US" altLang="ja-JP"/>
              <a:t>1.4 mSv</a:t>
            </a:r>
          </a:p>
        </p:txBody>
      </p:sp>
      <p:sp>
        <p:nvSpPr>
          <p:cNvPr id="69643" name="Text Box 11"/>
          <p:cNvSpPr txBox="1">
            <a:spLocks noChangeArrowheads="1"/>
          </p:cNvSpPr>
          <p:nvPr/>
        </p:nvSpPr>
        <p:spPr bwMode="auto">
          <a:xfrm>
            <a:off x="684213" y="5084763"/>
            <a:ext cx="7508875" cy="641350"/>
          </a:xfrm>
          <a:prstGeom prst="rect">
            <a:avLst/>
          </a:prstGeom>
          <a:noFill/>
          <a:ln w="9525">
            <a:noFill/>
            <a:miter lim="800000"/>
            <a:headEnd/>
            <a:tailEnd/>
          </a:ln>
          <a:effectLst/>
        </p:spPr>
        <p:txBody>
          <a:bodyPr>
            <a:spAutoFit/>
          </a:bodyPr>
          <a:lstStyle/>
          <a:p>
            <a:r>
              <a:rPr lang="ja-JP" altLang="en-US"/>
              <a:t>数</a:t>
            </a:r>
            <a:r>
              <a:rPr lang="en-US" altLang="ja-JP"/>
              <a:t>Bq </a:t>
            </a:r>
            <a:r>
              <a:rPr lang="ja-JP" altLang="en-US"/>
              <a:t>のセシウムが母乳、尿から検出されても、被ばくによる健康障害の危険を心配することは現実的ではないと思います。</a:t>
            </a:r>
          </a:p>
        </p:txBody>
      </p:sp>
      <p:sp>
        <p:nvSpPr>
          <p:cNvPr id="69644" name="Text Box 12"/>
          <p:cNvSpPr txBox="1">
            <a:spLocks noChangeArrowheads="1"/>
          </p:cNvSpPr>
          <p:nvPr/>
        </p:nvSpPr>
        <p:spPr bwMode="auto">
          <a:xfrm>
            <a:off x="447675" y="5734050"/>
            <a:ext cx="8228013" cy="915988"/>
          </a:xfrm>
          <a:prstGeom prst="rect">
            <a:avLst/>
          </a:prstGeom>
          <a:noFill/>
          <a:ln w="9525">
            <a:noFill/>
            <a:miter lim="800000"/>
            <a:headEnd/>
            <a:tailEnd/>
          </a:ln>
          <a:effectLst/>
        </p:spPr>
        <p:txBody>
          <a:bodyPr>
            <a:spAutoFit/>
          </a:bodyPr>
          <a:lstStyle/>
          <a:p>
            <a:r>
              <a:rPr lang="ja-JP" altLang="en-US"/>
              <a:t>「わからない」のは事実ですが、「影響があるかもしれない」というデータがある訳ではありません。経験的にも、理屈の上からも「影響がない」と考えられるし、１年間かかる実験は難しいので、実験していない、という意味で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9636"/>
                                        </p:tgtEl>
                                        <p:attrNameLst>
                                          <p:attrName>style.visibility</p:attrName>
                                        </p:attrNameLst>
                                      </p:cBhvr>
                                      <p:to>
                                        <p:strVal val="visible"/>
                                      </p:to>
                                    </p:set>
                                    <p:animEffect transition="in" filter="dissolve">
                                      <p:cBhvr>
                                        <p:cTn id="7" dur="500"/>
                                        <p:tgtEl>
                                          <p:spTgt spid="6963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9643"/>
                                        </p:tgtEl>
                                        <p:attrNameLst>
                                          <p:attrName>style.visibility</p:attrName>
                                        </p:attrNameLst>
                                      </p:cBhvr>
                                      <p:to>
                                        <p:strVal val="visible"/>
                                      </p:to>
                                    </p:set>
                                    <p:animEffect transition="in" filter="wipe(left)">
                                      <p:cBhvr>
                                        <p:cTn id="12" dur="500"/>
                                        <p:tgtEl>
                                          <p:spTgt spid="6964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9644"/>
                                        </p:tgtEl>
                                        <p:attrNameLst>
                                          <p:attrName>style.visibility</p:attrName>
                                        </p:attrNameLst>
                                      </p:cBhvr>
                                      <p:to>
                                        <p:strVal val="visible"/>
                                      </p:to>
                                    </p:set>
                                    <p:animEffect transition="in" filter="wipe(left)">
                                      <p:cBhvr>
                                        <p:cTn id="17" dur="500"/>
                                        <p:tgtEl>
                                          <p:spTgt spid="696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6" grpId="0"/>
      <p:bldP spid="69643" grpId="0"/>
      <p:bldP spid="6964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8" name="Object 4"/>
          <p:cNvGraphicFramePr>
            <a:graphicFrameLocks noGrp="1" noChangeAspect="1"/>
          </p:cNvGraphicFramePr>
          <p:nvPr>
            <p:ph/>
          </p:nvPr>
        </p:nvGraphicFramePr>
        <p:xfrm>
          <a:off x="457200" y="860425"/>
          <a:ext cx="7427913" cy="3422650"/>
        </p:xfrm>
        <a:graphic>
          <a:graphicData uri="http://schemas.openxmlformats.org/presentationml/2006/ole">
            <mc:AlternateContent xmlns:mc="http://schemas.openxmlformats.org/markup-compatibility/2006">
              <mc:Choice xmlns:v="urn:schemas-microsoft-com:vml" Requires="v">
                <p:oleObj name="Drawing" r:id="rId2" imgW="9765000" imgH="4500000" progId="">
                  <p:embed/>
                </p:oleObj>
              </mc:Choice>
              <mc:Fallback>
                <p:oleObj name="Drawing" r:id="rId2" imgW="9765000" imgH="4500000" progId="">
                  <p:embed/>
                  <p:pic>
                    <p:nvPicPr>
                      <p:cNvPr id="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860425"/>
                        <a:ext cx="7427913" cy="342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50" name="Text Box 6"/>
          <p:cNvSpPr txBox="1">
            <a:spLocks noChangeArrowheads="1"/>
          </p:cNvSpPr>
          <p:nvPr/>
        </p:nvSpPr>
        <p:spPr bwMode="auto">
          <a:xfrm>
            <a:off x="539750" y="260350"/>
            <a:ext cx="3168650" cy="396875"/>
          </a:xfrm>
          <a:prstGeom prst="rect">
            <a:avLst/>
          </a:prstGeom>
          <a:noFill/>
          <a:ln w="9525">
            <a:noFill/>
            <a:miter lim="800000"/>
            <a:headEnd/>
            <a:tailEnd/>
          </a:ln>
          <a:effectLst/>
        </p:spPr>
        <p:txBody>
          <a:bodyPr>
            <a:spAutoFit/>
          </a:bodyPr>
          <a:lstStyle/>
          <a:p>
            <a:r>
              <a:rPr lang="ja-JP" altLang="en-US" sz="2000" b="1"/>
              <a:t>身の回りの放射線</a:t>
            </a:r>
          </a:p>
        </p:txBody>
      </p:sp>
      <p:grpSp>
        <p:nvGrpSpPr>
          <p:cNvPr id="6160" name="Group 16"/>
          <p:cNvGrpSpPr>
            <a:grpSpLocks/>
          </p:cNvGrpSpPr>
          <p:nvPr/>
        </p:nvGrpSpPr>
        <p:grpSpPr bwMode="auto">
          <a:xfrm>
            <a:off x="684213" y="4508500"/>
            <a:ext cx="7653337" cy="2065338"/>
            <a:chOff x="431" y="2840"/>
            <a:chExt cx="4821" cy="1301"/>
          </a:xfrm>
        </p:grpSpPr>
        <p:sp>
          <p:nvSpPr>
            <p:cNvPr id="6154" name="Text Box 10"/>
            <p:cNvSpPr txBox="1">
              <a:spLocks noChangeArrowheads="1"/>
            </p:cNvSpPr>
            <p:nvPr/>
          </p:nvSpPr>
          <p:spPr bwMode="auto">
            <a:xfrm>
              <a:off x="431" y="2840"/>
              <a:ext cx="4821" cy="366"/>
            </a:xfrm>
            <a:prstGeom prst="rect">
              <a:avLst/>
            </a:prstGeom>
            <a:noFill/>
            <a:ln w="9525">
              <a:noFill/>
              <a:miter lim="800000"/>
              <a:headEnd/>
              <a:tailEnd/>
            </a:ln>
            <a:effectLst/>
          </p:spPr>
          <p:txBody>
            <a:bodyPr>
              <a:spAutoFit/>
            </a:bodyPr>
            <a:lstStyle/>
            <a:p>
              <a:r>
                <a:rPr lang="ja-JP" altLang="en-US" sz="1600"/>
                <a:t>　地上 </a:t>
              </a:r>
              <a:r>
                <a:rPr lang="en-US" altLang="ja-JP" sz="1600"/>
                <a:t>400 km </a:t>
              </a:r>
              <a:r>
                <a:rPr lang="ja-JP" altLang="en-US" sz="1600"/>
                <a:t>の軌道上を周回している国際宇宙ステーションでは、１日あたり</a:t>
              </a:r>
              <a:r>
                <a:rPr lang="en-US" altLang="ja-JP" sz="1600"/>
                <a:t>0.3 </a:t>
              </a:r>
              <a:r>
                <a:rPr lang="ja-JP" altLang="en-US" sz="1600"/>
                <a:t>～</a:t>
              </a:r>
              <a:r>
                <a:rPr lang="en-US" altLang="ja-JP" sz="1600"/>
                <a:t>1.0 mSv </a:t>
              </a:r>
              <a:r>
                <a:rPr lang="ja-JP" altLang="en-US" sz="1600"/>
                <a:t>の宇宙線被ばくをします。</a:t>
              </a:r>
            </a:p>
          </p:txBody>
        </p:sp>
        <p:grpSp>
          <p:nvGrpSpPr>
            <p:cNvPr id="6159" name="Group 15"/>
            <p:cNvGrpSpPr>
              <a:grpSpLocks/>
            </p:cNvGrpSpPr>
            <p:nvPr/>
          </p:nvGrpSpPr>
          <p:grpSpPr bwMode="auto">
            <a:xfrm>
              <a:off x="1837" y="3249"/>
              <a:ext cx="1552" cy="892"/>
              <a:chOff x="1383" y="3173"/>
              <a:chExt cx="1552" cy="892"/>
            </a:xfrm>
          </p:grpSpPr>
          <p:sp>
            <p:nvSpPr>
              <p:cNvPr id="6155" name="Text Box 11"/>
              <p:cNvSpPr txBox="1">
                <a:spLocks noChangeArrowheads="1"/>
              </p:cNvSpPr>
              <p:nvPr/>
            </p:nvSpPr>
            <p:spPr bwMode="auto">
              <a:xfrm>
                <a:off x="1383" y="3173"/>
                <a:ext cx="1424" cy="212"/>
              </a:xfrm>
              <a:prstGeom prst="rect">
                <a:avLst/>
              </a:prstGeom>
              <a:noFill/>
              <a:ln w="9525">
                <a:noFill/>
                <a:miter lim="800000"/>
                <a:headEnd/>
                <a:tailEnd/>
              </a:ln>
              <a:effectLst/>
            </p:spPr>
            <p:txBody>
              <a:bodyPr wrap="none">
                <a:spAutoFit/>
              </a:bodyPr>
              <a:lstStyle/>
              <a:p>
                <a:r>
                  <a:rPr lang="ja-JP" altLang="en-US" sz="1600"/>
                  <a:t>２週間で </a:t>
                </a:r>
                <a:r>
                  <a:rPr lang="en-US" altLang="ja-JP" sz="1600"/>
                  <a:t>4.2 </a:t>
                </a:r>
                <a:r>
                  <a:rPr lang="ja-JP" altLang="en-US" sz="1600"/>
                  <a:t>～ </a:t>
                </a:r>
                <a:r>
                  <a:rPr lang="en-US" altLang="ja-JP" sz="1600"/>
                  <a:t>14 mSv</a:t>
                </a:r>
              </a:p>
            </p:txBody>
          </p:sp>
          <p:sp>
            <p:nvSpPr>
              <p:cNvPr id="6156" name="Text Box 12"/>
              <p:cNvSpPr txBox="1">
                <a:spLocks noChangeArrowheads="1"/>
              </p:cNvSpPr>
              <p:nvPr/>
            </p:nvSpPr>
            <p:spPr bwMode="auto">
              <a:xfrm>
                <a:off x="1383" y="3400"/>
                <a:ext cx="1410" cy="212"/>
              </a:xfrm>
              <a:prstGeom prst="rect">
                <a:avLst/>
              </a:prstGeom>
              <a:noFill/>
              <a:ln w="9525">
                <a:noFill/>
                <a:miter lim="800000"/>
                <a:headEnd/>
                <a:tailEnd/>
              </a:ln>
              <a:effectLst/>
            </p:spPr>
            <p:txBody>
              <a:bodyPr wrap="none">
                <a:spAutoFit/>
              </a:bodyPr>
              <a:lstStyle/>
              <a:p>
                <a:r>
                  <a:rPr lang="ja-JP" altLang="en-US" sz="1600"/>
                  <a:t>１ヵ月間で </a:t>
                </a:r>
                <a:r>
                  <a:rPr lang="en-US" altLang="ja-JP" sz="1600"/>
                  <a:t>9 </a:t>
                </a:r>
                <a:r>
                  <a:rPr lang="ja-JP" altLang="en-US" sz="1600"/>
                  <a:t>～ </a:t>
                </a:r>
                <a:r>
                  <a:rPr lang="en-US" altLang="ja-JP" sz="1600"/>
                  <a:t>30 mSv</a:t>
                </a:r>
              </a:p>
            </p:txBody>
          </p:sp>
          <p:sp>
            <p:nvSpPr>
              <p:cNvPr id="6157" name="Text Box 13"/>
              <p:cNvSpPr txBox="1">
                <a:spLocks noChangeArrowheads="1"/>
              </p:cNvSpPr>
              <p:nvPr/>
            </p:nvSpPr>
            <p:spPr bwMode="auto">
              <a:xfrm>
                <a:off x="1383" y="3627"/>
                <a:ext cx="1481" cy="212"/>
              </a:xfrm>
              <a:prstGeom prst="rect">
                <a:avLst/>
              </a:prstGeom>
              <a:noFill/>
              <a:ln w="9525">
                <a:noFill/>
                <a:miter lim="800000"/>
                <a:headEnd/>
                <a:tailEnd/>
              </a:ln>
              <a:effectLst/>
            </p:spPr>
            <p:txBody>
              <a:bodyPr wrap="none">
                <a:spAutoFit/>
              </a:bodyPr>
              <a:lstStyle/>
              <a:p>
                <a:r>
                  <a:rPr lang="ja-JP" altLang="en-US" sz="1600"/>
                  <a:t>３ヵ月間で </a:t>
                </a:r>
                <a:r>
                  <a:rPr lang="en-US" altLang="ja-JP" sz="1600"/>
                  <a:t>27 </a:t>
                </a:r>
                <a:r>
                  <a:rPr lang="ja-JP" altLang="en-US" sz="1600"/>
                  <a:t>～ </a:t>
                </a:r>
                <a:r>
                  <a:rPr lang="en-US" altLang="ja-JP" sz="1600"/>
                  <a:t>90 mSv</a:t>
                </a:r>
              </a:p>
            </p:txBody>
          </p:sp>
          <p:sp>
            <p:nvSpPr>
              <p:cNvPr id="6158" name="Text Box 14"/>
              <p:cNvSpPr txBox="1">
                <a:spLocks noChangeArrowheads="1"/>
              </p:cNvSpPr>
              <p:nvPr/>
            </p:nvSpPr>
            <p:spPr bwMode="auto">
              <a:xfrm>
                <a:off x="1383" y="3853"/>
                <a:ext cx="1552" cy="212"/>
              </a:xfrm>
              <a:prstGeom prst="rect">
                <a:avLst/>
              </a:prstGeom>
              <a:noFill/>
              <a:ln w="9525">
                <a:noFill/>
                <a:miter lim="800000"/>
                <a:headEnd/>
                <a:tailEnd/>
              </a:ln>
              <a:effectLst/>
            </p:spPr>
            <p:txBody>
              <a:bodyPr wrap="none">
                <a:spAutoFit/>
              </a:bodyPr>
              <a:lstStyle/>
              <a:p>
                <a:r>
                  <a:rPr lang="ja-JP" altLang="en-US" sz="1600"/>
                  <a:t>６ヵ月間で </a:t>
                </a:r>
                <a:r>
                  <a:rPr lang="en-US" altLang="ja-JP" sz="1600"/>
                  <a:t>54 </a:t>
                </a:r>
                <a:r>
                  <a:rPr lang="ja-JP" altLang="en-US" sz="1600"/>
                  <a:t>～ </a:t>
                </a:r>
                <a:r>
                  <a:rPr lang="en-US" altLang="ja-JP" sz="1600"/>
                  <a:t>180 mSv</a:t>
                </a:r>
              </a:p>
            </p:txBody>
          </p:sp>
        </p:grpSp>
      </p:grpSp>
      <p:sp>
        <p:nvSpPr>
          <p:cNvPr id="6161" name="Text Box 17"/>
          <p:cNvSpPr txBox="1">
            <a:spLocks noChangeArrowheads="1"/>
          </p:cNvSpPr>
          <p:nvPr/>
        </p:nvSpPr>
        <p:spPr bwMode="auto">
          <a:xfrm>
            <a:off x="5940425" y="5307013"/>
            <a:ext cx="2952750" cy="915987"/>
          </a:xfrm>
          <a:prstGeom prst="rect">
            <a:avLst/>
          </a:prstGeom>
          <a:noFill/>
          <a:ln w="9525">
            <a:noFill/>
            <a:miter lim="800000"/>
            <a:headEnd/>
            <a:tailEnd/>
          </a:ln>
          <a:effectLst/>
        </p:spPr>
        <p:txBody>
          <a:bodyPr>
            <a:spAutoFit/>
          </a:bodyPr>
          <a:lstStyle/>
          <a:p>
            <a:r>
              <a:rPr lang="ja-JP" altLang="en-US"/>
              <a:t>宇宙に行った宇宙飛行士ががんになる率が高くなった。というデータはありません。</a:t>
            </a:r>
          </a:p>
        </p:txBody>
      </p:sp>
      <p:sp>
        <p:nvSpPr>
          <p:cNvPr id="6162" name="Text Box 18"/>
          <p:cNvSpPr txBox="1">
            <a:spLocks noChangeArrowheads="1"/>
          </p:cNvSpPr>
          <p:nvPr/>
        </p:nvSpPr>
        <p:spPr bwMode="auto">
          <a:xfrm>
            <a:off x="611188" y="2349500"/>
            <a:ext cx="2892425" cy="366713"/>
          </a:xfrm>
          <a:prstGeom prst="rect">
            <a:avLst/>
          </a:prstGeom>
          <a:solidFill>
            <a:schemeClr val="bg1"/>
          </a:solidFill>
          <a:ln w="9525">
            <a:noFill/>
            <a:miter lim="800000"/>
            <a:headEnd/>
            <a:tailEnd/>
          </a:ln>
          <a:effectLst/>
        </p:spPr>
        <p:txBody>
          <a:bodyPr wrap="none">
            <a:spAutoFit/>
          </a:bodyPr>
          <a:lstStyle/>
          <a:p>
            <a:r>
              <a:rPr lang="ja-JP" altLang="en-US"/>
              <a:t>日本では年間平均 </a:t>
            </a:r>
            <a:r>
              <a:rPr lang="en-US" altLang="ja-JP"/>
              <a:t>1.4 mSv</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160"/>
                                        </p:tgtEl>
                                        <p:attrNameLst>
                                          <p:attrName>style.visibility</p:attrName>
                                        </p:attrNameLst>
                                      </p:cBhvr>
                                      <p:to>
                                        <p:strVal val="visible"/>
                                      </p:to>
                                    </p:set>
                                    <p:animEffect transition="in" filter="dissolve">
                                      <p:cBhvr>
                                        <p:cTn id="7" dur="500"/>
                                        <p:tgtEl>
                                          <p:spTgt spid="616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61"/>
                                        </p:tgtEl>
                                        <p:attrNameLst>
                                          <p:attrName>style.visibility</p:attrName>
                                        </p:attrNameLst>
                                      </p:cBhvr>
                                      <p:to>
                                        <p:strVal val="visible"/>
                                      </p:to>
                                    </p:set>
                                    <p:animEffect transition="in" filter="wipe(left)">
                                      <p:cBhvr>
                                        <p:cTn id="12" dur="500"/>
                                        <p:tgtEl>
                                          <p:spTgt spid="61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6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Text Box 4"/>
          <p:cNvSpPr txBox="1">
            <a:spLocks noChangeArrowheads="1"/>
          </p:cNvSpPr>
          <p:nvPr/>
        </p:nvSpPr>
        <p:spPr bwMode="auto">
          <a:xfrm>
            <a:off x="755650" y="404813"/>
            <a:ext cx="3384550" cy="396875"/>
          </a:xfrm>
          <a:prstGeom prst="rect">
            <a:avLst/>
          </a:prstGeom>
          <a:noFill/>
          <a:ln w="9525">
            <a:noFill/>
            <a:miter lim="800000"/>
            <a:headEnd/>
            <a:tailEnd/>
          </a:ln>
          <a:effectLst/>
        </p:spPr>
        <p:txBody>
          <a:bodyPr>
            <a:spAutoFit/>
          </a:bodyPr>
          <a:lstStyle/>
          <a:p>
            <a:r>
              <a:rPr lang="ja-JP" altLang="en-US" sz="2000" b="1"/>
              <a:t>核分裂反応と原子力発電</a:t>
            </a:r>
          </a:p>
        </p:txBody>
      </p:sp>
      <p:sp>
        <p:nvSpPr>
          <p:cNvPr id="33799" name="Text Box 7"/>
          <p:cNvSpPr txBox="1">
            <a:spLocks noChangeArrowheads="1"/>
          </p:cNvSpPr>
          <p:nvPr/>
        </p:nvSpPr>
        <p:spPr bwMode="auto">
          <a:xfrm>
            <a:off x="3348038" y="1169988"/>
            <a:ext cx="3171825" cy="457200"/>
          </a:xfrm>
          <a:prstGeom prst="rect">
            <a:avLst/>
          </a:prstGeom>
          <a:noFill/>
          <a:ln w="9525">
            <a:noFill/>
            <a:miter lim="800000"/>
            <a:headEnd/>
            <a:tailEnd/>
          </a:ln>
          <a:effectLst/>
        </p:spPr>
        <p:txBody>
          <a:bodyPr wrap="none">
            <a:spAutoFit/>
          </a:bodyPr>
          <a:lstStyle/>
          <a:p>
            <a:r>
              <a:rPr lang="en-US" altLang="ja-JP" sz="2400" baseline="30000"/>
              <a:t>95</a:t>
            </a:r>
            <a:r>
              <a:rPr lang="en-US" altLang="ja-JP" sz="2400"/>
              <a:t>Y + </a:t>
            </a:r>
            <a:r>
              <a:rPr lang="en-US" altLang="ja-JP" sz="2400" baseline="30000"/>
              <a:t>139</a:t>
            </a:r>
            <a:r>
              <a:rPr lang="en-US" altLang="ja-JP" sz="2400">
                <a:latin typeface="Times New Roman" pitchFamily="18" charset="0"/>
              </a:rPr>
              <a:t>I</a:t>
            </a:r>
            <a:r>
              <a:rPr lang="en-US" altLang="ja-JP" sz="2400"/>
              <a:t> + </a:t>
            </a:r>
            <a:r>
              <a:rPr lang="ja-JP" altLang="en-US" sz="2400"/>
              <a:t>中性子２個</a:t>
            </a:r>
          </a:p>
        </p:txBody>
      </p:sp>
      <p:sp>
        <p:nvSpPr>
          <p:cNvPr id="33800" name="Text Box 8"/>
          <p:cNvSpPr txBox="1">
            <a:spLocks noChangeArrowheads="1"/>
          </p:cNvSpPr>
          <p:nvPr/>
        </p:nvSpPr>
        <p:spPr bwMode="auto">
          <a:xfrm>
            <a:off x="3348038" y="2540000"/>
            <a:ext cx="3506787" cy="457200"/>
          </a:xfrm>
          <a:prstGeom prst="rect">
            <a:avLst/>
          </a:prstGeom>
          <a:noFill/>
          <a:ln w="9525">
            <a:noFill/>
            <a:miter lim="800000"/>
            <a:headEnd/>
            <a:tailEnd/>
          </a:ln>
          <a:effectLst/>
        </p:spPr>
        <p:txBody>
          <a:bodyPr wrap="none">
            <a:spAutoFit/>
          </a:bodyPr>
          <a:lstStyle/>
          <a:p>
            <a:r>
              <a:rPr lang="en-US" altLang="ja-JP" sz="2400" baseline="30000"/>
              <a:t>141</a:t>
            </a:r>
            <a:r>
              <a:rPr lang="en-US" altLang="ja-JP" sz="2400"/>
              <a:t>Ba + </a:t>
            </a:r>
            <a:r>
              <a:rPr lang="en-US" altLang="ja-JP" sz="2400" baseline="30000"/>
              <a:t>92</a:t>
            </a:r>
            <a:r>
              <a:rPr lang="en-US" altLang="ja-JP" sz="2400"/>
              <a:t>Kr + </a:t>
            </a:r>
            <a:r>
              <a:rPr lang="ja-JP" altLang="en-US" sz="2400"/>
              <a:t>中性子</a:t>
            </a:r>
            <a:r>
              <a:rPr lang="en-US" altLang="ja-JP" sz="2400"/>
              <a:t>3</a:t>
            </a:r>
            <a:r>
              <a:rPr lang="ja-JP" altLang="en-US" sz="2400"/>
              <a:t>個</a:t>
            </a:r>
          </a:p>
        </p:txBody>
      </p:sp>
      <p:grpSp>
        <p:nvGrpSpPr>
          <p:cNvPr id="33805" name="Group 13"/>
          <p:cNvGrpSpPr>
            <a:grpSpLocks/>
          </p:cNvGrpSpPr>
          <p:nvPr/>
        </p:nvGrpSpPr>
        <p:grpSpPr bwMode="auto">
          <a:xfrm>
            <a:off x="539750" y="1169988"/>
            <a:ext cx="2519363" cy="457200"/>
            <a:chOff x="340" y="737"/>
            <a:chExt cx="1587" cy="288"/>
          </a:xfrm>
        </p:grpSpPr>
        <p:sp>
          <p:nvSpPr>
            <p:cNvPr id="33797" name="Text Box 5"/>
            <p:cNvSpPr txBox="1">
              <a:spLocks noChangeArrowheads="1"/>
            </p:cNvSpPr>
            <p:nvPr/>
          </p:nvSpPr>
          <p:spPr bwMode="auto">
            <a:xfrm>
              <a:off x="340" y="737"/>
              <a:ext cx="1262" cy="288"/>
            </a:xfrm>
            <a:prstGeom prst="rect">
              <a:avLst/>
            </a:prstGeom>
            <a:noFill/>
            <a:ln w="9525">
              <a:noFill/>
              <a:miter lim="800000"/>
              <a:headEnd/>
              <a:tailEnd/>
            </a:ln>
            <a:effectLst/>
          </p:spPr>
          <p:txBody>
            <a:bodyPr wrap="none">
              <a:spAutoFit/>
            </a:bodyPr>
            <a:lstStyle/>
            <a:p>
              <a:r>
                <a:rPr lang="en-US" altLang="ja-JP" sz="2400" baseline="30000"/>
                <a:t>235</a:t>
              </a:r>
              <a:r>
                <a:rPr lang="en-US" altLang="ja-JP" sz="2400"/>
                <a:t>U + </a:t>
              </a:r>
              <a:r>
                <a:rPr lang="ja-JP" altLang="en-US" sz="2400"/>
                <a:t>中性子</a:t>
              </a:r>
            </a:p>
          </p:txBody>
        </p:sp>
        <p:sp>
          <p:nvSpPr>
            <p:cNvPr id="33803" name="Line 11"/>
            <p:cNvSpPr>
              <a:spLocks noChangeShapeType="1"/>
            </p:cNvSpPr>
            <p:nvPr/>
          </p:nvSpPr>
          <p:spPr bwMode="auto">
            <a:xfrm>
              <a:off x="1655" y="881"/>
              <a:ext cx="272" cy="0"/>
            </a:xfrm>
            <a:prstGeom prst="line">
              <a:avLst/>
            </a:prstGeom>
            <a:noFill/>
            <a:ln w="28575">
              <a:solidFill>
                <a:schemeClr val="tx1"/>
              </a:solidFill>
              <a:round/>
              <a:headEnd/>
              <a:tailEnd type="triangle" w="lg" len="lg"/>
            </a:ln>
            <a:effectLst/>
          </p:spPr>
          <p:txBody>
            <a:bodyPr/>
            <a:lstStyle/>
            <a:p>
              <a:endParaRPr lang="ja-JP" altLang="en-US"/>
            </a:p>
          </p:txBody>
        </p:sp>
      </p:grpSp>
      <p:sp>
        <p:nvSpPr>
          <p:cNvPr id="33804" name="Text Box 12"/>
          <p:cNvSpPr txBox="1">
            <a:spLocks noChangeArrowheads="1"/>
          </p:cNvSpPr>
          <p:nvPr/>
        </p:nvSpPr>
        <p:spPr bwMode="auto">
          <a:xfrm>
            <a:off x="4140200" y="1630363"/>
            <a:ext cx="4116388" cy="457200"/>
          </a:xfrm>
          <a:prstGeom prst="rect">
            <a:avLst/>
          </a:prstGeom>
          <a:noFill/>
          <a:ln w="9525">
            <a:noFill/>
            <a:miter lim="800000"/>
            <a:headEnd/>
            <a:tailEnd/>
          </a:ln>
          <a:effectLst/>
        </p:spPr>
        <p:txBody>
          <a:bodyPr wrap="none">
            <a:spAutoFit/>
          </a:bodyPr>
          <a:lstStyle/>
          <a:p>
            <a:r>
              <a:rPr lang="en-US" altLang="ja-JP" sz="2400" baseline="30000"/>
              <a:t>139</a:t>
            </a:r>
            <a:r>
              <a:rPr lang="en-US" altLang="ja-JP" sz="2400">
                <a:latin typeface="Times New Roman" pitchFamily="18" charset="0"/>
              </a:rPr>
              <a:t>I</a:t>
            </a:r>
            <a:r>
              <a:rPr lang="en-US" altLang="ja-JP" sz="2400"/>
              <a:t> </a:t>
            </a:r>
            <a:r>
              <a:rPr lang="en-US" altLang="ja-JP"/>
              <a:t>→</a:t>
            </a:r>
            <a:r>
              <a:rPr lang="en-US" altLang="ja-JP" sz="2400"/>
              <a:t> </a:t>
            </a:r>
            <a:r>
              <a:rPr lang="en-US" altLang="ja-JP" sz="2400" baseline="30000"/>
              <a:t>138</a:t>
            </a:r>
            <a:r>
              <a:rPr lang="en-US" altLang="ja-JP" sz="2400"/>
              <a:t>Xe </a:t>
            </a:r>
            <a:r>
              <a:rPr lang="en-US" altLang="ja-JP" sz="2400" baseline="30000"/>
              <a:t>137</a:t>
            </a:r>
            <a:r>
              <a:rPr lang="en-US" altLang="ja-JP" sz="2400"/>
              <a:t>Cs ,</a:t>
            </a:r>
            <a:r>
              <a:rPr lang="en-US" altLang="ja-JP" sz="2400" baseline="30000"/>
              <a:t>137</a:t>
            </a:r>
            <a:r>
              <a:rPr lang="en-US" altLang="ja-JP" sz="2400"/>
              <a:t>Ba , </a:t>
            </a:r>
            <a:r>
              <a:rPr lang="ja-JP" altLang="en-US" sz="2400"/>
              <a:t>・・・</a:t>
            </a:r>
          </a:p>
        </p:txBody>
      </p:sp>
      <p:grpSp>
        <p:nvGrpSpPr>
          <p:cNvPr id="33806" name="Group 14"/>
          <p:cNvGrpSpPr>
            <a:grpSpLocks/>
          </p:cNvGrpSpPr>
          <p:nvPr/>
        </p:nvGrpSpPr>
        <p:grpSpPr bwMode="auto">
          <a:xfrm>
            <a:off x="539750" y="2540000"/>
            <a:ext cx="2519363" cy="457200"/>
            <a:chOff x="340" y="737"/>
            <a:chExt cx="1587" cy="288"/>
          </a:xfrm>
        </p:grpSpPr>
        <p:sp>
          <p:nvSpPr>
            <p:cNvPr id="33807" name="Text Box 15"/>
            <p:cNvSpPr txBox="1">
              <a:spLocks noChangeArrowheads="1"/>
            </p:cNvSpPr>
            <p:nvPr/>
          </p:nvSpPr>
          <p:spPr bwMode="auto">
            <a:xfrm>
              <a:off x="340" y="737"/>
              <a:ext cx="1262" cy="288"/>
            </a:xfrm>
            <a:prstGeom prst="rect">
              <a:avLst/>
            </a:prstGeom>
            <a:noFill/>
            <a:ln w="9525">
              <a:noFill/>
              <a:miter lim="800000"/>
              <a:headEnd/>
              <a:tailEnd/>
            </a:ln>
            <a:effectLst/>
          </p:spPr>
          <p:txBody>
            <a:bodyPr wrap="none">
              <a:spAutoFit/>
            </a:bodyPr>
            <a:lstStyle/>
            <a:p>
              <a:r>
                <a:rPr lang="en-US" altLang="ja-JP" sz="2400" baseline="30000"/>
                <a:t>235</a:t>
              </a:r>
              <a:r>
                <a:rPr lang="en-US" altLang="ja-JP" sz="2400"/>
                <a:t>U + </a:t>
              </a:r>
              <a:r>
                <a:rPr lang="ja-JP" altLang="en-US" sz="2400"/>
                <a:t>中性子</a:t>
              </a:r>
            </a:p>
          </p:txBody>
        </p:sp>
        <p:sp>
          <p:nvSpPr>
            <p:cNvPr id="33808" name="Line 16"/>
            <p:cNvSpPr>
              <a:spLocks noChangeShapeType="1"/>
            </p:cNvSpPr>
            <p:nvPr/>
          </p:nvSpPr>
          <p:spPr bwMode="auto">
            <a:xfrm>
              <a:off x="1655" y="881"/>
              <a:ext cx="272" cy="0"/>
            </a:xfrm>
            <a:prstGeom prst="line">
              <a:avLst/>
            </a:prstGeom>
            <a:noFill/>
            <a:ln w="28575">
              <a:solidFill>
                <a:schemeClr val="tx1"/>
              </a:solidFill>
              <a:round/>
              <a:headEnd/>
              <a:tailEnd type="triangle" w="lg" len="lg"/>
            </a:ln>
            <a:effectLst/>
          </p:spPr>
          <p:txBody>
            <a:bodyPr/>
            <a:lstStyle/>
            <a:p>
              <a:endParaRPr lang="ja-JP" altLang="en-US"/>
            </a:p>
          </p:txBody>
        </p:sp>
      </p:grpSp>
      <p:grpSp>
        <p:nvGrpSpPr>
          <p:cNvPr id="33818" name="Group 26"/>
          <p:cNvGrpSpPr>
            <a:grpSpLocks/>
          </p:cNvGrpSpPr>
          <p:nvPr/>
        </p:nvGrpSpPr>
        <p:grpSpPr bwMode="auto">
          <a:xfrm>
            <a:off x="6443663" y="1196975"/>
            <a:ext cx="1751012" cy="1765300"/>
            <a:chOff x="4059" y="754"/>
            <a:chExt cx="1103" cy="1112"/>
          </a:xfrm>
        </p:grpSpPr>
        <p:sp>
          <p:nvSpPr>
            <p:cNvPr id="33809" name="Text Box 17"/>
            <p:cNvSpPr txBox="1">
              <a:spLocks noChangeArrowheads="1"/>
            </p:cNvSpPr>
            <p:nvPr/>
          </p:nvSpPr>
          <p:spPr bwMode="auto">
            <a:xfrm>
              <a:off x="4059" y="754"/>
              <a:ext cx="1103" cy="250"/>
            </a:xfrm>
            <a:prstGeom prst="rect">
              <a:avLst/>
            </a:prstGeom>
            <a:noFill/>
            <a:ln w="9525">
              <a:noFill/>
              <a:miter lim="800000"/>
              <a:headEnd/>
              <a:tailEnd/>
            </a:ln>
            <a:effectLst/>
          </p:spPr>
          <p:txBody>
            <a:bodyPr>
              <a:spAutoFit/>
            </a:bodyPr>
            <a:lstStyle/>
            <a:p>
              <a:r>
                <a:rPr lang="en-US" altLang="ja-JP" sz="2000" b="1">
                  <a:solidFill>
                    <a:srgbClr val="FF0000"/>
                  </a:solidFill>
                </a:rPr>
                <a:t>+ </a:t>
              </a:r>
              <a:r>
                <a:rPr lang="ja-JP" altLang="en-US" sz="2000" b="1">
                  <a:solidFill>
                    <a:srgbClr val="FF0000"/>
                  </a:solidFill>
                </a:rPr>
                <a:t>膨大な熱</a:t>
              </a:r>
            </a:p>
          </p:txBody>
        </p:sp>
        <p:sp>
          <p:nvSpPr>
            <p:cNvPr id="33810" name="Text Box 18"/>
            <p:cNvSpPr txBox="1">
              <a:spLocks noChangeArrowheads="1"/>
            </p:cNvSpPr>
            <p:nvPr/>
          </p:nvSpPr>
          <p:spPr bwMode="auto">
            <a:xfrm>
              <a:off x="4267" y="1616"/>
              <a:ext cx="881" cy="250"/>
            </a:xfrm>
            <a:prstGeom prst="rect">
              <a:avLst/>
            </a:prstGeom>
            <a:noFill/>
            <a:ln w="9525">
              <a:noFill/>
              <a:miter lim="800000"/>
              <a:headEnd/>
              <a:tailEnd/>
            </a:ln>
            <a:effectLst/>
          </p:spPr>
          <p:txBody>
            <a:bodyPr wrap="none">
              <a:spAutoFit/>
            </a:bodyPr>
            <a:lstStyle/>
            <a:p>
              <a:r>
                <a:rPr lang="en-US" altLang="ja-JP" sz="2000" b="1">
                  <a:solidFill>
                    <a:srgbClr val="FF0000"/>
                  </a:solidFill>
                </a:rPr>
                <a:t>+ </a:t>
              </a:r>
              <a:r>
                <a:rPr lang="ja-JP" altLang="en-US" sz="2000" b="1">
                  <a:solidFill>
                    <a:srgbClr val="FF0000"/>
                  </a:solidFill>
                </a:rPr>
                <a:t>膨大な熱</a:t>
              </a:r>
            </a:p>
          </p:txBody>
        </p:sp>
      </p:grpSp>
      <p:sp>
        <p:nvSpPr>
          <p:cNvPr id="33812" name="Text Box 20"/>
          <p:cNvSpPr txBox="1">
            <a:spLocks noChangeArrowheads="1"/>
          </p:cNvSpPr>
          <p:nvPr/>
        </p:nvSpPr>
        <p:spPr bwMode="auto">
          <a:xfrm>
            <a:off x="6588125" y="2060575"/>
            <a:ext cx="2114550" cy="366713"/>
          </a:xfrm>
          <a:prstGeom prst="rect">
            <a:avLst/>
          </a:prstGeom>
          <a:noFill/>
          <a:ln w="9525">
            <a:noFill/>
            <a:miter lim="800000"/>
            <a:headEnd/>
            <a:tailEnd/>
          </a:ln>
          <a:effectLst/>
        </p:spPr>
        <p:txBody>
          <a:bodyPr wrap="none">
            <a:spAutoFit/>
          </a:bodyPr>
          <a:lstStyle/>
          <a:p>
            <a:r>
              <a:rPr lang="en-US" altLang="ja-JP"/>
              <a:t>(</a:t>
            </a:r>
            <a:r>
              <a:rPr lang="ja-JP" altLang="en-US"/>
              <a:t>ウィキペディアより）</a:t>
            </a:r>
          </a:p>
        </p:txBody>
      </p:sp>
      <p:sp>
        <p:nvSpPr>
          <p:cNvPr id="33813" name="Text Box 21"/>
          <p:cNvSpPr txBox="1">
            <a:spLocks noChangeArrowheads="1"/>
          </p:cNvSpPr>
          <p:nvPr/>
        </p:nvSpPr>
        <p:spPr bwMode="auto">
          <a:xfrm>
            <a:off x="1692275" y="3789363"/>
            <a:ext cx="6115050" cy="396875"/>
          </a:xfrm>
          <a:prstGeom prst="rect">
            <a:avLst/>
          </a:prstGeom>
          <a:noFill/>
          <a:ln w="9525">
            <a:noFill/>
            <a:miter lim="800000"/>
            <a:headEnd/>
            <a:tailEnd/>
          </a:ln>
          <a:effectLst/>
        </p:spPr>
        <p:txBody>
          <a:bodyPr wrap="none">
            <a:spAutoFit/>
          </a:bodyPr>
          <a:lstStyle/>
          <a:p>
            <a:r>
              <a:rPr lang="en-US" altLang="ja-JP" sz="2000"/>
              <a:t>1g </a:t>
            </a:r>
            <a:r>
              <a:rPr lang="ja-JP" altLang="en-US" sz="2000"/>
              <a:t>の </a:t>
            </a:r>
            <a:r>
              <a:rPr lang="en-US" altLang="ja-JP" sz="2000" baseline="30000"/>
              <a:t>235</a:t>
            </a:r>
            <a:r>
              <a:rPr lang="en-US" altLang="ja-JP" sz="2000"/>
              <a:t>U </a:t>
            </a:r>
            <a:r>
              <a:rPr lang="ja-JP" altLang="en-US" sz="2000"/>
              <a:t>から、</a:t>
            </a:r>
            <a:r>
              <a:rPr lang="en-US" altLang="ja-JP" sz="2000"/>
              <a:t>8.2 x 10</a:t>
            </a:r>
            <a:r>
              <a:rPr lang="en-US" altLang="ja-JP" sz="2000" baseline="30000"/>
              <a:t>10</a:t>
            </a:r>
            <a:r>
              <a:rPr lang="en-US" altLang="ja-JP" sz="2000"/>
              <a:t>J </a:t>
            </a:r>
            <a:r>
              <a:rPr lang="ja-JP" altLang="en-US" sz="2000"/>
              <a:t>のエネルギーが得られる。</a:t>
            </a:r>
          </a:p>
        </p:txBody>
      </p:sp>
      <p:sp>
        <p:nvSpPr>
          <p:cNvPr id="33814" name="Text Box 22"/>
          <p:cNvSpPr txBox="1">
            <a:spLocks noChangeArrowheads="1"/>
          </p:cNvSpPr>
          <p:nvPr/>
        </p:nvSpPr>
        <p:spPr bwMode="auto">
          <a:xfrm>
            <a:off x="3234796" y="4687888"/>
            <a:ext cx="5045075" cy="519112"/>
          </a:xfrm>
          <a:prstGeom prst="rect">
            <a:avLst/>
          </a:prstGeom>
          <a:noFill/>
          <a:ln w="9525">
            <a:noFill/>
            <a:miter lim="800000"/>
            <a:headEnd/>
            <a:tailEnd/>
          </a:ln>
          <a:effectLst/>
        </p:spPr>
        <p:txBody>
          <a:bodyPr wrap="none">
            <a:spAutoFit/>
          </a:bodyPr>
          <a:lstStyle/>
          <a:p>
            <a:r>
              <a:rPr lang="ja-JP" altLang="en-US" sz="2800">
                <a:solidFill>
                  <a:srgbClr val="FF0000"/>
                </a:solidFill>
              </a:rPr>
              <a:t>火力発電の</a:t>
            </a:r>
            <a:r>
              <a:rPr lang="en-US" altLang="ja-JP" sz="2800">
                <a:solidFill>
                  <a:srgbClr val="FF0000"/>
                </a:solidFill>
              </a:rPr>
              <a:t>300</a:t>
            </a:r>
            <a:r>
              <a:rPr lang="ja-JP" altLang="en-US" sz="2800">
                <a:solidFill>
                  <a:srgbClr val="FF0000"/>
                </a:solidFill>
              </a:rPr>
              <a:t>万倍の効率．．．</a:t>
            </a:r>
          </a:p>
        </p:txBody>
      </p:sp>
      <p:sp>
        <p:nvSpPr>
          <p:cNvPr id="33816" name="Text Box 24"/>
          <p:cNvSpPr txBox="1">
            <a:spLocks noChangeArrowheads="1"/>
          </p:cNvSpPr>
          <p:nvPr/>
        </p:nvSpPr>
        <p:spPr bwMode="auto">
          <a:xfrm>
            <a:off x="4140200" y="3068638"/>
            <a:ext cx="4659313" cy="366712"/>
          </a:xfrm>
          <a:prstGeom prst="rect">
            <a:avLst/>
          </a:prstGeom>
          <a:noFill/>
          <a:ln w="9525">
            <a:noFill/>
            <a:miter lim="800000"/>
            <a:headEnd/>
            <a:tailEnd/>
          </a:ln>
          <a:effectLst/>
        </p:spPr>
        <p:txBody>
          <a:bodyPr wrap="none">
            <a:spAutoFit/>
          </a:bodyPr>
          <a:lstStyle/>
          <a:p>
            <a:r>
              <a:rPr lang="en-US" altLang="ja-JP"/>
              <a:t>(</a:t>
            </a:r>
            <a:r>
              <a:rPr lang="ja-JP" altLang="en-US"/>
              <a:t>財団法人エネルギー総合工学研究所</a:t>
            </a:r>
            <a:r>
              <a:rPr lang="en-US" altLang="ja-JP"/>
              <a:t>HP</a:t>
            </a:r>
            <a:r>
              <a:rPr lang="ja-JP" altLang="en-US"/>
              <a:t>より）</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3818"/>
                                        </p:tgtEl>
                                        <p:attrNameLst>
                                          <p:attrName>style.visibility</p:attrName>
                                        </p:attrNameLst>
                                      </p:cBhvr>
                                      <p:to>
                                        <p:strVal val="visible"/>
                                      </p:to>
                                    </p:set>
                                    <p:animEffect transition="in" filter="wipe(left)">
                                      <p:cBhvr>
                                        <p:cTn id="7" dur="500"/>
                                        <p:tgtEl>
                                          <p:spTgt spid="338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3813"/>
                                        </p:tgtEl>
                                        <p:attrNameLst>
                                          <p:attrName>style.visibility</p:attrName>
                                        </p:attrNameLst>
                                      </p:cBhvr>
                                      <p:to>
                                        <p:strVal val="visible"/>
                                      </p:to>
                                    </p:set>
                                    <p:animEffect transition="in" filter="wipe(left)">
                                      <p:cBhvr>
                                        <p:cTn id="12" dur="500"/>
                                        <p:tgtEl>
                                          <p:spTgt spid="338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3814"/>
                                        </p:tgtEl>
                                        <p:attrNameLst>
                                          <p:attrName>style.visibility</p:attrName>
                                        </p:attrNameLst>
                                      </p:cBhvr>
                                      <p:to>
                                        <p:strVal val="visible"/>
                                      </p:to>
                                    </p:set>
                                    <p:animEffect transition="in" filter="wipe(left)">
                                      <p:cBhvr>
                                        <p:cTn id="17" dur="500"/>
                                        <p:tgtEl>
                                          <p:spTgt spid="338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13" grpId="0"/>
      <p:bldP spid="3381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56" name="Text Box 28"/>
          <p:cNvSpPr txBox="1">
            <a:spLocks noChangeArrowheads="1"/>
          </p:cNvSpPr>
          <p:nvPr/>
        </p:nvSpPr>
        <p:spPr bwMode="auto">
          <a:xfrm>
            <a:off x="900113" y="333375"/>
            <a:ext cx="3527425" cy="396875"/>
          </a:xfrm>
          <a:prstGeom prst="rect">
            <a:avLst/>
          </a:prstGeom>
          <a:noFill/>
          <a:ln w="9525">
            <a:noFill/>
            <a:miter lim="800000"/>
            <a:headEnd/>
            <a:tailEnd/>
          </a:ln>
          <a:effectLst/>
        </p:spPr>
        <p:txBody>
          <a:bodyPr>
            <a:spAutoFit/>
          </a:bodyPr>
          <a:lstStyle/>
          <a:p>
            <a:r>
              <a:rPr lang="ja-JP" altLang="en-US" sz="2000" b="1"/>
              <a:t>内部被ばくについて</a:t>
            </a:r>
          </a:p>
        </p:txBody>
      </p:sp>
      <p:sp>
        <p:nvSpPr>
          <p:cNvPr id="73777" name="Text Box 49"/>
          <p:cNvSpPr txBox="1">
            <a:spLocks noChangeArrowheads="1"/>
          </p:cNvSpPr>
          <p:nvPr/>
        </p:nvSpPr>
        <p:spPr bwMode="auto">
          <a:xfrm>
            <a:off x="447675" y="981075"/>
            <a:ext cx="8085138" cy="1190625"/>
          </a:xfrm>
          <a:prstGeom prst="rect">
            <a:avLst/>
          </a:prstGeom>
          <a:noFill/>
          <a:ln w="9525">
            <a:noFill/>
            <a:miter lim="800000"/>
            <a:headEnd/>
            <a:tailEnd/>
          </a:ln>
          <a:effectLst/>
        </p:spPr>
        <p:txBody>
          <a:bodyPr>
            <a:spAutoFit/>
          </a:bodyPr>
          <a:lstStyle/>
          <a:p>
            <a:r>
              <a:rPr lang="ja-JP" altLang="en-US"/>
              <a:t>　</a:t>
            </a:r>
            <a:r>
              <a:rPr lang="ja-JP" altLang="en-US">
                <a:solidFill>
                  <a:srgbClr val="FF0000"/>
                </a:solidFill>
              </a:rPr>
              <a:t>アルファ線</a:t>
            </a:r>
            <a:r>
              <a:rPr lang="ja-JP" altLang="en-US"/>
              <a:t>は透過力が小さくて、紙一枚でブロックされます（遮蔽）。</a:t>
            </a:r>
            <a:r>
              <a:rPr lang="ja-JP" altLang="en-US">
                <a:solidFill>
                  <a:srgbClr val="FF0000"/>
                </a:solidFill>
              </a:rPr>
              <a:t>ベータ線</a:t>
            </a:r>
            <a:r>
              <a:rPr lang="ja-JP" altLang="en-US"/>
              <a:t>は透過力がより大きくて、遮蔽するには厚さ </a:t>
            </a:r>
            <a:r>
              <a:rPr lang="en-US" altLang="ja-JP"/>
              <a:t>1 cm </a:t>
            </a:r>
            <a:r>
              <a:rPr lang="ja-JP" altLang="en-US"/>
              <a:t>のアクリル板が必要です。</a:t>
            </a:r>
            <a:r>
              <a:rPr lang="ja-JP" altLang="en-US">
                <a:solidFill>
                  <a:srgbClr val="FF0000"/>
                </a:solidFill>
              </a:rPr>
              <a:t>ガンマ線</a:t>
            </a:r>
            <a:r>
              <a:rPr lang="ja-JP" altLang="en-US"/>
              <a:t>はもっと</a:t>
            </a:r>
            <a:r>
              <a:rPr lang="ja-JP" altLang="en-US">
                <a:solidFill>
                  <a:srgbClr val="FF0000"/>
                </a:solidFill>
              </a:rPr>
              <a:t>透過力が大きくてほとんどの物体を突き抜けてしまう</a:t>
            </a:r>
            <a:r>
              <a:rPr lang="ja-JP" altLang="en-US"/>
              <a:t>ため、遮蔽するためには厚さ数 </a:t>
            </a:r>
            <a:r>
              <a:rPr lang="en-US" altLang="ja-JP"/>
              <a:t>cm </a:t>
            </a:r>
            <a:r>
              <a:rPr lang="ja-JP" altLang="en-US"/>
              <a:t>の鉛の板が必要となります。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3777"/>
                                        </p:tgtEl>
                                        <p:attrNameLst>
                                          <p:attrName>style.visibility</p:attrName>
                                        </p:attrNameLst>
                                      </p:cBhvr>
                                      <p:to>
                                        <p:strVal val="visible"/>
                                      </p:to>
                                    </p:set>
                                    <p:animEffect transition="in" filter="wipe(up)">
                                      <p:cBhvr>
                                        <p:cTn id="7" dur="500"/>
                                        <p:tgtEl>
                                          <p:spTgt spid="737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7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825" name="Text Box 49"/>
          <p:cNvSpPr txBox="1">
            <a:spLocks noChangeArrowheads="1"/>
          </p:cNvSpPr>
          <p:nvPr/>
        </p:nvSpPr>
        <p:spPr bwMode="auto">
          <a:xfrm>
            <a:off x="447675" y="981075"/>
            <a:ext cx="8156575" cy="1465263"/>
          </a:xfrm>
          <a:prstGeom prst="rect">
            <a:avLst/>
          </a:prstGeom>
          <a:noFill/>
          <a:ln w="9525">
            <a:noFill/>
            <a:miter lim="800000"/>
            <a:headEnd/>
            <a:tailEnd/>
          </a:ln>
          <a:effectLst/>
        </p:spPr>
        <p:txBody>
          <a:bodyPr>
            <a:spAutoFit/>
          </a:bodyPr>
          <a:lstStyle/>
          <a:p>
            <a:r>
              <a:rPr lang="ja-JP" altLang="en-US"/>
              <a:t>　放射線を出す物質（放射性物質）が体の外に存在する場合には、</a:t>
            </a:r>
            <a:r>
              <a:rPr lang="ja-JP" altLang="en-US">
                <a:solidFill>
                  <a:srgbClr val="FF0000"/>
                </a:solidFill>
              </a:rPr>
              <a:t>アルファ線やベータ線は衣服や体の表面で遮蔽</a:t>
            </a:r>
            <a:r>
              <a:rPr lang="ja-JP" altLang="en-US"/>
              <a:t>されますので、被ばくによる健康障害の危険は低いと言えます。しかし、アルファ線を出す</a:t>
            </a:r>
            <a:r>
              <a:rPr lang="en-US" altLang="ja-JP" baseline="30000"/>
              <a:t>239</a:t>
            </a:r>
            <a:r>
              <a:rPr lang="en-US" altLang="ja-JP"/>
              <a:t>Pu </a:t>
            </a:r>
            <a:r>
              <a:rPr lang="ja-JP" altLang="en-US"/>
              <a:t>やベータ線を出す </a:t>
            </a:r>
            <a:r>
              <a:rPr lang="en-US" altLang="ja-JP" baseline="30000"/>
              <a:t>90</a:t>
            </a:r>
            <a:r>
              <a:rPr lang="en-US" altLang="ja-JP"/>
              <a:t>Sr</a:t>
            </a:r>
            <a:r>
              <a:rPr lang="ja-JP" altLang="en-US"/>
              <a:t>、</a:t>
            </a:r>
            <a:r>
              <a:rPr lang="en-US" altLang="ja-JP" baseline="30000"/>
              <a:t>131</a:t>
            </a:r>
            <a:r>
              <a:rPr lang="en-US" altLang="ja-JP"/>
              <a:t>I </a:t>
            </a:r>
            <a:r>
              <a:rPr lang="ja-JP" altLang="en-US"/>
              <a:t>が体内に取り込まれると、</a:t>
            </a:r>
            <a:r>
              <a:rPr lang="ja-JP" altLang="en-US">
                <a:solidFill>
                  <a:srgbClr val="FF0000"/>
                </a:solidFill>
              </a:rPr>
              <a:t>取り込まれた放射性物質の周辺の組織や細胞を「効果的に」被ばく</a:t>
            </a:r>
            <a:r>
              <a:rPr lang="ja-JP" altLang="en-US"/>
              <a:t>させてしまいます（内部被ばく）。</a:t>
            </a:r>
          </a:p>
        </p:txBody>
      </p:sp>
      <p:sp>
        <p:nvSpPr>
          <p:cNvPr id="75803" name="Text Box 27"/>
          <p:cNvSpPr txBox="1">
            <a:spLocks noChangeArrowheads="1"/>
          </p:cNvSpPr>
          <p:nvPr/>
        </p:nvSpPr>
        <p:spPr bwMode="auto">
          <a:xfrm>
            <a:off x="900113" y="333375"/>
            <a:ext cx="3527425" cy="396875"/>
          </a:xfrm>
          <a:prstGeom prst="rect">
            <a:avLst/>
          </a:prstGeom>
          <a:noFill/>
          <a:ln w="9525">
            <a:noFill/>
            <a:miter lim="800000"/>
            <a:headEnd/>
            <a:tailEnd/>
          </a:ln>
          <a:effectLst/>
        </p:spPr>
        <p:txBody>
          <a:bodyPr>
            <a:spAutoFit/>
          </a:bodyPr>
          <a:lstStyle/>
          <a:p>
            <a:r>
              <a:rPr lang="ja-JP" altLang="en-US" sz="2000" b="1"/>
              <a:t>内部被ばくについて</a:t>
            </a:r>
          </a:p>
        </p:txBody>
      </p:sp>
      <p:grpSp>
        <p:nvGrpSpPr>
          <p:cNvPr id="75826" name="Group 50"/>
          <p:cNvGrpSpPr>
            <a:grpSpLocks/>
          </p:cNvGrpSpPr>
          <p:nvPr/>
        </p:nvGrpSpPr>
        <p:grpSpPr bwMode="auto">
          <a:xfrm>
            <a:off x="971550" y="2636838"/>
            <a:ext cx="7981950" cy="3908425"/>
            <a:chOff x="612" y="1661"/>
            <a:chExt cx="5028" cy="2462"/>
          </a:xfrm>
        </p:grpSpPr>
        <p:graphicFrame>
          <p:nvGraphicFramePr>
            <p:cNvPr id="75778" name="Object 2"/>
            <p:cNvGraphicFramePr>
              <a:graphicFrameLocks noChangeAspect="1"/>
            </p:cNvGraphicFramePr>
            <p:nvPr/>
          </p:nvGraphicFramePr>
          <p:xfrm>
            <a:off x="884" y="2024"/>
            <a:ext cx="1582" cy="2054"/>
          </p:xfrm>
          <a:graphic>
            <a:graphicData uri="http://schemas.openxmlformats.org/presentationml/2006/ole">
              <mc:AlternateContent xmlns:mc="http://schemas.openxmlformats.org/markup-compatibility/2006">
                <mc:Choice xmlns:v="urn:schemas-microsoft-com:vml" Requires="v">
                  <p:oleObj name="Drawing" r:id="rId2" imgW="2916000" imgH="3789000" progId="">
                    <p:embed/>
                  </p:oleObj>
                </mc:Choice>
                <mc:Fallback>
                  <p:oleObj name="Drawing" r:id="rId2" imgW="2916000" imgH="3789000" progId="">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4" y="2024"/>
                          <a:ext cx="1582" cy="2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5779" name="Object 3"/>
            <p:cNvGraphicFramePr>
              <a:graphicFrameLocks noChangeAspect="1"/>
            </p:cNvGraphicFramePr>
            <p:nvPr/>
          </p:nvGraphicFramePr>
          <p:xfrm>
            <a:off x="2699" y="2069"/>
            <a:ext cx="1582" cy="2054"/>
          </p:xfrm>
          <a:graphic>
            <a:graphicData uri="http://schemas.openxmlformats.org/presentationml/2006/ole">
              <mc:AlternateContent xmlns:mc="http://schemas.openxmlformats.org/markup-compatibility/2006">
                <mc:Choice xmlns:v="urn:schemas-microsoft-com:vml" Requires="v">
                  <p:oleObj name="Drawing" r:id="rId4" imgW="2916000" imgH="3789000" progId="">
                    <p:embed/>
                  </p:oleObj>
                </mc:Choice>
                <mc:Fallback>
                  <p:oleObj name="Drawing" r:id="rId4" imgW="2916000" imgH="3789000" progId="">
                    <p:embed/>
                    <p:pic>
                      <p:nvPicPr>
                        <p:cNvPr id="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 y="2069"/>
                          <a:ext cx="1582" cy="2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5780" name="Text Box 4"/>
            <p:cNvSpPr txBox="1">
              <a:spLocks noChangeAspect="1" noChangeArrowheads="1"/>
            </p:cNvSpPr>
            <p:nvPr/>
          </p:nvSpPr>
          <p:spPr bwMode="auto">
            <a:xfrm>
              <a:off x="4740" y="1752"/>
              <a:ext cx="900" cy="1532"/>
            </a:xfrm>
            <a:prstGeom prst="rect">
              <a:avLst/>
            </a:prstGeom>
            <a:noFill/>
            <a:ln w="9525">
              <a:noFill/>
              <a:miter lim="800000"/>
              <a:headEnd/>
              <a:tailEnd/>
            </a:ln>
            <a:effectLst/>
          </p:spPr>
          <p:txBody>
            <a:bodyPr>
              <a:spAutoFit/>
            </a:bodyPr>
            <a:lstStyle/>
            <a:p>
              <a:r>
                <a:rPr lang="en-US" altLang="ja-JP" sz="1400"/>
                <a:t> </a:t>
              </a:r>
              <a:r>
                <a:rPr lang="ja-JP" altLang="en-US" sz="1400"/>
                <a:t>セシウム</a:t>
              </a:r>
              <a:r>
                <a:rPr lang="en-US" altLang="ja-JP" sz="1400"/>
                <a:t>137</a:t>
              </a:r>
              <a:r>
                <a:rPr lang="ja-JP" altLang="en-US" sz="1400"/>
                <a:t>が頭に蓄積する訳ではありません。</a:t>
              </a:r>
            </a:p>
            <a:p>
              <a:r>
                <a:rPr lang="ja-JP" altLang="en-US" sz="1400"/>
                <a:t>セシウム</a:t>
              </a:r>
              <a:r>
                <a:rPr lang="en-US" altLang="ja-JP" sz="1400"/>
                <a:t>137</a:t>
              </a:r>
              <a:r>
                <a:rPr lang="ja-JP" altLang="en-US" sz="1400"/>
                <a:t>は取り込まれると体中に分布しますが、体外に排出されて</a:t>
              </a:r>
              <a:r>
                <a:rPr lang="en-US" altLang="ja-JP" sz="1400"/>
                <a:t>70</a:t>
              </a:r>
              <a:r>
                <a:rPr lang="ja-JP" altLang="en-US" sz="1400"/>
                <a:t>日ほどで半分になります（生物学的半減期）。</a:t>
              </a:r>
            </a:p>
          </p:txBody>
        </p:sp>
        <p:sp>
          <p:nvSpPr>
            <p:cNvPr id="75781" name="Text Box 5"/>
            <p:cNvSpPr txBox="1">
              <a:spLocks noChangeAspect="1" noChangeArrowheads="1"/>
            </p:cNvSpPr>
            <p:nvPr/>
          </p:nvSpPr>
          <p:spPr bwMode="auto">
            <a:xfrm>
              <a:off x="1066" y="1661"/>
              <a:ext cx="944" cy="250"/>
            </a:xfrm>
            <a:prstGeom prst="rect">
              <a:avLst/>
            </a:prstGeom>
            <a:noFill/>
            <a:ln w="9525">
              <a:noFill/>
              <a:miter lim="800000"/>
              <a:headEnd/>
              <a:tailEnd/>
            </a:ln>
            <a:effectLst/>
          </p:spPr>
          <p:txBody>
            <a:bodyPr>
              <a:spAutoFit/>
            </a:bodyPr>
            <a:lstStyle/>
            <a:p>
              <a:r>
                <a:rPr lang="ja-JP" altLang="en-US" sz="2000" b="1"/>
                <a:t>外部被ばく</a:t>
              </a:r>
            </a:p>
          </p:txBody>
        </p:sp>
        <p:sp>
          <p:nvSpPr>
            <p:cNvPr id="75782" name="Text Box 6"/>
            <p:cNvSpPr txBox="1">
              <a:spLocks noChangeAspect="1" noChangeArrowheads="1"/>
            </p:cNvSpPr>
            <p:nvPr/>
          </p:nvSpPr>
          <p:spPr bwMode="auto">
            <a:xfrm>
              <a:off x="2971" y="1661"/>
              <a:ext cx="907" cy="250"/>
            </a:xfrm>
            <a:prstGeom prst="rect">
              <a:avLst/>
            </a:prstGeom>
            <a:noFill/>
            <a:ln w="9525">
              <a:noFill/>
              <a:miter lim="800000"/>
              <a:headEnd/>
              <a:tailEnd/>
            </a:ln>
            <a:effectLst/>
          </p:spPr>
          <p:txBody>
            <a:bodyPr>
              <a:spAutoFit/>
            </a:bodyPr>
            <a:lstStyle/>
            <a:p>
              <a:r>
                <a:rPr lang="ja-JP" altLang="en-US" sz="2000" b="1"/>
                <a:t>内部被ばく</a:t>
              </a:r>
            </a:p>
          </p:txBody>
        </p:sp>
        <p:grpSp>
          <p:nvGrpSpPr>
            <p:cNvPr id="75783" name="Group 7"/>
            <p:cNvGrpSpPr>
              <a:grpSpLocks/>
            </p:cNvGrpSpPr>
            <p:nvPr/>
          </p:nvGrpSpPr>
          <p:grpSpPr bwMode="auto">
            <a:xfrm>
              <a:off x="884" y="2048"/>
              <a:ext cx="1481" cy="1668"/>
              <a:chOff x="884" y="2048"/>
              <a:chExt cx="1481" cy="1668"/>
            </a:xfrm>
          </p:grpSpPr>
          <p:sp>
            <p:nvSpPr>
              <p:cNvPr id="75784" name="Line 8"/>
              <p:cNvSpPr>
                <a:spLocks noChangeAspect="1" noChangeShapeType="1"/>
              </p:cNvSpPr>
              <p:nvPr/>
            </p:nvSpPr>
            <p:spPr bwMode="auto">
              <a:xfrm>
                <a:off x="1216" y="2296"/>
                <a:ext cx="1149" cy="1420"/>
              </a:xfrm>
              <a:prstGeom prst="line">
                <a:avLst/>
              </a:prstGeom>
              <a:noFill/>
              <a:ln w="9525">
                <a:solidFill>
                  <a:srgbClr val="FF0000"/>
                </a:solidFill>
                <a:round/>
                <a:headEnd/>
                <a:tailEnd type="triangle" w="lg" len="lg"/>
              </a:ln>
              <a:effectLst/>
            </p:spPr>
            <p:txBody>
              <a:bodyPr/>
              <a:lstStyle/>
              <a:p>
                <a:endParaRPr lang="ja-JP" altLang="en-US"/>
              </a:p>
            </p:txBody>
          </p:sp>
          <p:sp>
            <p:nvSpPr>
              <p:cNvPr id="75785" name="Oval 9"/>
              <p:cNvSpPr>
                <a:spLocks noChangeAspect="1" noChangeArrowheads="1"/>
              </p:cNvSpPr>
              <p:nvPr/>
            </p:nvSpPr>
            <p:spPr bwMode="auto">
              <a:xfrm>
                <a:off x="1061" y="2054"/>
                <a:ext cx="242" cy="242"/>
              </a:xfrm>
              <a:prstGeom prst="ellipse">
                <a:avLst/>
              </a:prstGeom>
              <a:noFill/>
              <a:ln w="9525">
                <a:solidFill>
                  <a:schemeClr val="tx1"/>
                </a:solidFill>
                <a:round/>
                <a:headEnd/>
                <a:tailEnd/>
              </a:ln>
              <a:effectLst/>
            </p:spPr>
            <p:txBody>
              <a:bodyPr wrap="none" anchor="ctr"/>
              <a:lstStyle/>
              <a:p>
                <a:endParaRPr lang="ja-JP" altLang="en-US"/>
              </a:p>
            </p:txBody>
          </p:sp>
          <p:sp>
            <p:nvSpPr>
              <p:cNvPr id="75786" name="Text Box 10"/>
              <p:cNvSpPr txBox="1">
                <a:spLocks noChangeAspect="1" noChangeArrowheads="1"/>
              </p:cNvSpPr>
              <p:nvPr/>
            </p:nvSpPr>
            <p:spPr bwMode="auto">
              <a:xfrm>
                <a:off x="884" y="2048"/>
                <a:ext cx="441" cy="250"/>
              </a:xfrm>
              <a:prstGeom prst="rect">
                <a:avLst/>
              </a:prstGeom>
              <a:noFill/>
              <a:ln w="9525">
                <a:noFill/>
                <a:miter lim="800000"/>
                <a:headEnd/>
                <a:tailEnd/>
              </a:ln>
              <a:effectLst/>
            </p:spPr>
            <p:txBody>
              <a:bodyPr wrap="none">
                <a:spAutoFit/>
              </a:bodyPr>
              <a:lstStyle/>
              <a:p>
                <a:r>
                  <a:rPr lang="en-US" altLang="ja-JP" sz="2000" baseline="30000">
                    <a:latin typeface="Times New Roman" pitchFamily="18" charset="0"/>
                  </a:rPr>
                  <a:t>137</a:t>
                </a:r>
                <a:r>
                  <a:rPr lang="en-US" altLang="ja-JP" sz="2000">
                    <a:latin typeface="Times New Roman" pitchFamily="18" charset="0"/>
                  </a:rPr>
                  <a:t>Cs</a:t>
                </a:r>
              </a:p>
            </p:txBody>
          </p:sp>
        </p:grpSp>
        <p:grpSp>
          <p:nvGrpSpPr>
            <p:cNvPr id="75787" name="Group 11"/>
            <p:cNvGrpSpPr>
              <a:grpSpLocks/>
            </p:cNvGrpSpPr>
            <p:nvPr/>
          </p:nvGrpSpPr>
          <p:grpSpPr bwMode="auto">
            <a:xfrm>
              <a:off x="793" y="3493"/>
              <a:ext cx="454" cy="375"/>
              <a:chOff x="793" y="3493"/>
              <a:chExt cx="454" cy="375"/>
            </a:xfrm>
          </p:grpSpPr>
          <p:sp>
            <p:nvSpPr>
              <p:cNvPr id="75788" name="Oval 12"/>
              <p:cNvSpPr>
                <a:spLocks noChangeAspect="1" noChangeArrowheads="1"/>
              </p:cNvSpPr>
              <p:nvPr/>
            </p:nvSpPr>
            <p:spPr bwMode="auto">
              <a:xfrm>
                <a:off x="884" y="3505"/>
                <a:ext cx="242" cy="242"/>
              </a:xfrm>
              <a:prstGeom prst="ellipse">
                <a:avLst/>
              </a:prstGeom>
              <a:noFill/>
              <a:ln w="9525">
                <a:solidFill>
                  <a:schemeClr val="tx1"/>
                </a:solidFill>
                <a:round/>
                <a:headEnd/>
                <a:tailEnd/>
              </a:ln>
              <a:effectLst/>
            </p:spPr>
            <p:txBody>
              <a:bodyPr wrap="none" anchor="ctr"/>
              <a:lstStyle/>
              <a:p>
                <a:endParaRPr lang="ja-JP" altLang="en-US"/>
              </a:p>
            </p:txBody>
          </p:sp>
          <p:sp>
            <p:nvSpPr>
              <p:cNvPr id="75789" name="Text Box 13"/>
              <p:cNvSpPr txBox="1">
                <a:spLocks noChangeAspect="1" noChangeArrowheads="1"/>
              </p:cNvSpPr>
              <p:nvPr/>
            </p:nvSpPr>
            <p:spPr bwMode="auto">
              <a:xfrm>
                <a:off x="793" y="3493"/>
                <a:ext cx="362" cy="250"/>
              </a:xfrm>
              <a:prstGeom prst="rect">
                <a:avLst/>
              </a:prstGeom>
              <a:noFill/>
              <a:ln w="9525">
                <a:noFill/>
                <a:miter lim="800000"/>
                <a:headEnd/>
                <a:tailEnd/>
              </a:ln>
              <a:effectLst/>
            </p:spPr>
            <p:txBody>
              <a:bodyPr wrap="none">
                <a:spAutoFit/>
              </a:bodyPr>
              <a:lstStyle/>
              <a:p>
                <a:r>
                  <a:rPr lang="en-US" altLang="ja-JP" sz="2000" baseline="30000">
                    <a:latin typeface="Times New Roman" pitchFamily="18" charset="0"/>
                  </a:rPr>
                  <a:t>90</a:t>
                </a:r>
                <a:r>
                  <a:rPr lang="en-US" altLang="ja-JP" sz="2000">
                    <a:latin typeface="Times New Roman" pitchFamily="18" charset="0"/>
                  </a:rPr>
                  <a:t>Sr</a:t>
                </a:r>
              </a:p>
            </p:txBody>
          </p:sp>
          <p:sp>
            <p:nvSpPr>
              <p:cNvPr id="75790" name="Line 14"/>
              <p:cNvSpPr>
                <a:spLocks noChangeAspect="1" noChangeShapeType="1"/>
              </p:cNvSpPr>
              <p:nvPr/>
            </p:nvSpPr>
            <p:spPr bwMode="auto">
              <a:xfrm>
                <a:off x="1096" y="3717"/>
                <a:ext cx="151" cy="151"/>
              </a:xfrm>
              <a:prstGeom prst="line">
                <a:avLst/>
              </a:prstGeom>
              <a:noFill/>
              <a:ln w="9525">
                <a:solidFill>
                  <a:srgbClr val="FF0000"/>
                </a:solidFill>
                <a:round/>
                <a:headEnd/>
                <a:tailEnd type="triangle" w="lg" len="lg"/>
              </a:ln>
              <a:effectLst/>
            </p:spPr>
            <p:txBody>
              <a:bodyPr/>
              <a:lstStyle/>
              <a:p>
                <a:endParaRPr lang="ja-JP" altLang="en-US"/>
              </a:p>
            </p:txBody>
          </p:sp>
          <p:sp>
            <p:nvSpPr>
              <p:cNvPr id="75791" name="Line 15"/>
              <p:cNvSpPr>
                <a:spLocks noChangeAspect="1" noChangeShapeType="1"/>
              </p:cNvSpPr>
              <p:nvPr/>
            </p:nvSpPr>
            <p:spPr bwMode="auto">
              <a:xfrm flipH="1">
                <a:off x="793" y="3717"/>
                <a:ext cx="121" cy="151"/>
              </a:xfrm>
              <a:prstGeom prst="line">
                <a:avLst/>
              </a:prstGeom>
              <a:noFill/>
              <a:ln w="9525">
                <a:solidFill>
                  <a:srgbClr val="FF0000"/>
                </a:solidFill>
                <a:round/>
                <a:headEnd/>
                <a:tailEnd type="triangle" w="lg" len="lg"/>
              </a:ln>
              <a:effectLst/>
            </p:spPr>
            <p:txBody>
              <a:bodyPr/>
              <a:lstStyle/>
              <a:p>
                <a:endParaRPr lang="ja-JP" altLang="en-US"/>
              </a:p>
            </p:txBody>
          </p:sp>
        </p:grpSp>
        <p:grpSp>
          <p:nvGrpSpPr>
            <p:cNvPr id="75792" name="Group 16"/>
            <p:cNvGrpSpPr>
              <a:grpSpLocks/>
            </p:cNvGrpSpPr>
            <p:nvPr/>
          </p:nvGrpSpPr>
          <p:grpSpPr bwMode="auto">
            <a:xfrm>
              <a:off x="612" y="2523"/>
              <a:ext cx="634" cy="259"/>
              <a:chOff x="612" y="2523"/>
              <a:chExt cx="634" cy="259"/>
            </a:xfrm>
          </p:grpSpPr>
          <p:sp>
            <p:nvSpPr>
              <p:cNvPr id="75793" name="Oval 17"/>
              <p:cNvSpPr>
                <a:spLocks noChangeAspect="1" noChangeArrowheads="1"/>
              </p:cNvSpPr>
              <p:nvPr/>
            </p:nvSpPr>
            <p:spPr bwMode="auto">
              <a:xfrm>
                <a:off x="793" y="2523"/>
                <a:ext cx="242" cy="242"/>
              </a:xfrm>
              <a:prstGeom prst="ellipse">
                <a:avLst/>
              </a:prstGeom>
              <a:noFill/>
              <a:ln w="9525">
                <a:solidFill>
                  <a:schemeClr val="tx1"/>
                </a:solidFill>
                <a:round/>
                <a:headEnd/>
                <a:tailEnd/>
              </a:ln>
              <a:effectLst/>
            </p:spPr>
            <p:txBody>
              <a:bodyPr wrap="none" anchor="ctr"/>
              <a:lstStyle/>
              <a:p>
                <a:endParaRPr lang="ja-JP" altLang="en-US"/>
              </a:p>
            </p:txBody>
          </p:sp>
          <p:sp>
            <p:nvSpPr>
              <p:cNvPr id="75794" name="Text Box 18"/>
              <p:cNvSpPr txBox="1">
                <a:spLocks noChangeAspect="1" noChangeArrowheads="1"/>
              </p:cNvSpPr>
              <p:nvPr/>
            </p:nvSpPr>
            <p:spPr bwMode="auto">
              <a:xfrm>
                <a:off x="738" y="2532"/>
                <a:ext cx="325" cy="250"/>
              </a:xfrm>
              <a:prstGeom prst="rect">
                <a:avLst/>
              </a:prstGeom>
              <a:noFill/>
              <a:ln w="9525">
                <a:noFill/>
                <a:miter lim="800000"/>
                <a:headEnd/>
                <a:tailEnd/>
              </a:ln>
              <a:effectLst/>
            </p:spPr>
            <p:txBody>
              <a:bodyPr wrap="none">
                <a:spAutoFit/>
              </a:bodyPr>
              <a:lstStyle/>
              <a:p>
                <a:r>
                  <a:rPr lang="en-US" altLang="ja-JP" sz="2000" baseline="30000">
                    <a:latin typeface="Times New Roman" pitchFamily="18" charset="0"/>
                  </a:rPr>
                  <a:t>131</a:t>
                </a:r>
                <a:r>
                  <a:rPr lang="en-US" altLang="ja-JP" sz="2000">
                    <a:latin typeface="Times New Roman" pitchFamily="18" charset="0"/>
                  </a:rPr>
                  <a:t>I</a:t>
                </a:r>
              </a:p>
            </p:txBody>
          </p:sp>
          <p:sp>
            <p:nvSpPr>
              <p:cNvPr id="75795" name="Line 19"/>
              <p:cNvSpPr>
                <a:spLocks noChangeAspect="1" noChangeShapeType="1"/>
              </p:cNvSpPr>
              <p:nvPr/>
            </p:nvSpPr>
            <p:spPr bwMode="auto">
              <a:xfrm flipH="1">
                <a:off x="612" y="2674"/>
                <a:ext cx="181" cy="30"/>
              </a:xfrm>
              <a:prstGeom prst="line">
                <a:avLst/>
              </a:prstGeom>
              <a:noFill/>
              <a:ln w="9525">
                <a:solidFill>
                  <a:srgbClr val="FF0000"/>
                </a:solidFill>
                <a:round/>
                <a:headEnd/>
                <a:tailEnd type="triangle" w="lg" len="lg"/>
              </a:ln>
              <a:effectLst/>
            </p:spPr>
            <p:txBody>
              <a:bodyPr/>
              <a:lstStyle/>
              <a:p>
                <a:endParaRPr lang="ja-JP" altLang="en-US"/>
              </a:p>
            </p:txBody>
          </p:sp>
          <p:sp>
            <p:nvSpPr>
              <p:cNvPr id="75796" name="Line 20"/>
              <p:cNvSpPr>
                <a:spLocks noChangeAspect="1" noChangeShapeType="1"/>
              </p:cNvSpPr>
              <p:nvPr/>
            </p:nvSpPr>
            <p:spPr bwMode="auto">
              <a:xfrm>
                <a:off x="1035" y="2674"/>
                <a:ext cx="211" cy="61"/>
              </a:xfrm>
              <a:prstGeom prst="line">
                <a:avLst/>
              </a:prstGeom>
              <a:noFill/>
              <a:ln w="9525">
                <a:solidFill>
                  <a:srgbClr val="FF0000"/>
                </a:solidFill>
                <a:round/>
                <a:headEnd/>
                <a:tailEnd type="triangle" w="lg" len="lg"/>
              </a:ln>
              <a:effectLst/>
            </p:spPr>
            <p:txBody>
              <a:bodyPr/>
              <a:lstStyle/>
              <a:p>
                <a:endParaRPr lang="ja-JP" altLang="en-US"/>
              </a:p>
            </p:txBody>
          </p:sp>
        </p:grpSp>
        <p:grpSp>
          <p:nvGrpSpPr>
            <p:cNvPr id="75797" name="Group 21"/>
            <p:cNvGrpSpPr>
              <a:grpSpLocks/>
            </p:cNvGrpSpPr>
            <p:nvPr/>
          </p:nvGrpSpPr>
          <p:grpSpPr bwMode="auto">
            <a:xfrm>
              <a:off x="1779" y="2386"/>
              <a:ext cx="442" cy="363"/>
              <a:chOff x="1779" y="2386"/>
              <a:chExt cx="442" cy="363"/>
            </a:xfrm>
          </p:grpSpPr>
          <p:sp>
            <p:nvSpPr>
              <p:cNvPr id="75798" name="Line 22"/>
              <p:cNvSpPr>
                <a:spLocks noChangeAspect="1" noChangeShapeType="1"/>
              </p:cNvSpPr>
              <p:nvPr/>
            </p:nvSpPr>
            <p:spPr bwMode="auto">
              <a:xfrm>
                <a:off x="2063" y="2598"/>
                <a:ext cx="151" cy="151"/>
              </a:xfrm>
              <a:prstGeom prst="line">
                <a:avLst/>
              </a:prstGeom>
              <a:noFill/>
              <a:ln w="9525">
                <a:solidFill>
                  <a:srgbClr val="FF0000"/>
                </a:solidFill>
                <a:round/>
                <a:headEnd/>
                <a:tailEnd type="triangle" w="lg" len="lg"/>
              </a:ln>
              <a:effectLst/>
            </p:spPr>
            <p:txBody>
              <a:bodyPr/>
              <a:lstStyle/>
              <a:p>
                <a:endParaRPr lang="ja-JP" altLang="en-US"/>
              </a:p>
            </p:txBody>
          </p:sp>
          <p:sp>
            <p:nvSpPr>
              <p:cNvPr id="75799" name="Line 23"/>
              <p:cNvSpPr>
                <a:spLocks noChangeAspect="1" noChangeShapeType="1"/>
              </p:cNvSpPr>
              <p:nvPr/>
            </p:nvSpPr>
            <p:spPr bwMode="auto">
              <a:xfrm flipH="1">
                <a:off x="1882" y="2598"/>
                <a:ext cx="120" cy="151"/>
              </a:xfrm>
              <a:prstGeom prst="line">
                <a:avLst/>
              </a:prstGeom>
              <a:noFill/>
              <a:ln w="9525">
                <a:solidFill>
                  <a:srgbClr val="FF0000"/>
                </a:solidFill>
                <a:round/>
                <a:headEnd/>
                <a:tailEnd type="triangle" w="lg" len="lg"/>
              </a:ln>
              <a:effectLst/>
            </p:spPr>
            <p:txBody>
              <a:bodyPr/>
              <a:lstStyle/>
              <a:p>
                <a:endParaRPr lang="ja-JP" altLang="en-US"/>
              </a:p>
            </p:txBody>
          </p:sp>
          <p:sp>
            <p:nvSpPr>
              <p:cNvPr id="75800" name="Line 24"/>
              <p:cNvSpPr>
                <a:spLocks noChangeAspect="1" noChangeShapeType="1"/>
              </p:cNvSpPr>
              <p:nvPr/>
            </p:nvSpPr>
            <p:spPr bwMode="auto">
              <a:xfrm flipH="1" flipV="1">
                <a:off x="1882" y="2386"/>
                <a:ext cx="150" cy="182"/>
              </a:xfrm>
              <a:prstGeom prst="line">
                <a:avLst/>
              </a:prstGeom>
              <a:noFill/>
              <a:ln w="9525">
                <a:solidFill>
                  <a:srgbClr val="FF0000"/>
                </a:solidFill>
                <a:round/>
                <a:headEnd/>
                <a:tailEnd type="triangle" w="lg" len="lg"/>
              </a:ln>
              <a:effectLst/>
            </p:spPr>
            <p:txBody>
              <a:bodyPr/>
              <a:lstStyle/>
              <a:p>
                <a:endParaRPr lang="ja-JP" altLang="en-US"/>
              </a:p>
            </p:txBody>
          </p:sp>
          <p:sp>
            <p:nvSpPr>
              <p:cNvPr id="75801" name="Oval 25"/>
              <p:cNvSpPr>
                <a:spLocks noChangeAspect="1" noChangeArrowheads="1"/>
              </p:cNvSpPr>
              <p:nvPr/>
            </p:nvSpPr>
            <p:spPr bwMode="auto">
              <a:xfrm>
                <a:off x="1938" y="2432"/>
                <a:ext cx="242" cy="243"/>
              </a:xfrm>
              <a:prstGeom prst="ellipse">
                <a:avLst/>
              </a:prstGeom>
              <a:solidFill>
                <a:schemeClr val="bg1"/>
              </a:solidFill>
              <a:ln w="9525">
                <a:solidFill>
                  <a:schemeClr val="tx1"/>
                </a:solidFill>
                <a:round/>
                <a:headEnd/>
                <a:tailEnd/>
              </a:ln>
              <a:effectLst/>
            </p:spPr>
            <p:txBody>
              <a:bodyPr wrap="none" anchor="ctr"/>
              <a:lstStyle/>
              <a:p>
                <a:endParaRPr lang="ja-JP" altLang="en-US"/>
              </a:p>
            </p:txBody>
          </p:sp>
          <p:sp>
            <p:nvSpPr>
              <p:cNvPr id="75802" name="Text Box 26"/>
              <p:cNvSpPr txBox="1">
                <a:spLocks noChangeAspect="1" noChangeArrowheads="1"/>
              </p:cNvSpPr>
              <p:nvPr/>
            </p:nvSpPr>
            <p:spPr bwMode="auto">
              <a:xfrm>
                <a:off x="1779" y="2431"/>
                <a:ext cx="442" cy="251"/>
              </a:xfrm>
              <a:prstGeom prst="rect">
                <a:avLst/>
              </a:prstGeom>
              <a:noFill/>
              <a:ln w="9525">
                <a:noFill/>
                <a:miter lim="800000"/>
                <a:headEnd/>
                <a:tailEnd/>
              </a:ln>
              <a:effectLst/>
            </p:spPr>
            <p:txBody>
              <a:bodyPr wrap="none">
                <a:spAutoFit/>
              </a:bodyPr>
              <a:lstStyle/>
              <a:p>
                <a:r>
                  <a:rPr lang="en-US" altLang="ja-JP" sz="2000" baseline="30000">
                    <a:latin typeface="Times New Roman" pitchFamily="18" charset="0"/>
                  </a:rPr>
                  <a:t>239</a:t>
                </a:r>
                <a:r>
                  <a:rPr lang="en-US" altLang="ja-JP" sz="2000">
                    <a:latin typeface="Times New Roman" pitchFamily="18" charset="0"/>
                  </a:rPr>
                  <a:t>Pu</a:t>
                </a:r>
              </a:p>
            </p:txBody>
          </p:sp>
        </p:grpSp>
        <p:grpSp>
          <p:nvGrpSpPr>
            <p:cNvPr id="75804" name="Group 28"/>
            <p:cNvGrpSpPr>
              <a:grpSpLocks/>
            </p:cNvGrpSpPr>
            <p:nvPr/>
          </p:nvGrpSpPr>
          <p:grpSpPr bwMode="auto">
            <a:xfrm>
              <a:off x="3107" y="2205"/>
              <a:ext cx="1481" cy="1668"/>
              <a:chOff x="884" y="2048"/>
              <a:chExt cx="1481" cy="1668"/>
            </a:xfrm>
          </p:grpSpPr>
          <p:sp>
            <p:nvSpPr>
              <p:cNvPr id="75805" name="Line 29"/>
              <p:cNvSpPr>
                <a:spLocks noChangeAspect="1" noChangeShapeType="1"/>
              </p:cNvSpPr>
              <p:nvPr/>
            </p:nvSpPr>
            <p:spPr bwMode="auto">
              <a:xfrm>
                <a:off x="1216" y="2296"/>
                <a:ext cx="1149" cy="1420"/>
              </a:xfrm>
              <a:prstGeom prst="line">
                <a:avLst/>
              </a:prstGeom>
              <a:noFill/>
              <a:ln w="9525">
                <a:solidFill>
                  <a:srgbClr val="FF0000"/>
                </a:solidFill>
                <a:round/>
                <a:headEnd/>
                <a:tailEnd type="triangle" w="lg" len="lg"/>
              </a:ln>
              <a:effectLst/>
            </p:spPr>
            <p:txBody>
              <a:bodyPr/>
              <a:lstStyle/>
              <a:p>
                <a:endParaRPr lang="ja-JP" altLang="en-US"/>
              </a:p>
            </p:txBody>
          </p:sp>
          <p:sp>
            <p:nvSpPr>
              <p:cNvPr id="75806" name="Oval 30"/>
              <p:cNvSpPr>
                <a:spLocks noChangeAspect="1" noChangeArrowheads="1"/>
              </p:cNvSpPr>
              <p:nvPr/>
            </p:nvSpPr>
            <p:spPr bwMode="auto">
              <a:xfrm>
                <a:off x="1061" y="2054"/>
                <a:ext cx="242" cy="242"/>
              </a:xfrm>
              <a:prstGeom prst="ellipse">
                <a:avLst/>
              </a:prstGeom>
              <a:noFill/>
              <a:ln w="9525">
                <a:solidFill>
                  <a:schemeClr val="tx1"/>
                </a:solidFill>
                <a:round/>
                <a:headEnd/>
                <a:tailEnd/>
              </a:ln>
              <a:effectLst/>
            </p:spPr>
            <p:txBody>
              <a:bodyPr wrap="none" anchor="ctr"/>
              <a:lstStyle/>
              <a:p>
                <a:endParaRPr lang="ja-JP" altLang="en-US"/>
              </a:p>
            </p:txBody>
          </p:sp>
          <p:sp>
            <p:nvSpPr>
              <p:cNvPr id="75807" name="Text Box 31"/>
              <p:cNvSpPr txBox="1">
                <a:spLocks noChangeAspect="1" noChangeArrowheads="1"/>
              </p:cNvSpPr>
              <p:nvPr/>
            </p:nvSpPr>
            <p:spPr bwMode="auto">
              <a:xfrm>
                <a:off x="884" y="2048"/>
                <a:ext cx="441" cy="250"/>
              </a:xfrm>
              <a:prstGeom prst="rect">
                <a:avLst/>
              </a:prstGeom>
              <a:noFill/>
              <a:ln w="9525">
                <a:noFill/>
                <a:miter lim="800000"/>
                <a:headEnd/>
                <a:tailEnd/>
              </a:ln>
              <a:effectLst/>
            </p:spPr>
            <p:txBody>
              <a:bodyPr wrap="none">
                <a:spAutoFit/>
              </a:bodyPr>
              <a:lstStyle/>
              <a:p>
                <a:r>
                  <a:rPr lang="en-US" altLang="ja-JP" sz="2000" baseline="30000">
                    <a:latin typeface="Times New Roman" pitchFamily="18" charset="0"/>
                  </a:rPr>
                  <a:t>137</a:t>
                </a:r>
                <a:r>
                  <a:rPr lang="en-US" altLang="ja-JP" sz="2000">
                    <a:latin typeface="Times New Roman" pitchFamily="18" charset="0"/>
                  </a:rPr>
                  <a:t>Cs</a:t>
                </a:r>
              </a:p>
            </p:txBody>
          </p:sp>
        </p:grpSp>
        <p:grpSp>
          <p:nvGrpSpPr>
            <p:cNvPr id="75808" name="Group 32"/>
            <p:cNvGrpSpPr>
              <a:grpSpLocks/>
            </p:cNvGrpSpPr>
            <p:nvPr/>
          </p:nvGrpSpPr>
          <p:grpSpPr bwMode="auto">
            <a:xfrm>
              <a:off x="3152" y="2886"/>
              <a:ext cx="442" cy="363"/>
              <a:chOff x="1779" y="2386"/>
              <a:chExt cx="442" cy="363"/>
            </a:xfrm>
          </p:grpSpPr>
          <p:sp>
            <p:nvSpPr>
              <p:cNvPr id="75809" name="Line 33"/>
              <p:cNvSpPr>
                <a:spLocks noChangeAspect="1" noChangeShapeType="1"/>
              </p:cNvSpPr>
              <p:nvPr/>
            </p:nvSpPr>
            <p:spPr bwMode="auto">
              <a:xfrm>
                <a:off x="2063" y="2598"/>
                <a:ext cx="151" cy="151"/>
              </a:xfrm>
              <a:prstGeom prst="line">
                <a:avLst/>
              </a:prstGeom>
              <a:noFill/>
              <a:ln w="9525">
                <a:solidFill>
                  <a:srgbClr val="FF0000"/>
                </a:solidFill>
                <a:round/>
                <a:headEnd/>
                <a:tailEnd type="triangle" w="lg" len="lg"/>
              </a:ln>
              <a:effectLst/>
            </p:spPr>
            <p:txBody>
              <a:bodyPr/>
              <a:lstStyle/>
              <a:p>
                <a:endParaRPr lang="ja-JP" altLang="en-US"/>
              </a:p>
            </p:txBody>
          </p:sp>
          <p:sp>
            <p:nvSpPr>
              <p:cNvPr id="75810" name="Line 34"/>
              <p:cNvSpPr>
                <a:spLocks noChangeAspect="1" noChangeShapeType="1"/>
              </p:cNvSpPr>
              <p:nvPr/>
            </p:nvSpPr>
            <p:spPr bwMode="auto">
              <a:xfrm flipH="1">
                <a:off x="1882" y="2598"/>
                <a:ext cx="120" cy="151"/>
              </a:xfrm>
              <a:prstGeom prst="line">
                <a:avLst/>
              </a:prstGeom>
              <a:noFill/>
              <a:ln w="9525">
                <a:solidFill>
                  <a:srgbClr val="FF0000"/>
                </a:solidFill>
                <a:round/>
                <a:headEnd/>
                <a:tailEnd type="triangle" w="lg" len="lg"/>
              </a:ln>
              <a:effectLst/>
            </p:spPr>
            <p:txBody>
              <a:bodyPr/>
              <a:lstStyle/>
              <a:p>
                <a:endParaRPr lang="ja-JP" altLang="en-US"/>
              </a:p>
            </p:txBody>
          </p:sp>
          <p:sp>
            <p:nvSpPr>
              <p:cNvPr id="75811" name="Line 35"/>
              <p:cNvSpPr>
                <a:spLocks noChangeAspect="1" noChangeShapeType="1"/>
              </p:cNvSpPr>
              <p:nvPr/>
            </p:nvSpPr>
            <p:spPr bwMode="auto">
              <a:xfrm flipH="1" flipV="1">
                <a:off x="1882" y="2386"/>
                <a:ext cx="150" cy="182"/>
              </a:xfrm>
              <a:prstGeom prst="line">
                <a:avLst/>
              </a:prstGeom>
              <a:noFill/>
              <a:ln w="9525">
                <a:solidFill>
                  <a:srgbClr val="FF0000"/>
                </a:solidFill>
                <a:round/>
                <a:headEnd/>
                <a:tailEnd type="triangle" w="lg" len="lg"/>
              </a:ln>
              <a:effectLst/>
            </p:spPr>
            <p:txBody>
              <a:bodyPr/>
              <a:lstStyle/>
              <a:p>
                <a:endParaRPr lang="ja-JP" altLang="en-US"/>
              </a:p>
            </p:txBody>
          </p:sp>
          <p:sp>
            <p:nvSpPr>
              <p:cNvPr id="75812" name="Oval 36"/>
              <p:cNvSpPr>
                <a:spLocks noChangeAspect="1" noChangeArrowheads="1"/>
              </p:cNvSpPr>
              <p:nvPr/>
            </p:nvSpPr>
            <p:spPr bwMode="auto">
              <a:xfrm>
                <a:off x="1938" y="2432"/>
                <a:ext cx="242" cy="243"/>
              </a:xfrm>
              <a:prstGeom prst="ellipse">
                <a:avLst/>
              </a:prstGeom>
              <a:solidFill>
                <a:schemeClr val="bg1"/>
              </a:solidFill>
              <a:ln w="9525">
                <a:solidFill>
                  <a:schemeClr val="tx1"/>
                </a:solidFill>
                <a:round/>
                <a:headEnd/>
                <a:tailEnd/>
              </a:ln>
              <a:effectLst/>
            </p:spPr>
            <p:txBody>
              <a:bodyPr wrap="none" anchor="ctr"/>
              <a:lstStyle/>
              <a:p>
                <a:endParaRPr lang="ja-JP" altLang="en-US"/>
              </a:p>
            </p:txBody>
          </p:sp>
          <p:sp>
            <p:nvSpPr>
              <p:cNvPr id="75813" name="Text Box 37"/>
              <p:cNvSpPr txBox="1">
                <a:spLocks noChangeAspect="1" noChangeArrowheads="1"/>
              </p:cNvSpPr>
              <p:nvPr/>
            </p:nvSpPr>
            <p:spPr bwMode="auto">
              <a:xfrm>
                <a:off x="1779" y="2431"/>
                <a:ext cx="442" cy="251"/>
              </a:xfrm>
              <a:prstGeom prst="rect">
                <a:avLst/>
              </a:prstGeom>
              <a:noFill/>
              <a:ln w="9525">
                <a:noFill/>
                <a:miter lim="800000"/>
                <a:headEnd/>
                <a:tailEnd/>
              </a:ln>
              <a:effectLst/>
            </p:spPr>
            <p:txBody>
              <a:bodyPr wrap="none">
                <a:spAutoFit/>
              </a:bodyPr>
              <a:lstStyle/>
              <a:p>
                <a:r>
                  <a:rPr lang="en-US" altLang="ja-JP" sz="2000" baseline="30000">
                    <a:latin typeface="Times New Roman" pitchFamily="18" charset="0"/>
                  </a:rPr>
                  <a:t>239</a:t>
                </a:r>
                <a:r>
                  <a:rPr lang="en-US" altLang="ja-JP" sz="2000">
                    <a:latin typeface="Times New Roman" pitchFamily="18" charset="0"/>
                  </a:rPr>
                  <a:t>Pu</a:t>
                </a:r>
              </a:p>
            </p:txBody>
          </p:sp>
        </p:grpSp>
        <p:grpSp>
          <p:nvGrpSpPr>
            <p:cNvPr id="75814" name="Group 38"/>
            <p:cNvGrpSpPr>
              <a:grpSpLocks/>
            </p:cNvGrpSpPr>
            <p:nvPr/>
          </p:nvGrpSpPr>
          <p:grpSpPr bwMode="auto">
            <a:xfrm>
              <a:off x="3198" y="3249"/>
              <a:ext cx="454" cy="375"/>
              <a:chOff x="793" y="3493"/>
              <a:chExt cx="454" cy="375"/>
            </a:xfrm>
          </p:grpSpPr>
          <p:sp>
            <p:nvSpPr>
              <p:cNvPr id="75815" name="Oval 39"/>
              <p:cNvSpPr>
                <a:spLocks noChangeAspect="1" noChangeArrowheads="1"/>
              </p:cNvSpPr>
              <p:nvPr/>
            </p:nvSpPr>
            <p:spPr bwMode="auto">
              <a:xfrm>
                <a:off x="884" y="3505"/>
                <a:ext cx="242" cy="242"/>
              </a:xfrm>
              <a:prstGeom prst="ellipse">
                <a:avLst/>
              </a:prstGeom>
              <a:noFill/>
              <a:ln w="9525">
                <a:solidFill>
                  <a:schemeClr val="tx1"/>
                </a:solidFill>
                <a:round/>
                <a:headEnd/>
                <a:tailEnd/>
              </a:ln>
              <a:effectLst/>
            </p:spPr>
            <p:txBody>
              <a:bodyPr wrap="none" anchor="ctr"/>
              <a:lstStyle/>
              <a:p>
                <a:endParaRPr lang="ja-JP" altLang="en-US"/>
              </a:p>
            </p:txBody>
          </p:sp>
          <p:sp>
            <p:nvSpPr>
              <p:cNvPr id="75816" name="Text Box 40"/>
              <p:cNvSpPr txBox="1">
                <a:spLocks noChangeAspect="1" noChangeArrowheads="1"/>
              </p:cNvSpPr>
              <p:nvPr/>
            </p:nvSpPr>
            <p:spPr bwMode="auto">
              <a:xfrm>
                <a:off x="793" y="3493"/>
                <a:ext cx="362" cy="250"/>
              </a:xfrm>
              <a:prstGeom prst="rect">
                <a:avLst/>
              </a:prstGeom>
              <a:noFill/>
              <a:ln w="9525">
                <a:noFill/>
                <a:miter lim="800000"/>
                <a:headEnd/>
                <a:tailEnd/>
              </a:ln>
              <a:effectLst/>
            </p:spPr>
            <p:txBody>
              <a:bodyPr wrap="none">
                <a:spAutoFit/>
              </a:bodyPr>
              <a:lstStyle/>
              <a:p>
                <a:r>
                  <a:rPr lang="en-US" altLang="ja-JP" sz="2000" baseline="30000">
                    <a:latin typeface="Times New Roman" pitchFamily="18" charset="0"/>
                  </a:rPr>
                  <a:t>90</a:t>
                </a:r>
                <a:r>
                  <a:rPr lang="en-US" altLang="ja-JP" sz="2000">
                    <a:latin typeface="Times New Roman" pitchFamily="18" charset="0"/>
                  </a:rPr>
                  <a:t>Sr</a:t>
                </a:r>
              </a:p>
            </p:txBody>
          </p:sp>
          <p:sp>
            <p:nvSpPr>
              <p:cNvPr id="75817" name="Line 41"/>
              <p:cNvSpPr>
                <a:spLocks noChangeAspect="1" noChangeShapeType="1"/>
              </p:cNvSpPr>
              <p:nvPr/>
            </p:nvSpPr>
            <p:spPr bwMode="auto">
              <a:xfrm>
                <a:off x="1096" y="3717"/>
                <a:ext cx="151" cy="151"/>
              </a:xfrm>
              <a:prstGeom prst="line">
                <a:avLst/>
              </a:prstGeom>
              <a:noFill/>
              <a:ln w="9525">
                <a:solidFill>
                  <a:srgbClr val="FF0000"/>
                </a:solidFill>
                <a:round/>
                <a:headEnd/>
                <a:tailEnd type="triangle" w="lg" len="lg"/>
              </a:ln>
              <a:effectLst/>
            </p:spPr>
            <p:txBody>
              <a:bodyPr/>
              <a:lstStyle/>
              <a:p>
                <a:endParaRPr lang="ja-JP" altLang="en-US"/>
              </a:p>
            </p:txBody>
          </p:sp>
          <p:sp>
            <p:nvSpPr>
              <p:cNvPr id="75818" name="Line 42"/>
              <p:cNvSpPr>
                <a:spLocks noChangeAspect="1" noChangeShapeType="1"/>
              </p:cNvSpPr>
              <p:nvPr/>
            </p:nvSpPr>
            <p:spPr bwMode="auto">
              <a:xfrm flipH="1">
                <a:off x="793" y="3717"/>
                <a:ext cx="121" cy="151"/>
              </a:xfrm>
              <a:prstGeom prst="line">
                <a:avLst/>
              </a:prstGeom>
              <a:noFill/>
              <a:ln w="9525">
                <a:solidFill>
                  <a:srgbClr val="FF0000"/>
                </a:solidFill>
                <a:round/>
                <a:headEnd/>
                <a:tailEnd type="triangle" w="lg" len="lg"/>
              </a:ln>
              <a:effectLst/>
            </p:spPr>
            <p:txBody>
              <a:bodyPr/>
              <a:lstStyle/>
              <a:p>
                <a:endParaRPr lang="ja-JP" altLang="en-US"/>
              </a:p>
            </p:txBody>
          </p:sp>
        </p:grpSp>
        <p:grpSp>
          <p:nvGrpSpPr>
            <p:cNvPr id="75819" name="Group 43"/>
            <p:cNvGrpSpPr>
              <a:grpSpLocks/>
            </p:cNvGrpSpPr>
            <p:nvPr/>
          </p:nvGrpSpPr>
          <p:grpSpPr bwMode="auto">
            <a:xfrm>
              <a:off x="3152" y="2614"/>
              <a:ext cx="634" cy="259"/>
              <a:chOff x="612" y="2523"/>
              <a:chExt cx="634" cy="259"/>
            </a:xfrm>
          </p:grpSpPr>
          <p:sp>
            <p:nvSpPr>
              <p:cNvPr id="75820" name="Oval 44"/>
              <p:cNvSpPr>
                <a:spLocks noChangeAspect="1" noChangeArrowheads="1"/>
              </p:cNvSpPr>
              <p:nvPr/>
            </p:nvSpPr>
            <p:spPr bwMode="auto">
              <a:xfrm>
                <a:off x="793" y="2523"/>
                <a:ext cx="242" cy="242"/>
              </a:xfrm>
              <a:prstGeom prst="ellipse">
                <a:avLst/>
              </a:prstGeom>
              <a:noFill/>
              <a:ln w="9525">
                <a:solidFill>
                  <a:schemeClr val="tx1"/>
                </a:solidFill>
                <a:round/>
                <a:headEnd/>
                <a:tailEnd/>
              </a:ln>
              <a:effectLst/>
            </p:spPr>
            <p:txBody>
              <a:bodyPr wrap="none" anchor="ctr"/>
              <a:lstStyle/>
              <a:p>
                <a:endParaRPr lang="ja-JP" altLang="en-US"/>
              </a:p>
            </p:txBody>
          </p:sp>
          <p:sp>
            <p:nvSpPr>
              <p:cNvPr id="75821" name="Text Box 45"/>
              <p:cNvSpPr txBox="1">
                <a:spLocks noChangeAspect="1" noChangeArrowheads="1"/>
              </p:cNvSpPr>
              <p:nvPr/>
            </p:nvSpPr>
            <p:spPr bwMode="auto">
              <a:xfrm>
                <a:off x="738" y="2532"/>
                <a:ext cx="325" cy="250"/>
              </a:xfrm>
              <a:prstGeom prst="rect">
                <a:avLst/>
              </a:prstGeom>
              <a:noFill/>
              <a:ln w="9525">
                <a:noFill/>
                <a:miter lim="800000"/>
                <a:headEnd/>
                <a:tailEnd/>
              </a:ln>
              <a:effectLst/>
            </p:spPr>
            <p:txBody>
              <a:bodyPr wrap="none">
                <a:spAutoFit/>
              </a:bodyPr>
              <a:lstStyle/>
              <a:p>
                <a:r>
                  <a:rPr lang="en-US" altLang="ja-JP" sz="2000" baseline="30000">
                    <a:latin typeface="Times New Roman" pitchFamily="18" charset="0"/>
                  </a:rPr>
                  <a:t>131</a:t>
                </a:r>
                <a:r>
                  <a:rPr lang="en-US" altLang="ja-JP" sz="2000">
                    <a:latin typeface="Times New Roman" pitchFamily="18" charset="0"/>
                  </a:rPr>
                  <a:t>I</a:t>
                </a:r>
              </a:p>
            </p:txBody>
          </p:sp>
          <p:sp>
            <p:nvSpPr>
              <p:cNvPr id="75822" name="Line 46"/>
              <p:cNvSpPr>
                <a:spLocks noChangeAspect="1" noChangeShapeType="1"/>
              </p:cNvSpPr>
              <p:nvPr/>
            </p:nvSpPr>
            <p:spPr bwMode="auto">
              <a:xfrm flipH="1">
                <a:off x="612" y="2674"/>
                <a:ext cx="181" cy="30"/>
              </a:xfrm>
              <a:prstGeom prst="line">
                <a:avLst/>
              </a:prstGeom>
              <a:noFill/>
              <a:ln w="9525">
                <a:solidFill>
                  <a:srgbClr val="FF0000"/>
                </a:solidFill>
                <a:round/>
                <a:headEnd/>
                <a:tailEnd type="triangle" w="lg" len="lg"/>
              </a:ln>
              <a:effectLst/>
            </p:spPr>
            <p:txBody>
              <a:bodyPr/>
              <a:lstStyle/>
              <a:p>
                <a:endParaRPr lang="ja-JP" altLang="en-US"/>
              </a:p>
            </p:txBody>
          </p:sp>
          <p:sp>
            <p:nvSpPr>
              <p:cNvPr id="75823" name="Line 47"/>
              <p:cNvSpPr>
                <a:spLocks noChangeAspect="1" noChangeShapeType="1"/>
              </p:cNvSpPr>
              <p:nvPr/>
            </p:nvSpPr>
            <p:spPr bwMode="auto">
              <a:xfrm>
                <a:off x="1035" y="2674"/>
                <a:ext cx="211" cy="61"/>
              </a:xfrm>
              <a:prstGeom prst="line">
                <a:avLst/>
              </a:prstGeom>
              <a:noFill/>
              <a:ln w="9525">
                <a:solidFill>
                  <a:srgbClr val="FF0000"/>
                </a:solidFill>
                <a:round/>
                <a:headEnd/>
                <a:tailEnd type="triangle" w="lg" len="lg"/>
              </a:ln>
              <a:effectLst/>
            </p:spPr>
            <p:txBody>
              <a:bodyPr/>
              <a:lstStyle/>
              <a:p>
                <a:endParaRPr lang="ja-JP" altLang="en-US"/>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5825"/>
                                        </p:tgtEl>
                                        <p:attrNameLst>
                                          <p:attrName>style.visibility</p:attrName>
                                        </p:attrNameLst>
                                      </p:cBhvr>
                                      <p:to>
                                        <p:strVal val="visible"/>
                                      </p:to>
                                    </p:set>
                                    <p:animEffect transition="in" filter="wipe(up)">
                                      <p:cBhvr>
                                        <p:cTn id="7" dur="500"/>
                                        <p:tgtEl>
                                          <p:spTgt spid="7582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75826"/>
                                        </p:tgtEl>
                                        <p:attrNameLst>
                                          <p:attrName>style.visibility</p:attrName>
                                        </p:attrNameLst>
                                      </p:cBhvr>
                                      <p:to>
                                        <p:strVal val="visible"/>
                                      </p:to>
                                    </p:set>
                                    <p:animEffect transition="in" filter="dissolve">
                                      <p:cBhvr>
                                        <p:cTn id="12" dur="500"/>
                                        <p:tgtEl>
                                          <p:spTgt spid="758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82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4754" name="Object 2"/>
          <p:cNvGraphicFramePr>
            <a:graphicFrameLocks noChangeAspect="1"/>
          </p:cNvGraphicFramePr>
          <p:nvPr/>
        </p:nvGraphicFramePr>
        <p:xfrm>
          <a:off x="1403350" y="3213100"/>
          <a:ext cx="2511425" cy="3260725"/>
        </p:xfrm>
        <a:graphic>
          <a:graphicData uri="http://schemas.openxmlformats.org/presentationml/2006/ole">
            <mc:AlternateContent xmlns:mc="http://schemas.openxmlformats.org/markup-compatibility/2006">
              <mc:Choice xmlns:v="urn:schemas-microsoft-com:vml" Requires="v">
                <p:oleObj name="Drawing" r:id="rId2" imgW="2916000" imgH="3789000" progId="">
                  <p:embed/>
                </p:oleObj>
              </mc:Choice>
              <mc:Fallback>
                <p:oleObj name="Drawing" r:id="rId2" imgW="2916000" imgH="3789000" progId="">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350" y="3213100"/>
                        <a:ext cx="2511425" cy="326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4755" name="Object 3"/>
          <p:cNvGraphicFramePr>
            <a:graphicFrameLocks noGrp="1" noChangeAspect="1"/>
          </p:cNvGraphicFramePr>
          <p:nvPr>
            <p:ph sz="half" idx="2"/>
          </p:nvPr>
        </p:nvGraphicFramePr>
        <p:xfrm>
          <a:off x="4284663" y="3284538"/>
          <a:ext cx="2511425" cy="3260725"/>
        </p:xfrm>
        <a:graphic>
          <a:graphicData uri="http://schemas.openxmlformats.org/presentationml/2006/ole">
            <mc:AlternateContent xmlns:mc="http://schemas.openxmlformats.org/markup-compatibility/2006">
              <mc:Choice xmlns:v="urn:schemas-microsoft-com:vml" Requires="v">
                <p:oleObj name="Drawing" r:id="rId4" imgW="2916000" imgH="3789000" progId="">
                  <p:embed/>
                </p:oleObj>
              </mc:Choice>
              <mc:Fallback>
                <p:oleObj name="Drawing" r:id="rId4" imgW="2916000" imgH="3789000" progId="">
                  <p:embed/>
                  <p:pic>
                    <p:nvPicPr>
                      <p:cNvPr id="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4663" y="3284538"/>
                        <a:ext cx="2511425" cy="326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4756" name="Text Box 4"/>
          <p:cNvSpPr txBox="1">
            <a:spLocks noChangeAspect="1" noChangeArrowheads="1"/>
          </p:cNvSpPr>
          <p:nvPr/>
        </p:nvSpPr>
        <p:spPr bwMode="auto">
          <a:xfrm>
            <a:off x="7524750" y="2781300"/>
            <a:ext cx="1428750" cy="2432050"/>
          </a:xfrm>
          <a:prstGeom prst="rect">
            <a:avLst/>
          </a:prstGeom>
          <a:noFill/>
          <a:ln w="9525">
            <a:noFill/>
            <a:miter lim="800000"/>
            <a:headEnd/>
            <a:tailEnd/>
          </a:ln>
          <a:effectLst/>
        </p:spPr>
        <p:txBody>
          <a:bodyPr>
            <a:spAutoFit/>
          </a:bodyPr>
          <a:lstStyle/>
          <a:p>
            <a:r>
              <a:rPr lang="en-US" altLang="ja-JP" sz="1400"/>
              <a:t> </a:t>
            </a:r>
            <a:r>
              <a:rPr lang="ja-JP" altLang="en-US" sz="1400"/>
              <a:t>セシウム</a:t>
            </a:r>
            <a:r>
              <a:rPr lang="en-US" altLang="ja-JP" sz="1400"/>
              <a:t>137</a:t>
            </a:r>
            <a:r>
              <a:rPr lang="ja-JP" altLang="en-US" sz="1400"/>
              <a:t>が頭に蓄積する訳ではありません。</a:t>
            </a:r>
          </a:p>
          <a:p>
            <a:r>
              <a:rPr lang="ja-JP" altLang="en-US" sz="1400"/>
              <a:t>セシウム</a:t>
            </a:r>
            <a:r>
              <a:rPr lang="en-US" altLang="ja-JP" sz="1400"/>
              <a:t>137</a:t>
            </a:r>
            <a:r>
              <a:rPr lang="ja-JP" altLang="en-US" sz="1400"/>
              <a:t>は取り込まれると体中に分布しますが、体外に排出されて</a:t>
            </a:r>
            <a:r>
              <a:rPr lang="en-US" altLang="ja-JP" sz="1400"/>
              <a:t>70</a:t>
            </a:r>
            <a:r>
              <a:rPr lang="ja-JP" altLang="en-US" sz="1400"/>
              <a:t>日ほどで半分になります（生物学的半減期）。</a:t>
            </a:r>
          </a:p>
        </p:txBody>
      </p:sp>
      <p:sp>
        <p:nvSpPr>
          <p:cNvPr id="74757" name="Text Box 5"/>
          <p:cNvSpPr txBox="1">
            <a:spLocks noChangeAspect="1" noChangeArrowheads="1"/>
          </p:cNvSpPr>
          <p:nvPr/>
        </p:nvSpPr>
        <p:spPr bwMode="auto">
          <a:xfrm>
            <a:off x="1692275" y="2636838"/>
            <a:ext cx="1498600" cy="396875"/>
          </a:xfrm>
          <a:prstGeom prst="rect">
            <a:avLst/>
          </a:prstGeom>
          <a:noFill/>
          <a:ln w="9525">
            <a:noFill/>
            <a:miter lim="800000"/>
            <a:headEnd/>
            <a:tailEnd/>
          </a:ln>
          <a:effectLst/>
        </p:spPr>
        <p:txBody>
          <a:bodyPr>
            <a:spAutoFit/>
          </a:bodyPr>
          <a:lstStyle/>
          <a:p>
            <a:r>
              <a:rPr lang="ja-JP" altLang="en-US" sz="2000" b="1"/>
              <a:t>外部被ばく</a:t>
            </a:r>
          </a:p>
        </p:txBody>
      </p:sp>
      <p:sp>
        <p:nvSpPr>
          <p:cNvPr id="74758" name="Text Box 6"/>
          <p:cNvSpPr txBox="1">
            <a:spLocks noChangeAspect="1" noChangeArrowheads="1"/>
          </p:cNvSpPr>
          <p:nvPr/>
        </p:nvSpPr>
        <p:spPr bwMode="auto">
          <a:xfrm>
            <a:off x="4716463" y="2636838"/>
            <a:ext cx="1439862" cy="396875"/>
          </a:xfrm>
          <a:prstGeom prst="rect">
            <a:avLst/>
          </a:prstGeom>
          <a:noFill/>
          <a:ln w="9525">
            <a:noFill/>
            <a:miter lim="800000"/>
            <a:headEnd/>
            <a:tailEnd/>
          </a:ln>
          <a:effectLst/>
        </p:spPr>
        <p:txBody>
          <a:bodyPr>
            <a:spAutoFit/>
          </a:bodyPr>
          <a:lstStyle/>
          <a:p>
            <a:r>
              <a:rPr lang="ja-JP" altLang="en-US" sz="2000" b="1"/>
              <a:t>内部被ばく</a:t>
            </a:r>
          </a:p>
        </p:txBody>
      </p:sp>
      <p:grpSp>
        <p:nvGrpSpPr>
          <p:cNvPr id="74759" name="Group 7"/>
          <p:cNvGrpSpPr>
            <a:grpSpLocks/>
          </p:cNvGrpSpPr>
          <p:nvPr/>
        </p:nvGrpSpPr>
        <p:grpSpPr bwMode="auto">
          <a:xfrm>
            <a:off x="1403350" y="3251200"/>
            <a:ext cx="2351088" cy="2647950"/>
            <a:chOff x="884" y="2048"/>
            <a:chExt cx="1481" cy="1668"/>
          </a:xfrm>
        </p:grpSpPr>
        <p:sp>
          <p:nvSpPr>
            <p:cNvPr id="74760" name="Line 8"/>
            <p:cNvSpPr>
              <a:spLocks noChangeAspect="1" noChangeShapeType="1"/>
            </p:cNvSpPr>
            <p:nvPr/>
          </p:nvSpPr>
          <p:spPr bwMode="auto">
            <a:xfrm>
              <a:off x="1216" y="2296"/>
              <a:ext cx="1149" cy="1420"/>
            </a:xfrm>
            <a:prstGeom prst="line">
              <a:avLst/>
            </a:prstGeom>
            <a:noFill/>
            <a:ln w="9525">
              <a:solidFill>
                <a:srgbClr val="FF0000"/>
              </a:solidFill>
              <a:round/>
              <a:headEnd/>
              <a:tailEnd type="triangle" w="lg" len="lg"/>
            </a:ln>
            <a:effectLst/>
          </p:spPr>
          <p:txBody>
            <a:bodyPr/>
            <a:lstStyle/>
            <a:p>
              <a:endParaRPr lang="ja-JP" altLang="en-US"/>
            </a:p>
          </p:txBody>
        </p:sp>
        <p:sp>
          <p:nvSpPr>
            <p:cNvPr id="74761" name="Oval 9"/>
            <p:cNvSpPr>
              <a:spLocks noChangeAspect="1" noChangeArrowheads="1"/>
            </p:cNvSpPr>
            <p:nvPr/>
          </p:nvSpPr>
          <p:spPr bwMode="auto">
            <a:xfrm>
              <a:off x="1061" y="2054"/>
              <a:ext cx="242" cy="242"/>
            </a:xfrm>
            <a:prstGeom prst="ellipse">
              <a:avLst/>
            </a:prstGeom>
            <a:noFill/>
            <a:ln w="9525">
              <a:solidFill>
                <a:schemeClr val="tx1"/>
              </a:solidFill>
              <a:round/>
              <a:headEnd/>
              <a:tailEnd/>
            </a:ln>
            <a:effectLst/>
          </p:spPr>
          <p:txBody>
            <a:bodyPr wrap="none" anchor="ctr"/>
            <a:lstStyle/>
            <a:p>
              <a:endParaRPr lang="ja-JP" altLang="en-US"/>
            </a:p>
          </p:txBody>
        </p:sp>
        <p:sp>
          <p:nvSpPr>
            <p:cNvPr id="74762" name="Text Box 10"/>
            <p:cNvSpPr txBox="1">
              <a:spLocks noChangeAspect="1" noChangeArrowheads="1"/>
            </p:cNvSpPr>
            <p:nvPr/>
          </p:nvSpPr>
          <p:spPr bwMode="auto">
            <a:xfrm>
              <a:off x="884" y="2048"/>
              <a:ext cx="441" cy="250"/>
            </a:xfrm>
            <a:prstGeom prst="rect">
              <a:avLst/>
            </a:prstGeom>
            <a:noFill/>
            <a:ln w="9525">
              <a:noFill/>
              <a:miter lim="800000"/>
              <a:headEnd/>
              <a:tailEnd/>
            </a:ln>
            <a:effectLst/>
          </p:spPr>
          <p:txBody>
            <a:bodyPr wrap="none">
              <a:spAutoFit/>
            </a:bodyPr>
            <a:lstStyle/>
            <a:p>
              <a:r>
                <a:rPr lang="en-US" altLang="ja-JP" sz="2000" baseline="30000">
                  <a:latin typeface="Times New Roman" pitchFamily="18" charset="0"/>
                </a:rPr>
                <a:t>137</a:t>
              </a:r>
              <a:r>
                <a:rPr lang="en-US" altLang="ja-JP" sz="2000">
                  <a:latin typeface="Times New Roman" pitchFamily="18" charset="0"/>
                </a:rPr>
                <a:t>Cs</a:t>
              </a:r>
            </a:p>
          </p:txBody>
        </p:sp>
      </p:grpSp>
      <p:grpSp>
        <p:nvGrpSpPr>
          <p:cNvPr id="74763" name="Group 11"/>
          <p:cNvGrpSpPr>
            <a:grpSpLocks/>
          </p:cNvGrpSpPr>
          <p:nvPr/>
        </p:nvGrpSpPr>
        <p:grpSpPr bwMode="auto">
          <a:xfrm>
            <a:off x="1258888" y="5545138"/>
            <a:ext cx="720725" cy="595312"/>
            <a:chOff x="793" y="3493"/>
            <a:chExt cx="454" cy="375"/>
          </a:xfrm>
        </p:grpSpPr>
        <p:sp>
          <p:nvSpPr>
            <p:cNvPr id="74764" name="Oval 12"/>
            <p:cNvSpPr>
              <a:spLocks noChangeAspect="1" noChangeArrowheads="1"/>
            </p:cNvSpPr>
            <p:nvPr/>
          </p:nvSpPr>
          <p:spPr bwMode="auto">
            <a:xfrm>
              <a:off x="884" y="3505"/>
              <a:ext cx="242" cy="242"/>
            </a:xfrm>
            <a:prstGeom prst="ellipse">
              <a:avLst/>
            </a:prstGeom>
            <a:noFill/>
            <a:ln w="9525">
              <a:solidFill>
                <a:schemeClr val="tx1"/>
              </a:solidFill>
              <a:round/>
              <a:headEnd/>
              <a:tailEnd/>
            </a:ln>
            <a:effectLst/>
          </p:spPr>
          <p:txBody>
            <a:bodyPr wrap="none" anchor="ctr"/>
            <a:lstStyle/>
            <a:p>
              <a:endParaRPr lang="ja-JP" altLang="en-US"/>
            </a:p>
          </p:txBody>
        </p:sp>
        <p:sp>
          <p:nvSpPr>
            <p:cNvPr id="74765" name="Text Box 13"/>
            <p:cNvSpPr txBox="1">
              <a:spLocks noChangeAspect="1" noChangeArrowheads="1"/>
            </p:cNvSpPr>
            <p:nvPr/>
          </p:nvSpPr>
          <p:spPr bwMode="auto">
            <a:xfrm>
              <a:off x="793" y="3493"/>
              <a:ext cx="362" cy="250"/>
            </a:xfrm>
            <a:prstGeom prst="rect">
              <a:avLst/>
            </a:prstGeom>
            <a:noFill/>
            <a:ln w="9525">
              <a:noFill/>
              <a:miter lim="800000"/>
              <a:headEnd/>
              <a:tailEnd/>
            </a:ln>
            <a:effectLst/>
          </p:spPr>
          <p:txBody>
            <a:bodyPr wrap="none">
              <a:spAutoFit/>
            </a:bodyPr>
            <a:lstStyle/>
            <a:p>
              <a:r>
                <a:rPr lang="en-US" altLang="ja-JP" sz="2000" baseline="30000">
                  <a:latin typeface="Times New Roman" pitchFamily="18" charset="0"/>
                </a:rPr>
                <a:t>90</a:t>
              </a:r>
              <a:r>
                <a:rPr lang="en-US" altLang="ja-JP" sz="2000">
                  <a:latin typeface="Times New Roman" pitchFamily="18" charset="0"/>
                </a:rPr>
                <a:t>Sr</a:t>
              </a:r>
            </a:p>
          </p:txBody>
        </p:sp>
        <p:sp>
          <p:nvSpPr>
            <p:cNvPr id="74766" name="Line 14"/>
            <p:cNvSpPr>
              <a:spLocks noChangeAspect="1" noChangeShapeType="1"/>
            </p:cNvSpPr>
            <p:nvPr/>
          </p:nvSpPr>
          <p:spPr bwMode="auto">
            <a:xfrm>
              <a:off x="1096" y="3717"/>
              <a:ext cx="151" cy="151"/>
            </a:xfrm>
            <a:prstGeom prst="line">
              <a:avLst/>
            </a:prstGeom>
            <a:noFill/>
            <a:ln w="9525">
              <a:solidFill>
                <a:srgbClr val="FF0000"/>
              </a:solidFill>
              <a:round/>
              <a:headEnd/>
              <a:tailEnd type="triangle" w="lg" len="lg"/>
            </a:ln>
            <a:effectLst/>
          </p:spPr>
          <p:txBody>
            <a:bodyPr/>
            <a:lstStyle/>
            <a:p>
              <a:endParaRPr lang="ja-JP" altLang="en-US"/>
            </a:p>
          </p:txBody>
        </p:sp>
        <p:sp>
          <p:nvSpPr>
            <p:cNvPr id="74767" name="Line 15"/>
            <p:cNvSpPr>
              <a:spLocks noChangeAspect="1" noChangeShapeType="1"/>
            </p:cNvSpPr>
            <p:nvPr/>
          </p:nvSpPr>
          <p:spPr bwMode="auto">
            <a:xfrm flipH="1">
              <a:off x="793" y="3717"/>
              <a:ext cx="121" cy="151"/>
            </a:xfrm>
            <a:prstGeom prst="line">
              <a:avLst/>
            </a:prstGeom>
            <a:noFill/>
            <a:ln w="9525">
              <a:solidFill>
                <a:srgbClr val="FF0000"/>
              </a:solidFill>
              <a:round/>
              <a:headEnd/>
              <a:tailEnd type="triangle" w="lg" len="lg"/>
            </a:ln>
            <a:effectLst/>
          </p:spPr>
          <p:txBody>
            <a:bodyPr/>
            <a:lstStyle/>
            <a:p>
              <a:endParaRPr lang="ja-JP" altLang="en-US"/>
            </a:p>
          </p:txBody>
        </p:sp>
      </p:grpSp>
      <p:grpSp>
        <p:nvGrpSpPr>
          <p:cNvPr id="74768" name="Group 16"/>
          <p:cNvGrpSpPr>
            <a:grpSpLocks/>
          </p:cNvGrpSpPr>
          <p:nvPr/>
        </p:nvGrpSpPr>
        <p:grpSpPr bwMode="auto">
          <a:xfrm>
            <a:off x="971550" y="4005263"/>
            <a:ext cx="1006475" cy="411162"/>
            <a:chOff x="612" y="2523"/>
            <a:chExt cx="634" cy="259"/>
          </a:xfrm>
        </p:grpSpPr>
        <p:sp>
          <p:nvSpPr>
            <p:cNvPr id="74769" name="Oval 17"/>
            <p:cNvSpPr>
              <a:spLocks noChangeAspect="1" noChangeArrowheads="1"/>
            </p:cNvSpPr>
            <p:nvPr/>
          </p:nvSpPr>
          <p:spPr bwMode="auto">
            <a:xfrm>
              <a:off x="793" y="2523"/>
              <a:ext cx="242" cy="242"/>
            </a:xfrm>
            <a:prstGeom prst="ellipse">
              <a:avLst/>
            </a:prstGeom>
            <a:noFill/>
            <a:ln w="9525">
              <a:solidFill>
                <a:schemeClr val="tx1"/>
              </a:solidFill>
              <a:round/>
              <a:headEnd/>
              <a:tailEnd/>
            </a:ln>
            <a:effectLst/>
          </p:spPr>
          <p:txBody>
            <a:bodyPr wrap="none" anchor="ctr"/>
            <a:lstStyle/>
            <a:p>
              <a:endParaRPr lang="ja-JP" altLang="en-US"/>
            </a:p>
          </p:txBody>
        </p:sp>
        <p:sp>
          <p:nvSpPr>
            <p:cNvPr id="74770" name="Text Box 18"/>
            <p:cNvSpPr txBox="1">
              <a:spLocks noChangeAspect="1" noChangeArrowheads="1"/>
            </p:cNvSpPr>
            <p:nvPr/>
          </p:nvSpPr>
          <p:spPr bwMode="auto">
            <a:xfrm>
              <a:off x="738" y="2532"/>
              <a:ext cx="325" cy="250"/>
            </a:xfrm>
            <a:prstGeom prst="rect">
              <a:avLst/>
            </a:prstGeom>
            <a:noFill/>
            <a:ln w="9525">
              <a:noFill/>
              <a:miter lim="800000"/>
              <a:headEnd/>
              <a:tailEnd/>
            </a:ln>
            <a:effectLst/>
          </p:spPr>
          <p:txBody>
            <a:bodyPr wrap="none">
              <a:spAutoFit/>
            </a:bodyPr>
            <a:lstStyle/>
            <a:p>
              <a:r>
                <a:rPr lang="en-US" altLang="ja-JP" sz="2000" baseline="30000">
                  <a:latin typeface="Times New Roman" pitchFamily="18" charset="0"/>
                </a:rPr>
                <a:t>131</a:t>
              </a:r>
              <a:r>
                <a:rPr lang="en-US" altLang="ja-JP" sz="2000">
                  <a:latin typeface="Times New Roman" pitchFamily="18" charset="0"/>
                </a:rPr>
                <a:t>I</a:t>
              </a:r>
            </a:p>
          </p:txBody>
        </p:sp>
        <p:sp>
          <p:nvSpPr>
            <p:cNvPr id="74771" name="Line 19"/>
            <p:cNvSpPr>
              <a:spLocks noChangeAspect="1" noChangeShapeType="1"/>
            </p:cNvSpPr>
            <p:nvPr/>
          </p:nvSpPr>
          <p:spPr bwMode="auto">
            <a:xfrm flipH="1">
              <a:off x="612" y="2674"/>
              <a:ext cx="181" cy="30"/>
            </a:xfrm>
            <a:prstGeom prst="line">
              <a:avLst/>
            </a:prstGeom>
            <a:noFill/>
            <a:ln w="9525">
              <a:solidFill>
                <a:srgbClr val="FF0000"/>
              </a:solidFill>
              <a:round/>
              <a:headEnd/>
              <a:tailEnd type="triangle" w="lg" len="lg"/>
            </a:ln>
            <a:effectLst/>
          </p:spPr>
          <p:txBody>
            <a:bodyPr/>
            <a:lstStyle/>
            <a:p>
              <a:endParaRPr lang="ja-JP" altLang="en-US"/>
            </a:p>
          </p:txBody>
        </p:sp>
        <p:sp>
          <p:nvSpPr>
            <p:cNvPr id="74772" name="Line 20"/>
            <p:cNvSpPr>
              <a:spLocks noChangeAspect="1" noChangeShapeType="1"/>
            </p:cNvSpPr>
            <p:nvPr/>
          </p:nvSpPr>
          <p:spPr bwMode="auto">
            <a:xfrm>
              <a:off x="1035" y="2674"/>
              <a:ext cx="211" cy="61"/>
            </a:xfrm>
            <a:prstGeom prst="line">
              <a:avLst/>
            </a:prstGeom>
            <a:noFill/>
            <a:ln w="9525">
              <a:solidFill>
                <a:srgbClr val="FF0000"/>
              </a:solidFill>
              <a:round/>
              <a:headEnd/>
              <a:tailEnd type="triangle" w="lg" len="lg"/>
            </a:ln>
            <a:effectLst/>
          </p:spPr>
          <p:txBody>
            <a:bodyPr/>
            <a:lstStyle/>
            <a:p>
              <a:endParaRPr lang="ja-JP" altLang="en-US"/>
            </a:p>
          </p:txBody>
        </p:sp>
      </p:grpSp>
      <p:grpSp>
        <p:nvGrpSpPr>
          <p:cNvPr id="74773" name="Group 21"/>
          <p:cNvGrpSpPr>
            <a:grpSpLocks/>
          </p:cNvGrpSpPr>
          <p:nvPr/>
        </p:nvGrpSpPr>
        <p:grpSpPr bwMode="auto">
          <a:xfrm>
            <a:off x="2824163" y="3787775"/>
            <a:ext cx="701675" cy="576263"/>
            <a:chOff x="1779" y="2386"/>
            <a:chExt cx="442" cy="363"/>
          </a:xfrm>
        </p:grpSpPr>
        <p:sp>
          <p:nvSpPr>
            <p:cNvPr id="74774" name="Line 22"/>
            <p:cNvSpPr>
              <a:spLocks noChangeAspect="1" noChangeShapeType="1"/>
            </p:cNvSpPr>
            <p:nvPr/>
          </p:nvSpPr>
          <p:spPr bwMode="auto">
            <a:xfrm>
              <a:off x="2063" y="2598"/>
              <a:ext cx="151" cy="151"/>
            </a:xfrm>
            <a:prstGeom prst="line">
              <a:avLst/>
            </a:prstGeom>
            <a:noFill/>
            <a:ln w="9525">
              <a:solidFill>
                <a:srgbClr val="FF0000"/>
              </a:solidFill>
              <a:round/>
              <a:headEnd/>
              <a:tailEnd type="triangle" w="lg" len="lg"/>
            </a:ln>
            <a:effectLst/>
          </p:spPr>
          <p:txBody>
            <a:bodyPr/>
            <a:lstStyle/>
            <a:p>
              <a:endParaRPr lang="ja-JP" altLang="en-US"/>
            </a:p>
          </p:txBody>
        </p:sp>
        <p:sp>
          <p:nvSpPr>
            <p:cNvPr id="74775" name="Line 23"/>
            <p:cNvSpPr>
              <a:spLocks noChangeAspect="1" noChangeShapeType="1"/>
            </p:cNvSpPr>
            <p:nvPr/>
          </p:nvSpPr>
          <p:spPr bwMode="auto">
            <a:xfrm flipH="1">
              <a:off x="1882" y="2598"/>
              <a:ext cx="120" cy="151"/>
            </a:xfrm>
            <a:prstGeom prst="line">
              <a:avLst/>
            </a:prstGeom>
            <a:noFill/>
            <a:ln w="9525">
              <a:solidFill>
                <a:srgbClr val="FF0000"/>
              </a:solidFill>
              <a:round/>
              <a:headEnd/>
              <a:tailEnd type="triangle" w="lg" len="lg"/>
            </a:ln>
            <a:effectLst/>
          </p:spPr>
          <p:txBody>
            <a:bodyPr/>
            <a:lstStyle/>
            <a:p>
              <a:endParaRPr lang="ja-JP" altLang="en-US"/>
            </a:p>
          </p:txBody>
        </p:sp>
        <p:sp>
          <p:nvSpPr>
            <p:cNvPr id="74776" name="Line 24"/>
            <p:cNvSpPr>
              <a:spLocks noChangeAspect="1" noChangeShapeType="1"/>
            </p:cNvSpPr>
            <p:nvPr/>
          </p:nvSpPr>
          <p:spPr bwMode="auto">
            <a:xfrm flipH="1" flipV="1">
              <a:off x="1882" y="2386"/>
              <a:ext cx="150" cy="182"/>
            </a:xfrm>
            <a:prstGeom prst="line">
              <a:avLst/>
            </a:prstGeom>
            <a:noFill/>
            <a:ln w="9525">
              <a:solidFill>
                <a:srgbClr val="FF0000"/>
              </a:solidFill>
              <a:round/>
              <a:headEnd/>
              <a:tailEnd type="triangle" w="lg" len="lg"/>
            </a:ln>
            <a:effectLst/>
          </p:spPr>
          <p:txBody>
            <a:bodyPr/>
            <a:lstStyle/>
            <a:p>
              <a:endParaRPr lang="ja-JP" altLang="en-US"/>
            </a:p>
          </p:txBody>
        </p:sp>
        <p:sp>
          <p:nvSpPr>
            <p:cNvPr id="74777" name="Oval 25"/>
            <p:cNvSpPr>
              <a:spLocks noChangeAspect="1" noChangeArrowheads="1"/>
            </p:cNvSpPr>
            <p:nvPr/>
          </p:nvSpPr>
          <p:spPr bwMode="auto">
            <a:xfrm>
              <a:off x="1938" y="2432"/>
              <a:ext cx="242" cy="243"/>
            </a:xfrm>
            <a:prstGeom prst="ellipse">
              <a:avLst/>
            </a:prstGeom>
            <a:solidFill>
              <a:schemeClr val="bg1"/>
            </a:solidFill>
            <a:ln w="9525">
              <a:solidFill>
                <a:schemeClr val="tx1"/>
              </a:solidFill>
              <a:round/>
              <a:headEnd/>
              <a:tailEnd/>
            </a:ln>
            <a:effectLst/>
          </p:spPr>
          <p:txBody>
            <a:bodyPr wrap="none" anchor="ctr"/>
            <a:lstStyle/>
            <a:p>
              <a:endParaRPr lang="ja-JP" altLang="en-US"/>
            </a:p>
          </p:txBody>
        </p:sp>
        <p:sp>
          <p:nvSpPr>
            <p:cNvPr id="74778" name="Text Box 26"/>
            <p:cNvSpPr txBox="1">
              <a:spLocks noChangeAspect="1" noChangeArrowheads="1"/>
            </p:cNvSpPr>
            <p:nvPr/>
          </p:nvSpPr>
          <p:spPr bwMode="auto">
            <a:xfrm>
              <a:off x="1779" y="2431"/>
              <a:ext cx="442" cy="251"/>
            </a:xfrm>
            <a:prstGeom prst="rect">
              <a:avLst/>
            </a:prstGeom>
            <a:noFill/>
            <a:ln w="9525">
              <a:noFill/>
              <a:miter lim="800000"/>
              <a:headEnd/>
              <a:tailEnd/>
            </a:ln>
            <a:effectLst/>
          </p:spPr>
          <p:txBody>
            <a:bodyPr wrap="none">
              <a:spAutoFit/>
            </a:bodyPr>
            <a:lstStyle/>
            <a:p>
              <a:r>
                <a:rPr lang="en-US" altLang="ja-JP" sz="2000" baseline="30000">
                  <a:latin typeface="Times New Roman" pitchFamily="18" charset="0"/>
                </a:rPr>
                <a:t>239</a:t>
              </a:r>
              <a:r>
                <a:rPr lang="en-US" altLang="ja-JP" sz="2000">
                  <a:latin typeface="Times New Roman" pitchFamily="18" charset="0"/>
                </a:rPr>
                <a:t>Pu</a:t>
              </a:r>
            </a:p>
          </p:txBody>
        </p:sp>
      </p:grpSp>
      <p:sp>
        <p:nvSpPr>
          <p:cNvPr id="74780" name="Text Box 28"/>
          <p:cNvSpPr txBox="1">
            <a:spLocks noChangeArrowheads="1"/>
          </p:cNvSpPr>
          <p:nvPr/>
        </p:nvSpPr>
        <p:spPr bwMode="auto">
          <a:xfrm>
            <a:off x="900113" y="333375"/>
            <a:ext cx="3527425" cy="396875"/>
          </a:xfrm>
          <a:prstGeom prst="rect">
            <a:avLst/>
          </a:prstGeom>
          <a:noFill/>
          <a:ln w="9525">
            <a:noFill/>
            <a:miter lim="800000"/>
            <a:headEnd/>
            <a:tailEnd/>
          </a:ln>
          <a:effectLst/>
        </p:spPr>
        <p:txBody>
          <a:bodyPr>
            <a:spAutoFit/>
          </a:bodyPr>
          <a:lstStyle/>
          <a:p>
            <a:r>
              <a:rPr lang="ja-JP" altLang="en-US" sz="2000" b="1"/>
              <a:t>内部被ばくについて</a:t>
            </a:r>
          </a:p>
        </p:txBody>
      </p:sp>
      <p:grpSp>
        <p:nvGrpSpPr>
          <p:cNvPr id="74781" name="Group 29"/>
          <p:cNvGrpSpPr>
            <a:grpSpLocks/>
          </p:cNvGrpSpPr>
          <p:nvPr/>
        </p:nvGrpSpPr>
        <p:grpSpPr bwMode="auto">
          <a:xfrm>
            <a:off x="4932363" y="3500438"/>
            <a:ext cx="2351087" cy="2647950"/>
            <a:chOff x="884" y="2048"/>
            <a:chExt cx="1481" cy="1668"/>
          </a:xfrm>
        </p:grpSpPr>
        <p:sp>
          <p:nvSpPr>
            <p:cNvPr id="74782" name="Line 30"/>
            <p:cNvSpPr>
              <a:spLocks noChangeAspect="1" noChangeShapeType="1"/>
            </p:cNvSpPr>
            <p:nvPr/>
          </p:nvSpPr>
          <p:spPr bwMode="auto">
            <a:xfrm>
              <a:off x="1216" y="2296"/>
              <a:ext cx="1149" cy="1420"/>
            </a:xfrm>
            <a:prstGeom prst="line">
              <a:avLst/>
            </a:prstGeom>
            <a:noFill/>
            <a:ln w="9525">
              <a:solidFill>
                <a:srgbClr val="FF0000"/>
              </a:solidFill>
              <a:round/>
              <a:headEnd/>
              <a:tailEnd type="triangle" w="lg" len="lg"/>
            </a:ln>
            <a:effectLst/>
          </p:spPr>
          <p:txBody>
            <a:bodyPr/>
            <a:lstStyle/>
            <a:p>
              <a:endParaRPr lang="ja-JP" altLang="en-US"/>
            </a:p>
          </p:txBody>
        </p:sp>
        <p:sp>
          <p:nvSpPr>
            <p:cNvPr id="74783" name="Oval 31"/>
            <p:cNvSpPr>
              <a:spLocks noChangeAspect="1" noChangeArrowheads="1"/>
            </p:cNvSpPr>
            <p:nvPr/>
          </p:nvSpPr>
          <p:spPr bwMode="auto">
            <a:xfrm>
              <a:off x="1061" y="2054"/>
              <a:ext cx="242" cy="242"/>
            </a:xfrm>
            <a:prstGeom prst="ellipse">
              <a:avLst/>
            </a:prstGeom>
            <a:noFill/>
            <a:ln w="9525">
              <a:solidFill>
                <a:schemeClr val="tx1"/>
              </a:solidFill>
              <a:round/>
              <a:headEnd/>
              <a:tailEnd/>
            </a:ln>
            <a:effectLst/>
          </p:spPr>
          <p:txBody>
            <a:bodyPr wrap="none" anchor="ctr"/>
            <a:lstStyle/>
            <a:p>
              <a:endParaRPr lang="ja-JP" altLang="en-US"/>
            </a:p>
          </p:txBody>
        </p:sp>
        <p:sp>
          <p:nvSpPr>
            <p:cNvPr id="74784" name="Text Box 32"/>
            <p:cNvSpPr txBox="1">
              <a:spLocks noChangeAspect="1" noChangeArrowheads="1"/>
            </p:cNvSpPr>
            <p:nvPr/>
          </p:nvSpPr>
          <p:spPr bwMode="auto">
            <a:xfrm>
              <a:off x="884" y="2048"/>
              <a:ext cx="441" cy="250"/>
            </a:xfrm>
            <a:prstGeom prst="rect">
              <a:avLst/>
            </a:prstGeom>
            <a:noFill/>
            <a:ln w="9525">
              <a:noFill/>
              <a:miter lim="800000"/>
              <a:headEnd/>
              <a:tailEnd/>
            </a:ln>
            <a:effectLst/>
          </p:spPr>
          <p:txBody>
            <a:bodyPr wrap="none">
              <a:spAutoFit/>
            </a:bodyPr>
            <a:lstStyle/>
            <a:p>
              <a:r>
                <a:rPr lang="en-US" altLang="ja-JP" sz="2000" baseline="30000">
                  <a:latin typeface="Times New Roman" pitchFamily="18" charset="0"/>
                </a:rPr>
                <a:t>137</a:t>
              </a:r>
              <a:r>
                <a:rPr lang="en-US" altLang="ja-JP" sz="2000">
                  <a:latin typeface="Times New Roman" pitchFamily="18" charset="0"/>
                </a:rPr>
                <a:t>Cs</a:t>
              </a:r>
            </a:p>
          </p:txBody>
        </p:sp>
      </p:grpSp>
      <p:grpSp>
        <p:nvGrpSpPr>
          <p:cNvPr id="74785" name="Group 33"/>
          <p:cNvGrpSpPr>
            <a:grpSpLocks/>
          </p:cNvGrpSpPr>
          <p:nvPr/>
        </p:nvGrpSpPr>
        <p:grpSpPr bwMode="auto">
          <a:xfrm>
            <a:off x="5003800" y="4581525"/>
            <a:ext cx="701675" cy="576263"/>
            <a:chOff x="1779" y="2386"/>
            <a:chExt cx="442" cy="363"/>
          </a:xfrm>
        </p:grpSpPr>
        <p:sp>
          <p:nvSpPr>
            <p:cNvPr id="74786" name="Line 34"/>
            <p:cNvSpPr>
              <a:spLocks noChangeAspect="1" noChangeShapeType="1"/>
            </p:cNvSpPr>
            <p:nvPr/>
          </p:nvSpPr>
          <p:spPr bwMode="auto">
            <a:xfrm>
              <a:off x="2063" y="2598"/>
              <a:ext cx="151" cy="151"/>
            </a:xfrm>
            <a:prstGeom prst="line">
              <a:avLst/>
            </a:prstGeom>
            <a:noFill/>
            <a:ln w="9525">
              <a:solidFill>
                <a:srgbClr val="FF0000"/>
              </a:solidFill>
              <a:round/>
              <a:headEnd/>
              <a:tailEnd type="triangle" w="lg" len="lg"/>
            </a:ln>
            <a:effectLst/>
          </p:spPr>
          <p:txBody>
            <a:bodyPr/>
            <a:lstStyle/>
            <a:p>
              <a:endParaRPr lang="ja-JP" altLang="en-US"/>
            </a:p>
          </p:txBody>
        </p:sp>
        <p:sp>
          <p:nvSpPr>
            <p:cNvPr id="74787" name="Line 35"/>
            <p:cNvSpPr>
              <a:spLocks noChangeAspect="1" noChangeShapeType="1"/>
            </p:cNvSpPr>
            <p:nvPr/>
          </p:nvSpPr>
          <p:spPr bwMode="auto">
            <a:xfrm flipH="1">
              <a:off x="1882" y="2598"/>
              <a:ext cx="120" cy="151"/>
            </a:xfrm>
            <a:prstGeom prst="line">
              <a:avLst/>
            </a:prstGeom>
            <a:noFill/>
            <a:ln w="9525">
              <a:solidFill>
                <a:srgbClr val="FF0000"/>
              </a:solidFill>
              <a:round/>
              <a:headEnd/>
              <a:tailEnd type="triangle" w="lg" len="lg"/>
            </a:ln>
            <a:effectLst/>
          </p:spPr>
          <p:txBody>
            <a:bodyPr/>
            <a:lstStyle/>
            <a:p>
              <a:endParaRPr lang="ja-JP" altLang="en-US"/>
            </a:p>
          </p:txBody>
        </p:sp>
        <p:sp>
          <p:nvSpPr>
            <p:cNvPr id="74788" name="Line 36"/>
            <p:cNvSpPr>
              <a:spLocks noChangeAspect="1" noChangeShapeType="1"/>
            </p:cNvSpPr>
            <p:nvPr/>
          </p:nvSpPr>
          <p:spPr bwMode="auto">
            <a:xfrm flipH="1" flipV="1">
              <a:off x="1882" y="2386"/>
              <a:ext cx="150" cy="182"/>
            </a:xfrm>
            <a:prstGeom prst="line">
              <a:avLst/>
            </a:prstGeom>
            <a:noFill/>
            <a:ln w="9525">
              <a:solidFill>
                <a:srgbClr val="FF0000"/>
              </a:solidFill>
              <a:round/>
              <a:headEnd/>
              <a:tailEnd type="triangle" w="lg" len="lg"/>
            </a:ln>
            <a:effectLst/>
          </p:spPr>
          <p:txBody>
            <a:bodyPr/>
            <a:lstStyle/>
            <a:p>
              <a:endParaRPr lang="ja-JP" altLang="en-US"/>
            </a:p>
          </p:txBody>
        </p:sp>
        <p:sp>
          <p:nvSpPr>
            <p:cNvPr id="74789" name="Oval 37"/>
            <p:cNvSpPr>
              <a:spLocks noChangeAspect="1" noChangeArrowheads="1"/>
            </p:cNvSpPr>
            <p:nvPr/>
          </p:nvSpPr>
          <p:spPr bwMode="auto">
            <a:xfrm>
              <a:off x="1938" y="2432"/>
              <a:ext cx="242" cy="243"/>
            </a:xfrm>
            <a:prstGeom prst="ellipse">
              <a:avLst/>
            </a:prstGeom>
            <a:solidFill>
              <a:schemeClr val="bg1"/>
            </a:solidFill>
            <a:ln w="9525">
              <a:solidFill>
                <a:schemeClr val="tx1"/>
              </a:solidFill>
              <a:round/>
              <a:headEnd/>
              <a:tailEnd/>
            </a:ln>
            <a:effectLst/>
          </p:spPr>
          <p:txBody>
            <a:bodyPr wrap="none" anchor="ctr"/>
            <a:lstStyle/>
            <a:p>
              <a:endParaRPr lang="ja-JP" altLang="en-US"/>
            </a:p>
          </p:txBody>
        </p:sp>
        <p:sp>
          <p:nvSpPr>
            <p:cNvPr id="74790" name="Text Box 38"/>
            <p:cNvSpPr txBox="1">
              <a:spLocks noChangeAspect="1" noChangeArrowheads="1"/>
            </p:cNvSpPr>
            <p:nvPr/>
          </p:nvSpPr>
          <p:spPr bwMode="auto">
            <a:xfrm>
              <a:off x="1779" y="2431"/>
              <a:ext cx="442" cy="251"/>
            </a:xfrm>
            <a:prstGeom prst="rect">
              <a:avLst/>
            </a:prstGeom>
            <a:noFill/>
            <a:ln w="9525">
              <a:noFill/>
              <a:miter lim="800000"/>
              <a:headEnd/>
              <a:tailEnd/>
            </a:ln>
            <a:effectLst/>
          </p:spPr>
          <p:txBody>
            <a:bodyPr wrap="none">
              <a:spAutoFit/>
            </a:bodyPr>
            <a:lstStyle/>
            <a:p>
              <a:r>
                <a:rPr lang="en-US" altLang="ja-JP" sz="2000" baseline="30000">
                  <a:latin typeface="Times New Roman" pitchFamily="18" charset="0"/>
                </a:rPr>
                <a:t>239</a:t>
              </a:r>
              <a:r>
                <a:rPr lang="en-US" altLang="ja-JP" sz="2000">
                  <a:latin typeface="Times New Roman" pitchFamily="18" charset="0"/>
                </a:rPr>
                <a:t>Pu</a:t>
              </a:r>
            </a:p>
          </p:txBody>
        </p:sp>
      </p:grpSp>
      <p:grpSp>
        <p:nvGrpSpPr>
          <p:cNvPr id="74791" name="Group 39"/>
          <p:cNvGrpSpPr>
            <a:grpSpLocks/>
          </p:cNvGrpSpPr>
          <p:nvPr/>
        </p:nvGrpSpPr>
        <p:grpSpPr bwMode="auto">
          <a:xfrm>
            <a:off x="5076825" y="5157788"/>
            <a:ext cx="720725" cy="595312"/>
            <a:chOff x="793" y="3493"/>
            <a:chExt cx="454" cy="375"/>
          </a:xfrm>
        </p:grpSpPr>
        <p:sp>
          <p:nvSpPr>
            <p:cNvPr id="74792" name="Oval 40"/>
            <p:cNvSpPr>
              <a:spLocks noChangeAspect="1" noChangeArrowheads="1"/>
            </p:cNvSpPr>
            <p:nvPr/>
          </p:nvSpPr>
          <p:spPr bwMode="auto">
            <a:xfrm>
              <a:off x="884" y="3505"/>
              <a:ext cx="242" cy="242"/>
            </a:xfrm>
            <a:prstGeom prst="ellipse">
              <a:avLst/>
            </a:prstGeom>
            <a:noFill/>
            <a:ln w="9525">
              <a:solidFill>
                <a:schemeClr val="tx1"/>
              </a:solidFill>
              <a:round/>
              <a:headEnd/>
              <a:tailEnd/>
            </a:ln>
            <a:effectLst/>
          </p:spPr>
          <p:txBody>
            <a:bodyPr wrap="none" anchor="ctr"/>
            <a:lstStyle/>
            <a:p>
              <a:endParaRPr lang="ja-JP" altLang="en-US"/>
            </a:p>
          </p:txBody>
        </p:sp>
        <p:sp>
          <p:nvSpPr>
            <p:cNvPr id="74793" name="Text Box 41"/>
            <p:cNvSpPr txBox="1">
              <a:spLocks noChangeAspect="1" noChangeArrowheads="1"/>
            </p:cNvSpPr>
            <p:nvPr/>
          </p:nvSpPr>
          <p:spPr bwMode="auto">
            <a:xfrm>
              <a:off x="793" y="3493"/>
              <a:ext cx="362" cy="250"/>
            </a:xfrm>
            <a:prstGeom prst="rect">
              <a:avLst/>
            </a:prstGeom>
            <a:noFill/>
            <a:ln w="9525">
              <a:noFill/>
              <a:miter lim="800000"/>
              <a:headEnd/>
              <a:tailEnd/>
            </a:ln>
            <a:effectLst/>
          </p:spPr>
          <p:txBody>
            <a:bodyPr wrap="none">
              <a:spAutoFit/>
            </a:bodyPr>
            <a:lstStyle/>
            <a:p>
              <a:r>
                <a:rPr lang="en-US" altLang="ja-JP" sz="2000" baseline="30000">
                  <a:latin typeface="Times New Roman" pitchFamily="18" charset="0"/>
                </a:rPr>
                <a:t>90</a:t>
              </a:r>
              <a:r>
                <a:rPr lang="en-US" altLang="ja-JP" sz="2000">
                  <a:latin typeface="Times New Roman" pitchFamily="18" charset="0"/>
                </a:rPr>
                <a:t>Sr</a:t>
              </a:r>
            </a:p>
          </p:txBody>
        </p:sp>
        <p:sp>
          <p:nvSpPr>
            <p:cNvPr id="74794" name="Line 42"/>
            <p:cNvSpPr>
              <a:spLocks noChangeAspect="1" noChangeShapeType="1"/>
            </p:cNvSpPr>
            <p:nvPr/>
          </p:nvSpPr>
          <p:spPr bwMode="auto">
            <a:xfrm>
              <a:off x="1096" y="3717"/>
              <a:ext cx="151" cy="151"/>
            </a:xfrm>
            <a:prstGeom prst="line">
              <a:avLst/>
            </a:prstGeom>
            <a:noFill/>
            <a:ln w="9525">
              <a:solidFill>
                <a:srgbClr val="FF0000"/>
              </a:solidFill>
              <a:round/>
              <a:headEnd/>
              <a:tailEnd type="triangle" w="lg" len="lg"/>
            </a:ln>
            <a:effectLst/>
          </p:spPr>
          <p:txBody>
            <a:bodyPr/>
            <a:lstStyle/>
            <a:p>
              <a:endParaRPr lang="ja-JP" altLang="en-US"/>
            </a:p>
          </p:txBody>
        </p:sp>
        <p:sp>
          <p:nvSpPr>
            <p:cNvPr id="74795" name="Line 43"/>
            <p:cNvSpPr>
              <a:spLocks noChangeAspect="1" noChangeShapeType="1"/>
            </p:cNvSpPr>
            <p:nvPr/>
          </p:nvSpPr>
          <p:spPr bwMode="auto">
            <a:xfrm flipH="1">
              <a:off x="793" y="3717"/>
              <a:ext cx="121" cy="151"/>
            </a:xfrm>
            <a:prstGeom prst="line">
              <a:avLst/>
            </a:prstGeom>
            <a:noFill/>
            <a:ln w="9525">
              <a:solidFill>
                <a:srgbClr val="FF0000"/>
              </a:solidFill>
              <a:round/>
              <a:headEnd/>
              <a:tailEnd type="triangle" w="lg" len="lg"/>
            </a:ln>
            <a:effectLst/>
          </p:spPr>
          <p:txBody>
            <a:bodyPr/>
            <a:lstStyle/>
            <a:p>
              <a:endParaRPr lang="ja-JP" altLang="en-US"/>
            </a:p>
          </p:txBody>
        </p:sp>
      </p:grpSp>
      <p:grpSp>
        <p:nvGrpSpPr>
          <p:cNvPr id="74796" name="Group 44"/>
          <p:cNvGrpSpPr>
            <a:grpSpLocks/>
          </p:cNvGrpSpPr>
          <p:nvPr/>
        </p:nvGrpSpPr>
        <p:grpSpPr bwMode="auto">
          <a:xfrm>
            <a:off x="5003800" y="4149725"/>
            <a:ext cx="1006475" cy="411163"/>
            <a:chOff x="612" y="2523"/>
            <a:chExt cx="634" cy="259"/>
          </a:xfrm>
        </p:grpSpPr>
        <p:sp>
          <p:nvSpPr>
            <p:cNvPr id="74797" name="Oval 45"/>
            <p:cNvSpPr>
              <a:spLocks noChangeAspect="1" noChangeArrowheads="1"/>
            </p:cNvSpPr>
            <p:nvPr/>
          </p:nvSpPr>
          <p:spPr bwMode="auto">
            <a:xfrm>
              <a:off x="793" y="2523"/>
              <a:ext cx="242" cy="242"/>
            </a:xfrm>
            <a:prstGeom prst="ellipse">
              <a:avLst/>
            </a:prstGeom>
            <a:noFill/>
            <a:ln w="9525">
              <a:solidFill>
                <a:schemeClr val="tx1"/>
              </a:solidFill>
              <a:round/>
              <a:headEnd/>
              <a:tailEnd/>
            </a:ln>
            <a:effectLst/>
          </p:spPr>
          <p:txBody>
            <a:bodyPr wrap="none" anchor="ctr"/>
            <a:lstStyle/>
            <a:p>
              <a:endParaRPr lang="ja-JP" altLang="en-US"/>
            </a:p>
          </p:txBody>
        </p:sp>
        <p:sp>
          <p:nvSpPr>
            <p:cNvPr id="74798" name="Text Box 46"/>
            <p:cNvSpPr txBox="1">
              <a:spLocks noChangeAspect="1" noChangeArrowheads="1"/>
            </p:cNvSpPr>
            <p:nvPr/>
          </p:nvSpPr>
          <p:spPr bwMode="auto">
            <a:xfrm>
              <a:off x="738" y="2532"/>
              <a:ext cx="325" cy="250"/>
            </a:xfrm>
            <a:prstGeom prst="rect">
              <a:avLst/>
            </a:prstGeom>
            <a:noFill/>
            <a:ln w="9525">
              <a:noFill/>
              <a:miter lim="800000"/>
              <a:headEnd/>
              <a:tailEnd/>
            </a:ln>
            <a:effectLst/>
          </p:spPr>
          <p:txBody>
            <a:bodyPr wrap="none">
              <a:spAutoFit/>
            </a:bodyPr>
            <a:lstStyle/>
            <a:p>
              <a:r>
                <a:rPr lang="en-US" altLang="ja-JP" sz="2000" baseline="30000">
                  <a:latin typeface="Times New Roman" pitchFamily="18" charset="0"/>
                </a:rPr>
                <a:t>131</a:t>
              </a:r>
              <a:r>
                <a:rPr lang="en-US" altLang="ja-JP" sz="2000">
                  <a:latin typeface="Times New Roman" pitchFamily="18" charset="0"/>
                </a:rPr>
                <a:t>I</a:t>
              </a:r>
            </a:p>
          </p:txBody>
        </p:sp>
        <p:sp>
          <p:nvSpPr>
            <p:cNvPr id="74799" name="Line 47"/>
            <p:cNvSpPr>
              <a:spLocks noChangeAspect="1" noChangeShapeType="1"/>
            </p:cNvSpPr>
            <p:nvPr/>
          </p:nvSpPr>
          <p:spPr bwMode="auto">
            <a:xfrm flipH="1">
              <a:off x="612" y="2674"/>
              <a:ext cx="181" cy="30"/>
            </a:xfrm>
            <a:prstGeom prst="line">
              <a:avLst/>
            </a:prstGeom>
            <a:noFill/>
            <a:ln w="9525">
              <a:solidFill>
                <a:srgbClr val="FF0000"/>
              </a:solidFill>
              <a:round/>
              <a:headEnd/>
              <a:tailEnd type="triangle" w="lg" len="lg"/>
            </a:ln>
            <a:effectLst/>
          </p:spPr>
          <p:txBody>
            <a:bodyPr/>
            <a:lstStyle/>
            <a:p>
              <a:endParaRPr lang="ja-JP" altLang="en-US"/>
            </a:p>
          </p:txBody>
        </p:sp>
        <p:sp>
          <p:nvSpPr>
            <p:cNvPr id="74800" name="Line 48"/>
            <p:cNvSpPr>
              <a:spLocks noChangeAspect="1" noChangeShapeType="1"/>
            </p:cNvSpPr>
            <p:nvPr/>
          </p:nvSpPr>
          <p:spPr bwMode="auto">
            <a:xfrm>
              <a:off x="1035" y="2674"/>
              <a:ext cx="211" cy="61"/>
            </a:xfrm>
            <a:prstGeom prst="line">
              <a:avLst/>
            </a:prstGeom>
            <a:noFill/>
            <a:ln w="9525">
              <a:solidFill>
                <a:srgbClr val="FF0000"/>
              </a:solidFill>
              <a:round/>
              <a:headEnd/>
              <a:tailEnd type="triangle" w="lg" len="lg"/>
            </a:ln>
            <a:effectLst/>
          </p:spPr>
          <p:txBody>
            <a:bodyPr/>
            <a:lstStyle/>
            <a:p>
              <a:endParaRPr lang="ja-JP" altLang="en-US"/>
            </a:p>
          </p:txBody>
        </p:sp>
      </p:grpSp>
      <p:sp>
        <p:nvSpPr>
          <p:cNvPr id="74801" name="Text Box 49"/>
          <p:cNvSpPr txBox="1">
            <a:spLocks noChangeArrowheads="1"/>
          </p:cNvSpPr>
          <p:nvPr/>
        </p:nvSpPr>
        <p:spPr bwMode="auto">
          <a:xfrm>
            <a:off x="447675" y="1027113"/>
            <a:ext cx="8374063" cy="1465262"/>
          </a:xfrm>
          <a:prstGeom prst="rect">
            <a:avLst/>
          </a:prstGeom>
          <a:noFill/>
          <a:ln w="9525">
            <a:noFill/>
            <a:miter lim="800000"/>
            <a:headEnd/>
            <a:tailEnd/>
          </a:ln>
          <a:effectLst/>
        </p:spPr>
        <p:txBody>
          <a:bodyPr>
            <a:spAutoFit/>
          </a:bodyPr>
          <a:lstStyle/>
          <a:p>
            <a:r>
              <a:rPr lang="ja-JP" altLang="en-US"/>
              <a:t>　特に、</a:t>
            </a:r>
            <a:r>
              <a:rPr lang="ja-JP" altLang="en-US">
                <a:solidFill>
                  <a:srgbClr val="FF0000"/>
                </a:solidFill>
              </a:rPr>
              <a:t>甲状腺に蓄積する</a:t>
            </a:r>
            <a:r>
              <a:rPr lang="en-US" altLang="ja-JP" baseline="30000">
                <a:solidFill>
                  <a:srgbClr val="FF0000"/>
                </a:solidFill>
              </a:rPr>
              <a:t>131</a:t>
            </a:r>
            <a:r>
              <a:rPr lang="en-US" altLang="ja-JP">
                <a:solidFill>
                  <a:srgbClr val="FF0000"/>
                </a:solidFill>
              </a:rPr>
              <a:t>I</a:t>
            </a:r>
            <a:r>
              <a:rPr lang="en-US" altLang="ja-JP"/>
              <a:t> </a:t>
            </a:r>
            <a:r>
              <a:rPr lang="ja-JP" altLang="en-US"/>
              <a:t>は甲状腺を内部被ばくさせて</a:t>
            </a:r>
            <a:r>
              <a:rPr lang="ja-JP" altLang="en-US">
                <a:solidFill>
                  <a:srgbClr val="FF0000"/>
                </a:solidFill>
              </a:rPr>
              <a:t>甲状腺がん</a:t>
            </a:r>
            <a:r>
              <a:rPr lang="ja-JP" altLang="en-US"/>
              <a:t>を引き起こします。カルシウムと似ていて</a:t>
            </a:r>
            <a:r>
              <a:rPr lang="ja-JP" altLang="en-US">
                <a:solidFill>
                  <a:srgbClr val="FF0000"/>
                </a:solidFill>
              </a:rPr>
              <a:t>骨に蓄積する </a:t>
            </a:r>
            <a:r>
              <a:rPr lang="en-US" altLang="ja-JP" baseline="30000">
                <a:solidFill>
                  <a:srgbClr val="FF0000"/>
                </a:solidFill>
              </a:rPr>
              <a:t>90</a:t>
            </a:r>
            <a:r>
              <a:rPr lang="en-US" altLang="ja-JP">
                <a:solidFill>
                  <a:srgbClr val="FF0000"/>
                </a:solidFill>
              </a:rPr>
              <a:t>Sr</a:t>
            </a:r>
            <a:r>
              <a:rPr lang="ja-JP" altLang="en-US"/>
              <a:t>は、</a:t>
            </a:r>
            <a:r>
              <a:rPr lang="ja-JP" altLang="en-US">
                <a:solidFill>
                  <a:srgbClr val="FF0000"/>
                </a:solidFill>
              </a:rPr>
              <a:t>骨髄の造血幹細胞を被ばくさせて白血病</a:t>
            </a:r>
            <a:r>
              <a:rPr lang="ja-JP" altLang="en-US"/>
              <a:t>のリスクを高めます。</a:t>
            </a:r>
            <a:r>
              <a:rPr lang="en-US" altLang="ja-JP" baseline="30000">
                <a:solidFill>
                  <a:srgbClr val="FF0000"/>
                </a:solidFill>
              </a:rPr>
              <a:t>239</a:t>
            </a:r>
            <a:r>
              <a:rPr lang="en-US" altLang="ja-JP">
                <a:solidFill>
                  <a:srgbClr val="FF0000"/>
                </a:solidFill>
              </a:rPr>
              <a:t>Pu</a:t>
            </a:r>
            <a:r>
              <a:rPr lang="ja-JP" altLang="en-US"/>
              <a:t>が肺にとりこまれると、</a:t>
            </a:r>
            <a:r>
              <a:rPr lang="ja-JP" altLang="en-US">
                <a:solidFill>
                  <a:srgbClr val="FF0000"/>
                </a:solidFill>
              </a:rPr>
              <a:t>アルファー線が強力に肺の細胞に内部被ばく</a:t>
            </a:r>
            <a:r>
              <a:rPr lang="ja-JP" altLang="en-US"/>
              <a:t>を引き起こすと考えられていて、</a:t>
            </a:r>
            <a:r>
              <a:rPr lang="en-US" altLang="ja-JP" baseline="30000"/>
              <a:t>239</a:t>
            </a:r>
            <a:r>
              <a:rPr lang="en-US" altLang="ja-JP"/>
              <a:t>Pu</a:t>
            </a:r>
            <a:r>
              <a:rPr lang="ja-JP" altLang="en-US"/>
              <a:t>の環境中の量は特に厳しく管理されています（</a:t>
            </a:r>
            <a:r>
              <a:rPr lang="en-US" altLang="ja-JP"/>
              <a:t>1 Bq/kg)</a:t>
            </a:r>
            <a:r>
              <a:rPr lang="ja-JP" altLang="en-US"/>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4801"/>
                                        </p:tgtEl>
                                        <p:attrNameLst>
                                          <p:attrName>style.visibility</p:attrName>
                                        </p:attrNameLst>
                                      </p:cBhvr>
                                      <p:to>
                                        <p:strVal val="visible"/>
                                      </p:to>
                                    </p:set>
                                    <p:animEffect transition="in" filter="wipe(up)">
                                      <p:cBhvr>
                                        <p:cTn id="7" dur="500"/>
                                        <p:tgtEl>
                                          <p:spTgt spid="748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80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19" name="Text Box 139"/>
          <p:cNvSpPr txBox="1">
            <a:spLocks noChangeArrowheads="1"/>
          </p:cNvSpPr>
          <p:nvPr/>
        </p:nvSpPr>
        <p:spPr bwMode="auto">
          <a:xfrm>
            <a:off x="1258888" y="3638550"/>
            <a:ext cx="6905625" cy="366713"/>
          </a:xfrm>
          <a:prstGeom prst="rect">
            <a:avLst/>
          </a:prstGeom>
          <a:noFill/>
          <a:ln w="9525">
            <a:noFill/>
            <a:miter lim="800000"/>
            <a:headEnd/>
            <a:tailEnd/>
          </a:ln>
          <a:effectLst/>
        </p:spPr>
        <p:txBody>
          <a:bodyPr wrap="none">
            <a:spAutoFit/>
          </a:bodyPr>
          <a:lstStyle/>
          <a:p>
            <a:r>
              <a:rPr lang="ja-JP" altLang="en-US"/>
              <a:t>物理的な半減期と生物学的半減期を考慮したのが、実効半減期です。</a:t>
            </a:r>
          </a:p>
        </p:txBody>
      </p:sp>
      <p:graphicFrame>
        <p:nvGraphicFramePr>
          <p:cNvPr id="20620" name="Group 140"/>
          <p:cNvGraphicFramePr>
            <a:graphicFrameLocks noGrp="1"/>
          </p:cNvGraphicFramePr>
          <p:nvPr>
            <p:ph sz="half" idx="2"/>
            <p:extLst>
              <p:ext uri="{D42A27DB-BD31-4B8C-83A1-F6EECF244321}">
                <p14:modId xmlns:p14="http://schemas.microsoft.com/office/powerpoint/2010/main" val="4105179887"/>
              </p:ext>
            </p:extLst>
          </p:nvPr>
        </p:nvGraphicFramePr>
        <p:xfrm>
          <a:off x="827088" y="974725"/>
          <a:ext cx="7786687" cy="2449195"/>
        </p:xfrm>
        <a:graphic>
          <a:graphicData uri="http://schemas.openxmlformats.org/drawingml/2006/table">
            <a:tbl>
              <a:tblPr/>
              <a:tblGrid>
                <a:gridCol w="1946275">
                  <a:extLst>
                    <a:ext uri="{9D8B030D-6E8A-4147-A177-3AD203B41FA5}">
                      <a16:colId xmlns:a16="http://schemas.microsoft.com/office/drawing/2014/main" val="20000"/>
                    </a:ext>
                  </a:extLst>
                </a:gridCol>
                <a:gridCol w="1947862">
                  <a:extLst>
                    <a:ext uri="{9D8B030D-6E8A-4147-A177-3AD203B41FA5}">
                      <a16:colId xmlns:a16="http://schemas.microsoft.com/office/drawing/2014/main" val="20001"/>
                    </a:ext>
                  </a:extLst>
                </a:gridCol>
                <a:gridCol w="1946275">
                  <a:extLst>
                    <a:ext uri="{9D8B030D-6E8A-4147-A177-3AD203B41FA5}">
                      <a16:colId xmlns:a16="http://schemas.microsoft.com/office/drawing/2014/main" val="20002"/>
                    </a:ext>
                  </a:extLst>
                </a:gridCol>
                <a:gridCol w="1946275">
                  <a:extLst>
                    <a:ext uri="{9D8B030D-6E8A-4147-A177-3AD203B41FA5}">
                      <a16:colId xmlns:a16="http://schemas.microsoft.com/office/drawing/2014/main" val="20003"/>
                    </a:ext>
                  </a:extLst>
                </a:gridCol>
              </a:tblGrid>
              <a:tr h="466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600" b="0" i="0" u="none" strike="noStrike" cap="none" normalizeH="0" baseline="0">
                        <a:ln>
                          <a:noFill/>
                        </a:ln>
                        <a:solidFill>
                          <a:schemeClr val="tx1"/>
                        </a:solidFill>
                        <a:effectLst/>
                        <a:latin typeface="Arial"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半減期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生物学的半減期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a:ln>
                            <a:noFill/>
                          </a:ln>
                          <a:solidFill>
                            <a:schemeClr val="tx1"/>
                          </a:solidFill>
                          <a:effectLst/>
                          <a:latin typeface="Arial" charset="0"/>
                          <a:ea typeface="ＭＳ Ｐゴシック" pitchFamily="50" charset="-128"/>
                        </a:rPr>
                        <a:t>実効半減期</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6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600" b="0" i="0" u="none" strike="noStrike" cap="none" normalizeH="0" baseline="30000">
                          <a:ln>
                            <a:noFill/>
                          </a:ln>
                          <a:solidFill>
                            <a:schemeClr val="tx1"/>
                          </a:solidFill>
                          <a:effectLst/>
                          <a:latin typeface="Arial" charset="0"/>
                          <a:ea typeface="ＭＳ Ｐゴシック" pitchFamily="50" charset="-128"/>
                        </a:rPr>
                        <a:t>131</a:t>
                      </a:r>
                      <a:r>
                        <a:rPr kumimoji="1" lang="en-US" altLang="ja-JP" sz="1600" b="0" i="0" u="none" strike="noStrike" cap="none" normalizeH="0" baseline="0">
                          <a:ln>
                            <a:noFill/>
                          </a:ln>
                          <a:solidFill>
                            <a:schemeClr val="tx1"/>
                          </a:solidFill>
                          <a:effectLst/>
                          <a:latin typeface="Times New Roman" pitchFamily="18" charset="0"/>
                          <a:ea typeface="ＭＳ Ｐゴシック" pitchFamily="50" charset="-128"/>
                        </a:rPr>
                        <a:t>I </a:t>
                      </a:r>
                      <a:r>
                        <a:rPr kumimoji="1" lang="ja-JP" altLang="en-US" sz="1600" b="0" i="0" u="none" strike="noStrike" cap="none" normalizeH="0" baseline="0">
                          <a:ln>
                            <a:noFill/>
                          </a:ln>
                          <a:solidFill>
                            <a:schemeClr val="tx1"/>
                          </a:solidFill>
                          <a:effectLst/>
                          <a:latin typeface="Arial" charset="0"/>
                          <a:ea typeface="ＭＳ Ｐゴシック" pitchFamily="50" charset="-128"/>
                        </a:rPr>
                        <a:t>　 ヨウ素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８日</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１３８日</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７．５６日</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69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600" b="0" i="0" u="none" strike="noStrike" cap="none" normalizeH="0" baseline="30000">
                          <a:ln>
                            <a:noFill/>
                          </a:ln>
                          <a:solidFill>
                            <a:schemeClr val="tx1"/>
                          </a:solidFill>
                          <a:effectLst/>
                          <a:latin typeface="Arial" charset="0"/>
                          <a:ea typeface="ＭＳ Ｐゴシック" pitchFamily="50" charset="-128"/>
                        </a:rPr>
                        <a:t>137</a:t>
                      </a:r>
                      <a:r>
                        <a:rPr kumimoji="1" lang="en-US" altLang="ja-JP" sz="1600" b="0" i="0" u="none" strike="noStrike" cap="none" normalizeH="0" baseline="0">
                          <a:ln>
                            <a:noFill/>
                          </a:ln>
                          <a:solidFill>
                            <a:schemeClr val="tx1"/>
                          </a:solidFill>
                          <a:effectLst/>
                          <a:latin typeface="Times New Roman" pitchFamily="18" charset="0"/>
                          <a:ea typeface="ＭＳ Ｐゴシック" pitchFamily="50" charset="-128"/>
                        </a:rPr>
                        <a:t>Cs </a:t>
                      </a:r>
                      <a:r>
                        <a:rPr kumimoji="1" lang="en-US" altLang="ja-JP" sz="1600" b="0" i="0" u="none" strike="noStrike" cap="none" normalizeH="0" baseline="0">
                          <a:ln>
                            <a:noFill/>
                          </a:ln>
                          <a:solidFill>
                            <a:schemeClr val="tx1"/>
                          </a:solidFill>
                          <a:effectLst/>
                          <a:latin typeface="Arial" charset="0"/>
                          <a:ea typeface="ＭＳ Ｐゴシック" pitchFamily="50" charset="-128"/>
                        </a:rPr>
                        <a:t> </a:t>
                      </a:r>
                      <a:r>
                        <a:rPr kumimoji="1" lang="ja-JP" altLang="en-US" sz="1600" b="0" i="0" u="none" strike="noStrike" cap="none" normalizeH="0" baseline="0">
                          <a:ln>
                            <a:noFill/>
                          </a:ln>
                          <a:solidFill>
                            <a:schemeClr val="tx1"/>
                          </a:solidFill>
                          <a:effectLst/>
                          <a:latin typeface="Arial" charset="0"/>
                          <a:ea typeface="ＭＳ Ｐゴシック" pitchFamily="50" charset="-128"/>
                        </a:rPr>
                        <a:t>セシウム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２９年</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７０日</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６９．６日</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66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600" b="0" i="0" u="none" strike="noStrike" cap="none" normalizeH="0" baseline="30000">
                          <a:ln>
                            <a:noFill/>
                          </a:ln>
                          <a:solidFill>
                            <a:schemeClr val="tx1"/>
                          </a:solidFill>
                          <a:effectLst/>
                          <a:latin typeface="Arial" charset="0"/>
                          <a:ea typeface="ＭＳ Ｐゴシック" pitchFamily="50" charset="-128"/>
                        </a:rPr>
                        <a:t>90</a:t>
                      </a:r>
                      <a:r>
                        <a:rPr kumimoji="1" lang="en-US" altLang="ja-JP" sz="1600" b="0" i="0" u="none" strike="noStrike" cap="none" normalizeH="0" baseline="0">
                          <a:ln>
                            <a:noFill/>
                          </a:ln>
                          <a:solidFill>
                            <a:schemeClr val="tx1"/>
                          </a:solidFill>
                          <a:effectLst/>
                          <a:latin typeface="Times New Roman" pitchFamily="18" charset="0"/>
                          <a:ea typeface="ＭＳ Ｐゴシック" pitchFamily="50" charset="-128"/>
                        </a:rPr>
                        <a:t>Sr    </a:t>
                      </a:r>
                      <a:r>
                        <a:rPr kumimoji="1" lang="ja-JP" altLang="en-US" sz="1600" b="0" i="0" u="none" strike="noStrike" cap="none" normalizeH="0" baseline="0">
                          <a:ln>
                            <a:noFill/>
                          </a:ln>
                          <a:solidFill>
                            <a:schemeClr val="tx1"/>
                          </a:solidFill>
                          <a:effectLst/>
                          <a:latin typeface="Arial" charset="0"/>
                          <a:ea typeface="ＭＳ Ｐゴシック" pitchFamily="50" charset="-128"/>
                        </a:rPr>
                        <a:t>ストロンチウム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３０年</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５０年</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１８．３年</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66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600" b="0" i="0" u="none" strike="noStrike" cap="none" normalizeH="0" baseline="30000">
                          <a:ln>
                            <a:noFill/>
                          </a:ln>
                          <a:solidFill>
                            <a:schemeClr val="tx1"/>
                          </a:solidFill>
                          <a:effectLst/>
                          <a:latin typeface="Arial" charset="0"/>
                          <a:ea typeface="ＭＳ Ｐゴシック" pitchFamily="50" charset="-128"/>
                        </a:rPr>
                        <a:t>239</a:t>
                      </a:r>
                      <a:r>
                        <a:rPr kumimoji="1" lang="en-US" altLang="ja-JP" sz="1600" b="0" i="0" u="none" strike="noStrike" cap="none" normalizeH="0" baseline="0">
                          <a:ln>
                            <a:noFill/>
                          </a:ln>
                          <a:solidFill>
                            <a:schemeClr val="tx1"/>
                          </a:solidFill>
                          <a:effectLst/>
                          <a:latin typeface="Times New Roman" pitchFamily="18" charset="0"/>
                          <a:ea typeface="ＭＳ Ｐゴシック" pitchFamily="50" charset="-128"/>
                        </a:rPr>
                        <a:t>Pu </a:t>
                      </a:r>
                      <a:r>
                        <a:rPr kumimoji="1" lang="en-US" altLang="ja-JP" sz="1600" b="0" i="0" u="none" strike="noStrike" cap="none" normalizeH="0" baseline="0">
                          <a:ln>
                            <a:noFill/>
                          </a:ln>
                          <a:solidFill>
                            <a:schemeClr val="tx1"/>
                          </a:solidFill>
                          <a:effectLst/>
                          <a:latin typeface="Arial" charset="0"/>
                          <a:ea typeface="ＭＳ Ｐゴシック" pitchFamily="50" charset="-128"/>
                        </a:rPr>
                        <a:t>  </a:t>
                      </a:r>
                      <a:r>
                        <a:rPr kumimoji="1" lang="ja-JP" altLang="en-US" sz="1600" b="0" i="0" u="none" strike="noStrike" cap="none" normalizeH="0" baseline="0">
                          <a:ln>
                            <a:noFill/>
                          </a:ln>
                          <a:solidFill>
                            <a:schemeClr val="tx1"/>
                          </a:solidFill>
                          <a:effectLst/>
                          <a:latin typeface="Arial" charset="0"/>
                          <a:ea typeface="ＭＳ Ｐゴシック" pitchFamily="50" charset="-128"/>
                        </a:rPr>
                        <a:t>プルトニウム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charset="0"/>
                          <a:ea typeface="ＭＳ Ｐゴシック" pitchFamily="50" charset="-128"/>
                        </a:rPr>
                        <a:t>２４</a:t>
                      </a:r>
                      <a:r>
                        <a:rPr kumimoji="1" lang="en-US" altLang="ja-JP" sz="1600" b="0" i="0" u="none" strike="noStrike" cap="none" normalizeH="0" baseline="0" dirty="0">
                          <a:ln>
                            <a:noFill/>
                          </a:ln>
                          <a:solidFill>
                            <a:schemeClr val="tx1"/>
                          </a:solidFill>
                          <a:effectLst/>
                          <a:latin typeface="Arial" charset="0"/>
                          <a:ea typeface="ＭＳ Ｐゴシック" pitchFamily="50" charset="-128"/>
                        </a:rPr>
                        <a:t>,</a:t>
                      </a:r>
                      <a:r>
                        <a:rPr kumimoji="1" lang="ja-JP" altLang="en-US" sz="1600" b="0" i="0" u="none" strike="noStrike" cap="none" normalizeH="0" baseline="0" dirty="0">
                          <a:ln>
                            <a:noFill/>
                          </a:ln>
                          <a:solidFill>
                            <a:schemeClr val="tx1"/>
                          </a:solidFill>
                          <a:effectLst/>
                          <a:latin typeface="Arial" charset="0"/>
                          <a:ea typeface="ＭＳ Ｐゴシック" pitchFamily="50" charset="-128"/>
                        </a:rPr>
                        <a:t>１１０年</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２００年</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charset="0"/>
                          <a:ea typeface="ＭＳ Ｐゴシック" pitchFamily="50" charset="-128"/>
                        </a:rPr>
                        <a:t>２００年</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0652" name="Text Box 172"/>
          <p:cNvSpPr txBox="1">
            <a:spLocks noChangeArrowheads="1"/>
          </p:cNvSpPr>
          <p:nvPr/>
        </p:nvSpPr>
        <p:spPr bwMode="auto">
          <a:xfrm>
            <a:off x="900113" y="333375"/>
            <a:ext cx="3527425" cy="396875"/>
          </a:xfrm>
          <a:prstGeom prst="rect">
            <a:avLst/>
          </a:prstGeom>
          <a:noFill/>
          <a:ln w="9525">
            <a:noFill/>
            <a:miter lim="800000"/>
            <a:headEnd/>
            <a:tailEnd/>
          </a:ln>
          <a:effectLst/>
        </p:spPr>
        <p:txBody>
          <a:bodyPr>
            <a:spAutoFit/>
          </a:bodyPr>
          <a:lstStyle/>
          <a:p>
            <a:r>
              <a:rPr lang="ja-JP" altLang="en-US" sz="2000" b="1"/>
              <a:t>内部被ばくについて</a:t>
            </a:r>
          </a:p>
        </p:txBody>
      </p:sp>
      <p:sp>
        <p:nvSpPr>
          <p:cNvPr id="20653" name="Text Box 173"/>
          <p:cNvSpPr txBox="1">
            <a:spLocks noChangeArrowheads="1"/>
          </p:cNvSpPr>
          <p:nvPr/>
        </p:nvSpPr>
        <p:spPr bwMode="auto">
          <a:xfrm>
            <a:off x="684213" y="4430713"/>
            <a:ext cx="5756275" cy="366712"/>
          </a:xfrm>
          <a:prstGeom prst="rect">
            <a:avLst/>
          </a:prstGeom>
          <a:noFill/>
          <a:ln w="9525">
            <a:noFill/>
            <a:miter lim="800000"/>
            <a:headEnd/>
            <a:tailEnd/>
          </a:ln>
          <a:effectLst/>
        </p:spPr>
        <p:txBody>
          <a:bodyPr wrap="none">
            <a:spAutoFit/>
          </a:bodyPr>
          <a:lstStyle/>
          <a:p>
            <a:r>
              <a:rPr lang="ja-JP" altLang="en-US"/>
              <a:t>暫定基準 </a:t>
            </a:r>
            <a:r>
              <a:rPr lang="en-US" altLang="ja-JP"/>
              <a:t>500 Bq/kg </a:t>
            </a:r>
            <a:r>
              <a:rPr lang="ja-JP" altLang="en-US"/>
              <a:t>での内部被ばく量の大体の見積もり </a:t>
            </a:r>
          </a:p>
        </p:txBody>
      </p:sp>
      <p:sp>
        <p:nvSpPr>
          <p:cNvPr id="20654" name="Text Box 174"/>
          <p:cNvSpPr txBox="1">
            <a:spLocks noChangeArrowheads="1"/>
          </p:cNvSpPr>
          <p:nvPr/>
        </p:nvSpPr>
        <p:spPr bwMode="auto">
          <a:xfrm>
            <a:off x="250825" y="5078413"/>
            <a:ext cx="8686800" cy="336550"/>
          </a:xfrm>
          <a:prstGeom prst="rect">
            <a:avLst/>
          </a:prstGeom>
          <a:noFill/>
          <a:ln w="9525">
            <a:noFill/>
            <a:miter lim="800000"/>
            <a:headEnd/>
            <a:tailEnd/>
          </a:ln>
          <a:effectLst/>
        </p:spPr>
        <p:txBody>
          <a:bodyPr wrap="none">
            <a:spAutoFit/>
          </a:bodyPr>
          <a:lstStyle/>
          <a:p>
            <a:r>
              <a:rPr lang="ja-JP" altLang="en-US" sz="1600"/>
              <a:t>１日あたり、</a:t>
            </a:r>
            <a:r>
              <a:rPr lang="en-US" altLang="ja-JP" sz="1600"/>
              <a:t>2 kg </a:t>
            </a:r>
            <a:r>
              <a:rPr lang="ja-JP" altLang="en-US" sz="1600"/>
              <a:t>の食料を摂取し、全ての食材が </a:t>
            </a:r>
            <a:r>
              <a:rPr lang="en-US" altLang="ja-JP" sz="1600"/>
              <a:t>500 Bq/kg </a:t>
            </a:r>
            <a:r>
              <a:rPr lang="ja-JP" altLang="en-US" sz="1600"/>
              <a:t>の </a:t>
            </a:r>
            <a:r>
              <a:rPr lang="en-US" altLang="ja-JP" sz="1600" baseline="30000"/>
              <a:t>137</a:t>
            </a:r>
            <a:r>
              <a:rPr lang="en-US" altLang="ja-JP" sz="1600"/>
              <a:t>Cs</a:t>
            </a:r>
            <a:r>
              <a:rPr lang="ja-JP" altLang="en-US" sz="1600"/>
              <a:t>汚染をしていると仮定した場合</a:t>
            </a:r>
          </a:p>
        </p:txBody>
      </p:sp>
      <p:grpSp>
        <p:nvGrpSpPr>
          <p:cNvPr id="20661" name="Group 181"/>
          <p:cNvGrpSpPr>
            <a:grpSpLocks/>
          </p:cNvGrpSpPr>
          <p:nvPr/>
        </p:nvGrpSpPr>
        <p:grpSpPr bwMode="auto">
          <a:xfrm>
            <a:off x="827088" y="5510213"/>
            <a:ext cx="5748337" cy="366712"/>
            <a:chOff x="521" y="3471"/>
            <a:chExt cx="3621" cy="231"/>
          </a:xfrm>
        </p:grpSpPr>
        <p:sp>
          <p:nvSpPr>
            <p:cNvPr id="20655" name="Rectangle 175"/>
            <p:cNvSpPr>
              <a:spLocks noChangeArrowheads="1"/>
            </p:cNvSpPr>
            <p:nvPr/>
          </p:nvSpPr>
          <p:spPr bwMode="auto">
            <a:xfrm>
              <a:off x="521" y="3471"/>
              <a:ext cx="3621" cy="231"/>
            </a:xfrm>
            <a:prstGeom prst="rect">
              <a:avLst/>
            </a:prstGeom>
            <a:noFill/>
            <a:ln w="9525">
              <a:noFill/>
              <a:miter lim="800000"/>
              <a:headEnd/>
              <a:tailEnd/>
            </a:ln>
            <a:effectLst/>
          </p:spPr>
          <p:txBody>
            <a:bodyPr wrap="none">
              <a:spAutoFit/>
            </a:bodyPr>
            <a:lstStyle/>
            <a:p>
              <a:r>
                <a:rPr lang="en-US" altLang="ja-JP"/>
                <a:t>500 Bq/kg x 2 kg x 365 </a:t>
              </a:r>
              <a:r>
                <a:rPr lang="ja-JP" altLang="en-US"/>
                <a:t>日 </a:t>
              </a:r>
              <a:r>
                <a:rPr lang="en-US" altLang="ja-JP"/>
                <a:t>x (1.3 x 10 </a:t>
              </a:r>
              <a:r>
                <a:rPr lang="en-US" altLang="ja-JP" baseline="30000"/>
                <a:t>-8</a:t>
              </a:r>
              <a:r>
                <a:rPr lang="en-US" altLang="ja-JP"/>
                <a:t> ) =  4.745 mSv </a:t>
              </a:r>
            </a:p>
          </p:txBody>
        </p:sp>
        <p:sp>
          <p:nvSpPr>
            <p:cNvPr id="20657" name="Line 177"/>
            <p:cNvSpPr>
              <a:spLocks noChangeShapeType="1"/>
            </p:cNvSpPr>
            <p:nvPr/>
          </p:nvSpPr>
          <p:spPr bwMode="auto">
            <a:xfrm>
              <a:off x="2352" y="3698"/>
              <a:ext cx="771" cy="0"/>
            </a:xfrm>
            <a:prstGeom prst="line">
              <a:avLst/>
            </a:prstGeom>
            <a:noFill/>
            <a:ln w="9525">
              <a:solidFill>
                <a:schemeClr val="tx1"/>
              </a:solidFill>
              <a:round/>
              <a:headEnd/>
              <a:tailEnd/>
            </a:ln>
            <a:effectLst/>
          </p:spPr>
          <p:txBody>
            <a:bodyPr/>
            <a:lstStyle/>
            <a:p>
              <a:endParaRPr lang="ja-JP" altLang="en-US"/>
            </a:p>
          </p:txBody>
        </p:sp>
      </p:grpSp>
      <p:grpSp>
        <p:nvGrpSpPr>
          <p:cNvPr id="20660" name="Group 180"/>
          <p:cNvGrpSpPr>
            <a:grpSpLocks/>
          </p:cNvGrpSpPr>
          <p:nvPr/>
        </p:nvGrpSpPr>
        <p:grpSpPr bwMode="auto">
          <a:xfrm>
            <a:off x="2195513" y="6021388"/>
            <a:ext cx="4933950" cy="658812"/>
            <a:chOff x="1383" y="3793"/>
            <a:chExt cx="3108" cy="415"/>
          </a:xfrm>
        </p:grpSpPr>
        <p:sp>
          <p:nvSpPr>
            <p:cNvPr id="20656" name="Text Box 176"/>
            <p:cNvSpPr txBox="1">
              <a:spLocks noChangeArrowheads="1"/>
            </p:cNvSpPr>
            <p:nvPr/>
          </p:nvSpPr>
          <p:spPr bwMode="auto">
            <a:xfrm>
              <a:off x="1383" y="3793"/>
              <a:ext cx="3057" cy="231"/>
            </a:xfrm>
            <a:prstGeom prst="rect">
              <a:avLst/>
            </a:prstGeom>
            <a:noFill/>
            <a:ln w="9525">
              <a:noFill/>
              <a:miter lim="800000"/>
              <a:headEnd/>
              <a:tailEnd/>
            </a:ln>
            <a:effectLst/>
          </p:spPr>
          <p:txBody>
            <a:bodyPr wrap="none">
              <a:spAutoFit/>
            </a:bodyPr>
            <a:lstStyle/>
            <a:p>
              <a:r>
                <a:rPr lang="en-US" altLang="ja-JP" baseline="30000"/>
                <a:t>131</a:t>
              </a:r>
              <a:r>
                <a:rPr lang="en-US" altLang="ja-JP"/>
                <a:t>I </a:t>
              </a:r>
              <a:r>
                <a:rPr lang="ja-JP" altLang="en-US"/>
                <a:t>の場合には </a:t>
              </a:r>
              <a:r>
                <a:rPr lang="en-US" altLang="ja-JP"/>
                <a:t>2.2 x 10</a:t>
              </a:r>
              <a:r>
                <a:rPr lang="en-US" altLang="ja-JP" baseline="30000"/>
                <a:t>-8</a:t>
              </a:r>
              <a:r>
                <a:rPr lang="en-US" altLang="ja-JP"/>
                <a:t> </a:t>
              </a:r>
              <a:r>
                <a:rPr lang="ja-JP" altLang="en-US"/>
                <a:t>を使って計算します。 </a:t>
              </a:r>
            </a:p>
          </p:txBody>
        </p:sp>
        <p:sp>
          <p:nvSpPr>
            <p:cNvPr id="20658" name="Text Box 178"/>
            <p:cNvSpPr txBox="1">
              <a:spLocks noChangeArrowheads="1"/>
            </p:cNvSpPr>
            <p:nvPr/>
          </p:nvSpPr>
          <p:spPr bwMode="auto">
            <a:xfrm>
              <a:off x="1383" y="3977"/>
              <a:ext cx="3108" cy="231"/>
            </a:xfrm>
            <a:prstGeom prst="rect">
              <a:avLst/>
            </a:prstGeom>
            <a:noFill/>
            <a:ln w="9525">
              <a:noFill/>
              <a:miter lim="800000"/>
              <a:headEnd/>
              <a:tailEnd/>
            </a:ln>
            <a:effectLst/>
          </p:spPr>
          <p:txBody>
            <a:bodyPr wrap="none">
              <a:spAutoFit/>
            </a:bodyPr>
            <a:lstStyle/>
            <a:p>
              <a:r>
                <a:rPr lang="en-US" altLang="ja-JP" baseline="30000"/>
                <a:t>90</a:t>
              </a:r>
              <a:r>
                <a:rPr lang="en-US" altLang="ja-JP"/>
                <a:t>Sr </a:t>
              </a:r>
              <a:r>
                <a:rPr lang="ja-JP" altLang="en-US"/>
                <a:t>の場合には </a:t>
              </a:r>
              <a:r>
                <a:rPr lang="en-US" altLang="ja-JP"/>
                <a:t>2.8 x 10</a:t>
              </a:r>
              <a:r>
                <a:rPr lang="en-US" altLang="ja-JP" baseline="30000"/>
                <a:t>-8</a:t>
              </a:r>
              <a:r>
                <a:rPr lang="en-US" altLang="ja-JP"/>
                <a:t> </a:t>
              </a:r>
              <a:r>
                <a:rPr lang="ja-JP" altLang="en-US"/>
                <a:t>を使って計算します。 </a:t>
              </a:r>
            </a:p>
          </p:txBody>
        </p:sp>
      </p:grpSp>
      <p:sp>
        <p:nvSpPr>
          <p:cNvPr id="20662" name="Rectangle 182"/>
          <p:cNvSpPr>
            <a:spLocks noChangeArrowheads="1"/>
          </p:cNvSpPr>
          <p:nvPr/>
        </p:nvSpPr>
        <p:spPr bwMode="auto">
          <a:xfrm>
            <a:off x="827088" y="1412875"/>
            <a:ext cx="7777162" cy="936625"/>
          </a:xfrm>
          <a:prstGeom prst="rect">
            <a:avLst/>
          </a:prstGeom>
          <a:noFill/>
          <a:ln w="38100">
            <a:solidFill>
              <a:srgbClr val="FF0000"/>
            </a:solidFill>
            <a:miter lim="800000"/>
            <a:headEnd/>
            <a:tailEnd/>
          </a:ln>
          <a:effectLst/>
        </p:spPr>
        <p:txBody>
          <a:bodyPr wrap="none" anchor="ctr"/>
          <a:lstStyle/>
          <a:p>
            <a:endParaRPr lang="ja-JP" altLang="en-US"/>
          </a:p>
        </p:txBody>
      </p:sp>
      <p:sp>
        <p:nvSpPr>
          <p:cNvPr id="20663" name="Rectangle 183"/>
          <p:cNvSpPr>
            <a:spLocks noChangeArrowheads="1"/>
          </p:cNvSpPr>
          <p:nvPr/>
        </p:nvSpPr>
        <p:spPr bwMode="auto">
          <a:xfrm>
            <a:off x="827088" y="1916113"/>
            <a:ext cx="7777162" cy="433387"/>
          </a:xfrm>
          <a:prstGeom prst="rect">
            <a:avLst/>
          </a:prstGeom>
          <a:noFill/>
          <a:ln w="38100">
            <a:solidFill>
              <a:srgbClr val="FF0000"/>
            </a:solidFill>
            <a:miter lim="800000"/>
            <a:headEnd/>
            <a:tailEnd/>
          </a:ln>
          <a:effectLst/>
        </p:spPr>
        <p:txBody>
          <a:bodyPr wrap="none" anchor="ctr"/>
          <a:lstStyle/>
          <a:p>
            <a:endParaRPr lang="ja-JP" altLang="en-US"/>
          </a:p>
        </p:txBody>
      </p:sp>
      <p:sp>
        <p:nvSpPr>
          <p:cNvPr id="20664" name="Rectangle 184"/>
          <p:cNvSpPr>
            <a:spLocks noChangeArrowheads="1"/>
          </p:cNvSpPr>
          <p:nvPr/>
        </p:nvSpPr>
        <p:spPr bwMode="auto">
          <a:xfrm>
            <a:off x="827088" y="2349500"/>
            <a:ext cx="7777162" cy="574675"/>
          </a:xfrm>
          <a:prstGeom prst="rect">
            <a:avLst/>
          </a:prstGeom>
          <a:noFill/>
          <a:ln w="38100">
            <a:solidFill>
              <a:srgbClr val="FF0000"/>
            </a:solidFill>
            <a:prstDash val="sysDot"/>
            <a:miter lim="800000"/>
            <a:headEnd/>
            <a:tailEnd/>
          </a:ln>
          <a:effectLst/>
        </p:spPr>
        <p:txBody>
          <a:bodyPr wrap="none"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662"/>
                                        </p:tgtEl>
                                        <p:attrNameLst>
                                          <p:attrName>style.visibility</p:attrName>
                                        </p:attrNameLst>
                                      </p:cBhvr>
                                      <p:to>
                                        <p:strVal val="visible"/>
                                      </p:to>
                                    </p:set>
                                    <p:animEffect transition="in" filter="wipe(left)">
                                      <p:cBhvr>
                                        <p:cTn id="7" dur="500"/>
                                        <p:tgtEl>
                                          <p:spTgt spid="2066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2" fill="hold" grpId="1" nodeType="clickEffect">
                                  <p:stCondLst>
                                    <p:cond delay="0"/>
                                  </p:stCondLst>
                                  <p:childTnLst>
                                    <p:animEffect transition="out" filter="wipe(right)">
                                      <p:cBhvr>
                                        <p:cTn id="11" dur="500"/>
                                        <p:tgtEl>
                                          <p:spTgt spid="20662"/>
                                        </p:tgtEl>
                                      </p:cBhvr>
                                    </p:animEffect>
                                    <p:set>
                                      <p:cBhvr>
                                        <p:cTn id="12" dur="1" fill="hold">
                                          <p:stCondLst>
                                            <p:cond delay="499"/>
                                          </p:stCondLst>
                                        </p:cTn>
                                        <p:tgtEl>
                                          <p:spTgt spid="2066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663"/>
                                        </p:tgtEl>
                                        <p:attrNameLst>
                                          <p:attrName>style.visibility</p:attrName>
                                        </p:attrNameLst>
                                      </p:cBhvr>
                                      <p:to>
                                        <p:strVal val="visible"/>
                                      </p:to>
                                    </p:set>
                                    <p:animEffect transition="in" filter="wipe(left)">
                                      <p:cBhvr>
                                        <p:cTn id="17" dur="500"/>
                                        <p:tgtEl>
                                          <p:spTgt spid="2066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664"/>
                                        </p:tgtEl>
                                        <p:attrNameLst>
                                          <p:attrName>style.visibility</p:attrName>
                                        </p:attrNameLst>
                                      </p:cBhvr>
                                      <p:to>
                                        <p:strVal val="visible"/>
                                      </p:to>
                                    </p:set>
                                    <p:animEffect transition="in" filter="wipe(left)">
                                      <p:cBhvr>
                                        <p:cTn id="22" dur="500"/>
                                        <p:tgtEl>
                                          <p:spTgt spid="2066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0653"/>
                                        </p:tgtEl>
                                        <p:attrNameLst>
                                          <p:attrName>style.visibility</p:attrName>
                                        </p:attrNameLst>
                                      </p:cBhvr>
                                      <p:to>
                                        <p:strVal val="visible"/>
                                      </p:to>
                                    </p:set>
                                    <p:animEffect transition="in" filter="wipe(left)">
                                      <p:cBhvr>
                                        <p:cTn id="27" dur="500"/>
                                        <p:tgtEl>
                                          <p:spTgt spid="2065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0654"/>
                                        </p:tgtEl>
                                        <p:attrNameLst>
                                          <p:attrName>style.visibility</p:attrName>
                                        </p:attrNameLst>
                                      </p:cBhvr>
                                      <p:to>
                                        <p:strVal val="visible"/>
                                      </p:to>
                                    </p:set>
                                    <p:animEffect transition="in" filter="wipe(left)">
                                      <p:cBhvr>
                                        <p:cTn id="32" dur="500"/>
                                        <p:tgtEl>
                                          <p:spTgt spid="2065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0661"/>
                                        </p:tgtEl>
                                        <p:attrNameLst>
                                          <p:attrName>style.visibility</p:attrName>
                                        </p:attrNameLst>
                                      </p:cBhvr>
                                      <p:to>
                                        <p:strVal val="visible"/>
                                      </p:to>
                                    </p:set>
                                    <p:animEffect transition="in" filter="wipe(left)">
                                      <p:cBhvr>
                                        <p:cTn id="37" dur="500"/>
                                        <p:tgtEl>
                                          <p:spTgt spid="2066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0660"/>
                                        </p:tgtEl>
                                        <p:attrNameLst>
                                          <p:attrName>style.visibility</p:attrName>
                                        </p:attrNameLst>
                                      </p:cBhvr>
                                      <p:to>
                                        <p:strVal val="visible"/>
                                      </p:to>
                                    </p:set>
                                    <p:animEffect transition="in" filter="wipe(left)">
                                      <p:cBhvr>
                                        <p:cTn id="42" dur="500"/>
                                        <p:tgtEl>
                                          <p:spTgt spid="206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53" grpId="0"/>
      <p:bldP spid="20654" grpId="0"/>
      <p:bldP spid="20662" grpId="0" animBg="1"/>
      <p:bldP spid="20662" grpId="1" animBg="1"/>
      <p:bldP spid="20663" grpId="0" animBg="1"/>
      <p:bldP spid="2066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descr="16614016_m"/>
          <p:cNvPicPr>
            <a:picLocks noChangeAspect="1" noChangeArrowheads="1"/>
          </p:cNvPicPr>
          <p:nvPr/>
        </p:nvPicPr>
        <p:blipFill>
          <a:blip r:embed="rId2" cstate="print"/>
          <a:srcRect/>
          <a:stretch>
            <a:fillRect/>
          </a:stretch>
        </p:blipFill>
        <p:spPr bwMode="auto">
          <a:xfrm>
            <a:off x="762000" y="571500"/>
            <a:ext cx="7620000" cy="5715000"/>
          </a:xfrm>
          <a:prstGeom prst="rect">
            <a:avLst/>
          </a:prstGeom>
          <a:noFill/>
        </p:spPr>
      </p:pic>
      <p:sp>
        <p:nvSpPr>
          <p:cNvPr id="63491" name="Rectangle 3"/>
          <p:cNvSpPr>
            <a:spLocks noChangeArrowheads="1"/>
          </p:cNvSpPr>
          <p:nvPr/>
        </p:nvSpPr>
        <p:spPr bwMode="auto">
          <a:xfrm>
            <a:off x="1187450" y="3644900"/>
            <a:ext cx="412750" cy="398463"/>
          </a:xfrm>
          <a:prstGeom prst="rect">
            <a:avLst/>
          </a:prstGeom>
          <a:noFill/>
          <a:ln w="38100">
            <a:solidFill>
              <a:srgbClr val="FF0000"/>
            </a:solidFill>
            <a:miter lim="800000"/>
            <a:headEnd/>
            <a:tailEnd/>
          </a:ln>
          <a:effectLst/>
        </p:spPr>
        <p:txBody>
          <a:bodyPr wrap="none" anchor="ctr"/>
          <a:lstStyle/>
          <a:p>
            <a:endParaRPr lang="ja-JP" altLang="en-US"/>
          </a:p>
        </p:txBody>
      </p:sp>
      <p:sp>
        <p:nvSpPr>
          <p:cNvPr id="63492" name="Rectangle 4"/>
          <p:cNvSpPr>
            <a:spLocks noChangeArrowheads="1"/>
          </p:cNvSpPr>
          <p:nvPr/>
        </p:nvSpPr>
        <p:spPr bwMode="auto">
          <a:xfrm>
            <a:off x="7315200" y="3225800"/>
            <a:ext cx="412750" cy="398463"/>
          </a:xfrm>
          <a:prstGeom prst="rect">
            <a:avLst/>
          </a:prstGeom>
          <a:noFill/>
          <a:ln w="38100">
            <a:solidFill>
              <a:srgbClr val="FF0000"/>
            </a:solidFill>
            <a:miter lim="800000"/>
            <a:headEnd/>
            <a:tailEnd/>
          </a:ln>
          <a:effectLst/>
        </p:spPr>
        <p:txBody>
          <a:bodyPr wrap="none" anchor="ctr"/>
          <a:lstStyle/>
          <a:p>
            <a:endParaRPr lang="ja-JP" altLang="en-US"/>
          </a:p>
        </p:txBody>
      </p:sp>
      <p:sp>
        <p:nvSpPr>
          <p:cNvPr id="63493" name="Rectangle 5"/>
          <p:cNvSpPr>
            <a:spLocks noChangeArrowheads="1"/>
          </p:cNvSpPr>
          <p:nvPr/>
        </p:nvSpPr>
        <p:spPr bwMode="auto">
          <a:xfrm>
            <a:off x="1187450" y="2852738"/>
            <a:ext cx="412750" cy="398462"/>
          </a:xfrm>
          <a:prstGeom prst="rect">
            <a:avLst/>
          </a:prstGeom>
          <a:noFill/>
          <a:ln w="38100">
            <a:solidFill>
              <a:srgbClr val="0066FF"/>
            </a:solidFill>
            <a:miter lim="800000"/>
            <a:headEnd/>
            <a:tailEnd/>
          </a:ln>
          <a:effectLst/>
        </p:spPr>
        <p:txBody>
          <a:bodyPr wrap="none" anchor="ctr"/>
          <a:lstStyle/>
          <a:p>
            <a:endParaRPr lang="ja-JP" altLang="en-US"/>
          </a:p>
        </p:txBody>
      </p:sp>
      <p:grpSp>
        <p:nvGrpSpPr>
          <p:cNvPr id="63494" name="Group 6"/>
          <p:cNvGrpSpPr>
            <a:grpSpLocks/>
          </p:cNvGrpSpPr>
          <p:nvPr/>
        </p:nvGrpSpPr>
        <p:grpSpPr bwMode="auto">
          <a:xfrm>
            <a:off x="1587500" y="2852738"/>
            <a:ext cx="412750" cy="792162"/>
            <a:chOff x="1000" y="1797"/>
            <a:chExt cx="260" cy="499"/>
          </a:xfrm>
        </p:grpSpPr>
        <p:sp>
          <p:nvSpPr>
            <p:cNvPr id="63495" name="Rectangle 7"/>
            <p:cNvSpPr>
              <a:spLocks noChangeArrowheads="1"/>
            </p:cNvSpPr>
            <p:nvPr/>
          </p:nvSpPr>
          <p:spPr bwMode="auto">
            <a:xfrm>
              <a:off x="1000" y="1797"/>
              <a:ext cx="260" cy="251"/>
            </a:xfrm>
            <a:prstGeom prst="rect">
              <a:avLst/>
            </a:prstGeom>
            <a:noFill/>
            <a:ln w="38100">
              <a:solidFill>
                <a:srgbClr val="0066FF"/>
              </a:solidFill>
              <a:miter lim="800000"/>
              <a:headEnd/>
              <a:tailEnd/>
            </a:ln>
            <a:effectLst/>
          </p:spPr>
          <p:txBody>
            <a:bodyPr wrap="none" anchor="ctr"/>
            <a:lstStyle/>
            <a:p>
              <a:endParaRPr lang="ja-JP" altLang="en-US"/>
            </a:p>
          </p:txBody>
        </p:sp>
        <p:sp>
          <p:nvSpPr>
            <p:cNvPr id="63496" name="Rectangle 8"/>
            <p:cNvSpPr>
              <a:spLocks noChangeArrowheads="1"/>
            </p:cNvSpPr>
            <p:nvPr/>
          </p:nvSpPr>
          <p:spPr bwMode="auto">
            <a:xfrm>
              <a:off x="1000" y="2045"/>
              <a:ext cx="260" cy="251"/>
            </a:xfrm>
            <a:prstGeom prst="rect">
              <a:avLst/>
            </a:prstGeom>
            <a:noFill/>
            <a:ln w="38100">
              <a:solidFill>
                <a:srgbClr val="FF0000"/>
              </a:solidFill>
              <a:miter lim="800000"/>
              <a:headEnd/>
              <a:tailEnd/>
            </a:ln>
            <a:effectLst/>
          </p:spPr>
          <p:txBody>
            <a:bodyPr wrap="none" anchor="ctr"/>
            <a:lstStyle/>
            <a:p>
              <a:endParaRPr lang="ja-JP" altLang="en-US"/>
            </a:p>
          </p:txBody>
        </p:sp>
      </p:grpSp>
      <p:sp>
        <p:nvSpPr>
          <p:cNvPr id="63497" name="Rectangle 9"/>
          <p:cNvSpPr>
            <a:spLocks noChangeArrowheads="1"/>
          </p:cNvSpPr>
          <p:nvPr/>
        </p:nvSpPr>
        <p:spPr bwMode="auto">
          <a:xfrm>
            <a:off x="3511550" y="5157788"/>
            <a:ext cx="412750" cy="398462"/>
          </a:xfrm>
          <a:prstGeom prst="rect">
            <a:avLst/>
          </a:prstGeom>
          <a:noFill/>
          <a:ln w="38100">
            <a:solidFill>
              <a:srgbClr val="FF0000"/>
            </a:solidFill>
            <a:miter lim="800000"/>
            <a:headEnd/>
            <a:tailEnd/>
          </a:ln>
          <a:effectLst/>
        </p:spPr>
        <p:txBody>
          <a:bodyPr wrap="none" anchor="ctr"/>
          <a:lstStyle/>
          <a:p>
            <a:endParaRPr lang="ja-JP" altLang="en-US"/>
          </a:p>
        </p:txBody>
      </p:sp>
      <p:sp>
        <p:nvSpPr>
          <p:cNvPr id="63498" name="Rectangle 10"/>
          <p:cNvSpPr>
            <a:spLocks noChangeArrowheads="1"/>
          </p:cNvSpPr>
          <p:nvPr/>
        </p:nvSpPr>
        <p:spPr bwMode="auto">
          <a:xfrm>
            <a:off x="4284663" y="5157788"/>
            <a:ext cx="412750" cy="398462"/>
          </a:xfrm>
          <a:prstGeom prst="rect">
            <a:avLst/>
          </a:prstGeom>
          <a:noFill/>
          <a:ln w="38100">
            <a:solidFill>
              <a:srgbClr val="FF0000"/>
            </a:solidFill>
            <a:miter lim="800000"/>
            <a:headEnd/>
            <a:tailEnd/>
          </a:ln>
          <a:effectLst/>
        </p:spPr>
        <p:txBody>
          <a:bodyPr wrap="none"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63492"/>
                                        </p:tgtEl>
                                      </p:cBhvr>
                                    </p:animEffect>
                                    <p:set>
                                      <p:cBhvr>
                                        <p:cTn id="7" dur="1" fill="hold">
                                          <p:stCondLst>
                                            <p:cond delay="499"/>
                                          </p:stCondLst>
                                        </p:cTn>
                                        <p:tgtEl>
                                          <p:spTgt spid="6349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3493"/>
                                        </p:tgtEl>
                                        <p:attrNameLst>
                                          <p:attrName>style.visibility</p:attrName>
                                        </p:attrNameLst>
                                      </p:cBhvr>
                                      <p:to>
                                        <p:strVal val="visible"/>
                                      </p:to>
                                    </p:set>
                                    <p:animEffect transition="in" filter="dissolve">
                                      <p:cBhvr>
                                        <p:cTn id="12" dur="500"/>
                                        <p:tgtEl>
                                          <p:spTgt spid="6349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63494"/>
                                        </p:tgtEl>
                                        <p:attrNameLst>
                                          <p:attrName>style.visibility</p:attrName>
                                        </p:attrNameLst>
                                      </p:cBhvr>
                                      <p:to>
                                        <p:strVal val="visible"/>
                                      </p:to>
                                    </p:set>
                                    <p:animEffect transition="in" filter="dissolve">
                                      <p:cBhvr>
                                        <p:cTn id="17" dur="500"/>
                                        <p:tgtEl>
                                          <p:spTgt spid="6349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3497"/>
                                        </p:tgtEl>
                                        <p:attrNameLst>
                                          <p:attrName>style.visibility</p:attrName>
                                        </p:attrNameLst>
                                      </p:cBhvr>
                                      <p:to>
                                        <p:strVal val="visible"/>
                                      </p:to>
                                    </p:set>
                                    <p:animEffect transition="in" filter="dissolve">
                                      <p:cBhvr>
                                        <p:cTn id="22" dur="500"/>
                                        <p:tgtEl>
                                          <p:spTgt spid="6349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3498"/>
                                        </p:tgtEl>
                                        <p:attrNameLst>
                                          <p:attrName>style.visibility</p:attrName>
                                        </p:attrNameLst>
                                      </p:cBhvr>
                                      <p:to>
                                        <p:strVal val="visible"/>
                                      </p:to>
                                    </p:set>
                                    <p:animEffect transition="in" filter="dissolve">
                                      <p:cBhvr>
                                        <p:cTn id="27" dur="500"/>
                                        <p:tgtEl>
                                          <p:spTgt spid="634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2" grpId="0" animBg="1"/>
      <p:bldP spid="63493" grpId="0" animBg="1"/>
      <p:bldP spid="63497" grpId="0" animBg="1"/>
      <p:bldP spid="63498"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ext Box 2"/>
          <p:cNvSpPr txBox="1">
            <a:spLocks noChangeArrowheads="1"/>
          </p:cNvSpPr>
          <p:nvPr/>
        </p:nvSpPr>
        <p:spPr bwMode="auto">
          <a:xfrm>
            <a:off x="1258888" y="3638550"/>
            <a:ext cx="6905625" cy="366713"/>
          </a:xfrm>
          <a:prstGeom prst="rect">
            <a:avLst/>
          </a:prstGeom>
          <a:noFill/>
          <a:ln w="9525">
            <a:noFill/>
            <a:miter lim="800000"/>
            <a:headEnd/>
            <a:tailEnd/>
          </a:ln>
          <a:effectLst/>
        </p:spPr>
        <p:txBody>
          <a:bodyPr wrap="none">
            <a:spAutoFit/>
          </a:bodyPr>
          <a:lstStyle/>
          <a:p>
            <a:r>
              <a:rPr lang="ja-JP" altLang="en-US"/>
              <a:t>物理的な半減期と生物学的半減期を考慮したのが、実効半減期です。</a:t>
            </a:r>
          </a:p>
        </p:txBody>
      </p:sp>
      <p:graphicFrame>
        <p:nvGraphicFramePr>
          <p:cNvPr id="100355" name="Group 3"/>
          <p:cNvGraphicFramePr>
            <a:graphicFrameLocks noGrp="1"/>
          </p:cNvGraphicFramePr>
          <p:nvPr>
            <p:ph sz="half" idx="2"/>
            <p:extLst>
              <p:ext uri="{D42A27DB-BD31-4B8C-83A1-F6EECF244321}">
                <p14:modId xmlns:p14="http://schemas.microsoft.com/office/powerpoint/2010/main" val="2356797909"/>
              </p:ext>
            </p:extLst>
          </p:nvPr>
        </p:nvGraphicFramePr>
        <p:xfrm>
          <a:off x="827088" y="974725"/>
          <a:ext cx="7786687" cy="2449195"/>
        </p:xfrm>
        <a:graphic>
          <a:graphicData uri="http://schemas.openxmlformats.org/drawingml/2006/table">
            <a:tbl>
              <a:tblPr/>
              <a:tblGrid>
                <a:gridCol w="1946275">
                  <a:extLst>
                    <a:ext uri="{9D8B030D-6E8A-4147-A177-3AD203B41FA5}">
                      <a16:colId xmlns:a16="http://schemas.microsoft.com/office/drawing/2014/main" val="20000"/>
                    </a:ext>
                  </a:extLst>
                </a:gridCol>
                <a:gridCol w="1947862">
                  <a:extLst>
                    <a:ext uri="{9D8B030D-6E8A-4147-A177-3AD203B41FA5}">
                      <a16:colId xmlns:a16="http://schemas.microsoft.com/office/drawing/2014/main" val="20001"/>
                    </a:ext>
                  </a:extLst>
                </a:gridCol>
                <a:gridCol w="1946275">
                  <a:extLst>
                    <a:ext uri="{9D8B030D-6E8A-4147-A177-3AD203B41FA5}">
                      <a16:colId xmlns:a16="http://schemas.microsoft.com/office/drawing/2014/main" val="20002"/>
                    </a:ext>
                  </a:extLst>
                </a:gridCol>
                <a:gridCol w="1946275">
                  <a:extLst>
                    <a:ext uri="{9D8B030D-6E8A-4147-A177-3AD203B41FA5}">
                      <a16:colId xmlns:a16="http://schemas.microsoft.com/office/drawing/2014/main" val="20003"/>
                    </a:ext>
                  </a:extLst>
                </a:gridCol>
              </a:tblGrid>
              <a:tr h="466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600" b="0" i="0" u="none" strike="noStrike" cap="none" normalizeH="0" baseline="0">
                        <a:ln>
                          <a:noFill/>
                        </a:ln>
                        <a:solidFill>
                          <a:schemeClr val="tx1"/>
                        </a:solidFill>
                        <a:effectLst/>
                        <a:latin typeface="Arial"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半減期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生物学的半減期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a:ln>
                            <a:noFill/>
                          </a:ln>
                          <a:solidFill>
                            <a:schemeClr val="tx1"/>
                          </a:solidFill>
                          <a:effectLst/>
                          <a:latin typeface="Arial" charset="0"/>
                          <a:ea typeface="ＭＳ Ｐゴシック" pitchFamily="50" charset="-128"/>
                        </a:rPr>
                        <a:t>実効半減期</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6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600" b="0" i="0" u="none" strike="noStrike" cap="none" normalizeH="0" baseline="30000">
                          <a:ln>
                            <a:noFill/>
                          </a:ln>
                          <a:solidFill>
                            <a:schemeClr val="tx1"/>
                          </a:solidFill>
                          <a:effectLst/>
                          <a:latin typeface="Arial" charset="0"/>
                          <a:ea typeface="ＭＳ Ｐゴシック" pitchFamily="50" charset="-128"/>
                        </a:rPr>
                        <a:t>131</a:t>
                      </a:r>
                      <a:r>
                        <a:rPr kumimoji="1" lang="en-US" altLang="ja-JP" sz="1600" b="0" i="0" u="none" strike="noStrike" cap="none" normalizeH="0" baseline="0">
                          <a:ln>
                            <a:noFill/>
                          </a:ln>
                          <a:solidFill>
                            <a:schemeClr val="tx1"/>
                          </a:solidFill>
                          <a:effectLst/>
                          <a:latin typeface="Times New Roman" pitchFamily="18" charset="0"/>
                          <a:ea typeface="ＭＳ Ｐゴシック" pitchFamily="50" charset="-128"/>
                        </a:rPr>
                        <a:t>I </a:t>
                      </a:r>
                      <a:r>
                        <a:rPr kumimoji="1" lang="ja-JP" altLang="en-US" sz="1600" b="0" i="0" u="none" strike="noStrike" cap="none" normalizeH="0" baseline="0">
                          <a:ln>
                            <a:noFill/>
                          </a:ln>
                          <a:solidFill>
                            <a:schemeClr val="tx1"/>
                          </a:solidFill>
                          <a:effectLst/>
                          <a:latin typeface="Arial" charset="0"/>
                          <a:ea typeface="ＭＳ Ｐゴシック" pitchFamily="50" charset="-128"/>
                        </a:rPr>
                        <a:t>　 ヨウ素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８日</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１３８日</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７．５６日</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69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600" b="0" i="0" u="none" strike="noStrike" cap="none" normalizeH="0" baseline="30000">
                          <a:ln>
                            <a:noFill/>
                          </a:ln>
                          <a:solidFill>
                            <a:schemeClr val="tx1"/>
                          </a:solidFill>
                          <a:effectLst/>
                          <a:latin typeface="Arial" charset="0"/>
                          <a:ea typeface="ＭＳ Ｐゴシック" pitchFamily="50" charset="-128"/>
                        </a:rPr>
                        <a:t>137</a:t>
                      </a:r>
                      <a:r>
                        <a:rPr kumimoji="1" lang="en-US" altLang="ja-JP" sz="1600" b="0" i="0" u="none" strike="noStrike" cap="none" normalizeH="0" baseline="0">
                          <a:ln>
                            <a:noFill/>
                          </a:ln>
                          <a:solidFill>
                            <a:schemeClr val="tx1"/>
                          </a:solidFill>
                          <a:effectLst/>
                          <a:latin typeface="Times New Roman" pitchFamily="18" charset="0"/>
                          <a:ea typeface="ＭＳ Ｐゴシック" pitchFamily="50" charset="-128"/>
                        </a:rPr>
                        <a:t>Cs </a:t>
                      </a:r>
                      <a:r>
                        <a:rPr kumimoji="1" lang="en-US" altLang="ja-JP" sz="1600" b="0" i="0" u="none" strike="noStrike" cap="none" normalizeH="0" baseline="0">
                          <a:ln>
                            <a:noFill/>
                          </a:ln>
                          <a:solidFill>
                            <a:schemeClr val="tx1"/>
                          </a:solidFill>
                          <a:effectLst/>
                          <a:latin typeface="Arial" charset="0"/>
                          <a:ea typeface="ＭＳ Ｐゴシック" pitchFamily="50" charset="-128"/>
                        </a:rPr>
                        <a:t> </a:t>
                      </a:r>
                      <a:r>
                        <a:rPr kumimoji="1" lang="ja-JP" altLang="en-US" sz="1600" b="0" i="0" u="none" strike="noStrike" cap="none" normalizeH="0" baseline="0">
                          <a:ln>
                            <a:noFill/>
                          </a:ln>
                          <a:solidFill>
                            <a:schemeClr val="tx1"/>
                          </a:solidFill>
                          <a:effectLst/>
                          <a:latin typeface="Arial" charset="0"/>
                          <a:ea typeface="ＭＳ Ｐゴシック" pitchFamily="50" charset="-128"/>
                        </a:rPr>
                        <a:t>セシウム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２９年</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７０日</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６９．６日</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66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600" b="0" i="0" u="none" strike="noStrike" cap="none" normalizeH="0" baseline="30000">
                          <a:ln>
                            <a:noFill/>
                          </a:ln>
                          <a:solidFill>
                            <a:schemeClr val="tx1"/>
                          </a:solidFill>
                          <a:effectLst/>
                          <a:latin typeface="Arial" charset="0"/>
                          <a:ea typeface="ＭＳ Ｐゴシック" pitchFamily="50" charset="-128"/>
                        </a:rPr>
                        <a:t>90</a:t>
                      </a:r>
                      <a:r>
                        <a:rPr kumimoji="1" lang="en-US" altLang="ja-JP" sz="1600" b="0" i="0" u="none" strike="noStrike" cap="none" normalizeH="0" baseline="0">
                          <a:ln>
                            <a:noFill/>
                          </a:ln>
                          <a:solidFill>
                            <a:schemeClr val="tx1"/>
                          </a:solidFill>
                          <a:effectLst/>
                          <a:latin typeface="Times New Roman" pitchFamily="18" charset="0"/>
                          <a:ea typeface="ＭＳ Ｐゴシック" pitchFamily="50" charset="-128"/>
                        </a:rPr>
                        <a:t>Sr    </a:t>
                      </a:r>
                      <a:r>
                        <a:rPr kumimoji="1" lang="ja-JP" altLang="en-US" sz="1600" b="0" i="0" u="none" strike="noStrike" cap="none" normalizeH="0" baseline="0">
                          <a:ln>
                            <a:noFill/>
                          </a:ln>
                          <a:solidFill>
                            <a:schemeClr val="tx1"/>
                          </a:solidFill>
                          <a:effectLst/>
                          <a:latin typeface="Arial" charset="0"/>
                          <a:ea typeface="ＭＳ Ｐゴシック" pitchFamily="50" charset="-128"/>
                        </a:rPr>
                        <a:t>ストロンチウム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３０年</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５０年</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１８．３年</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66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600" b="0" i="0" u="none" strike="noStrike" cap="none" normalizeH="0" baseline="30000">
                          <a:ln>
                            <a:noFill/>
                          </a:ln>
                          <a:solidFill>
                            <a:schemeClr val="tx1"/>
                          </a:solidFill>
                          <a:effectLst/>
                          <a:latin typeface="Arial" charset="0"/>
                          <a:ea typeface="ＭＳ Ｐゴシック" pitchFamily="50" charset="-128"/>
                        </a:rPr>
                        <a:t>239</a:t>
                      </a:r>
                      <a:r>
                        <a:rPr kumimoji="1" lang="en-US" altLang="ja-JP" sz="1600" b="0" i="0" u="none" strike="noStrike" cap="none" normalizeH="0" baseline="0">
                          <a:ln>
                            <a:noFill/>
                          </a:ln>
                          <a:solidFill>
                            <a:schemeClr val="tx1"/>
                          </a:solidFill>
                          <a:effectLst/>
                          <a:latin typeface="Times New Roman" pitchFamily="18" charset="0"/>
                          <a:ea typeface="ＭＳ Ｐゴシック" pitchFamily="50" charset="-128"/>
                        </a:rPr>
                        <a:t>Pu </a:t>
                      </a:r>
                      <a:r>
                        <a:rPr kumimoji="1" lang="en-US" altLang="ja-JP" sz="1600" b="0" i="0" u="none" strike="noStrike" cap="none" normalizeH="0" baseline="0">
                          <a:ln>
                            <a:noFill/>
                          </a:ln>
                          <a:solidFill>
                            <a:schemeClr val="tx1"/>
                          </a:solidFill>
                          <a:effectLst/>
                          <a:latin typeface="Arial" charset="0"/>
                          <a:ea typeface="ＭＳ Ｐゴシック" pitchFamily="50" charset="-128"/>
                        </a:rPr>
                        <a:t>  </a:t>
                      </a:r>
                      <a:r>
                        <a:rPr kumimoji="1" lang="ja-JP" altLang="en-US" sz="1600" b="0" i="0" u="none" strike="noStrike" cap="none" normalizeH="0" baseline="0">
                          <a:ln>
                            <a:noFill/>
                          </a:ln>
                          <a:solidFill>
                            <a:schemeClr val="tx1"/>
                          </a:solidFill>
                          <a:effectLst/>
                          <a:latin typeface="Arial" charset="0"/>
                          <a:ea typeface="ＭＳ Ｐゴシック" pitchFamily="50" charset="-128"/>
                        </a:rPr>
                        <a:t>プルトニウム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charset="0"/>
                          <a:ea typeface="ＭＳ Ｐゴシック" pitchFamily="50" charset="-128"/>
                        </a:rPr>
                        <a:t>２４</a:t>
                      </a:r>
                      <a:r>
                        <a:rPr kumimoji="1" lang="en-US" altLang="ja-JP" sz="1600" b="0" i="0" u="none" strike="noStrike" cap="none" normalizeH="0" baseline="0" dirty="0">
                          <a:ln>
                            <a:noFill/>
                          </a:ln>
                          <a:solidFill>
                            <a:schemeClr val="tx1"/>
                          </a:solidFill>
                          <a:effectLst/>
                          <a:latin typeface="Arial" charset="0"/>
                          <a:ea typeface="ＭＳ Ｐゴシック" pitchFamily="50" charset="-128"/>
                        </a:rPr>
                        <a:t>,</a:t>
                      </a:r>
                      <a:r>
                        <a:rPr kumimoji="1" lang="ja-JP" altLang="en-US" sz="1600" b="0" i="0" u="none" strike="noStrike" cap="none" normalizeH="0" baseline="0" dirty="0">
                          <a:ln>
                            <a:noFill/>
                          </a:ln>
                          <a:solidFill>
                            <a:schemeClr val="tx1"/>
                          </a:solidFill>
                          <a:effectLst/>
                          <a:latin typeface="Arial" charset="0"/>
                          <a:ea typeface="ＭＳ Ｐゴシック" pitchFamily="50" charset="-128"/>
                        </a:rPr>
                        <a:t>１１０年</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２００年</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charset="0"/>
                          <a:ea typeface="ＭＳ Ｐゴシック" pitchFamily="50" charset="-128"/>
                        </a:rPr>
                        <a:t>２００年</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00387" name="Text Box 35"/>
          <p:cNvSpPr txBox="1">
            <a:spLocks noChangeArrowheads="1"/>
          </p:cNvSpPr>
          <p:nvPr/>
        </p:nvSpPr>
        <p:spPr bwMode="auto">
          <a:xfrm>
            <a:off x="900113" y="333375"/>
            <a:ext cx="3527425" cy="396875"/>
          </a:xfrm>
          <a:prstGeom prst="rect">
            <a:avLst/>
          </a:prstGeom>
          <a:noFill/>
          <a:ln w="9525">
            <a:noFill/>
            <a:miter lim="800000"/>
            <a:headEnd/>
            <a:tailEnd/>
          </a:ln>
          <a:effectLst/>
        </p:spPr>
        <p:txBody>
          <a:bodyPr>
            <a:spAutoFit/>
          </a:bodyPr>
          <a:lstStyle/>
          <a:p>
            <a:r>
              <a:rPr lang="ja-JP" altLang="en-US" sz="2000" b="1"/>
              <a:t>内部被ばくについて</a:t>
            </a:r>
          </a:p>
        </p:txBody>
      </p:sp>
      <p:sp>
        <p:nvSpPr>
          <p:cNvPr id="100388" name="Text Box 36"/>
          <p:cNvSpPr txBox="1">
            <a:spLocks noChangeArrowheads="1"/>
          </p:cNvSpPr>
          <p:nvPr/>
        </p:nvSpPr>
        <p:spPr bwMode="auto">
          <a:xfrm>
            <a:off x="684213" y="4430713"/>
            <a:ext cx="5756275" cy="366712"/>
          </a:xfrm>
          <a:prstGeom prst="rect">
            <a:avLst/>
          </a:prstGeom>
          <a:noFill/>
          <a:ln w="9525">
            <a:noFill/>
            <a:miter lim="800000"/>
            <a:headEnd/>
            <a:tailEnd/>
          </a:ln>
          <a:effectLst/>
        </p:spPr>
        <p:txBody>
          <a:bodyPr wrap="none">
            <a:spAutoFit/>
          </a:bodyPr>
          <a:lstStyle/>
          <a:p>
            <a:r>
              <a:rPr lang="ja-JP" altLang="en-US"/>
              <a:t>暫定基準 </a:t>
            </a:r>
            <a:r>
              <a:rPr lang="en-US" altLang="ja-JP"/>
              <a:t>500 Bq/kg </a:t>
            </a:r>
            <a:r>
              <a:rPr lang="ja-JP" altLang="en-US"/>
              <a:t>での内部被ばく量の大体の見積もり </a:t>
            </a:r>
          </a:p>
        </p:txBody>
      </p:sp>
      <p:sp>
        <p:nvSpPr>
          <p:cNvPr id="100389" name="Text Box 37"/>
          <p:cNvSpPr txBox="1">
            <a:spLocks noChangeArrowheads="1"/>
          </p:cNvSpPr>
          <p:nvPr/>
        </p:nvSpPr>
        <p:spPr bwMode="auto">
          <a:xfrm>
            <a:off x="250825" y="5078413"/>
            <a:ext cx="8686800" cy="336550"/>
          </a:xfrm>
          <a:prstGeom prst="rect">
            <a:avLst/>
          </a:prstGeom>
          <a:noFill/>
          <a:ln w="9525">
            <a:noFill/>
            <a:miter lim="800000"/>
            <a:headEnd/>
            <a:tailEnd/>
          </a:ln>
          <a:effectLst/>
        </p:spPr>
        <p:txBody>
          <a:bodyPr wrap="none">
            <a:spAutoFit/>
          </a:bodyPr>
          <a:lstStyle/>
          <a:p>
            <a:r>
              <a:rPr lang="ja-JP" altLang="en-US" sz="1600"/>
              <a:t>１日あたり、</a:t>
            </a:r>
            <a:r>
              <a:rPr lang="en-US" altLang="ja-JP" sz="1600"/>
              <a:t>2 kg </a:t>
            </a:r>
            <a:r>
              <a:rPr lang="ja-JP" altLang="en-US" sz="1600"/>
              <a:t>の食料を摂取し、全ての食材が </a:t>
            </a:r>
            <a:r>
              <a:rPr lang="en-US" altLang="ja-JP" sz="1600"/>
              <a:t>500 Bq/kg </a:t>
            </a:r>
            <a:r>
              <a:rPr lang="ja-JP" altLang="en-US" sz="1600"/>
              <a:t>の </a:t>
            </a:r>
            <a:r>
              <a:rPr lang="en-US" altLang="ja-JP" sz="1600" baseline="30000"/>
              <a:t>137</a:t>
            </a:r>
            <a:r>
              <a:rPr lang="en-US" altLang="ja-JP" sz="1600"/>
              <a:t>Cs</a:t>
            </a:r>
            <a:r>
              <a:rPr lang="ja-JP" altLang="en-US" sz="1600"/>
              <a:t>汚染をしていると仮定した場合</a:t>
            </a:r>
          </a:p>
        </p:txBody>
      </p:sp>
      <p:grpSp>
        <p:nvGrpSpPr>
          <p:cNvPr id="100390" name="Group 38"/>
          <p:cNvGrpSpPr>
            <a:grpSpLocks/>
          </p:cNvGrpSpPr>
          <p:nvPr/>
        </p:nvGrpSpPr>
        <p:grpSpPr bwMode="auto">
          <a:xfrm>
            <a:off x="827088" y="5510213"/>
            <a:ext cx="5748337" cy="366712"/>
            <a:chOff x="521" y="3471"/>
            <a:chExt cx="3621" cy="231"/>
          </a:xfrm>
        </p:grpSpPr>
        <p:sp>
          <p:nvSpPr>
            <p:cNvPr id="100391" name="Rectangle 39"/>
            <p:cNvSpPr>
              <a:spLocks noChangeArrowheads="1"/>
            </p:cNvSpPr>
            <p:nvPr/>
          </p:nvSpPr>
          <p:spPr bwMode="auto">
            <a:xfrm>
              <a:off x="521" y="3471"/>
              <a:ext cx="3621" cy="231"/>
            </a:xfrm>
            <a:prstGeom prst="rect">
              <a:avLst/>
            </a:prstGeom>
            <a:noFill/>
            <a:ln w="9525">
              <a:noFill/>
              <a:miter lim="800000"/>
              <a:headEnd/>
              <a:tailEnd/>
            </a:ln>
            <a:effectLst/>
          </p:spPr>
          <p:txBody>
            <a:bodyPr wrap="none">
              <a:spAutoFit/>
            </a:bodyPr>
            <a:lstStyle/>
            <a:p>
              <a:r>
                <a:rPr lang="en-US" altLang="ja-JP"/>
                <a:t>500 Bq/kg x 2 kg x 365 </a:t>
              </a:r>
              <a:r>
                <a:rPr lang="ja-JP" altLang="en-US"/>
                <a:t>日 </a:t>
              </a:r>
              <a:r>
                <a:rPr lang="en-US" altLang="ja-JP"/>
                <a:t>x (1.3 x 10 </a:t>
              </a:r>
              <a:r>
                <a:rPr lang="en-US" altLang="ja-JP" baseline="30000"/>
                <a:t>-8</a:t>
              </a:r>
              <a:r>
                <a:rPr lang="en-US" altLang="ja-JP"/>
                <a:t> ) =  4.745 mSv </a:t>
              </a:r>
            </a:p>
          </p:txBody>
        </p:sp>
        <p:sp>
          <p:nvSpPr>
            <p:cNvPr id="100392" name="Line 40"/>
            <p:cNvSpPr>
              <a:spLocks noChangeShapeType="1"/>
            </p:cNvSpPr>
            <p:nvPr/>
          </p:nvSpPr>
          <p:spPr bwMode="auto">
            <a:xfrm>
              <a:off x="2352" y="3698"/>
              <a:ext cx="771" cy="0"/>
            </a:xfrm>
            <a:prstGeom prst="line">
              <a:avLst/>
            </a:prstGeom>
            <a:noFill/>
            <a:ln w="9525">
              <a:solidFill>
                <a:schemeClr val="tx1"/>
              </a:solidFill>
              <a:round/>
              <a:headEnd/>
              <a:tailEnd/>
            </a:ln>
            <a:effectLst/>
          </p:spPr>
          <p:txBody>
            <a:bodyPr/>
            <a:lstStyle/>
            <a:p>
              <a:endParaRPr lang="ja-JP" altLang="en-US"/>
            </a:p>
          </p:txBody>
        </p:sp>
      </p:grpSp>
      <p:grpSp>
        <p:nvGrpSpPr>
          <p:cNvPr id="100393" name="Group 41"/>
          <p:cNvGrpSpPr>
            <a:grpSpLocks/>
          </p:cNvGrpSpPr>
          <p:nvPr/>
        </p:nvGrpSpPr>
        <p:grpSpPr bwMode="auto">
          <a:xfrm>
            <a:off x="2195513" y="6021388"/>
            <a:ext cx="4933950" cy="658812"/>
            <a:chOff x="1383" y="3793"/>
            <a:chExt cx="3108" cy="415"/>
          </a:xfrm>
        </p:grpSpPr>
        <p:sp>
          <p:nvSpPr>
            <p:cNvPr id="100394" name="Text Box 42"/>
            <p:cNvSpPr txBox="1">
              <a:spLocks noChangeArrowheads="1"/>
            </p:cNvSpPr>
            <p:nvPr/>
          </p:nvSpPr>
          <p:spPr bwMode="auto">
            <a:xfrm>
              <a:off x="1383" y="3793"/>
              <a:ext cx="3057" cy="231"/>
            </a:xfrm>
            <a:prstGeom prst="rect">
              <a:avLst/>
            </a:prstGeom>
            <a:noFill/>
            <a:ln w="9525">
              <a:noFill/>
              <a:miter lim="800000"/>
              <a:headEnd/>
              <a:tailEnd/>
            </a:ln>
            <a:effectLst/>
          </p:spPr>
          <p:txBody>
            <a:bodyPr wrap="none">
              <a:spAutoFit/>
            </a:bodyPr>
            <a:lstStyle/>
            <a:p>
              <a:r>
                <a:rPr lang="en-US" altLang="ja-JP" baseline="30000"/>
                <a:t>131</a:t>
              </a:r>
              <a:r>
                <a:rPr lang="en-US" altLang="ja-JP"/>
                <a:t>I </a:t>
              </a:r>
              <a:r>
                <a:rPr lang="ja-JP" altLang="en-US"/>
                <a:t>の場合には </a:t>
              </a:r>
              <a:r>
                <a:rPr lang="en-US" altLang="ja-JP"/>
                <a:t>2.2 x 10</a:t>
              </a:r>
              <a:r>
                <a:rPr lang="en-US" altLang="ja-JP" baseline="30000"/>
                <a:t>-8</a:t>
              </a:r>
              <a:r>
                <a:rPr lang="en-US" altLang="ja-JP"/>
                <a:t> </a:t>
              </a:r>
              <a:r>
                <a:rPr lang="ja-JP" altLang="en-US"/>
                <a:t>を使って計算します。 </a:t>
              </a:r>
            </a:p>
          </p:txBody>
        </p:sp>
        <p:sp>
          <p:nvSpPr>
            <p:cNvPr id="100395" name="Text Box 43"/>
            <p:cNvSpPr txBox="1">
              <a:spLocks noChangeArrowheads="1"/>
            </p:cNvSpPr>
            <p:nvPr/>
          </p:nvSpPr>
          <p:spPr bwMode="auto">
            <a:xfrm>
              <a:off x="1383" y="3977"/>
              <a:ext cx="3108" cy="231"/>
            </a:xfrm>
            <a:prstGeom prst="rect">
              <a:avLst/>
            </a:prstGeom>
            <a:noFill/>
            <a:ln w="9525">
              <a:noFill/>
              <a:miter lim="800000"/>
              <a:headEnd/>
              <a:tailEnd/>
            </a:ln>
            <a:effectLst/>
          </p:spPr>
          <p:txBody>
            <a:bodyPr wrap="none">
              <a:spAutoFit/>
            </a:bodyPr>
            <a:lstStyle/>
            <a:p>
              <a:r>
                <a:rPr lang="en-US" altLang="ja-JP" baseline="30000"/>
                <a:t>90</a:t>
              </a:r>
              <a:r>
                <a:rPr lang="en-US" altLang="ja-JP"/>
                <a:t>Sr </a:t>
              </a:r>
              <a:r>
                <a:rPr lang="ja-JP" altLang="en-US"/>
                <a:t>の場合には </a:t>
              </a:r>
              <a:r>
                <a:rPr lang="en-US" altLang="ja-JP"/>
                <a:t>2.8 x 10</a:t>
              </a:r>
              <a:r>
                <a:rPr lang="en-US" altLang="ja-JP" baseline="30000"/>
                <a:t>-8</a:t>
              </a:r>
              <a:r>
                <a:rPr lang="en-US" altLang="ja-JP"/>
                <a:t> </a:t>
              </a:r>
              <a:r>
                <a:rPr lang="ja-JP" altLang="en-US"/>
                <a:t>を使って計算します。 </a:t>
              </a:r>
            </a:p>
          </p:txBody>
        </p:sp>
      </p:grpSp>
      <p:sp>
        <p:nvSpPr>
          <p:cNvPr id="100396" name="Rectangle 44"/>
          <p:cNvSpPr>
            <a:spLocks noChangeArrowheads="1"/>
          </p:cNvSpPr>
          <p:nvPr/>
        </p:nvSpPr>
        <p:spPr bwMode="auto">
          <a:xfrm>
            <a:off x="827088" y="1412875"/>
            <a:ext cx="7777162" cy="936625"/>
          </a:xfrm>
          <a:prstGeom prst="rect">
            <a:avLst/>
          </a:prstGeom>
          <a:noFill/>
          <a:ln w="38100">
            <a:solidFill>
              <a:srgbClr val="FF0000"/>
            </a:solidFill>
            <a:miter lim="800000"/>
            <a:headEnd/>
            <a:tailEnd/>
          </a:ln>
          <a:effectLst/>
        </p:spPr>
        <p:txBody>
          <a:bodyPr wrap="none" anchor="ctr"/>
          <a:lstStyle/>
          <a:p>
            <a:endParaRPr lang="ja-JP" altLang="en-US"/>
          </a:p>
        </p:txBody>
      </p:sp>
      <p:sp>
        <p:nvSpPr>
          <p:cNvPr id="100397" name="Rectangle 45"/>
          <p:cNvSpPr>
            <a:spLocks noChangeArrowheads="1"/>
          </p:cNvSpPr>
          <p:nvPr/>
        </p:nvSpPr>
        <p:spPr bwMode="auto">
          <a:xfrm>
            <a:off x="827088" y="1916113"/>
            <a:ext cx="7777162" cy="433387"/>
          </a:xfrm>
          <a:prstGeom prst="rect">
            <a:avLst/>
          </a:prstGeom>
          <a:noFill/>
          <a:ln w="38100">
            <a:solidFill>
              <a:srgbClr val="FF0000"/>
            </a:solidFill>
            <a:miter lim="800000"/>
            <a:headEnd/>
            <a:tailEnd/>
          </a:ln>
          <a:effectLst/>
        </p:spPr>
        <p:txBody>
          <a:bodyPr wrap="none" anchor="ctr"/>
          <a:lstStyle/>
          <a:p>
            <a:endParaRPr lang="ja-JP" altLang="en-US"/>
          </a:p>
        </p:txBody>
      </p:sp>
      <p:sp>
        <p:nvSpPr>
          <p:cNvPr id="100398" name="Rectangle 46"/>
          <p:cNvSpPr>
            <a:spLocks noChangeArrowheads="1"/>
          </p:cNvSpPr>
          <p:nvPr/>
        </p:nvSpPr>
        <p:spPr bwMode="auto">
          <a:xfrm>
            <a:off x="827088" y="2349500"/>
            <a:ext cx="7777162" cy="574675"/>
          </a:xfrm>
          <a:prstGeom prst="rect">
            <a:avLst/>
          </a:prstGeom>
          <a:noFill/>
          <a:ln w="38100">
            <a:solidFill>
              <a:srgbClr val="FF0000"/>
            </a:solidFill>
            <a:prstDash val="sysDot"/>
            <a:miter lim="800000"/>
            <a:headEnd/>
            <a:tailEnd/>
          </a:ln>
          <a:effectLst/>
        </p:spPr>
        <p:txBody>
          <a:bodyPr wrap="none"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0396"/>
                                        </p:tgtEl>
                                        <p:attrNameLst>
                                          <p:attrName>style.visibility</p:attrName>
                                        </p:attrNameLst>
                                      </p:cBhvr>
                                      <p:to>
                                        <p:strVal val="visible"/>
                                      </p:to>
                                    </p:set>
                                    <p:animEffect transition="in" filter="wipe(left)">
                                      <p:cBhvr>
                                        <p:cTn id="7" dur="500"/>
                                        <p:tgtEl>
                                          <p:spTgt spid="10039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2" fill="hold" grpId="1" nodeType="clickEffect">
                                  <p:stCondLst>
                                    <p:cond delay="0"/>
                                  </p:stCondLst>
                                  <p:childTnLst>
                                    <p:animEffect transition="out" filter="wipe(right)">
                                      <p:cBhvr>
                                        <p:cTn id="11" dur="500"/>
                                        <p:tgtEl>
                                          <p:spTgt spid="100396"/>
                                        </p:tgtEl>
                                      </p:cBhvr>
                                    </p:animEffect>
                                    <p:set>
                                      <p:cBhvr>
                                        <p:cTn id="12" dur="1" fill="hold">
                                          <p:stCondLst>
                                            <p:cond delay="499"/>
                                          </p:stCondLst>
                                        </p:cTn>
                                        <p:tgtEl>
                                          <p:spTgt spid="10039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0397"/>
                                        </p:tgtEl>
                                        <p:attrNameLst>
                                          <p:attrName>style.visibility</p:attrName>
                                        </p:attrNameLst>
                                      </p:cBhvr>
                                      <p:to>
                                        <p:strVal val="visible"/>
                                      </p:to>
                                    </p:set>
                                    <p:animEffect transition="in" filter="wipe(left)">
                                      <p:cBhvr>
                                        <p:cTn id="17" dur="500"/>
                                        <p:tgtEl>
                                          <p:spTgt spid="10039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0398"/>
                                        </p:tgtEl>
                                        <p:attrNameLst>
                                          <p:attrName>style.visibility</p:attrName>
                                        </p:attrNameLst>
                                      </p:cBhvr>
                                      <p:to>
                                        <p:strVal val="visible"/>
                                      </p:to>
                                    </p:set>
                                    <p:animEffect transition="in" filter="wipe(left)">
                                      <p:cBhvr>
                                        <p:cTn id="22" dur="500"/>
                                        <p:tgtEl>
                                          <p:spTgt spid="10039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0388"/>
                                        </p:tgtEl>
                                        <p:attrNameLst>
                                          <p:attrName>style.visibility</p:attrName>
                                        </p:attrNameLst>
                                      </p:cBhvr>
                                      <p:to>
                                        <p:strVal val="visible"/>
                                      </p:to>
                                    </p:set>
                                    <p:animEffect transition="in" filter="wipe(left)">
                                      <p:cBhvr>
                                        <p:cTn id="27" dur="500"/>
                                        <p:tgtEl>
                                          <p:spTgt spid="10038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0389"/>
                                        </p:tgtEl>
                                        <p:attrNameLst>
                                          <p:attrName>style.visibility</p:attrName>
                                        </p:attrNameLst>
                                      </p:cBhvr>
                                      <p:to>
                                        <p:strVal val="visible"/>
                                      </p:to>
                                    </p:set>
                                    <p:animEffect transition="in" filter="wipe(left)">
                                      <p:cBhvr>
                                        <p:cTn id="32" dur="500"/>
                                        <p:tgtEl>
                                          <p:spTgt spid="10038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00390"/>
                                        </p:tgtEl>
                                        <p:attrNameLst>
                                          <p:attrName>style.visibility</p:attrName>
                                        </p:attrNameLst>
                                      </p:cBhvr>
                                      <p:to>
                                        <p:strVal val="visible"/>
                                      </p:to>
                                    </p:set>
                                    <p:animEffect transition="in" filter="wipe(left)">
                                      <p:cBhvr>
                                        <p:cTn id="37" dur="500"/>
                                        <p:tgtEl>
                                          <p:spTgt spid="10039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00393"/>
                                        </p:tgtEl>
                                        <p:attrNameLst>
                                          <p:attrName>style.visibility</p:attrName>
                                        </p:attrNameLst>
                                      </p:cBhvr>
                                      <p:to>
                                        <p:strVal val="visible"/>
                                      </p:to>
                                    </p:set>
                                    <p:animEffect transition="in" filter="wipe(left)">
                                      <p:cBhvr>
                                        <p:cTn id="42" dur="500"/>
                                        <p:tgtEl>
                                          <p:spTgt spid="1003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88" grpId="0"/>
      <p:bldP spid="100389" grpId="0"/>
      <p:bldP spid="100396" grpId="0" animBg="1"/>
      <p:bldP spid="100396" grpId="1" animBg="1"/>
      <p:bldP spid="100397" grpId="0" animBg="1"/>
      <p:bldP spid="100398"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907" name="Text Box 35"/>
          <p:cNvSpPr txBox="1">
            <a:spLocks noChangeArrowheads="1"/>
          </p:cNvSpPr>
          <p:nvPr/>
        </p:nvSpPr>
        <p:spPr bwMode="auto">
          <a:xfrm>
            <a:off x="900113" y="333375"/>
            <a:ext cx="3527425" cy="396875"/>
          </a:xfrm>
          <a:prstGeom prst="rect">
            <a:avLst/>
          </a:prstGeom>
          <a:noFill/>
          <a:ln w="9525">
            <a:noFill/>
            <a:miter lim="800000"/>
            <a:headEnd/>
            <a:tailEnd/>
          </a:ln>
          <a:effectLst/>
        </p:spPr>
        <p:txBody>
          <a:bodyPr>
            <a:spAutoFit/>
          </a:bodyPr>
          <a:lstStyle/>
          <a:p>
            <a:r>
              <a:rPr lang="ja-JP" altLang="en-US" sz="2000" b="1"/>
              <a:t>内部被ばくについて</a:t>
            </a:r>
          </a:p>
        </p:txBody>
      </p:sp>
      <p:sp>
        <p:nvSpPr>
          <p:cNvPr id="79908" name="Text Box 36"/>
          <p:cNvSpPr txBox="1">
            <a:spLocks noChangeArrowheads="1"/>
          </p:cNvSpPr>
          <p:nvPr/>
        </p:nvSpPr>
        <p:spPr bwMode="auto">
          <a:xfrm>
            <a:off x="684213" y="1052513"/>
            <a:ext cx="5756275" cy="366712"/>
          </a:xfrm>
          <a:prstGeom prst="rect">
            <a:avLst/>
          </a:prstGeom>
          <a:noFill/>
          <a:ln w="9525">
            <a:noFill/>
            <a:miter lim="800000"/>
            <a:headEnd/>
            <a:tailEnd/>
          </a:ln>
          <a:effectLst/>
        </p:spPr>
        <p:txBody>
          <a:bodyPr wrap="none">
            <a:spAutoFit/>
          </a:bodyPr>
          <a:lstStyle/>
          <a:p>
            <a:r>
              <a:rPr lang="ja-JP" altLang="en-US"/>
              <a:t>暫定基準 </a:t>
            </a:r>
            <a:r>
              <a:rPr lang="en-US" altLang="ja-JP"/>
              <a:t>500 Bq/kg </a:t>
            </a:r>
            <a:r>
              <a:rPr lang="ja-JP" altLang="en-US"/>
              <a:t>での内部被ばく量の大体の見積もり </a:t>
            </a:r>
          </a:p>
        </p:txBody>
      </p:sp>
      <p:sp>
        <p:nvSpPr>
          <p:cNvPr id="79909" name="Text Box 37"/>
          <p:cNvSpPr txBox="1">
            <a:spLocks noChangeArrowheads="1"/>
          </p:cNvSpPr>
          <p:nvPr/>
        </p:nvSpPr>
        <p:spPr bwMode="auto">
          <a:xfrm>
            <a:off x="250825" y="1700213"/>
            <a:ext cx="8686800" cy="336550"/>
          </a:xfrm>
          <a:prstGeom prst="rect">
            <a:avLst/>
          </a:prstGeom>
          <a:noFill/>
          <a:ln w="9525">
            <a:noFill/>
            <a:miter lim="800000"/>
            <a:headEnd/>
            <a:tailEnd/>
          </a:ln>
          <a:effectLst/>
        </p:spPr>
        <p:txBody>
          <a:bodyPr wrap="none">
            <a:spAutoFit/>
          </a:bodyPr>
          <a:lstStyle/>
          <a:p>
            <a:r>
              <a:rPr lang="ja-JP" altLang="en-US" sz="1600"/>
              <a:t>１日あたり、</a:t>
            </a:r>
            <a:r>
              <a:rPr lang="en-US" altLang="ja-JP" sz="1600"/>
              <a:t>2 kg </a:t>
            </a:r>
            <a:r>
              <a:rPr lang="ja-JP" altLang="en-US" sz="1600"/>
              <a:t>の食料を摂取し、全ての食材が </a:t>
            </a:r>
            <a:r>
              <a:rPr lang="en-US" altLang="ja-JP" sz="1600"/>
              <a:t>500 Bq/kg </a:t>
            </a:r>
            <a:r>
              <a:rPr lang="ja-JP" altLang="en-US" sz="1600"/>
              <a:t>の </a:t>
            </a:r>
            <a:r>
              <a:rPr lang="en-US" altLang="ja-JP" sz="1600" baseline="30000"/>
              <a:t>137</a:t>
            </a:r>
            <a:r>
              <a:rPr lang="en-US" altLang="ja-JP" sz="1600"/>
              <a:t>Cs</a:t>
            </a:r>
            <a:r>
              <a:rPr lang="ja-JP" altLang="en-US" sz="1600"/>
              <a:t>汚染をしていると仮定した場合</a:t>
            </a:r>
          </a:p>
        </p:txBody>
      </p:sp>
      <p:sp>
        <p:nvSpPr>
          <p:cNvPr id="79910" name="Rectangle 38"/>
          <p:cNvSpPr>
            <a:spLocks noChangeArrowheads="1"/>
          </p:cNvSpPr>
          <p:nvPr/>
        </p:nvSpPr>
        <p:spPr bwMode="auto">
          <a:xfrm>
            <a:off x="827088" y="2132013"/>
            <a:ext cx="5748337" cy="366712"/>
          </a:xfrm>
          <a:prstGeom prst="rect">
            <a:avLst/>
          </a:prstGeom>
          <a:noFill/>
          <a:ln w="9525">
            <a:noFill/>
            <a:miter lim="800000"/>
            <a:headEnd/>
            <a:tailEnd/>
          </a:ln>
          <a:effectLst/>
        </p:spPr>
        <p:txBody>
          <a:bodyPr wrap="none">
            <a:spAutoFit/>
          </a:bodyPr>
          <a:lstStyle/>
          <a:p>
            <a:r>
              <a:rPr lang="en-US" altLang="ja-JP"/>
              <a:t>500 Bq/kg x 2 kg x 365 </a:t>
            </a:r>
            <a:r>
              <a:rPr lang="ja-JP" altLang="en-US"/>
              <a:t>日 </a:t>
            </a:r>
            <a:r>
              <a:rPr lang="en-US" altLang="ja-JP"/>
              <a:t>x (1.3 x 10 </a:t>
            </a:r>
            <a:r>
              <a:rPr lang="en-US" altLang="ja-JP" baseline="30000"/>
              <a:t>-8</a:t>
            </a:r>
            <a:r>
              <a:rPr lang="en-US" altLang="ja-JP"/>
              <a:t> ) =  4.745 mSv </a:t>
            </a:r>
          </a:p>
        </p:txBody>
      </p:sp>
      <p:sp>
        <p:nvSpPr>
          <p:cNvPr id="79912" name="Line 40"/>
          <p:cNvSpPr>
            <a:spLocks noChangeShapeType="1"/>
          </p:cNvSpPr>
          <p:nvPr/>
        </p:nvSpPr>
        <p:spPr bwMode="auto">
          <a:xfrm>
            <a:off x="3733800" y="2492375"/>
            <a:ext cx="1223963" cy="0"/>
          </a:xfrm>
          <a:prstGeom prst="line">
            <a:avLst/>
          </a:prstGeom>
          <a:noFill/>
          <a:ln w="9525">
            <a:solidFill>
              <a:schemeClr val="tx1"/>
            </a:solidFill>
            <a:round/>
            <a:headEnd/>
            <a:tailEnd/>
          </a:ln>
          <a:effectLst/>
        </p:spPr>
        <p:txBody>
          <a:bodyPr/>
          <a:lstStyle/>
          <a:p>
            <a:endParaRPr lang="ja-JP" altLang="en-US"/>
          </a:p>
        </p:txBody>
      </p:sp>
      <p:sp>
        <p:nvSpPr>
          <p:cNvPr id="79914" name="Text Box 42"/>
          <p:cNvSpPr txBox="1">
            <a:spLocks noChangeArrowheads="1"/>
          </p:cNvSpPr>
          <p:nvPr/>
        </p:nvSpPr>
        <p:spPr bwMode="auto">
          <a:xfrm>
            <a:off x="323850" y="2919413"/>
            <a:ext cx="7716838" cy="366712"/>
          </a:xfrm>
          <a:prstGeom prst="rect">
            <a:avLst/>
          </a:prstGeom>
          <a:noFill/>
          <a:ln w="9525">
            <a:noFill/>
            <a:miter lim="800000"/>
            <a:headEnd/>
            <a:tailEnd/>
          </a:ln>
          <a:effectLst/>
        </p:spPr>
        <p:txBody>
          <a:bodyPr wrap="none">
            <a:spAutoFit/>
          </a:bodyPr>
          <a:lstStyle/>
          <a:p>
            <a:r>
              <a:rPr lang="en-US" altLang="ja-JP">
                <a:solidFill>
                  <a:srgbClr val="FF0000"/>
                </a:solidFill>
              </a:rPr>
              <a:t>4.745 mSv </a:t>
            </a:r>
            <a:r>
              <a:rPr lang="ja-JP" altLang="en-US">
                <a:solidFill>
                  <a:srgbClr val="FF0000"/>
                </a:solidFill>
              </a:rPr>
              <a:t>の被ばくによって、がんの発症率は（最大で） </a:t>
            </a:r>
            <a:r>
              <a:rPr lang="en-US" altLang="ja-JP">
                <a:solidFill>
                  <a:srgbClr val="FF0000"/>
                </a:solidFill>
              </a:rPr>
              <a:t>0.2847 % </a:t>
            </a:r>
            <a:r>
              <a:rPr lang="ja-JP" altLang="en-US">
                <a:solidFill>
                  <a:srgbClr val="FF0000"/>
                </a:solidFill>
              </a:rPr>
              <a:t>上昇</a:t>
            </a:r>
            <a:r>
              <a:rPr lang="ja-JP" altLang="en-US"/>
              <a:t>する。</a:t>
            </a:r>
          </a:p>
        </p:txBody>
      </p:sp>
      <p:grpSp>
        <p:nvGrpSpPr>
          <p:cNvPr id="79922" name="Group 50"/>
          <p:cNvGrpSpPr>
            <a:grpSpLocks/>
          </p:cNvGrpSpPr>
          <p:nvPr/>
        </p:nvGrpSpPr>
        <p:grpSpPr bwMode="auto">
          <a:xfrm>
            <a:off x="2422525" y="3359150"/>
            <a:ext cx="3733800" cy="869950"/>
            <a:chOff x="826" y="2568"/>
            <a:chExt cx="2352" cy="548"/>
          </a:xfrm>
        </p:grpSpPr>
        <p:sp>
          <p:nvSpPr>
            <p:cNvPr id="79915" name="Text Box 43"/>
            <p:cNvSpPr txBox="1">
              <a:spLocks noChangeArrowheads="1"/>
            </p:cNvSpPr>
            <p:nvPr/>
          </p:nvSpPr>
          <p:spPr bwMode="auto">
            <a:xfrm>
              <a:off x="826" y="2726"/>
              <a:ext cx="596" cy="231"/>
            </a:xfrm>
            <a:prstGeom prst="rect">
              <a:avLst/>
            </a:prstGeom>
            <a:noFill/>
            <a:ln w="9525">
              <a:noFill/>
              <a:miter lim="800000"/>
              <a:headEnd/>
              <a:tailEnd/>
            </a:ln>
            <a:effectLst/>
          </p:spPr>
          <p:txBody>
            <a:bodyPr wrap="none">
              <a:spAutoFit/>
            </a:bodyPr>
            <a:lstStyle/>
            <a:p>
              <a:r>
                <a:rPr lang="en-US" altLang="ja-JP"/>
                <a:t>60%  x </a:t>
              </a:r>
            </a:p>
          </p:txBody>
        </p:sp>
        <p:grpSp>
          <p:nvGrpSpPr>
            <p:cNvPr id="79920" name="Group 48"/>
            <p:cNvGrpSpPr>
              <a:grpSpLocks/>
            </p:cNvGrpSpPr>
            <p:nvPr/>
          </p:nvGrpSpPr>
          <p:grpSpPr bwMode="auto">
            <a:xfrm>
              <a:off x="1429" y="2568"/>
              <a:ext cx="726" cy="548"/>
              <a:chOff x="1519" y="2659"/>
              <a:chExt cx="726" cy="548"/>
            </a:xfrm>
          </p:grpSpPr>
          <p:sp>
            <p:nvSpPr>
              <p:cNvPr id="79916" name="Line 44"/>
              <p:cNvSpPr>
                <a:spLocks noChangeShapeType="1"/>
              </p:cNvSpPr>
              <p:nvPr/>
            </p:nvSpPr>
            <p:spPr bwMode="auto">
              <a:xfrm>
                <a:off x="1519" y="2931"/>
                <a:ext cx="726" cy="0"/>
              </a:xfrm>
              <a:prstGeom prst="line">
                <a:avLst/>
              </a:prstGeom>
              <a:noFill/>
              <a:ln w="9525">
                <a:solidFill>
                  <a:schemeClr val="tx1"/>
                </a:solidFill>
                <a:round/>
                <a:headEnd/>
                <a:tailEnd/>
              </a:ln>
              <a:effectLst/>
            </p:spPr>
            <p:txBody>
              <a:bodyPr/>
              <a:lstStyle/>
              <a:p>
                <a:endParaRPr lang="ja-JP" altLang="en-US"/>
              </a:p>
            </p:txBody>
          </p:sp>
          <p:sp>
            <p:nvSpPr>
              <p:cNvPr id="79917" name="Text Box 45"/>
              <p:cNvSpPr txBox="1">
                <a:spLocks noChangeArrowheads="1"/>
              </p:cNvSpPr>
              <p:nvPr/>
            </p:nvSpPr>
            <p:spPr bwMode="auto">
              <a:xfrm>
                <a:off x="1664" y="2976"/>
                <a:ext cx="436" cy="231"/>
              </a:xfrm>
              <a:prstGeom prst="rect">
                <a:avLst/>
              </a:prstGeom>
              <a:noFill/>
              <a:ln w="9525">
                <a:noFill/>
                <a:miter lim="800000"/>
                <a:headEnd/>
                <a:tailEnd/>
              </a:ln>
              <a:effectLst/>
            </p:spPr>
            <p:txBody>
              <a:bodyPr wrap="none">
                <a:spAutoFit/>
              </a:bodyPr>
              <a:lstStyle/>
              <a:p>
                <a:r>
                  <a:rPr lang="en-US" altLang="ja-JP"/>
                  <a:t>1000</a:t>
                </a:r>
              </a:p>
            </p:txBody>
          </p:sp>
          <p:sp>
            <p:nvSpPr>
              <p:cNvPr id="79919" name="Text Box 47"/>
              <p:cNvSpPr txBox="1">
                <a:spLocks noChangeArrowheads="1"/>
              </p:cNvSpPr>
              <p:nvPr/>
            </p:nvSpPr>
            <p:spPr bwMode="auto">
              <a:xfrm>
                <a:off x="1644" y="2659"/>
                <a:ext cx="476" cy="231"/>
              </a:xfrm>
              <a:prstGeom prst="rect">
                <a:avLst/>
              </a:prstGeom>
              <a:noFill/>
              <a:ln w="9525">
                <a:noFill/>
                <a:miter lim="800000"/>
                <a:headEnd/>
                <a:tailEnd/>
              </a:ln>
              <a:effectLst/>
            </p:spPr>
            <p:txBody>
              <a:bodyPr wrap="none">
                <a:spAutoFit/>
              </a:bodyPr>
              <a:lstStyle/>
              <a:p>
                <a:r>
                  <a:rPr lang="en-US" altLang="ja-JP"/>
                  <a:t>4.745</a:t>
                </a:r>
              </a:p>
            </p:txBody>
          </p:sp>
        </p:grpSp>
        <p:sp>
          <p:nvSpPr>
            <p:cNvPr id="79921" name="Text Box 49"/>
            <p:cNvSpPr txBox="1">
              <a:spLocks noChangeArrowheads="1"/>
            </p:cNvSpPr>
            <p:nvPr/>
          </p:nvSpPr>
          <p:spPr bwMode="auto">
            <a:xfrm>
              <a:off x="2290" y="2727"/>
              <a:ext cx="888" cy="231"/>
            </a:xfrm>
            <a:prstGeom prst="rect">
              <a:avLst/>
            </a:prstGeom>
            <a:noFill/>
            <a:ln w="9525">
              <a:noFill/>
              <a:miter lim="800000"/>
              <a:headEnd/>
              <a:tailEnd/>
            </a:ln>
            <a:effectLst/>
          </p:spPr>
          <p:txBody>
            <a:bodyPr wrap="none">
              <a:spAutoFit/>
            </a:bodyPr>
            <a:lstStyle/>
            <a:p>
              <a:r>
                <a:rPr lang="en-US" altLang="ja-JP"/>
                <a:t>=  0.2847 %</a:t>
              </a:r>
            </a:p>
          </p:txBody>
        </p:sp>
      </p:grpSp>
      <p:sp>
        <p:nvSpPr>
          <p:cNvPr id="79923" name="Text Box 51"/>
          <p:cNvSpPr txBox="1">
            <a:spLocks noChangeArrowheads="1"/>
          </p:cNvSpPr>
          <p:nvPr/>
        </p:nvSpPr>
        <p:spPr bwMode="auto">
          <a:xfrm>
            <a:off x="468313" y="4294188"/>
            <a:ext cx="8280400" cy="641350"/>
          </a:xfrm>
          <a:prstGeom prst="rect">
            <a:avLst/>
          </a:prstGeom>
          <a:noFill/>
          <a:ln w="9525">
            <a:noFill/>
            <a:miter lim="800000"/>
            <a:headEnd/>
            <a:tailEnd/>
          </a:ln>
          <a:effectLst/>
        </p:spPr>
        <p:txBody>
          <a:bodyPr>
            <a:spAutoFit/>
          </a:bodyPr>
          <a:lstStyle/>
          <a:p>
            <a:r>
              <a:rPr lang="en-US" altLang="ja-JP"/>
              <a:t>10,000 </a:t>
            </a:r>
            <a:r>
              <a:rPr lang="ja-JP" altLang="en-US"/>
              <a:t>人が </a:t>
            </a:r>
            <a:r>
              <a:rPr lang="en-US" altLang="ja-JP"/>
              <a:t>4.745 mSv </a:t>
            </a:r>
            <a:r>
              <a:rPr lang="ja-JP" altLang="en-US"/>
              <a:t>被ばくすると、がんになる人が（最大で） </a:t>
            </a:r>
            <a:r>
              <a:rPr lang="en-US" altLang="ja-JP">
                <a:solidFill>
                  <a:srgbClr val="FF0000"/>
                </a:solidFill>
              </a:rPr>
              <a:t>3000 </a:t>
            </a:r>
            <a:r>
              <a:rPr lang="ja-JP" altLang="en-US">
                <a:solidFill>
                  <a:srgbClr val="FF0000"/>
                </a:solidFill>
              </a:rPr>
              <a:t>人から </a:t>
            </a:r>
            <a:r>
              <a:rPr lang="en-US" altLang="ja-JP">
                <a:solidFill>
                  <a:srgbClr val="FF0000"/>
                </a:solidFill>
              </a:rPr>
              <a:t>3008.5 </a:t>
            </a:r>
            <a:r>
              <a:rPr lang="ja-JP" altLang="en-US">
                <a:solidFill>
                  <a:srgbClr val="FF0000"/>
                </a:solidFill>
              </a:rPr>
              <a:t>人に増加</a:t>
            </a:r>
            <a:r>
              <a:rPr lang="ja-JP" altLang="en-US"/>
              <a:t>する。 </a:t>
            </a:r>
          </a:p>
        </p:txBody>
      </p:sp>
      <p:sp>
        <p:nvSpPr>
          <p:cNvPr id="79924" name="Text Box 52"/>
          <p:cNvSpPr txBox="1">
            <a:spLocks noChangeArrowheads="1"/>
          </p:cNvSpPr>
          <p:nvPr/>
        </p:nvSpPr>
        <p:spPr bwMode="auto">
          <a:xfrm>
            <a:off x="592138" y="5092700"/>
            <a:ext cx="7940675" cy="641350"/>
          </a:xfrm>
          <a:prstGeom prst="rect">
            <a:avLst/>
          </a:prstGeom>
          <a:noFill/>
          <a:ln w="9525">
            <a:noFill/>
            <a:miter lim="800000"/>
            <a:headEnd/>
            <a:tailEnd/>
          </a:ln>
          <a:effectLst/>
        </p:spPr>
        <p:txBody>
          <a:bodyPr>
            <a:spAutoFit/>
          </a:bodyPr>
          <a:lstStyle/>
          <a:p>
            <a:r>
              <a:rPr lang="ja-JP" altLang="en-US"/>
              <a:t>現実には、全ての食材が </a:t>
            </a:r>
            <a:r>
              <a:rPr lang="en-US" altLang="ja-JP"/>
              <a:t>500 Bq/kg </a:t>
            </a:r>
            <a:r>
              <a:rPr lang="ja-JP" altLang="en-US"/>
              <a:t>の 汚染をしているものを１年間食することはあり得ないので、予想される被ばく線量はずっと低いと考えるべき。</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9914"/>
                                        </p:tgtEl>
                                        <p:attrNameLst>
                                          <p:attrName>style.visibility</p:attrName>
                                        </p:attrNameLst>
                                      </p:cBhvr>
                                      <p:to>
                                        <p:strVal val="visible"/>
                                      </p:to>
                                    </p:set>
                                    <p:animEffect transition="in" filter="wipe(left)">
                                      <p:cBhvr>
                                        <p:cTn id="7" dur="500"/>
                                        <p:tgtEl>
                                          <p:spTgt spid="799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9922"/>
                                        </p:tgtEl>
                                        <p:attrNameLst>
                                          <p:attrName>style.visibility</p:attrName>
                                        </p:attrNameLst>
                                      </p:cBhvr>
                                      <p:to>
                                        <p:strVal val="visible"/>
                                      </p:to>
                                    </p:set>
                                    <p:animEffect transition="in" filter="wipe(left)">
                                      <p:cBhvr>
                                        <p:cTn id="12" dur="500"/>
                                        <p:tgtEl>
                                          <p:spTgt spid="7992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9923"/>
                                        </p:tgtEl>
                                        <p:attrNameLst>
                                          <p:attrName>style.visibility</p:attrName>
                                        </p:attrNameLst>
                                      </p:cBhvr>
                                      <p:to>
                                        <p:strVal val="visible"/>
                                      </p:to>
                                    </p:set>
                                    <p:animEffect transition="in" filter="wipe(left)">
                                      <p:cBhvr>
                                        <p:cTn id="17" dur="500"/>
                                        <p:tgtEl>
                                          <p:spTgt spid="7992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9924"/>
                                        </p:tgtEl>
                                        <p:attrNameLst>
                                          <p:attrName>style.visibility</p:attrName>
                                        </p:attrNameLst>
                                      </p:cBhvr>
                                      <p:to>
                                        <p:strVal val="visible"/>
                                      </p:to>
                                    </p:set>
                                    <p:animEffect transition="in" filter="wipe(left)">
                                      <p:cBhvr>
                                        <p:cTn id="22" dur="500"/>
                                        <p:tgtEl>
                                          <p:spTgt spid="799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914" grpId="0"/>
      <p:bldP spid="79923" grpId="0"/>
      <p:bldP spid="7992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2"/>
          <p:cNvSpPr txBox="1">
            <a:spLocks noChangeArrowheads="1"/>
          </p:cNvSpPr>
          <p:nvPr/>
        </p:nvSpPr>
        <p:spPr bwMode="auto">
          <a:xfrm>
            <a:off x="900113" y="333375"/>
            <a:ext cx="3527425" cy="396875"/>
          </a:xfrm>
          <a:prstGeom prst="rect">
            <a:avLst/>
          </a:prstGeom>
          <a:noFill/>
          <a:ln w="9525">
            <a:noFill/>
            <a:miter lim="800000"/>
            <a:headEnd/>
            <a:tailEnd/>
          </a:ln>
          <a:effectLst/>
        </p:spPr>
        <p:txBody>
          <a:bodyPr>
            <a:spAutoFit/>
          </a:bodyPr>
          <a:lstStyle/>
          <a:p>
            <a:r>
              <a:rPr lang="ja-JP" altLang="en-US" sz="2000" b="1"/>
              <a:t>内部被ばくについて</a:t>
            </a:r>
          </a:p>
        </p:txBody>
      </p:sp>
      <p:sp>
        <p:nvSpPr>
          <p:cNvPr id="82962" name="Text Box 18"/>
          <p:cNvSpPr txBox="1">
            <a:spLocks noChangeArrowheads="1"/>
          </p:cNvSpPr>
          <p:nvPr/>
        </p:nvSpPr>
        <p:spPr bwMode="auto">
          <a:xfrm>
            <a:off x="407988" y="1346200"/>
            <a:ext cx="5461000" cy="366713"/>
          </a:xfrm>
          <a:prstGeom prst="rect">
            <a:avLst/>
          </a:prstGeom>
          <a:noFill/>
          <a:ln w="9525">
            <a:noFill/>
            <a:miter lim="800000"/>
            <a:headEnd/>
            <a:tailEnd/>
          </a:ln>
          <a:effectLst/>
        </p:spPr>
        <p:txBody>
          <a:bodyPr wrap="none">
            <a:spAutoFit/>
          </a:bodyPr>
          <a:lstStyle/>
          <a:p>
            <a:r>
              <a:rPr lang="ja-JP" altLang="en-US"/>
              <a:t>流通している食品類は、問題ないと考えて大丈夫です。</a:t>
            </a:r>
          </a:p>
        </p:txBody>
      </p:sp>
      <p:sp>
        <p:nvSpPr>
          <p:cNvPr id="82963" name="Text Box 19"/>
          <p:cNvSpPr txBox="1">
            <a:spLocks noChangeArrowheads="1"/>
          </p:cNvSpPr>
          <p:nvPr/>
        </p:nvSpPr>
        <p:spPr bwMode="auto">
          <a:xfrm>
            <a:off x="407988" y="1851025"/>
            <a:ext cx="8556625" cy="641350"/>
          </a:xfrm>
          <a:prstGeom prst="rect">
            <a:avLst/>
          </a:prstGeom>
          <a:noFill/>
          <a:ln w="9525">
            <a:noFill/>
            <a:miter lim="800000"/>
            <a:headEnd/>
            <a:tailEnd/>
          </a:ln>
          <a:effectLst/>
        </p:spPr>
        <p:txBody>
          <a:bodyPr wrap="none">
            <a:spAutoFit/>
          </a:bodyPr>
          <a:lstStyle/>
          <a:p>
            <a:r>
              <a:rPr lang="ja-JP" altLang="en-US"/>
              <a:t>農協、漁協、生産者は、真剣に農産物、水産物の放射能検査をしています。</a:t>
            </a:r>
          </a:p>
          <a:p>
            <a:r>
              <a:rPr lang="ja-JP" altLang="en-US"/>
              <a:t>暫定基準以下であっても、カウントが出ると出荷を控えています（風評被害を防ぐため）。</a:t>
            </a:r>
          </a:p>
        </p:txBody>
      </p:sp>
      <p:sp>
        <p:nvSpPr>
          <p:cNvPr id="82964" name="Text Box 20"/>
          <p:cNvSpPr txBox="1">
            <a:spLocks noChangeArrowheads="1"/>
          </p:cNvSpPr>
          <p:nvPr/>
        </p:nvSpPr>
        <p:spPr bwMode="auto">
          <a:xfrm>
            <a:off x="407988" y="4292600"/>
            <a:ext cx="5000625" cy="366713"/>
          </a:xfrm>
          <a:prstGeom prst="rect">
            <a:avLst/>
          </a:prstGeom>
          <a:noFill/>
          <a:ln w="9525">
            <a:noFill/>
            <a:miter lim="800000"/>
            <a:headEnd/>
            <a:tailEnd/>
          </a:ln>
          <a:effectLst/>
        </p:spPr>
        <p:txBody>
          <a:bodyPr wrap="none">
            <a:spAutoFit/>
          </a:bodyPr>
          <a:lstStyle/>
          <a:p>
            <a:r>
              <a:rPr lang="ja-JP" altLang="en-US"/>
              <a:t>福島県沿岸の漁協は完全に操業停止しています。</a:t>
            </a:r>
          </a:p>
        </p:txBody>
      </p:sp>
      <p:sp>
        <p:nvSpPr>
          <p:cNvPr id="82965" name="Text Box 21"/>
          <p:cNvSpPr txBox="1">
            <a:spLocks noChangeArrowheads="1"/>
          </p:cNvSpPr>
          <p:nvPr/>
        </p:nvSpPr>
        <p:spPr bwMode="auto">
          <a:xfrm>
            <a:off x="407988" y="5013325"/>
            <a:ext cx="6743700" cy="641350"/>
          </a:xfrm>
          <a:prstGeom prst="rect">
            <a:avLst/>
          </a:prstGeom>
          <a:noFill/>
          <a:ln w="9525">
            <a:noFill/>
            <a:miter lim="800000"/>
            <a:headEnd/>
            <a:tailEnd/>
          </a:ln>
          <a:effectLst/>
        </p:spPr>
        <p:txBody>
          <a:bodyPr wrap="none">
            <a:spAutoFit/>
          </a:bodyPr>
          <a:lstStyle/>
          <a:p>
            <a:r>
              <a:rPr lang="ja-JP" altLang="en-US"/>
              <a:t>牛肉の件もありますので、報道等には今後も注意してください。</a:t>
            </a:r>
          </a:p>
          <a:p>
            <a:r>
              <a:rPr lang="ja-JP" altLang="en-US"/>
              <a:t>どうしてあのような高濃度汚染の牛肉が流通したのか、原因は不明。</a:t>
            </a:r>
          </a:p>
        </p:txBody>
      </p:sp>
      <p:sp>
        <p:nvSpPr>
          <p:cNvPr id="82966" name="Text Box 22"/>
          <p:cNvSpPr txBox="1">
            <a:spLocks noChangeArrowheads="1"/>
          </p:cNvSpPr>
          <p:nvPr/>
        </p:nvSpPr>
        <p:spPr bwMode="auto">
          <a:xfrm>
            <a:off x="407988" y="3305175"/>
            <a:ext cx="6940550" cy="641350"/>
          </a:xfrm>
          <a:prstGeom prst="rect">
            <a:avLst/>
          </a:prstGeom>
          <a:noFill/>
          <a:ln w="9525">
            <a:noFill/>
            <a:miter lim="800000"/>
            <a:headEnd/>
            <a:tailEnd/>
          </a:ln>
          <a:effectLst/>
        </p:spPr>
        <p:txBody>
          <a:bodyPr wrap="none">
            <a:spAutoFit/>
          </a:bodyPr>
          <a:lstStyle/>
          <a:p>
            <a:r>
              <a:rPr lang="en-US" altLang="ja-JP" baseline="30000"/>
              <a:t>40</a:t>
            </a:r>
            <a:r>
              <a:rPr lang="en-US" altLang="ja-JP"/>
              <a:t>K</a:t>
            </a:r>
            <a:r>
              <a:rPr lang="ja-JP" altLang="en-US"/>
              <a:t>（ベータ線、ガンマ線） は食べ物全てに含まれています。</a:t>
            </a:r>
          </a:p>
          <a:p>
            <a:r>
              <a:rPr lang="ja-JP" altLang="en-US"/>
              <a:t>　お米 </a:t>
            </a:r>
            <a:r>
              <a:rPr lang="en-US" altLang="ja-JP"/>
              <a:t>30-35 Bq/kg</a:t>
            </a:r>
            <a:r>
              <a:rPr lang="ja-JP" altLang="en-US"/>
              <a:t>、野菜類 約 </a:t>
            </a:r>
            <a:r>
              <a:rPr lang="en-US" altLang="ja-JP"/>
              <a:t>50-100 Bq/kg</a:t>
            </a:r>
            <a:r>
              <a:rPr lang="ja-JP" altLang="en-US"/>
              <a:t>、肉類 </a:t>
            </a:r>
            <a:r>
              <a:rPr lang="en-US" altLang="ja-JP"/>
              <a:t>100-200 Bq/kg</a:t>
            </a:r>
            <a:r>
              <a:rPr lang="ja-JP" altLang="en-US"/>
              <a:t>、</a:t>
            </a:r>
          </a:p>
        </p:txBody>
      </p:sp>
      <p:sp>
        <p:nvSpPr>
          <p:cNvPr id="82967" name="Text Box 23"/>
          <p:cNvSpPr txBox="1">
            <a:spLocks noChangeArrowheads="1"/>
          </p:cNvSpPr>
          <p:nvPr/>
        </p:nvSpPr>
        <p:spPr bwMode="auto">
          <a:xfrm>
            <a:off x="407988" y="2701925"/>
            <a:ext cx="5335587" cy="366713"/>
          </a:xfrm>
          <a:prstGeom prst="rect">
            <a:avLst/>
          </a:prstGeom>
          <a:noFill/>
          <a:ln w="9525">
            <a:noFill/>
            <a:miter lim="800000"/>
            <a:headEnd/>
            <a:tailEnd/>
          </a:ln>
          <a:effectLst/>
        </p:spPr>
        <p:txBody>
          <a:bodyPr wrap="none">
            <a:spAutoFit/>
          </a:bodyPr>
          <a:lstStyle/>
          <a:p>
            <a:r>
              <a:rPr lang="ja-JP" altLang="en-US"/>
              <a:t>ただ、キノコ類（露地もの）は若干高くなるみたいです。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2962"/>
                                        </p:tgtEl>
                                        <p:attrNameLst>
                                          <p:attrName>style.visibility</p:attrName>
                                        </p:attrNameLst>
                                      </p:cBhvr>
                                      <p:to>
                                        <p:strVal val="visible"/>
                                      </p:to>
                                    </p:set>
                                    <p:animEffect transition="in" filter="wipe(left)">
                                      <p:cBhvr>
                                        <p:cTn id="7" dur="500"/>
                                        <p:tgtEl>
                                          <p:spTgt spid="8296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2963"/>
                                        </p:tgtEl>
                                        <p:attrNameLst>
                                          <p:attrName>style.visibility</p:attrName>
                                        </p:attrNameLst>
                                      </p:cBhvr>
                                      <p:to>
                                        <p:strVal val="visible"/>
                                      </p:to>
                                    </p:set>
                                    <p:animEffect transition="in" filter="wipe(left)">
                                      <p:cBhvr>
                                        <p:cTn id="12" dur="500"/>
                                        <p:tgtEl>
                                          <p:spTgt spid="8296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2967"/>
                                        </p:tgtEl>
                                        <p:attrNameLst>
                                          <p:attrName>style.visibility</p:attrName>
                                        </p:attrNameLst>
                                      </p:cBhvr>
                                      <p:to>
                                        <p:strVal val="visible"/>
                                      </p:to>
                                    </p:set>
                                    <p:animEffect transition="in" filter="wipe(left)">
                                      <p:cBhvr>
                                        <p:cTn id="17" dur="500"/>
                                        <p:tgtEl>
                                          <p:spTgt spid="8296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2966"/>
                                        </p:tgtEl>
                                        <p:attrNameLst>
                                          <p:attrName>style.visibility</p:attrName>
                                        </p:attrNameLst>
                                      </p:cBhvr>
                                      <p:to>
                                        <p:strVal val="visible"/>
                                      </p:to>
                                    </p:set>
                                    <p:animEffect transition="in" filter="wipe(left)">
                                      <p:cBhvr>
                                        <p:cTn id="22" dur="500"/>
                                        <p:tgtEl>
                                          <p:spTgt spid="8296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2964"/>
                                        </p:tgtEl>
                                        <p:attrNameLst>
                                          <p:attrName>style.visibility</p:attrName>
                                        </p:attrNameLst>
                                      </p:cBhvr>
                                      <p:to>
                                        <p:strVal val="visible"/>
                                      </p:to>
                                    </p:set>
                                    <p:animEffect transition="in" filter="wipe(left)">
                                      <p:cBhvr>
                                        <p:cTn id="27" dur="500"/>
                                        <p:tgtEl>
                                          <p:spTgt spid="8296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2965"/>
                                        </p:tgtEl>
                                        <p:attrNameLst>
                                          <p:attrName>style.visibility</p:attrName>
                                        </p:attrNameLst>
                                      </p:cBhvr>
                                      <p:to>
                                        <p:strVal val="visible"/>
                                      </p:to>
                                    </p:set>
                                    <p:animEffect transition="in" filter="wipe(left)">
                                      <p:cBhvr>
                                        <p:cTn id="32" dur="500"/>
                                        <p:tgtEl>
                                          <p:spTgt spid="829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62" grpId="0"/>
      <p:bldP spid="82963" grpId="0"/>
      <p:bldP spid="82964" grpId="0"/>
      <p:bldP spid="82965" grpId="0"/>
      <p:bldP spid="82966" grpId="0"/>
      <p:bldP spid="8296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2"/>
          <p:cNvSpPr txBox="1">
            <a:spLocks noChangeArrowheads="1"/>
          </p:cNvSpPr>
          <p:nvPr/>
        </p:nvSpPr>
        <p:spPr bwMode="auto">
          <a:xfrm>
            <a:off x="395288" y="215900"/>
            <a:ext cx="6958012" cy="581025"/>
          </a:xfrm>
          <a:prstGeom prst="rect">
            <a:avLst/>
          </a:prstGeom>
          <a:noFill/>
          <a:ln w="9525">
            <a:noFill/>
            <a:miter lim="800000"/>
            <a:headEnd/>
            <a:tailEnd/>
          </a:ln>
          <a:effectLst/>
        </p:spPr>
        <p:txBody>
          <a:bodyPr wrap="none">
            <a:spAutoFit/>
          </a:bodyPr>
          <a:lstStyle/>
          <a:p>
            <a:r>
              <a:rPr lang="ja-JP" altLang="en-US" sz="1600"/>
              <a:t>雨どいの出口、排水溝、落ち葉の吹き溜まり、そのほか雨水が溜まるような所は</a:t>
            </a:r>
          </a:p>
          <a:p>
            <a:r>
              <a:rPr lang="ja-JP" altLang="en-US" sz="1600"/>
              <a:t>放射線が高い傾向があります。</a:t>
            </a:r>
          </a:p>
        </p:txBody>
      </p:sp>
      <p:sp>
        <p:nvSpPr>
          <p:cNvPr id="65540" name="Text Box 4"/>
          <p:cNvSpPr txBox="1">
            <a:spLocks noChangeArrowheads="1"/>
          </p:cNvSpPr>
          <p:nvPr/>
        </p:nvSpPr>
        <p:spPr bwMode="auto">
          <a:xfrm>
            <a:off x="395288" y="831850"/>
            <a:ext cx="7693025" cy="590550"/>
          </a:xfrm>
          <a:prstGeom prst="rect">
            <a:avLst/>
          </a:prstGeom>
          <a:noFill/>
          <a:ln w="9525">
            <a:solidFill>
              <a:srgbClr val="FF0000"/>
            </a:solidFill>
            <a:miter lim="800000"/>
            <a:headEnd/>
            <a:tailEnd/>
          </a:ln>
          <a:effectLst/>
        </p:spPr>
        <p:txBody>
          <a:bodyPr wrap="none">
            <a:spAutoFit/>
          </a:bodyPr>
          <a:lstStyle/>
          <a:p>
            <a:r>
              <a:rPr lang="ja-JP" altLang="en-US" sz="1600"/>
              <a:t>たばこ</a:t>
            </a:r>
            <a:r>
              <a:rPr lang="en-US" altLang="ja-JP" sz="1600"/>
              <a:t>1</a:t>
            </a:r>
            <a:r>
              <a:rPr lang="ja-JP" altLang="en-US" sz="1600"/>
              <a:t>本の喫煙による発がんリスクは、</a:t>
            </a:r>
            <a:r>
              <a:rPr lang="en-US" altLang="ja-JP" sz="1600"/>
              <a:t>1 </a:t>
            </a:r>
            <a:r>
              <a:rPr lang="en-US" altLang="ja-JP" sz="1600">
                <a:latin typeface="Symbol" pitchFamily="18" charset="2"/>
              </a:rPr>
              <a:t>m</a:t>
            </a:r>
            <a:r>
              <a:rPr lang="en-US" altLang="ja-JP" sz="1600"/>
              <a:t>Sv/h </a:t>
            </a:r>
            <a:r>
              <a:rPr lang="ja-JP" altLang="en-US" sz="1600"/>
              <a:t>の場所に </a:t>
            </a:r>
            <a:r>
              <a:rPr lang="en-US" altLang="ja-JP" sz="1600"/>
              <a:t>3.4 </a:t>
            </a:r>
            <a:r>
              <a:rPr lang="ja-JP" altLang="en-US" sz="1600"/>
              <a:t>時間居続けて被ばくする</a:t>
            </a:r>
          </a:p>
          <a:p>
            <a:r>
              <a:rPr lang="ja-JP" altLang="en-US" sz="1600"/>
              <a:t>線量によるリスクと同じであると計算されます。</a:t>
            </a:r>
          </a:p>
        </p:txBody>
      </p:sp>
      <p:sp>
        <p:nvSpPr>
          <p:cNvPr id="65549" name="Text Box 13"/>
          <p:cNvSpPr txBox="1">
            <a:spLocks noChangeArrowheads="1"/>
          </p:cNvSpPr>
          <p:nvPr/>
        </p:nvSpPr>
        <p:spPr bwMode="auto">
          <a:xfrm>
            <a:off x="323850" y="1965325"/>
            <a:ext cx="8418513" cy="641350"/>
          </a:xfrm>
          <a:prstGeom prst="rect">
            <a:avLst/>
          </a:prstGeom>
          <a:noFill/>
          <a:ln w="9525">
            <a:noFill/>
            <a:miter lim="800000"/>
            <a:headEnd/>
            <a:tailEnd/>
          </a:ln>
          <a:effectLst/>
        </p:spPr>
        <p:txBody>
          <a:bodyPr wrap="none">
            <a:spAutoFit/>
          </a:bodyPr>
          <a:lstStyle/>
          <a:p>
            <a:r>
              <a:rPr lang="ja-JP" altLang="en-US"/>
              <a:t>たばこの常習者はがんの発症率が </a:t>
            </a:r>
            <a:r>
              <a:rPr lang="en-US" altLang="ja-JP"/>
              <a:t>60% </a:t>
            </a:r>
            <a:r>
              <a:rPr lang="ja-JP" altLang="en-US"/>
              <a:t>上昇する。すなわち、</a:t>
            </a:r>
            <a:r>
              <a:rPr lang="en-US" altLang="ja-JP"/>
              <a:t>1,000 mSv </a:t>
            </a:r>
            <a:r>
              <a:rPr lang="ja-JP" altLang="en-US"/>
              <a:t>の放射線を</a:t>
            </a:r>
          </a:p>
          <a:p>
            <a:r>
              <a:rPr lang="ja-JP" altLang="en-US"/>
              <a:t>被ばくした場合と同じとされている。</a:t>
            </a:r>
          </a:p>
        </p:txBody>
      </p:sp>
      <p:sp>
        <p:nvSpPr>
          <p:cNvPr id="65550" name="Text Box 14"/>
          <p:cNvSpPr txBox="1">
            <a:spLocks noChangeArrowheads="1"/>
          </p:cNvSpPr>
          <p:nvPr/>
        </p:nvSpPr>
        <p:spPr bwMode="auto">
          <a:xfrm>
            <a:off x="323850" y="3378200"/>
            <a:ext cx="8661400" cy="641350"/>
          </a:xfrm>
          <a:prstGeom prst="rect">
            <a:avLst/>
          </a:prstGeom>
          <a:noFill/>
          <a:ln w="9525">
            <a:noFill/>
            <a:miter lim="800000"/>
            <a:headEnd/>
            <a:tailEnd/>
          </a:ln>
          <a:effectLst/>
        </p:spPr>
        <p:txBody>
          <a:bodyPr wrap="none">
            <a:spAutoFit/>
          </a:bodyPr>
          <a:lstStyle/>
          <a:p>
            <a:r>
              <a:rPr lang="ja-JP" altLang="en-US"/>
              <a:t>したがって、</a:t>
            </a:r>
            <a:r>
              <a:rPr lang="ja-JP" altLang="en-US">
                <a:solidFill>
                  <a:srgbClr val="FF0000"/>
                </a:solidFill>
              </a:rPr>
              <a:t>タバコ</a:t>
            </a:r>
            <a:r>
              <a:rPr lang="en-US" altLang="ja-JP">
                <a:solidFill>
                  <a:srgbClr val="FF0000"/>
                </a:solidFill>
              </a:rPr>
              <a:t>1</a:t>
            </a:r>
            <a:r>
              <a:rPr lang="ja-JP" altLang="en-US">
                <a:solidFill>
                  <a:srgbClr val="FF0000"/>
                </a:solidFill>
              </a:rPr>
              <a:t>本</a:t>
            </a:r>
            <a:r>
              <a:rPr lang="ja-JP" altLang="en-US"/>
              <a:t>を喫煙した場合のがん発症のリスクは</a:t>
            </a:r>
          </a:p>
          <a:p>
            <a:r>
              <a:rPr lang="en-US" altLang="ja-JP"/>
              <a:t>1,000 mSv / 292,000 = 0.00342 m Sv = </a:t>
            </a:r>
            <a:r>
              <a:rPr lang="en-US" altLang="ja-JP">
                <a:solidFill>
                  <a:srgbClr val="FF0000"/>
                </a:solidFill>
              </a:rPr>
              <a:t>3.42 </a:t>
            </a:r>
            <a:r>
              <a:rPr lang="en-US" altLang="ja-JP">
                <a:solidFill>
                  <a:srgbClr val="FF0000"/>
                </a:solidFill>
                <a:latin typeface="Symbol" pitchFamily="18" charset="2"/>
              </a:rPr>
              <a:t>m</a:t>
            </a:r>
            <a:r>
              <a:rPr lang="en-US" altLang="ja-JP">
                <a:solidFill>
                  <a:srgbClr val="FF0000"/>
                </a:solidFill>
              </a:rPr>
              <a:t>Sv</a:t>
            </a:r>
            <a:r>
              <a:rPr lang="en-US" altLang="ja-JP"/>
              <a:t> </a:t>
            </a:r>
            <a:r>
              <a:rPr lang="ja-JP" altLang="en-US"/>
              <a:t>の放射線被ばくと同じと計算される。</a:t>
            </a:r>
          </a:p>
        </p:txBody>
      </p:sp>
      <p:sp>
        <p:nvSpPr>
          <p:cNvPr id="65551" name="Text Box 15"/>
          <p:cNvSpPr txBox="1">
            <a:spLocks noChangeArrowheads="1"/>
          </p:cNvSpPr>
          <p:nvPr/>
        </p:nvSpPr>
        <p:spPr bwMode="auto">
          <a:xfrm>
            <a:off x="323850" y="2671763"/>
            <a:ext cx="5421313" cy="641350"/>
          </a:xfrm>
          <a:prstGeom prst="rect">
            <a:avLst/>
          </a:prstGeom>
          <a:noFill/>
          <a:ln w="9525">
            <a:noFill/>
            <a:miter lim="800000"/>
            <a:headEnd/>
            <a:tailEnd/>
          </a:ln>
          <a:effectLst/>
        </p:spPr>
        <p:txBody>
          <a:bodyPr wrap="none">
            <a:spAutoFit/>
          </a:bodyPr>
          <a:lstStyle/>
          <a:p>
            <a:r>
              <a:rPr lang="en-US" altLang="ja-JP"/>
              <a:t>1</a:t>
            </a:r>
            <a:r>
              <a:rPr lang="ja-JP" altLang="en-US"/>
              <a:t>日に</a:t>
            </a:r>
            <a:r>
              <a:rPr lang="en-US" altLang="ja-JP"/>
              <a:t>20</a:t>
            </a:r>
            <a:r>
              <a:rPr lang="ja-JP" altLang="en-US"/>
              <a:t>本たばこを吸い、</a:t>
            </a:r>
            <a:r>
              <a:rPr lang="en-US" altLang="ja-JP"/>
              <a:t>40</a:t>
            </a:r>
            <a:r>
              <a:rPr lang="ja-JP" altLang="en-US"/>
              <a:t>年喫煙する場合、</a:t>
            </a:r>
          </a:p>
          <a:p>
            <a:r>
              <a:rPr lang="en-US" altLang="ja-JP"/>
              <a:t>20 x 365 x 40 = 292,000 </a:t>
            </a:r>
            <a:r>
              <a:rPr lang="ja-JP" altLang="en-US"/>
              <a:t>本のタバコを吸うこととなる。</a:t>
            </a:r>
          </a:p>
        </p:txBody>
      </p:sp>
      <p:sp>
        <p:nvSpPr>
          <p:cNvPr id="65552" name="Text Box 16"/>
          <p:cNvSpPr txBox="1">
            <a:spLocks noChangeArrowheads="1"/>
          </p:cNvSpPr>
          <p:nvPr/>
        </p:nvSpPr>
        <p:spPr bwMode="auto">
          <a:xfrm>
            <a:off x="323850" y="4518025"/>
            <a:ext cx="8564563" cy="641350"/>
          </a:xfrm>
          <a:prstGeom prst="rect">
            <a:avLst/>
          </a:prstGeom>
          <a:noFill/>
          <a:ln w="9525">
            <a:noFill/>
            <a:miter lim="800000"/>
            <a:headEnd/>
            <a:tailEnd/>
          </a:ln>
          <a:effectLst/>
        </p:spPr>
        <p:txBody>
          <a:bodyPr wrap="none">
            <a:spAutoFit/>
          </a:bodyPr>
          <a:lstStyle/>
          <a:p>
            <a:r>
              <a:rPr lang="ja-JP" altLang="en-US"/>
              <a:t>たばこ</a:t>
            </a:r>
            <a:r>
              <a:rPr lang="en-US" altLang="ja-JP"/>
              <a:t>1</a:t>
            </a:r>
            <a:r>
              <a:rPr lang="ja-JP" altLang="en-US"/>
              <a:t>本の喫煙は、</a:t>
            </a:r>
            <a:r>
              <a:rPr lang="en-US" altLang="ja-JP"/>
              <a:t>1 </a:t>
            </a:r>
            <a:r>
              <a:rPr lang="en-US" altLang="ja-JP">
                <a:latin typeface="Symbol" pitchFamily="18" charset="2"/>
              </a:rPr>
              <a:t>m</a:t>
            </a:r>
            <a:r>
              <a:rPr lang="en-US" altLang="ja-JP"/>
              <a:t>Sv/h </a:t>
            </a:r>
            <a:r>
              <a:rPr lang="ja-JP" altLang="en-US"/>
              <a:t>の場所に </a:t>
            </a:r>
            <a:r>
              <a:rPr lang="en-US" altLang="ja-JP"/>
              <a:t>3.4 </a:t>
            </a:r>
            <a:r>
              <a:rPr lang="ja-JP" altLang="en-US"/>
              <a:t>時間居続けて被ばくする線量によるリスクと</a:t>
            </a:r>
          </a:p>
          <a:p>
            <a:r>
              <a:rPr lang="ja-JP" altLang="en-US"/>
              <a:t>同じであると計算される。</a:t>
            </a:r>
          </a:p>
        </p:txBody>
      </p:sp>
      <p:sp>
        <p:nvSpPr>
          <p:cNvPr id="65553" name="Text Box 17"/>
          <p:cNvSpPr txBox="1">
            <a:spLocks noChangeArrowheads="1"/>
          </p:cNvSpPr>
          <p:nvPr/>
        </p:nvSpPr>
        <p:spPr bwMode="auto">
          <a:xfrm>
            <a:off x="311150" y="5308600"/>
            <a:ext cx="8920163" cy="641350"/>
          </a:xfrm>
          <a:prstGeom prst="rect">
            <a:avLst/>
          </a:prstGeom>
          <a:noFill/>
          <a:ln w="9525">
            <a:noFill/>
            <a:miter lim="800000"/>
            <a:headEnd/>
            <a:tailEnd/>
          </a:ln>
          <a:effectLst/>
        </p:spPr>
        <p:txBody>
          <a:bodyPr wrap="none">
            <a:spAutoFit/>
          </a:bodyPr>
          <a:lstStyle/>
          <a:p>
            <a:r>
              <a:rPr lang="ja-JP" altLang="en-US"/>
              <a:t>たばこ</a:t>
            </a:r>
            <a:r>
              <a:rPr lang="en-US" altLang="ja-JP"/>
              <a:t>1</a:t>
            </a:r>
            <a:r>
              <a:rPr lang="ja-JP" altLang="en-US"/>
              <a:t>本の喫煙は、</a:t>
            </a:r>
            <a:r>
              <a:rPr lang="en-US" altLang="ja-JP"/>
              <a:t>0.3 </a:t>
            </a:r>
            <a:r>
              <a:rPr lang="en-US" altLang="ja-JP">
                <a:latin typeface="Symbol" pitchFamily="18" charset="2"/>
              </a:rPr>
              <a:t>m</a:t>
            </a:r>
            <a:r>
              <a:rPr lang="en-US" altLang="ja-JP"/>
              <a:t>Sv/h </a:t>
            </a:r>
            <a:r>
              <a:rPr lang="ja-JP" altLang="en-US"/>
              <a:t>の場所に約 </a:t>
            </a:r>
            <a:r>
              <a:rPr lang="en-US" altLang="ja-JP"/>
              <a:t>12 </a:t>
            </a:r>
            <a:r>
              <a:rPr lang="ja-JP" altLang="en-US"/>
              <a:t>時間居続けて被ばくする線量によるリスクと</a:t>
            </a:r>
          </a:p>
          <a:p>
            <a:r>
              <a:rPr lang="ja-JP" altLang="en-US"/>
              <a:t>同じであると計算される。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5540"/>
                                        </p:tgtEl>
                                        <p:attrNameLst>
                                          <p:attrName>style.visibility</p:attrName>
                                        </p:attrNameLst>
                                      </p:cBhvr>
                                      <p:to>
                                        <p:strVal val="visible"/>
                                      </p:to>
                                    </p:set>
                                    <p:animEffect transition="in" filter="wipe(left)">
                                      <p:cBhvr>
                                        <p:cTn id="7" dur="500"/>
                                        <p:tgtEl>
                                          <p:spTgt spid="6554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5549"/>
                                        </p:tgtEl>
                                        <p:attrNameLst>
                                          <p:attrName>style.visibility</p:attrName>
                                        </p:attrNameLst>
                                      </p:cBhvr>
                                      <p:to>
                                        <p:strVal val="visible"/>
                                      </p:to>
                                    </p:set>
                                    <p:animEffect transition="in" filter="wipe(left)">
                                      <p:cBhvr>
                                        <p:cTn id="12" dur="500"/>
                                        <p:tgtEl>
                                          <p:spTgt spid="6554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5551"/>
                                        </p:tgtEl>
                                        <p:attrNameLst>
                                          <p:attrName>style.visibility</p:attrName>
                                        </p:attrNameLst>
                                      </p:cBhvr>
                                      <p:to>
                                        <p:strVal val="visible"/>
                                      </p:to>
                                    </p:set>
                                    <p:animEffect transition="in" filter="wipe(left)">
                                      <p:cBhvr>
                                        <p:cTn id="17" dur="500"/>
                                        <p:tgtEl>
                                          <p:spTgt spid="6555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5550"/>
                                        </p:tgtEl>
                                        <p:attrNameLst>
                                          <p:attrName>style.visibility</p:attrName>
                                        </p:attrNameLst>
                                      </p:cBhvr>
                                      <p:to>
                                        <p:strVal val="visible"/>
                                      </p:to>
                                    </p:set>
                                    <p:animEffect transition="in" filter="wipe(left)">
                                      <p:cBhvr>
                                        <p:cTn id="22" dur="500"/>
                                        <p:tgtEl>
                                          <p:spTgt spid="6555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5552"/>
                                        </p:tgtEl>
                                        <p:attrNameLst>
                                          <p:attrName>style.visibility</p:attrName>
                                        </p:attrNameLst>
                                      </p:cBhvr>
                                      <p:to>
                                        <p:strVal val="visible"/>
                                      </p:to>
                                    </p:set>
                                    <p:animEffect transition="in" filter="wipe(left)">
                                      <p:cBhvr>
                                        <p:cTn id="27" dur="500"/>
                                        <p:tgtEl>
                                          <p:spTgt spid="6555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5553"/>
                                        </p:tgtEl>
                                        <p:attrNameLst>
                                          <p:attrName>style.visibility</p:attrName>
                                        </p:attrNameLst>
                                      </p:cBhvr>
                                      <p:to>
                                        <p:strVal val="visible"/>
                                      </p:to>
                                    </p:set>
                                    <p:animEffect transition="in" filter="wipe(left)">
                                      <p:cBhvr>
                                        <p:cTn id="32" dur="500"/>
                                        <p:tgtEl>
                                          <p:spTgt spid="655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0" grpId="0" animBg="1"/>
      <p:bldP spid="65549" grpId="0"/>
      <p:bldP spid="65550" grpId="0"/>
      <p:bldP spid="65551" grpId="0"/>
      <p:bldP spid="65552" grpId="0"/>
      <p:bldP spid="6555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Text Box 4"/>
          <p:cNvSpPr txBox="1">
            <a:spLocks noChangeArrowheads="1"/>
          </p:cNvSpPr>
          <p:nvPr/>
        </p:nvSpPr>
        <p:spPr bwMode="auto">
          <a:xfrm>
            <a:off x="1042988" y="692150"/>
            <a:ext cx="2089150" cy="396875"/>
          </a:xfrm>
          <a:prstGeom prst="rect">
            <a:avLst/>
          </a:prstGeom>
          <a:noFill/>
          <a:ln w="9525">
            <a:noFill/>
            <a:miter lim="800000"/>
            <a:headEnd/>
            <a:tailEnd/>
          </a:ln>
          <a:effectLst/>
        </p:spPr>
        <p:txBody>
          <a:bodyPr>
            <a:spAutoFit/>
          </a:bodyPr>
          <a:lstStyle/>
          <a:p>
            <a:r>
              <a:rPr lang="ja-JP" altLang="en-US" sz="2000" b="1"/>
              <a:t>原子力発電</a:t>
            </a:r>
          </a:p>
        </p:txBody>
      </p:sp>
      <p:sp>
        <p:nvSpPr>
          <p:cNvPr id="34825" name="Text Box 9"/>
          <p:cNvSpPr txBox="1">
            <a:spLocks noChangeArrowheads="1"/>
          </p:cNvSpPr>
          <p:nvPr/>
        </p:nvSpPr>
        <p:spPr bwMode="auto">
          <a:xfrm>
            <a:off x="468313" y="3357563"/>
            <a:ext cx="1098550" cy="366712"/>
          </a:xfrm>
          <a:prstGeom prst="rect">
            <a:avLst/>
          </a:prstGeom>
          <a:noFill/>
          <a:ln w="9525">
            <a:noFill/>
            <a:miter lim="800000"/>
            <a:headEnd/>
            <a:tailEnd/>
          </a:ln>
          <a:effectLst/>
        </p:spPr>
        <p:txBody>
          <a:bodyPr wrap="none">
            <a:spAutoFit/>
          </a:bodyPr>
          <a:lstStyle/>
          <a:p>
            <a:r>
              <a:rPr lang="ja-JP" altLang="en-US"/>
              <a:t>圧力容器</a:t>
            </a:r>
          </a:p>
        </p:txBody>
      </p:sp>
      <p:sp>
        <p:nvSpPr>
          <p:cNvPr id="34827" name="Text Box 11"/>
          <p:cNvSpPr txBox="1">
            <a:spLocks noChangeArrowheads="1"/>
          </p:cNvSpPr>
          <p:nvPr/>
        </p:nvSpPr>
        <p:spPr bwMode="auto">
          <a:xfrm>
            <a:off x="3975100" y="6315075"/>
            <a:ext cx="184150" cy="366713"/>
          </a:xfrm>
          <a:prstGeom prst="rect">
            <a:avLst/>
          </a:prstGeom>
          <a:noFill/>
          <a:ln w="9525">
            <a:noFill/>
            <a:miter lim="800000"/>
            <a:headEnd/>
            <a:tailEnd/>
          </a:ln>
          <a:effectLst/>
        </p:spPr>
        <p:txBody>
          <a:bodyPr wrap="none">
            <a:spAutoFit/>
          </a:bodyPr>
          <a:lstStyle/>
          <a:p>
            <a:endParaRPr lang="ja-JP" altLang="ja-JP"/>
          </a:p>
        </p:txBody>
      </p:sp>
      <p:pic>
        <p:nvPicPr>
          <p:cNvPr id="34828" name="Picture 12" descr="BWR2"/>
          <p:cNvPicPr>
            <a:picLocks noChangeAspect="1" noChangeArrowheads="1"/>
          </p:cNvPicPr>
          <p:nvPr/>
        </p:nvPicPr>
        <p:blipFill>
          <a:blip r:embed="rId2" cstate="print"/>
          <a:srcRect/>
          <a:stretch>
            <a:fillRect/>
          </a:stretch>
        </p:blipFill>
        <p:spPr bwMode="auto">
          <a:xfrm>
            <a:off x="2195513" y="1268413"/>
            <a:ext cx="4781550" cy="8943975"/>
          </a:xfrm>
          <a:prstGeom prst="rect">
            <a:avLst/>
          </a:prstGeom>
          <a:noFill/>
        </p:spPr>
      </p:pic>
      <p:sp>
        <p:nvSpPr>
          <p:cNvPr id="34826" name="Line 10"/>
          <p:cNvSpPr>
            <a:spLocks noChangeShapeType="1"/>
          </p:cNvSpPr>
          <p:nvPr/>
        </p:nvSpPr>
        <p:spPr bwMode="auto">
          <a:xfrm>
            <a:off x="1476375" y="3789363"/>
            <a:ext cx="1943100" cy="287337"/>
          </a:xfrm>
          <a:prstGeom prst="line">
            <a:avLst/>
          </a:prstGeom>
          <a:noFill/>
          <a:ln w="9525">
            <a:solidFill>
              <a:schemeClr val="tx1"/>
            </a:solidFill>
            <a:round/>
            <a:headEnd/>
            <a:tailEnd type="triangle" w="med" len="med"/>
          </a:ln>
          <a:effectLst/>
        </p:spPr>
        <p:txBody>
          <a:bodyPr/>
          <a:lstStyle/>
          <a:p>
            <a:endParaRPr lang="ja-JP" altLang="en-US"/>
          </a:p>
        </p:txBody>
      </p:sp>
      <p:sp>
        <p:nvSpPr>
          <p:cNvPr id="34829" name="Line 13"/>
          <p:cNvSpPr>
            <a:spLocks noChangeShapeType="1"/>
          </p:cNvSpPr>
          <p:nvPr/>
        </p:nvSpPr>
        <p:spPr bwMode="auto">
          <a:xfrm>
            <a:off x="1476375" y="4292600"/>
            <a:ext cx="1582738" cy="73025"/>
          </a:xfrm>
          <a:prstGeom prst="line">
            <a:avLst/>
          </a:prstGeom>
          <a:noFill/>
          <a:ln w="9525">
            <a:solidFill>
              <a:schemeClr val="tx1"/>
            </a:solidFill>
            <a:round/>
            <a:headEnd/>
            <a:tailEnd type="triangle" w="med" len="med"/>
          </a:ln>
          <a:effectLst/>
        </p:spPr>
        <p:txBody>
          <a:bodyPr/>
          <a:lstStyle/>
          <a:p>
            <a:endParaRPr lang="ja-JP" altLang="en-US"/>
          </a:p>
        </p:txBody>
      </p:sp>
      <p:sp>
        <p:nvSpPr>
          <p:cNvPr id="34830" name="Text Box 14"/>
          <p:cNvSpPr txBox="1">
            <a:spLocks noChangeArrowheads="1"/>
          </p:cNvSpPr>
          <p:nvPr/>
        </p:nvSpPr>
        <p:spPr bwMode="auto">
          <a:xfrm>
            <a:off x="323850" y="4076700"/>
            <a:ext cx="1098550" cy="366713"/>
          </a:xfrm>
          <a:prstGeom prst="rect">
            <a:avLst/>
          </a:prstGeom>
          <a:noFill/>
          <a:ln w="9525">
            <a:noFill/>
            <a:miter lim="800000"/>
            <a:headEnd/>
            <a:tailEnd/>
          </a:ln>
          <a:effectLst/>
        </p:spPr>
        <p:txBody>
          <a:bodyPr wrap="none">
            <a:spAutoFit/>
          </a:bodyPr>
          <a:lstStyle/>
          <a:p>
            <a:r>
              <a:rPr lang="ja-JP" altLang="en-US"/>
              <a:t>格納容器</a:t>
            </a:r>
          </a:p>
        </p:txBody>
      </p:sp>
      <p:sp>
        <p:nvSpPr>
          <p:cNvPr id="34831" name="Rectangle 15"/>
          <p:cNvSpPr>
            <a:spLocks noChangeArrowheads="1"/>
          </p:cNvSpPr>
          <p:nvPr/>
        </p:nvSpPr>
        <p:spPr bwMode="auto">
          <a:xfrm>
            <a:off x="1692275" y="5445125"/>
            <a:ext cx="5975350" cy="4897438"/>
          </a:xfrm>
          <a:prstGeom prst="rect">
            <a:avLst/>
          </a:prstGeom>
          <a:solidFill>
            <a:schemeClr val="bg1"/>
          </a:solidFill>
          <a:ln w="9525">
            <a:noFill/>
            <a:miter lim="800000"/>
            <a:headEnd/>
            <a:tailEnd/>
          </a:ln>
          <a:effectLst/>
        </p:spPr>
        <p:txBody>
          <a:bodyPr wrap="none" anchor="ctr"/>
          <a:lstStyle/>
          <a:p>
            <a:pPr algn="ctr"/>
            <a:endParaRPr lang="ja-JP" altLang="ja-JP"/>
          </a:p>
        </p:txBody>
      </p:sp>
      <p:sp>
        <p:nvSpPr>
          <p:cNvPr id="34833" name="Text Box 17"/>
          <p:cNvSpPr txBox="1">
            <a:spLocks noChangeArrowheads="1"/>
          </p:cNvSpPr>
          <p:nvPr/>
        </p:nvSpPr>
        <p:spPr bwMode="auto">
          <a:xfrm>
            <a:off x="3419475" y="5805488"/>
            <a:ext cx="5426075" cy="517525"/>
          </a:xfrm>
          <a:prstGeom prst="rect">
            <a:avLst/>
          </a:prstGeom>
          <a:noFill/>
          <a:ln w="9525">
            <a:noFill/>
            <a:miter lim="800000"/>
            <a:headEnd/>
            <a:tailEnd/>
          </a:ln>
          <a:effectLst/>
        </p:spPr>
        <p:txBody>
          <a:bodyPr wrap="none">
            <a:spAutoFit/>
          </a:bodyPr>
          <a:lstStyle/>
          <a:p>
            <a:r>
              <a:rPr lang="ja-JP" altLang="en-US" sz="1400"/>
              <a:t>東北電力ホームページより</a:t>
            </a:r>
          </a:p>
          <a:p>
            <a:r>
              <a:rPr lang="en-US" altLang="ja-JP" sz="1400"/>
              <a:t>(</a:t>
            </a:r>
            <a:r>
              <a:rPr lang="en-US" altLang="ja-JP" sz="1400">
                <a:hlinkClick r:id="rId3"/>
              </a:rPr>
              <a:t>http://www.tohoku-epco.co.jp/electr/genshi/shiryo/system/03.html</a:t>
            </a:r>
            <a:r>
              <a:rPr lang="ja-JP" altLang="en-US" sz="140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 Box 3"/>
          <p:cNvSpPr txBox="1">
            <a:spLocks noChangeArrowheads="1"/>
          </p:cNvSpPr>
          <p:nvPr/>
        </p:nvSpPr>
        <p:spPr bwMode="auto">
          <a:xfrm>
            <a:off x="468313" y="908050"/>
            <a:ext cx="8280400" cy="1069975"/>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  DNA </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の２重らせん鎖が切れて壊れます（</a:t>
            </a: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DNA</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障害）。細胞は強力にこれを直します（</a:t>
            </a: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DNA</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修復）。ですが、</a:t>
            </a: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DNA</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修復は</a:t>
            </a: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100%</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完璧ではなく、低い確率（</a:t>
            </a: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1Sv</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あたり</a:t>
            </a: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1/10,000</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前後</a:t>
            </a: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で「直し損ない」が生じます。これが突然変異です。突然変異が蓄積すると、やがて細胞ががん化すると考えられています。</a:t>
            </a:r>
          </a:p>
        </p:txBody>
      </p:sp>
      <p:graphicFrame>
        <p:nvGraphicFramePr>
          <p:cNvPr id="18436" name="Object 4"/>
          <p:cNvGraphicFramePr>
            <a:graphicFrameLocks noGrp="1" noChangeAspect="1"/>
          </p:cNvGraphicFramePr>
          <p:nvPr>
            <p:ph/>
          </p:nvPr>
        </p:nvGraphicFramePr>
        <p:xfrm>
          <a:off x="446088" y="2279650"/>
          <a:ext cx="8229600" cy="3094038"/>
        </p:xfrm>
        <a:graphic>
          <a:graphicData uri="http://schemas.openxmlformats.org/presentationml/2006/ole">
            <mc:AlternateContent xmlns:mc="http://schemas.openxmlformats.org/markup-compatibility/2006">
              <mc:Choice xmlns:v="urn:schemas-microsoft-com:vml" Requires="v">
                <p:oleObj name="Drawing" r:id="rId2" imgW="10258425" imgH="3857625" progId="">
                  <p:embed/>
                </p:oleObj>
              </mc:Choice>
              <mc:Fallback>
                <p:oleObj name="Drawing" r:id="rId2" imgW="10258425" imgH="3857625" progId="">
                  <p:embed/>
                  <p:pic>
                    <p:nvPicPr>
                      <p:cNvPr id="18436"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088" y="2279650"/>
                        <a:ext cx="8229600" cy="309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437" name="Rectangle 5"/>
          <p:cNvSpPr>
            <a:spLocks noChangeArrowheads="1"/>
          </p:cNvSpPr>
          <p:nvPr/>
        </p:nvSpPr>
        <p:spPr bwMode="auto">
          <a:xfrm>
            <a:off x="969963" y="3979863"/>
            <a:ext cx="1441450" cy="360362"/>
          </a:xfrm>
          <a:prstGeom prst="rect">
            <a:avLst/>
          </a:prstGeom>
          <a:solidFill>
            <a:schemeClr val="bg1"/>
          </a:solidFill>
          <a:ln w="9525">
            <a:noFill/>
            <a:miter lim="800000"/>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0000"/>
                </a:solidFill>
                <a:effectLst/>
                <a:uLnTx/>
                <a:uFillTx/>
                <a:latin typeface="Arial" charset="0"/>
                <a:ea typeface="ＭＳ Ｐゴシック" pitchFamily="50" charset="-128"/>
                <a:cs typeface="+mn-cs"/>
              </a:rPr>
              <a:t>アポトーシス</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0000"/>
                </a:solidFill>
                <a:effectLst/>
                <a:uLnTx/>
                <a:uFillTx/>
                <a:latin typeface="Arial" charset="0"/>
                <a:ea typeface="ＭＳ Ｐゴシック" pitchFamily="50" charset="-128"/>
                <a:cs typeface="+mn-cs"/>
              </a:rPr>
              <a:t>プログラム細胞死</a:t>
            </a:r>
          </a:p>
        </p:txBody>
      </p:sp>
      <p:sp>
        <p:nvSpPr>
          <p:cNvPr id="18438" name="Text Box 6"/>
          <p:cNvSpPr txBox="1">
            <a:spLocks noChangeArrowheads="1"/>
          </p:cNvSpPr>
          <p:nvPr/>
        </p:nvSpPr>
        <p:spPr bwMode="auto">
          <a:xfrm>
            <a:off x="5292725" y="4076700"/>
            <a:ext cx="1727200" cy="366713"/>
          </a:xfrm>
          <a:prstGeom prst="rect">
            <a:avLst/>
          </a:prstGeom>
          <a:solidFill>
            <a:schemeClr val="bg1"/>
          </a:solid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0000"/>
                </a:solidFill>
                <a:effectLst/>
                <a:uLnTx/>
                <a:uFillTx/>
                <a:latin typeface="Arial" charset="0"/>
                <a:ea typeface="ＭＳ Ｐゴシック" pitchFamily="50" charset="-128"/>
                <a:cs typeface="+mn-cs"/>
              </a:rPr>
              <a:t>細胞のがん化</a:t>
            </a:r>
          </a:p>
        </p:txBody>
      </p:sp>
      <p:sp>
        <p:nvSpPr>
          <p:cNvPr id="18439" name="Text Box 7"/>
          <p:cNvSpPr txBox="1">
            <a:spLocks noChangeArrowheads="1"/>
          </p:cNvSpPr>
          <p:nvPr/>
        </p:nvSpPr>
        <p:spPr bwMode="auto">
          <a:xfrm>
            <a:off x="7451725" y="4076700"/>
            <a:ext cx="1692275" cy="366713"/>
          </a:xfrm>
          <a:prstGeom prst="rect">
            <a:avLst/>
          </a:prstGeom>
          <a:solidFill>
            <a:schemeClr val="bg1"/>
          </a:solid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0000"/>
                </a:solidFill>
                <a:effectLst/>
                <a:uLnTx/>
                <a:uFillTx/>
                <a:latin typeface="Arial" charset="0"/>
                <a:ea typeface="ＭＳ Ｐゴシック" pitchFamily="50" charset="-128"/>
                <a:cs typeface="+mn-cs"/>
              </a:rPr>
              <a:t>がんの発症</a:t>
            </a:r>
          </a:p>
        </p:txBody>
      </p:sp>
      <p:sp>
        <p:nvSpPr>
          <p:cNvPr id="18440" name="Oval 8"/>
          <p:cNvSpPr>
            <a:spLocks noChangeArrowheads="1"/>
          </p:cNvSpPr>
          <p:nvPr/>
        </p:nvSpPr>
        <p:spPr bwMode="auto">
          <a:xfrm>
            <a:off x="468313" y="3644900"/>
            <a:ext cx="2519362" cy="1079500"/>
          </a:xfrm>
          <a:prstGeom prst="ellipse">
            <a:avLst/>
          </a:prstGeom>
          <a:noFill/>
          <a:ln w="9525">
            <a:solidFill>
              <a:srgbClr val="FF0000"/>
            </a:solid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18441" name="Text Box 9"/>
          <p:cNvSpPr txBox="1">
            <a:spLocks noChangeArrowheads="1"/>
          </p:cNvSpPr>
          <p:nvPr/>
        </p:nvSpPr>
        <p:spPr bwMode="auto">
          <a:xfrm>
            <a:off x="468313" y="234950"/>
            <a:ext cx="7272337" cy="396875"/>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a:ln>
                  <a:noFill/>
                </a:ln>
                <a:solidFill>
                  <a:srgbClr val="000000"/>
                </a:solidFill>
                <a:effectLst/>
                <a:uLnTx/>
                <a:uFillTx/>
                <a:latin typeface="Arial" charset="0"/>
                <a:ea typeface="ＭＳ Ｐゴシック" pitchFamily="50" charset="-128"/>
                <a:cs typeface="+mn-cs"/>
              </a:rPr>
              <a:t>放射線によるヒトの健康への影響（</a:t>
            </a:r>
            <a:r>
              <a:rPr kumimoji="1" lang="ja-JP" altLang="en-US" sz="2000" b="1" i="0" u="none" strike="noStrike" kern="1200" cap="none" spc="0" normalizeH="0" baseline="0" noProof="0">
                <a:ln>
                  <a:noFill/>
                </a:ln>
                <a:solidFill>
                  <a:srgbClr val="FF0000"/>
                </a:solidFill>
                <a:effectLst/>
                <a:uLnTx/>
                <a:uFillTx/>
                <a:latin typeface="Arial" charset="0"/>
                <a:ea typeface="ＭＳ Ｐゴシック" pitchFamily="50" charset="-128"/>
                <a:cs typeface="+mn-cs"/>
              </a:rPr>
              <a:t>確定的影響</a:t>
            </a:r>
            <a:r>
              <a:rPr kumimoji="1" lang="ja-JP" altLang="en-US" sz="2000" b="1" i="0" u="none" strike="noStrike" kern="1200" cap="none" spc="0" normalizeH="0" baseline="0" noProof="0">
                <a:ln>
                  <a:noFill/>
                </a:ln>
                <a:solidFill>
                  <a:srgbClr val="000000"/>
                </a:solidFill>
                <a:effectLst/>
                <a:uLnTx/>
                <a:uFillTx/>
                <a:latin typeface="Arial" charset="0"/>
                <a:ea typeface="ＭＳ Ｐゴシック" pitchFamily="50" charset="-128"/>
                <a:cs typeface="+mn-cs"/>
              </a:rPr>
              <a:t>＝急性障害）</a:t>
            </a:r>
          </a:p>
        </p:txBody>
      </p:sp>
      <p:sp>
        <p:nvSpPr>
          <p:cNvPr id="18442" name="Rectangle 10"/>
          <p:cNvSpPr>
            <a:spLocks noChangeArrowheads="1"/>
          </p:cNvSpPr>
          <p:nvPr/>
        </p:nvSpPr>
        <p:spPr bwMode="auto">
          <a:xfrm>
            <a:off x="5940425" y="2276475"/>
            <a:ext cx="3203575" cy="1512888"/>
          </a:xfrm>
          <a:prstGeom prst="rect">
            <a:avLst/>
          </a:prstGeom>
          <a:solidFill>
            <a:schemeClr val="bg1"/>
          </a:solidFill>
          <a:ln w="9525">
            <a:solidFill>
              <a:schemeClr val="bg1"/>
            </a:solidFill>
            <a:miter lim="800000"/>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793730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40"/>
                                        </p:tgtEl>
                                        <p:attrNameLst>
                                          <p:attrName>style.visibility</p:attrName>
                                        </p:attrNameLst>
                                      </p:cBhvr>
                                      <p:to>
                                        <p:strVal val="visible"/>
                                      </p:to>
                                    </p:set>
                                    <p:animEffect transition="in" filter="dissolve">
                                      <p:cBhvr>
                                        <p:cTn id="7" dur="500"/>
                                        <p:tgtEl>
                                          <p:spTgt spid="184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ext Box 4"/>
          <p:cNvSpPr txBox="1">
            <a:spLocks noChangeArrowheads="1"/>
          </p:cNvSpPr>
          <p:nvPr/>
        </p:nvSpPr>
        <p:spPr bwMode="auto">
          <a:xfrm>
            <a:off x="468313" y="234950"/>
            <a:ext cx="7272337" cy="396875"/>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a:ln>
                  <a:noFill/>
                </a:ln>
                <a:solidFill>
                  <a:srgbClr val="000000"/>
                </a:solidFill>
                <a:effectLst/>
                <a:uLnTx/>
                <a:uFillTx/>
                <a:latin typeface="Arial" charset="0"/>
                <a:ea typeface="ＭＳ Ｐゴシック" pitchFamily="50" charset="-128"/>
                <a:cs typeface="+mn-cs"/>
              </a:rPr>
              <a:t>放射線によるヒトの健康への影響（</a:t>
            </a:r>
            <a:r>
              <a:rPr kumimoji="1" lang="ja-JP" altLang="en-US" sz="2000" b="1" i="0" u="none" strike="noStrike" kern="1200" cap="none" spc="0" normalizeH="0" baseline="0" noProof="0">
                <a:ln>
                  <a:noFill/>
                </a:ln>
                <a:solidFill>
                  <a:srgbClr val="FF0000"/>
                </a:solidFill>
                <a:effectLst/>
                <a:uLnTx/>
                <a:uFillTx/>
                <a:latin typeface="Arial" charset="0"/>
                <a:ea typeface="ＭＳ Ｐゴシック" pitchFamily="50" charset="-128"/>
                <a:cs typeface="+mn-cs"/>
              </a:rPr>
              <a:t>確定的影響</a:t>
            </a:r>
            <a:r>
              <a:rPr kumimoji="1" lang="ja-JP" altLang="en-US" sz="2000" b="1" i="0" u="none" strike="noStrike" kern="1200" cap="none" spc="0" normalizeH="0" baseline="0" noProof="0">
                <a:ln>
                  <a:noFill/>
                </a:ln>
                <a:solidFill>
                  <a:srgbClr val="000000"/>
                </a:solidFill>
                <a:effectLst/>
                <a:uLnTx/>
                <a:uFillTx/>
                <a:latin typeface="Arial" charset="0"/>
                <a:ea typeface="ＭＳ Ｐゴシック" pitchFamily="50" charset="-128"/>
                <a:cs typeface="+mn-cs"/>
              </a:rPr>
              <a:t>＝急性障害）</a:t>
            </a:r>
          </a:p>
        </p:txBody>
      </p:sp>
      <p:sp>
        <p:nvSpPr>
          <p:cNvPr id="17413" name="Text Box 5"/>
          <p:cNvSpPr txBox="1">
            <a:spLocks noChangeArrowheads="1"/>
          </p:cNvSpPr>
          <p:nvPr/>
        </p:nvSpPr>
        <p:spPr bwMode="auto">
          <a:xfrm>
            <a:off x="971550" y="908050"/>
            <a:ext cx="7200900" cy="641350"/>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 Sv</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以上の放射線を一度に被ばくすると、急性の健康障害が起こります。</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ヒトの致死線量（半数が</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30</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日以内に死亡）は</a:t>
            </a: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3-5 Gy </a:t>
            </a:r>
            <a:r>
              <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とされています。</a:t>
            </a:r>
          </a:p>
        </p:txBody>
      </p:sp>
      <p:graphicFrame>
        <p:nvGraphicFramePr>
          <p:cNvPr id="17474" name="Group 66"/>
          <p:cNvGraphicFramePr>
            <a:graphicFrameLocks noGrp="1"/>
          </p:cNvGraphicFramePr>
          <p:nvPr>
            <p:ph/>
          </p:nvPr>
        </p:nvGraphicFramePr>
        <p:xfrm>
          <a:off x="468313" y="2133600"/>
          <a:ext cx="8229600" cy="4544062"/>
        </p:xfrm>
        <a:graphic>
          <a:graphicData uri="http://schemas.openxmlformats.org/drawingml/2006/table">
            <a:tbl>
              <a:tblPr/>
              <a:tblGrid>
                <a:gridCol w="1943100">
                  <a:extLst>
                    <a:ext uri="{9D8B030D-6E8A-4147-A177-3AD203B41FA5}">
                      <a16:colId xmlns:a16="http://schemas.microsoft.com/office/drawing/2014/main" val="20000"/>
                    </a:ext>
                  </a:extLst>
                </a:gridCol>
                <a:gridCol w="6286500">
                  <a:extLst>
                    <a:ext uri="{9D8B030D-6E8A-4147-A177-3AD203B41FA5}">
                      <a16:colId xmlns:a16="http://schemas.microsoft.com/office/drawing/2014/main" val="20001"/>
                    </a:ext>
                  </a:extLst>
                </a:gridCol>
              </a:tblGrid>
              <a:tr h="7445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000" b="0" i="0" u="none" strike="noStrike" cap="none" normalizeH="0" baseline="0">
                          <a:ln>
                            <a:noFill/>
                          </a:ln>
                          <a:solidFill>
                            <a:schemeClr val="tx1"/>
                          </a:solidFill>
                          <a:effectLst/>
                          <a:latin typeface="Arial" charset="0"/>
                          <a:ea typeface="ＭＳ Ｐゴシック" pitchFamily="50" charset="-128"/>
                        </a:rPr>
                        <a:t>1 Sv</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一部の人に、嘔吐、倦怠感などの二日酔いに似た症状（放射線宿酔）が出るが、</a:t>
                      </a:r>
                      <a:r>
                        <a:rPr kumimoji="1" lang="ja-JP" altLang="en-US" sz="1600" b="0" i="0" u="none" strike="noStrike" cap="none" normalizeH="0" baseline="0">
                          <a:ln>
                            <a:noFill/>
                          </a:ln>
                          <a:solidFill>
                            <a:srgbClr val="FF0000"/>
                          </a:solidFill>
                          <a:effectLst/>
                          <a:latin typeface="Arial" charset="0"/>
                          <a:ea typeface="ＭＳ Ｐゴシック" pitchFamily="50" charset="-128"/>
                        </a:rPr>
                        <a:t>死には至らない</a:t>
                      </a:r>
                      <a:r>
                        <a:rPr kumimoji="1" lang="ja-JP" altLang="en-US" sz="1600" b="0" i="0" u="none" strike="noStrike" cap="none" normalizeH="0" baseline="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429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000" b="0" i="0" u="none" strike="noStrike" cap="none" normalizeH="0" baseline="0">
                          <a:ln>
                            <a:noFill/>
                          </a:ln>
                          <a:solidFill>
                            <a:schemeClr val="tx1"/>
                          </a:solidFill>
                          <a:effectLst/>
                          <a:latin typeface="Arial" charset="0"/>
                          <a:ea typeface="ＭＳ Ｐゴシック" pitchFamily="50" charset="-128"/>
                        </a:rPr>
                        <a:t>1.5 SV </a:t>
                      </a:r>
                      <a:r>
                        <a:rPr kumimoji="1" lang="ja-JP" altLang="en-US" sz="2000" b="0" i="0" u="none" strike="noStrike" cap="none" normalizeH="0" baseline="0">
                          <a:ln>
                            <a:noFill/>
                          </a:ln>
                          <a:solidFill>
                            <a:schemeClr val="tx1"/>
                          </a:solidFill>
                          <a:effectLst/>
                          <a:latin typeface="Arial" charset="0"/>
                          <a:ea typeface="ＭＳ Ｐゴシック" pitchFamily="50" charset="-128"/>
                        </a:rPr>
                        <a:t>以上</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造血細胞が死滅し、白血球と血小板が減少。出血が増えるとともに、免疫力が低下し、感染症が多発する。３０－６０日で死亡する場合がある</a:t>
                      </a:r>
                      <a:r>
                        <a:rPr kumimoji="1" lang="en-US" altLang="ja-JP" sz="1600" b="0" i="0" u="none" strike="noStrike" cap="none" normalizeH="0" baseline="0">
                          <a:ln>
                            <a:noFill/>
                          </a:ln>
                          <a:solidFill>
                            <a:schemeClr val="tx1"/>
                          </a:solidFill>
                          <a:effectLst/>
                          <a:latin typeface="Arial" charset="0"/>
                          <a:ea typeface="ＭＳ Ｐゴシック" pitchFamily="50" charset="-128"/>
                        </a:rPr>
                        <a:t>(</a:t>
                      </a:r>
                      <a:r>
                        <a:rPr kumimoji="1" lang="ja-JP" altLang="en-US" sz="1600" b="0" i="0" u="none" strike="noStrike" cap="none" normalizeH="0" baseline="0">
                          <a:ln>
                            <a:noFill/>
                          </a:ln>
                          <a:solidFill>
                            <a:schemeClr val="tx1"/>
                          </a:solidFill>
                          <a:effectLst/>
                          <a:latin typeface="Arial" charset="0"/>
                          <a:ea typeface="ＭＳ Ｐゴシック" pitchFamily="50" charset="-128"/>
                        </a:rPr>
                        <a:t>急性骨髄症候群）。</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445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000" b="0" i="0" u="none" strike="noStrike" cap="none" normalizeH="0" baseline="0">
                          <a:ln>
                            <a:noFill/>
                          </a:ln>
                          <a:solidFill>
                            <a:schemeClr val="tx1"/>
                          </a:solidFill>
                          <a:effectLst/>
                          <a:latin typeface="Arial" charset="0"/>
                          <a:ea typeface="ＭＳ Ｐゴシック" pitchFamily="50" charset="-128"/>
                        </a:rPr>
                        <a:t>3-4 Sv</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脱毛や一時的紅班。</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急性骨髄症候群、</a:t>
                      </a:r>
                      <a:r>
                        <a:rPr kumimoji="1" lang="ja-JP" altLang="en-US" sz="1600" b="0" i="0" u="none" strike="noStrike" cap="none" normalizeH="0" baseline="0">
                          <a:ln>
                            <a:noFill/>
                          </a:ln>
                          <a:solidFill>
                            <a:srgbClr val="FF0000"/>
                          </a:solidFill>
                          <a:effectLst/>
                          <a:latin typeface="Arial" charset="0"/>
                          <a:ea typeface="ＭＳ Ｐゴシック" pitchFamily="50" charset="-128"/>
                        </a:rPr>
                        <a:t>腸死によって３０日以内に半数が死滅する</a:t>
                      </a:r>
                      <a:r>
                        <a:rPr kumimoji="1" lang="ja-JP" altLang="en-US" sz="1600" b="0" i="0" u="none" strike="noStrike" cap="none" normalizeH="0" baseline="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445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000" b="0" i="0" u="none" strike="noStrike" cap="none" normalizeH="0" baseline="0">
                          <a:ln>
                            <a:noFill/>
                          </a:ln>
                          <a:solidFill>
                            <a:schemeClr val="tx1"/>
                          </a:solidFill>
                          <a:effectLst/>
                          <a:latin typeface="Arial" charset="0"/>
                          <a:ea typeface="ＭＳ Ｐゴシック" pitchFamily="50" charset="-128"/>
                        </a:rPr>
                        <a:t>5 Sv </a:t>
                      </a:r>
                      <a:r>
                        <a:rPr kumimoji="1" lang="ja-JP" altLang="en-US" sz="2000" b="0" i="0" u="none" strike="noStrike" cap="none" normalizeH="0" baseline="0">
                          <a:ln>
                            <a:noFill/>
                          </a:ln>
                          <a:solidFill>
                            <a:schemeClr val="tx1"/>
                          </a:solidFill>
                          <a:effectLst/>
                          <a:latin typeface="Arial" charset="0"/>
                          <a:ea typeface="ＭＳ Ｐゴシック" pitchFamily="50" charset="-128"/>
                        </a:rPr>
                        <a:t>以上</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小腸の幹細胞が死滅し、腸菅上皮が失われて下痢、細菌感染を起こし死に至る（腸死）。</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429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000" b="0" i="0" u="none" strike="noStrike" cap="none" normalizeH="0" baseline="0">
                          <a:ln>
                            <a:noFill/>
                          </a:ln>
                          <a:solidFill>
                            <a:schemeClr val="tx1"/>
                          </a:solidFill>
                          <a:effectLst/>
                          <a:latin typeface="Arial" charset="0"/>
                          <a:ea typeface="ＭＳ Ｐゴシック" pitchFamily="50" charset="-128"/>
                        </a:rPr>
                        <a:t>7 Sv </a:t>
                      </a:r>
                      <a:r>
                        <a:rPr kumimoji="1" lang="ja-JP" altLang="en-US" sz="2000" b="0" i="0" u="none" strike="noStrike" cap="none" normalizeH="0" baseline="0">
                          <a:ln>
                            <a:noFill/>
                          </a:ln>
                          <a:solidFill>
                            <a:schemeClr val="tx1"/>
                          </a:solidFill>
                          <a:effectLst/>
                          <a:latin typeface="Arial" charset="0"/>
                          <a:ea typeface="ＭＳ Ｐゴシック" pitchFamily="50" charset="-128"/>
                        </a:rPr>
                        <a:t>以上</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rgbClr val="FF0000"/>
                          </a:solidFill>
                          <a:effectLst/>
                          <a:latin typeface="Arial" charset="0"/>
                          <a:ea typeface="ＭＳ Ｐゴシック" pitchFamily="50" charset="-128"/>
                        </a:rPr>
                        <a:t>急性骨髄症候群および腸死によって、全員が３０日以内に死亡する</a:t>
                      </a:r>
                      <a:r>
                        <a:rPr kumimoji="1" lang="ja-JP" altLang="en-US" sz="1600" b="0" i="0" u="none" strike="noStrike" cap="none" normalizeH="0" baseline="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445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000" b="0" i="0" u="none" strike="noStrike" cap="none" normalizeH="0" baseline="0">
                          <a:ln>
                            <a:noFill/>
                          </a:ln>
                          <a:solidFill>
                            <a:schemeClr val="tx1"/>
                          </a:solidFill>
                          <a:effectLst/>
                          <a:latin typeface="Arial" charset="0"/>
                          <a:ea typeface="ＭＳ Ｐゴシック" pitchFamily="50" charset="-128"/>
                        </a:rPr>
                        <a:t>30 Sv </a:t>
                      </a:r>
                      <a:r>
                        <a:rPr kumimoji="1" lang="ja-JP" altLang="en-US" sz="2000" b="0" i="0" u="none" strike="noStrike" cap="none" normalizeH="0" baseline="0">
                          <a:ln>
                            <a:noFill/>
                          </a:ln>
                          <a:solidFill>
                            <a:schemeClr val="tx1"/>
                          </a:solidFill>
                          <a:effectLst/>
                          <a:latin typeface="Arial" charset="0"/>
                          <a:ea typeface="ＭＳ Ｐゴシック" pitchFamily="50" charset="-128"/>
                        </a:rPr>
                        <a:t>以上</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charset="0"/>
                          <a:ea typeface="ＭＳ Ｐゴシック" pitchFamily="50" charset="-128"/>
                        </a:rPr>
                        <a:t>脳が傷害され、意識障害、ショック症状を示す。</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7475" name="Text Box 67"/>
          <p:cNvSpPr txBox="1">
            <a:spLocks noChangeArrowheads="1"/>
          </p:cNvSpPr>
          <p:nvPr/>
        </p:nvSpPr>
        <p:spPr bwMode="auto">
          <a:xfrm>
            <a:off x="1763713" y="1622425"/>
            <a:ext cx="3663950" cy="366713"/>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 Sv = 1,000 mSv =1,000,000 uSv</a:t>
            </a:r>
          </a:p>
        </p:txBody>
      </p:sp>
      <p:sp>
        <p:nvSpPr>
          <p:cNvPr id="17476" name="Text Box 68"/>
          <p:cNvSpPr txBox="1">
            <a:spLocks noChangeArrowheads="1"/>
          </p:cNvSpPr>
          <p:nvPr/>
        </p:nvSpPr>
        <p:spPr bwMode="auto">
          <a:xfrm>
            <a:off x="2555875" y="5540375"/>
            <a:ext cx="5810250" cy="336550"/>
          </a:xfrm>
          <a:prstGeom prst="rect">
            <a:avLst/>
          </a:prstGeom>
          <a:noFill/>
          <a:ln w="9525">
            <a:noFill/>
            <a:miter lim="800000"/>
            <a:headEnd/>
            <a:tailEnd/>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1999</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年東海村</a:t>
            </a: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JCO</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の臨界事故では２名が、</a:t>
            </a: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6 </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から </a:t>
            </a: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20 Sv </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を被ばく</a:t>
            </a:r>
          </a:p>
        </p:txBody>
      </p:sp>
      <p:sp>
        <p:nvSpPr>
          <p:cNvPr id="17477" name="Text Box 69"/>
          <p:cNvSpPr txBox="1">
            <a:spLocks noChangeArrowheads="1"/>
          </p:cNvSpPr>
          <p:nvPr/>
        </p:nvSpPr>
        <p:spPr bwMode="auto">
          <a:xfrm>
            <a:off x="323850" y="960438"/>
            <a:ext cx="8569325" cy="955675"/>
          </a:xfrm>
          <a:prstGeom prst="rect">
            <a:avLst/>
          </a:prstGeom>
          <a:solidFill>
            <a:schemeClr val="bg1"/>
          </a:solidFill>
          <a:ln w="9525">
            <a:solidFill>
              <a:srgbClr val="FF0000"/>
            </a:solid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8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このような大量の放射線を一般市民が浴びることはありません。また、低線量被ばくでは決して起こりません。</a:t>
            </a:r>
          </a:p>
        </p:txBody>
      </p:sp>
    </p:spTree>
    <p:extLst>
      <p:ext uri="{BB962C8B-B14F-4D97-AF65-F5344CB8AC3E}">
        <p14:creationId xmlns:p14="http://schemas.microsoft.com/office/powerpoint/2010/main" val="2638057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477"/>
                                        </p:tgtEl>
                                        <p:attrNameLst>
                                          <p:attrName>style.visibility</p:attrName>
                                        </p:attrNameLst>
                                      </p:cBhvr>
                                      <p:to>
                                        <p:strVal val="visible"/>
                                      </p:to>
                                    </p:set>
                                    <p:animEffect transition="in" filter="dissolve">
                                      <p:cBhvr>
                                        <p:cTn id="7" dur="500"/>
                                        <p:tgtEl>
                                          <p:spTgt spid="174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7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p:txBody>
          <a:bodyPr/>
          <a:lstStyle/>
          <a:p>
            <a:endParaRPr kumimoji="1" lang="ja-JP" altLang="en-US"/>
          </a:p>
        </p:txBody>
      </p:sp>
      <p:pic>
        <p:nvPicPr>
          <p:cNvPr id="99330" name="Picture 2" descr="https://m.media-amazon.com/images/I/51yExNf-a8L._AC_.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04664"/>
            <a:ext cx="3294186" cy="329418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s://m.media-amazon.com/images/I/51yExNf-a8L._AC_.jpg"/>
          <p:cNvPicPr>
            <a:picLocks noChangeAspect="1" noChangeArrowheads="1"/>
          </p:cNvPicPr>
          <p:nvPr/>
        </p:nvPicPr>
        <p:blipFill rotWithShape="1">
          <a:blip r:embed="rId2">
            <a:extLst>
              <a:ext uri="{28A0092B-C50C-407E-A947-70E740481C1C}">
                <a14:useLocalDpi xmlns:a14="http://schemas.microsoft.com/office/drawing/2010/main" val="0"/>
              </a:ext>
            </a:extLst>
          </a:blip>
          <a:srcRect l="22322" t="22322" r="23214" b="41071"/>
          <a:stretch/>
        </p:blipFill>
        <p:spPr bwMode="auto">
          <a:xfrm>
            <a:off x="1835696" y="1770459"/>
            <a:ext cx="7548269" cy="50734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4830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71532" y="304455"/>
            <a:ext cx="8079255"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1960</a:t>
            </a:r>
            <a:r>
              <a:rPr kumimoji="1" lang="ja-JP"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年代から</a:t>
            </a:r>
            <a:r>
              <a:rPr kumimoji="1" lang="en-US" altLang="ja-JP" sz="24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1980</a:t>
            </a:r>
            <a:r>
              <a:rPr kumimoji="1" lang="ja-JP"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年代にもっとも精力的に研究が進められ、放射線生物学が進展した。</a:t>
            </a:r>
          </a:p>
        </p:txBody>
      </p:sp>
      <p:sp>
        <p:nvSpPr>
          <p:cNvPr id="10" name="テキスト ボックス 9"/>
          <p:cNvSpPr txBox="1"/>
          <p:nvPr/>
        </p:nvSpPr>
        <p:spPr>
          <a:xfrm>
            <a:off x="827583" y="2594535"/>
            <a:ext cx="212927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dirty="0">
                <a:solidFill>
                  <a:prstClr val="black"/>
                </a:solidFill>
                <a:latin typeface="Times New Roman" panose="02020603050405020304" pitchFamily="18" charset="0"/>
                <a:ea typeface="游ゴシック" panose="020B0400000000000000" pitchFamily="50" charset="-128"/>
                <a:cs typeface="Times New Roman" panose="02020603050405020304" pitchFamily="18" charset="0"/>
              </a:rPr>
              <a:t>さらに、</a:t>
            </a:r>
            <a:endParaRPr kumimoji="1" lang="ja-JP"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endParaRPr>
          </a:p>
        </p:txBody>
      </p:sp>
      <p:sp>
        <p:nvSpPr>
          <p:cNvPr id="11" name="テキスト ボックス 10"/>
          <p:cNvSpPr txBox="1"/>
          <p:nvPr/>
        </p:nvSpPr>
        <p:spPr>
          <a:xfrm>
            <a:off x="571532" y="3307852"/>
            <a:ext cx="5611993"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放射線ががん細胞を選択的に殺すことが発見され、外科手術ができないがん患者でも放射線でがんを治療できる道が拓けた。</a:t>
            </a:r>
          </a:p>
        </p:txBody>
      </p:sp>
      <p:sp>
        <p:nvSpPr>
          <p:cNvPr id="14" name="テキスト ボックス 13"/>
          <p:cNvSpPr txBox="1"/>
          <p:nvPr/>
        </p:nvSpPr>
        <p:spPr>
          <a:xfrm>
            <a:off x="571532" y="5603231"/>
            <a:ext cx="8160401"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核戦争と放射線治療では、高線量の放射線を高線量率で被ばくすることが想定される。</a:t>
            </a:r>
          </a:p>
        </p:txBody>
      </p:sp>
      <p:grpSp>
        <p:nvGrpSpPr>
          <p:cNvPr id="6" name="グループ化 5"/>
          <p:cNvGrpSpPr/>
          <p:nvPr/>
        </p:nvGrpSpPr>
        <p:grpSpPr>
          <a:xfrm>
            <a:off x="1404392" y="3560250"/>
            <a:ext cx="7521244" cy="1845864"/>
            <a:chOff x="1404392" y="3560250"/>
            <a:chExt cx="7521244" cy="1845864"/>
          </a:xfrm>
        </p:grpSpPr>
        <p:grpSp>
          <p:nvGrpSpPr>
            <p:cNvPr id="16" name="グループ化 15"/>
            <p:cNvGrpSpPr/>
            <p:nvPr/>
          </p:nvGrpSpPr>
          <p:grpSpPr>
            <a:xfrm>
              <a:off x="1404392" y="4577234"/>
              <a:ext cx="2859155" cy="523220"/>
              <a:chOff x="1409469" y="4609105"/>
              <a:chExt cx="2859155" cy="523220"/>
            </a:xfrm>
          </p:grpSpPr>
          <p:sp>
            <p:nvSpPr>
              <p:cNvPr id="12" name="右矢印 11"/>
              <p:cNvSpPr/>
              <p:nvPr/>
            </p:nvSpPr>
            <p:spPr>
              <a:xfrm>
                <a:off x="1409469" y="4666733"/>
                <a:ext cx="647114" cy="4079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 name="テキスト ボックス 12"/>
              <p:cNvSpPr txBox="1"/>
              <p:nvPr/>
            </p:nvSpPr>
            <p:spPr>
              <a:xfrm>
                <a:off x="2288595" y="4609105"/>
                <a:ext cx="1980029"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放射線治療</a:t>
                </a:r>
              </a:p>
            </p:txBody>
          </p:sp>
        </p:grpSp>
        <p:pic>
          <p:nvPicPr>
            <p:cNvPr id="12292" name="Picture 4" descr="「Radiation therapy」の画像検索結果"/>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06714" y="3560250"/>
              <a:ext cx="1944246" cy="1296165"/>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6277314" y="4944449"/>
              <a:ext cx="264832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hlinkClick r:id="rId3"/>
                </a:rPr>
                <a:t>https://www.gettyimages.co.jp/%E5%86%99%E7%9C%9F/%E6%94%BE%E5%B0%84%E7%B7%9A%E6%B2%BB%E7%99%82</a:t>
              </a:r>
              <a:endParaRPr kumimoji="1" lang="ja-JP" altLang="en-US" sz="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grpSp>
        <p:nvGrpSpPr>
          <p:cNvPr id="9" name="グループ化 8"/>
          <p:cNvGrpSpPr/>
          <p:nvPr/>
        </p:nvGrpSpPr>
        <p:grpSpPr>
          <a:xfrm>
            <a:off x="665321" y="1502686"/>
            <a:ext cx="7985467" cy="1928145"/>
            <a:chOff x="672606" y="1502686"/>
            <a:chExt cx="8153116" cy="1928145"/>
          </a:xfrm>
        </p:grpSpPr>
        <p:sp>
          <p:nvSpPr>
            <p:cNvPr id="7" name="テキスト ボックス 6"/>
            <p:cNvSpPr txBox="1"/>
            <p:nvPr/>
          </p:nvSpPr>
          <p:spPr>
            <a:xfrm>
              <a:off x="672606" y="1502686"/>
              <a:ext cx="5151743"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アメリカとソ連との間の核戦争がリアルに想定されていた。</a:t>
              </a:r>
              <a:endParaRPr kumimoji="1"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endParaRPr>
            </a:p>
          </p:txBody>
        </p:sp>
        <p:pic>
          <p:nvPicPr>
            <p:cNvPr id="12290" name="Picture 2" descr="「核爆弾 爆発」の画像検索結果"/>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24436" y="1609321"/>
              <a:ext cx="2801286" cy="1575724"/>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p:cNvSpPr txBox="1"/>
            <p:nvPr/>
          </p:nvSpPr>
          <p:spPr>
            <a:xfrm>
              <a:off x="6458373" y="3215387"/>
              <a:ext cx="2286203" cy="21544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hlinkClick r:id="rId5"/>
                </a:rPr>
                <a:t>https://www.youtube.com/watch?v=f_2ps6RIR9U</a:t>
              </a:r>
              <a:endParaRPr kumimoji="1" lang="ja-JP" altLang="en-US" sz="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1288805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 Box 3"/>
          <p:cNvSpPr txBox="1">
            <a:spLocks noChangeArrowheads="1"/>
          </p:cNvSpPr>
          <p:nvPr/>
        </p:nvSpPr>
        <p:spPr bwMode="auto">
          <a:xfrm>
            <a:off x="468313" y="908050"/>
            <a:ext cx="8280400" cy="1069975"/>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  DNA </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の２重らせん鎖が切れて壊れます（</a:t>
            </a: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DNA</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障害）。細胞は強力にこれを直します（</a:t>
            </a: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DNA</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修復）。ですが、</a:t>
            </a: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DNA</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修復は</a:t>
            </a: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100%</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完璧ではなく、低い確率（</a:t>
            </a: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1Sv</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あたり</a:t>
            </a: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1/10,000</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前後</a:t>
            </a:r>
            <a:r>
              <a:rPr kumimoji="1" lang="en-US" altLang="ja-JP"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a:t>
            </a:r>
            <a:r>
              <a:rPr kumimoji="1" lang="ja-JP" altLang="en-US" sz="16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t>で「直し損ない」が生じます。これが突然変異です。突然変異が蓄積すると、やがて細胞ががん化すると考えられています。</a:t>
            </a:r>
          </a:p>
        </p:txBody>
      </p:sp>
      <p:graphicFrame>
        <p:nvGraphicFramePr>
          <p:cNvPr id="18436" name="Object 4"/>
          <p:cNvGraphicFramePr>
            <a:graphicFrameLocks noGrp="1" noChangeAspect="1"/>
          </p:cNvGraphicFramePr>
          <p:nvPr>
            <p:ph/>
          </p:nvPr>
        </p:nvGraphicFramePr>
        <p:xfrm>
          <a:off x="446088" y="2279650"/>
          <a:ext cx="8229600" cy="3094038"/>
        </p:xfrm>
        <a:graphic>
          <a:graphicData uri="http://schemas.openxmlformats.org/presentationml/2006/ole">
            <mc:AlternateContent xmlns:mc="http://schemas.openxmlformats.org/markup-compatibility/2006">
              <mc:Choice xmlns:v="urn:schemas-microsoft-com:vml" Requires="v">
                <p:oleObj name="Drawing" r:id="rId2" imgW="10258425" imgH="3857625" progId="">
                  <p:embed/>
                </p:oleObj>
              </mc:Choice>
              <mc:Fallback>
                <p:oleObj name="Drawing" r:id="rId2" imgW="10258425" imgH="3857625" progId="">
                  <p:embed/>
                  <p:pic>
                    <p:nvPicPr>
                      <p:cNvPr id="18436"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088" y="2279650"/>
                        <a:ext cx="8229600" cy="309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437" name="Rectangle 5"/>
          <p:cNvSpPr>
            <a:spLocks noChangeArrowheads="1"/>
          </p:cNvSpPr>
          <p:nvPr/>
        </p:nvSpPr>
        <p:spPr bwMode="auto">
          <a:xfrm>
            <a:off x="969963" y="3979863"/>
            <a:ext cx="1441450" cy="360362"/>
          </a:xfrm>
          <a:prstGeom prst="rect">
            <a:avLst/>
          </a:prstGeom>
          <a:solidFill>
            <a:schemeClr val="bg1"/>
          </a:solidFill>
          <a:ln w="9525">
            <a:noFill/>
            <a:miter lim="800000"/>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0000"/>
                </a:solidFill>
                <a:effectLst/>
                <a:uLnTx/>
                <a:uFillTx/>
                <a:latin typeface="Arial" charset="0"/>
                <a:ea typeface="ＭＳ Ｐゴシック" pitchFamily="50" charset="-128"/>
                <a:cs typeface="+mn-cs"/>
              </a:rPr>
              <a:t>アポトーシス</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0000"/>
                </a:solidFill>
                <a:effectLst/>
                <a:uLnTx/>
                <a:uFillTx/>
                <a:latin typeface="Arial" charset="0"/>
                <a:ea typeface="ＭＳ Ｐゴシック" pitchFamily="50" charset="-128"/>
                <a:cs typeface="+mn-cs"/>
              </a:rPr>
              <a:t>プログラム細胞死</a:t>
            </a:r>
          </a:p>
        </p:txBody>
      </p:sp>
      <p:sp>
        <p:nvSpPr>
          <p:cNvPr id="18438" name="Text Box 6"/>
          <p:cNvSpPr txBox="1">
            <a:spLocks noChangeArrowheads="1"/>
          </p:cNvSpPr>
          <p:nvPr/>
        </p:nvSpPr>
        <p:spPr bwMode="auto">
          <a:xfrm>
            <a:off x="5292725" y="4076700"/>
            <a:ext cx="1727200" cy="366713"/>
          </a:xfrm>
          <a:prstGeom prst="rect">
            <a:avLst/>
          </a:prstGeom>
          <a:solidFill>
            <a:schemeClr val="bg1"/>
          </a:solid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0000"/>
                </a:solidFill>
                <a:effectLst/>
                <a:uLnTx/>
                <a:uFillTx/>
                <a:latin typeface="Arial" charset="0"/>
                <a:ea typeface="ＭＳ Ｐゴシック" pitchFamily="50" charset="-128"/>
                <a:cs typeface="+mn-cs"/>
              </a:rPr>
              <a:t>細胞のがん化</a:t>
            </a:r>
          </a:p>
        </p:txBody>
      </p:sp>
      <p:sp>
        <p:nvSpPr>
          <p:cNvPr id="18439" name="Text Box 7"/>
          <p:cNvSpPr txBox="1">
            <a:spLocks noChangeArrowheads="1"/>
          </p:cNvSpPr>
          <p:nvPr/>
        </p:nvSpPr>
        <p:spPr bwMode="auto">
          <a:xfrm>
            <a:off x="7451725" y="4076700"/>
            <a:ext cx="1692275" cy="366713"/>
          </a:xfrm>
          <a:prstGeom prst="rect">
            <a:avLst/>
          </a:prstGeom>
          <a:solidFill>
            <a:schemeClr val="bg1"/>
          </a:solid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0000"/>
                </a:solidFill>
                <a:effectLst/>
                <a:uLnTx/>
                <a:uFillTx/>
                <a:latin typeface="Arial" charset="0"/>
                <a:ea typeface="ＭＳ Ｐゴシック" pitchFamily="50" charset="-128"/>
                <a:cs typeface="+mn-cs"/>
              </a:rPr>
              <a:t>がんの発症</a:t>
            </a:r>
          </a:p>
        </p:txBody>
      </p:sp>
      <p:sp>
        <p:nvSpPr>
          <p:cNvPr id="18440" name="Oval 8"/>
          <p:cNvSpPr>
            <a:spLocks noChangeArrowheads="1"/>
          </p:cNvSpPr>
          <p:nvPr/>
        </p:nvSpPr>
        <p:spPr bwMode="auto">
          <a:xfrm>
            <a:off x="468313" y="3644900"/>
            <a:ext cx="2519362" cy="1079500"/>
          </a:xfrm>
          <a:prstGeom prst="ellipse">
            <a:avLst/>
          </a:prstGeom>
          <a:noFill/>
          <a:ln w="9525">
            <a:solidFill>
              <a:srgbClr val="FF0000"/>
            </a:solid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18441" name="Text Box 9"/>
          <p:cNvSpPr txBox="1">
            <a:spLocks noChangeArrowheads="1"/>
          </p:cNvSpPr>
          <p:nvPr/>
        </p:nvSpPr>
        <p:spPr bwMode="auto">
          <a:xfrm>
            <a:off x="468313" y="234950"/>
            <a:ext cx="7272337" cy="396875"/>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a:ln>
                  <a:noFill/>
                </a:ln>
                <a:solidFill>
                  <a:srgbClr val="000000"/>
                </a:solidFill>
                <a:effectLst/>
                <a:uLnTx/>
                <a:uFillTx/>
                <a:latin typeface="Arial" charset="0"/>
                <a:ea typeface="ＭＳ Ｐゴシック" pitchFamily="50" charset="-128"/>
                <a:cs typeface="+mn-cs"/>
              </a:rPr>
              <a:t>放射線によるヒトの健康への影響（</a:t>
            </a:r>
            <a:r>
              <a:rPr kumimoji="1" lang="ja-JP" altLang="en-US" sz="2000" b="1" i="0" u="none" strike="noStrike" kern="1200" cap="none" spc="0" normalizeH="0" baseline="0" noProof="0">
                <a:ln>
                  <a:noFill/>
                </a:ln>
                <a:solidFill>
                  <a:srgbClr val="FF0000"/>
                </a:solidFill>
                <a:effectLst/>
                <a:uLnTx/>
                <a:uFillTx/>
                <a:latin typeface="Arial" charset="0"/>
                <a:ea typeface="ＭＳ Ｐゴシック" pitchFamily="50" charset="-128"/>
                <a:cs typeface="+mn-cs"/>
              </a:rPr>
              <a:t>確定的影響</a:t>
            </a:r>
            <a:r>
              <a:rPr kumimoji="1" lang="ja-JP" altLang="en-US" sz="2000" b="1" i="0" u="none" strike="noStrike" kern="1200" cap="none" spc="0" normalizeH="0" baseline="0" noProof="0">
                <a:ln>
                  <a:noFill/>
                </a:ln>
                <a:solidFill>
                  <a:srgbClr val="000000"/>
                </a:solidFill>
                <a:effectLst/>
                <a:uLnTx/>
                <a:uFillTx/>
                <a:latin typeface="Arial" charset="0"/>
                <a:ea typeface="ＭＳ Ｐゴシック" pitchFamily="50" charset="-128"/>
                <a:cs typeface="+mn-cs"/>
              </a:rPr>
              <a:t>＝急性障害）</a:t>
            </a:r>
          </a:p>
        </p:txBody>
      </p:sp>
      <p:sp>
        <p:nvSpPr>
          <p:cNvPr id="18442" name="Rectangle 10"/>
          <p:cNvSpPr>
            <a:spLocks noChangeArrowheads="1"/>
          </p:cNvSpPr>
          <p:nvPr/>
        </p:nvSpPr>
        <p:spPr bwMode="auto">
          <a:xfrm>
            <a:off x="5940425" y="2276475"/>
            <a:ext cx="3203575" cy="1512888"/>
          </a:xfrm>
          <a:prstGeom prst="rect">
            <a:avLst/>
          </a:prstGeom>
          <a:solidFill>
            <a:schemeClr val="bg1"/>
          </a:solidFill>
          <a:ln w="9525">
            <a:solidFill>
              <a:schemeClr val="bg1"/>
            </a:solidFill>
            <a:miter lim="800000"/>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grpSp>
        <p:nvGrpSpPr>
          <p:cNvPr id="10" name="グループ化 9">
            <a:extLst>
              <a:ext uri="{FF2B5EF4-FFF2-40B4-BE49-F238E27FC236}">
                <a16:creationId xmlns:a16="http://schemas.microsoft.com/office/drawing/2014/main" id="{06CA84E9-7F67-4DFE-B584-8413BD90A018}"/>
              </a:ext>
            </a:extLst>
          </p:cNvPr>
          <p:cNvGrpSpPr/>
          <p:nvPr/>
        </p:nvGrpSpPr>
        <p:grpSpPr>
          <a:xfrm>
            <a:off x="468312" y="4644352"/>
            <a:ext cx="2236510" cy="1810799"/>
            <a:chOff x="609739" y="4831307"/>
            <a:chExt cx="2236510" cy="1810799"/>
          </a:xfrm>
        </p:grpSpPr>
        <p:sp>
          <p:nvSpPr>
            <p:cNvPr id="11" name="下矢印 26">
              <a:extLst>
                <a:ext uri="{FF2B5EF4-FFF2-40B4-BE49-F238E27FC236}">
                  <a16:creationId xmlns:a16="http://schemas.microsoft.com/office/drawing/2014/main" id="{101E9E8D-A847-4D9F-A083-A85D664ED684}"/>
                </a:ext>
              </a:extLst>
            </p:cNvPr>
            <p:cNvSpPr/>
            <p:nvPr/>
          </p:nvSpPr>
          <p:spPr>
            <a:xfrm>
              <a:off x="1392072" y="4831307"/>
              <a:ext cx="518615" cy="11191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2" name="テキスト ボックス 11">
              <a:extLst>
                <a:ext uri="{FF2B5EF4-FFF2-40B4-BE49-F238E27FC236}">
                  <a16:creationId xmlns:a16="http://schemas.microsoft.com/office/drawing/2014/main" id="{18816508-CF3E-468F-B6CF-7207CDBD3583}"/>
                </a:ext>
              </a:extLst>
            </p:cNvPr>
            <p:cNvSpPr txBox="1"/>
            <p:nvPr/>
          </p:nvSpPr>
          <p:spPr>
            <a:xfrm>
              <a:off x="609739" y="6057331"/>
              <a:ext cx="2236510"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a:ln>
                    <a:noFill/>
                  </a:ln>
                  <a:solidFill>
                    <a:srgbClr val="000000"/>
                  </a:solidFill>
                  <a:effectLst/>
                  <a:uLnTx/>
                  <a:uFillTx/>
                  <a:latin typeface="Arial"/>
                  <a:ea typeface="ＭＳ Ｐゴシック"/>
                  <a:cs typeface="+mn-cs"/>
                </a:rPr>
                <a:t>放射線治療</a:t>
              </a:r>
            </a:p>
          </p:txBody>
        </p:sp>
      </p:grpSp>
    </p:spTree>
    <p:extLst>
      <p:ext uri="{BB962C8B-B14F-4D97-AF65-F5344CB8AC3E}">
        <p14:creationId xmlns:p14="http://schemas.microsoft.com/office/powerpoint/2010/main" val="2559650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40"/>
                                        </p:tgtEl>
                                        <p:attrNameLst>
                                          <p:attrName>style.visibility</p:attrName>
                                        </p:attrNameLst>
                                      </p:cBhvr>
                                      <p:to>
                                        <p:strVal val="visible"/>
                                      </p:to>
                                    </p:set>
                                    <p:animEffect transition="in" filter="dissolve">
                                      <p:cBhvr>
                                        <p:cTn id="7" dur="500"/>
                                        <p:tgtEl>
                                          <p:spTgt spid="1844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up)">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0" grpId="0" animBg="1"/>
    </p:bld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標準デザイン">
  <a:themeElements>
    <a:clrScheme name="1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1634</TotalTime>
  <Words>4737</Words>
  <Application>Microsoft Office PowerPoint</Application>
  <PresentationFormat>画面に合わせる (4:3)</PresentationFormat>
  <Paragraphs>415</Paragraphs>
  <Slides>38</Slides>
  <Notes>0</Notes>
  <HiddenSlides>0</HiddenSlides>
  <MMClips>0</MMClips>
  <ScaleCrop>false</ScaleCrop>
  <HeadingPairs>
    <vt:vector size="8" baseType="variant">
      <vt:variant>
        <vt:lpstr>使用されているフォント</vt:lpstr>
      </vt:variant>
      <vt:variant>
        <vt:i4>7</vt:i4>
      </vt:variant>
      <vt:variant>
        <vt:lpstr>テーマ</vt:lpstr>
      </vt:variant>
      <vt:variant>
        <vt:i4>4</vt:i4>
      </vt:variant>
      <vt:variant>
        <vt:lpstr>埋め込まれた OLE サーバー</vt:lpstr>
      </vt:variant>
      <vt:variant>
        <vt:i4>1</vt:i4>
      </vt:variant>
      <vt:variant>
        <vt:lpstr>スライド タイトル</vt:lpstr>
      </vt:variant>
      <vt:variant>
        <vt:i4>38</vt:i4>
      </vt:variant>
    </vt:vector>
  </HeadingPairs>
  <TitlesOfParts>
    <vt:vector size="50" baseType="lpstr">
      <vt:lpstr>ＭＳ Ｐゴシック</vt:lpstr>
      <vt:lpstr>ＭＳ Ｐ明朝</vt:lpstr>
      <vt:lpstr>Arial</vt:lpstr>
      <vt:lpstr>Calibri</vt:lpstr>
      <vt:lpstr>Calibri Light</vt:lpstr>
      <vt:lpstr>Symbol</vt:lpstr>
      <vt:lpstr>Times New Roman</vt:lpstr>
      <vt:lpstr>標準デザイン</vt:lpstr>
      <vt:lpstr>1_標準デザイン</vt:lpstr>
      <vt:lpstr>Office テーマ</vt:lpstr>
      <vt:lpstr>1_Office テーマ</vt:lpstr>
      <vt:lpstr>Drawing</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LGS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Shoji Oda</dc:creator>
  <cp:lastModifiedBy>正二 尾田</cp:lastModifiedBy>
  <cp:revision>95</cp:revision>
  <dcterms:created xsi:type="dcterms:W3CDTF">2011-09-21T22:47:10Z</dcterms:created>
  <dcterms:modified xsi:type="dcterms:W3CDTF">2023-11-13T07:11:11Z</dcterms:modified>
</cp:coreProperties>
</file>