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81" r:id="rId4"/>
    <p:sldId id="270" r:id="rId5"/>
    <p:sldId id="283" r:id="rId6"/>
    <p:sldId id="284" r:id="rId7"/>
    <p:sldId id="285" r:id="rId8"/>
    <p:sldId id="286" r:id="rId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18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29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68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64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11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39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04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3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0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805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904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1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2023/11/26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176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Fertilization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Gamete</a:t>
            </a:r>
            <a:r>
              <a:rPr kumimoji="1" lang="ja-JP" altLang="en-US" dirty="0"/>
              <a:t> </a:t>
            </a:r>
            <a:r>
              <a:rPr kumimoji="1" lang="en-US" altLang="ja-JP" dirty="0"/>
              <a:t>= Sperm and Ova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Sexual differentiation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Early embryonic development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Sexual maturation / sex hormone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Mutation</a:t>
              </a:r>
              <a:r>
                <a:rPr kumimoji="1" lang="ja-JP" altLang="en-US" dirty="0"/>
                <a:t> → </a:t>
              </a:r>
              <a:r>
                <a:rPr kumimoji="1" lang="en-US" altLang="ja-JP" dirty="0"/>
                <a:t>Speciation</a:t>
              </a:r>
              <a:r>
                <a:rPr kumimoji="1" lang="ja-JP" altLang="en-US" dirty="0"/>
                <a:t> </a:t>
              </a:r>
              <a:endParaRPr kumimoji="1" lang="en-US" altLang="ja-JP" dirty="0"/>
            </a:p>
            <a:p>
              <a:r>
                <a:rPr kumimoji="1" lang="en-US" altLang="ja-JP" dirty="0"/>
                <a:t>                                  </a:t>
              </a:r>
              <a:r>
                <a:rPr kumimoji="1" lang="ja-JP" altLang="en-US" dirty="0"/>
                <a:t>→</a:t>
              </a:r>
              <a:r>
                <a:rPr kumimoji="1" lang="en-US" altLang="ja-JP" dirty="0"/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DNA damage</a:t>
              </a:r>
              <a:r>
                <a:rPr kumimoji="1" lang="ja-JP" altLang="en-US" dirty="0"/>
                <a:t> </a:t>
              </a:r>
              <a:r>
                <a:rPr kumimoji="1" lang="en-US" altLang="ja-JP" dirty="0"/>
                <a:t>/ DNA repair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Cell cycle arrest</a:t>
              </a:r>
              <a:endPara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u="sng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生物学」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“Genome Stability”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14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“Genome Stability”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23756" y="5412125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Medaka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生物学」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5AD7CC-65F1-E658-746B-2E3F3B0A1F37}"/>
              </a:ext>
            </a:extLst>
          </p:cNvPr>
          <p:cNvSpPr txBox="1"/>
          <p:nvPr/>
        </p:nvSpPr>
        <p:spPr>
          <a:xfrm>
            <a:off x="3176880" y="5412125"/>
            <a:ext cx="11897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Mouse</a:t>
            </a:r>
            <a:endParaRPr kumimoji="1" lang="ja-JP" altLang="en-US" sz="2800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D689AE9D-1FCA-BEC9-E6AC-F0055B293B1D}"/>
              </a:ext>
            </a:extLst>
          </p:cNvPr>
          <p:cNvSpPr/>
          <p:nvPr/>
        </p:nvSpPr>
        <p:spPr>
          <a:xfrm>
            <a:off x="4583289" y="5544309"/>
            <a:ext cx="323807" cy="2588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動物生殖システム分野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放射線生物学講座　</a:t>
              </a:r>
              <a:r>
                <a:rPr kumimoji="1" lang="en-US" altLang="ja-JP" dirty="0"/>
                <a:t>Laboratory of Radiation Biology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Prof. Hiroshi </a:t>
            </a:r>
            <a:r>
              <a:rPr kumimoji="1" lang="en-US" altLang="ja-JP" sz="1600" dirty="0" err="1"/>
              <a:t>Mitani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2021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Retired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Prof. Akihiro </a:t>
            </a:r>
            <a:r>
              <a:rPr kumimoji="1" lang="en-US" altLang="ja-JP" sz="1600" dirty="0" err="1"/>
              <a:t>Shima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2002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Retired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Prof. Nobuo </a:t>
            </a:r>
            <a:r>
              <a:rPr kumimoji="1" lang="en-US" altLang="ja-JP" sz="1600" dirty="0" err="1"/>
              <a:t>Egami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1985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Retired</a:t>
            </a:r>
            <a:r>
              <a:rPr kumimoji="1" lang="ja-JP" altLang="en-US" sz="1600" dirty="0"/>
              <a:t>）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47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Mutation</a:t>
            </a:r>
            <a:r>
              <a:rPr kumimoji="1" lang="ja-JP" altLang="en-US" dirty="0">
                <a:solidFill>
                  <a:prstClr val="black"/>
                </a:solidFill>
              </a:rPr>
              <a:t> →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Nucleotide sequence</a:t>
            </a:r>
            <a:r>
              <a:rPr kumimoji="1" lang="ja-JP" altLang="en-US" dirty="0">
                <a:solidFill>
                  <a:prstClr val="black"/>
                </a:solidFill>
              </a:rPr>
              <a:t> →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Genome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928231" y="1907437"/>
            <a:ext cx="2810121" cy="2844415"/>
            <a:chOff x="4928231" y="1907437"/>
            <a:chExt cx="2810121" cy="284441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094808" y="2444392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DNA damage / DNA repair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4348" y="1907437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8231" y="3848338"/>
              <a:ext cx="1151042" cy="90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091602" y="3278746"/>
              <a:ext cx="187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kumimoji="1" lang="en-US" altLang="ja-JP" dirty="0">
                  <a:solidFill>
                    <a:prstClr val="black"/>
                  </a:solidFill>
                </a:rPr>
                <a:t>Succession effects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109332" y="2850498"/>
              <a:ext cx="1581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Carcinogenesis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193668" y="5302913"/>
            <a:ext cx="2203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Intraspecific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variation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ctr"/>
            <a:r>
              <a:rPr kumimoji="1" lang="ja-JP" altLang="en-US" dirty="0">
                <a:solidFill>
                  <a:prstClr val="black"/>
                </a:solidFill>
              </a:rPr>
              <a:t>↓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Speciation, Evolution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9146" y="5633468"/>
            <a:ext cx="253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Genetic diversity of </a:t>
            </a:r>
          </a:p>
          <a:p>
            <a:r>
              <a:rPr kumimoji="1" lang="en-US" altLang="ja-JP" u="sng" dirty="0"/>
              <a:t>wild medaka populations</a:t>
            </a:r>
            <a:endParaRPr kumimoji="1" lang="ja-JP" altLang="en-US" u="sng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03355" y="435045"/>
            <a:ext cx="7429597" cy="1472392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5186" y="3278746"/>
            <a:ext cx="317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Effects on spermatogenesis</a:t>
            </a:r>
            <a:r>
              <a:rPr kumimoji="1" lang="ja-JP" altLang="en-US" dirty="0"/>
              <a:t>　←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020" y="1704618"/>
            <a:ext cx="3387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History of Lab of Genome Stability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20570" y="65713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@</a:t>
            </a:r>
            <a:r>
              <a:rPr kumimoji="1" lang="en-US" altLang="ja-JP" dirty="0" err="1"/>
              <a:t>HONGO</a:t>
            </a:r>
            <a:r>
              <a:rPr kumimoji="1" lang="en-US" altLang="ja-JP" dirty="0"/>
              <a:t> campus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2" grpId="0"/>
      <p:bldP spid="3" grpId="0"/>
      <p:bldP spid="24" grpId="0" animBg="1"/>
      <p:bldP spid="24" grpId="1" animBg="1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6805" y="5265820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Medaka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Prof. Hiroshi </a:t>
            </a:r>
            <a:r>
              <a:rPr kumimoji="1" lang="en-US" altLang="ja-JP" sz="1600" dirty="0" err="1"/>
              <a:t>Mitani</a:t>
            </a:r>
            <a:endParaRPr kumimoji="1" lang="en-US" altLang="ja-JP" sz="1600" dirty="0"/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2021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Retired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Associate Prof. Shoji Oda</a:t>
            </a:r>
          </a:p>
          <a:p>
            <a:r>
              <a:rPr kumimoji="1" lang="ja-JP" altLang="en-US" sz="1600" dirty="0"/>
              <a:t>（</a:t>
            </a:r>
            <a:r>
              <a:rPr kumimoji="1" lang="en-US" altLang="ja-JP" sz="1600" dirty="0"/>
              <a:t>2003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9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~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314331" y="3389975"/>
            <a:ext cx="2696084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432277" y="5220884"/>
            <a:ext cx="9333619" cy="1427835"/>
            <a:chOff x="172931" y="5204144"/>
            <a:chExt cx="9333619" cy="1427835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31" y="5204144"/>
              <a:ext cx="1903780" cy="1427835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5852986" y="5518572"/>
              <a:ext cx="36535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To seek the driving force of evolution</a:t>
              </a:r>
            </a:p>
            <a:p>
              <a:r>
                <a:rPr kumimoji="1" lang="en-US" altLang="ja-JP" dirty="0"/>
                <a:t> in the diversity of the molecular </a:t>
              </a:r>
            </a:p>
            <a:p>
              <a:r>
                <a:rPr kumimoji="1" lang="en-US" altLang="ja-JP" dirty="0"/>
                <a:t>mechanisms of fertilization</a:t>
              </a:r>
              <a:endParaRPr kumimoji="1" lang="ja-JP" altLang="en-US" dirty="0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テキスト ボックス 32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8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56805" y="5265820"/>
            <a:ext cx="13599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Medaka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Prof. Hiroshi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Mitani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Retired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Associate Prof. Shoji Oda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~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314331" y="3389975"/>
            <a:ext cx="2696084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グループ化 35"/>
          <p:cNvGrpSpPr/>
          <p:nvPr/>
        </p:nvGrpSpPr>
        <p:grpSpPr>
          <a:xfrm>
            <a:off x="-969520" y="2263359"/>
            <a:ext cx="4217457" cy="794931"/>
            <a:chOff x="-1103086" y="2204167"/>
            <a:chExt cx="4217457" cy="794931"/>
          </a:xfrm>
        </p:grpSpPr>
        <p:sp>
          <p:nvSpPr>
            <p:cNvPr id="37" name="楕円 36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8690" y="2424900"/>
              <a:ext cx="115179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Gakyo</a:t>
              </a:r>
              <a:r>
                <a:rPr kumimoji="1" lang="en-US" altLang="ja-JP" dirty="0"/>
                <a:t> Lab</a:t>
              </a:r>
              <a:endParaRPr kumimoji="1" lang="ja-JP" altLang="en-US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5514287" y="3847200"/>
            <a:ext cx="5042884" cy="675369"/>
            <a:chOff x="5639630" y="3889597"/>
            <a:chExt cx="5042884" cy="794931"/>
          </a:xfrm>
        </p:grpSpPr>
        <p:sp>
          <p:nvSpPr>
            <p:cNvPr id="40" name="楕円 39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327024" y="4110779"/>
              <a:ext cx="104894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Ohya</a:t>
              </a:r>
              <a:r>
                <a:rPr kumimoji="1" lang="en-US" altLang="ja-JP" dirty="0"/>
                <a:t> Lab</a:t>
              </a:r>
              <a:endParaRPr kumimoji="1" lang="ja-JP" altLang="en-US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278986" y="2879797"/>
            <a:ext cx="4795414" cy="943253"/>
            <a:chOff x="6278986" y="2879797"/>
            <a:chExt cx="4795414" cy="943253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6278986" y="2879797"/>
              <a:ext cx="4795414" cy="943253"/>
              <a:chOff x="6278986" y="2879797"/>
              <a:chExt cx="4795414" cy="943253"/>
            </a:xfrm>
          </p:grpSpPr>
          <p:sp>
            <p:nvSpPr>
              <p:cNvPr id="43" name="楕円 42"/>
              <p:cNvSpPr/>
              <p:nvPr/>
            </p:nvSpPr>
            <p:spPr>
              <a:xfrm>
                <a:off x="6278986" y="3028119"/>
                <a:ext cx="4795414" cy="794931"/>
              </a:xfrm>
              <a:prstGeom prst="ellipse">
                <a:avLst/>
              </a:prstGeom>
              <a:solidFill>
                <a:srgbClr val="E2F0D9">
                  <a:alpha val="1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7543197" y="3363778"/>
                <a:ext cx="1558504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Kawamura Lab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7058801" y="2879797"/>
                <a:ext cx="137236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Ishikawa Lab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8536464" y="2904390"/>
              <a:ext cx="125611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Iwasaki Lab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8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3356" y="3793995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Fertilization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12" y="3387980"/>
            <a:ext cx="25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Sperm and Ova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5364" y="2460966"/>
            <a:ext cx="21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differentiation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6452" y="4277585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Early embryonic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575" y="2904390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Sexual maturation / sex hormone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56" y="3151119"/>
              <a:ext cx="3070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→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Speciation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                         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→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Evolution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56274" y="2563639"/>
              <a:ext cx="2643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damage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repair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6471" y="3957566"/>
              <a:ext cx="16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cycle arrest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44749" y="4462251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Apoptosis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750242" y="1935769"/>
              <a:ext cx="1817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Radiation Biology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553969" y="1954842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Reproductive Biology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29285" y="256289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「生殖</a:t>
            </a:r>
            <a:r>
              <a:rPr kumimoji="1" lang="ja-JP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system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生物学」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82418" y="253411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“Genome Stability”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2103356" y="902112"/>
            <a:ext cx="542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動物生殖 </a:t>
            </a:r>
            <a:r>
              <a:rPr kumimoji="1" lang="en-US" altLang="ja-JP" dirty="0"/>
              <a:t>system </a:t>
            </a:r>
            <a:r>
              <a:rPr kumimoji="1" lang="ja-JP" altLang="en-US" dirty="0"/>
              <a:t>分野　</a:t>
            </a:r>
            <a:r>
              <a:rPr kumimoji="1" lang="en-US" altLang="ja-JP" dirty="0"/>
              <a:t>Laboratory of Genome Stability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-969520" y="2263359"/>
            <a:ext cx="4217457" cy="794931"/>
            <a:chOff x="-1103086" y="2204167"/>
            <a:chExt cx="4217457" cy="794931"/>
          </a:xfrm>
        </p:grpSpPr>
        <p:sp>
          <p:nvSpPr>
            <p:cNvPr id="30" name="楕円 29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08690" y="2424900"/>
              <a:ext cx="115179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Gakyo</a:t>
              </a:r>
              <a:r>
                <a:rPr kumimoji="1" lang="en-US" altLang="ja-JP" dirty="0"/>
                <a:t> Lab</a:t>
              </a:r>
              <a:endParaRPr kumimoji="1"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514287" y="3847200"/>
            <a:ext cx="5042884" cy="675369"/>
            <a:chOff x="5639630" y="3889597"/>
            <a:chExt cx="5042884" cy="794931"/>
          </a:xfrm>
        </p:grpSpPr>
        <p:sp>
          <p:nvSpPr>
            <p:cNvPr id="33" name="楕円 32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327024" y="4110779"/>
              <a:ext cx="104894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Ohya</a:t>
              </a:r>
              <a:r>
                <a:rPr kumimoji="1" lang="en-US" altLang="ja-JP" dirty="0"/>
                <a:t> Lab</a:t>
              </a:r>
              <a:endParaRPr kumimoji="1" lang="ja-JP" altLang="en-US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278986" y="2879797"/>
            <a:ext cx="4795414" cy="943253"/>
            <a:chOff x="6278986" y="2879797"/>
            <a:chExt cx="4795414" cy="943253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6278986" y="2879797"/>
              <a:ext cx="4795414" cy="943253"/>
              <a:chOff x="6278986" y="2879797"/>
              <a:chExt cx="4795414" cy="943253"/>
            </a:xfrm>
          </p:grpSpPr>
          <p:sp>
            <p:nvSpPr>
              <p:cNvPr id="38" name="楕円 37"/>
              <p:cNvSpPr/>
              <p:nvPr/>
            </p:nvSpPr>
            <p:spPr>
              <a:xfrm>
                <a:off x="6278986" y="3028119"/>
                <a:ext cx="4795414" cy="794931"/>
              </a:xfrm>
              <a:prstGeom prst="ellipse">
                <a:avLst/>
              </a:prstGeom>
              <a:solidFill>
                <a:srgbClr val="E2F0D9">
                  <a:alpha val="1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543197" y="3363778"/>
                <a:ext cx="1558504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Kawamura Lab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058801" y="2879797"/>
                <a:ext cx="137236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Ishikawa Lab</a:t>
                </a:r>
                <a:endParaRPr kumimoji="1" lang="ja-JP" altLang="en-US" dirty="0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8536464" y="2904390"/>
              <a:ext cx="125611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Iwasaki Lab</a:t>
              </a:r>
              <a:endParaRPr kumimoji="1" lang="ja-JP" altLang="en-US" dirty="0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7543155" y="1334786"/>
            <a:ext cx="213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Prof. Hiroshi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Mitani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Retired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1334786"/>
            <a:ext cx="2242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Associate Prof. Shoji Oda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~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0108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12032" y="620689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2023     “Genome Instability” Schedule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28</a:t>
            </a:r>
            <a:r>
              <a:rPr kumimoji="1" lang="en-US" altLang="ja-JP" sz="2400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, November</a:t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Sexual Reproduction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</a:t>
            </a: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Physiology of Fertilization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Ova and Sperm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 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Gametogenesis and M</a:t>
            </a:r>
            <a:r>
              <a:rPr kumimoji="1" lang="en-US" altLang="ja-JP" sz="24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iosis again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29</a:t>
            </a:r>
            <a:r>
              <a:rPr kumimoji="1" lang="en-US" altLang="ja-JP" sz="2400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, November</a:t>
            </a:r>
            <a:b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DNA Damages and Repair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Impacts of Radiation on Human Health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Natural History of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kumimoji="1" lang="ja-JP" altLang="en-US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kumimoji="1" lang="en-US" altLang="ja-JP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What I Learned from Medaka</a:t>
            </a:r>
            <a:endParaRPr kumimoji="1" lang="en-US" altLang="ja-JP" sz="2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kumimoji="1" lang="en-US" altLang="ja-JP" sz="2400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endParaRPr kumimoji="1" lang="en-US" altLang="ja-JP" sz="2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dirty="0">
                <a:solidFill>
                  <a:srgbClr val="000000"/>
                </a:solidFill>
                <a:latin typeface="Arial"/>
                <a:ea typeface="ＭＳ Ｐゴシック" charset="-128"/>
              </a:rPr>
              <a:t>https://webpark1015.sakura.ne.jp/LGS2021/</a:t>
            </a:r>
            <a:endParaRPr kumimoji="1" lang="ja-JP" altLang="en-US" sz="16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16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520</Words>
  <Application>Microsoft Office PowerPoint</Application>
  <PresentationFormat>A4 210 x 297 mm</PresentationFormat>
  <Paragraphs>134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正二 尾田</cp:lastModifiedBy>
  <cp:revision>44</cp:revision>
  <dcterms:created xsi:type="dcterms:W3CDTF">2021-11-27T01:08:48Z</dcterms:created>
  <dcterms:modified xsi:type="dcterms:W3CDTF">2023-11-25T23:50:30Z</dcterms:modified>
</cp:coreProperties>
</file>