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33" r:id="rId2"/>
    <p:sldMasterId id="2147484118" r:id="rId3"/>
    <p:sldMasterId id="2147484130" r:id="rId4"/>
  </p:sldMasterIdLst>
  <p:notesMasterIdLst>
    <p:notesMasterId r:id="rId40"/>
  </p:notesMasterIdLst>
  <p:sldIdLst>
    <p:sldId id="850" r:id="rId5"/>
    <p:sldId id="756" r:id="rId6"/>
    <p:sldId id="866" r:id="rId7"/>
    <p:sldId id="804" r:id="rId8"/>
    <p:sldId id="805" r:id="rId9"/>
    <p:sldId id="806" r:id="rId10"/>
    <p:sldId id="807" r:id="rId11"/>
    <p:sldId id="808" r:id="rId12"/>
    <p:sldId id="847" r:id="rId13"/>
    <p:sldId id="869" r:id="rId14"/>
    <p:sldId id="867" r:id="rId15"/>
    <p:sldId id="868" r:id="rId16"/>
    <p:sldId id="853" r:id="rId17"/>
    <p:sldId id="854" r:id="rId18"/>
    <p:sldId id="858" r:id="rId19"/>
    <p:sldId id="859" r:id="rId20"/>
    <p:sldId id="870" r:id="rId21"/>
    <p:sldId id="860" r:id="rId22"/>
    <p:sldId id="861" r:id="rId23"/>
    <p:sldId id="862" r:id="rId24"/>
    <p:sldId id="863" r:id="rId25"/>
    <p:sldId id="864" r:id="rId26"/>
    <p:sldId id="865" r:id="rId27"/>
    <p:sldId id="545" r:id="rId28"/>
    <p:sldId id="846" r:id="rId29"/>
    <p:sldId id="823" r:id="rId30"/>
    <p:sldId id="824" r:id="rId31"/>
    <p:sldId id="825" r:id="rId32"/>
    <p:sldId id="826" r:id="rId33"/>
    <p:sldId id="827" r:id="rId34"/>
    <p:sldId id="828" r:id="rId35"/>
    <p:sldId id="829" r:id="rId36"/>
    <p:sldId id="873" r:id="rId37"/>
    <p:sldId id="871" r:id="rId38"/>
    <p:sldId id="830" r:id="rId39"/>
  </p:sldIdLst>
  <p:sldSz cx="9144000" cy="6858000" type="screen4x3"/>
  <p:notesSz cx="6794500" cy="99314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000099"/>
    <a:srgbClr val="FFCCCC"/>
    <a:srgbClr val="FFFFFF"/>
    <a:srgbClr val="000066"/>
    <a:srgbClr val="E1E1E1"/>
    <a:srgbClr val="CC00FF"/>
    <a:srgbClr val="FF00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2" autoAdjust="0"/>
    <p:restoredTop sz="93202" autoAdjust="0"/>
  </p:normalViewPr>
  <p:slideViewPr>
    <p:cSldViewPr>
      <p:cViewPr varScale="1">
        <p:scale>
          <a:sx n="65" d="100"/>
          <a:sy n="65" d="100"/>
        </p:scale>
        <p:origin x="161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1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7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D4F0CA5-09A6-479F-9977-F32272054E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2495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11C23-2814-477E-A494-D5DFEF714B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302C-EEA0-49BD-B04A-8B681729CB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380D3-05D6-42D2-AEFC-D3611C3A84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11C23-2814-477E-A494-D5DFEF714B9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85-95AA-48E1-AECD-6DAF8D37E3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AFFC9-4387-4B1B-A471-7F977269B6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E0D9-1AD7-49C6-8194-045F0F31621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53DC8-4804-4D83-9178-E451E3B560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8F1C8-49A2-47DC-8DAF-73B2BB575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B0431-DF68-41D6-8CBE-9850EA6EDD6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3953-87D8-4700-AB3D-4D1FCBABEE1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85-95AA-48E1-AECD-6DAF8D37E3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68DD7-BC9F-40C5-9C74-8841D25A5E8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302C-EEA0-49BD-B04A-8B681729CB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380D3-05D6-42D2-AEFC-D3611C3A845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11C23-2814-477E-A494-D5DFEF714B9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85-95AA-48E1-AECD-6DAF8D37E3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AFFC9-4387-4B1B-A471-7F977269B6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E0D9-1AD7-49C6-8194-045F0F31621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53DC8-4804-4D83-9178-E451E3B560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8F1C8-49A2-47DC-8DAF-73B2BB575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B0431-DF68-41D6-8CBE-9850EA6EDD6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AFFC9-4387-4B1B-A471-7F977269B6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3953-87D8-4700-AB3D-4D1FCBABEE1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68DD7-BC9F-40C5-9C74-8841D25A5E8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302C-EEA0-49BD-B04A-8B681729CB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380D3-05D6-42D2-AEFC-D3611C3A845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30A-2BF5-4F0F-9808-101AAB1C41B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3A46-B57D-44F0-840E-240DCC14D61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61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30A-2BF5-4F0F-9808-101AAB1C41B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3A46-B57D-44F0-840E-240DCC14D61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808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30A-2BF5-4F0F-9808-101AAB1C41B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3A46-B57D-44F0-840E-240DCC14D61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960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30A-2BF5-4F0F-9808-101AAB1C41B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3A46-B57D-44F0-840E-240DCC14D61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803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30A-2BF5-4F0F-9808-101AAB1C41B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3A46-B57D-44F0-840E-240DCC14D61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037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30A-2BF5-4F0F-9808-101AAB1C41B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3A46-B57D-44F0-840E-240DCC14D61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E0D9-1AD7-49C6-8194-045F0F31621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30A-2BF5-4F0F-9808-101AAB1C41B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3A46-B57D-44F0-840E-240DCC14D61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60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30A-2BF5-4F0F-9808-101AAB1C41B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3A46-B57D-44F0-840E-240DCC14D61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96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30A-2BF5-4F0F-9808-101AAB1C41B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3A46-B57D-44F0-840E-240DCC14D61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510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30A-2BF5-4F0F-9808-101AAB1C41B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3A46-B57D-44F0-840E-240DCC14D61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555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B30A-2BF5-4F0F-9808-101AAB1C41B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3A46-B57D-44F0-840E-240DCC14D61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7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53DC8-4804-4D83-9178-E451E3B560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8F1C8-49A2-47DC-8DAF-73B2BB5757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B0431-DF68-41D6-8CBE-9850EA6EDD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3953-87D8-4700-AB3D-4D1FCBABEE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68DD7-BC9F-40C5-9C74-8841D25A5E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3376FA2-CF0A-49DC-ABA8-E71C609429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3376FA2-CF0A-49DC-ABA8-E71C609429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3376FA2-CF0A-49DC-ABA8-E71C609429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55B30A-2BF5-4F0F-9808-101AAB1C41B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2023/11/26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F3A46-B57D-44F0-840E-240DCC14D61E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5332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kidstravel.seesaa.net/pages/conv_default/image/A5C0A5D7A5CD.jpg?maxwidth=100%25" TargetMode="Externa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31032" y="620688"/>
            <a:ext cx="871296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202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３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     “Genome Instability” Schedule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28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th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, December</a:t>
            </a:r>
            <a:b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10:25〜12:10 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：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Sexual Reproduction and M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iosis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13:00〜14:45 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：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Cell Physiology of Fertilization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14:55〜16:40 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：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Ova and Sperm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16:50〜18:35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  ：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Gametogenesis and M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iosis again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29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th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, December</a:t>
            </a:r>
            <a:b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10:25〜12:10 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：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DNA Damages and Repair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13:00〜14:45 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：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Impacts of Radiation on Human Health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14:55〜16:40 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：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Natural History of Medaka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16:50〜18:35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：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What Medaka Taught Me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</a:b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https://webpark1015.sakura.ne.jp/LGS2021/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19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82"/>
          <p:cNvGrpSpPr>
            <a:grpSpLocks/>
          </p:cNvGrpSpPr>
          <p:nvPr/>
        </p:nvGrpSpPr>
        <p:grpSpPr bwMode="auto">
          <a:xfrm>
            <a:off x="835868" y="1052513"/>
            <a:ext cx="1219200" cy="914400"/>
            <a:chOff x="748" y="663"/>
            <a:chExt cx="768" cy="576"/>
          </a:xfrm>
        </p:grpSpPr>
        <p:sp>
          <p:nvSpPr>
            <p:cNvPr id="25663" name="AutoShape 3"/>
            <p:cNvSpPr>
              <a:spLocks noChangeArrowheads="1"/>
            </p:cNvSpPr>
            <p:nvPr/>
          </p:nvSpPr>
          <p:spPr bwMode="auto">
            <a:xfrm>
              <a:off x="1228" y="663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664" name="AutoShape 4"/>
            <p:cNvSpPr>
              <a:spLocks noChangeArrowheads="1"/>
            </p:cNvSpPr>
            <p:nvPr/>
          </p:nvSpPr>
          <p:spPr bwMode="auto">
            <a:xfrm>
              <a:off x="1420" y="663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665" name="Text Box 13"/>
            <p:cNvSpPr txBox="1">
              <a:spLocks noChangeArrowheads="1"/>
            </p:cNvSpPr>
            <p:nvPr/>
          </p:nvSpPr>
          <p:spPr bwMode="auto">
            <a:xfrm>
              <a:off x="748" y="807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rPr>
                <a:t>2</a:t>
              </a:r>
              <a:r>
                <a:rPr kumimoji="1" lang="en-US" altLang="ja-JP" sz="2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rPr>
                <a:t>n</a:t>
              </a:r>
              <a:endPara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endParaRPr>
            </a:p>
          </p:txBody>
        </p:sp>
      </p:grpSp>
      <p:sp>
        <p:nvSpPr>
          <p:cNvPr id="25603" name="Line 19"/>
          <p:cNvSpPr>
            <a:spLocks noChangeShapeType="1"/>
          </p:cNvSpPr>
          <p:nvPr/>
        </p:nvSpPr>
        <p:spPr bwMode="auto">
          <a:xfrm>
            <a:off x="1766143" y="22050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5604" name="Group 83"/>
          <p:cNvGrpSpPr>
            <a:grpSpLocks/>
          </p:cNvGrpSpPr>
          <p:nvPr/>
        </p:nvGrpSpPr>
        <p:grpSpPr bwMode="auto">
          <a:xfrm>
            <a:off x="761256" y="2852738"/>
            <a:ext cx="1368425" cy="914400"/>
            <a:chOff x="793" y="1797"/>
            <a:chExt cx="862" cy="576"/>
          </a:xfrm>
        </p:grpSpPr>
        <p:sp>
          <p:nvSpPr>
            <p:cNvPr id="25658" name="AutoShape 21"/>
            <p:cNvSpPr>
              <a:spLocks noChangeArrowheads="1"/>
            </p:cNvSpPr>
            <p:nvPr/>
          </p:nvSpPr>
          <p:spPr bwMode="auto">
            <a:xfrm>
              <a:off x="1247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659" name="AutoShape 22"/>
            <p:cNvSpPr>
              <a:spLocks noChangeArrowheads="1"/>
            </p:cNvSpPr>
            <p:nvPr/>
          </p:nvSpPr>
          <p:spPr bwMode="auto">
            <a:xfrm>
              <a:off x="1465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660" name="Text Box 23"/>
            <p:cNvSpPr txBox="1">
              <a:spLocks noChangeArrowheads="1"/>
            </p:cNvSpPr>
            <p:nvPr/>
          </p:nvSpPr>
          <p:spPr bwMode="auto">
            <a:xfrm>
              <a:off x="793" y="1941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rPr>
                <a:t>4</a:t>
              </a:r>
              <a:r>
                <a:rPr kumimoji="1" lang="en-US" altLang="ja-JP" sz="2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rPr>
                <a:t>n</a:t>
              </a:r>
              <a:endPara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endParaRPr>
            </a:p>
          </p:txBody>
        </p:sp>
        <p:sp>
          <p:nvSpPr>
            <p:cNvPr id="25661" name="AutoShape 24"/>
            <p:cNvSpPr>
              <a:spLocks noChangeArrowheads="1"/>
            </p:cNvSpPr>
            <p:nvPr/>
          </p:nvSpPr>
          <p:spPr bwMode="auto">
            <a:xfrm>
              <a:off x="1338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662" name="AutoShape 25"/>
            <p:cNvSpPr>
              <a:spLocks noChangeArrowheads="1"/>
            </p:cNvSpPr>
            <p:nvPr/>
          </p:nvSpPr>
          <p:spPr bwMode="auto">
            <a:xfrm>
              <a:off x="1559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5605" name="Line 27"/>
          <p:cNvSpPr>
            <a:spLocks noChangeShapeType="1"/>
          </p:cNvSpPr>
          <p:nvPr/>
        </p:nvSpPr>
        <p:spPr bwMode="auto">
          <a:xfrm>
            <a:off x="1766143" y="40052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5606" name="Group 86"/>
          <p:cNvGrpSpPr>
            <a:grpSpLocks/>
          </p:cNvGrpSpPr>
          <p:nvPr/>
        </p:nvGrpSpPr>
        <p:grpSpPr bwMode="auto">
          <a:xfrm>
            <a:off x="256431" y="4687888"/>
            <a:ext cx="3019425" cy="915987"/>
            <a:chOff x="385" y="2953"/>
            <a:chExt cx="1902" cy="577"/>
          </a:xfrm>
        </p:grpSpPr>
        <p:grpSp>
          <p:nvGrpSpPr>
            <p:cNvPr id="25649" name="Group 84"/>
            <p:cNvGrpSpPr>
              <a:grpSpLocks/>
            </p:cNvGrpSpPr>
            <p:nvPr/>
          </p:nvGrpSpPr>
          <p:grpSpPr bwMode="auto">
            <a:xfrm>
              <a:off x="385" y="2954"/>
              <a:ext cx="768" cy="576"/>
              <a:chOff x="385" y="2976"/>
              <a:chExt cx="768" cy="576"/>
            </a:xfrm>
          </p:grpSpPr>
          <p:sp>
            <p:nvSpPr>
              <p:cNvPr id="25655" name="AutoShape 29"/>
              <p:cNvSpPr>
                <a:spLocks noChangeArrowheads="1"/>
              </p:cNvSpPr>
              <p:nvPr/>
            </p:nvSpPr>
            <p:spPr bwMode="auto">
              <a:xfrm>
                <a:off x="865" y="2976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5656" name="AutoShape 30"/>
              <p:cNvSpPr>
                <a:spLocks noChangeArrowheads="1"/>
              </p:cNvSpPr>
              <p:nvPr/>
            </p:nvSpPr>
            <p:spPr bwMode="auto">
              <a:xfrm>
                <a:off x="1057" y="2976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5657" name="Text Box 31"/>
              <p:cNvSpPr txBox="1">
                <a:spLocks noChangeArrowheads="1"/>
              </p:cNvSpPr>
              <p:nvPr/>
            </p:nvSpPr>
            <p:spPr bwMode="auto">
              <a:xfrm>
                <a:off x="385" y="3120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Osaka" charset="-128"/>
                    <a:cs typeface="+mn-cs"/>
                  </a:rPr>
                  <a:t>2</a:t>
                </a:r>
                <a:r>
                  <a:rPr kumimoji="1" lang="en-US" altLang="ja-JP" sz="24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Osaka" charset="-128"/>
                    <a:cs typeface="+mn-cs"/>
                  </a:rPr>
                  <a:t>n</a:t>
                </a:r>
                <a:endParaRPr kumimoji="1" lang="en-US" altLang="ja-JP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endParaRPr>
              </a:p>
            </p:txBody>
          </p:sp>
        </p:grpSp>
        <p:grpSp>
          <p:nvGrpSpPr>
            <p:cNvPr id="25650" name="Group 85"/>
            <p:cNvGrpSpPr>
              <a:grpSpLocks/>
            </p:cNvGrpSpPr>
            <p:nvPr/>
          </p:nvGrpSpPr>
          <p:grpSpPr bwMode="auto">
            <a:xfrm>
              <a:off x="1519" y="2953"/>
              <a:ext cx="768" cy="576"/>
              <a:chOff x="1519" y="2931"/>
              <a:chExt cx="768" cy="576"/>
            </a:xfrm>
          </p:grpSpPr>
          <p:sp>
            <p:nvSpPr>
              <p:cNvPr id="25652" name="AutoShape 33"/>
              <p:cNvSpPr>
                <a:spLocks noChangeArrowheads="1"/>
              </p:cNvSpPr>
              <p:nvPr/>
            </p:nvSpPr>
            <p:spPr bwMode="auto">
              <a:xfrm>
                <a:off x="1999" y="293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5653" name="AutoShape 34"/>
              <p:cNvSpPr>
                <a:spLocks noChangeArrowheads="1"/>
              </p:cNvSpPr>
              <p:nvPr/>
            </p:nvSpPr>
            <p:spPr bwMode="auto">
              <a:xfrm>
                <a:off x="2191" y="293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5654" name="Text Box 35"/>
              <p:cNvSpPr txBox="1">
                <a:spLocks noChangeArrowheads="1"/>
              </p:cNvSpPr>
              <p:nvPr/>
            </p:nvSpPr>
            <p:spPr bwMode="auto">
              <a:xfrm>
                <a:off x="1519" y="307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Osaka" charset="-128"/>
                    <a:cs typeface="+mn-cs"/>
                  </a:rPr>
                  <a:t>2</a:t>
                </a:r>
                <a:r>
                  <a:rPr kumimoji="1" lang="en-US" altLang="ja-JP" sz="24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Osaka" charset="-128"/>
                    <a:cs typeface="+mn-cs"/>
                  </a:rPr>
                  <a:t>n</a:t>
                </a:r>
                <a:endParaRPr kumimoji="1" lang="en-US" altLang="ja-JP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endParaRPr>
              </a:p>
            </p:txBody>
          </p:sp>
        </p:grpSp>
        <p:sp>
          <p:nvSpPr>
            <p:cNvPr id="25651" name="Text Box 37"/>
            <p:cNvSpPr txBox="1">
              <a:spLocks noChangeArrowheads="1"/>
            </p:cNvSpPr>
            <p:nvPr/>
          </p:nvSpPr>
          <p:spPr bwMode="auto">
            <a:xfrm>
              <a:off x="1202" y="3039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+</a:t>
              </a:r>
            </a:p>
          </p:txBody>
        </p:sp>
      </p:grpSp>
      <p:grpSp>
        <p:nvGrpSpPr>
          <p:cNvPr id="25608" name="Group 38"/>
          <p:cNvGrpSpPr>
            <a:grpSpLocks/>
          </p:cNvGrpSpPr>
          <p:nvPr/>
        </p:nvGrpSpPr>
        <p:grpSpPr bwMode="auto">
          <a:xfrm>
            <a:off x="5653087" y="857250"/>
            <a:ext cx="1219200" cy="914400"/>
            <a:chOff x="1392" y="624"/>
            <a:chExt cx="768" cy="576"/>
          </a:xfrm>
        </p:grpSpPr>
        <p:sp>
          <p:nvSpPr>
            <p:cNvPr id="25646" name="AutoShape 39"/>
            <p:cNvSpPr>
              <a:spLocks noChangeArrowheads="1"/>
            </p:cNvSpPr>
            <p:nvPr/>
          </p:nvSpPr>
          <p:spPr bwMode="auto">
            <a:xfrm>
              <a:off x="1872" y="624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647" name="AutoShape 40"/>
            <p:cNvSpPr>
              <a:spLocks noChangeArrowheads="1"/>
            </p:cNvSpPr>
            <p:nvPr/>
          </p:nvSpPr>
          <p:spPr bwMode="auto">
            <a:xfrm>
              <a:off x="2064" y="624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648" name="Text Box 41"/>
            <p:cNvSpPr txBox="1">
              <a:spLocks noChangeArrowheads="1"/>
            </p:cNvSpPr>
            <p:nvPr/>
          </p:nvSpPr>
          <p:spPr bwMode="auto">
            <a:xfrm>
              <a:off x="1392" y="768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rPr>
                <a:t>2</a:t>
              </a:r>
              <a:r>
                <a:rPr kumimoji="1" lang="en-US" altLang="ja-JP" sz="2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rPr>
                <a:t>n</a:t>
              </a:r>
              <a:endPara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endParaRPr>
            </a:p>
          </p:txBody>
        </p:sp>
      </p:grpSp>
      <p:sp>
        <p:nvSpPr>
          <p:cNvPr id="25609" name="Line 42"/>
          <p:cNvSpPr>
            <a:spLocks noChangeShapeType="1"/>
          </p:cNvSpPr>
          <p:nvPr/>
        </p:nvSpPr>
        <p:spPr bwMode="auto">
          <a:xfrm>
            <a:off x="6624637" y="18653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5610" name="Group 43"/>
          <p:cNvGrpSpPr>
            <a:grpSpLocks/>
          </p:cNvGrpSpPr>
          <p:nvPr/>
        </p:nvGrpSpPr>
        <p:grpSpPr bwMode="auto">
          <a:xfrm>
            <a:off x="5580062" y="2513013"/>
            <a:ext cx="1368425" cy="914400"/>
            <a:chOff x="793" y="1797"/>
            <a:chExt cx="862" cy="576"/>
          </a:xfrm>
        </p:grpSpPr>
        <p:sp>
          <p:nvSpPr>
            <p:cNvPr id="25641" name="AutoShape 44"/>
            <p:cNvSpPr>
              <a:spLocks noChangeArrowheads="1"/>
            </p:cNvSpPr>
            <p:nvPr/>
          </p:nvSpPr>
          <p:spPr bwMode="auto">
            <a:xfrm>
              <a:off x="1247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642" name="AutoShape 45"/>
            <p:cNvSpPr>
              <a:spLocks noChangeArrowheads="1"/>
            </p:cNvSpPr>
            <p:nvPr/>
          </p:nvSpPr>
          <p:spPr bwMode="auto">
            <a:xfrm>
              <a:off x="1465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643" name="Text Box 46"/>
            <p:cNvSpPr txBox="1">
              <a:spLocks noChangeArrowheads="1"/>
            </p:cNvSpPr>
            <p:nvPr/>
          </p:nvSpPr>
          <p:spPr bwMode="auto">
            <a:xfrm>
              <a:off x="793" y="1941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rPr>
                <a:t>4</a:t>
              </a:r>
              <a:r>
                <a:rPr kumimoji="1" lang="en-US" altLang="ja-JP" sz="2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rPr>
                <a:t>n</a:t>
              </a:r>
              <a:endPara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endParaRPr>
            </a:p>
          </p:txBody>
        </p:sp>
        <p:sp>
          <p:nvSpPr>
            <p:cNvPr id="25644" name="AutoShape 47"/>
            <p:cNvSpPr>
              <a:spLocks noChangeArrowheads="1"/>
            </p:cNvSpPr>
            <p:nvPr/>
          </p:nvSpPr>
          <p:spPr bwMode="auto">
            <a:xfrm>
              <a:off x="1338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645" name="AutoShape 48"/>
            <p:cNvSpPr>
              <a:spLocks noChangeArrowheads="1"/>
            </p:cNvSpPr>
            <p:nvPr/>
          </p:nvSpPr>
          <p:spPr bwMode="auto">
            <a:xfrm>
              <a:off x="1559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5611" name="Line 49"/>
          <p:cNvSpPr>
            <a:spLocks noChangeShapeType="1"/>
          </p:cNvSpPr>
          <p:nvPr/>
        </p:nvSpPr>
        <p:spPr bwMode="auto">
          <a:xfrm>
            <a:off x="6624637" y="36655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5612" name="Group 60"/>
          <p:cNvGrpSpPr>
            <a:grpSpLocks/>
          </p:cNvGrpSpPr>
          <p:nvPr/>
        </p:nvGrpSpPr>
        <p:grpSpPr bwMode="auto">
          <a:xfrm>
            <a:off x="4643437" y="4097338"/>
            <a:ext cx="1079500" cy="914400"/>
            <a:chOff x="2971" y="2432"/>
            <a:chExt cx="680" cy="576"/>
          </a:xfrm>
        </p:grpSpPr>
        <p:sp>
          <p:nvSpPr>
            <p:cNvPr id="25638" name="AutoShape 51"/>
            <p:cNvSpPr>
              <a:spLocks noChangeArrowheads="1"/>
            </p:cNvSpPr>
            <p:nvPr/>
          </p:nvSpPr>
          <p:spPr bwMode="auto">
            <a:xfrm>
              <a:off x="3451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639" name="AutoShape 52"/>
            <p:cNvSpPr>
              <a:spLocks noChangeArrowheads="1"/>
            </p:cNvSpPr>
            <p:nvPr/>
          </p:nvSpPr>
          <p:spPr bwMode="auto">
            <a:xfrm>
              <a:off x="3555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640" name="Text Box 53"/>
            <p:cNvSpPr txBox="1">
              <a:spLocks noChangeArrowheads="1"/>
            </p:cNvSpPr>
            <p:nvPr/>
          </p:nvSpPr>
          <p:spPr bwMode="auto">
            <a:xfrm>
              <a:off x="2971" y="2576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rPr>
                <a:t>2</a:t>
              </a:r>
              <a:r>
                <a:rPr kumimoji="1" lang="en-US" altLang="ja-JP" sz="2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rPr>
                <a:t>n</a:t>
              </a:r>
              <a:endPara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endParaRPr>
            </a:p>
          </p:txBody>
        </p:sp>
      </p:grpSp>
      <p:sp>
        <p:nvSpPr>
          <p:cNvPr id="25613" name="Text Box 58"/>
          <p:cNvSpPr txBox="1">
            <a:spLocks noChangeArrowheads="1"/>
          </p:cNvSpPr>
          <p:nvPr/>
        </p:nvSpPr>
        <p:spPr bwMode="auto">
          <a:xfrm>
            <a:off x="6399212" y="417671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+</a:t>
            </a:r>
          </a:p>
        </p:txBody>
      </p:sp>
      <p:sp>
        <p:nvSpPr>
          <p:cNvPr id="25614" name="Line 59"/>
          <p:cNvSpPr>
            <a:spLocks noChangeShapeType="1"/>
          </p:cNvSpPr>
          <p:nvPr/>
        </p:nvSpPr>
        <p:spPr bwMode="auto">
          <a:xfrm>
            <a:off x="5580062" y="51054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5615" name="Group 61"/>
          <p:cNvGrpSpPr>
            <a:grpSpLocks/>
          </p:cNvGrpSpPr>
          <p:nvPr/>
        </p:nvGrpSpPr>
        <p:grpSpPr bwMode="auto">
          <a:xfrm>
            <a:off x="6875462" y="4097338"/>
            <a:ext cx="1079500" cy="914400"/>
            <a:chOff x="2971" y="2432"/>
            <a:chExt cx="680" cy="576"/>
          </a:xfrm>
        </p:grpSpPr>
        <p:sp>
          <p:nvSpPr>
            <p:cNvPr id="25635" name="AutoShape 62"/>
            <p:cNvSpPr>
              <a:spLocks noChangeArrowheads="1"/>
            </p:cNvSpPr>
            <p:nvPr/>
          </p:nvSpPr>
          <p:spPr bwMode="auto">
            <a:xfrm>
              <a:off x="3451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636" name="AutoShape 63"/>
            <p:cNvSpPr>
              <a:spLocks noChangeArrowheads="1"/>
            </p:cNvSpPr>
            <p:nvPr/>
          </p:nvSpPr>
          <p:spPr bwMode="auto">
            <a:xfrm>
              <a:off x="3555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637" name="Text Box 64"/>
            <p:cNvSpPr txBox="1">
              <a:spLocks noChangeArrowheads="1"/>
            </p:cNvSpPr>
            <p:nvPr/>
          </p:nvSpPr>
          <p:spPr bwMode="auto">
            <a:xfrm>
              <a:off x="2971" y="2576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rPr>
                <a:t>2</a:t>
              </a:r>
              <a:r>
                <a:rPr kumimoji="1" lang="en-US" altLang="ja-JP" sz="2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rPr>
                <a:t>n</a:t>
              </a:r>
              <a:endPara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endParaRPr>
            </a:p>
          </p:txBody>
        </p:sp>
      </p:grpSp>
      <p:grpSp>
        <p:nvGrpSpPr>
          <p:cNvPr id="25616" name="Group 88"/>
          <p:cNvGrpSpPr>
            <a:grpSpLocks/>
          </p:cNvGrpSpPr>
          <p:nvPr/>
        </p:nvGrpSpPr>
        <p:grpSpPr bwMode="auto">
          <a:xfrm>
            <a:off x="4572000" y="5610225"/>
            <a:ext cx="1871662" cy="914400"/>
            <a:chOff x="2880" y="3385"/>
            <a:chExt cx="1179" cy="576"/>
          </a:xfrm>
        </p:grpSpPr>
        <p:grpSp>
          <p:nvGrpSpPr>
            <p:cNvPr id="25628" name="Group 69"/>
            <p:cNvGrpSpPr>
              <a:grpSpLocks/>
            </p:cNvGrpSpPr>
            <p:nvPr/>
          </p:nvGrpSpPr>
          <p:grpSpPr bwMode="auto">
            <a:xfrm>
              <a:off x="2880" y="3385"/>
              <a:ext cx="466" cy="576"/>
              <a:chOff x="3107" y="3521"/>
              <a:chExt cx="466" cy="576"/>
            </a:xfrm>
          </p:grpSpPr>
          <p:sp>
            <p:nvSpPr>
              <p:cNvPr id="25633" name="AutoShape 66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5634" name="Text Box 68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Osaka" charset="-128"/>
                    <a:cs typeface="+mn-cs"/>
                  </a:rPr>
                  <a:t>n</a:t>
                </a:r>
                <a:endParaRPr kumimoji="1" lang="en-US" altLang="ja-JP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endParaRPr>
              </a:p>
            </p:txBody>
          </p:sp>
        </p:grpSp>
        <p:grpSp>
          <p:nvGrpSpPr>
            <p:cNvPr id="25629" name="Group 70"/>
            <p:cNvGrpSpPr>
              <a:grpSpLocks/>
            </p:cNvGrpSpPr>
            <p:nvPr/>
          </p:nvGrpSpPr>
          <p:grpSpPr bwMode="auto">
            <a:xfrm>
              <a:off x="3593" y="3385"/>
              <a:ext cx="466" cy="576"/>
              <a:chOff x="3107" y="3521"/>
              <a:chExt cx="466" cy="576"/>
            </a:xfrm>
          </p:grpSpPr>
          <p:sp>
            <p:nvSpPr>
              <p:cNvPr id="25631" name="AutoShape 71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5632" name="Text Box 72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Osaka" charset="-128"/>
                    <a:cs typeface="+mn-cs"/>
                  </a:rPr>
                  <a:t>n</a:t>
                </a:r>
                <a:endParaRPr kumimoji="1" lang="en-US" altLang="ja-JP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endParaRPr>
              </a:p>
            </p:txBody>
          </p:sp>
        </p:grpSp>
        <p:sp>
          <p:nvSpPr>
            <p:cNvPr id="25630" name="Text Box 79"/>
            <p:cNvSpPr txBox="1">
              <a:spLocks noChangeArrowheads="1"/>
            </p:cNvSpPr>
            <p:nvPr/>
          </p:nvSpPr>
          <p:spPr bwMode="auto">
            <a:xfrm>
              <a:off x="3334" y="3471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+</a:t>
              </a:r>
            </a:p>
          </p:txBody>
        </p:sp>
      </p:grpSp>
      <p:sp>
        <p:nvSpPr>
          <p:cNvPr id="25617" name="Line 81"/>
          <p:cNvSpPr>
            <a:spLocks noChangeShapeType="1"/>
          </p:cNvSpPr>
          <p:nvPr/>
        </p:nvSpPr>
        <p:spPr bwMode="auto">
          <a:xfrm>
            <a:off x="7812087" y="50339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5618" name="Group 89"/>
          <p:cNvGrpSpPr>
            <a:grpSpLocks/>
          </p:cNvGrpSpPr>
          <p:nvPr/>
        </p:nvGrpSpPr>
        <p:grpSpPr bwMode="auto">
          <a:xfrm>
            <a:off x="6875462" y="5610225"/>
            <a:ext cx="1871663" cy="914400"/>
            <a:chOff x="2880" y="3385"/>
            <a:chExt cx="1179" cy="576"/>
          </a:xfrm>
        </p:grpSpPr>
        <p:grpSp>
          <p:nvGrpSpPr>
            <p:cNvPr id="25621" name="Group 90"/>
            <p:cNvGrpSpPr>
              <a:grpSpLocks/>
            </p:cNvGrpSpPr>
            <p:nvPr/>
          </p:nvGrpSpPr>
          <p:grpSpPr bwMode="auto">
            <a:xfrm>
              <a:off x="2880" y="3385"/>
              <a:ext cx="466" cy="576"/>
              <a:chOff x="3107" y="3521"/>
              <a:chExt cx="466" cy="576"/>
            </a:xfrm>
          </p:grpSpPr>
          <p:sp>
            <p:nvSpPr>
              <p:cNvPr id="25626" name="AutoShape 91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5627" name="Text Box 92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Osaka" charset="-128"/>
                    <a:cs typeface="+mn-cs"/>
                  </a:rPr>
                  <a:t>n</a:t>
                </a:r>
                <a:endParaRPr kumimoji="1" lang="en-US" altLang="ja-JP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endParaRPr>
              </a:p>
            </p:txBody>
          </p:sp>
        </p:grpSp>
        <p:grpSp>
          <p:nvGrpSpPr>
            <p:cNvPr id="25622" name="Group 93"/>
            <p:cNvGrpSpPr>
              <a:grpSpLocks/>
            </p:cNvGrpSpPr>
            <p:nvPr/>
          </p:nvGrpSpPr>
          <p:grpSpPr bwMode="auto">
            <a:xfrm>
              <a:off x="3593" y="3385"/>
              <a:ext cx="466" cy="576"/>
              <a:chOff x="3107" y="3521"/>
              <a:chExt cx="466" cy="576"/>
            </a:xfrm>
          </p:grpSpPr>
          <p:sp>
            <p:nvSpPr>
              <p:cNvPr id="25624" name="AutoShape 94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5625" name="Text Box 95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charset="0"/>
                    <a:ea typeface="Osaka" charset="-128"/>
                    <a:cs typeface="+mn-cs"/>
                  </a:rPr>
                  <a:t>n</a:t>
                </a:r>
                <a:endParaRPr kumimoji="1" lang="en-US" altLang="ja-JP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Osaka" charset="-128"/>
                  <a:cs typeface="+mn-cs"/>
                </a:endParaRPr>
              </a:p>
            </p:txBody>
          </p:sp>
        </p:grpSp>
        <p:sp>
          <p:nvSpPr>
            <p:cNvPr id="25623" name="Text Box 96"/>
            <p:cNvSpPr txBox="1">
              <a:spLocks noChangeArrowheads="1"/>
            </p:cNvSpPr>
            <p:nvPr/>
          </p:nvSpPr>
          <p:spPr bwMode="auto">
            <a:xfrm>
              <a:off x="3334" y="3471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+</a:t>
              </a:r>
            </a:p>
          </p:txBody>
        </p:sp>
      </p:grpSp>
      <p:sp>
        <p:nvSpPr>
          <p:cNvPr id="25619" name="Text Box 97"/>
          <p:cNvSpPr txBox="1">
            <a:spLocks noChangeArrowheads="1"/>
          </p:cNvSpPr>
          <p:nvPr/>
        </p:nvSpPr>
        <p:spPr bwMode="auto">
          <a:xfrm>
            <a:off x="6397625" y="5761038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+</a:t>
            </a:r>
          </a:p>
        </p:txBody>
      </p:sp>
      <p:sp>
        <p:nvSpPr>
          <p:cNvPr id="66" name="Text Box 137"/>
          <p:cNvSpPr txBox="1">
            <a:spLocks noChangeArrowheads="1"/>
          </p:cNvSpPr>
          <p:nvPr/>
        </p:nvSpPr>
        <p:spPr bwMode="auto">
          <a:xfrm>
            <a:off x="6083473" y="260648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Meiosis</a:t>
            </a:r>
          </a:p>
        </p:txBody>
      </p:sp>
      <p:sp>
        <p:nvSpPr>
          <p:cNvPr id="68" name="Text Box 138"/>
          <p:cNvSpPr txBox="1">
            <a:spLocks noChangeArrowheads="1"/>
          </p:cNvSpPr>
          <p:nvPr/>
        </p:nvSpPr>
        <p:spPr bwMode="auto">
          <a:xfrm>
            <a:off x="1192783" y="260648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Mitosis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782324" y="5085184"/>
            <a:ext cx="19543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Meiotic division II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6875561" y="3573016"/>
            <a:ext cx="187743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Meiotic division I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2819513" y="313849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Only one set of homologous chromosome is shown to make story simple.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899514" y="902193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“Reduction division”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31143" y="-2723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体細胞分裂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104238" y="-86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減数分裂</a:t>
            </a:r>
          </a:p>
        </p:txBody>
      </p:sp>
    </p:spTree>
    <p:extLst>
      <p:ext uri="{BB962C8B-B14F-4D97-AF65-F5344CB8AC3E}">
        <p14:creationId xmlns:p14="http://schemas.microsoft.com/office/powerpoint/2010/main" val="3063996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2971800" y="9906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3276600" y="9906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4953000" y="9906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5257800" y="9906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3657600" y="1447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4191000" y="1447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895600" y="1981200"/>
            <a:ext cx="5397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♀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953000" y="1981200"/>
            <a:ext cx="5397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♂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3962400" y="25146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4267200" y="25146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2209800" y="12192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2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5562600" y="12192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2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4648200" y="28194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2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43201" y="240268"/>
            <a:ext cx="830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Diploids inherit half of its genes from its mother and the other half from its father.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83769" y="3719873"/>
            <a:ext cx="70285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Human cells have 22 autosomes and 2 sex chromosome (X and Y).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So, human cells have 46 chromosomes in total.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n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= 23,   22 + XX, 22 +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XY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70382" y="4763310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The combination of chromosomes inherited from each parent is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2^23 = 8,388,608  different combinations !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97379" y="5587649"/>
            <a:ext cx="7697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In addition, </a:t>
            </a:r>
            <a:r>
              <a:rPr lang="en-US" altLang="ja-JP" sz="2400" dirty="0">
                <a:solidFill>
                  <a:srgbClr val="FF0000"/>
                </a:solidFill>
              </a:rPr>
              <a:t>genetic recombination</a:t>
            </a:r>
            <a:r>
              <a:rPr lang="en-US" altLang="ja-JP" sz="2400" dirty="0"/>
              <a:t> occurs between homologous chromosomes.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1450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714_genetic_recombination_medical_images_for_powerpoint_Slide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8" y="990600"/>
            <a:ext cx="6288633" cy="47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83406" y="5399298"/>
            <a:ext cx="7385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https://www.slideteam.net/0714-genetic-recombination-medical-images-for-powerpoint.html</a:t>
            </a:r>
            <a:endParaRPr kumimoji="1" lang="ja-JP" altLang="en-US" sz="1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39752" y="221159"/>
            <a:ext cx="4889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What is </a:t>
            </a:r>
            <a:r>
              <a:rPr lang="en-US" altLang="ja-JP" sz="2400" dirty="0">
                <a:solidFill>
                  <a:srgbClr val="FF0000"/>
                </a:solidFill>
              </a:rPr>
              <a:t>genetic recombination</a:t>
            </a:r>
            <a:r>
              <a:rPr lang="en-US" altLang="ja-JP" sz="2400" dirty="0"/>
              <a:t> ?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82386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4" t="8000" r="8423" b="71000"/>
          <a:stretch/>
        </p:blipFill>
        <p:spPr>
          <a:xfrm>
            <a:off x="1000146" y="261369"/>
            <a:ext cx="2620959" cy="349461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7" t="29000" r="35152" b="3800"/>
          <a:stretch/>
        </p:blipFill>
        <p:spPr>
          <a:xfrm>
            <a:off x="6176384" y="0"/>
            <a:ext cx="3104472" cy="685124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54365" y="60338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srgbClr val="000000"/>
                </a:solidFill>
              </a:rPr>
              <a:t>1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st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Meiosis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28782" y="1162907"/>
            <a:ext cx="2499402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細糸期　</a:t>
            </a:r>
            <a:r>
              <a:rPr lang="en-US" altLang="ja-JP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 err="1">
                <a:solidFill>
                  <a:srgbClr val="000000"/>
                </a:solidFill>
              </a:rPr>
              <a:t>leptotene</a:t>
            </a:r>
            <a:r>
              <a:rPr lang="en-US" altLang="ja-JP" sz="1600" dirty="0">
                <a:solidFill>
                  <a:srgbClr val="000000"/>
                </a:solidFill>
              </a:rPr>
              <a:t> phase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lvl="0"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合糸期　</a:t>
            </a:r>
            <a:r>
              <a:rPr lang="en-US" altLang="ja-JP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 err="1">
                <a:solidFill>
                  <a:srgbClr val="000000"/>
                </a:solidFill>
              </a:rPr>
              <a:t>zigotene</a:t>
            </a:r>
            <a:r>
              <a:rPr lang="en-US" altLang="ja-JP" sz="1600" dirty="0">
                <a:solidFill>
                  <a:srgbClr val="000000"/>
                </a:solidFill>
              </a:rPr>
              <a:t> stage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lvl="0"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太糸期　</a:t>
            </a:r>
            <a:r>
              <a:rPr lang="en-US" altLang="ja-JP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 err="1">
                <a:solidFill>
                  <a:srgbClr val="000000"/>
                </a:solidFill>
              </a:rPr>
              <a:t>pachytene</a:t>
            </a:r>
            <a:r>
              <a:rPr lang="en-US" altLang="ja-JP" sz="1600" dirty="0">
                <a:solidFill>
                  <a:srgbClr val="000000"/>
                </a:solidFill>
              </a:rPr>
              <a:t> stage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lvl="0"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複糸期　</a:t>
            </a:r>
            <a:r>
              <a:rPr lang="en-US" altLang="ja-JP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 err="1">
                <a:solidFill>
                  <a:srgbClr val="000000"/>
                </a:solidFill>
              </a:rPr>
              <a:t>diplotene</a:t>
            </a:r>
            <a:r>
              <a:rPr lang="en-US" altLang="ja-JP" sz="1600" dirty="0">
                <a:solidFill>
                  <a:srgbClr val="000000"/>
                </a:solidFill>
              </a:rPr>
              <a:t> stage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lvl="0"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移動期　</a:t>
            </a:r>
            <a:r>
              <a:rPr lang="en-US" altLang="ja-JP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 err="1">
                <a:solidFill>
                  <a:srgbClr val="000000"/>
                </a:solidFill>
              </a:rPr>
              <a:t>diakinesis</a:t>
            </a:r>
            <a:r>
              <a:rPr lang="en-US" altLang="ja-JP" sz="1600" dirty="0">
                <a:solidFill>
                  <a:srgbClr val="000000"/>
                </a:solidFill>
              </a:rPr>
              <a:t> stage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6228184" y="1268760"/>
            <a:ext cx="648072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6372200" y="2636912"/>
            <a:ext cx="504056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835962" y="84071"/>
            <a:ext cx="4889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What is </a:t>
            </a:r>
            <a:r>
              <a:rPr lang="en-US" altLang="ja-JP" sz="2400" dirty="0">
                <a:solidFill>
                  <a:srgbClr val="FF0000"/>
                </a:solidFill>
              </a:rPr>
              <a:t>genetic recombination</a:t>
            </a:r>
            <a:r>
              <a:rPr lang="en-US" altLang="ja-JP" sz="2400" dirty="0"/>
              <a:t> ?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" t="72050" r="23273" b="4851"/>
          <a:stretch/>
        </p:blipFill>
        <p:spPr>
          <a:xfrm>
            <a:off x="514416" y="3755981"/>
            <a:ext cx="6037804" cy="27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51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2971800" y="9906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3276600" y="9906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5127625" y="9906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5432425" y="9906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3657600" y="1447800"/>
            <a:ext cx="228600" cy="990600"/>
            <a:chOff x="2304" y="912"/>
            <a:chExt cx="336" cy="624"/>
          </a:xfrm>
        </p:grpSpPr>
        <p:sp>
          <p:nvSpPr>
            <p:cNvPr id="29734" name="Line 7"/>
            <p:cNvSpPr>
              <a:spLocks noChangeShapeType="1"/>
            </p:cNvSpPr>
            <p:nvPr/>
          </p:nvSpPr>
          <p:spPr bwMode="auto">
            <a:xfrm>
              <a:off x="2304" y="9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9735" name="Line 8"/>
            <p:cNvSpPr>
              <a:spLocks noChangeShapeType="1"/>
            </p:cNvSpPr>
            <p:nvPr/>
          </p:nvSpPr>
          <p:spPr bwMode="auto">
            <a:xfrm>
              <a:off x="2640" y="9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1828800" y="1981200"/>
            <a:ext cx="16192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female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♀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5127625" y="1981200"/>
            <a:ext cx="14414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♂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male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sp>
        <p:nvSpPr>
          <p:cNvPr id="29705" name="AutoShape 11"/>
          <p:cNvSpPr>
            <a:spLocks noChangeArrowheads="1"/>
          </p:cNvSpPr>
          <p:nvPr/>
        </p:nvSpPr>
        <p:spPr bwMode="auto">
          <a:xfrm>
            <a:off x="3810000" y="25146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06" name="AutoShape 12"/>
          <p:cNvSpPr>
            <a:spLocks noChangeArrowheads="1"/>
          </p:cNvSpPr>
          <p:nvPr/>
        </p:nvSpPr>
        <p:spPr bwMode="auto">
          <a:xfrm>
            <a:off x="4572000" y="25146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07" name="Text Box 13"/>
          <p:cNvSpPr txBox="1">
            <a:spLocks noChangeArrowheads="1"/>
          </p:cNvSpPr>
          <p:nvPr/>
        </p:nvSpPr>
        <p:spPr bwMode="auto">
          <a:xfrm>
            <a:off x="1143000" y="1219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diploid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2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9708" name="Text Box 14"/>
          <p:cNvSpPr txBox="1">
            <a:spLocks noChangeArrowheads="1"/>
          </p:cNvSpPr>
          <p:nvPr/>
        </p:nvSpPr>
        <p:spPr bwMode="auto">
          <a:xfrm>
            <a:off x="5737225" y="12192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2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9709" name="Text Box 15"/>
          <p:cNvSpPr txBox="1">
            <a:spLocks noChangeArrowheads="1"/>
          </p:cNvSpPr>
          <p:nvPr/>
        </p:nvSpPr>
        <p:spPr bwMode="auto">
          <a:xfrm>
            <a:off x="4495800" y="35052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9710" name="Rectangle 16"/>
          <p:cNvSpPr>
            <a:spLocks noChangeArrowheads="1"/>
          </p:cNvSpPr>
          <p:nvPr/>
        </p:nvSpPr>
        <p:spPr bwMode="auto">
          <a:xfrm>
            <a:off x="5105400" y="3048000"/>
            <a:ext cx="184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grpSp>
        <p:nvGrpSpPr>
          <p:cNvPr id="29711" name="Group 17"/>
          <p:cNvGrpSpPr>
            <a:grpSpLocks/>
          </p:cNvGrpSpPr>
          <p:nvPr/>
        </p:nvGrpSpPr>
        <p:grpSpPr bwMode="auto">
          <a:xfrm>
            <a:off x="4648200" y="1447800"/>
            <a:ext cx="228600" cy="990600"/>
            <a:chOff x="2736" y="912"/>
            <a:chExt cx="336" cy="624"/>
          </a:xfrm>
        </p:grpSpPr>
        <p:sp>
          <p:nvSpPr>
            <p:cNvPr id="29732" name="Line 18"/>
            <p:cNvSpPr>
              <a:spLocks noChangeShapeType="1"/>
            </p:cNvSpPr>
            <p:nvPr/>
          </p:nvSpPr>
          <p:spPr bwMode="auto">
            <a:xfrm>
              <a:off x="2736" y="9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9733" name="Line 19"/>
            <p:cNvSpPr>
              <a:spLocks noChangeShapeType="1"/>
            </p:cNvSpPr>
            <p:nvPr/>
          </p:nvSpPr>
          <p:spPr bwMode="auto">
            <a:xfrm>
              <a:off x="2736" y="9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9712" name="Text Box 20"/>
          <p:cNvSpPr txBox="1">
            <a:spLocks noChangeArrowheads="1"/>
          </p:cNvSpPr>
          <p:nvPr/>
        </p:nvSpPr>
        <p:spPr bwMode="auto">
          <a:xfrm>
            <a:off x="2514600" y="3505200"/>
            <a:ext cx="157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haploid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9713" name="AutoShape 21"/>
          <p:cNvSpPr>
            <a:spLocks noChangeArrowheads="1"/>
          </p:cNvSpPr>
          <p:nvPr/>
        </p:nvSpPr>
        <p:spPr bwMode="auto">
          <a:xfrm>
            <a:off x="4038600" y="47244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14" name="AutoShape 22"/>
          <p:cNvSpPr>
            <a:spLocks noChangeArrowheads="1"/>
          </p:cNvSpPr>
          <p:nvPr/>
        </p:nvSpPr>
        <p:spPr bwMode="auto">
          <a:xfrm>
            <a:off x="4343400" y="47244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15" name="Oval 23"/>
          <p:cNvSpPr>
            <a:spLocks noChangeArrowheads="1"/>
          </p:cNvSpPr>
          <p:nvPr/>
        </p:nvSpPr>
        <p:spPr bwMode="auto">
          <a:xfrm>
            <a:off x="2743200" y="838200"/>
            <a:ext cx="9144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16" name="Oval 24"/>
          <p:cNvSpPr>
            <a:spLocks noChangeArrowheads="1"/>
          </p:cNvSpPr>
          <p:nvPr/>
        </p:nvSpPr>
        <p:spPr bwMode="auto">
          <a:xfrm>
            <a:off x="4876800" y="838200"/>
            <a:ext cx="9144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17" name="Oval 25"/>
          <p:cNvSpPr>
            <a:spLocks noChangeArrowheads="1"/>
          </p:cNvSpPr>
          <p:nvPr/>
        </p:nvSpPr>
        <p:spPr bwMode="auto">
          <a:xfrm>
            <a:off x="3810000" y="4572000"/>
            <a:ext cx="9144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18" name="Oval 26"/>
          <p:cNvSpPr>
            <a:spLocks noChangeArrowheads="1"/>
          </p:cNvSpPr>
          <p:nvPr/>
        </p:nvSpPr>
        <p:spPr bwMode="auto">
          <a:xfrm>
            <a:off x="4394200" y="2438400"/>
            <a:ext cx="5334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19" name="Oval 27"/>
          <p:cNvSpPr>
            <a:spLocks noChangeArrowheads="1"/>
          </p:cNvSpPr>
          <p:nvPr/>
        </p:nvSpPr>
        <p:spPr bwMode="auto">
          <a:xfrm>
            <a:off x="3619500" y="2438400"/>
            <a:ext cx="5334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20" name="Text Box 28"/>
          <p:cNvSpPr txBox="1">
            <a:spLocks noChangeArrowheads="1"/>
          </p:cNvSpPr>
          <p:nvPr/>
        </p:nvSpPr>
        <p:spPr bwMode="auto">
          <a:xfrm>
            <a:off x="4060825" y="59436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2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9721" name="Text Box 29"/>
          <p:cNvSpPr txBox="1">
            <a:spLocks noChangeArrowheads="1"/>
          </p:cNvSpPr>
          <p:nvPr/>
        </p:nvSpPr>
        <p:spPr bwMode="auto">
          <a:xfrm>
            <a:off x="6553200" y="114300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P1</a:t>
            </a:r>
          </a:p>
        </p:txBody>
      </p:sp>
      <p:sp>
        <p:nvSpPr>
          <p:cNvPr id="29722" name="Text Box 30"/>
          <p:cNvSpPr txBox="1">
            <a:spLocks noChangeArrowheads="1"/>
          </p:cNvSpPr>
          <p:nvPr/>
        </p:nvSpPr>
        <p:spPr bwMode="auto">
          <a:xfrm>
            <a:off x="5410200" y="480060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F1</a:t>
            </a:r>
          </a:p>
        </p:txBody>
      </p:sp>
      <p:sp>
        <p:nvSpPr>
          <p:cNvPr id="29723" name="Text Box 31"/>
          <p:cNvSpPr txBox="1">
            <a:spLocks noChangeArrowheads="1"/>
          </p:cNvSpPr>
          <p:nvPr/>
        </p:nvSpPr>
        <p:spPr bwMode="auto">
          <a:xfrm>
            <a:off x="5257800" y="2590800"/>
            <a:ext cx="19875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配偶子（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gamete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sp>
        <p:nvSpPr>
          <p:cNvPr id="29724" name="Text Box 32"/>
          <p:cNvSpPr txBox="1">
            <a:spLocks noChangeArrowheads="1"/>
          </p:cNvSpPr>
          <p:nvPr/>
        </p:nvSpPr>
        <p:spPr bwMode="auto">
          <a:xfrm>
            <a:off x="1219200" y="2819400"/>
            <a:ext cx="206375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大配偶子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卵子（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ovum, ova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卵（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egg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9725" name="Text Box 33"/>
          <p:cNvSpPr txBox="1">
            <a:spLocks noChangeArrowheads="1"/>
          </p:cNvSpPr>
          <p:nvPr/>
        </p:nvSpPr>
        <p:spPr bwMode="auto">
          <a:xfrm>
            <a:off x="5181600" y="3124200"/>
            <a:ext cx="2489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小配偶子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精子（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spermatozoon,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 spermatozoa or sperm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9726" name="Text Box 34"/>
          <p:cNvSpPr txBox="1">
            <a:spLocks noChangeArrowheads="1"/>
          </p:cNvSpPr>
          <p:nvPr/>
        </p:nvSpPr>
        <p:spPr bwMode="auto">
          <a:xfrm>
            <a:off x="3276600" y="4114800"/>
            <a:ext cx="21653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受精（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fertilization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grpSp>
        <p:nvGrpSpPr>
          <p:cNvPr id="29727" name="Group 35"/>
          <p:cNvGrpSpPr>
            <a:grpSpLocks/>
          </p:cNvGrpSpPr>
          <p:nvPr/>
        </p:nvGrpSpPr>
        <p:grpSpPr bwMode="auto">
          <a:xfrm>
            <a:off x="4038600" y="3657600"/>
            <a:ext cx="457200" cy="533400"/>
            <a:chOff x="2544" y="2208"/>
            <a:chExt cx="288" cy="336"/>
          </a:xfrm>
        </p:grpSpPr>
        <p:sp>
          <p:nvSpPr>
            <p:cNvPr id="29730" name="Line 36"/>
            <p:cNvSpPr>
              <a:spLocks noChangeShapeType="1"/>
            </p:cNvSpPr>
            <p:nvPr/>
          </p:nvSpPr>
          <p:spPr bwMode="auto">
            <a:xfrm>
              <a:off x="2544" y="220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9731" name="Line 37"/>
            <p:cNvSpPr>
              <a:spLocks noChangeShapeType="1"/>
            </p:cNvSpPr>
            <p:nvPr/>
          </p:nvSpPr>
          <p:spPr bwMode="auto">
            <a:xfrm flipH="1">
              <a:off x="2688" y="220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9728" name="Text Box 38"/>
          <p:cNvSpPr txBox="1">
            <a:spLocks noChangeArrowheads="1"/>
          </p:cNvSpPr>
          <p:nvPr/>
        </p:nvSpPr>
        <p:spPr bwMode="auto">
          <a:xfrm>
            <a:off x="5165725" y="5668963"/>
            <a:ext cx="2540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受精卵（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fertilized egg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胚（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embryo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sp>
        <p:nvSpPr>
          <p:cNvPr id="29729" name="Text Box 39"/>
          <p:cNvSpPr txBox="1">
            <a:spLocks noChangeArrowheads="1"/>
          </p:cNvSpPr>
          <p:nvPr/>
        </p:nvSpPr>
        <p:spPr bwMode="auto">
          <a:xfrm>
            <a:off x="6553200" y="2974975"/>
            <a:ext cx="2413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生殖細胞（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germ cell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435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45250" y="427230"/>
            <a:ext cx="46897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Sexual and Asexual reproduction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Osaka" charset="-128"/>
              <a:cs typeface="+mn-cs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903886" y="1304764"/>
            <a:ext cx="60284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To evolve (to change) efficiently, sex is prerequisite.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31640" y="2504328"/>
            <a:ext cx="34211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Need to produce “male”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Osaka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31640" y="3054515"/>
            <a:ext cx="7048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Osaka"/>
                <a:cs typeface="+mn-cs"/>
              </a:rPr>
              <a:t>“ Female is present, but male is a phenomenon.”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Osaka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45250" y="1904546"/>
            <a:ext cx="7473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However, the resources spent for sexual reproduction are large.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4293167"/>
            <a:ext cx="886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In some species, males become “specialists” to produce sperm.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32111" y="3604702"/>
            <a:ext cx="7058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 ancestral (original) sex is female.  Male </a:t>
            </a:r>
            <a:r>
              <a:rPr lang="en-US" altLang="ja-JP" dirty="0"/>
              <a:t>develops from Female.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590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8" grpId="0"/>
      <p:bldP spid="9" grpId="0"/>
      <p:bldP spid="11" grpId="0"/>
      <p:bldP spid="13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0" name="Picture 10" descr="http://pds.exblog.jp/pds/1/200510/29/90/e0038990_12115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748" y="836712"/>
            <a:ext cx="972108" cy="1296144"/>
          </a:xfrm>
          <a:prstGeom prst="rect">
            <a:avLst/>
          </a:prstGeom>
          <a:noFill/>
        </p:spPr>
      </p:pic>
      <p:pic>
        <p:nvPicPr>
          <p:cNvPr id="501764" name="Picture 4" descr="https://upload.wikimedia.org/wikipedia/commons/thumb/1/14/Nephila-clavata-f-eating-and-2-m.jpg/250px-Nephila-clavata-f-eating-and-2-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504" y="764704"/>
            <a:ext cx="1081200" cy="1440159"/>
          </a:xfrm>
          <a:prstGeom prst="rect">
            <a:avLst/>
          </a:prstGeom>
          <a:noFill/>
        </p:spPr>
      </p:pic>
      <p:pic>
        <p:nvPicPr>
          <p:cNvPr id="501766" name="Picture 6" descr="http://stat.ameba.jp/user_images/20150930/21/kamiosanjin/1f/17/j/o0600080013440442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3898" y="836712"/>
            <a:ext cx="1566174" cy="2088232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755576" y="26064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Japanese silk spider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1692248" y="429101"/>
            <a:ext cx="3456386" cy="1317369"/>
            <a:chOff x="1692248" y="429101"/>
            <a:chExt cx="3456386" cy="1317369"/>
          </a:xfrm>
        </p:grpSpPr>
        <p:sp>
          <p:nvSpPr>
            <p:cNvPr id="6" name="下矢印 5"/>
            <p:cNvSpPr/>
            <p:nvPr/>
          </p:nvSpPr>
          <p:spPr>
            <a:xfrm rot="2452286">
              <a:off x="1692248" y="596251"/>
              <a:ext cx="360040" cy="5760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" name="下矢印 6"/>
            <p:cNvSpPr/>
            <p:nvPr/>
          </p:nvSpPr>
          <p:spPr>
            <a:xfrm rot="2452286">
              <a:off x="3131270" y="429101"/>
              <a:ext cx="360040" cy="5760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8" name="下矢印 7"/>
            <p:cNvSpPr/>
            <p:nvPr/>
          </p:nvSpPr>
          <p:spPr>
            <a:xfrm rot="2452286">
              <a:off x="4788594" y="452235"/>
              <a:ext cx="360040" cy="5760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9" name="下矢印 8"/>
            <p:cNvSpPr/>
            <p:nvPr/>
          </p:nvSpPr>
          <p:spPr>
            <a:xfrm rot="19034315">
              <a:off x="3711594" y="1170406"/>
              <a:ext cx="360040" cy="5760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3563888" y="314096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http://stat.ameba.jp/user_images/20150930/21/kamiosanjin/1f/17/j/o0600080013440442064.jpg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3568" y="2420888"/>
            <a:ext cx="122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https://upload.wikimedia.org/wikipedia/commons/thumb/1/14/Nephila-clavata-f-eating-and-2-m.jpg/250px-Nephila-clavata-f-eating-and-2-m.jpg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51720" y="249289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http://pds.exblog.jp/pds/1/200510/29/90/e0038990_12115953.jpg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539552" y="3573016"/>
            <a:ext cx="6266703" cy="3284984"/>
            <a:chOff x="539552" y="3573016"/>
            <a:chExt cx="6266703" cy="3284984"/>
          </a:xfrm>
        </p:grpSpPr>
        <p:pic>
          <p:nvPicPr>
            <p:cNvPr id="501772" name="Picture 12" descr="http://worldnetter.com/wp-content/uploads/2015/01/2015072121035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11960" y="4365104"/>
              <a:ext cx="2594295" cy="2053357"/>
            </a:xfrm>
            <a:prstGeom prst="rect">
              <a:avLst/>
            </a:prstGeom>
            <a:noFill/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755576" y="3573016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Footballfish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572000" y="6519446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http://art58.photozou.jp/pub/339/1284339/photo/87689220_624.jpg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39552" y="6539572"/>
              <a:ext cx="35493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http://www.geocities.jp/ds23ie_73y/caravan/2010_09_17/DSCN3221.JPG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pic>
          <p:nvPicPr>
            <p:cNvPr id="501776" name="Picture 16" descr="http://www.geocities.jp/ds23ie_73y/caravan/2010_09_17/DSCN322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1560" y="3933056"/>
              <a:ext cx="3409884" cy="2557413"/>
            </a:xfrm>
            <a:prstGeom prst="rect">
              <a:avLst/>
            </a:prstGeom>
            <a:noFill/>
          </p:spPr>
        </p:pic>
      </p:grpSp>
      <p:sp>
        <p:nvSpPr>
          <p:cNvPr id="24" name="テキスト ボックス 23"/>
          <p:cNvSpPr txBox="1"/>
          <p:nvPr/>
        </p:nvSpPr>
        <p:spPr>
          <a:xfrm>
            <a:off x="5796136" y="332656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Rhizocephalan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barnacle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501780" name="Picture 20" descr="http://blog-imgs-54-origin.fc2.com/h/a/z/hazamazukan/P51701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836712"/>
            <a:ext cx="2688299" cy="2016224"/>
          </a:xfrm>
          <a:prstGeom prst="rect">
            <a:avLst/>
          </a:prstGeom>
          <a:noFill/>
        </p:spPr>
      </p:pic>
      <p:sp>
        <p:nvSpPr>
          <p:cNvPr id="28" name="正方形/長方形 27"/>
          <p:cNvSpPr/>
          <p:nvPr/>
        </p:nvSpPr>
        <p:spPr>
          <a:xfrm>
            <a:off x="251520" y="188640"/>
            <a:ext cx="5544616" cy="3384376"/>
          </a:xfrm>
          <a:prstGeom prst="rect">
            <a:avLst/>
          </a:prstGeom>
          <a:solidFill>
            <a:srgbClr val="FFFFFF">
              <a:alpha val="87843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42194" y="5534743"/>
            <a:ext cx="1078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male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922077" y="4355812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Female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372200" y="2924944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Paracitized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crab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1" name="右矢印 30"/>
          <p:cNvSpPr/>
          <p:nvPr/>
        </p:nvSpPr>
        <p:spPr>
          <a:xfrm flipH="1">
            <a:off x="7668344" y="1628800"/>
            <a:ext cx="648072" cy="43204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flipH="1">
            <a:off x="2771800" y="4365104"/>
            <a:ext cx="1440160" cy="9361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 flipV="1">
            <a:off x="2771800" y="5733256"/>
            <a:ext cx="1440160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92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0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45250" y="427230"/>
            <a:ext cx="46897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Sexual and Asexual reproduction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Osaka" charset="-128"/>
              <a:cs typeface="+mn-cs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51840" y="1146419"/>
            <a:ext cx="82605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To evolve efficiently (to change</a:t>
            </a:r>
            <a:r>
              <a:rPr lang="en-US" altLang="ja-JP" sz="2000" dirty="0">
                <a:solidFill>
                  <a:srgbClr val="000000"/>
                </a:solidFill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rapidly), sex is </a:t>
            </a:r>
            <a:r>
              <a:rPr lang="en-US" altLang="ja-JP" sz="2000" dirty="0">
                <a:solidFill>
                  <a:srgbClr val="000000"/>
                </a:solidFill>
              </a:rPr>
              <a:t>highly advantageous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                                                              (in practical, almost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prerequisite).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31640" y="2474095"/>
            <a:ext cx="34211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Need to produce “male”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Osaka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28407" y="3033277"/>
            <a:ext cx="7048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Osaka"/>
                <a:cs typeface="+mn-cs"/>
              </a:rPr>
              <a:t>“ Female is present, but male is a phenomenon.”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Osaka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45250" y="1904546"/>
            <a:ext cx="7473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However, the resources spent for sexual reproduction are large.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4158359"/>
            <a:ext cx="886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In some species, males become “specialists” to produce sperm.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8772" y="4839543"/>
            <a:ext cx="8174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Some species produce offspring via asexual reproduction !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0386" y="5460356"/>
            <a:ext cx="7550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Osaka"/>
                <a:cs typeface="+mn-cs"/>
              </a:rPr>
              <a:t>However,  not “budding” or “cleavage” like unicellular organisms,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Osaka"/>
                <a:cs typeface="+mn-cs"/>
              </a:rPr>
              <a:t>but versions of sexual reproduction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Osaka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32111" y="3604702"/>
            <a:ext cx="7058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The ancestral (original) sex is female.  Male develops from Female.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11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2971800" y="9906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3276600" y="9906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5127625" y="9906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5432425" y="9906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657600" y="1447800"/>
            <a:ext cx="228600" cy="990600"/>
            <a:chOff x="2304" y="912"/>
            <a:chExt cx="336" cy="624"/>
          </a:xfrm>
        </p:grpSpPr>
        <p:sp>
          <p:nvSpPr>
            <p:cNvPr id="29734" name="Line 7"/>
            <p:cNvSpPr>
              <a:spLocks noChangeShapeType="1"/>
            </p:cNvSpPr>
            <p:nvPr/>
          </p:nvSpPr>
          <p:spPr bwMode="auto">
            <a:xfrm>
              <a:off x="2304" y="9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9735" name="Line 8"/>
            <p:cNvSpPr>
              <a:spLocks noChangeShapeType="1"/>
            </p:cNvSpPr>
            <p:nvPr/>
          </p:nvSpPr>
          <p:spPr bwMode="auto">
            <a:xfrm>
              <a:off x="2640" y="9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1828800" y="1981200"/>
            <a:ext cx="16192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female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♀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5127625" y="1981200"/>
            <a:ext cx="14414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♂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male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sp>
        <p:nvSpPr>
          <p:cNvPr id="29705" name="AutoShape 11"/>
          <p:cNvSpPr>
            <a:spLocks noChangeArrowheads="1"/>
          </p:cNvSpPr>
          <p:nvPr/>
        </p:nvSpPr>
        <p:spPr bwMode="auto">
          <a:xfrm>
            <a:off x="3810000" y="25146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06" name="AutoShape 12"/>
          <p:cNvSpPr>
            <a:spLocks noChangeArrowheads="1"/>
          </p:cNvSpPr>
          <p:nvPr/>
        </p:nvSpPr>
        <p:spPr bwMode="auto">
          <a:xfrm>
            <a:off x="4572000" y="25146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07" name="Text Box 13"/>
          <p:cNvSpPr txBox="1">
            <a:spLocks noChangeArrowheads="1"/>
          </p:cNvSpPr>
          <p:nvPr/>
        </p:nvSpPr>
        <p:spPr bwMode="auto">
          <a:xfrm>
            <a:off x="1143000" y="1219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diploid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2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9708" name="Text Box 14"/>
          <p:cNvSpPr txBox="1">
            <a:spLocks noChangeArrowheads="1"/>
          </p:cNvSpPr>
          <p:nvPr/>
        </p:nvSpPr>
        <p:spPr bwMode="auto">
          <a:xfrm>
            <a:off x="5737225" y="12192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2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9709" name="Text Box 15"/>
          <p:cNvSpPr txBox="1">
            <a:spLocks noChangeArrowheads="1"/>
          </p:cNvSpPr>
          <p:nvPr/>
        </p:nvSpPr>
        <p:spPr bwMode="auto">
          <a:xfrm>
            <a:off x="4495800" y="35052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9710" name="Rectangle 16"/>
          <p:cNvSpPr>
            <a:spLocks noChangeArrowheads="1"/>
          </p:cNvSpPr>
          <p:nvPr/>
        </p:nvSpPr>
        <p:spPr bwMode="auto">
          <a:xfrm>
            <a:off x="5105400" y="3048000"/>
            <a:ext cx="184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648200" y="1447800"/>
            <a:ext cx="228600" cy="990600"/>
            <a:chOff x="2736" y="912"/>
            <a:chExt cx="336" cy="624"/>
          </a:xfrm>
        </p:grpSpPr>
        <p:sp>
          <p:nvSpPr>
            <p:cNvPr id="29732" name="Line 18"/>
            <p:cNvSpPr>
              <a:spLocks noChangeShapeType="1"/>
            </p:cNvSpPr>
            <p:nvPr/>
          </p:nvSpPr>
          <p:spPr bwMode="auto">
            <a:xfrm>
              <a:off x="2736" y="9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9733" name="Line 19"/>
            <p:cNvSpPr>
              <a:spLocks noChangeShapeType="1"/>
            </p:cNvSpPr>
            <p:nvPr/>
          </p:nvSpPr>
          <p:spPr bwMode="auto">
            <a:xfrm>
              <a:off x="2736" y="9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9712" name="Text Box 20"/>
          <p:cNvSpPr txBox="1">
            <a:spLocks noChangeArrowheads="1"/>
          </p:cNvSpPr>
          <p:nvPr/>
        </p:nvSpPr>
        <p:spPr bwMode="auto">
          <a:xfrm>
            <a:off x="2514600" y="3505200"/>
            <a:ext cx="157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haploid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9713" name="AutoShape 21"/>
          <p:cNvSpPr>
            <a:spLocks noChangeArrowheads="1"/>
          </p:cNvSpPr>
          <p:nvPr/>
        </p:nvSpPr>
        <p:spPr bwMode="auto">
          <a:xfrm>
            <a:off x="4038600" y="47244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14" name="AutoShape 22"/>
          <p:cNvSpPr>
            <a:spLocks noChangeArrowheads="1"/>
          </p:cNvSpPr>
          <p:nvPr/>
        </p:nvSpPr>
        <p:spPr bwMode="auto">
          <a:xfrm>
            <a:off x="4343400" y="47244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15" name="Oval 23"/>
          <p:cNvSpPr>
            <a:spLocks noChangeArrowheads="1"/>
          </p:cNvSpPr>
          <p:nvPr/>
        </p:nvSpPr>
        <p:spPr bwMode="auto">
          <a:xfrm>
            <a:off x="2743200" y="838200"/>
            <a:ext cx="9144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16" name="Oval 24"/>
          <p:cNvSpPr>
            <a:spLocks noChangeArrowheads="1"/>
          </p:cNvSpPr>
          <p:nvPr/>
        </p:nvSpPr>
        <p:spPr bwMode="auto">
          <a:xfrm>
            <a:off x="4876800" y="838200"/>
            <a:ext cx="9144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17" name="Oval 25"/>
          <p:cNvSpPr>
            <a:spLocks noChangeArrowheads="1"/>
          </p:cNvSpPr>
          <p:nvPr/>
        </p:nvSpPr>
        <p:spPr bwMode="auto">
          <a:xfrm>
            <a:off x="3810000" y="4572000"/>
            <a:ext cx="9144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18" name="Oval 26"/>
          <p:cNvSpPr>
            <a:spLocks noChangeArrowheads="1"/>
          </p:cNvSpPr>
          <p:nvPr/>
        </p:nvSpPr>
        <p:spPr bwMode="auto">
          <a:xfrm>
            <a:off x="4394200" y="2438400"/>
            <a:ext cx="5334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19" name="Oval 27"/>
          <p:cNvSpPr>
            <a:spLocks noChangeArrowheads="1"/>
          </p:cNvSpPr>
          <p:nvPr/>
        </p:nvSpPr>
        <p:spPr bwMode="auto">
          <a:xfrm>
            <a:off x="3619500" y="2438400"/>
            <a:ext cx="5334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20" name="Text Box 28"/>
          <p:cNvSpPr txBox="1">
            <a:spLocks noChangeArrowheads="1"/>
          </p:cNvSpPr>
          <p:nvPr/>
        </p:nvSpPr>
        <p:spPr bwMode="auto">
          <a:xfrm>
            <a:off x="4060825" y="59436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2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9721" name="Text Box 29"/>
          <p:cNvSpPr txBox="1">
            <a:spLocks noChangeArrowheads="1"/>
          </p:cNvSpPr>
          <p:nvPr/>
        </p:nvSpPr>
        <p:spPr bwMode="auto">
          <a:xfrm>
            <a:off x="6553200" y="114300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P1</a:t>
            </a:r>
          </a:p>
        </p:txBody>
      </p:sp>
      <p:sp>
        <p:nvSpPr>
          <p:cNvPr id="29722" name="Text Box 30"/>
          <p:cNvSpPr txBox="1">
            <a:spLocks noChangeArrowheads="1"/>
          </p:cNvSpPr>
          <p:nvPr/>
        </p:nvSpPr>
        <p:spPr bwMode="auto">
          <a:xfrm>
            <a:off x="5410200" y="480060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F1</a:t>
            </a:r>
          </a:p>
        </p:txBody>
      </p:sp>
      <p:sp>
        <p:nvSpPr>
          <p:cNvPr id="29723" name="Text Box 31"/>
          <p:cNvSpPr txBox="1">
            <a:spLocks noChangeArrowheads="1"/>
          </p:cNvSpPr>
          <p:nvPr/>
        </p:nvSpPr>
        <p:spPr bwMode="auto">
          <a:xfrm>
            <a:off x="5257800" y="2590800"/>
            <a:ext cx="19875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配偶子（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gamete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sp>
        <p:nvSpPr>
          <p:cNvPr id="29724" name="Text Box 32"/>
          <p:cNvSpPr txBox="1">
            <a:spLocks noChangeArrowheads="1"/>
          </p:cNvSpPr>
          <p:nvPr/>
        </p:nvSpPr>
        <p:spPr bwMode="auto">
          <a:xfrm>
            <a:off x="827584" y="2636912"/>
            <a:ext cx="20826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大配偶子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卵子（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ovum, ova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卵細胞（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oocyte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卵（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egg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9725" name="Text Box 33"/>
          <p:cNvSpPr txBox="1">
            <a:spLocks noChangeArrowheads="1"/>
          </p:cNvSpPr>
          <p:nvPr/>
        </p:nvSpPr>
        <p:spPr bwMode="auto">
          <a:xfrm>
            <a:off x="5181600" y="3124200"/>
            <a:ext cx="2489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小配偶子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精子（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spermatozoon,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 spermatozoa or sperm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9726" name="Text Box 34"/>
          <p:cNvSpPr txBox="1">
            <a:spLocks noChangeArrowheads="1"/>
          </p:cNvSpPr>
          <p:nvPr/>
        </p:nvSpPr>
        <p:spPr bwMode="auto">
          <a:xfrm>
            <a:off x="3276600" y="4114800"/>
            <a:ext cx="21653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受精（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fertilization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4038600" y="3657600"/>
            <a:ext cx="457200" cy="533400"/>
            <a:chOff x="2544" y="2208"/>
            <a:chExt cx="288" cy="336"/>
          </a:xfrm>
        </p:grpSpPr>
        <p:sp>
          <p:nvSpPr>
            <p:cNvPr id="29730" name="Line 36"/>
            <p:cNvSpPr>
              <a:spLocks noChangeShapeType="1"/>
            </p:cNvSpPr>
            <p:nvPr/>
          </p:nvSpPr>
          <p:spPr bwMode="auto">
            <a:xfrm>
              <a:off x="2544" y="220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9731" name="Line 37"/>
            <p:cNvSpPr>
              <a:spLocks noChangeShapeType="1"/>
            </p:cNvSpPr>
            <p:nvPr/>
          </p:nvSpPr>
          <p:spPr bwMode="auto">
            <a:xfrm flipH="1">
              <a:off x="2688" y="220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9728" name="Text Box 38"/>
          <p:cNvSpPr txBox="1">
            <a:spLocks noChangeArrowheads="1"/>
          </p:cNvSpPr>
          <p:nvPr/>
        </p:nvSpPr>
        <p:spPr bwMode="auto">
          <a:xfrm>
            <a:off x="5165725" y="5668963"/>
            <a:ext cx="2540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受精卵（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fertilized egg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胚（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embryo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sp>
        <p:nvSpPr>
          <p:cNvPr id="29729" name="Text Box 39"/>
          <p:cNvSpPr txBox="1">
            <a:spLocks noChangeArrowheads="1"/>
          </p:cNvSpPr>
          <p:nvPr/>
        </p:nvSpPr>
        <p:spPr bwMode="auto">
          <a:xfrm>
            <a:off x="6553200" y="2974975"/>
            <a:ext cx="2413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生殖細胞（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germ cell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627784" y="188640"/>
            <a:ext cx="338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Sexual reproduction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54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2971800" y="9906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3276600" y="9906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5127625" y="9906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5432425" y="9906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657600" y="1447800"/>
            <a:ext cx="228600" cy="990600"/>
            <a:chOff x="2304" y="912"/>
            <a:chExt cx="336" cy="624"/>
          </a:xfrm>
        </p:grpSpPr>
        <p:sp>
          <p:nvSpPr>
            <p:cNvPr id="33833" name="Line 7"/>
            <p:cNvSpPr>
              <a:spLocks noChangeShapeType="1"/>
            </p:cNvSpPr>
            <p:nvPr/>
          </p:nvSpPr>
          <p:spPr bwMode="auto">
            <a:xfrm>
              <a:off x="2304" y="9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3834" name="Line 8"/>
            <p:cNvSpPr>
              <a:spLocks noChangeShapeType="1"/>
            </p:cNvSpPr>
            <p:nvPr/>
          </p:nvSpPr>
          <p:spPr bwMode="auto">
            <a:xfrm>
              <a:off x="2640" y="9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1828800" y="1981200"/>
            <a:ext cx="16192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female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♀</a:t>
            </a:r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5127625" y="1981200"/>
            <a:ext cx="14414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♂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male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sp>
        <p:nvSpPr>
          <p:cNvPr id="33801" name="AutoShape 11"/>
          <p:cNvSpPr>
            <a:spLocks noChangeArrowheads="1"/>
          </p:cNvSpPr>
          <p:nvPr/>
        </p:nvSpPr>
        <p:spPr bwMode="auto">
          <a:xfrm>
            <a:off x="4572000" y="25146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802" name="Text Box 12"/>
          <p:cNvSpPr txBox="1">
            <a:spLocks noChangeArrowheads="1"/>
          </p:cNvSpPr>
          <p:nvPr/>
        </p:nvSpPr>
        <p:spPr bwMode="auto">
          <a:xfrm>
            <a:off x="1143000" y="1219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diploid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2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33803" name="Text Box 13"/>
          <p:cNvSpPr txBox="1">
            <a:spLocks noChangeArrowheads="1"/>
          </p:cNvSpPr>
          <p:nvPr/>
        </p:nvSpPr>
        <p:spPr bwMode="auto">
          <a:xfrm>
            <a:off x="5737225" y="12192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2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33804" name="Text Box 14"/>
          <p:cNvSpPr txBox="1">
            <a:spLocks noChangeArrowheads="1"/>
          </p:cNvSpPr>
          <p:nvPr/>
        </p:nvSpPr>
        <p:spPr bwMode="auto">
          <a:xfrm>
            <a:off x="4495800" y="35052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5105400" y="3048000"/>
            <a:ext cx="184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648200" y="1447800"/>
            <a:ext cx="228600" cy="990600"/>
            <a:chOff x="2736" y="912"/>
            <a:chExt cx="336" cy="624"/>
          </a:xfrm>
        </p:grpSpPr>
        <p:sp>
          <p:nvSpPr>
            <p:cNvPr id="33831" name="Line 17"/>
            <p:cNvSpPr>
              <a:spLocks noChangeShapeType="1"/>
            </p:cNvSpPr>
            <p:nvPr/>
          </p:nvSpPr>
          <p:spPr bwMode="auto">
            <a:xfrm>
              <a:off x="2736" y="9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3832" name="Line 18"/>
            <p:cNvSpPr>
              <a:spLocks noChangeShapeType="1"/>
            </p:cNvSpPr>
            <p:nvPr/>
          </p:nvSpPr>
          <p:spPr bwMode="auto">
            <a:xfrm>
              <a:off x="2736" y="9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33807" name="Text Box 19"/>
          <p:cNvSpPr txBox="1">
            <a:spLocks noChangeArrowheads="1"/>
          </p:cNvSpPr>
          <p:nvPr/>
        </p:nvSpPr>
        <p:spPr bwMode="auto">
          <a:xfrm>
            <a:off x="2514600" y="3657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diploid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2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</a:p>
        </p:txBody>
      </p:sp>
      <p:sp>
        <p:nvSpPr>
          <p:cNvPr id="33808" name="AutoShape 20"/>
          <p:cNvSpPr>
            <a:spLocks noChangeArrowheads="1"/>
          </p:cNvSpPr>
          <p:nvPr/>
        </p:nvSpPr>
        <p:spPr bwMode="auto">
          <a:xfrm>
            <a:off x="4038600" y="47244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809" name="AutoShape 21"/>
          <p:cNvSpPr>
            <a:spLocks noChangeArrowheads="1"/>
          </p:cNvSpPr>
          <p:nvPr/>
        </p:nvSpPr>
        <p:spPr bwMode="auto">
          <a:xfrm>
            <a:off x="4343400" y="4724400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810" name="Oval 22"/>
          <p:cNvSpPr>
            <a:spLocks noChangeArrowheads="1"/>
          </p:cNvSpPr>
          <p:nvPr/>
        </p:nvSpPr>
        <p:spPr bwMode="auto">
          <a:xfrm>
            <a:off x="2743200" y="838200"/>
            <a:ext cx="9144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811" name="Oval 23"/>
          <p:cNvSpPr>
            <a:spLocks noChangeArrowheads="1"/>
          </p:cNvSpPr>
          <p:nvPr/>
        </p:nvSpPr>
        <p:spPr bwMode="auto">
          <a:xfrm>
            <a:off x="4876800" y="838200"/>
            <a:ext cx="9144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812" name="Oval 24"/>
          <p:cNvSpPr>
            <a:spLocks noChangeArrowheads="1"/>
          </p:cNvSpPr>
          <p:nvPr/>
        </p:nvSpPr>
        <p:spPr bwMode="auto">
          <a:xfrm>
            <a:off x="3810000" y="4572000"/>
            <a:ext cx="9144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813" name="Oval 25"/>
          <p:cNvSpPr>
            <a:spLocks noChangeArrowheads="1"/>
          </p:cNvSpPr>
          <p:nvPr/>
        </p:nvSpPr>
        <p:spPr bwMode="auto">
          <a:xfrm>
            <a:off x="4394200" y="2438400"/>
            <a:ext cx="5334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814" name="Text Box 26"/>
          <p:cNvSpPr txBox="1">
            <a:spLocks noChangeArrowheads="1"/>
          </p:cNvSpPr>
          <p:nvPr/>
        </p:nvSpPr>
        <p:spPr bwMode="auto">
          <a:xfrm>
            <a:off x="4060825" y="59436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2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n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33815" name="Text Box 27"/>
          <p:cNvSpPr txBox="1">
            <a:spLocks noChangeArrowheads="1"/>
          </p:cNvSpPr>
          <p:nvPr/>
        </p:nvSpPr>
        <p:spPr bwMode="auto">
          <a:xfrm>
            <a:off x="5410200" y="4800600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F1</a:t>
            </a:r>
          </a:p>
        </p:txBody>
      </p:sp>
      <p:sp>
        <p:nvSpPr>
          <p:cNvPr id="33816" name="Text Box 28"/>
          <p:cNvSpPr txBox="1">
            <a:spLocks noChangeArrowheads="1"/>
          </p:cNvSpPr>
          <p:nvPr/>
        </p:nvSpPr>
        <p:spPr bwMode="auto">
          <a:xfrm>
            <a:off x="5257800" y="2590800"/>
            <a:ext cx="19875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配偶子（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gamete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sp>
        <p:nvSpPr>
          <p:cNvPr id="33818" name="Text Box 30"/>
          <p:cNvSpPr txBox="1">
            <a:spLocks noChangeArrowheads="1"/>
          </p:cNvSpPr>
          <p:nvPr/>
        </p:nvSpPr>
        <p:spPr bwMode="auto">
          <a:xfrm>
            <a:off x="5181600" y="3124200"/>
            <a:ext cx="2489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小配偶子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精子（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spermatozoon,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 spermatozoa or sperm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sp>
        <p:nvSpPr>
          <p:cNvPr id="33819" name="Text Box 31"/>
          <p:cNvSpPr txBox="1">
            <a:spLocks noChangeArrowheads="1"/>
          </p:cNvSpPr>
          <p:nvPr/>
        </p:nvSpPr>
        <p:spPr bwMode="auto">
          <a:xfrm>
            <a:off x="3276600" y="4114800"/>
            <a:ext cx="21653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受精（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fertilization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sp>
        <p:nvSpPr>
          <p:cNvPr id="33820" name="Line 32"/>
          <p:cNvSpPr>
            <a:spLocks noChangeShapeType="1"/>
          </p:cNvSpPr>
          <p:nvPr/>
        </p:nvSpPr>
        <p:spPr bwMode="auto">
          <a:xfrm>
            <a:off x="4038600" y="36576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821" name="Line 33"/>
          <p:cNvSpPr>
            <a:spLocks noChangeShapeType="1"/>
          </p:cNvSpPr>
          <p:nvPr/>
        </p:nvSpPr>
        <p:spPr bwMode="auto">
          <a:xfrm flipH="1">
            <a:off x="4267200" y="36576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822" name="Text Box 34"/>
          <p:cNvSpPr txBox="1">
            <a:spLocks noChangeArrowheads="1"/>
          </p:cNvSpPr>
          <p:nvPr/>
        </p:nvSpPr>
        <p:spPr bwMode="auto">
          <a:xfrm>
            <a:off x="5196517" y="5619506"/>
            <a:ext cx="16446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胚（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embryo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048000" y="381000"/>
            <a:ext cx="4648200" cy="4191000"/>
            <a:chOff x="1920" y="240"/>
            <a:chExt cx="2928" cy="2640"/>
          </a:xfrm>
        </p:grpSpPr>
        <p:sp>
          <p:nvSpPr>
            <p:cNvPr id="33829" name="Rectangle 36"/>
            <p:cNvSpPr>
              <a:spLocks noChangeArrowheads="1"/>
            </p:cNvSpPr>
            <p:nvPr/>
          </p:nvSpPr>
          <p:spPr bwMode="auto">
            <a:xfrm>
              <a:off x="2688" y="240"/>
              <a:ext cx="2160" cy="2640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3830" name="Rectangle 37"/>
            <p:cNvSpPr>
              <a:spLocks noChangeArrowheads="1"/>
            </p:cNvSpPr>
            <p:nvPr/>
          </p:nvSpPr>
          <p:spPr bwMode="auto">
            <a:xfrm>
              <a:off x="1920" y="2640"/>
              <a:ext cx="2208" cy="240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33824" name="Text Box 38"/>
          <p:cNvSpPr txBox="1">
            <a:spLocks noChangeArrowheads="1"/>
          </p:cNvSpPr>
          <p:nvPr/>
        </p:nvSpPr>
        <p:spPr bwMode="auto">
          <a:xfrm>
            <a:off x="6553200" y="114300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P1</a:t>
            </a:r>
          </a:p>
        </p:txBody>
      </p:sp>
      <p:sp>
        <p:nvSpPr>
          <p:cNvPr id="33825" name="AutoShape 39"/>
          <p:cNvSpPr>
            <a:spLocks noChangeArrowheads="1"/>
          </p:cNvSpPr>
          <p:nvPr/>
        </p:nvSpPr>
        <p:spPr bwMode="auto">
          <a:xfrm>
            <a:off x="4343400" y="47244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826" name="AutoShape 40"/>
          <p:cNvSpPr>
            <a:spLocks noChangeArrowheads="1"/>
          </p:cNvSpPr>
          <p:nvPr/>
        </p:nvSpPr>
        <p:spPr bwMode="auto">
          <a:xfrm>
            <a:off x="3657600" y="25908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827" name="Oval 41"/>
          <p:cNvSpPr>
            <a:spLocks noChangeArrowheads="1"/>
          </p:cNvSpPr>
          <p:nvPr/>
        </p:nvSpPr>
        <p:spPr bwMode="auto">
          <a:xfrm>
            <a:off x="3429000" y="2438400"/>
            <a:ext cx="9144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828" name="AutoShape 42"/>
          <p:cNvSpPr>
            <a:spLocks noChangeArrowheads="1"/>
          </p:cNvSpPr>
          <p:nvPr/>
        </p:nvSpPr>
        <p:spPr bwMode="auto">
          <a:xfrm>
            <a:off x="3962400" y="259080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627784" y="188640"/>
            <a:ext cx="3565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Asexual reproduction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827584" y="2636912"/>
            <a:ext cx="20826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大配偶子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卵子（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ovum, ova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卵細胞（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oocyte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卵（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egg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512842-B86D-D0CA-24F0-BA007F17B51B}"/>
              </a:ext>
            </a:extLst>
          </p:cNvPr>
          <p:cNvSpPr txBox="1"/>
          <p:nvPr/>
        </p:nvSpPr>
        <p:spPr>
          <a:xfrm>
            <a:off x="5087466" y="1952210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99"/>
                </a:solidFill>
              </a:rPr>
              <a:t>Omit the male !</a:t>
            </a:r>
            <a:endParaRPr kumimoji="1" lang="ja-JP" altLang="en-US" sz="3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3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2"/>
          <p:cNvSpPr txBox="1">
            <a:spLocks noChangeArrowheads="1"/>
          </p:cNvSpPr>
          <p:nvPr/>
        </p:nvSpPr>
        <p:spPr bwMode="auto">
          <a:xfrm>
            <a:off x="1447800" y="457200"/>
            <a:ext cx="27863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</a:rPr>
              <a:t>Genomic Instability</a:t>
            </a:r>
            <a:endParaRPr lang="ja-JP" altLang="en-US" sz="2400" dirty="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6228184" y="457200"/>
            <a:ext cx="24908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Times" charset="0"/>
                <a:ea typeface="Osaka" charset="-128"/>
              </a:rPr>
              <a:t>2023.11.28 by Shoji Oda</a:t>
            </a:r>
          </a:p>
        </p:txBody>
      </p:sp>
      <p:sp>
        <p:nvSpPr>
          <p:cNvPr id="16389" name="Text Box 14"/>
          <p:cNvSpPr txBox="1">
            <a:spLocks noChangeArrowheads="1"/>
          </p:cNvSpPr>
          <p:nvPr/>
        </p:nvSpPr>
        <p:spPr bwMode="auto">
          <a:xfrm>
            <a:off x="1691680" y="1696051"/>
            <a:ext cx="59522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000000"/>
                </a:solidFill>
                <a:latin typeface="Times" charset="0"/>
                <a:ea typeface="Osaka" charset="-128"/>
              </a:rPr>
              <a:t>“</a:t>
            </a:r>
            <a:r>
              <a:rPr lang="en-US" altLang="ja-JP" sz="2800" dirty="0">
                <a:solidFill>
                  <a:srgbClr val="000000"/>
                </a:solidFill>
              </a:rPr>
              <a:t>Sexual Reproduction and M</a:t>
            </a:r>
            <a:r>
              <a:rPr lang="en-US" altLang="ja-JP" sz="2800" dirty="0">
                <a:solidFill>
                  <a:srgbClr val="FF0000"/>
                </a:solidFill>
              </a:rPr>
              <a:t>e</a:t>
            </a:r>
            <a:r>
              <a:rPr lang="en-US" altLang="ja-JP" sz="2800" dirty="0">
                <a:solidFill>
                  <a:srgbClr val="000000"/>
                </a:solidFill>
              </a:rPr>
              <a:t>iosis</a:t>
            </a:r>
            <a:r>
              <a:rPr lang="en-US" altLang="ja-JP" sz="2800" dirty="0">
                <a:solidFill>
                  <a:srgbClr val="000000"/>
                </a:solidFill>
                <a:latin typeface="Times" charset="0"/>
                <a:ea typeface="Osaka" charset="-128"/>
              </a:rPr>
              <a:t> ”</a:t>
            </a:r>
            <a:endParaRPr lang="ja-JP" altLang="en-US" sz="2800" dirty="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9552" y="2929790"/>
            <a:ext cx="2784867" cy="232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315822" y="5456288"/>
            <a:ext cx="17604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 err="1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Sentan</a:t>
            </a:r>
            <a:r>
              <a:rPr lang="en-US" altLang="ja-JP" sz="24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-kun</a:t>
            </a:r>
            <a:endParaRPr lang="ja-JP" altLang="en-US" sz="24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69566" y="1208435"/>
            <a:ext cx="2437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2022_11_28  Period 2</a:t>
            </a:r>
            <a:endParaRPr kumimoji="1" lang="ja-JP" altLang="en-US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299657" y="3286741"/>
            <a:ext cx="17604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Osaka" charset="-128"/>
                <a:cs typeface="+mn-cs"/>
              </a:rPr>
              <a:t>References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Osaka" charset="-128"/>
              <a:cs typeface="+mn-cs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205864" y="3899084"/>
            <a:ext cx="45270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Osaka" charset="-128"/>
              </a:rPr>
              <a:t>“Molecular Biology of The Cell”</a:t>
            </a:r>
          </a:p>
          <a:p>
            <a:pPr lvl="0">
              <a:defRPr/>
            </a:pPr>
            <a:r>
              <a:rPr lang="en-US" altLang="ja-JP" dirty="0">
                <a:solidFill>
                  <a:srgbClr val="000000"/>
                </a:solidFill>
                <a:latin typeface="+mn-lt"/>
                <a:ea typeface="Osaka" charset="-128"/>
              </a:rPr>
              <a:t>By Bruce Alberts, Alexander Johnson, </a:t>
            </a:r>
          </a:p>
          <a:p>
            <a:pPr lvl="0">
              <a:defRPr/>
            </a:pPr>
            <a:r>
              <a:rPr lang="en-US" altLang="ja-JP" dirty="0">
                <a:solidFill>
                  <a:srgbClr val="000000"/>
                </a:solidFill>
                <a:latin typeface="+mn-lt"/>
                <a:ea typeface="Osaka" charset="-128"/>
              </a:rPr>
              <a:t>Julian Lewis, David Morgan, Martin Raff, </a:t>
            </a:r>
          </a:p>
          <a:p>
            <a:pPr lvl="0">
              <a:defRPr/>
            </a:pPr>
            <a:r>
              <a:rPr lang="en-US" altLang="ja-JP" dirty="0">
                <a:solidFill>
                  <a:srgbClr val="000000"/>
                </a:solidFill>
                <a:latin typeface="+mn-lt"/>
                <a:ea typeface="Osaka" charset="-128"/>
              </a:rPr>
              <a:t>Keith Roberts, Peter Walter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Osaka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96355" y="5259336"/>
            <a:ext cx="3870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lt"/>
              </a:rPr>
              <a:t>“Genetics notes” by Crow</a:t>
            </a:r>
            <a:r>
              <a:rPr lang="ja-JP" altLang="en-US" dirty="0" err="1">
                <a:latin typeface="+mn-lt"/>
              </a:rPr>
              <a:t>，</a:t>
            </a:r>
            <a:r>
              <a:rPr lang="en-US" altLang="ja-JP" dirty="0">
                <a:latin typeface="+mn-lt"/>
              </a:rPr>
              <a:t>James F.</a:t>
            </a:r>
            <a:endParaRPr kumimoji="1" lang="ja-JP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7584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649" y="1733202"/>
            <a:ext cx="12954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49" y="3638202"/>
            <a:ext cx="38100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3449" y="1733202"/>
            <a:ext cx="139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927299" y="1123602"/>
            <a:ext cx="22236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plant lice (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Aphids)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860032" y="1052736"/>
            <a:ext cx="40400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Water flea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（</a:t>
            </a:r>
            <a:r>
              <a:rPr kumimoji="0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Daphnia </a:t>
            </a:r>
            <a:r>
              <a:rPr kumimoji="0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longispina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）</a:t>
            </a:r>
            <a:endParaRPr kumimoji="0" lang="ja-JP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Osaka" charset="-128"/>
              <a:cs typeface="+mn-cs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120849" y="3181002"/>
            <a:ext cx="37337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Gin-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funa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（</a:t>
            </a:r>
            <a:r>
              <a:rPr kumimoji="1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Carassius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auralus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charset="-128"/>
                <a:cs typeface="+mn-cs"/>
              </a:rPr>
              <a:t>）</a:t>
            </a:r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1449" y="1580802"/>
            <a:ext cx="17049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7989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ダプネ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2392266" cy="468052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548680"/>
            <a:ext cx="304771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i.yimg.jp/i/kids/zukan/photo/animal/invertebrate/0025/640_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448096" y="1040735"/>
            <a:ext cx="3936437" cy="2952328"/>
          </a:xfrm>
          <a:prstGeom prst="rect">
            <a:avLst/>
          </a:prstGeom>
          <a:noFill/>
        </p:spPr>
      </p:pic>
      <p:sp>
        <p:nvSpPr>
          <p:cNvPr id="7" name="正方形/長方形 6"/>
          <p:cNvSpPr/>
          <p:nvPr/>
        </p:nvSpPr>
        <p:spPr>
          <a:xfrm>
            <a:off x="1259632" y="1916832"/>
            <a:ext cx="1296144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右矢印 7"/>
          <p:cNvSpPr/>
          <p:nvPr/>
        </p:nvSpPr>
        <p:spPr>
          <a:xfrm rot="14193298">
            <a:off x="5216720" y="1697456"/>
            <a:ext cx="729673" cy="729673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右矢印 8"/>
          <p:cNvSpPr/>
          <p:nvPr/>
        </p:nvSpPr>
        <p:spPr>
          <a:xfrm rot="14193298">
            <a:off x="8025031" y="2201512"/>
            <a:ext cx="729673" cy="729673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3789040"/>
            <a:ext cx="8739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Apolon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35696" y="3933056"/>
            <a:ext cx="9300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Daphne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32944" y="4659213"/>
            <a:ext cx="40190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Aplon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was the first </a:t>
            </a:r>
            <a:r>
              <a:rPr lang="en-US" altLang="ja-JP" dirty="0">
                <a:solidFill>
                  <a:prstClr val="black"/>
                </a:solidFill>
              </a:rPr>
              <a:t>“stalker”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Daphne changed to laurel  to escape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from the stalking by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Apolon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Apolon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still loves Daphne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 puts on laurel wreath.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1028" name="Picture 4" descr="教える猫のイラスト | ネコスト">
            <a:extLst>
              <a:ext uri="{FF2B5EF4-FFF2-40B4-BE49-F238E27FC236}">
                <a16:creationId xmlns:a16="http://schemas.microsoft.com/office/drawing/2014/main" id="{34A7EBCD-0859-070B-CBF7-B7F9475CD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41168"/>
            <a:ext cx="1477328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78743D-DD98-B5F9-9A51-109AF7AB3CEE}"/>
              </a:ext>
            </a:extLst>
          </p:cNvPr>
          <p:cNvSpPr txBox="1"/>
          <p:nvPr/>
        </p:nvSpPr>
        <p:spPr>
          <a:xfrm>
            <a:off x="7416314" y="6263734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Trivia</a:t>
            </a:r>
            <a:endParaRPr kumimoji="1" lang="ja-JP" altLang="en-US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3028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3028950" y="908050"/>
            <a:ext cx="2649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Livulus marmoratus</a:t>
            </a: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7950" y="1593850"/>
            <a:ext cx="39624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2555776" y="332656"/>
            <a:ext cx="3480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“ Self-fertilization ” ! !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1403648" y="4365104"/>
            <a:ext cx="58096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Self-fertilized species can not evolve 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Are they in the “cul‐de‐sac” in evolution ?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741613" y="908050"/>
            <a:ext cx="3414712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Kryptolebias marmoratus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 </a:t>
            </a: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1331640" y="5301208"/>
            <a:ext cx="59250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Why do they produce both of sperm and eggs?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31640" y="5877272"/>
            <a:ext cx="6228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To tell the truth, male will appear occasionally ! 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9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7" grpId="0" animBg="1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6" name="Rectangle 1124"/>
          <p:cNvSpPr>
            <a:spLocks noChangeArrowheads="1"/>
          </p:cNvSpPr>
          <p:nvPr/>
        </p:nvSpPr>
        <p:spPr bwMode="auto">
          <a:xfrm>
            <a:off x="5004048" y="2132856"/>
            <a:ext cx="4752975" cy="14398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" name="Group 1125"/>
          <p:cNvGrpSpPr>
            <a:grpSpLocks/>
          </p:cNvGrpSpPr>
          <p:nvPr/>
        </p:nvGrpSpPr>
        <p:grpSpPr bwMode="auto">
          <a:xfrm>
            <a:off x="-252413" y="3284538"/>
            <a:ext cx="9217026" cy="3573462"/>
            <a:chOff x="-159" y="2069"/>
            <a:chExt cx="5806" cy="2251"/>
          </a:xfrm>
        </p:grpSpPr>
        <p:grpSp>
          <p:nvGrpSpPr>
            <p:cNvPr id="3" name="Group 1120"/>
            <p:cNvGrpSpPr>
              <a:grpSpLocks/>
            </p:cNvGrpSpPr>
            <p:nvPr/>
          </p:nvGrpSpPr>
          <p:grpSpPr bwMode="auto">
            <a:xfrm>
              <a:off x="-159" y="2069"/>
              <a:ext cx="5806" cy="2251"/>
              <a:chOff x="-159" y="2069"/>
              <a:chExt cx="5806" cy="2251"/>
            </a:xfrm>
          </p:grpSpPr>
          <p:sp>
            <p:nvSpPr>
              <p:cNvPr id="46970" name="Rectangle 1118"/>
              <p:cNvSpPr>
                <a:spLocks noChangeArrowheads="1"/>
              </p:cNvSpPr>
              <p:nvPr/>
            </p:nvSpPr>
            <p:spPr bwMode="auto">
              <a:xfrm>
                <a:off x="-159" y="2069"/>
                <a:ext cx="2994" cy="2251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971" name="Rectangle 1119"/>
              <p:cNvSpPr>
                <a:spLocks noChangeArrowheads="1"/>
              </p:cNvSpPr>
              <p:nvPr/>
            </p:nvSpPr>
            <p:spPr bwMode="auto">
              <a:xfrm>
                <a:off x="2744" y="2704"/>
                <a:ext cx="2903" cy="161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46968" name="Rectangle 1121"/>
            <p:cNvSpPr>
              <a:spLocks noChangeArrowheads="1"/>
            </p:cNvSpPr>
            <p:nvPr/>
          </p:nvSpPr>
          <p:spPr bwMode="auto">
            <a:xfrm>
              <a:off x="1066" y="2614"/>
              <a:ext cx="4581" cy="9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69" name="Rectangle 1122"/>
            <p:cNvSpPr>
              <a:spLocks noChangeArrowheads="1"/>
            </p:cNvSpPr>
            <p:nvPr/>
          </p:nvSpPr>
          <p:spPr bwMode="auto">
            <a:xfrm rot="-2949310">
              <a:off x="294" y="2568"/>
              <a:ext cx="1452" cy="54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4" name="Group 1117"/>
          <p:cNvGrpSpPr>
            <a:grpSpLocks/>
          </p:cNvGrpSpPr>
          <p:nvPr/>
        </p:nvGrpSpPr>
        <p:grpSpPr bwMode="auto">
          <a:xfrm>
            <a:off x="179388" y="144463"/>
            <a:ext cx="8569325" cy="2132012"/>
            <a:chOff x="113" y="91"/>
            <a:chExt cx="5398" cy="1343"/>
          </a:xfrm>
        </p:grpSpPr>
        <p:sp>
          <p:nvSpPr>
            <p:cNvPr id="46965" name="Rectangle 1115"/>
            <p:cNvSpPr>
              <a:spLocks noChangeArrowheads="1"/>
            </p:cNvSpPr>
            <p:nvPr/>
          </p:nvSpPr>
          <p:spPr bwMode="auto">
            <a:xfrm>
              <a:off x="113" y="91"/>
              <a:ext cx="5398" cy="799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66" name="Rectangle 1116"/>
            <p:cNvSpPr>
              <a:spLocks noChangeArrowheads="1"/>
            </p:cNvSpPr>
            <p:nvPr/>
          </p:nvSpPr>
          <p:spPr bwMode="auto">
            <a:xfrm>
              <a:off x="113" y="845"/>
              <a:ext cx="2586" cy="589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5" name="Group 2"/>
          <p:cNvGrpSpPr>
            <a:grpSpLocks noChangeAspect="1"/>
          </p:cNvGrpSpPr>
          <p:nvPr/>
        </p:nvGrpSpPr>
        <p:grpSpPr bwMode="auto">
          <a:xfrm>
            <a:off x="2700338" y="3500438"/>
            <a:ext cx="1450975" cy="412750"/>
            <a:chOff x="144" y="1392"/>
            <a:chExt cx="5568" cy="1584"/>
          </a:xfrm>
        </p:grpSpPr>
        <p:sp>
          <p:nvSpPr>
            <p:cNvPr id="46930" name="AutoShape 3"/>
            <p:cNvSpPr>
              <a:spLocks noChangeAspect="1" noChangeArrowheads="1"/>
            </p:cNvSpPr>
            <p:nvPr/>
          </p:nvSpPr>
          <p:spPr bwMode="auto">
            <a:xfrm>
              <a:off x="2544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31" name="AutoShape 4"/>
            <p:cNvSpPr>
              <a:spLocks noChangeAspect="1" noChangeArrowheads="1"/>
            </p:cNvSpPr>
            <p:nvPr/>
          </p:nvSpPr>
          <p:spPr bwMode="auto">
            <a:xfrm>
              <a:off x="297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32" name="AutoShape 5"/>
            <p:cNvSpPr>
              <a:spLocks noChangeAspect="1" noChangeArrowheads="1"/>
            </p:cNvSpPr>
            <p:nvPr/>
          </p:nvSpPr>
          <p:spPr bwMode="auto">
            <a:xfrm>
              <a:off x="2544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33" name="AutoShape 6"/>
            <p:cNvSpPr>
              <a:spLocks noChangeAspect="1" noChangeArrowheads="1"/>
            </p:cNvSpPr>
            <p:nvPr/>
          </p:nvSpPr>
          <p:spPr bwMode="auto">
            <a:xfrm>
              <a:off x="2976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34" name="AutoShape 7"/>
            <p:cNvSpPr>
              <a:spLocks noChangeAspect="1" noChangeArrowheads="1"/>
            </p:cNvSpPr>
            <p:nvPr/>
          </p:nvSpPr>
          <p:spPr bwMode="auto">
            <a:xfrm>
              <a:off x="2544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35" name="AutoShape 8"/>
            <p:cNvSpPr>
              <a:spLocks noChangeAspect="1" noChangeArrowheads="1"/>
            </p:cNvSpPr>
            <p:nvPr/>
          </p:nvSpPr>
          <p:spPr bwMode="auto">
            <a:xfrm>
              <a:off x="2976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36" name="Oval 9"/>
            <p:cNvSpPr>
              <a:spLocks noChangeAspect="1" noChangeArrowheads="1"/>
            </p:cNvSpPr>
            <p:nvPr/>
          </p:nvSpPr>
          <p:spPr bwMode="auto">
            <a:xfrm>
              <a:off x="14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37" name="Oval 10"/>
            <p:cNvSpPr>
              <a:spLocks noChangeAspect="1" noChangeArrowheads="1"/>
            </p:cNvSpPr>
            <p:nvPr/>
          </p:nvSpPr>
          <p:spPr bwMode="auto">
            <a:xfrm>
              <a:off x="2592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38" name="AutoShape 11"/>
            <p:cNvSpPr>
              <a:spLocks noChangeAspect="1" noChangeArrowheads="1"/>
            </p:cNvSpPr>
            <p:nvPr/>
          </p:nvSpPr>
          <p:spPr bwMode="auto">
            <a:xfrm>
              <a:off x="3600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39" name="AutoShape 12"/>
            <p:cNvSpPr>
              <a:spLocks noChangeAspect="1" noChangeArrowheads="1"/>
            </p:cNvSpPr>
            <p:nvPr/>
          </p:nvSpPr>
          <p:spPr bwMode="auto">
            <a:xfrm>
              <a:off x="4032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40" name="AutoShape 13"/>
            <p:cNvSpPr>
              <a:spLocks noChangeAspect="1" noChangeArrowheads="1"/>
            </p:cNvSpPr>
            <p:nvPr/>
          </p:nvSpPr>
          <p:spPr bwMode="auto">
            <a:xfrm>
              <a:off x="3600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41" name="AutoShape 14"/>
            <p:cNvSpPr>
              <a:spLocks noChangeAspect="1" noChangeArrowheads="1"/>
            </p:cNvSpPr>
            <p:nvPr/>
          </p:nvSpPr>
          <p:spPr bwMode="auto">
            <a:xfrm>
              <a:off x="4032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42" name="AutoShape 15"/>
            <p:cNvSpPr>
              <a:spLocks noChangeAspect="1" noChangeArrowheads="1"/>
            </p:cNvSpPr>
            <p:nvPr/>
          </p:nvSpPr>
          <p:spPr bwMode="auto">
            <a:xfrm>
              <a:off x="3600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43" name="AutoShape 16"/>
            <p:cNvSpPr>
              <a:spLocks noChangeAspect="1" noChangeArrowheads="1"/>
            </p:cNvSpPr>
            <p:nvPr/>
          </p:nvSpPr>
          <p:spPr bwMode="auto">
            <a:xfrm>
              <a:off x="4032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44" name="Oval 17"/>
            <p:cNvSpPr>
              <a:spLocks noChangeAspect="1" noChangeArrowheads="1"/>
            </p:cNvSpPr>
            <p:nvPr/>
          </p:nvSpPr>
          <p:spPr bwMode="auto">
            <a:xfrm>
              <a:off x="3648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45" name="AutoShape 18"/>
            <p:cNvSpPr>
              <a:spLocks noChangeAspect="1" noChangeArrowheads="1"/>
            </p:cNvSpPr>
            <p:nvPr/>
          </p:nvSpPr>
          <p:spPr bwMode="auto">
            <a:xfrm>
              <a:off x="4608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46" name="AutoShape 19"/>
            <p:cNvSpPr>
              <a:spLocks noChangeAspect="1" noChangeArrowheads="1"/>
            </p:cNvSpPr>
            <p:nvPr/>
          </p:nvSpPr>
          <p:spPr bwMode="auto">
            <a:xfrm>
              <a:off x="5040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47" name="AutoShape 20"/>
            <p:cNvSpPr>
              <a:spLocks noChangeAspect="1" noChangeArrowheads="1"/>
            </p:cNvSpPr>
            <p:nvPr/>
          </p:nvSpPr>
          <p:spPr bwMode="auto">
            <a:xfrm>
              <a:off x="4608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48" name="AutoShape 21"/>
            <p:cNvSpPr>
              <a:spLocks noChangeAspect="1" noChangeArrowheads="1"/>
            </p:cNvSpPr>
            <p:nvPr/>
          </p:nvSpPr>
          <p:spPr bwMode="auto">
            <a:xfrm>
              <a:off x="5040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49" name="AutoShape 22"/>
            <p:cNvSpPr>
              <a:spLocks noChangeAspect="1" noChangeArrowheads="1"/>
            </p:cNvSpPr>
            <p:nvPr/>
          </p:nvSpPr>
          <p:spPr bwMode="auto">
            <a:xfrm>
              <a:off x="4608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50" name="AutoShape 23"/>
            <p:cNvSpPr>
              <a:spLocks noChangeAspect="1" noChangeArrowheads="1"/>
            </p:cNvSpPr>
            <p:nvPr/>
          </p:nvSpPr>
          <p:spPr bwMode="auto">
            <a:xfrm>
              <a:off x="5040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51" name="Oval 24"/>
            <p:cNvSpPr>
              <a:spLocks noChangeAspect="1" noChangeArrowheads="1"/>
            </p:cNvSpPr>
            <p:nvPr/>
          </p:nvSpPr>
          <p:spPr bwMode="auto">
            <a:xfrm>
              <a:off x="4656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52" name="Line 25"/>
            <p:cNvSpPr>
              <a:spLocks noChangeAspect="1" noChangeShapeType="1"/>
            </p:cNvSpPr>
            <p:nvPr/>
          </p:nvSpPr>
          <p:spPr bwMode="auto">
            <a:xfrm>
              <a:off x="2928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53" name="Line 26"/>
            <p:cNvSpPr>
              <a:spLocks noChangeAspect="1" noChangeShapeType="1"/>
            </p:cNvSpPr>
            <p:nvPr/>
          </p:nvSpPr>
          <p:spPr bwMode="auto">
            <a:xfrm>
              <a:off x="3984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54" name="Line 27"/>
            <p:cNvSpPr>
              <a:spLocks noChangeAspect="1" noChangeShapeType="1"/>
            </p:cNvSpPr>
            <p:nvPr/>
          </p:nvSpPr>
          <p:spPr bwMode="auto">
            <a:xfrm>
              <a:off x="4992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55" name="AutoShape 28"/>
            <p:cNvSpPr>
              <a:spLocks noChangeAspect="1" noChangeArrowheads="1"/>
            </p:cNvSpPr>
            <p:nvPr/>
          </p:nvSpPr>
          <p:spPr bwMode="auto">
            <a:xfrm>
              <a:off x="153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56" name="AutoShape 29"/>
            <p:cNvSpPr>
              <a:spLocks noChangeAspect="1" noChangeArrowheads="1"/>
            </p:cNvSpPr>
            <p:nvPr/>
          </p:nvSpPr>
          <p:spPr bwMode="auto">
            <a:xfrm>
              <a:off x="1968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57" name="AutoShape 30"/>
            <p:cNvSpPr>
              <a:spLocks noChangeAspect="1" noChangeArrowheads="1"/>
            </p:cNvSpPr>
            <p:nvPr/>
          </p:nvSpPr>
          <p:spPr bwMode="auto">
            <a:xfrm>
              <a:off x="1536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58" name="AutoShape 31"/>
            <p:cNvSpPr>
              <a:spLocks noChangeAspect="1" noChangeArrowheads="1"/>
            </p:cNvSpPr>
            <p:nvPr/>
          </p:nvSpPr>
          <p:spPr bwMode="auto">
            <a:xfrm>
              <a:off x="1968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59" name="Oval 32"/>
            <p:cNvSpPr>
              <a:spLocks noChangeAspect="1" noChangeArrowheads="1"/>
            </p:cNvSpPr>
            <p:nvPr/>
          </p:nvSpPr>
          <p:spPr bwMode="auto">
            <a:xfrm>
              <a:off x="158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60" name="Line 33"/>
            <p:cNvSpPr>
              <a:spLocks noChangeAspect="1" noChangeShapeType="1"/>
            </p:cNvSpPr>
            <p:nvPr/>
          </p:nvSpPr>
          <p:spPr bwMode="auto">
            <a:xfrm>
              <a:off x="1920" y="1632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61" name="AutoShape 34"/>
            <p:cNvSpPr>
              <a:spLocks noChangeAspect="1" noChangeArrowheads="1"/>
            </p:cNvSpPr>
            <p:nvPr/>
          </p:nvSpPr>
          <p:spPr bwMode="auto">
            <a:xfrm>
              <a:off x="81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62" name="Oval 35"/>
            <p:cNvSpPr>
              <a:spLocks noChangeAspect="1" noChangeArrowheads="1"/>
            </p:cNvSpPr>
            <p:nvPr/>
          </p:nvSpPr>
          <p:spPr bwMode="auto">
            <a:xfrm>
              <a:off x="86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63" name="Line 36"/>
            <p:cNvSpPr>
              <a:spLocks noChangeAspect="1" noChangeShapeType="1"/>
            </p:cNvSpPr>
            <p:nvPr/>
          </p:nvSpPr>
          <p:spPr bwMode="auto">
            <a:xfrm>
              <a:off x="1200" y="163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64" name="Line 37"/>
            <p:cNvSpPr>
              <a:spLocks noChangeAspect="1" noChangeShapeType="1"/>
            </p:cNvSpPr>
            <p:nvPr/>
          </p:nvSpPr>
          <p:spPr bwMode="auto">
            <a:xfrm>
              <a:off x="528" y="163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 flipV="1">
            <a:off x="457200" y="304800"/>
            <a:ext cx="1450975" cy="412750"/>
            <a:chOff x="432" y="1728"/>
            <a:chExt cx="2688" cy="765"/>
          </a:xfrm>
        </p:grpSpPr>
        <p:sp>
          <p:nvSpPr>
            <p:cNvPr id="46895" name="AutoShape 39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96" name="AutoShape 40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97" name="AutoShape 41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98" name="AutoShape 42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99" name="AutoShape 43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00" name="AutoShape 44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01" name="Oval 45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02" name="Oval 46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03" name="AutoShape 47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04" name="AutoShape 48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05" name="AutoShape 49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06" name="AutoShape 50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07" name="AutoShape 51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08" name="AutoShape 52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09" name="Oval 53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10" name="AutoShape 54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11" name="AutoShape 55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12" name="AutoShape 56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13" name="AutoShape 57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14" name="AutoShape 58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15" name="AutoShape 59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16" name="Oval 60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17" name="Line 61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18" name="Line 62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19" name="Line 63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20" name="AutoShape 64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21" name="AutoShape 65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22" name="AutoShape 66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23" name="AutoShape 67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24" name="Oval 68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25" name="Line 69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26" name="AutoShape 70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27" name="Oval 71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28" name="Line 72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929" name="Line 73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7" name="Group 464"/>
          <p:cNvGrpSpPr>
            <a:grpSpLocks noChangeAspect="1"/>
          </p:cNvGrpSpPr>
          <p:nvPr/>
        </p:nvGrpSpPr>
        <p:grpSpPr bwMode="auto">
          <a:xfrm>
            <a:off x="5435600" y="2420938"/>
            <a:ext cx="1450975" cy="412750"/>
            <a:chOff x="2925" y="1434"/>
            <a:chExt cx="2688" cy="765"/>
          </a:xfrm>
        </p:grpSpPr>
        <p:sp>
          <p:nvSpPr>
            <p:cNvPr id="46860" name="AutoShape 84"/>
            <p:cNvSpPr>
              <a:spLocks noChangeAspect="1" noChangeArrowheads="1"/>
            </p:cNvSpPr>
            <p:nvPr/>
          </p:nvSpPr>
          <p:spPr bwMode="auto">
            <a:xfrm flipV="1">
              <a:off x="4084" y="194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61" name="AutoShape 85"/>
            <p:cNvSpPr>
              <a:spLocks noChangeAspect="1" noChangeArrowheads="1"/>
            </p:cNvSpPr>
            <p:nvPr/>
          </p:nvSpPr>
          <p:spPr bwMode="auto">
            <a:xfrm flipV="1">
              <a:off x="4292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62" name="AutoShape 86"/>
            <p:cNvSpPr>
              <a:spLocks noChangeAspect="1" noChangeArrowheads="1"/>
            </p:cNvSpPr>
            <p:nvPr/>
          </p:nvSpPr>
          <p:spPr bwMode="auto">
            <a:xfrm flipV="1">
              <a:off x="4084" y="1689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63" name="AutoShape 87"/>
            <p:cNvSpPr>
              <a:spLocks noChangeAspect="1" noChangeArrowheads="1"/>
            </p:cNvSpPr>
            <p:nvPr/>
          </p:nvSpPr>
          <p:spPr bwMode="auto">
            <a:xfrm flipV="1">
              <a:off x="4292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64" name="AutoShape 88"/>
            <p:cNvSpPr>
              <a:spLocks noChangeAspect="1" noChangeArrowheads="1"/>
            </p:cNvSpPr>
            <p:nvPr/>
          </p:nvSpPr>
          <p:spPr bwMode="auto">
            <a:xfrm flipV="1">
              <a:off x="4084" y="143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65" name="AutoShape 89"/>
            <p:cNvSpPr>
              <a:spLocks noChangeAspect="1" noChangeArrowheads="1"/>
            </p:cNvSpPr>
            <p:nvPr/>
          </p:nvSpPr>
          <p:spPr bwMode="auto">
            <a:xfrm flipV="1">
              <a:off x="4292" y="143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66" name="Oval 90"/>
            <p:cNvSpPr>
              <a:spLocks noChangeAspect="1" noChangeArrowheads="1"/>
            </p:cNvSpPr>
            <p:nvPr/>
          </p:nvSpPr>
          <p:spPr bwMode="auto">
            <a:xfrm flipV="1">
              <a:off x="2925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67" name="Oval 91"/>
            <p:cNvSpPr>
              <a:spLocks noChangeAspect="1" noChangeArrowheads="1"/>
            </p:cNvSpPr>
            <p:nvPr/>
          </p:nvSpPr>
          <p:spPr bwMode="auto">
            <a:xfrm flipV="1">
              <a:off x="4107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68" name="AutoShape 92"/>
            <p:cNvSpPr>
              <a:spLocks noChangeAspect="1" noChangeArrowheads="1"/>
            </p:cNvSpPr>
            <p:nvPr/>
          </p:nvSpPr>
          <p:spPr bwMode="auto">
            <a:xfrm flipV="1">
              <a:off x="4593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69" name="AutoShape 93"/>
            <p:cNvSpPr>
              <a:spLocks noChangeAspect="1" noChangeArrowheads="1"/>
            </p:cNvSpPr>
            <p:nvPr/>
          </p:nvSpPr>
          <p:spPr bwMode="auto">
            <a:xfrm flipV="1">
              <a:off x="4802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70" name="AutoShape 94"/>
            <p:cNvSpPr>
              <a:spLocks noChangeAspect="1" noChangeArrowheads="1"/>
            </p:cNvSpPr>
            <p:nvPr/>
          </p:nvSpPr>
          <p:spPr bwMode="auto">
            <a:xfrm flipV="1">
              <a:off x="4593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71" name="AutoShape 95"/>
            <p:cNvSpPr>
              <a:spLocks noChangeAspect="1" noChangeArrowheads="1"/>
            </p:cNvSpPr>
            <p:nvPr/>
          </p:nvSpPr>
          <p:spPr bwMode="auto">
            <a:xfrm flipV="1">
              <a:off x="4802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72" name="AutoShape 96"/>
            <p:cNvSpPr>
              <a:spLocks noChangeAspect="1" noChangeArrowheads="1"/>
            </p:cNvSpPr>
            <p:nvPr/>
          </p:nvSpPr>
          <p:spPr bwMode="auto">
            <a:xfrm flipV="1">
              <a:off x="4593" y="143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73" name="AutoShape 97"/>
            <p:cNvSpPr>
              <a:spLocks noChangeAspect="1" noChangeArrowheads="1"/>
            </p:cNvSpPr>
            <p:nvPr/>
          </p:nvSpPr>
          <p:spPr bwMode="auto">
            <a:xfrm flipV="1">
              <a:off x="4802" y="143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74" name="Oval 98"/>
            <p:cNvSpPr>
              <a:spLocks noChangeAspect="1" noChangeArrowheads="1"/>
            </p:cNvSpPr>
            <p:nvPr/>
          </p:nvSpPr>
          <p:spPr bwMode="auto">
            <a:xfrm flipV="1">
              <a:off x="4617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75" name="AutoShape 99"/>
            <p:cNvSpPr>
              <a:spLocks noChangeAspect="1" noChangeArrowheads="1"/>
            </p:cNvSpPr>
            <p:nvPr/>
          </p:nvSpPr>
          <p:spPr bwMode="auto">
            <a:xfrm flipV="1">
              <a:off x="5080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76" name="AutoShape 100"/>
            <p:cNvSpPr>
              <a:spLocks noChangeAspect="1" noChangeArrowheads="1"/>
            </p:cNvSpPr>
            <p:nvPr/>
          </p:nvSpPr>
          <p:spPr bwMode="auto">
            <a:xfrm flipV="1">
              <a:off x="5289" y="194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77" name="AutoShape 101"/>
            <p:cNvSpPr>
              <a:spLocks noChangeAspect="1" noChangeArrowheads="1"/>
            </p:cNvSpPr>
            <p:nvPr/>
          </p:nvSpPr>
          <p:spPr bwMode="auto">
            <a:xfrm flipV="1">
              <a:off x="5080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78" name="AutoShape 102"/>
            <p:cNvSpPr>
              <a:spLocks noChangeAspect="1" noChangeArrowheads="1"/>
            </p:cNvSpPr>
            <p:nvPr/>
          </p:nvSpPr>
          <p:spPr bwMode="auto">
            <a:xfrm flipV="1">
              <a:off x="5289" y="1689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79" name="AutoShape 103"/>
            <p:cNvSpPr>
              <a:spLocks noChangeAspect="1" noChangeArrowheads="1"/>
            </p:cNvSpPr>
            <p:nvPr/>
          </p:nvSpPr>
          <p:spPr bwMode="auto">
            <a:xfrm flipV="1">
              <a:off x="5080" y="143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80" name="AutoShape 104"/>
            <p:cNvSpPr>
              <a:spLocks noChangeAspect="1" noChangeArrowheads="1"/>
            </p:cNvSpPr>
            <p:nvPr/>
          </p:nvSpPr>
          <p:spPr bwMode="auto">
            <a:xfrm flipV="1">
              <a:off x="5289" y="143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81" name="Oval 105"/>
            <p:cNvSpPr>
              <a:spLocks noChangeAspect="1" noChangeArrowheads="1"/>
            </p:cNvSpPr>
            <p:nvPr/>
          </p:nvSpPr>
          <p:spPr bwMode="auto">
            <a:xfrm flipV="1">
              <a:off x="5103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82" name="Line 106"/>
            <p:cNvSpPr>
              <a:spLocks noChangeAspect="1" noChangeShapeType="1"/>
            </p:cNvSpPr>
            <p:nvPr/>
          </p:nvSpPr>
          <p:spPr bwMode="auto">
            <a:xfrm flipV="1">
              <a:off x="4269" y="2083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83" name="Line 107"/>
            <p:cNvSpPr>
              <a:spLocks noChangeAspect="1" noChangeShapeType="1"/>
            </p:cNvSpPr>
            <p:nvPr/>
          </p:nvSpPr>
          <p:spPr bwMode="auto">
            <a:xfrm flipV="1">
              <a:off x="4779" y="2083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84" name="Line 108"/>
            <p:cNvSpPr>
              <a:spLocks noChangeAspect="1" noChangeShapeType="1"/>
            </p:cNvSpPr>
            <p:nvPr/>
          </p:nvSpPr>
          <p:spPr bwMode="auto">
            <a:xfrm flipV="1">
              <a:off x="5265" y="2083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85" name="AutoShape 109"/>
            <p:cNvSpPr>
              <a:spLocks noChangeAspect="1" noChangeArrowheads="1"/>
            </p:cNvSpPr>
            <p:nvPr/>
          </p:nvSpPr>
          <p:spPr bwMode="auto">
            <a:xfrm flipV="1">
              <a:off x="3597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86" name="AutoShape 110"/>
            <p:cNvSpPr>
              <a:spLocks noChangeAspect="1" noChangeArrowheads="1"/>
            </p:cNvSpPr>
            <p:nvPr/>
          </p:nvSpPr>
          <p:spPr bwMode="auto">
            <a:xfrm flipV="1">
              <a:off x="3806" y="194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87" name="AutoShape 111"/>
            <p:cNvSpPr>
              <a:spLocks noChangeAspect="1" noChangeArrowheads="1"/>
            </p:cNvSpPr>
            <p:nvPr/>
          </p:nvSpPr>
          <p:spPr bwMode="auto">
            <a:xfrm flipV="1">
              <a:off x="3597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88" name="AutoShape 112"/>
            <p:cNvSpPr>
              <a:spLocks noChangeAspect="1" noChangeArrowheads="1"/>
            </p:cNvSpPr>
            <p:nvPr/>
          </p:nvSpPr>
          <p:spPr bwMode="auto">
            <a:xfrm flipV="1">
              <a:off x="3806" y="1689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89" name="Oval 113"/>
            <p:cNvSpPr>
              <a:spLocks noChangeAspect="1" noChangeArrowheads="1"/>
            </p:cNvSpPr>
            <p:nvPr/>
          </p:nvSpPr>
          <p:spPr bwMode="auto">
            <a:xfrm flipV="1">
              <a:off x="3620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90" name="Line 114"/>
            <p:cNvSpPr>
              <a:spLocks noChangeAspect="1" noChangeShapeType="1"/>
            </p:cNvSpPr>
            <p:nvPr/>
          </p:nvSpPr>
          <p:spPr bwMode="auto">
            <a:xfrm flipV="1">
              <a:off x="3782" y="2083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91" name="AutoShape 115"/>
            <p:cNvSpPr>
              <a:spLocks noChangeAspect="1" noChangeArrowheads="1"/>
            </p:cNvSpPr>
            <p:nvPr/>
          </p:nvSpPr>
          <p:spPr bwMode="auto">
            <a:xfrm flipV="1">
              <a:off x="3249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92" name="Oval 116"/>
            <p:cNvSpPr>
              <a:spLocks noChangeAspect="1" noChangeArrowheads="1"/>
            </p:cNvSpPr>
            <p:nvPr/>
          </p:nvSpPr>
          <p:spPr bwMode="auto">
            <a:xfrm flipV="1">
              <a:off x="3273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93" name="Line 117"/>
            <p:cNvSpPr>
              <a:spLocks noChangeAspect="1" noChangeShapeType="1"/>
            </p:cNvSpPr>
            <p:nvPr/>
          </p:nvSpPr>
          <p:spPr bwMode="auto">
            <a:xfrm flipV="1">
              <a:off x="3435" y="2083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94" name="Line 118"/>
            <p:cNvSpPr>
              <a:spLocks noChangeAspect="1" noChangeShapeType="1"/>
            </p:cNvSpPr>
            <p:nvPr/>
          </p:nvSpPr>
          <p:spPr bwMode="auto">
            <a:xfrm flipV="1">
              <a:off x="3110" y="2083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8" name="Group 723"/>
          <p:cNvGrpSpPr>
            <a:grpSpLocks/>
          </p:cNvGrpSpPr>
          <p:nvPr/>
        </p:nvGrpSpPr>
        <p:grpSpPr bwMode="auto">
          <a:xfrm>
            <a:off x="4067175" y="2060575"/>
            <a:ext cx="1258888" cy="1381125"/>
            <a:chOff x="2868" y="1253"/>
            <a:chExt cx="793" cy="870"/>
          </a:xfrm>
        </p:grpSpPr>
        <p:sp>
          <p:nvSpPr>
            <p:cNvPr id="46850" name="Oval 74"/>
            <p:cNvSpPr>
              <a:spLocks noChangeArrowheads="1"/>
            </p:cNvSpPr>
            <p:nvPr/>
          </p:nvSpPr>
          <p:spPr bwMode="auto">
            <a:xfrm>
              <a:off x="3003" y="1388"/>
              <a:ext cx="271" cy="27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" name="Group 75"/>
            <p:cNvGrpSpPr>
              <a:grpSpLocks/>
            </p:cNvGrpSpPr>
            <p:nvPr/>
          </p:nvGrpSpPr>
          <p:grpSpPr bwMode="auto">
            <a:xfrm>
              <a:off x="2868" y="1756"/>
              <a:ext cx="348" cy="101"/>
              <a:chOff x="1296" y="2304"/>
              <a:chExt cx="864" cy="252"/>
            </a:xfrm>
          </p:grpSpPr>
          <p:sp>
            <p:nvSpPr>
              <p:cNvPr id="46858" name="Oval 76"/>
              <p:cNvSpPr>
                <a:spLocks noChangeArrowheads="1"/>
              </p:cNvSpPr>
              <p:nvPr/>
            </p:nvSpPr>
            <p:spPr bwMode="auto">
              <a:xfrm>
                <a:off x="1872" y="2352"/>
                <a:ext cx="288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859" name="Freeform 77"/>
              <p:cNvSpPr>
                <a:spLocks/>
              </p:cNvSpPr>
              <p:nvPr/>
            </p:nvSpPr>
            <p:spPr bwMode="auto">
              <a:xfrm>
                <a:off x="1296" y="2304"/>
                <a:ext cx="576" cy="252"/>
              </a:xfrm>
              <a:custGeom>
                <a:avLst/>
                <a:gdLst>
                  <a:gd name="T0" fmla="*/ 576 w 1488"/>
                  <a:gd name="T1" fmla="*/ 96 h 336"/>
                  <a:gd name="T2" fmla="*/ 334 w 1488"/>
                  <a:gd name="T3" fmla="*/ 24 h 336"/>
                  <a:gd name="T4" fmla="*/ 204 w 1488"/>
                  <a:gd name="T5" fmla="*/ 240 h 336"/>
                  <a:gd name="T6" fmla="*/ 74 w 1488"/>
                  <a:gd name="T7" fmla="*/ 96 h 336"/>
                  <a:gd name="T8" fmla="*/ 0 w 1488"/>
                  <a:gd name="T9" fmla="*/ 132 h 3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8"/>
                  <a:gd name="T16" fmla="*/ 0 h 336"/>
                  <a:gd name="T17" fmla="*/ 1488 w 1488"/>
                  <a:gd name="T18" fmla="*/ 336 h 3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8" h="336">
                    <a:moveTo>
                      <a:pt x="1488" y="128"/>
                    </a:moveTo>
                    <a:cubicBezTo>
                      <a:pt x="1256" y="64"/>
                      <a:pt x="1024" y="0"/>
                      <a:pt x="864" y="32"/>
                    </a:cubicBezTo>
                    <a:cubicBezTo>
                      <a:pt x="704" y="64"/>
                      <a:pt x="640" y="304"/>
                      <a:pt x="528" y="320"/>
                    </a:cubicBezTo>
                    <a:cubicBezTo>
                      <a:pt x="416" y="336"/>
                      <a:pt x="280" y="152"/>
                      <a:pt x="192" y="128"/>
                    </a:cubicBezTo>
                    <a:cubicBezTo>
                      <a:pt x="104" y="104"/>
                      <a:pt x="52" y="140"/>
                      <a:pt x="0" y="176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46852" name="Line 78"/>
            <p:cNvSpPr>
              <a:spLocks noChangeShapeType="1"/>
            </p:cNvSpPr>
            <p:nvPr/>
          </p:nvSpPr>
          <p:spPr bwMode="auto">
            <a:xfrm>
              <a:off x="2907" y="1253"/>
              <a:ext cx="116" cy="1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53" name="Line 79"/>
            <p:cNvSpPr>
              <a:spLocks noChangeShapeType="1"/>
            </p:cNvSpPr>
            <p:nvPr/>
          </p:nvSpPr>
          <p:spPr bwMode="auto">
            <a:xfrm>
              <a:off x="2887" y="212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54" name="Line 80"/>
            <p:cNvSpPr>
              <a:spLocks noChangeShapeType="1"/>
            </p:cNvSpPr>
            <p:nvPr/>
          </p:nvSpPr>
          <p:spPr bwMode="auto">
            <a:xfrm flipV="1">
              <a:off x="2887" y="1872"/>
              <a:ext cx="174" cy="2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55" name="Line 81"/>
            <p:cNvSpPr>
              <a:spLocks noChangeShapeType="1"/>
            </p:cNvSpPr>
            <p:nvPr/>
          </p:nvSpPr>
          <p:spPr bwMode="auto">
            <a:xfrm>
              <a:off x="3274" y="1601"/>
              <a:ext cx="97" cy="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56" name="Line 82"/>
            <p:cNvSpPr>
              <a:spLocks noChangeShapeType="1"/>
            </p:cNvSpPr>
            <p:nvPr/>
          </p:nvSpPr>
          <p:spPr bwMode="auto">
            <a:xfrm flipV="1">
              <a:off x="3274" y="1678"/>
              <a:ext cx="97" cy="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57" name="Line 83"/>
            <p:cNvSpPr>
              <a:spLocks noChangeShapeType="1"/>
            </p:cNvSpPr>
            <p:nvPr/>
          </p:nvSpPr>
          <p:spPr bwMode="auto">
            <a:xfrm flipV="1">
              <a:off x="3371" y="1678"/>
              <a:ext cx="2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46089" name="Text Box 131"/>
          <p:cNvSpPr txBox="1">
            <a:spLocks noChangeArrowheads="1"/>
          </p:cNvSpPr>
          <p:nvPr/>
        </p:nvSpPr>
        <p:spPr bwMode="auto">
          <a:xfrm>
            <a:off x="539552" y="836712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6090" name="Text Box 132"/>
          <p:cNvSpPr txBox="1">
            <a:spLocks noChangeArrowheads="1"/>
          </p:cNvSpPr>
          <p:nvPr/>
        </p:nvSpPr>
        <p:spPr bwMode="auto">
          <a:xfrm>
            <a:off x="3132138" y="4005263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Male</a:t>
            </a:r>
          </a:p>
        </p:txBody>
      </p:sp>
      <p:grpSp>
        <p:nvGrpSpPr>
          <p:cNvPr id="10" name="Group 247"/>
          <p:cNvGrpSpPr>
            <a:grpSpLocks/>
          </p:cNvGrpSpPr>
          <p:nvPr/>
        </p:nvGrpSpPr>
        <p:grpSpPr bwMode="auto">
          <a:xfrm flipV="1">
            <a:off x="1979613" y="304800"/>
            <a:ext cx="1450975" cy="412750"/>
            <a:chOff x="432" y="1728"/>
            <a:chExt cx="2688" cy="765"/>
          </a:xfrm>
        </p:grpSpPr>
        <p:sp>
          <p:nvSpPr>
            <p:cNvPr id="46815" name="AutoShape 248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16" name="AutoShape 249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17" name="AutoShape 250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18" name="AutoShape 251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19" name="AutoShape 252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20" name="AutoShape 253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21" name="Oval 254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22" name="Oval 255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23" name="AutoShape 256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24" name="AutoShape 257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25" name="AutoShape 258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26" name="AutoShape 259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27" name="AutoShape 260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28" name="AutoShape 261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29" name="Oval 262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30" name="AutoShape 263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31" name="AutoShape 264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32" name="AutoShape 265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33" name="AutoShape 266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34" name="AutoShape 267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35" name="AutoShape 268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36" name="Oval 269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37" name="Line 270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38" name="Line 271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39" name="Line 272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40" name="AutoShape 273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41" name="AutoShape 274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42" name="AutoShape 275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43" name="AutoShape 276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44" name="Oval 277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45" name="Line 278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46" name="AutoShape 279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47" name="Oval 280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48" name="Line 281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49" name="Line 282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1" name="Group 283"/>
          <p:cNvGrpSpPr>
            <a:grpSpLocks/>
          </p:cNvGrpSpPr>
          <p:nvPr/>
        </p:nvGrpSpPr>
        <p:grpSpPr bwMode="auto">
          <a:xfrm flipV="1">
            <a:off x="3492500" y="304800"/>
            <a:ext cx="1450975" cy="412750"/>
            <a:chOff x="432" y="1728"/>
            <a:chExt cx="2688" cy="765"/>
          </a:xfrm>
        </p:grpSpPr>
        <p:sp>
          <p:nvSpPr>
            <p:cNvPr id="46780" name="AutoShape 284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81" name="AutoShape 285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82" name="AutoShape 286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83" name="AutoShape 287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84" name="AutoShape 288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85" name="AutoShape 289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86" name="Oval 290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87" name="Oval 291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88" name="AutoShape 292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89" name="AutoShape 293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90" name="AutoShape 294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91" name="AutoShape 295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92" name="AutoShape 296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93" name="AutoShape 297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94" name="Oval 298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95" name="AutoShape 299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96" name="AutoShape 300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97" name="AutoShape 301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98" name="AutoShape 302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99" name="AutoShape 303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00" name="AutoShape 304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01" name="Oval 305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02" name="Line 306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03" name="Line 307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04" name="Line 308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05" name="AutoShape 309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06" name="AutoShape 310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07" name="AutoShape 311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08" name="AutoShape 312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09" name="Oval 313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10" name="Line 314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11" name="AutoShape 315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12" name="Oval 316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13" name="Line 317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814" name="Line 318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" name="Group 319"/>
          <p:cNvGrpSpPr>
            <a:grpSpLocks/>
          </p:cNvGrpSpPr>
          <p:nvPr/>
        </p:nvGrpSpPr>
        <p:grpSpPr bwMode="auto">
          <a:xfrm flipV="1">
            <a:off x="5003800" y="304800"/>
            <a:ext cx="1450975" cy="412750"/>
            <a:chOff x="432" y="1728"/>
            <a:chExt cx="2688" cy="765"/>
          </a:xfrm>
        </p:grpSpPr>
        <p:sp>
          <p:nvSpPr>
            <p:cNvPr id="46745" name="AutoShape 320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46" name="AutoShape 321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47" name="AutoShape 322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48" name="AutoShape 323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49" name="AutoShape 324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50" name="AutoShape 325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51" name="Oval 326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52" name="Oval 327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53" name="AutoShape 328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54" name="AutoShape 329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55" name="AutoShape 330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56" name="AutoShape 331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57" name="AutoShape 332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58" name="AutoShape 333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59" name="Oval 334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60" name="AutoShape 335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61" name="AutoShape 336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62" name="AutoShape 337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63" name="AutoShape 338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64" name="AutoShape 339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65" name="AutoShape 340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66" name="Oval 341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67" name="Line 342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68" name="Line 343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69" name="Line 344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70" name="AutoShape 345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71" name="AutoShape 346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72" name="AutoShape 347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73" name="AutoShape 348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74" name="Oval 349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75" name="Line 350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76" name="AutoShape 351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77" name="Oval 352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78" name="Line 353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79" name="Line 354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3" name="Group 428"/>
          <p:cNvGrpSpPr>
            <a:grpSpLocks/>
          </p:cNvGrpSpPr>
          <p:nvPr/>
        </p:nvGrpSpPr>
        <p:grpSpPr bwMode="auto">
          <a:xfrm flipV="1">
            <a:off x="6588125" y="304800"/>
            <a:ext cx="1450975" cy="412750"/>
            <a:chOff x="432" y="1728"/>
            <a:chExt cx="2688" cy="765"/>
          </a:xfrm>
        </p:grpSpPr>
        <p:sp>
          <p:nvSpPr>
            <p:cNvPr id="46710" name="AutoShape 429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11" name="AutoShape 430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12" name="AutoShape 431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13" name="AutoShape 432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14" name="AutoShape 433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15" name="AutoShape 434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16" name="Oval 435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17" name="Oval 436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18" name="AutoShape 437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19" name="AutoShape 438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20" name="AutoShape 439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21" name="AutoShape 440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22" name="AutoShape 441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23" name="AutoShape 442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24" name="Oval 443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25" name="AutoShape 444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26" name="AutoShape 445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27" name="AutoShape 446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28" name="AutoShape 447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29" name="AutoShape 448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30" name="AutoShape 449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31" name="Oval 450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32" name="Line 451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33" name="Line 452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34" name="Line 453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35" name="AutoShape 454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36" name="AutoShape 455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37" name="AutoShape 456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38" name="AutoShape 457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39" name="Oval 458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40" name="Line 459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41" name="AutoShape 460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42" name="Oval 461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43" name="Line 462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44" name="Line 463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4" name="Group 469"/>
          <p:cNvGrpSpPr>
            <a:grpSpLocks/>
          </p:cNvGrpSpPr>
          <p:nvPr/>
        </p:nvGrpSpPr>
        <p:grpSpPr bwMode="auto">
          <a:xfrm>
            <a:off x="322263" y="692150"/>
            <a:ext cx="8281987" cy="1152525"/>
            <a:chOff x="203" y="436"/>
            <a:chExt cx="5217" cy="726"/>
          </a:xfrm>
        </p:grpSpPr>
        <p:grpSp>
          <p:nvGrpSpPr>
            <p:cNvPr id="15" name="Group 468"/>
            <p:cNvGrpSpPr>
              <a:grpSpLocks/>
            </p:cNvGrpSpPr>
            <p:nvPr/>
          </p:nvGrpSpPr>
          <p:grpSpPr bwMode="auto">
            <a:xfrm>
              <a:off x="203" y="436"/>
              <a:ext cx="5217" cy="726"/>
              <a:chOff x="203" y="412"/>
              <a:chExt cx="5217" cy="726"/>
            </a:xfrm>
          </p:grpSpPr>
          <p:sp>
            <p:nvSpPr>
              <p:cNvPr id="46708" name="Line 465"/>
              <p:cNvSpPr>
                <a:spLocks noChangeShapeType="1"/>
              </p:cNvSpPr>
              <p:nvPr/>
            </p:nvSpPr>
            <p:spPr bwMode="auto">
              <a:xfrm>
                <a:off x="5103" y="412"/>
                <a:ext cx="31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709" name="Line 466"/>
              <p:cNvSpPr>
                <a:spLocks noChangeShapeType="1"/>
              </p:cNvSpPr>
              <p:nvPr/>
            </p:nvSpPr>
            <p:spPr bwMode="auto">
              <a:xfrm flipV="1">
                <a:off x="203" y="412"/>
                <a:ext cx="5217" cy="7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46707" name="Line 467"/>
            <p:cNvSpPr>
              <a:spLocks noChangeShapeType="1"/>
            </p:cNvSpPr>
            <p:nvPr/>
          </p:nvSpPr>
          <p:spPr bwMode="auto">
            <a:xfrm>
              <a:off x="203" y="1162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46096" name="Line 724"/>
          <p:cNvSpPr>
            <a:spLocks noChangeShapeType="1"/>
          </p:cNvSpPr>
          <p:nvPr/>
        </p:nvSpPr>
        <p:spPr bwMode="auto">
          <a:xfrm flipV="1">
            <a:off x="1547813" y="3644900"/>
            <a:ext cx="1152525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6" name="Group 773"/>
          <p:cNvGrpSpPr>
            <a:grpSpLocks noChangeAspect="1"/>
          </p:cNvGrpSpPr>
          <p:nvPr/>
        </p:nvGrpSpPr>
        <p:grpSpPr bwMode="auto">
          <a:xfrm>
            <a:off x="6948488" y="2420938"/>
            <a:ext cx="1450975" cy="412750"/>
            <a:chOff x="2925" y="1434"/>
            <a:chExt cx="2688" cy="765"/>
          </a:xfrm>
        </p:grpSpPr>
        <p:sp>
          <p:nvSpPr>
            <p:cNvPr id="46671" name="AutoShape 774"/>
            <p:cNvSpPr>
              <a:spLocks noChangeAspect="1" noChangeArrowheads="1"/>
            </p:cNvSpPr>
            <p:nvPr/>
          </p:nvSpPr>
          <p:spPr bwMode="auto">
            <a:xfrm flipV="1">
              <a:off x="4084" y="194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72" name="AutoShape 775"/>
            <p:cNvSpPr>
              <a:spLocks noChangeAspect="1" noChangeArrowheads="1"/>
            </p:cNvSpPr>
            <p:nvPr/>
          </p:nvSpPr>
          <p:spPr bwMode="auto">
            <a:xfrm flipV="1">
              <a:off x="4292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73" name="AutoShape 776"/>
            <p:cNvSpPr>
              <a:spLocks noChangeAspect="1" noChangeArrowheads="1"/>
            </p:cNvSpPr>
            <p:nvPr/>
          </p:nvSpPr>
          <p:spPr bwMode="auto">
            <a:xfrm flipV="1">
              <a:off x="4084" y="1689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74" name="AutoShape 777"/>
            <p:cNvSpPr>
              <a:spLocks noChangeAspect="1" noChangeArrowheads="1"/>
            </p:cNvSpPr>
            <p:nvPr/>
          </p:nvSpPr>
          <p:spPr bwMode="auto">
            <a:xfrm flipV="1">
              <a:off x="4292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75" name="AutoShape 778"/>
            <p:cNvSpPr>
              <a:spLocks noChangeAspect="1" noChangeArrowheads="1"/>
            </p:cNvSpPr>
            <p:nvPr/>
          </p:nvSpPr>
          <p:spPr bwMode="auto">
            <a:xfrm flipV="1">
              <a:off x="4084" y="143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76" name="AutoShape 779"/>
            <p:cNvSpPr>
              <a:spLocks noChangeAspect="1" noChangeArrowheads="1"/>
            </p:cNvSpPr>
            <p:nvPr/>
          </p:nvSpPr>
          <p:spPr bwMode="auto">
            <a:xfrm flipV="1">
              <a:off x="4292" y="143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77" name="Oval 780"/>
            <p:cNvSpPr>
              <a:spLocks noChangeAspect="1" noChangeArrowheads="1"/>
            </p:cNvSpPr>
            <p:nvPr/>
          </p:nvSpPr>
          <p:spPr bwMode="auto">
            <a:xfrm flipV="1">
              <a:off x="2925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78" name="Oval 781"/>
            <p:cNvSpPr>
              <a:spLocks noChangeAspect="1" noChangeArrowheads="1"/>
            </p:cNvSpPr>
            <p:nvPr/>
          </p:nvSpPr>
          <p:spPr bwMode="auto">
            <a:xfrm flipV="1">
              <a:off x="4107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79" name="AutoShape 782"/>
            <p:cNvSpPr>
              <a:spLocks noChangeAspect="1" noChangeArrowheads="1"/>
            </p:cNvSpPr>
            <p:nvPr/>
          </p:nvSpPr>
          <p:spPr bwMode="auto">
            <a:xfrm flipV="1">
              <a:off x="4593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80" name="AutoShape 783"/>
            <p:cNvSpPr>
              <a:spLocks noChangeAspect="1" noChangeArrowheads="1"/>
            </p:cNvSpPr>
            <p:nvPr/>
          </p:nvSpPr>
          <p:spPr bwMode="auto">
            <a:xfrm flipV="1">
              <a:off x="4802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81" name="AutoShape 784"/>
            <p:cNvSpPr>
              <a:spLocks noChangeAspect="1" noChangeArrowheads="1"/>
            </p:cNvSpPr>
            <p:nvPr/>
          </p:nvSpPr>
          <p:spPr bwMode="auto">
            <a:xfrm flipV="1">
              <a:off x="4593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82" name="AutoShape 785"/>
            <p:cNvSpPr>
              <a:spLocks noChangeAspect="1" noChangeArrowheads="1"/>
            </p:cNvSpPr>
            <p:nvPr/>
          </p:nvSpPr>
          <p:spPr bwMode="auto">
            <a:xfrm flipV="1">
              <a:off x="4802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83" name="AutoShape 786"/>
            <p:cNvSpPr>
              <a:spLocks noChangeAspect="1" noChangeArrowheads="1"/>
            </p:cNvSpPr>
            <p:nvPr/>
          </p:nvSpPr>
          <p:spPr bwMode="auto">
            <a:xfrm flipV="1">
              <a:off x="4593" y="143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84" name="AutoShape 787"/>
            <p:cNvSpPr>
              <a:spLocks noChangeAspect="1" noChangeArrowheads="1"/>
            </p:cNvSpPr>
            <p:nvPr/>
          </p:nvSpPr>
          <p:spPr bwMode="auto">
            <a:xfrm flipV="1">
              <a:off x="4802" y="143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85" name="Oval 788"/>
            <p:cNvSpPr>
              <a:spLocks noChangeAspect="1" noChangeArrowheads="1"/>
            </p:cNvSpPr>
            <p:nvPr/>
          </p:nvSpPr>
          <p:spPr bwMode="auto">
            <a:xfrm flipV="1">
              <a:off x="4617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86" name="AutoShape 789"/>
            <p:cNvSpPr>
              <a:spLocks noChangeAspect="1" noChangeArrowheads="1"/>
            </p:cNvSpPr>
            <p:nvPr/>
          </p:nvSpPr>
          <p:spPr bwMode="auto">
            <a:xfrm flipV="1">
              <a:off x="5080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87" name="AutoShape 790"/>
            <p:cNvSpPr>
              <a:spLocks noChangeAspect="1" noChangeArrowheads="1"/>
            </p:cNvSpPr>
            <p:nvPr/>
          </p:nvSpPr>
          <p:spPr bwMode="auto">
            <a:xfrm flipV="1">
              <a:off x="5289" y="194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88" name="AutoShape 791"/>
            <p:cNvSpPr>
              <a:spLocks noChangeAspect="1" noChangeArrowheads="1"/>
            </p:cNvSpPr>
            <p:nvPr/>
          </p:nvSpPr>
          <p:spPr bwMode="auto">
            <a:xfrm flipV="1">
              <a:off x="5080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89" name="AutoShape 792"/>
            <p:cNvSpPr>
              <a:spLocks noChangeAspect="1" noChangeArrowheads="1"/>
            </p:cNvSpPr>
            <p:nvPr/>
          </p:nvSpPr>
          <p:spPr bwMode="auto">
            <a:xfrm flipV="1">
              <a:off x="5289" y="1689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90" name="AutoShape 793"/>
            <p:cNvSpPr>
              <a:spLocks noChangeAspect="1" noChangeArrowheads="1"/>
            </p:cNvSpPr>
            <p:nvPr/>
          </p:nvSpPr>
          <p:spPr bwMode="auto">
            <a:xfrm flipV="1">
              <a:off x="5080" y="143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91" name="AutoShape 794"/>
            <p:cNvSpPr>
              <a:spLocks noChangeAspect="1" noChangeArrowheads="1"/>
            </p:cNvSpPr>
            <p:nvPr/>
          </p:nvSpPr>
          <p:spPr bwMode="auto">
            <a:xfrm flipV="1">
              <a:off x="5289" y="143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92" name="Oval 795"/>
            <p:cNvSpPr>
              <a:spLocks noChangeAspect="1" noChangeArrowheads="1"/>
            </p:cNvSpPr>
            <p:nvPr/>
          </p:nvSpPr>
          <p:spPr bwMode="auto">
            <a:xfrm flipV="1">
              <a:off x="5103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93" name="Line 796"/>
            <p:cNvSpPr>
              <a:spLocks noChangeAspect="1" noChangeShapeType="1"/>
            </p:cNvSpPr>
            <p:nvPr/>
          </p:nvSpPr>
          <p:spPr bwMode="auto">
            <a:xfrm flipV="1">
              <a:off x="4269" y="2083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94" name="Line 797"/>
            <p:cNvSpPr>
              <a:spLocks noChangeAspect="1" noChangeShapeType="1"/>
            </p:cNvSpPr>
            <p:nvPr/>
          </p:nvSpPr>
          <p:spPr bwMode="auto">
            <a:xfrm flipV="1">
              <a:off x="4779" y="2083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95" name="Line 798"/>
            <p:cNvSpPr>
              <a:spLocks noChangeAspect="1" noChangeShapeType="1"/>
            </p:cNvSpPr>
            <p:nvPr/>
          </p:nvSpPr>
          <p:spPr bwMode="auto">
            <a:xfrm flipV="1">
              <a:off x="5265" y="2083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96" name="AutoShape 799"/>
            <p:cNvSpPr>
              <a:spLocks noChangeAspect="1" noChangeArrowheads="1"/>
            </p:cNvSpPr>
            <p:nvPr/>
          </p:nvSpPr>
          <p:spPr bwMode="auto">
            <a:xfrm flipV="1">
              <a:off x="3597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97" name="AutoShape 800"/>
            <p:cNvSpPr>
              <a:spLocks noChangeAspect="1" noChangeArrowheads="1"/>
            </p:cNvSpPr>
            <p:nvPr/>
          </p:nvSpPr>
          <p:spPr bwMode="auto">
            <a:xfrm flipV="1">
              <a:off x="3806" y="194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98" name="AutoShape 801"/>
            <p:cNvSpPr>
              <a:spLocks noChangeAspect="1" noChangeArrowheads="1"/>
            </p:cNvSpPr>
            <p:nvPr/>
          </p:nvSpPr>
          <p:spPr bwMode="auto">
            <a:xfrm flipV="1">
              <a:off x="3597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99" name="AutoShape 802"/>
            <p:cNvSpPr>
              <a:spLocks noChangeAspect="1" noChangeArrowheads="1"/>
            </p:cNvSpPr>
            <p:nvPr/>
          </p:nvSpPr>
          <p:spPr bwMode="auto">
            <a:xfrm flipV="1">
              <a:off x="3806" y="1689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00" name="Oval 803"/>
            <p:cNvSpPr>
              <a:spLocks noChangeAspect="1" noChangeArrowheads="1"/>
            </p:cNvSpPr>
            <p:nvPr/>
          </p:nvSpPr>
          <p:spPr bwMode="auto">
            <a:xfrm flipV="1">
              <a:off x="3620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01" name="Line 804"/>
            <p:cNvSpPr>
              <a:spLocks noChangeAspect="1" noChangeShapeType="1"/>
            </p:cNvSpPr>
            <p:nvPr/>
          </p:nvSpPr>
          <p:spPr bwMode="auto">
            <a:xfrm flipV="1">
              <a:off x="3782" y="2083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02" name="AutoShape 805"/>
            <p:cNvSpPr>
              <a:spLocks noChangeAspect="1" noChangeArrowheads="1"/>
            </p:cNvSpPr>
            <p:nvPr/>
          </p:nvSpPr>
          <p:spPr bwMode="auto">
            <a:xfrm flipV="1">
              <a:off x="3249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03" name="Oval 806"/>
            <p:cNvSpPr>
              <a:spLocks noChangeAspect="1" noChangeArrowheads="1"/>
            </p:cNvSpPr>
            <p:nvPr/>
          </p:nvSpPr>
          <p:spPr bwMode="auto">
            <a:xfrm flipV="1">
              <a:off x="3273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04" name="Line 807"/>
            <p:cNvSpPr>
              <a:spLocks noChangeAspect="1" noChangeShapeType="1"/>
            </p:cNvSpPr>
            <p:nvPr/>
          </p:nvSpPr>
          <p:spPr bwMode="auto">
            <a:xfrm flipV="1">
              <a:off x="3435" y="2083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705" name="Line 808"/>
            <p:cNvSpPr>
              <a:spLocks noChangeAspect="1" noChangeShapeType="1"/>
            </p:cNvSpPr>
            <p:nvPr/>
          </p:nvSpPr>
          <p:spPr bwMode="auto">
            <a:xfrm flipV="1">
              <a:off x="3110" y="2083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7" name="Group 809"/>
          <p:cNvGrpSpPr>
            <a:grpSpLocks noChangeAspect="1"/>
          </p:cNvGrpSpPr>
          <p:nvPr/>
        </p:nvGrpSpPr>
        <p:grpSpPr bwMode="auto">
          <a:xfrm>
            <a:off x="8418513" y="2420938"/>
            <a:ext cx="1450975" cy="412750"/>
            <a:chOff x="2925" y="1434"/>
            <a:chExt cx="2688" cy="765"/>
          </a:xfrm>
        </p:grpSpPr>
        <p:sp>
          <p:nvSpPr>
            <p:cNvPr id="46636" name="AutoShape 810"/>
            <p:cNvSpPr>
              <a:spLocks noChangeAspect="1" noChangeArrowheads="1"/>
            </p:cNvSpPr>
            <p:nvPr/>
          </p:nvSpPr>
          <p:spPr bwMode="auto">
            <a:xfrm flipV="1">
              <a:off x="4084" y="194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37" name="AutoShape 811"/>
            <p:cNvSpPr>
              <a:spLocks noChangeAspect="1" noChangeArrowheads="1"/>
            </p:cNvSpPr>
            <p:nvPr/>
          </p:nvSpPr>
          <p:spPr bwMode="auto">
            <a:xfrm flipV="1">
              <a:off x="4292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38" name="AutoShape 812"/>
            <p:cNvSpPr>
              <a:spLocks noChangeAspect="1" noChangeArrowheads="1"/>
            </p:cNvSpPr>
            <p:nvPr/>
          </p:nvSpPr>
          <p:spPr bwMode="auto">
            <a:xfrm flipV="1">
              <a:off x="4084" y="1689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39" name="AutoShape 813"/>
            <p:cNvSpPr>
              <a:spLocks noChangeAspect="1" noChangeArrowheads="1"/>
            </p:cNvSpPr>
            <p:nvPr/>
          </p:nvSpPr>
          <p:spPr bwMode="auto">
            <a:xfrm flipV="1">
              <a:off x="4292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40" name="AutoShape 814"/>
            <p:cNvSpPr>
              <a:spLocks noChangeAspect="1" noChangeArrowheads="1"/>
            </p:cNvSpPr>
            <p:nvPr/>
          </p:nvSpPr>
          <p:spPr bwMode="auto">
            <a:xfrm flipV="1">
              <a:off x="4084" y="143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41" name="AutoShape 815"/>
            <p:cNvSpPr>
              <a:spLocks noChangeAspect="1" noChangeArrowheads="1"/>
            </p:cNvSpPr>
            <p:nvPr/>
          </p:nvSpPr>
          <p:spPr bwMode="auto">
            <a:xfrm flipV="1">
              <a:off x="4292" y="143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42" name="Oval 816"/>
            <p:cNvSpPr>
              <a:spLocks noChangeAspect="1" noChangeArrowheads="1"/>
            </p:cNvSpPr>
            <p:nvPr/>
          </p:nvSpPr>
          <p:spPr bwMode="auto">
            <a:xfrm flipV="1">
              <a:off x="2925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43" name="Oval 817"/>
            <p:cNvSpPr>
              <a:spLocks noChangeAspect="1" noChangeArrowheads="1"/>
            </p:cNvSpPr>
            <p:nvPr/>
          </p:nvSpPr>
          <p:spPr bwMode="auto">
            <a:xfrm flipV="1">
              <a:off x="4107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44" name="AutoShape 818"/>
            <p:cNvSpPr>
              <a:spLocks noChangeAspect="1" noChangeArrowheads="1"/>
            </p:cNvSpPr>
            <p:nvPr/>
          </p:nvSpPr>
          <p:spPr bwMode="auto">
            <a:xfrm flipV="1">
              <a:off x="4593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45" name="AutoShape 819"/>
            <p:cNvSpPr>
              <a:spLocks noChangeAspect="1" noChangeArrowheads="1"/>
            </p:cNvSpPr>
            <p:nvPr/>
          </p:nvSpPr>
          <p:spPr bwMode="auto">
            <a:xfrm flipV="1">
              <a:off x="4802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46" name="AutoShape 820"/>
            <p:cNvSpPr>
              <a:spLocks noChangeAspect="1" noChangeArrowheads="1"/>
            </p:cNvSpPr>
            <p:nvPr/>
          </p:nvSpPr>
          <p:spPr bwMode="auto">
            <a:xfrm flipV="1">
              <a:off x="4593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47" name="AutoShape 821"/>
            <p:cNvSpPr>
              <a:spLocks noChangeAspect="1" noChangeArrowheads="1"/>
            </p:cNvSpPr>
            <p:nvPr/>
          </p:nvSpPr>
          <p:spPr bwMode="auto">
            <a:xfrm flipV="1">
              <a:off x="4802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48" name="AutoShape 822"/>
            <p:cNvSpPr>
              <a:spLocks noChangeAspect="1" noChangeArrowheads="1"/>
            </p:cNvSpPr>
            <p:nvPr/>
          </p:nvSpPr>
          <p:spPr bwMode="auto">
            <a:xfrm flipV="1">
              <a:off x="4593" y="143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49" name="AutoShape 823"/>
            <p:cNvSpPr>
              <a:spLocks noChangeAspect="1" noChangeArrowheads="1"/>
            </p:cNvSpPr>
            <p:nvPr/>
          </p:nvSpPr>
          <p:spPr bwMode="auto">
            <a:xfrm flipV="1">
              <a:off x="4802" y="143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50" name="Oval 824"/>
            <p:cNvSpPr>
              <a:spLocks noChangeAspect="1" noChangeArrowheads="1"/>
            </p:cNvSpPr>
            <p:nvPr/>
          </p:nvSpPr>
          <p:spPr bwMode="auto">
            <a:xfrm flipV="1">
              <a:off x="4617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51" name="AutoShape 825"/>
            <p:cNvSpPr>
              <a:spLocks noChangeAspect="1" noChangeArrowheads="1"/>
            </p:cNvSpPr>
            <p:nvPr/>
          </p:nvSpPr>
          <p:spPr bwMode="auto">
            <a:xfrm flipV="1">
              <a:off x="5080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52" name="AutoShape 826"/>
            <p:cNvSpPr>
              <a:spLocks noChangeAspect="1" noChangeArrowheads="1"/>
            </p:cNvSpPr>
            <p:nvPr/>
          </p:nvSpPr>
          <p:spPr bwMode="auto">
            <a:xfrm flipV="1">
              <a:off x="5289" y="194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53" name="AutoShape 827"/>
            <p:cNvSpPr>
              <a:spLocks noChangeAspect="1" noChangeArrowheads="1"/>
            </p:cNvSpPr>
            <p:nvPr/>
          </p:nvSpPr>
          <p:spPr bwMode="auto">
            <a:xfrm flipV="1">
              <a:off x="5080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54" name="AutoShape 828"/>
            <p:cNvSpPr>
              <a:spLocks noChangeAspect="1" noChangeArrowheads="1"/>
            </p:cNvSpPr>
            <p:nvPr/>
          </p:nvSpPr>
          <p:spPr bwMode="auto">
            <a:xfrm flipV="1">
              <a:off x="5289" y="1689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55" name="AutoShape 829"/>
            <p:cNvSpPr>
              <a:spLocks noChangeAspect="1" noChangeArrowheads="1"/>
            </p:cNvSpPr>
            <p:nvPr/>
          </p:nvSpPr>
          <p:spPr bwMode="auto">
            <a:xfrm flipV="1">
              <a:off x="5080" y="143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56" name="AutoShape 830"/>
            <p:cNvSpPr>
              <a:spLocks noChangeAspect="1" noChangeArrowheads="1"/>
            </p:cNvSpPr>
            <p:nvPr/>
          </p:nvSpPr>
          <p:spPr bwMode="auto">
            <a:xfrm flipV="1">
              <a:off x="5289" y="143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57" name="Oval 831"/>
            <p:cNvSpPr>
              <a:spLocks noChangeAspect="1" noChangeArrowheads="1"/>
            </p:cNvSpPr>
            <p:nvPr/>
          </p:nvSpPr>
          <p:spPr bwMode="auto">
            <a:xfrm flipV="1">
              <a:off x="5103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58" name="Line 832"/>
            <p:cNvSpPr>
              <a:spLocks noChangeAspect="1" noChangeShapeType="1"/>
            </p:cNvSpPr>
            <p:nvPr/>
          </p:nvSpPr>
          <p:spPr bwMode="auto">
            <a:xfrm flipV="1">
              <a:off x="4269" y="2083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59" name="Line 833"/>
            <p:cNvSpPr>
              <a:spLocks noChangeAspect="1" noChangeShapeType="1"/>
            </p:cNvSpPr>
            <p:nvPr/>
          </p:nvSpPr>
          <p:spPr bwMode="auto">
            <a:xfrm flipV="1">
              <a:off x="4779" y="2083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60" name="Line 834"/>
            <p:cNvSpPr>
              <a:spLocks noChangeAspect="1" noChangeShapeType="1"/>
            </p:cNvSpPr>
            <p:nvPr/>
          </p:nvSpPr>
          <p:spPr bwMode="auto">
            <a:xfrm flipV="1">
              <a:off x="5265" y="2083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61" name="AutoShape 835"/>
            <p:cNvSpPr>
              <a:spLocks noChangeAspect="1" noChangeArrowheads="1"/>
            </p:cNvSpPr>
            <p:nvPr/>
          </p:nvSpPr>
          <p:spPr bwMode="auto">
            <a:xfrm flipV="1">
              <a:off x="3597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62" name="AutoShape 836"/>
            <p:cNvSpPr>
              <a:spLocks noChangeAspect="1" noChangeArrowheads="1"/>
            </p:cNvSpPr>
            <p:nvPr/>
          </p:nvSpPr>
          <p:spPr bwMode="auto">
            <a:xfrm flipV="1">
              <a:off x="3806" y="1944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63" name="AutoShape 837"/>
            <p:cNvSpPr>
              <a:spLocks noChangeAspect="1" noChangeArrowheads="1"/>
            </p:cNvSpPr>
            <p:nvPr/>
          </p:nvSpPr>
          <p:spPr bwMode="auto">
            <a:xfrm flipV="1">
              <a:off x="3597" y="1689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64" name="AutoShape 838"/>
            <p:cNvSpPr>
              <a:spLocks noChangeAspect="1" noChangeArrowheads="1"/>
            </p:cNvSpPr>
            <p:nvPr/>
          </p:nvSpPr>
          <p:spPr bwMode="auto">
            <a:xfrm flipV="1">
              <a:off x="3806" y="1689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65" name="Oval 839"/>
            <p:cNvSpPr>
              <a:spLocks noChangeAspect="1" noChangeArrowheads="1"/>
            </p:cNvSpPr>
            <p:nvPr/>
          </p:nvSpPr>
          <p:spPr bwMode="auto">
            <a:xfrm flipV="1">
              <a:off x="3620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66" name="Line 840"/>
            <p:cNvSpPr>
              <a:spLocks noChangeAspect="1" noChangeShapeType="1"/>
            </p:cNvSpPr>
            <p:nvPr/>
          </p:nvSpPr>
          <p:spPr bwMode="auto">
            <a:xfrm flipV="1">
              <a:off x="3782" y="2083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67" name="AutoShape 841"/>
            <p:cNvSpPr>
              <a:spLocks noChangeAspect="1" noChangeArrowheads="1"/>
            </p:cNvSpPr>
            <p:nvPr/>
          </p:nvSpPr>
          <p:spPr bwMode="auto">
            <a:xfrm flipV="1">
              <a:off x="3249" y="1944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FFF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68" name="Oval 842"/>
            <p:cNvSpPr>
              <a:spLocks noChangeAspect="1" noChangeArrowheads="1"/>
            </p:cNvSpPr>
            <p:nvPr/>
          </p:nvSpPr>
          <p:spPr bwMode="auto">
            <a:xfrm flipV="1">
              <a:off x="3273" y="1990"/>
              <a:ext cx="162" cy="1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69" name="Line 843"/>
            <p:cNvSpPr>
              <a:spLocks noChangeAspect="1" noChangeShapeType="1"/>
            </p:cNvSpPr>
            <p:nvPr/>
          </p:nvSpPr>
          <p:spPr bwMode="auto">
            <a:xfrm flipV="1">
              <a:off x="3435" y="2083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70" name="Line 844"/>
            <p:cNvSpPr>
              <a:spLocks noChangeAspect="1" noChangeShapeType="1"/>
            </p:cNvSpPr>
            <p:nvPr/>
          </p:nvSpPr>
          <p:spPr bwMode="auto">
            <a:xfrm flipV="1">
              <a:off x="3110" y="2083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9" name="Group 470"/>
          <p:cNvGrpSpPr>
            <a:grpSpLocks/>
          </p:cNvGrpSpPr>
          <p:nvPr/>
        </p:nvGrpSpPr>
        <p:grpSpPr bwMode="auto">
          <a:xfrm flipV="1">
            <a:off x="1331913" y="1484313"/>
            <a:ext cx="1450975" cy="412750"/>
            <a:chOff x="432" y="1728"/>
            <a:chExt cx="2688" cy="765"/>
          </a:xfrm>
        </p:grpSpPr>
        <p:sp>
          <p:nvSpPr>
            <p:cNvPr id="46601" name="AutoShape 471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02" name="AutoShape 472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03" name="AutoShape 473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04" name="AutoShape 474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05" name="AutoShape 475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06" name="AutoShape 476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07" name="Oval 477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08" name="Oval 478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09" name="AutoShape 479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10" name="AutoShape 480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11" name="AutoShape 481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12" name="AutoShape 482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13" name="AutoShape 483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14" name="AutoShape 484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15" name="Oval 485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16" name="AutoShape 486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17" name="AutoShape 487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18" name="AutoShape 488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19" name="AutoShape 489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20" name="AutoShape 490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21" name="AutoShape 491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22" name="Oval 492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23" name="Line 493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24" name="Line 494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25" name="Line 495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26" name="AutoShape 496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27" name="AutoShape 497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28" name="AutoShape 498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29" name="AutoShape 499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30" name="Oval 500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31" name="Line 501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32" name="AutoShape 502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33" name="Oval 503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34" name="Line 504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35" name="Line 505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20" name="Group 725"/>
          <p:cNvGrpSpPr>
            <a:grpSpLocks/>
          </p:cNvGrpSpPr>
          <p:nvPr/>
        </p:nvGrpSpPr>
        <p:grpSpPr bwMode="auto">
          <a:xfrm flipV="1">
            <a:off x="2843213" y="1484313"/>
            <a:ext cx="1450975" cy="412750"/>
            <a:chOff x="432" y="1728"/>
            <a:chExt cx="2688" cy="765"/>
          </a:xfrm>
        </p:grpSpPr>
        <p:sp>
          <p:nvSpPr>
            <p:cNvPr id="46566" name="AutoShape 726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67" name="AutoShape 727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68" name="AutoShape 728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69" name="AutoShape 729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70" name="AutoShape 730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71" name="AutoShape 731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72" name="Oval 732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73" name="Oval 733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74" name="AutoShape 734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75" name="AutoShape 735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76" name="AutoShape 736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77" name="AutoShape 737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78" name="AutoShape 738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79" name="AutoShape 739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80" name="Oval 740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81" name="AutoShape 741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82" name="AutoShape 742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83" name="AutoShape 743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84" name="AutoShape 744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85" name="AutoShape 745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86" name="AutoShape 746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87" name="Oval 747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88" name="Line 748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89" name="Line 749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90" name="Line 750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91" name="AutoShape 751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92" name="AutoShape 752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93" name="AutoShape 753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94" name="AutoShape 754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95" name="Oval 755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96" name="Line 756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97" name="AutoShape 757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98" name="Oval 758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99" name="Line 759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600" name="Line 760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21" name="Group 845"/>
          <p:cNvGrpSpPr>
            <a:grpSpLocks/>
          </p:cNvGrpSpPr>
          <p:nvPr/>
        </p:nvGrpSpPr>
        <p:grpSpPr bwMode="auto">
          <a:xfrm flipV="1">
            <a:off x="4356100" y="1477963"/>
            <a:ext cx="1450975" cy="412750"/>
            <a:chOff x="432" y="1728"/>
            <a:chExt cx="2688" cy="765"/>
          </a:xfrm>
        </p:grpSpPr>
        <p:sp>
          <p:nvSpPr>
            <p:cNvPr id="46531" name="AutoShape 846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32" name="AutoShape 847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33" name="AutoShape 848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34" name="AutoShape 849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35" name="AutoShape 850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36" name="AutoShape 851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37" name="Oval 852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38" name="Oval 853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39" name="AutoShape 854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40" name="AutoShape 855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41" name="AutoShape 856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42" name="AutoShape 857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43" name="AutoShape 858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44" name="AutoShape 859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45" name="Oval 860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46" name="AutoShape 861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47" name="AutoShape 862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48" name="AutoShape 863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49" name="AutoShape 864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50" name="AutoShape 865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51" name="AutoShape 866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52" name="Oval 867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53" name="Line 868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54" name="Line 869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55" name="Line 870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56" name="AutoShape 871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57" name="AutoShape 872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58" name="AutoShape 873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59" name="AutoShape 874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60" name="Oval 875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61" name="Line 876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62" name="AutoShape 877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63" name="Oval 878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64" name="Line 879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65" name="Line 880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22" name="Group 881"/>
          <p:cNvGrpSpPr>
            <a:grpSpLocks/>
          </p:cNvGrpSpPr>
          <p:nvPr/>
        </p:nvGrpSpPr>
        <p:grpSpPr bwMode="auto">
          <a:xfrm flipV="1">
            <a:off x="5867400" y="1477963"/>
            <a:ext cx="1450975" cy="412750"/>
            <a:chOff x="432" y="1728"/>
            <a:chExt cx="2688" cy="765"/>
          </a:xfrm>
        </p:grpSpPr>
        <p:sp>
          <p:nvSpPr>
            <p:cNvPr id="46496" name="AutoShape 882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497" name="AutoShape 883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498" name="AutoShape 884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499" name="AutoShape 885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00" name="AutoShape 886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01" name="AutoShape 887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02" name="Oval 888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03" name="Oval 889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04" name="AutoShape 890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05" name="AutoShape 891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06" name="AutoShape 892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07" name="AutoShape 893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08" name="AutoShape 894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09" name="AutoShape 895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10" name="Oval 896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11" name="AutoShape 897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12" name="AutoShape 898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13" name="AutoShape 899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14" name="AutoShape 900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15" name="AutoShape 901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16" name="AutoShape 902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17" name="Oval 903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18" name="Line 904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19" name="Line 905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20" name="Line 906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21" name="AutoShape 907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22" name="AutoShape 908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23" name="AutoShape 909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24" name="AutoShape 910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25" name="Oval 911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26" name="Line 912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27" name="AutoShape 913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28" name="Oval 914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29" name="Line 915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530" name="Line 916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24" name="Group 722"/>
          <p:cNvGrpSpPr>
            <a:grpSpLocks/>
          </p:cNvGrpSpPr>
          <p:nvPr/>
        </p:nvGrpSpPr>
        <p:grpSpPr bwMode="auto">
          <a:xfrm>
            <a:off x="-828675" y="5949950"/>
            <a:ext cx="7581900" cy="412750"/>
            <a:chOff x="243" y="2024"/>
            <a:chExt cx="4776" cy="260"/>
          </a:xfrm>
        </p:grpSpPr>
        <p:grpSp>
          <p:nvGrpSpPr>
            <p:cNvPr id="25" name="Group 542"/>
            <p:cNvGrpSpPr>
              <a:grpSpLocks/>
            </p:cNvGrpSpPr>
            <p:nvPr/>
          </p:nvGrpSpPr>
          <p:grpSpPr bwMode="auto">
            <a:xfrm flipV="1">
              <a:off x="243" y="2024"/>
              <a:ext cx="914" cy="260"/>
              <a:chOff x="432" y="1728"/>
              <a:chExt cx="2688" cy="765"/>
            </a:xfrm>
          </p:grpSpPr>
          <p:sp>
            <p:nvSpPr>
              <p:cNvPr id="46453" name="AutoShape 543"/>
              <p:cNvSpPr>
                <a:spLocks noChangeArrowheads="1"/>
              </p:cNvSpPr>
              <p:nvPr/>
            </p:nvSpPr>
            <p:spPr bwMode="auto">
              <a:xfrm>
                <a:off x="1591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54" name="AutoShape 544"/>
              <p:cNvSpPr>
                <a:spLocks noChangeArrowheads="1"/>
              </p:cNvSpPr>
              <p:nvPr/>
            </p:nvSpPr>
            <p:spPr bwMode="auto">
              <a:xfrm>
                <a:off x="1799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55" name="AutoShape 545"/>
              <p:cNvSpPr>
                <a:spLocks noChangeArrowheads="1"/>
              </p:cNvSpPr>
              <p:nvPr/>
            </p:nvSpPr>
            <p:spPr bwMode="auto">
              <a:xfrm>
                <a:off x="1591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56" name="AutoShape 546"/>
              <p:cNvSpPr>
                <a:spLocks noChangeArrowheads="1"/>
              </p:cNvSpPr>
              <p:nvPr/>
            </p:nvSpPr>
            <p:spPr bwMode="auto">
              <a:xfrm>
                <a:off x="1799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57" name="AutoShape 547"/>
              <p:cNvSpPr>
                <a:spLocks noChangeArrowheads="1"/>
              </p:cNvSpPr>
              <p:nvPr/>
            </p:nvSpPr>
            <p:spPr bwMode="auto">
              <a:xfrm>
                <a:off x="1591" y="223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58" name="AutoShape 548"/>
              <p:cNvSpPr>
                <a:spLocks noChangeArrowheads="1"/>
              </p:cNvSpPr>
              <p:nvPr/>
            </p:nvSpPr>
            <p:spPr bwMode="auto">
              <a:xfrm>
                <a:off x="1799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59" name="Oval 549"/>
              <p:cNvSpPr>
                <a:spLocks noChangeArrowheads="1"/>
              </p:cNvSpPr>
              <p:nvPr/>
            </p:nvSpPr>
            <p:spPr bwMode="auto">
              <a:xfrm>
                <a:off x="432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60" name="Oval 550"/>
              <p:cNvSpPr>
                <a:spLocks noChangeArrowheads="1"/>
              </p:cNvSpPr>
              <p:nvPr/>
            </p:nvSpPr>
            <p:spPr bwMode="auto">
              <a:xfrm>
                <a:off x="1614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61" name="AutoShape 551"/>
              <p:cNvSpPr>
                <a:spLocks noChangeArrowheads="1"/>
              </p:cNvSpPr>
              <p:nvPr/>
            </p:nvSpPr>
            <p:spPr bwMode="auto">
              <a:xfrm>
                <a:off x="2100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62" name="AutoShape 552"/>
              <p:cNvSpPr>
                <a:spLocks noChangeArrowheads="1"/>
              </p:cNvSpPr>
              <p:nvPr/>
            </p:nvSpPr>
            <p:spPr bwMode="auto">
              <a:xfrm>
                <a:off x="2309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63" name="AutoShape 553"/>
              <p:cNvSpPr>
                <a:spLocks noChangeArrowheads="1"/>
              </p:cNvSpPr>
              <p:nvPr/>
            </p:nvSpPr>
            <p:spPr bwMode="auto">
              <a:xfrm>
                <a:off x="2100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64" name="AutoShape 554"/>
              <p:cNvSpPr>
                <a:spLocks noChangeArrowheads="1"/>
              </p:cNvSpPr>
              <p:nvPr/>
            </p:nvSpPr>
            <p:spPr bwMode="auto">
              <a:xfrm>
                <a:off x="2309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65" name="AutoShape 555"/>
              <p:cNvSpPr>
                <a:spLocks noChangeArrowheads="1"/>
              </p:cNvSpPr>
              <p:nvPr/>
            </p:nvSpPr>
            <p:spPr bwMode="auto">
              <a:xfrm>
                <a:off x="2100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66" name="AutoShape 556"/>
              <p:cNvSpPr>
                <a:spLocks noChangeArrowheads="1"/>
              </p:cNvSpPr>
              <p:nvPr/>
            </p:nvSpPr>
            <p:spPr bwMode="auto">
              <a:xfrm>
                <a:off x="2309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67" name="Oval 557"/>
              <p:cNvSpPr>
                <a:spLocks noChangeArrowheads="1"/>
              </p:cNvSpPr>
              <p:nvPr/>
            </p:nvSpPr>
            <p:spPr bwMode="auto">
              <a:xfrm>
                <a:off x="2124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68" name="AutoShape 558"/>
              <p:cNvSpPr>
                <a:spLocks noChangeArrowheads="1"/>
              </p:cNvSpPr>
              <p:nvPr/>
            </p:nvSpPr>
            <p:spPr bwMode="auto">
              <a:xfrm>
                <a:off x="2587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69" name="AutoShape 559"/>
              <p:cNvSpPr>
                <a:spLocks noChangeArrowheads="1"/>
              </p:cNvSpPr>
              <p:nvPr/>
            </p:nvSpPr>
            <p:spPr bwMode="auto">
              <a:xfrm>
                <a:off x="2796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70" name="AutoShape 560"/>
              <p:cNvSpPr>
                <a:spLocks noChangeArrowheads="1"/>
              </p:cNvSpPr>
              <p:nvPr/>
            </p:nvSpPr>
            <p:spPr bwMode="auto">
              <a:xfrm>
                <a:off x="2587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71" name="AutoShape 561"/>
              <p:cNvSpPr>
                <a:spLocks noChangeArrowheads="1"/>
              </p:cNvSpPr>
              <p:nvPr/>
            </p:nvSpPr>
            <p:spPr bwMode="auto">
              <a:xfrm>
                <a:off x="2796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72" name="AutoShape 562"/>
              <p:cNvSpPr>
                <a:spLocks noChangeArrowheads="1"/>
              </p:cNvSpPr>
              <p:nvPr/>
            </p:nvSpPr>
            <p:spPr bwMode="auto">
              <a:xfrm>
                <a:off x="2587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73" name="AutoShape 563"/>
              <p:cNvSpPr>
                <a:spLocks noChangeArrowheads="1"/>
              </p:cNvSpPr>
              <p:nvPr/>
            </p:nvSpPr>
            <p:spPr bwMode="auto">
              <a:xfrm>
                <a:off x="2796" y="223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74" name="Oval 564"/>
              <p:cNvSpPr>
                <a:spLocks noChangeArrowheads="1"/>
              </p:cNvSpPr>
              <p:nvPr/>
            </p:nvSpPr>
            <p:spPr bwMode="auto">
              <a:xfrm>
                <a:off x="2610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75" name="Line 565"/>
              <p:cNvSpPr>
                <a:spLocks noChangeShapeType="1"/>
              </p:cNvSpPr>
              <p:nvPr/>
            </p:nvSpPr>
            <p:spPr bwMode="auto">
              <a:xfrm>
                <a:off x="1776" y="1844"/>
                <a:ext cx="3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76" name="Line 566"/>
              <p:cNvSpPr>
                <a:spLocks noChangeShapeType="1"/>
              </p:cNvSpPr>
              <p:nvPr/>
            </p:nvSpPr>
            <p:spPr bwMode="auto">
              <a:xfrm>
                <a:off x="2286" y="1844"/>
                <a:ext cx="34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77" name="Line 567"/>
              <p:cNvSpPr>
                <a:spLocks noChangeShapeType="1"/>
              </p:cNvSpPr>
              <p:nvPr/>
            </p:nvSpPr>
            <p:spPr bwMode="auto">
              <a:xfrm>
                <a:off x="2772" y="1844"/>
                <a:ext cx="3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78" name="AutoShape 568"/>
              <p:cNvSpPr>
                <a:spLocks noChangeArrowheads="1"/>
              </p:cNvSpPr>
              <p:nvPr/>
            </p:nvSpPr>
            <p:spPr bwMode="auto">
              <a:xfrm>
                <a:off x="1104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79" name="AutoShape 569"/>
              <p:cNvSpPr>
                <a:spLocks noChangeArrowheads="1"/>
              </p:cNvSpPr>
              <p:nvPr/>
            </p:nvSpPr>
            <p:spPr bwMode="auto">
              <a:xfrm>
                <a:off x="1313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80" name="AutoShape 570"/>
              <p:cNvSpPr>
                <a:spLocks noChangeArrowheads="1"/>
              </p:cNvSpPr>
              <p:nvPr/>
            </p:nvSpPr>
            <p:spPr bwMode="auto">
              <a:xfrm>
                <a:off x="1104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81" name="AutoShape 571"/>
              <p:cNvSpPr>
                <a:spLocks noChangeArrowheads="1"/>
              </p:cNvSpPr>
              <p:nvPr/>
            </p:nvSpPr>
            <p:spPr bwMode="auto">
              <a:xfrm>
                <a:off x="1313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82" name="Oval 572"/>
              <p:cNvSpPr>
                <a:spLocks noChangeArrowheads="1"/>
              </p:cNvSpPr>
              <p:nvPr/>
            </p:nvSpPr>
            <p:spPr bwMode="auto">
              <a:xfrm>
                <a:off x="1127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83" name="Line 573"/>
              <p:cNvSpPr>
                <a:spLocks noChangeShapeType="1"/>
              </p:cNvSpPr>
              <p:nvPr/>
            </p:nvSpPr>
            <p:spPr bwMode="auto">
              <a:xfrm>
                <a:off x="1289" y="1844"/>
                <a:ext cx="3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84" name="AutoShape 574"/>
              <p:cNvSpPr>
                <a:spLocks noChangeArrowheads="1"/>
              </p:cNvSpPr>
              <p:nvPr/>
            </p:nvSpPr>
            <p:spPr bwMode="auto">
              <a:xfrm>
                <a:off x="756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85" name="Oval 575"/>
              <p:cNvSpPr>
                <a:spLocks noChangeArrowheads="1"/>
              </p:cNvSpPr>
              <p:nvPr/>
            </p:nvSpPr>
            <p:spPr bwMode="auto">
              <a:xfrm>
                <a:off x="780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86" name="Line 576"/>
              <p:cNvSpPr>
                <a:spLocks noChangeShapeType="1"/>
              </p:cNvSpPr>
              <p:nvPr/>
            </p:nvSpPr>
            <p:spPr bwMode="auto">
              <a:xfrm>
                <a:off x="942" y="1844"/>
                <a:ext cx="2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87" name="Line 577"/>
              <p:cNvSpPr>
                <a:spLocks noChangeShapeType="1"/>
              </p:cNvSpPr>
              <p:nvPr/>
            </p:nvSpPr>
            <p:spPr bwMode="auto">
              <a:xfrm>
                <a:off x="617" y="1844"/>
                <a:ext cx="1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grpSp>
          <p:nvGrpSpPr>
            <p:cNvPr id="26" name="Group 578"/>
            <p:cNvGrpSpPr>
              <a:grpSpLocks/>
            </p:cNvGrpSpPr>
            <p:nvPr/>
          </p:nvGrpSpPr>
          <p:grpSpPr bwMode="auto">
            <a:xfrm flipV="1">
              <a:off x="1202" y="2024"/>
              <a:ext cx="914" cy="260"/>
              <a:chOff x="432" y="1728"/>
              <a:chExt cx="2688" cy="765"/>
            </a:xfrm>
          </p:grpSpPr>
          <p:sp>
            <p:nvSpPr>
              <p:cNvPr id="46418" name="AutoShape 579"/>
              <p:cNvSpPr>
                <a:spLocks noChangeArrowheads="1"/>
              </p:cNvSpPr>
              <p:nvPr/>
            </p:nvSpPr>
            <p:spPr bwMode="auto">
              <a:xfrm>
                <a:off x="1591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19" name="AutoShape 580"/>
              <p:cNvSpPr>
                <a:spLocks noChangeArrowheads="1"/>
              </p:cNvSpPr>
              <p:nvPr/>
            </p:nvSpPr>
            <p:spPr bwMode="auto">
              <a:xfrm>
                <a:off x="1799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20" name="AutoShape 581"/>
              <p:cNvSpPr>
                <a:spLocks noChangeArrowheads="1"/>
              </p:cNvSpPr>
              <p:nvPr/>
            </p:nvSpPr>
            <p:spPr bwMode="auto">
              <a:xfrm>
                <a:off x="1591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21" name="AutoShape 582"/>
              <p:cNvSpPr>
                <a:spLocks noChangeArrowheads="1"/>
              </p:cNvSpPr>
              <p:nvPr/>
            </p:nvSpPr>
            <p:spPr bwMode="auto">
              <a:xfrm>
                <a:off x="1799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22" name="AutoShape 583"/>
              <p:cNvSpPr>
                <a:spLocks noChangeArrowheads="1"/>
              </p:cNvSpPr>
              <p:nvPr/>
            </p:nvSpPr>
            <p:spPr bwMode="auto">
              <a:xfrm>
                <a:off x="1591" y="223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23" name="AutoShape 584"/>
              <p:cNvSpPr>
                <a:spLocks noChangeArrowheads="1"/>
              </p:cNvSpPr>
              <p:nvPr/>
            </p:nvSpPr>
            <p:spPr bwMode="auto">
              <a:xfrm>
                <a:off x="1799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24" name="Oval 585"/>
              <p:cNvSpPr>
                <a:spLocks noChangeArrowheads="1"/>
              </p:cNvSpPr>
              <p:nvPr/>
            </p:nvSpPr>
            <p:spPr bwMode="auto">
              <a:xfrm>
                <a:off x="432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25" name="Oval 586"/>
              <p:cNvSpPr>
                <a:spLocks noChangeArrowheads="1"/>
              </p:cNvSpPr>
              <p:nvPr/>
            </p:nvSpPr>
            <p:spPr bwMode="auto">
              <a:xfrm>
                <a:off x="1614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26" name="AutoShape 587"/>
              <p:cNvSpPr>
                <a:spLocks noChangeArrowheads="1"/>
              </p:cNvSpPr>
              <p:nvPr/>
            </p:nvSpPr>
            <p:spPr bwMode="auto">
              <a:xfrm>
                <a:off x="2100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27" name="AutoShape 588"/>
              <p:cNvSpPr>
                <a:spLocks noChangeArrowheads="1"/>
              </p:cNvSpPr>
              <p:nvPr/>
            </p:nvSpPr>
            <p:spPr bwMode="auto">
              <a:xfrm>
                <a:off x="2309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28" name="AutoShape 589"/>
              <p:cNvSpPr>
                <a:spLocks noChangeArrowheads="1"/>
              </p:cNvSpPr>
              <p:nvPr/>
            </p:nvSpPr>
            <p:spPr bwMode="auto">
              <a:xfrm>
                <a:off x="2100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29" name="AutoShape 590"/>
              <p:cNvSpPr>
                <a:spLocks noChangeArrowheads="1"/>
              </p:cNvSpPr>
              <p:nvPr/>
            </p:nvSpPr>
            <p:spPr bwMode="auto">
              <a:xfrm>
                <a:off x="2309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30" name="AutoShape 591"/>
              <p:cNvSpPr>
                <a:spLocks noChangeArrowheads="1"/>
              </p:cNvSpPr>
              <p:nvPr/>
            </p:nvSpPr>
            <p:spPr bwMode="auto">
              <a:xfrm>
                <a:off x="2100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31" name="AutoShape 592"/>
              <p:cNvSpPr>
                <a:spLocks noChangeArrowheads="1"/>
              </p:cNvSpPr>
              <p:nvPr/>
            </p:nvSpPr>
            <p:spPr bwMode="auto">
              <a:xfrm>
                <a:off x="2309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32" name="Oval 593"/>
              <p:cNvSpPr>
                <a:spLocks noChangeArrowheads="1"/>
              </p:cNvSpPr>
              <p:nvPr/>
            </p:nvSpPr>
            <p:spPr bwMode="auto">
              <a:xfrm>
                <a:off x="2124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33" name="AutoShape 594"/>
              <p:cNvSpPr>
                <a:spLocks noChangeArrowheads="1"/>
              </p:cNvSpPr>
              <p:nvPr/>
            </p:nvSpPr>
            <p:spPr bwMode="auto">
              <a:xfrm>
                <a:off x="2587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34" name="AutoShape 595"/>
              <p:cNvSpPr>
                <a:spLocks noChangeArrowheads="1"/>
              </p:cNvSpPr>
              <p:nvPr/>
            </p:nvSpPr>
            <p:spPr bwMode="auto">
              <a:xfrm>
                <a:off x="2796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35" name="AutoShape 596"/>
              <p:cNvSpPr>
                <a:spLocks noChangeArrowheads="1"/>
              </p:cNvSpPr>
              <p:nvPr/>
            </p:nvSpPr>
            <p:spPr bwMode="auto">
              <a:xfrm>
                <a:off x="2587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36" name="AutoShape 597"/>
              <p:cNvSpPr>
                <a:spLocks noChangeArrowheads="1"/>
              </p:cNvSpPr>
              <p:nvPr/>
            </p:nvSpPr>
            <p:spPr bwMode="auto">
              <a:xfrm>
                <a:off x="2796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37" name="AutoShape 598"/>
              <p:cNvSpPr>
                <a:spLocks noChangeArrowheads="1"/>
              </p:cNvSpPr>
              <p:nvPr/>
            </p:nvSpPr>
            <p:spPr bwMode="auto">
              <a:xfrm>
                <a:off x="2587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38" name="AutoShape 599"/>
              <p:cNvSpPr>
                <a:spLocks noChangeArrowheads="1"/>
              </p:cNvSpPr>
              <p:nvPr/>
            </p:nvSpPr>
            <p:spPr bwMode="auto">
              <a:xfrm>
                <a:off x="2796" y="223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39" name="Oval 600"/>
              <p:cNvSpPr>
                <a:spLocks noChangeArrowheads="1"/>
              </p:cNvSpPr>
              <p:nvPr/>
            </p:nvSpPr>
            <p:spPr bwMode="auto">
              <a:xfrm>
                <a:off x="2610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40" name="Line 601"/>
              <p:cNvSpPr>
                <a:spLocks noChangeShapeType="1"/>
              </p:cNvSpPr>
              <p:nvPr/>
            </p:nvSpPr>
            <p:spPr bwMode="auto">
              <a:xfrm>
                <a:off x="1776" y="1844"/>
                <a:ext cx="3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41" name="Line 602"/>
              <p:cNvSpPr>
                <a:spLocks noChangeShapeType="1"/>
              </p:cNvSpPr>
              <p:nvPr/>
            </p:nvSpPr>
            <p:spPr bwMode="auto">
              <a:xfrm>
                <a:off x="2286" y="1844"/>
                <a:ext cx="34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42" name="Line 603"/>
              <p:cNvSpPr>
                <a:spLocks noChangeShapeType="1"/>
              </p:cNvSpPr>
              <p:nvPr/>
            </p:nvSpPr>
            <p:spPr bwMode="auto">
              <a:xfrm>
                <a:off x="2772" y="1844"/>
                <a:ext cx="3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43" name="AutoShape 604"/>
              <p:cNvSpPr>
                <a:spLocks noChangeArrowheads="1"/>
              </p:cNvSpPr>
              <p:nvPr/>
            </p:nvSpPr>
            <p:spPr bwMode="auto">
              <a:xfrm>
                <a:off x="1104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44" name="AutoShape 605"/>
              <p:cNvSpPr>
                <a:spLocks noChangeArrowheads="1"/>
              </p:cNvSpPr>
              <p:nvPr/>
            </p:nvSpPr>
            <p:spPr bwMode="auto">
              <a:xfrm>
                <a:off x="1313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45" name="AutoShape 606"/>
              <p:cNvSpPr>
                <a:spLocks noChangeArrowheads="1"/>
              </p:cNvSpPr>
              <p:nvPr/>
            </p:nvSpPr>
            <p:spPr bwMode="auto">
              <a:xfrm>
                <a:off x="1104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46" name="AutoShape 607"/>
              <p:cNvSpPr>
                <a:spLocks noChangeArrowheads="1"/>
              </p:cNvSpPr>
              <p:nvPr/>
            </p:nvSpPr>
            <p:spPr bwMode="auto">
              <a:xfrm>
                <a:off x="1313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47" name="Oval 608"/>
              <p:cNvSpPr>
                <a:spLocks noChangeArrowheads="1"/>
              </p:cNvSpPr>
              <p:nvPr/>
            </p:nvSpPr>
            <p:spPr bwMode="auto">
              <a:xfrm>
                <a:off x="1127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48" name="Line 609"/>
              <p:cNvSpPr>
                <a:spLocks noChangeShapeType="1"/>
              </p:cNvSpPr>
              <p:nvPr/>
            </p:nvSpPr>
            <p:spPr bwMode="auto">
              <a:xfrm>
                <a:off x="1289" y="1844"/>
                <a:ext cx="3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49" name="AutoShape 610"/>
              <p:cNvSpPr>
                <a:spLocks noChangeArrowheads="1"/>
              </p:cNvSpPr>
              <p:nvPr/>
            </p:nvSpPr>
            <p:spPr bwMode="auto">
              <a:xfrm>
                <a:off x="756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50" name="Oval 611"/>
              <p:cNvSpPr>
                <a:spLocks noChangeArrowheads="1"/>
              </p:cNvSpPr>
              <p:nvPr/>
            </p:nvSpPr>
            <p:spPr bwMode="auto">
              <a:xfrm>
                <a:off x="780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51" name="Line 612"/>
              <p:cNvSpPr>
                <a:spLocks noChangeShapeType="1"/>
              </p:cNvSpPr>
              <p:nvPr/>
            </p:nvSpPr>
            <p:spPr bwMode="auto">
              <a:xfrm>
                <a:off x="942" y="1844"/>
                <a:ext cx="2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52" name="Line 613"/>
              <p:cNvSpPr>
                <a:spLocks noChangeShapeType="1"/>
              </p:cNvSpPr>
              <p:nvPr/>
            </p:nvSpPr>
            <p:spPr bwMode="auto">
              <a:xfrm>
                <a:off x="617" y="1844"/>
                <a:ext cx="1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grpSp>
          <p:nvGrpSpPr>
            <p:cNvPr id="27" name="Group 614"/>
            <p:cNvGrpSpPr>
              <a:grpSpLocks/>
            </p:cNvGrpSpPr>
            <p:nvPr/>
          </p:nvGrpSpPr>
          <p:grpSpPr bwMode="auto">
            <a:xfrm flipV="1">
              <a:off x="2155" y="2024"/>
              <a:ext cx="914" cy="260"/>
              <a:chOff x="432" y="1728"/>
              <a:chExt cx="2688" cy="765"/>
            </a:xfrm>
          </p:grpSpPr>
          <p:sp>
            <p:nvSpPr>
              <p:cNvPr id="46383" name="AutoShape 615"/>
              <p:cNvSpPr>
                <a:spLocks noChangeArrowheads="1"/>
              </p:cNvSpPr>
              <p:nvPr/>
            </p:nvSpPr>
            <p:spPr bwMode="auto">
              <a:xfrm>
                <a:off x="1591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84" name="AutoShape 616"/>
              <p:cNvSpPr>
                <a:spLocks noChangeArrowheads="1"/>
              </p:cNvSpPr>
              <p:nvPr/>
            </p:nvSpPr>
            <p:spPr bwMode="auto">
              <a:xfrm>
                <a:off x="1799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85" name="AutoShape 617"/>
              <p:cNvSpPr>
                <a:spLocks noChangeArrowheads="1"/>
              </p:cNvSpPr>
              <p:nvPr/>
            </p:nvSpPr>
            <p:spPr bwMode="auto">
              <a:xfrm>
                <a:off x="1591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86" name="AutoShape 618"/>
              <p:cNvSpPr>
                <a:spLocks noChangeArrowheads="1"/>
              </p:cNvSpPr>
              <p:nvPr/>
            </p:nvSpPr>
            <p:spPr bwMode="auto">
              <a:xfrm>
                <a:off x="1799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87" name="AutoShape 619"/>
              <p:cNvSpPr>
                <a:spLocks noChangeArrowheads="1"/>
              </p:cNvSpPr>
              <p:nvPr/>
            </p:nvSpPr>
            <p:spPr bwMode="auto">
              <a:xfrm>
                <a:off x="1591" y="223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88" name="AutoShape 620"/>
              <p:cNvSpPr>
                <a:spLocks noChangeArrowheads="1"/>
              </p:cNvSpPr>
              <p:nvPr/>
            </p:nvSpPr>
            <p:spPr bwMode="auto">
              <a:xfrm>
                <a:off x="1799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89" name="Oval 621"/>
              <p:cNvSpPr>
                <a:spLocks noChangeArrowheads="1"/>
              </p:cNvSpPr>
              <p:nvPr/>
            </p:nvSpPr>
            <p:spPr bwMode="auto">
              <a:xfrm>
                <a:off x="432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90" name="Oval 622"/>
              <p:cNvSpPr>
                <a:spLocks noChangeArrowheads="1"/>
              </p:cNvSpPr>
              <p:nvPr/>
            </p:nvSpPr>
            <p:spPr bwMode="auto">
              <a:xfrm>
                <a:off x="1614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91" name="AutoShape 623"/>
              <p:cNvSpPr>
                <a:spLocks noChangeArrowheads="1"/>
              </p:cNvSpPr>
              <p:nvPr/>
            </p:nvSpPr>
            <p:spPr bwMode="auto">
              <a:xfrm>
                <a:off x="2100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92" name="AutoShape 624"/>
              <p:cNvSpPr>
                <a:spLocks noChangeArrowheads="1"/>
              </p:cNvSpPr>
              <p:nvPr/>
            </p:nvSpPr>
            <p:spPr bwMode="auto">
              <a:xfrm>
                <a:off x="2309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93" name="AutoShape 625"/>
              <p:cNvSpPr>
                <a:spLocks noChangeArrowheads="1"/>
              </p:cNvSpPr>
              <p:nvPr/>
            </p:nvSpPr>
            <p:spPr bwMode="auto">
              <a:xfrm>
                <a:off x="2100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94" name="AutoShape 626"/>
              <p:cNvSpPr>
                <a:spLocks noChangeArrowheads="1"/>
              </p:cNvSpPr>
              <p:nvPr/>
            </p:nvSpPr>
            <p:spPr bwMode="auto">
              <a:xfrm>
                <a:off x="2309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95" name="AutoShape 627"/>
              <p:cNvSpPr>
                <a:spLocks noChangeArrowheads="1"/>
              </p:cNvSpPr>
              <p:nvPr/>
            </p:nvSpPr>
            <p:spPr bwMode="auto">
              <a:xfrm>
                <a:off x="2100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96" name="AutoShape 628"/>
              <p:cNvSpPr>
                <a:spLocks noChangeArrowheads="1"/>
              </p:cNvSpPr>
              <p:nvPr/>
            </p:nvSpPr>
            <p:spPr bwMode="auto">
              <a:xfrm>
                <a:off x="2309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97" name="Oval 629"/>
              <p:cNvSpPr>
                <a:spLocks noChangeArrowheads="1"/>
              </p:cNvSpPr>
              <p:nvPr/>
            </p:nvSpPr>
            <p:spPr bwMode="auto">
              <a:xfrm>
                <a:off x="2124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98" name="AutoShape 630"/>
              <p:cNvSpPr>
                <a:spLocks noChangeArrowheads="1"/>
              </p:cNvSpPr>
              <p:nvPr/>
            </p:nvSpPr>
            <p:spPr bwMode="auto">
              <a:xfrm>
                <a:off x="2587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99" name="AutoShape 631"/>
              <p:cNvSpPr>
                <a:spLocks noChangeArrowheads="1"/>
              </p:cNvSpPr>
              <p:nvPr/>
            </p:nvSpPr>
            <p:spPr bwMode="auto">
              <a:xfrm>
                <a:off x="2796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00" name="AutoShape 632"/>
              <p:cNvSpPr>
                <a:spLocks noChangeArrowheads="1"/>
              </p:cNvSpPr>
              <p:nvPr/>
            </p:nvSpPr>
            <p:spPr bwMode="auto">
              <a:xfrm>
                <a:off x="2587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01" name="AutoShape 633"/>
              <p:cNvSpPr>
                <a:spLocks noChangeArrowheads="1"/>
              </p:cNvSpPr>
              <p:nvPr/>
            </p:nvSpPr>
            <p:spPr bwMode="auto">
              <a:xfrm>
                <a:off x="2796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02" name="AutoShape 634"/>
              <p:cNvSpPr>
                <a:spLocks noChangeArrowheads="1"/>
              </p:cNvSpPr>
              <p:nvPr/>
            </p:nvSpPr>
            <p:spPr bwMode="auto">
              <a:xfrm>
                <a:off x="2587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03" name="AutoShape 635"/>
              <p:cNvSpPr>
                <a:spLocks noChangeArrowheads="1"/>
              </p:cNvSpPr>
              <p:nvPr/>
            </p:nvSpPr>
            <p:spPr bwMode="auto">
              <a:xfrm>
                <a:off x="2796" y="223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04" name="Oval 636"/>
              <p:cNvSpPr>
                <a:spLocks noChangeArrowheads="1"/>
              </p:cNvSpPr>
              <p:nvPr/>
            </p:nvSpPr>
            <p:spPr bwMode="auto">
              <a:xfrm>
                <a:off x="2610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05" name="Line 637"/>
              <p:cNvSpPr>
                <a:spLocks noChangeShapeType="1"/>
              </p:cNvSpPr>
              <p:nvPr/>
            </p:nvSpPr>
            <p:spPr bwMode="auto">
              <a:xfrm>
                <a:off x="1776" y="1844"/>
                <a:ext cx="3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06" name="Line 638"/>
              <p:cNvSpPr>
                <a:spLocks noChangeShapeType="1"/>
              </p:cNvSpPr>
              <p:nvPr/>
            </p:nvSpPr>
            <p:spPr bwMode="auto">
              <a:xfrm>
                <a:off x="2286" y="1844"/>
                <a:ext cx="34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07" name="Line 639"/>
              <p:cNvSpPr>
                <a:spLocks noChangeShapeType="1"/>
              </p:cNvSpPr>
              <p:nvPr/>
            </p:nvSpPr>
            <p:spPr bwMode="auto">
              <a:xfrm>
                <a:off x="2772" y="1844"/>
                <a:ext cx="3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08" name="AutoShape 640"/>
              <p:cNvSpPr>
                <a:spLocks noChangeArrowheads="1"/>
              </p:cNvSpPr>
              <p:nvPr/>
            </p:nvSpPr>
            <p:spPr bwMode="auto">
              <a:xfrm>
                <a:off x="1104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09" name="AutoShape 641"/>
              <p:cNvSpPr>
                <a:spLocks noChangeArrowheads="1"/>
              </p:cNvSpPr>
              <p:nvPr/>
            </p:nvSpPr>
            <p:spPr bwMode="auto">
              <a:xfrm>
                <a:off x="1313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10" name="AutoShape 642"/>
              <p:cNvSpPr>
                <a:spLocks noChangeArrowheads="1"/>
              </p:cNvSpPr>
              <p:nvPr/>
            </p:nvSpPr>
            <p:spPr bwMode="auto">
              <a:xfrm>
                <a:off x="1104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11" name="AutoShape 643"/>
              <p:cNvSpPr>
                <a:spLocks noChangeArrowheads="1"/>
              </p:cNvSpPr>
              <p:nvPr/>
            </p:nvSpPr>
            <p:spPr bwMode="auto">
              <a:xfrm>
                <a:off x="1313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12" name="Oval 644"/>
              <p:cNvSpPr>
                <a:spLocks noChangeArrowheads="1"/>
              </p:cNvSpPr>
              <p:nvPr/>
            </p:nvSpPr>
            <p:spPr bwMode="auto">
              <a:xfrm>
                <a:off x="1127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13" name="Line 645"/>
              <p:cNvSpPr>
                <a:spLocks noChangeShapeType="1"/>
              </p:cNvSpPr>
              <p:nvPr/>
            </p:nvSpPr>
            <p:spPr bwMode="auto">
              <a:xfrm>
                <a:off x="1289" y="1844"/>
                <a:ext cx="3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14" name="AutoShape 646"/>
              <p:cNvSpPr>
                <a:spLocks noChangeArrowheads="1"/>
              </p:cNvSpPr>
              <p:nvPr/>
            </p:nvSpPr>
            <p:spPr bwMode="auto">
              <a:xfrm>
                <a:off x="756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15" name="Oval 647"/>
              <p:cNvSpPr>
                <a:spLocks noChangeArrowheads="1"/>
              </p:cNvSpPr>
              <p:nvPr/>
            </p:nvSpPr>
            <p:spPr bwMode="auto">
              <a:xfrm>
                <a:off x="780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16" name="Line 648"/>
              <p:cNvSpPr>
                <a:spLocks noChangeShapeType="1"/>
              </p:cNvSpPr>
              <p:nvPr/>
            </p:nvSpPr>
            <p:spPr bwMode="auto">
              <a:xfrm>
                <a:off x="942" y="1844"/>
                <a:ext cx="2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417" name="Line 649"/>
              <p:cNvSpPr>
                <a:spLocks noChangeShapeType="1"/>
              </p:cNvSpPr>
              <p:nvPr/>
            </p:nvSpPr>
            <p:spPr bwMode="auto">
              <a:xfrm>
                <a:off x="617" y="1844"/>
                <a:ext cx="1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grpSp>
          <p:nvGrpSpPr>
            <p:cNvPr id="28" name="Group 650"/>
            <p:cNvGrpSpPr>
              <a:grpSpLocks/>
            </p:cNvGrpSpPr>
            <p:nvPr/>
          </p:nvGrpSpPr>
          <p:grpSpPr bwMode="auto">
            <a:xfrm flipV="1">
              <a:off x="3107" y="2024"/>
              <a:ext cx="914" cy="260"/>
              <a:chOff x="432" y="1728"/>
              <a:chExt cx="2688" cy="765"/>
            </a:xfrm>
          </p:grpSpPr>
          <p:sp>
            <p:nvSpPr>
              <p:cNvPr id="46348" name="AutoShape 651"/>
              <p:cNvSpPr>
                <a:spLocks noChangeArrowheads="1"/>
              </p:cNvSpPr>
              <p:nvPr/>
            </p:nvSpPr>
            <p:spPr bwMode="auto">
              <a:xfrm>
                <a:off x="1591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49" name="AutoShape 652"/>
              <p:cNvSpPr>
                <a:spLocks noChangeArrowheads="1"/>
              </p:cNvSpPr>
              <p:nvPr/>
            </p:nvSpPr>
            <p:spPr bwMode="auto">
              <a:xfrm>
                <a:off x="1799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50" name="AutoShape 653"/>
              <p:cNvSpPr>
                <a:spLocks noChangeArrowheads="1"/>
              </p:cNvSpPr>
              <p:nvPr/>
            </p:nvSpPr>
            <p:spPr bwMode="auto">
              <a:xfrm>
                <a:off x="1591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51" name="AutoShape 654"/>
              <p:cNvSpPr>
                <a:spLocks noChangeArrowheads="1"/>
              </p:cNvSpPr>
              <p:nvPr/>
            </p:nvSpPr>
            <p:spPr bwMode="auto">
              <a:xfrm>
                <a:off x="1799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52" name="AutoShape 655"/>
              <p:cNvSpPr>
                <a:spLocks noChangeArrowheads="1"/>
              </p:cNvSpPr>
              <p:nvPr/>
            </p:nvSpPr>
            <p:spPr bwMode="auto">
              <a:xfrm>
                <a:off x="1591" y="223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53" name="AutoShape 656"/>
              <p:cNvSpPr>
                <a:spLocks noChangeArrowheads="1"/>
              </p:cNvSpPr>
              <p:nvPr/>
            </p:nvSpPr>
            <p:spPr bwMode="auto">
              <a:xfrm>
                <a:off x="1799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54" name="Oval 657"/>
              <p:cNvSpPr>
                <a:spLocks noChangeArrowheads="1"/>
              </p:cNvSpPr>
              <p:nvPr/>
            </p:nvSpPr>
            <p:spPr bwMode="auto">
              <a:xfrm>
                <a:off x="432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55" name="Oval 658"/>
              <p:cNvSpPr>
                <a:spLocks noChangeArrowheads="1"/>
              </p:cNvSpPr>
              <p:nvPr/>
            </p:nvSpPr>
            <p:spPr bwMode="auto">
              <a:xfrm>
                <a:off x="1614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56" name="AutoShape 659"/>
              <p:cNvSpPr>
                <a:spLocks noChangeArrowheads="1"/>
              </p:cNvSpPr>
              <p:nvPr/>
            </p:nvSpPr>
            <p:spPr bwMode="auto">
              <a:xfrm>
                <a:off x="2100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57" name="AutoShape 660"/>
              <p:cNvSpPr>
                <a:spLocks noChangeArrowheads="1"/>
              </p:cNvSpPr>
              <p:nvPr/>
            </p:nvSpPr>
            <p:spPr bwMode="auto">
              <a:xfrm>
                <a:off x="2309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58" name="AutoShape 661"/>
              <p:cNvSpPr>
                <a:spLocks noChangeArrowheads="1"/>
              </p:cNvSpPr>
              <p:nvPr/>
            </p:nvSpPr>
            <p:spPr bwMode="auto">
              <a:xfrm>
                <a:off x="2100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59" name="AutoShape 662"/>
              <p:cNvSpPr>
                <a:spLocks noChangeArrowheads="1"/>
              </p:cNvSpPr>
              <p:nvPr/>
            </p:nvSpPr>
            <p:spPr bwMode="auto">
              <a:xfrm>
                <a:off x="2309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60" name="AutoShape 663"/>
              <p:cNvSpPr>
                <a:spLocks noChangeArrowheads="1"/>
              </p:cNvSpPr>
              <p:nvPr/>
            </p:nvSpPr>
            <p:spPr bwMode="auto">
              <a:xfrm>
                <a:off x="2100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61" name="AutoShape 664"/>
              <p:cNvSpPr>
                <a:spLocks noChangeArrowheads="1"/>
              </p:cNvSpPr>
              <p:nvPr/>
            </p:nvSpPr>
            <p:spPr bwMode="auto">
              <a:xfrm>
                <a:off x="2309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62" name="Oval 665"/>
              <p:cNvSpPr>
                <a:spLocks noChangeArrowheads="1"/>
              </p:cNvSpPr>
              <p:nvPr/>
            </p:nvSpPr>
            <p:spPr bwMode="auto">
              <a:xfrm>
                <a:off x="2124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63" name="AutoShape 666"/>
              <p:cNvSpPr>
                <a:spLocks noChangeArrowheads="1"/>
              </p:cNvSpPr>
              <p:nvPr/>
            </p:nvSpPr>
            <p:spPr bwMode="auto">
              <a:xfrm>
                <a:off x="2587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64" name="AutoShape 667"/>
              <p:cNvSpPr>
                <a:spLocks noChangeArrowheads="1"/>
              </p:cNvSpPr>
              <p:nvPr/>
            </p:nvSpPr>
            <p:spPr bwMode="auto">
              <a:xfrm>
                <a:off x="2796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65" name="AutoShape 668"/>
              <p:cNvSpPr>
                <a:spLocks noChangeArrowheads="1"/>
              </p:cNvSpPr>
              <p:nvPr/>
            </p:nvSpPr>
            <p:spPr bwMode="auto">
              <a:xfrm>
                <a:off x="2587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66" name="AutoShape 669"/>
              <p:cNvSpPr>
                <a:spLocks noChangeArrowheads="1"/>
              </p:cNvSpPr>
              <p:nvPr/>
            </p:nvSpPr>
            <p:spPr bwMode="auto">
              <a:xfrm>
                <a:off x="2796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67" name="AutoShape 670"/>
              <p:cNvSpPr>
                <a:spLocks noChangeArrowheads="1"/>
              </p:cNvSpPr>
              <p:nvPr/>
            </p:nvSpPr>
            <p:spPr bwMode="auto">
              <a:xfrm>
                <a:off x="2587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68" name="AutoShape 671"/>
              <p:cNvSpPr>
                <a:spLocks noChangeArrowheads="1"/>
              </p:cNvSpPr>
              <p:nvPr/>
            </p:nvSpPr>
            <p:spPr bwMode="auto">
              <a:xfrm>
                <a:off x="2796" y="223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69" name="Oval 672"/>
              <p:cNvSpPr>
                <a:spLocks noChangeArrowheads="1"/>
              </p:cNvSpPr>
              <p:nvPr/>
            </p:nvSpPr>
            <p:spPr bwMode="auto">
              <a:xfrm>
                <a:off x="2610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70" name="Line 673"/>
              <p:cNvSpPr>
                <a:spLocks noChangeShapeType="1"/>
              </p:cNvSpPr>
              <p:nvPr/>
            </p:nvSpPr>
            <p:spPr bwMode="auto">
              <a:xfrm>
                <a:off x="1776" y="1844"/>
                <a:ext cx="3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71" name="Line 674"/>
              <p:cNvSpPr>
                <a:spLocks noChangeShapeType="1"/>
              </p:cNvSpPr>
              <p:nvPr/>
            </p:nvSpPr>
            <p:spPr bwMode="auto">
              <a:xfrm>
                <a:off x="2286" y="1844"/>
                <a:ext cx="34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72" name="Line 675"/>
              <p:cNvSpPr>
                <a:spLocks noChangeShapeType="1"/>
              </p:cNvSpPr>
              <p:nvPr/>
            </p:nvSpPr>
            <p:spPr bwMode="auto">
              <a:xfrm>
                <a:off x="2772" y="1844"/>
                <a:ext cx="3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73" name="AutoShape 676"/>
              <p:cNvSpPr>
                <a:spLocks noChangeArrowheads="1"/>
              </p:cNvSpPr>
              <p:nvPr/>
            </p:nvSpPr>
            <p:spPr bwMode="auto">
              <a:xfrm>
                <a:off x="1104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74" name="AutoShape 677"/>
              <p:cNvSpPr>
                <a:spLocks noChangeArrowheads="1"/>
              </p:cNvSpPr>
              <p:nvPr/>
            </p:nvSpPr>
            <p:spPr bwMode="auto">
              <a:xfrm>
                <a:off x="1313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75" name="AutoShape 678"/>
              <p:cNvSpPr>
                <a:spLocks noChangeArrowheads="1"/>
              </p:cNvSpPr>
              <p:nvPr/>
            </p:nvSpPr>
            <p:spPr bwMode="auto">
              <a:xfrm>
                <a:off x="1104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76" name="AutoShape 679"/>
              <p:cNvSpPr>
                <a:spLocks noChangeArrowheads="1"/>
              </p:cNvSpPr>
              <p:nvPr/>
            </p:nvSpPr>
            <p:spPr bwMode="auto">
              <a:xfrm>
                <a:off x="1313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77" name="Oval 680"/>
              <p:cNvSpPr>
                <a:spLocks noChangeArrowheads="1"/>
              </p:cNvSpPr>
              <p:nvPr/>
            </p:nvSpPr>
            <p:spPr bwMode="auto">
              <a:xfrm>
                <a:off x="1127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78" name="Line 681"/>
              <p:cNvSpPr>
                <a:spLocks noChangeShapeType="1"/>
              </p:cNvSpPr>
              <p:nvPr/>
            </p:nvSpPr>
            <p:spPr bwMode="auto">
              <a:xfrm>
                <a:off x="1289" y="1844"/>
                <a:ext cx="3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79" name="AutoShape 682"/>
              <p:cNvSpPr>
                <a:spLocks noChangeArrowheads="1"/>
              </p:cNvSpPr>
              <p:nvPr/>
            </p:nvSpPr>
            <p:spPr bwMode="auto">
              <a:xfrm>
                <a:off x="756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80" name="Oval 683"/>
              <p:cNvSpPr>
                <a:spLocks noChangeArrowheads="1"/>
              </p:cNvSpPr>
              <p:nvPr/>
            </p:nvSpPr>
            <p:spPr bwMode="auto">
              <a:xfrm>
                <a:off x="780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81" name="Line 684"/>
              <p:cNvSpPr>
                <a:spLocks noChangeShapeType="1"/>
              </p:cNvSpPr>
              <p:nvPr/>
            </p:nvSpPr>
            <p:spPr bwMode="auto">
              <a:xfrm>
                <a:off x="942" y="1844"/>
                <a:ext cx="2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82" name="Line 685"/>
              <p:cNvSpPr>
                <a:spLocks noChangeShapeType="1"/>
              </p:cNvSpPr>
              <p:nvPr/>
            </p:nvSpPr>
            <p:spPr bwMode="auto">
              <a:xfrm>
                <a:off x="617" y="1844"/>
                <a:ext cx="1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grpSp>
          <p:nvGrpSpPr>
            <p:cNvPr id="29" name="Group 686"/>
            <p:cNvGrpSpPr>
              <a:grpSpLocks/>
            </p:cNvGrpSpPr>
            <p:nvPr/>
          </p:nvGrpSpPr>
          <p:grpSpPr bwMode="auto">
            <a:xfrm flipV="1">
              <a:off x="4105" y="2024"/>
              <a:ext cx="914" cy="260"/>
              <a:chOff x="432" y="1728"/>
              <a:chExt cx="2688" cy="765"/>
            </a:xfrm>
          </p:grpSpPr>
          <p:sp>
            <p:nvSpPr>
              <p:cNvPr id="46313" name="AutoShape 687"/>
              <p:cNvSpPr>
                <a:spLocks noChangeArrowheads="1"/>
              </p:cNvSpPr>
              <p:nvPr/>
            </p:nvSpPr>
            <p:spPr bwMode="auto">
              <a:xfrm>
                <a:off x="1591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14" name="AutoShape 688"/>
              <p:cNvSpPr>
                <a:spLocks noChangeArrowheads="1"/>
              </p:cNvSpPr>
              <p:nvPr/>
            </p:nvSpPr>
            <p:spPr bwMode="auto">
              <a:xfrm>
                <a:off x="1799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15" name="AutoShape 689"/>
              <p:cNvSpPr>
                <a:spLocks noChangeArrowheads="1"/>
              </p:cNvSpPr>
              <p:nvPr/>
            </p:nvSpPr>
            <p:spPr bwMode="auto">
              <a:xfrm>
                <a:off x="1591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16" name="AutoShape 690"/>
              <p:cNvSpPr>
                <a:spLocks noChangeArrowheads="1"/>
              </p:cNvSpPr>
              <p:nvPr/>
            </p:nvSpPr>
            <p:spPr bwMode="auto">
              <a:xfrm>
                <a:off x="1799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17" name="AutoShape 691"/>
              <p:cNvSpPr>
                <a:spLocks noChangeArrowheads="1"/>
              </p:cNvSpPr>
              <p:nvPr/>
            </p:nvSpPr>
            <p:spPr bwMode="auto">
              <a:xfrm>
                <a:off x="1591" y="223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18" name="AutoShape 692"/>
              <p:cNvSpPr>
                <a:spLocks noChangeArrowheads="1"/>
              </p:cNvSpPr>
              <p:nvPr/>
            </p:nvSpPr>
            <p:spPr bwMode="auto">
              <a:xfrm>
                <a:off x="1799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19" name="Oval 693"/>
              <p:cNvSpPr>
                <a:spLocks noChangeArrowheads="1"/>
              </p:cNvSpPr>
              <p:nvPr/>
            </p:nvSpPr>
            <p:spPr bwMode="auto">
              <a:xfrm>
                <a:off x="432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20" name="Oval 694"/>
              <p:cNvSpPr>
                <a:spLocks noChangeArrowheads="1"/>
              </p:cNvSpPr>
              <p:nvPr/>
            </p:nvSpPr>
            <p:spPr bwMode="auto">
              <a:xfrm>
                <a:off x="1614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21" name="AutoShape 695"/>
              <p:cNvSpPr>
                <a:spLocks noChangeArrowheads="1"/>
              </p:cNvSpPr>
              <p:nvPr/>
            </p:nvSpPr>
            <p:spPr bwMode="auto">
              <a:xfrm>
                <a:off x="2100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22" name="AutoShape 696"/>
              <p:cNvSpPr>
                <a:spLocks noChangeArrowheads="1"/>
              </p:cNvSpPr>
              <p:nvPr/>
            </p:nvSpPr>
            <p:spPr bwMode="auto">
              <a:xfrm>
                <a:off x="2309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23" name="AutoShape 697"/>
              <p:cNvSpPr>
                <a:spLocks noChangeArrowheads="1"/>
              </p:cNvSpPr>
              <p:nvPr/>
            </p:nvSpPr>
            <p:spPr bwMode="auto">
              <a:xfrm>
                <a:off x="2100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24" name="AutoShape 698"/>
              <p:cNvSpPr>
                <a:spLocks noChangeArrowheads="1"/>
              </p:cNvSpPr>
              <p:nvPr/>
            </p:nvSpPr>
            <p:spPr bwMode="auto">
              <a:xfrm>
                <a:off x="2309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25" name="AutoShape 699"/>
              <p:cNvSpPr>
                <a:spLocks noChangeArrowheads="1"/>
              </p:cNvSpPr>
              <p:nvPr/>
            </p:nvSpPr>
            <p:spPr bwMode="auto">
              <a:xfrm>
                <a:off x="2100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26" name="AutoShape 700"/>
              <p:cNvSpPr>
                <a:spLocks noChangeArrowheads="1"/>
              </p:cNvSpPr>
              <p:nvPr/>
            </p:nvSpPr>
            <p:spPr bwMode="auto">
              <a:xfrm>
                <a:off x="2309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27" name="Oval 701"/>
              <p:cNvSpPr>
                <a:spLocks noChangeArrowheads="1"/>
              </p:cNvSpPr>
              <p:nvPr/>
            </p:nvSpPr>
            <p:spPr bwMode="auto">
              <a:xfrm>
                <a:off x="2124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28" name="AutoShape 702"/>
              <p:cNvSpPr>
                <a:spLocks noChangeArrowheads="1"/>
              </p:cNvSpPr>
              <p:nvPr/>
            </p:nvSpPr>
            <p:spPr bwMode="auto">
              <a:xfrm>
                <a:off x="2587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29" name="AutoShape 703"/>
              <p:cNvSpPr>
                <a:spLocks noChangeArrowheads="1"/>
              </p:cNvSpPr>
              <p:nvPr/>
            </p:nvSpPr>
            <p:spPr bwMode="auto">
              <a:xfrm>
                <a:off x="2796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30" name="AutoShape 704"/>
              <p:cNvSpPr>
                <a:spLocks noChangeArrowheads="1"/>
              </p:cNvSpPr>
              <p:nvPr/>
            </p:nvSpPr>
            <p:spPr bwMode="auto">
              <a:xfrm>
                <a:off x="2587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31" name="AutoShape 705"/>
              <p:cNvSpPr>
                <a:spLocks noChangeArrowheads="1"/>
              </p:cNvSpPr>
              <p:nvPr/>
            </p:nvSpPr>
            <p:spPr bwMode="auto">
              <a:xfrm>
                <a:off x="2796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32" name="AutoShape 706"/>
              <p:cNvSpPr>
                <a:spLocks noChangeArrowheads="1"/>
              </p:cNvSpPr>
              <p:nvPr/>
            </p:nvSpPr>
            <p:spPr bwMode="auto">
              <a:xfrm>
                <a:off x="2587" y="223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33" name="AutoShape 707"/>
              <p:cNvSpPr>
                <a:spLocks noChangeArrowheads="1"/>
              </p:cNvSpPr>
              <p:nvPr/>
            </p:nvSpPr>
            <p:spPr bwMode="auto">
              <a:xfrm>
                <a:off x="2796" y="223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34" name="Oval 708"/>
              <p:cNvSpPr>
                <a:spLocks noChangeArrowheads="1"/>
              </p:cNvSpPr>
              <p:nvPr/>
            </p:nvSpPr>
            <p:spPr bwMode="auto">
              <a:xfrm>
                <a:off x="2610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35" name="Line 709"/>
              <p:cNvSpPr>
                <a:spLocks noChangeShapeType="1"/>
              </p:cNvSpPr>
              <p:nvPr/>
            </p:nvSpPr>
            <p:spPr bwMode="auto">
              <a:xfrm>
                <a:off x="1776" y="1844"/>
                <a:ext cx="3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36" name="Line 710"/>
              <p:cNvSpPr>
                <a:spLocks noChangeShapeType="1"/>
              </p:cNvSpPr>
              <p:nvPr/>
            </p:nvSpPr>
            <p:spPr bwMode="auto">
              <a:xfrm>
                <a:off x="2286" y="1844"/>
                <a:ext cx="34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37" name="Line 711"/>
              <p:cNvSpPr>
                <a:spLocks noChangeShapeType="1"/>
              </p:cNvSpPr>
              <p:nvPr/>
            </p:nvSpPr>
            <p:spPr bwMode="auto">
              <a:xfrm>
                <a:off x="2772" y="1844"/>
                <a:ext cx="3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38" name="AutoShape 712"/>
              <p:cNvSpPr>
                <a:spLocks noChangeArrowheads="1"/>
              </p:cNvSpPr>
              <p:nvPr/>
            </p:nvSpPr>
            <p:spPr bwMode="auto">
              <a:xfrm>
                <a:off x="1104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39" name="AutoShape 713"/>
              <p:cNvSpPr>
                <a:spLocks noChangeArrowheads="1"/>
              </p:cNvSpPr>
              <p:nvPr/>
            </p:nvSpPr>
            <p:spPr bwMode="auto">
              <a:xfrm>
                <a:off x="1313" y="1728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40" name="AutoShape 714"/>
              <p:cNvSpPr>
                <a:spLocks noChangeArrowheads="1"/>
              </p:cNvSpPr>
              <p:nvPr/>
            </p:nvSpPr>
            <p:spPr bwMode="auto">
              <a:xfrm>
                <a:off x="1104" y="1983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41" name="AutoShape 715"/>
              <p:cNvSpPr>
                <a:spLocks noChangeArrowheads="1"/>
              </p:cNvSpPr>
              <p:nvPr/>
            </p:nvSpPr>
            <p:spPr bwMode="auto">
              <a:xfrm>
                <a:off x="1313" y="1983"/>
                <a:ext cx="208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42" name="Oval 716"/>
              <p:cNvSpPr>
                <a:spLocks noChangeArrowheads="1"/>
              </p:cNvSpPr>
              <p:nvPr/>
            </p:nvSpPr>
            <p:spPr bwMode="auto">
              <a:xfrm>
                <a:off x="1127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43" name="Line 717"/>
              <p:cNvSpPr>
                <a:spLocks noChangeShapeType="1"/>
              </p:cNvSpPr>
              <p:nvPr/>
            </p:nvSpPr>
            <p:spPr bwMode="auto">
              <a:xfrm>
                <a:off x="1289" y="1844"/>
                <a:ext cx="3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44" name="AutoShape 718"/>
              <p:cNvSpPr>
                <a:spLocks noChangeArrowheads="1"/>
              </p:cNvSpPr>
              <p:nvPr/>
            </p:nvSpPr>
            <p:spPr bwMode="auto">
              <a:xfrm>
                <a:off x="756" y="1728"/>
                <a:ext cx="209" cy="255"/>
              </a:xfrm>
              <a:prstGeom prst="roundRect">
                <a:avLst>
                  <a:gd name="adj" fmla="val 16667"/>
                </a:avLst>
              </a:prstGeom>
              <a:solidFill>
                <a:srgbClr val="FEA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45" name="Oval 719"/>
              <p:cNvSpPr>
                <a:spLocks noChangeArrowheads="1"/>
              </p:cNvSpPr>
              <p:nvPr/>
            </p:nvSpPr>
            <p:spPr bwMode="auto">
              <a:xfrm>
                <a:off x="780" y="1774"/>
                <a:ext cx="162" cy="16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46" name="Line 720"/>
              <p:cNvSpPr>
                <a:spLocks noChangeShapeType="1"/>
              </p:cNvSpPr>
              <p:nvPr/>
            </p:nvSpPr>
            <p:spPr bwMode="auto">
              <a:xfrm>
                <a:off x="942" y="1844"/>
                <a:ext cx="2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347" name="Line 721"/>
              <p:cNvSpPr>
                <a:spLocks noChangeShapeType="1"/>
              </p:cNvSpPr>
              <p:nvPr/>
            </p:nvSpPr>
            <p:spPr bwMode="auto">
              <a:xfrm>
                <a:off x="617" y="1844"/>
                <a:ext cx="1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</p:grpSp>
      <p:grpSp>
        <p:nvGrpSpPr>
          <p:cNvPr id="30" name="Group 922"/>
          <p:cNvGrpSpPr>
            <a:grpSpLocks/>
          </p:cNvGrpSpPr>
          <p:nvPr/>
        </p:nvGrpSpPr>
        <p:grpSpPr bwMode="auto">
          <a:xfrm flipV="1">
            <a:off x="6805613" y="5949950"/>
            <a:ext cx="1450975" cy="412750"/>
            <a:chOff x="432" y="1728"/>
            <a:chExt cx="2688" cy="765"/>
          </a:xfrm>
        </p:grpSpPr>
        <p:sp>
          <p:nvSpPr>
            <p:cNvPr id="46273" name="AutoShape 923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74" name="AutoShape 924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75" name="AutoShape 925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76" name="AutoShape 926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77" name="AutoShape 927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78" name="AutoShape 928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79" name="Oval 929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80" name="Oval 930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81" name="AutoShape 931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82" name="AutoShape 932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83" name="AutoShape 933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84" name="AutoShape 934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85" name="AutoShape 935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86" name="AutoShape 936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87" name="Oval 937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88" name="AutoShape 938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89" name="AutoShape 939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90" name="AutoShape 940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91" name="AutoShape 941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92" name="AutoShape 942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93" name="AutoShape 943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94" name="Oval 944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95" name="Line 945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96" name="Line 946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97" name="Line 947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98" name="AutoShape 948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99" name="AutoShape 949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300" name="AutoShape 950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301" name="AutoShape 951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302" name="Oval 952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303" name="Line 953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304" name="AutoShape 954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305" name="Oval 955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306" name="Line 956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307" name="Line 957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31" name="Group 959"/>
          <p:cNvGrpSpPr>
            <a:grpSpLocks/>
          </p:cNvGrpSpPr>
          <p:nvPr/>
        </p:nvGrpSpPr>
        <p:grpSpPr bwMode="auto">
          <a:xfrm flipV="1">
            <a:off x="538163" y="5084763"/>
            <a:ext cx="8281987" cy="1152525"/>
            <a:chOff x="203" y="436"/>
            <a:chExt cx="5217" cy="726"/>
          </a:xfrm>
        </p:grpSpPr>
        <p:grpSp>
          <p:nvGrpSpPr>
            <p:cNvPr id="46488" name="Group 960"/>
            <p:cNvGrpSpPr>
              <a:grpSpLocks/>
            </p:cNvGrpSpPr>
            <p:nvPr/>
          </p:nvGrpSpPr>
          <p:grpSpPr bwMode="auto">
            <a:xfrm>
              <a:off x="203" y="436"/>
              <a:ext cx="5217" cy="726"/>
              <a:chOff x="203" y="412"/>
              <a:chExt cx="5217" cy="726"/>
            </a:xfrm>
          </p:grpSpPr>
          <p:sp>
            <p:nvSpPr>
              <p:cNvPr id="46263" name="Line 961"/>
              <p:cNvSpPr>
                <a:spLocks noChangeShapeType="1"/>
              </p:cNvSpPr>
              <p:nvPr/>
            </p:nvSpPr>
            <p:spPr bwMode="auto">
              <a:xfrm>
                <a:off x="5103" y="412"/>
                <a:ext cx="31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264" name="Line 962"/>
              <p:cNvSpPr>
                <a:spLocks noChangeShapeType="1"/>
              </p:cNvSpPr>
              <p:nvPr/>
            </p:nvSpPr>
            <p:spPr bwMode="auto">
              <a:xfrm flipV="1">
                <a:off x="203" y="412"/>
                <a:ext cx="5217" cy="7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46262" name="Line 963"/>
            <p:cNvSpPr>
              <a:spLocks noChangeShapeType="1"/>
            </p:cNvSpPr>
            <p:nvPr/>
          </p:nvSpPr>
          <p:spPr bwMode="auto">
            <a:xfrm>
              <a:off x="203" y="1162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46492" name="Group 967"/>
          <p:cNvGrpSpPr>
            <a:grpSpLocks/>
          </p:cNvGrpSpPr>
          <p:nvPr/>
        </p:nvGrpSpPr>
        <p:grpSpPr bwMode="auto">
          <a:xfrm flipV="1">
            <a:off x="1547813" y="4706938"/>
            <a:ext cx="1450975" cy="412750"/>
            <a:chOff x="432" y="1728"/>
            <a:chExt cx="2688" cy="765"/>
          </a:xfrm>
        </p:grpSpPr>
        <p:sp>
          <p:nvSpPr>
            <p:cNvPr id="46226" name="AutoShape 968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27" name="AutoShape 969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28" name="AutoShape 970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29" name="AutoShape 971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30" name="AutoShape 972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31" name="AutoShape 973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32" name="Oval 974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33" name="Oval 975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34" name="AutoShape 976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35" name="AutoShape 977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36" name="AutoShape 978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37" name="AutoShape 979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38" name="AutoShape 980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39" name="AutoShape 981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40" name="Oval 982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41" name="AutoShape 983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42" name="AutoShape 984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43" name="AutoShape 985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44" name="AutoShape 986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45" name="AutoShape 987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46" name="AutoShape 988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47" name="Oval 989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48" name="Line 990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49" name="Line 991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50" name="Line 992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51" name="AutoShape 993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52" name="AutoShape 994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53" name="AutoShape 995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54" name="AutoShape 996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55" name="Oval 997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56" name="Line 998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57" name="AutoShape 999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58" name="Oval 1000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59" name="Line 1001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60" name="Line 1002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46493" name="Group 1003"/>
          <p:cNvGrpSpPr>
            <a:grpSpLocks/>
          </p:cNvGrpSpPr>
          <p:nvPr/>
        </p:nvGrpSpPr>
        <p:grpSpPr bwMode="auto">
          <a:xfrm flipV="1">
            <a:off x="3059113" y="4706938"/>
            <a:ext cx="1450975" cy="412750"/>
            <a:chOff x="432" y="1728"/>
            <a:chExt cx="2688" cy="765"/>
          </a:xfrm>
        </p:grpSpPr>
        <p:sp>
          <p:nvSpPr>
            <p:cNvPr id="46191" name="AutoShape 1004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92" name="AutoShape 1005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93" name="AutoShape 1006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94" name="AutoShape 1007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95" name="AutoShape 1008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96" name="AutoShape 1009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97" name="Oval 1010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98" name="Oval 1011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99" name="AutoShape 1012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00" name="AutoShape 1013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01" name="AutoShape 1014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02" name="AutoShape 1015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03" name="AutoShape 1016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04" name="AutoShape 1017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05" name="Oval 1018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06" name="AutoShape 1019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07" name="AutoShape 1020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08" name="AutoShape 1021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09" name="AutoShape 1022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10" name="AutoShape 1023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11" name="AutoShape 1024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12" name="Oval 1025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13" name="Line 1026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14" name="Line 1027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15" name="Line 1028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16" name="AutoShape 1029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17" name="AutoShape 1030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18" name="AutoShape 1031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19" name="AutoShape 1032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20" name="Oval 1033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21" name="Line 1034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22" name="AutoShape 1035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23" name="Oval 1036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24" name="Line 1037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225" name="Line 1038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46706" name="Group 1041"/>
          <p:cNvGrpSpPr>
            <a:grpSpLocks/>
          </p:cNvGrpSpPr>
          <p:nvPr/>
        </p:nvGrpSpPr>
        <p:grpSpPr bwMode="auto">
          <a:xfrm flipV="1">
            <a:off x="4572000" y="4700588"/>
            <a:ext cx="1450975" cy="412750"/>
            <a:chOff x="432" y="1728"/>
            <a:chExt cx="2688" cy="765"/>
          </a:xfrm>
        </p:grpSpPr>
        <p:sp>
          <p:nvSpPr>
            <p:cNvPr id="46156" name="AutoShape 1042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57" name="AutoShape 1043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58" name="AutoShape 1044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59" name="AutoShape 1045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60" name="AutoShape 1046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61" name="AutoShape 1047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62" name="Oval 1048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63" name="Oval 1049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64" name="AutoShape 1050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65" name="AutoShape 1051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66" name="AutoShape 1052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67" name="AutoShape 1053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68" name="AutoShape 1054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69" name="AutoShape 1055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70" name="Oval 1056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71" name="AutoShape 1057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72" name="AutoShape 1058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73" name="AutoShape 1059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74" name="AutoShape 1060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75" name="AutoShape 1061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76" name="AutoShape 1062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77" name="Oval 1063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78" name="Line 1064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79" name="Line 1065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80" name="Line 1066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81" name="AutoShape 1067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82" name="AutoShape 1068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83" name="AutoShape 1069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84" name="AutoShape 1070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85" name="Oval 1071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86" name="Line 1072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87" name="AutoShape 1073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88" name="Oval 1074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89" name="Line 1075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90" name="Line 1076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46080" name="Group 1077"/>
          <p:cNvGrpSpPr>
            <a:grpSpLocks/>
          </p:cNvGrpSpPr>
          <p:nvPr/>
        </p:nvGrpSpPr>
        <p:grpSpPr bwMode="auto">
          <a:xfrm flipV="1">
            <a:off x="6083300" y="4700588"/>
            <a:ext cx="1450975" cy="412750"/>
            <a:chOff x="432" y="1728"/>
            <a:chExt cx="2688" cy="765"/>
          </a:xfrm>
        </p:grpSpPr>
        <p:sp>
          <p:nvSpPr>
            <p:cNvPr id="46121" name="AutoShape 1078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22" name="AutoShape 1079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23" name="AutoShape 1080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24" name="AutoShape 1081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25" name="AutoShape 1082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26" name="AutoShape 1083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27" name="Oval 1084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28" name="Oval 1085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29" name="AutoShape 1086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30" name="AutoShape 1087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31" name="AutoShape 1088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32" name="AutoShape 1089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33" name="AutoShape 1090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34" name="AutoShape 1091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35" name="Oval 1092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36" name="AutoShape 1093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37" name="AutoShape 1094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38" name="AutoShape 1095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39" name="AutoShape 1096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40" name="AutoShape 1097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41" name="AutoShape 1098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42" name="Oval 1099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43" name="Line 1100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44" name="Line 1101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45" name="Line 1102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46" name="AutoShape 1103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47" name="AutoShape 1104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48" name="AutoShape 1105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49" name="AutoShape 1106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50" name="Oval 1107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51" name="Line 1108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52" name="AutoShape 1109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53" name="Oval 1110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54" name="Line 1111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55" name="Line 1112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46081" name="Group 1128"/>
          <p:cNvGrpSpPr>
            <a:grpSpLocks/>
          </p:cNvGrpSpPr>
          <p:nvPr/>
        </p:nvGrpSpPr>
        <p:grpSpPr bwMode="auto">
          <a:xfrm>
            <a:off x="4845061" y="3573016"/>
            <a:ext cx="3325820" cy="1012825"/>
            <a:chOff x="3052" y="2337"/>
            <a:chExt cx="2095" cy="638"/>
          </a:xfrm>
        </p:grpSpPr>
        <p:sp>
          <p:nvSpPr>
            <p:cNvPr id="46111" name="Text Box 1126"/>
            <p:cNvSpPr txBox="1">
              <a:spLocks noChangeArrowheads="1"/>
            </p:cNvSpPr>
            <p:nvPr/>
          </p:nvSpPr>
          <p:spPr bwMode="auto">
            <a:xfrm>
              <a:off x="3061" y="2568"/>
              <a:ext cx="186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They could be the ultimate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“sexual reproducer” !?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12" name="Text Box 1127"/>
            <p:cNvSpPr txBox="1">
              <a:spLocks noChangeArrowheads="1"/>
            </p:cNvSpPr>
            <p:nvPr/>
          </p:nvSpPr>
          <p:spPr bwMode="auto">
            <a:xfrm>
              <a:off x="3052" y="2337"/>
              <a:ext cx="209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Rejuvenation by self-cloning ! !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892" name="Text Box 131"/>
          <p:cNvSpPr txBox="1">
            <a:spLocks noChangeArrowheads="1"/>
          </p:cNvSpPr>
          <p:nvPr/>
        </p:nvSpPr>
        <p:spPr bwMode="auto">
          <a:xfrm>
            <a:off x="2051720" y="908720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93" name="Text Box 131"/>
          <p:cNvSpPr txBox="1">
            <a:spLocks noChangeArrowheads="1"/>
          </p:cNvSpPr>
          <p:nvPr/>
        </p:nvSpPr>
        <p:spPr bwMode="auto">
          <a:xfrm>
            <a:off x="3563888" y="836712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94" name="Text Box 131"/>
          <p:cNvSpPr txBox="1">
            <a:spLocks noChangeArrowheads="1"/>
          </p:cNvSpPr>
          <p:nvPr/>
        </p:nvSpPr>
        <p:spPr bwMode="auto">
          <a:xfrm>
            <a:off x="5148064" y="836712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95" name="Text Box 131"/>
          <p:cNvSpPr txBox="1">
            <a:spLocks noChangeArrowheads="1"/>
          </p:cNvSpPr>
          <p:nvPr/>
        </p:nvSpPr>
        <p:spPr bwMode="auto">
          <a:xfrm>
            <a:off x="6804248" y="836712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96" name="Text Box 131"/>
          <p:cNvSpPr txBox="1">
            <a:spLocks noChangeArrowheads="1"/>
          </p:cNvSpPr>
          <p:nvPr/>
        </p:nvSpPr>
        <p:spPr bwMode="auto">
          <a:xfrm>
            <a:off x="1331640" y="1988840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97" name="Text Box 131"/>
          <p:cNvSpPr txBox="1">
            <a:spLocks noChangeArrowheads="1"/>
          </p:cNvSpPr>
          <p:nvPr/>
        </p:nvSpPr>
        <p:spPr bwMode="auto">
          <a:xfrm>
            <a:off x="2843808" y="1988840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98" name="Text Box 131"/>
          <p:cNvSpPr txBox="1">
            <a:spLocks noChangeArrowheads="1"/>
          </p:cNvSpPr>
          <p:nvPr/>
        </p:nvSpPr>
        <p:spPr bwMode="auto">
          <a:xfrm>
            <a:off x="4427984" y="1916832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99" name="Text Box 131"/>
          <p:cNvSpPr txBox="1">
            <a:spLocks noChangeArrowheads="1"/>
          </p:cNvSpPr>
          <p:nvPr/>
        </p:nvSpPr>
        <p:spPr bwMode="auto">
          <a:xfrm>
            <a:off x="6084168" y="1988840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0" name="Text Box 131"/>
          <p:cNvSpPr txBox="1">
            <a:spLocks noChangeArrowheads="1"/>
          </p:cNvSpPr>
          <p:nvPr/>
        </p:nvSpPr>
        <p:spPr bwMode="auto">
          <a:xfrm>
            <a:off x="1619672" y="5301208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" name="Text Box 131"/>
          <p:cNvSpPr txBox="1">
            <a:spLocks noChangeArrowheads="1"/>
          </p:cNvSpPr>
          <p:nvPr/>
        </p:nvSpPr>
        <p:spPr bwMode="auto">
          <a:xfrm>
            <a:off x="3275856" y="5229200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2" name="Text Box 131"/>
          <p:cNvSpPr txBox="1">
            <a:spLocks noChangeArrowheads="1"/>
          </p:cNvSpPr>
          <p:nvPr/>
        </p:nvSpPr>
        <p:spPr bwMode="auto">
          <a:xfrm>
            <a:off x="4716016" y="5229200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3" name="Text Box 131"/>
          <p:cNvSpPr txBox="1">
            <a:spLocks noChangeArrowheads="1"/>
          </p:cNvSpPr>
          <p:nvPr/>
        </p:nvSpPr>
        <p:spPr bwMode="auto">
          <a:xfrm>
            <a:off x="6228184" y="5229200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4" name="Text Box 131"/>
          <p:cNvSpPr txBox="1">
            <a:spLocks noChangeArrowheads="1"/>
          </p:cNvSpPr>
          <p:nvPr/>
        </p:nvSpPr>
        <p:spPr bwMode="auto">
          <a:xfrm>
            <a:off x="755576" y="6508993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5" name="Text Box 131"/>
          <p:cNvSpPr txBox="1">
            <a:spLocks noChangeArrowheads="1"/>
          </p:cNvSpPr>
          <p:nvPr/>
        </p:nvSpPr>
        <p:spPr bwMode="auto">
          <a:xfrm>
            <a:off x="2267744" y="6581001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6" name="Text Box 131"/>
          <p:cNvSpPr txBox="1">
            <a:spLocks noChangeArrowheads="1"/>
          </p:cNvSpPr>
          <p:nvPr/>
        </p:nvSpPr>
        <p:spPr bwMode="auto">
          <a:xfrm>
            <a:off x="3779912" y="6508993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7" name="Text Box 131"/>
          <p:cNvSpPr txBox="1">
            <a:spLocks noChangeArrowheads="1"/>
          </p:cNvSpPr>
          <p:nvPr/>
        </p:nvSpPr>
        <p:spPr bwMode="auto">
          <a:xfrm>
            <a:off x="5364088" y="6508993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8" name="Text Box 131"/>
          <p:cNvSpPr txBox="1">
            <a:spLocks noChangeArrowheads="1"/>
          </p:cNvSpPr>
          <p:nvPr/>
        </p:nvSpPr>
        <p:spPr bwMode="auto">
          <a:xfrm>
            <a:off x="7020272" y="6508993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9" name="Text Box 131"/>
          <p:cNvSpPr txBox="1">
            <a:spLocks noChangeArrowheads="1"/>
          </p:cNvSpPr>
          <p:nvPr/>
        </p:nvSpPr>
        <p:spPr bwMode="auto">
          <a:xfrm>
            <a:off x="-828600" y="6381328"/>
            <a:ext cx="1326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10" name="Text Box 131"/>
          <p:cNvSpPr txBox="1">
            <a:spLocks noChangeArrowheads="1"/>
          </p:cNvSpPr>
          <p:nvPr/>
        </p:nvSpPr>
        <p:spPr bwMode="auto">
          <a:xfrm>
            <a:off x="5364088" y="2924944"/>
            <a:ext cx="15167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11" name="Text Box 131"/>
          <p:cNvSpPr txBox="1">
            <a:spLocks noChangeArrowheads="1"/>
          </p:cNvSpPr>
          <p:nvPr/>
        </p:nvSpPr>
        <p:spPr bwMode="auto">
          <a:xfrm>
            <a:off x="7020272" y="2996952"/>
            <a:ext cx="15167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12" name="Text Box 131"/>
          <p:cNvSpPr txBox="1">
            <a:spLocks noChangeArrowheads="1"/>
          </p:cNvSpPr>
          <p:nvPr/>
        </p:nvSpPr>
        <p:spPr bwMode="auto">
          <a:xfrm>
            <a:off x="8748464" y="2924944"/>
            <a:ext cx="15167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hermaphroditism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10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4800600"/>
            <a:ext cx="4267200" cy="1214438"/>
            <a:chOff x="144" y="1392"/>
            <a:chExt cx="5568" cy="1584"/>
          </a:xfrm>
        </p:grpSpPr>
        <p:sp>
          <p:nvSpPr>
            <p:cNvPr id="19551" name="AutoShape 3"/>
            <p:cNvSpPr>
              <a:spLocks noChangeArrowheads="1"/>
            </p:cNvSpPr>
            <p:nvPr/>
          </p:nvSpPr>
          <p:spPr bwMode="auto">
            <a:xfrm>
              <a:off x="2544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2" name="AutoShape 4"/>
            <p:cNvSpPr>
              <a:spLocks noChangeArrowheads="1"/>
            </p:cNvSpPr>
            <p:nvPr/>
          </p:nvSpPr>
          <p:spPr bwMode="auto">
            <a:xfrm>
              <a:off x="297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3" name="AutoShape 5"/>
            <p:cNvSpPr>
              <a:spLocks noChangeArrowheads="1"/>
            </p:cNvSpPr>
            <p:nvPr/>
          </p:nvSpPr>
          <p:spPr bwMode="auto">
            <a:xfrm>
              <a:off x="2544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4" name="AutoShape 6"/>
            <p:cNvSpPr>
              <a:spLocks noChangeArrowheads="1"/>
            </p:cNvSpPr>
            <p:nvPr/>
          </p:nvSpPr>
          <p:spPr bwMode="auto">
            <a:xfrm>
              <a:off x="2976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5" name="AutoShape 7"/>
            <p:cNvSpPr>
              <a:spLocks noChangeArrowheads="1"/>
            </p:cNvSpPr>
            <p:nvPr/>
          </p:nvSpPr>
          <p:spPr bwMode="auto">
            <a:xfrm>
              <a:off x="2544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6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7" name="Oval 9"/>
            <p:cNvSpPr>
              <a:spLocks noChangeArrowheads="1"/>
            </p:cNvSpPr>
            <p:nvPr/>
          </p:nvSpPr>
          <p:spPr bwMode="auto">
            <a:xfrm>
              <a:off x="14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8" name="Oval 10"/>
            <p:cNvSpPr>
              <a:spLocks noChangeArrowheads="1"/>
            </p:cNvSpPr>
            <p:nvPr/>
          </p:nvSpPr>
          <p:spPr bwMode="auto">
            <a:xfrm>
              <a:off x="2592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9" name="AutoShape 11"/>
            <p:cNvSpPr>
              <a:spLocks noChangeArrowheads="1"/>
            </p:cNvSpPr>
            <p:nvPr/>
          </p:nvSpPr>
          <p:spPr bwMode="auto">
            <a:xfrm>
              <a:off x="3600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0" name="AutoShape 12"/>
            <p:cNvSpPr>
              <a:spLocks noChangeArrowheads="1"/>
            </p:cNvSpPr>
            <p:nvPr/>
          </p:nvSpPr>
          <p:spPr bwMode="auto">
            <a:xfrm>
              <a:off x="4032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1" name="AutoShape 13"/>
            <p:cNvSpPr>
              <a:spLocks noChangeArrowheads="1"/>
            </p:cNvSpPr>
            <p:nvPr/>
          </p:nvSpPr>
          <p:spPr bwMode="auto">
            <a:xfrm>
              <a:off x="3600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2" name="AutoShape 14"/>
            <p:cNvSpPr>
              <a:spLocks noChangeArrowheads="1"/>
            </p:cNvSpPr>
            <p:nvPr/>
          </p:nvSpPr>
          <p:spPr bwMode="auto">
            <a:xfrm>
              <a:off x="4032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3" name="AutoShape 15"/>
            <p:cNvSpPr>
              <a:spLocks noChangeArrowheads="1"/>
            </p:cNvSpPr>
            <p:nvPr/>
          </p:nvSpPr>
          <p:spPr bwMode="auto">
            <a:xfrm>
              <a:off x="3600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4" name="AutoShape 16"/>
            <p:cNvSpPr>
              <a:spLocks noChangeArrowheads="1"/>
            </p:cNvSpPr>
            <p:nvPr/>
          </p:nvSpPr>
          <p:spPr bwMode="auto">
            <a:xfrm>
              <a:off x="4032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5" name="Oval 17"/>
            <p:cNvSpPr>
              <a:spLocks noChangeArrowheads="1"/>
            </p:cNvSpPr>
            <p:nvPr/>
          </p:nvSpPr>
          <p:spPr bwMode="auto">
            <a:xfrm>
              <a:off x="3648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6" name="AutoShape 18"/>
            <p:cNvSpPr>
              <a:spLocks noChangeArrowheads="1"/>
            </p:cNvSpPr>
            <p:nvPr/>
          </p:nvSpPr>
          <p:spPr bwMode="auto">
            <a:xfrm>
              <a:off x="4608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7" name="AutoShape 19"/>
            <p:cNvSpPr>
              <a:spLocks noChangeArrowheads="1"/>
            </p:cNvSpPr>
            <p:nvPr/>
          </p:nvSpPr>
          <p:spPr bwMode="auto">
            <a:xfrm>
              <a:off x="5040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8" name="AutoShape 20"/>
            <p:cNvSpPr>
              <a:spLocks noChangeArrowheads="1"/>
            </p:cNvSpPr>
            <p:nvPr/>
          </p:nvSpPr>
          <p:spPr bwMode="auto">
            <a:xfrm>
              <a:off x="4608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9" name="AutoShape 21"/>
            <p:cNvSpPr>
              <a:spLocks noChangeArrowheads="1"/>
            </p:cNvSpPr>
            <p:nvPr/>
          </p:nvSpPr>
          <p:spPr bwMode="auto">
            <a:xfrm>
              <a:off x="5040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0" name="AutoShape 22"/>
            <p:cNvSpPr>
              <a:spLocks noChangeArrowheads="1"/>
            </p:cNvSpPr>
            <p:nvPr/>
          </p:nvSpPr>
          <p:spPr bwMode="auto">
            <a:xfrm>
              <a:off x="4608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1" name="AutoShape 23"/>
            <p:cNvSpPr>
              <a:spLocks noChangeArrowheads="1"/>
            </p:cNvSpPr>
            <p:nvPr/>
          </p:nvSpPr>
          <p:spPr bwMode="auto">
            <a:xfrm>
              <a:off x="5040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2" name="Oval 24"/>
            <p:cNvSpPr>
              <a:spLocks noChangeArrowheads="1"/>
            </p:cNvSpPr>
            <p:nvPr/>
          </p:nvSpPr>
          <p:spPr bwMode="auto">
            <a:xfrm>
              <a:off x="4656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3" name="Line 25"/>
            <p:cNvSpPr>
              <a:spLocks noChangeShapeType="1"/>
            </p:cNvSpPr>
            <p:nvPr/>
          </p:nvSpPr>
          <p:spPr bwMode="auto">
            <a:xfrm>
              <a:off x="2928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4" name="Line 26"/>
            <p:cNvSpPr>
              <a:spLocks noChangeShapeType="1"/>
            </p:cNvSpPr>
            <p:nvPr/>
          </p:nvSpPr>
          <p:spPr bwMode="auto">
            <a:xfrm>
              <a:off x="3984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5" name="Line 27"/>
            <p:cNvSpPr>
              <a:spLocks noChangeShapeType="1"/>
            </p:cNvSpPr>
            <p:nvPr/>
          </p:nvSpPr>
          <p:spPr bwMode="auto">
            <a:xfrm>
              <a:off x="4992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6" name="AutoShape 28"/>
            <p:cNvSpPr>
              <a:spLocks noChangeArrowheads="1"/>
            </p:cNvSpPr>
            <p:nvPr/>
          </p:nvSpPr>
          <p:spPr bwMode="auto">
            <a:xfrm>
              <a:off x="153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7" name="AutoShape 29"/>
            <p:cNvSpPr>
              <a:spLocks noChangeArrowheads="1"/>
            </p:cNvSpPr>
            <p:nvPr/>
          </p:nvSpPr>
          <p:spPr bwMode="auto">
            <a:xfrm>
              <a:off x="1968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8" name="AutoShape 30"/>
            <p:cNvSpPr>
              <a:spLocks noChangeArrowheads="1"/>
            </p:cNvSpPr>
            <p:nvPr/>
          </p:nvSpPr>
          <p:spPr bwMode="auto">
            <a:xfrm>
              <a:off x="1536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9" name="AutoShape 31"/>
            <p:cNvSpPr>
              <a:spLocks noChangeArrowheads="1"/>
            </p:cNvSpPr>
            <p:nvPr/>
          </p:nvSpPr>
          <p:spPr bwMode="auto">
            <a:xfrm>
              <a:off x="1968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0" name="Oval 32"/>
            <p:cNvSpPr>
              <a:spLocks noChangeArrowheads="1"/>
            </p:cNvSpPr>
            <p:nvPr/>
          </p:nvSpPr>
          <p:spPr bwMode="auto">
            <a:xfrm>
              <a:off x="158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1" name="Line 33"/>
            <p:cNvSpPr>
              <a:spLocks noChangeShapeType="1"/>
            </p:cNvSpPr>
            <p:nvPr/>
          </p:nvSpPr>
          <p:spPr bwMode="auto">
            <a:xfrm>
              <a:off x="1920" y="1632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2" name="AutoShape 34"/>
            <p:cNvSpPr>
              <a:spLocks noChangeArrowheads="1"/>
            </p:cNvSpPr>
            <p:nvPr/>
          </p:nvSpPr>
          <p:spPr bwMode="auto">
            <a:xfrm>
              <a:off x="81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3" name="Oval 35"/>
            <p:cNvSpPr>
              <a:spLocks noChangeArrowheads="1"/>
            </p:cNvSpPr>
            <p:nvPr/>
          </p:nvSpPr>
          <p:spPr bwMode="auto">
            <a:xfrm>
              <a:off x="86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4" name="Line 36"/>
            <p:cNvSpPr>
              <a:spLocks noChangeShapeType="1"/>
            </p:cNvSpPr>
            <p:nvPr/>
          </p:nvSpPr>
          <p:spPr bwMode="auto">
            <a:xfrm>
              <a:off x="1200" y="163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5" name="Line 37"/>
            <p:cNvSpPr>
              <a:spLocks noChangeShapeType="1"/>
            </p:cNvSpPr>
            <p:nvPr/>
          </p:nvSpPr>
          <p:spPr bwMode="auto">
            <a:xfrm>
              <a:off x="528" y="163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 flipV="1">
            <a:off x="457200" y="304800"/>
            <a:ext cx="4267200" cy="1214438"/>
            <a:chOff x="432" y="1728"/>
            <a:chExt cx="2688" cy="765"/>
          </a:xfrm>
        </p:grpSpPr>
        <p:sp>
          <p:nvSpPr>
            <p:cNvPr id="19516" name="AutoShape 39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17" name="AutoShape 40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18" name="AutoShape 41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19" name="AutoShape 42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0" name="AutoShape 43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1" name="AutoShape 44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2" name="Oval 45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3" name="Oval 46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4" name="AutoShape 47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5" name="AutoShape 48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6" name="AutoShape 49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7" name="AutoShape 50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8" name="AutoShape 51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9" name="AutoShape 52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0" name="Oval 53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1" name="AutoShape 54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2" name="AutoShape 55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3" name="AutoShape 56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4" name="AutoShape 57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5" name="AutoShape 58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6" name="AutoShape 59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7" name="Oval 60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8" name="Line 61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9" name="Line 62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0" name="Line 63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1" name="AutoShape 64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2" name="AutoShape 65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3" name="AutoShape 66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4" name="AutoShape 67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5" name="Oval 68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6" name="Line 69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7" name="AutoShape 70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8" name="Oval 71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9" name="Line 72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0" name="Line 73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460" name="Oval 74"/>
          <p:cNvSpPr>
            <a:spLocks noChangeArrowheads="1"/>
          </p:cNvSpPr>
          <p:nvPr/>
        </p:nvSpPr>
        <p:spPr bwMode="auto">
          <a:xfrm>
            <a:off x="2895600" y="1981200"/>
            <a:ext cx="1066800" cy="1066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2362200" y="3429000"/>
            <a:ext cx="1371600" cy="400050"/>
            <a:chOff x="1296" y="2304"/>
            <a:chExt cx="864" cy="252"/>
          </a:xfrm>
        </p:grpSpPr>
        <p:sp>
          <p:nvSpPr>
            <p:cNvPr id="19514" name="Oval 76"/>
            <p:cNvSpPr>
              <a:spLocks noChangeArrowheads="1"/>
            </p:cNvSpPr>
            <p:nvPr/>
          </p:nvSpPr>
          <p:spPr bwMode="auto">
            <a:xfrm>
              <a:off x="1872" y="2352"/>
              <a:ext cx="288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15" name="Freeform 77"/>
            <p:cNvSpPr>
              <a:spLocks/>
            </p:cNvSpPr>
            <p:nvPr/>
          </p:nvSpPr>
          <p:spPr bwMode="auto">
            <a:xfrm>
              <a:off x="1296" y="2304"/>
              <a:ext cx="576" cy="252"/>
            </a:xfrm>
            <a:custGeom>
              <a:avLst/>
              <a:gdLst>
                <a:gd name="T0" fmla="*/ 223 w 1488"/>
                <a:gd name="T1" fmla="*/ 72 h 336"/>
                <a:gd name="T2" fmla="*/ 129 w 1488"/>
                <a:gd name="T3" fmla="*/ 18 h 336"/>
                <a:gd name="T4" fmla="*/ 79 w 1488"/>
                <a:gd name="T5" fmla="*/ 180 h 336"/>
                <a:gd name="T6" fmla="*/ 29 w 1488"/>
                <a:gd name="T7" fmla="*/ 72 h 336"/>
                <a:gd name="T8" fmla="*/ 0 w 1488"/>
                <a:gd name="T9" fmla="*/ 99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8"/>
                <a:gd name="T16" fmla="*/ 0 h 336"/>
                <a:gd name="T17" fmla="*/ 1488 w 1488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8" h="336">
                  <a:moveTo>
                    <a:pt x="1488" y="128"/>
                  </a:moveTo>
                  <a:cubicBezTo>
                    <a:pt x="1256" y="64"/>
                    <a:pt x="1024" y="0"/>
                    <a:pt x="864" y="32"/>
                  </a:cubicBezTo>
                  <a:cubicBezTo>
                    <a:pt x="704" y="64"/>
                    <a:pt x="640" y="304"/>
                    <a:pt x="528" y="320"/>
                  </a:cubicBezTo>
                  <a:cubicBezTo>
                    <a:pt x="416" y="336"/>
                    <a:pt x="280" y="152"/>
                    <a:pt x="192" y="128"/>
                  </a:cubicBezTo>
                  <a:cubicBezTo>
                    <a:pt x="104" y="104"/>
                    <a:pt x="52" y="140"/>
                    <a:pt x="0" y="176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462" name="Line 78"/>
          <p:cNvSpPr>
            <a:spLocks noChangeShapeType="1"/>
          </p:cNvSpPr>
          <p:nvPr/>
        </p:nvSpPr>
        <p:spPr bwMode="auto">
          <a:xfrm>
            <a:off x="2514600" y="1447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3" name="Line 79"/>
          <p:cNvSpPr>
            <a:spLocks noChangeShapeType="1"/>
          </p:cNvSpPr>
          <p:nvPr/>
        </p:nvSpPr>
        <p:spPr bwMode="auto">
          <a:xfrm>
            <a:off x="2438400" y="4876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4" name="Line 80"/>
          <p:cNvSpPr>
            <a:spLocks noChangeShapeType="1"/>
          </p:cNvSpPr>
          <p:nvPr/>
        </p:nvSpPr>
        <p:spPr bwMode="auto">
          <a:xfrm flipV="1">
            <a:off x="2438400" y="3886200"/>
            <a:ext cx="685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5" name="Line 81"/>
          <p:cNvSpPr>
            <a:spLocks noChangeShapeType="1"/>
          </p:cNvSpPr>
          <p:nvPr/>
        </p:nvSpPr>
        <p:spPr bwMode="auto">
          <a:xfrm>
            <a:off x="3962400" y="28194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6" name="Line 82"/>
          <p:cNvSpPr>
            <a:spLocks noChangeShapeType="1"/>
          </p:cNvSpPr>
          <p:nvPr/>
        </p:nvSpPr>
        <p:spPr bwMode="auto">
          <a:xfrm flipV="1">
            <a:off x="3962400" y="31242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7" name="Line 83"/>
          <p:cNvSpPr>
            <a:spLocks noChangeShapeType="1"/>
          </p:cNvSpPr>
          <p:nvPr/>
        </p:nvSpPr>
        <p:spPr bwMode="auto">
          <a:xfrm flipV="1">
            <a:off x="4343400" y="3124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8" name="AutoShape 84"/>
          <p:cNvSpPr>
            <a:spLocks noChangeArrowheads="1"/>
          </p:cNvSpPr>
          <p:nvPr/>
        </p:nvSpPr>
        <p:spPr bwMode="auto">
          <a:xfrm flipV="1">
            <a:off x="7478713" y="2943225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9" name="AutoShape 85"/>
          <p:cNvSpPr>
            <a:spLocks noChangeArrowheads="1"/>
          </p:cNvSpPr>
          <p:nvPr/>
        </p:nvSpPr>
        <p:spPr bwMode="auto">
          <a:xfrm flipV="1">
            <a:off x="7808913" y="2943225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0" name="AutoShape 86"/>
          <p:cNvSpPr>
            <a:spLocks noChangeArrowheads="1"/>
          </p:cNvSpPr>
          <p:nvPr/>
        </p:nvSpPr>
        <p:spPr bwMode="auto">
          <a:xfrm flipV="1">
            <a:off x="7478713" y="2538413"/>
            <a:ext cx="330200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1" name="AutoShape 87"/>
          <p:cNvSpPr>
            <a:spLocks noChangeArrowheads="1"/>
          </p:cNvSpPr>
          <p:nvPr/>
        </p:nvSpPr>
        <p:spPr bwMode="auto">
          <a:xfrm flipV="1">
            <a:off x="7808913" y="2538413"/>
            <a:ext cx="331787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2" name="AutoShape 88"/>
          <p:cNvSpPr>
            <a:spLocks noChangeArrowheads="1"/>
          </p:cNvSpPr>
          <p:nvPr/>
        </p:nvSpPr>
        <p:spPr bwMode="auto">
          <a:xfrm flipV="1">
            <a:off x="7478713" y="2133600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3" name="AutoShape 89"/>
          <p:cNvSpPr>
            <a:spLocks noChangeArrowheads="1"/>
          </p:cNvSpPr>
          <p:nvPr/>
        </p:nvSpPr>
        <p:spPr bwMode="auto">
          <a:xfrm flipV="1">
            <a:off x="7808913" y="2133600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4" name="Oval 90"/>
          <p:cNvSpPr>
            <a:spLocks noChangeArrowheads="1"/>
          </p:cNvSpPr>
          <p:nvPr/>
        </p:nvSpPr>
        <p:spPr bwMode="auto">
          <a:xfrm flipV="1">
            <a:off x="5638800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5" name="Oval 91"/>
          <p:cNvSpPr>
            <a:spLocks noChangeArrowheads="1"/>
          </p:cNvSpPr>
          <p:nvPr/>
        </p:nvSpPr>
        <p:spPr bwMode="auto">
          <a:xfrm flipV="1">
            <a:off x="7515225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6" name="AutoShape 92"/>
          <p:cNvSpPr>
            <a:spLocks noChangeArrowheads="1"/>
          </p:cNvSpPr>
          <p:nvPr/>
        </p:nvSpPr>
        <p:spPr bwMode="auto">
          <a:xfrm flipV="1">
            <a:off x="8286750" y="2943225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7" name="AutoShape 93"/>
          <p:cNvSpPr>
            <a:spLocks noChangeArrowheads="1"/>
          </p:cNvSpPr>
          <p:nvPr/>
        </p:nvSpPr>
        <p:spPr bwMode="auto">
          <a:xfrm flipV="1">
            <a:off x="8618538" y="2943225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8" name="AutoShape 94"/>
          <p:cNvSpPr>
            <a:spLocks noChangeArrowheads="1"/>
          </p:cNvSpPr>
          <p:nvPr/>
        </p:nvSpPr>
        <p:spPr bwMode="auto">
          <a:xfrm flipV="1">
            <a:off x="8286750" y="2538413"/>
            <a:ext cx="331788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9" name="AutoShape 95"/>
          <p:cNvSpPr>
            <a:spLocks noChangeArrowheads="1"/>
          </p:cNvSpPr>
          <p:nvPr/>
        </p:nvSpPr>
        <p:spPr bwMode="auto">
          <a:xfrm flipV="1">
            <a:off x="8618538" y="2538413"/>
            <a:ext cx="331787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0" name="AutoShape 96"/>
          <p:cNvSpPr>
            <a:spLocks noChangeArrowheads="1"/>
          </p:cNvSpPr>
          <p:nvPr/>
        </p:nvSpPr>
        <p:spPr bwMode="auto">
          <a:xfrm flipV="1">
            <a:off x="8286750" y="2133600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1" name="AutoShape 97"/>
          <p:cNvSpPr>
            <a:spLocks noChangeArrowheads="1"/>
          </p:cNvSpPr>
          <p:nvPr/>
        </p:nvSpPr>
        <p:spPr bwMode="auto">
          <a:xfrm flipV="1">
            <a:off x="8618538" y="2133600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2" name="Oval 98"/>
          <p:cNvSpPr>
            <a:spLocks noChangeArrowheads="1"/>
          </p:cNvSpPr>
          <p:nvPr/>
        </p:nvSpPr>
        <p:spPr bwMode="auto">
          <a:xfrm flipV="1">
            <a:off x="8324850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3" name="AutoShape 99"/>
          <p:cNvSpPr>
            <a:spLocks noChangeArrowheads="1"/>
          </p:cNvSpPr>
          <p:nvPr/>
        </p:nvSpPr>
        <p:spPr bwMode="auto">
          <a:xfrm flipV="1">
            <a:off x="9059863" y="2943225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4" name="AutoShape 100"/>
          <p:cNvSpPr>
            <a:spLocks noChangeArrowheads="1"/>
          </p:cNvSpPr>
          <p:nvPr/>
        </p:nvSpPr>
        <p:spPr bwMode="auto">
          <a:xfrm flipV="1">
            <a:off x="9391650" y="2943225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5" name="AutoShape 101"/>
          <p:cNvSpPr>
            <a:spLocks noChangeArrowheads="1"/>
          </p:cNvSpPr>
          <p:nvPr/>
        </p:nvSpPr>
        <p:spPr bwMode="auto">
          <a:xfrm flipV="1">
            <a:off x="9059863" y="2538413"/>
            <a:ext cx="331787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6" name="AutoShape 102"/>
          <p:cNvSpPr>
            <a:spLocks noChangeArrowheads="1"/>
          </p:cNvSpPr>
          <p:nvPr/>
        </p:nvSpPr>
        <p:spPr bwMode="auto">
          <a:xfrm flipV="1">
            <a:off x="9391650" y="2538413"/>
            <a:ext cx="330200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7" name="AutoShape 103"/>
          <p:cNvSpPr>
            <a:spLocks noChangeArrowheads="1"/>
          </p:cNvSpPr>
          <p:nvPr/>
        </p:nvSpPr>
        <p:spPr bwMode="auto">
          <a:xfrm flipV="1">
            <a:off x="9059863" y="2133600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8" name="AutoShape 104"/>
          <p:cNvSpPr>
            <a:spLocks noChangeArrowheads="1"/>
          </p:cNvSpPr>
          <p:nvPr/>
        </p:nvSpPr>
        <p:spPr bwMode="auto">
          <a:xfrm flipV="1">
            <a:off x="9391650" y="2133600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9" name="Oval 105"/>
          <p:cNvSpPr>
            <a:spLocks noChangeArrowheads="1"/>
          </p:cNvSpPr>
          <p:nvPr/>
        </p:nvSpPr>
        <p:spPr bwMode="auto">
          <a:xfrm flipV="1">
            <a:off x="9096375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0" name="Line 106"/>
          <p:cNvSpPr>
            <a:spLocks noChangeShapeType="1"/>
          </p:cNvSpPr>
          <p:nvPr/>
        </p:nvSpPr>
        <p:spPr bwMode="auto">
          <a:xfrm flipV="1">
            <a:off x="7772400" y="31638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1" name="Line 107"/>
          <p:cNvSpPr>
            <a:spLocks noChangeShapeType="1"/>
          </p:cNvSpPr>
          <p:nvPr/>
        </p:nvSpPr>
        <p:spPr bwMode="auto">
          <a:xfrm flipV="1">
            <a:off x="8582025" y="3163888"/>
            <a:ext cx="550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2" name="Line 108"/>
          <p:cNvSpPr>
            <a:spLocks noChangeShapeType="1"/>
          </p:cNvSpPr>
          <p:nvPr/>
        </p:nvSpPr>
        <p:spPr bwMode="auto">
          <a:xfrm flipV="1">
            <a:off x="9353550" y="31638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3" name="AutoShape 109"/>
          <p:cNvSpPr>
            <a:spLocks noChangeArrowheads="1"/>
          </p:cNvSpPr>
          <p:nvPr/>
        </p:nvSpPr>
        <p:spPr bwMode="auto">
          <a:xfrm flipV="1">
            <a:off x="6705600" y="2943225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4" name="AutoShape 110"/>
          <p:cNvSpPr>
            <a:spLocks noChangeArrowheads="1"/>
          </p:cNvSpPr>
          <p:nvPr/>
        </p:nvSpPr>
        <p:spPr bwMode="auto">
          <a:xfrm flipV="1">
            <a:off x="7037388" y="2943225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5" name="AutoShape 111"/>
          <p:cNvSpPr>
            <a:spLocks noChangeArrowheads="1"/>
          </p:cNvSpPr>
          <p:nvPr/>
        </p:nvSpPr>
        <p:spPr bwMode="auto">
          <a:xfrm flipV="1">
            <a:off x="6705600" y="2538413"/>
            <a:ext cx="331788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6" name="AutoShape 112"/>
          <p:cNvSpPr>
            <a:spLocks noChangeArrowheads="1"/>
          </p:cNvSpPr>
          <p:nvPr/>
        </p:nvSpPr>
        <p:spPr bwMode="auto">
          <a:xfrm flipV="1">
            <a:off x="7037388" y="2538413"/>
            <a:ext cx="330200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7" name="Oval 113"/>
          <p:cNvSpPr>
            <a:spLocks noChangeArrowheads="1"/>
          </p:cNvSpPr>
          <p:nvPr/>
        </p:nvSpPr>
        <p:spPr bwMode="auto">
          <a:xfrm flipV="1">
            <a:off x="6742113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8" name="Line 114"/>
          <p:cNvSpPr>
            <a:spLocks noChangeShapeType="1"/>
          </p:cNvSpPr>
          <p:nvPr/>
        </p:nvSpPr>
        <p:spPr bwMode="auto">
          <a:xfrm flipV="1">
            <a:off x="6999288" y="3163888"/>
            <a:ext cx="5159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9" name="AutoShape 115"/>
          <p:cNvSpPr>
            <a:spLocks noChangeArrowheads="1"/>
          </p:cNvSpPr>
          <p:nvPr/>
        </p:nvSpPr>
        <p:spPr bwMode="auto">
          <a:xfrm flipV="1">
            <a:off x="6153150" y="2943225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500" name="Oval 116"/>
          <p:cNvSpPr>
            <a:spLocks noChangeArrowheads="1"/>
          </p:cNvSpPr>
          <p:nvPr/>
        </p:nvSpPr>
        <p:spPr bwMode="auto">
          <a:xfrm flipV="1">
            <a:off x="6191250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501" name="Line 117"/>
          <p:cNvSpPr>
            <a:spLocks noChangeShapeType="1"/>
          </p:cNvSpPr>
          <p:nvPr/>
        </p:nvSpPr>
        <p:spPr bwMode="auto">
          <a:xfrm flipV="1">
            <a:off x="6448425" y="3163888"/>
            <a:ext cx="33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502" name="Line 118"/>
          <p:cNvSpPr>
            <a:spLocks noChangeShapeType="1"/>
          </p:cNvSpPr>
          <p:nvPr/>
        </p:nvSpPr>
        <p:spPr bwMode="auto">
          <a:xfrm flipV="1">
            <a:off x="5932488" y="3163888"/>
            <a:ext cx="220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503" name="Text Box 119"/>
          <p:cNvSpPr txBox="1">
            <a:spLocks noChangeArrowheads="1"/>
          </p:cNvSpPr>
          <p:nvPr/>
        </p:nvSpPr>
        <p:spPr bwMode="auto">
          <a:xfrm>
            <a:off x="609600" y="4572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19504" name="Text Box 120"/>
          <p:cNvSpPr txBox="1">
            <a:spLocks noChangeArrowheads="1"/>
          </p:cNvSpPr>
          <p:nvPr/>
        </p:nvSpPr>
        <p:spPr bwMode="auto">
          <a:xfrm>
            <a:off x="685800" y="54102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19505" name="Text Box 121"/>
          <p:cNvSpPr txBox="1">
            <a:spLocks noChangeArrowheads="1"/>
          </p:cNvSpPr>
          <p:nvPr/>
        </p:nvSpPr>
        <p:spPr bwMode="auto">
          <a:xfrm>
            <a:off x="5638800" y="22860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19506" name="Text Box 122"/>
          <p:cNvSpPr txBox="1">
            <a:spLocks noChangeArrowheads="1"/>
          </p:cNvSpPr>
          <p:nvPr/>
        </p:nvSpPr>
        <p:spPr bwMode="auto">
          <a:xfrm>
            <a:off x="4038600" y="19812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19507" name="Text Box 123"/>
          <p:cNvSpPr txBox="1">
            <a:spLocks noChangeArrowheads="1"/>
          </p:cNvSpPr>
          <p:nvPr/>
        </p:nvSpPr>
        <p:spPr bwMode="auto">
          <a:xfrm>
            <a:off x="3429000" y="38862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grpSp>
        <p:nvGrpSpPr>
          <p:cNvPr id="5" name="Group 127"/>
          <p:cNvGrpSpPr>
            <a:grpSpLocks/>
          </p:cNvGrpSpPr>
          <p:nvPr/>
        </p:nvGrpSpPr>
        <p:grpSpPr bwMode="auto">
          <a:xfrm>
            <a:off x="1804019" y="2489932"/>
            <a:ext cx="955676" cy="946150"/>
            <a:chOff x="1292" y="1570"/>
            <a:chExt cx="602" cy="596"/>
          </a:xfrm>
        </p:grpSpPr>
        <p:sp>
          <p:nvSpPr>
            <p:cNvPr id="19512" name="Text Box 128"/>
            <p:cNvSpPr txBox="1">
              <a:spLocks noChangeArrowheads="1"/>
            </p:cNvSpPr>
            <p:nvPr/>
          </p:nvSpPr>
          <p:spPr bwMode="auto">
            <a:xfrm>
              <a:off x="1292" y="1933"/>
              <a:ext cx="5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</a:rPr>
                <a:t>Sperm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9513" name="Text Box 129"/>
            <p:cNvSpPr txBox="1">
              <a:spLocks noChangeArrowheads="1"/>
            </p:cNvSpPr>
            <p:nvPr/>
          </p:nvSpPr>
          <p:spPr bwMode="auto">
            <a:xfrm>
              <a:off x="1519" y="1570"/>
              <a:ext cx="37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</a:rPr>
                <a:t>Egg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250825" y="1700213"/>
            <a:ext cx="1238250" cy="2959100"/>
            <a:chOff x="158" y="1071"/>
            <a:chExt cx="780" cy="1864"/>
          </a:xfrm>
        </p:grpSpPr>
        <p:sp>
          <p:nvSpPr>
            <p:cNvPr id="19510" name="Text Box 131"/>
            <p:cNvSpPr txBox="1">
              <a:spLocks noChangeArrowheads="1"/>
            </p:cNvSpPr>
            <p:nvPr/>
          </p:nvSpPr>
          <p:spPr bwMode="auto">
            <a:xfrm>
              <a:off x="158" y="1071"/>
              <a:ext cx="7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000000"/>
                  </a:solidFill>
                </a:rPr>
                <a:t>雌 </a:t>
              </a:r>
              <a:r>
                <a:rPr lang="en-US" altLang="ja-JP">
                  <a:solidFill>
                    <a:srgbClr val="000000"/>
                  </a:solidFill>
                </a:rPr>
                <a:t>Female</a:t>
              </a:r>
            </a:p>
          </p:txBody>
        </p:sp>
        <p:sp>
          <p:nvSpPr>
            <p:cNvPr id="19511" name="Text Box 132"/>
            <p:cNvSpPr txBox="1">
              <a:spLocks noChangeArrowheads="1"/>
            </p:cNvSpPr>
            <p:nvPr/>
          </p:nvSpPr>
          <p:spPr bwMode="auto">
            <a:xfrm>
              <a:off x="204" y="2704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000000"/>
                  </a:solidFill>
                </a:rPr>
                <a:t>雄 </a:t>
              </a:r>
              <a:r>
                <a:rPr lang="en-US" altLang="ja-JP">
                  <a:solidFill>
                    <a:srgbClr val="000000"/>
                  </a:solidFill>
                </a:rPr>
                <a:t>Male</a:t>
              </a:r>
            </a:p>
          </p:txBody>
        </p:sp>
      </p:grpSp>
      <p:grpSp>
        <p:nvGrpSpPr>
          <p:cNvPr id="139" name="グループ化 138"/>
          <p:cNvGrpSpPr/>
          <p:nvPr/>
        </p:nvGrpSpPr>
        <p:grpSpPr>
          <a:xfrm>
            <a:off x="539552" y="1340768"/>
            <a:ext cx="3600400" cy="72008"/>
            <a:chOff x="539552" y="1340768"/>
            <a:chExt cx="3600400" cy="72008"/>
          </a:xfrm>
        </p:grpSpPr>
        <p:sp>
          <p:nvSpPr>
            <p:cNvPr id="130" name="円/楕円 129"/>
            <p:cNvSpPr/>
            <p:nvPr/>
          </p:nvSpPr>
          <p:spPr>
            <a:xfrm>
              <a:off x="539552" y="1340768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1043608" y="1340768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1619672" y="1340768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2411760" y="1340768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3203848" y="1340768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4067944" y="1340768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0" name="グループ化 139"/>
          <p:cNvGrpSpPr/>
          <p:nvPr/>
        </p:nvGrpSpPr>
        <p:grpSpPr>
          <a:xfrm>
            <a:off x="5693064" y="3140968"/>
            <a:ext cx="3600400" cy="72008"/>
            <a:chOff x="539552" y="1340768"/>
            <a:chExt cx="3600400" cy="72008"/>
          </a:xfrm>
        </p:grpSpPr>
        <p:sp>
          <p:nvSpPr>
            <p:cNvPr id="141" name="円/楕円 140"/>
            <p:cNvSpPr/>
            <p:nvPr/>
          </p:nvSpPr>
          <p:spPr>
            <a:xfrm>
              <a:off x="539552" y="1340768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1043608" y="1340768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1619672" y="1340768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2411760" y="1340768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3203848" y="1340768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4067944" y="1340768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7" name="グループ化 146"/>
          <p:cNvGrpSpPr/>
          <p:nvPr/>
        </p:nvGrpSpPr>
        <p:grpSpPr>
          <a:xfrm>
            <a:off x="467544" y="5013176"/>
            <a:ext cx="3600400" cy="72008"/>
            <a:chOff x="539552" y="1340768"/>
            <a:chExt cx="3600400" cy="72008"/>
          </a:xfrm>
          <a:solidFill>
            <a:srgbClr val="FFFF00"/>
          </a:solidFill>
        </p:grpSpPr>
        <p:sp>
          <p:nvSpPr>
            <p:cNvPr id="148" name="円/楕円 147"/>
            <p:cNvSpPr/>
            <p:nvPr/>
          </p:nvSpPr>
          <p:spPr>
            <a:xfrm>
              <a:off x="539552" y="1340768"/>
              <a:ext cx="72008" cy="7200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1043608" y="1340768"/>
              <a:ext cx="72008" cy="7200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1619672" y="1340768"/>
              <a:ext cx="72008" cy="7200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2411760" y="1340768"/>
              <a:ext cx="72008" cy="7200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3203848" y="1340768"/>
              <a:ext cx="72008" cy="7200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4067944" y="1340768"/>
              <a:ext cx="72008" cy="7200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4" name="円/楕円 153"/>
          <p:cNvSpPr/>
          <p:nvPr/>
        </p:nvSpPr>
        <p:spPr>
          <a:xfrm>
            <a:off x="3347864" y="3573016"/>
            <a:ext cx="127248" cy="1272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3347864" y="2708920"/>
            <a:ext cx="127248" cy="1272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3500264" y="2861320"/>
            <a:ext cx="127248" cy="1272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131840" y="2636912"/>
            <a:ext cx="127248" cy="1272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58" name="円/楕円 157"/>
          <p:cNvSpPr/>
          <p:nvPr/>
        </p:nvSpPr>
        <p:spPr>
          <a:xfrm>
            <a:off x="3635896" y="2564904"/>
            <a:ext cx="127248" cy="1272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4427984" y="3789040"/>
            <a:ext cx="4522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Male mitochondria are destroyed in egg cytoplasm and digested.</a:t>
            </a:r>
            <a:endParaRPr kumimoji="1" lang="ja-JP" altLang="en-US" dirty="0"/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5004048" y="1268760"/>
            <a:ext cx="4147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Only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female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mitochondria are inherited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to the offspring.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9508" y="4825796"/>
            <a:ext cx="342497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We can trace the female linage 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By</a:t>
            </a:r>
            <a:r>
              <a:rPr lang="en-US" altLang="ja-JP" dirty="0">
                <a:solidFill>
                  <a:srgbClr val="FF0000"/>
                </a:solidFill>
              </a:rPr>
              <a:t> mitochondrial DNA diversity.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92EAE37-0C12-01C2-A4B8-CFD190DF7112}"/>
              </a:ext>
            </a:extLst>
          </p:cNvPr>
          <p:cNvSpPr txBox="1"/>
          <p:nvPr/>
        </p:nvSpPr>
        <p:spPr>
          <a:xfrm>
            <a:off x="5398512" y="5690685"/>
            <a:ext cx="3420101" cy="646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no recombination in haploid mitochondrial genomes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82"/>
          <p:cNvGrpSpPr>
            <a:grpSpLocks/>
          </p:cNvGrpSpPr>
          <p:nvPr/>
        </p:nvGrpSpPr>
        <p:grpSpPr bwMode="auto">
          <a:xfrm>
            <a:off x="835868" y="1052513"/>
            <a:ext cx="1219200" cy="914400"/>
            <a:chOff x="748" y="663"/>
            <a:chExt cx="768" cy="576"/>
          </a:xfrm>
        </p:grpSpPr>
        <p:sp>
          <p:nvSpPr>
            <p:cNvPr id="25663" name="AutoShape 3"/>
            <p:cNvSpPr>
              <a:spLocks noChangeArrowheads="1"/>
            </p:cNvSpPr>
            <p:nvPr/>
          </p:nvSpPr>
          <p:spPr bwMode="auto">
            <a:xfrm>
              <a:off x="1228" y="663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64" name="AutoShape 4"/>
            <p:cNvSpPr>
              <a:spLocks noChangeArrowheads="1"/>
            </p:cNvSpPr>
            <p:nvPr/>
          </p:nvSpPr>
          <p:spPr bwMode="auto">
            <a:xfrm>
              <a:off x="1420" y="663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65" name="Text Box 13"/>
            <p:cNvSpPr txBox="1">
              <a:spLocks noChangeArrowheads="1"/>
            </p:cNvSpPr>
            <p:nvPr/>
          </p:nvSpPr>
          <p:spPr bwMode="auto">
            <a:xfrm>
              <a:off x="748" y="807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2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</p:grpSp>
      <p:sp>
        <p:nvSpPr>
          <p:cNvPr id="25603" name="Line 19"/>
          <p:cNvSpPr>
            <a:spLocks noChangeShapeType="1"/>
          </p:cNvSpPr>
          <p:nvPr/>
        </p:nvSpPr>
        <p:spPr bwMode="auto">
          <a:xfrm>
            <a:off x="1766143" y="22050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604" name="Group 83"/>
          <p:cNvGrpSpPr>
            <a:grpSpLocks/>
          </p:cNvGrpSpPr>
          <p:nvPr/>
        </p:nvGrpSpPr>
        <p:grpSpPr bwMode="auto">
          <a:xfrm>
            <a:off x="761256" y="2852738"/>
            <a:ext cx="1368425" cy="914400"/>
            <a:chOff x="793" y="1797"/>
            <a:chExt cx="862" cy="576"/>
          </a:xfrm>
        </p:grpSpPr>
        <p:sp>
          <p:nvSpPr>
            <p:cNvPr id="25658" name="AutoShape 21"/>
            <p:cNvSpPr>
              <a:spLocks noChangeArrowheads="1"/>
            </p:cNvSpPr>
            <p:nvPr/>
          </p:nvSpPr>
          <p:spPr bwMode="auto">
            <a:xfrm>
              <a:off x="1247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59" name="AutoShape 22"/>
            <p:cNvSpPr>
              <a:spLocks noChangeArrowheads="1"/>
            </p:cNvSpPr>
            <p:nvPr/>
          </p:nvSpPr>
          <p:spPr bwMode="auto">
            <a:xfrm>
              <a:off x="1465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60" name="Text Box 23"/>
            <p:cNvSpPr txBox="1">
              <a:spLocks noChangeArrowheads="1"/>
            </p:cNvSpPr>
            <p:nvPr/>
          </p:nvSpPr>
          <p:spPr bwMode="auto">
            <a:xfrm>
              <a:off x="793" y="1941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4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  <p:sp>
          <p:nvSpPr>
            <p:cNvPr id="25661" name="AutoShape 24"/>
            <p:cNvSpPr>
              <a:spLocks noChangeArrowheads="1"/>
            </p:cNvSpPr>
            <p:nvPr/>
          </p:nvSpPr>
          <p:spPr bwMode="auto">
            <a:xfrm>
              <a:off x="1338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62" name="AutoShape 25"/>
            <p:cNvSpPr>
              <a:spLocks noChangeArrowheads="1"/>
            </p:cNvSpPr>
            <p:nvPr/>
          </p:nvSpPr>
          <p:spPr bwMode="auto">
            <a:xfrm>
              <a:off x="1559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605" name="Line 27"/>
          <p:cNvSpPr>
            <a:spLocks noChangeShapeType="1"/>
          </p:cNvSpPr>
          <p:nvPr/>
        </p:nvSpPr>
        <p:spPr bwMode="auto">
          <a:xfrm>
            <a:off x="1766143" y="40052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606" name="Group 86"/>
          <p:cNvGrpSpPr>
            <a:grpSpLocks/>
          </p:cNvGrpSpPr>
          <p:nvPr/>
        </p:nvGrpSpPr>
        <p:grpSpPr bwMode="auto">
          <a:xfrm>
            <a:off x="256431" y="4687888"/>
            <a:ext cx="3019425" cy="915987"/>
            <a:chOff x="385" y="2953"/>
            <a:chExt cx="1902" cy="577"/>
          </a:xfrm>
        </p:grpSpPr>
        <p:grpSp>
          <p:nvGrpSpPr>
            <p:cNvPr id="25649" name="Group 84"/>
            <p:cNvGrpSpPr>
              <a:grpSpLocks/>
            </p:cNvGrpSpPr>
            <p:nvPr/>
          </p:nvGrpSpPr>
          <p:grpSpPr bwMode="auto">
            <a:xfrm>
              <a:off x="385" y="2954"/>
              <a:ext cx="768" cy="576"/>
              <a:chOff x="385" y="2976"/>
              <a:chExt cx="768" cy="576"/>
            </a:xfrm>
          </p:grpSpPr>
          <p:sp>
            <p:nvSpPr>
              <p:cNvPr id="25655" name="AutoShape 29"/>
              <p:cNvSpPr>
                <a:spLocks noChangeArrowheads="1"/>
              </p:cNvSpPr>
              <p:nvPr/>
            </p:nvSpPr>
            <p:spPr bwMode="auto">
              <a:xfrm>
                <a:off x="865" y="2976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6" name="AutoShape 30"/>
              <p:cNvSpPr>
                <a:spLocks noChangeArrowheads="1"/>
              </p:cNvSpPr>
              <p:nvPr/>
            </p:nvSpPr>
            <p:spPr bwMode="auto">
              <a:xfrm>
                <a:off x="1057" y="2976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7" name="Text Box 31"/>
              <p:cNvSpPr txBox="1">
                <a:spLocks noChangeArrowheads="1"/>
              </p:cNvSpPr>
              <p:nvPr/>
            </p:nvSpPr>
            <p:spPr bwMode="auto">
              <a:xfrm>
                <a:off x="385" y="3120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2</a:t>
                </a: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grpSp>
          <p:nvGrpSpPr>
            <p:cNvPr id="25650" name="Group 85"/>
            <p:cNvGrpSpPr>
              <a:grpSpLocks/>
            </p:cNvGrpSpPr>
            <p:nvPr/>
          </p:nvGrpSpPr>
          <p:grpSpPr bwMode="auto">
            <a:xfrm>
              <a:off x="1519" y="2953"/>
              <a:ext cx="768" cy="576"/>
              <a:chOff x="1519" y="2931"/>
              <a:chExt cx="768" cy="576"/>
            </a:xfrm>
          </p:grpSpPr>
          <p:sp>
            <p:nvSpPr>
              <p:cNvPr id="25652" name="AutoShape 33"/>
              <p:cNvSpPr>
                <a:spLocks noChangeArrowheads="1"/>
              </p:cNvSpPr>
              <p:nvPr/>
            </p:nvSpPr>
            <p:spPr bwMode="auto">
              <a:xfrm>
                <a:off x="1999" y="293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3" name="AutoShape 34"/>
              <p:cNvSpPr>
                <a:spLocks noChangeArrowheads="1"/>
              </p:cNvSpPr>
              <p:nvPr/>
            </p:nvSpPr>
            <p:spPr bwMode="auto">
              <a:xfrm>
                <a:off x="2191" y="293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4" name="Text Box 35"/>
              <p:cNvSpPr txBox="1">
                <a:spLocks noChangeArrowheads="1"/>
              </p:cNvSpPr>
              <p:nvPr/>
            </p:nvSpPr>
            <p:spPr bwMode="auto">
              <a:xfrm>
                <a:off x="1519" y="307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2</a:t>
                </a: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sp>
          <p:nvSpPr>
            <p:cNvPr id="25651" name="Text Box 37"/>
            <p:cNvSpPr txBox="1">
              <a:spLocks noChangeArrowheads="1"/>
            </p:cNvSpPr>
            <p:nvPr/>
          </p:nvSpPr>
          <p:spPr bwMode="auto">
            <a:xfrm>
              <a:off x="1202" y="3039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>
                  <a:solidFill>
                    <a:srgbClr val="000000"/>
                  </a:solidFill>
                </a:rPr>
                <a:t>+</a:t>
              </a:r>
            </a:p>
          </p:txBody>
        </p:sp>
      </p:grpSp>
      <p:grpSp>
        <p:nvGrpSpPr>
          <p:cNvPr id="25608" name="Group 38"/>
          <p:cNvGrpSpPr>
            <a:grpSpLocks/>
          </p:cNvGrpSpPr>
          <p:nvPr/>
        </p:nvGrpSpPr>
        <p:grpSpPr bwMode="auto">
          <a:xfrm>
            <a:off x="5653087" y="857250"/>
            <a:ext cx="1219200" cy="914400"/>
            <a:chOff x="1392" y="624"/>
            <a:chExt cx="768" cy="576"/>
          </a:xfrm>
        </p:grpSpPr>
        <p:sp>
          <p:nvSpPr>
            <p:cNvPr id="25646" name="AutoShape 39"/>
            <p:cNvSpPr>
              <a:spLocks noChangeArrowheads="1"/>
            </p:cNvSpPr>
            <p:nvPr/>
          </p:nvSpPr>
          <p:spPr bwMode="auto">
            <a:xfrm>
              <a:off x="1872" y="624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47" name="AutoShape 40"/>
            <p:cNvSpPr>
              <a:spLocks noChangeArrowheads="1"/>
            </p:cNvSpPr>
            <p:nvPr/>
          </p:nvSpPr>
          <p:spPr bwMode="auto">
            <a:xfrm>
              <a:off x="2064" y="624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48" name="Text Box 41"/>
            <p:cNvSpPr txBox="1">
              <a:spLocks noChangeArrowheads="1"/>
            </p:cNvSpPr>
            <p:nvPr/>
          </p:nvSpPr>
          <p:spPr bwMode="auto">
            <a:xfrm>
              <a:off x="1392" y="768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2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</p:grpSp>
      <p:sp>
        <p:nvSpPr>
          <p:cNvPr id="25609" name="Line 42"/>
          <p:cNvSpPr>
            <a:spLocks noChangeShapeType="1"/>
          </p:cNvSpPr>
          <p:nvPr/>
        </p:nvSpPr>
        <p:spPr bwMode="auto">
          <a:xfrm>
            <a:off x="6624637" y="18653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610" name="Group 43"/>
          <p:cNvGrpSpPr>
            <a:grpSpLocks/>
          </p:cNvGrpSpPr>
          <p:nvPr/>
        </p:nvGrpSpPr>
        <p:grpSpPr bwMode="auto">
          <a:xfrm>
            <a:off x="5580062" y="2513013"/>
            <a:ext cx="1368425" cy="914400"/>
            <a:chOff x="793" y="1797"/>
            <a:chExt cx="862" cy="576"/>
          </a:xfrm>
        </p:grpSpPr>
        <p:sp>
          <p:nvSpPr>
            <p:cNvPr id="25641" name="AutoShape 44"/>
            <p:cNvSpPr>
              <a:spLocks noChangeArrowheads="1"/>
            </p:cNvSpPr>
            <p:nvPr/>
          </p:nvSpPr>
          <p:spPr bwMode="auto">
            <a:xfrm>
              <a:off x="1247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42" name="AutoShape 45"/>
            <p:cNvSpPr>
              <a:spLocks noChangeArrowheads="1"/>
            </p:cNvSpPr>
            <p:nvPr/>
          </p:nvSpPr>
          <p:spPr bwMode="auto">
            <a:xfrm>
              <a:off x="1465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43" name="Text Box 46"/>
            <p:cNvSpPr txBox="1">
              <a:spLocks noChangeArrowheads="1"/>
            </p:cNvSpPr>
            <p:nvPr/>
          </p:nvSpPr>
          <p:spPr bwMode="auto">
            <a:xfrm>
              <a:off x="793" y="1941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4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  <p:sp>
          <p:nvSpPr>
            <p:cNvPr id="25644" name="AutoShape 47"/>
            <p:cNvSpPr>
              <a:spLocks noChangeArrowheads="1"/>
            </p:cNvSpPr>
            <p:nvPr/>
          </p:nvSpPr>
          <p:spPr bwMode="auto">
            <a:xfrm>
              <a:off x="1338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45" name="AutoShape 48"/>
            <p:cNvSpPr>
              <a:spLocks noChangeArrowheads="1"/>
            </p:cNvSpPr>
            <p:nvPr/>
          </p:nvSpPr>
          <p:spPr bwMode="auto">
            <a:xfrm>
              <a:off x="1559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611" name="Line 49"/>
          <p:cNvSpPr>
            <a:spLocks noChangeShapeType="1"/>
          </p:cNvSpPr>
          <p:nvPr/>
        </p:nvSpPr>
        <p:spPr bwMode="auto">
          <a:xfrm>
            <a:off x="6624637" y="36655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612" name="Group 60"/>
          <p:cNvGrpSpPr>
            <a:grpSpLocks/>
          </p:cNvGrpSpPr>
          <p:nvPr/>
        </p:nvGrpSpPr>
        <p:grpSpPr bwMode="auto">
          <a:xfrm>
            <a:off x="4643437" y="4097338"/>
            <a:ext cx="1079500" cy="914400"/>
            <a:chOff x="2971" y="2432"/>
            <a:chExt cx="680" cy="576"/>
          </a:xfrm>
        </p:grpSpPr>
        <p:sp>
          <p:nvSpPr>
            <p:cNvPr id="25638" name="AutoShape 51"/>
            <p:cNvSpPr>
              <a:spLocks noChangeArrowheads="1"/>
            </p:cNvSpPr>
            <p:nvPr/>
          </p:nvSpPr>
          <p:spPr bwMode="auto">
            <a:xfrm>
              <a:off x="3451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39" name="AutoShape 52"/>
            <p:cNvSpPr>
              <a:spLocks noChangeArrowheads="1"/>
            </p:cNvSpPr>
            <p:nvPr/>
          </p:nvSpPr>
          <p:spPr bwMode="auto">
            <a:xfrm>
              <a:off x="3555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40" name="Text Box 53"/>
            <p:cNvSpPr txBox="1">
              <a:spLocks noChangeArrowheads="1"/>
            </p:cNvSpPr>
            <p:nvPr/>
          </p:nvSpPr>
          <p:spPr bwMode="auto">
            <a:xfrm>
              <a:off x="2971" y="2576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2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</p:grpSp>
      <p:sp>
        <p:nvSpPr>
          <p:cNvPr id="25613" name="Text Box 58"/>
          <p:cNvSpPr txBox="1">
            <a:spLocks noChangeArrowheads="1"/>
          </p:cNvSpPr>
          <p:nvPr/>
        </p:nvSpPr>
        <p:spPr bwMode="auto">
          <a:xfrm>
            <a:off x="6399212" y="417671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5614" name="Line 59"/>
          <p:cNvSpPr>
            <a:spLocks noChangeShapeType="1"/>
          </p:cNvSpPr>
          <p:nvPr/>
        </p:nvSpPr>
        <p:spPr bwMode="auto">
          <a:xfrm>
            <a:off x="5580062" y="51054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615" name="Group 61"/>
          <p:cNvGrpSpPr>
            <a:grpSpLocks/>
          </p:cNvGrpSpPr>
          <p:nvPr/>
        </p:nvGrpSpPr>
        <p:grpSpPr bwMode="auto">
          <a:xfrm>
            <a:off x="6875462" y="4097338"/>
            <a:ext cx="1079500" cy="914400"/>
            <a:chOff x="2971" y="2432"/>
            <a:chExt cx="680" cy="576"/>
          </a:xfrm>
        </p:grpSpPr>
        <p:sp>
          <p:nvSpPr>
            <p:cNvPr id="25635" name="AutoShape 62"/>
            <p:cNvSpPr>
              <a:spLocks noChangeArrowheads="1"/>
            </p:cNvSpPr>
            <p:nvPr/>
          </p:nvSpPr>
          <p:spPr bwMode="auto">
            <a:xfrm>
              <a:off x="3451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36" name="AutoShape 63"/>
            <p:cNvSpPr>
              <a:spLocks noChangeArrowheads="1"/>
            </p:cNvSpPr>
            <p:nvPr/>
          </p:nvSpPr>
          <p:spPr bwMode="auto">
            <a:xfrm>
              <a:off x="3555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37" name="Text Box 64"/>
            <p:cNvSpPr txBox="1">
              <a:spLocks noChangeArrowheads="1"/>
            </p:cNvSpPr>
            <p:nvPr/>
          </p:nvSpPr>
          <p:spPr bwMode="auto">
            <a:xfrm>
              <a:off x="2971" y="2576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2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</p:grpSp>
      <p:grpSp>
        <p:nvGrpSpPr>
          <p:cNvPr id="25616" name="Group 88"/>
          <p:cNvGrpSpPr>
            <a:grpSpLocks/>
          </p:cNvGrpSpPr>
          <p:nvPr/>
        </p:nvGrpSpPr>
        <p:grpSpPr bwMode="auto">
          <a:xfrm>
            <a:off x="4572000" y="5610225"/>
            <a:ext cx="1871662" cy="914400"/>
            <a:chOff x="2880" y="3385"/>
            <a:chExt cx="1179" cy="576"/>
          </a:xfrm>
        </p:grpSpPr>
        <p:grpSp>
          <p:nvGrpSpPr>
            <p:cNvPr id="25628" name="Group 69"/>
            <p:cNvGrpSpPr>
              <a:grpSpLocks/>
            </p:cNvGrpSpPr>
            <p:nvPr/>
          </p:nvGrpSpPr>
          <p:grpSpPr bwMode="auto">
            <a:xfrm>
              <a:off x="2880" y="3385"/>
              <a:ext cx="466" cy="576"/>
              <a:chOff x="3107" y="3521"/>
              <a:chExt cx="466" cy="576"/>
            </a:xfrm>
          </p:grpSpPr>
          <p:sp>
            <p:nvSpPr>
              <p:cNvPr id="25633" name="AutoShape 66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4" name="Text Box 68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grpSp>
          <p:nvGrpSpPr>
            <p:cNvPr id="25629" name="Group 70"/>
            <p:cNvGrpSpPr>
              <a:grpSpLocks/>
            </p:cNvGrpSpPr>
            <p:nvPr/>
          </p:nvGrpSpPr>
          <p:grpSpPr bwMode="auto">
            <a:xfrm>
              <a:off x="3593" y="3385"/>
              <a:ext cx="466" cy="576"/>
              <a:chOff x="3107" y="3521"/>
              <a:chExt cx="466" cy="576"/>
            </a:xfrm>
          </p:grpSpPr>
          <p:sp>
            <p:nvSpPr>
              <p:cNvPr id="25631" name="AutoShape 71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2" name="Text Box 72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sp>
          <p:nvSpPr>
            <p:cNvPr id="25630" name="Text Box 79"/>
            <p:cNvSpPr txBox="1">
              <a:spLocks noChangeArrowheads="1"/>
            </p:cNvSpPr>
            <p:nvPr/>
          </p:nvSpPr>
          <p:spPr bwMode="auto">
            <a:xfrm>
              <a:off x="3334" y="3471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>
                  <a:solidFill>
                    <a:srgbClr val="000000"/>
                  </a:solidFill>
                </a:rPr>
                <a:t>+</a:t>
              </a:r>
            </a:p>
          </p:txBody>
        </p:sp>
      </p:grpSp>
      <p:sp>
        <p:nvSpPr>
          <p:cNvPr id="25617" name="Line 81"/>
          <p:cNvSpPr>
            <a:spLocks noChangeShapeType="1"/>
          </p:cNvSpPr>
          <p:nvPr/>
        </p:nvSpPr>
        <p:spPr bwMode="auto">
          <a:xfrm>
            <a:off x="7812087" y="50339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618" name="Group 89"/>
          <p:cNvGrpSpPr>
            <a:grpSpLocks/>
          </p:cNvGrpSpPr>
          <p:nvPr/>
        </p:nvGrpSpPr>
        <p:grpSpPr bwMode="auto">
          <a:xfrm>
            <a:off x="6875462" y="5610225"/>
            <a:ext cx="1871663" cy="914400"/>
            <a:chOff x="2880" y="3385"/>
            <a:chExt cx="1179" cy="576"/>
          </a:xfrm>
        </p:grpSpPr>
        <p:grpSp>
          <p:nvGrpSpPr>
            <p:cNvPr id="25621" name="Group 90"/>
            <p:cNvGrpSpPr>
              <a:grpSpLocks/>
            </p:cNvGrpSpPr>
            <p:nvPr/>
          </p:nvGrpSpPr>
          <p:grpSpPr bwMode="auto">
            <a:xfrm>
              <a:off x="2880" y="3385"/>
              <a:ext cx="466" cy="576"/>
              <a:chOff x="3107" y="3521"/>
              <a:chExt cx="466" cy="576"/>
            </a:xfrm>
          </p:grpSpPr>
          <p:sp>
            <p:nvSpPr>
              <p:cNvPr id="25626" name="AutoShape 91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7" name="Text Box 92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grpSp>
          <p:nvGrpSpPr>
            <p:cNvPr id="25622" name="Group 93"/>
            <p:cNvGrpSpPr>
              <a:grpSpLocks/>
            </p:cNvGrpSpPr>
            <p:nvPr/>
          </p:nvGrpSpPr>
          <p:grpSpPr bwMode="auto">
            <a:xfrm>
              <a:off x="3593" y="3385"/>
              <a:ext cx="466" cy="576"/>
              <a:chOff x="3107" y="3521"/>
              <a:chExt cx="466" cy="576"/>
            </a:xfrm>
          </p:grpSpPr>
          <p:sp>
            <p:nvSpPr>
              <p:cNvPr id="25624" name="AutoShape 94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Text Box 95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sp>
          <p:nvSpPr>
            <p:cNvPr id="25623" name="Text Box 96"/>
            <p:cNvSpPr txBox="1">
              <a:spLocks noChangeArrowheads="1"/>
            </p:cNvSpPr>
            <p:nvPr/>
          </p:nvSpPr>
          <p:spPr bwMode="auto">
            <a:xfrm>
              <a:off x="3334" y="3471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>
                  <a:solidFill>
                    <a:srgbClr val="000000"/>
                  </a:solidFill>
                </a:rPr>
                <a:t>+</a:t>
              </a:r>
            </a:p>
          </p:txBody>
        </p:sp>
      </p:grpSp>
      <p:sp>
        <p:nvSpPr>
          <p:cNvPr id="25619" name="Text Box 97"/>
          <p:cNvSpPr txBox="1">
            <a:spLocks noChangeArrowheads="1"/>
          </p:cNvSpPr>
          <p:nvPr/>
        </p:nvSpPr>
        <p:spPr bwMode="auto">
          <a:xfrm>
            <a:off x="6397625" y="5761038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6" name="Text Box 137"/>
          <p:cNvSpPr txBox="1">
            <a:spLocks noChangeArrowheads="1"/>
          </p:cNvSpPr>
          <p:nvPr/>
        </p:nvSpPr>
        <p:spPr bwMode="auto">
          <a:xfrm>
            <a:off x="6083473" y="260648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Meiosis</a:t>
            </a:r>
          </a:p>
        </p:txBody>
      </p:sp>
      <p:sp>
        <p:nvSpPr>
          <p:cNvPr id="68" name="Text Box 138"/>
          <p:cNvSpPr txBox="1">
            <a:spLocks noChangeArrowheads="1"/>
          </p:cNvSpPr>
          <p:nvPr/>
        </p:nvSpPr>
        <p:spPr bwMode="auto">
          <a:xfrm>
            <a:off x="1192783" y="260648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</a:rPr>
              <a:t>Mitosis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782324" y="5085184"/>
            <a:ext cx="19543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Meiotic division II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6875561" y="3573016"/>
            <a:ext cx="187743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Meiotic division I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2319326" y="895392"/>
            <a:ext cx="3336170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Question</a:t>
            </a:r>
          </a:p>
          <a:p>
            <a:r>
              <a:rPr lang="en-US" altLang="ja-JP" sz="2400" dirty="0"/>
              <a:t>How meiosis evolved ?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25046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611560" y="260648"/>
            <a:ext cx="5880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</a:rPr>
              <a:t>A hypothesis for the origin of sexual reproduction 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3568" y="1065510"/>
            <a:ext cx="398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The ancestral cells were haploid (</a:t>
            </a:r>
            <a:r>
              <a:rPr lang="en-US" altLang="ja-JP" dirty="0">
                <a:solidFill>
                  <a:srgbClr val="000000"/>
                </a:solidFill>
                <a:latin typeface="Monotype Corsiva" pitchFamily="66" charset="0"/>
                <a:cs typeface="Andalus" pitchFamily="18" charset="-78"/>
              </a:rPr>
              <a:t>n </a:t>
            </a:r>
            <a:r>
              <a:rPr lang="en-US" altLang="ja-JP" dirty="0">
                <a:solidFill>
                  <a:srgbClr val="000000"/>
                </a:solidFill>
              </a:rPr>
              <a:t>). 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9552" y="2361654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Two haploid cells fused to be a diploid cell transiently and perform gene exchange between DNA strands .</a:t>
            </a:r>
          </a:p>
        </p:txBody>
      </p:sp>
      <p:grpSp>
        <p:nvGrpSpPr>
          <p:cNvPr id="39" name="グループ化 38"/>
          <p:cNvGrpSpPr/>
          <p:nvPr/>
        </p:nvGrpSpPr>
        <p:grpSpPr>
          <a:xfrm>
            <a:off x="683568" y="2661593"/>
            <a:ext cx="4289862" cy="926701"/>
            <a:chOff x="683568" y="2504803"/>
            <a:chExt cx="4289862" cy="926701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683568" y="2504803"/>
              <a:ext cx="39604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 flipH="1">
              <a:off x="2915816" y="2504803"/>
              <a:ext cx="720080" cy="49214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858201" y="3062172"/>
              <a:ext cx="4115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</a:rPr>
                <a:t>The start of “conjugation = fertilization”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611560" y="2661593"/>
            <a:ext cx="8462129" cy="857197"/>
            <a:chOff x="611560" y="2852936"/>
            <a:chExt cx="8462129" cy="857197"/>
          </a:xfrm>
        </p:grpSpPr>
        <p:cxnSp>
          <p:nvCxnSpPr>
            <p:cNvPr id="20" name="直線コネクタ 19"/>
            <p:cNvCxnSpPr/>
            <p:nvPr/>
          </p:nvCxnSpPr>
          <p:spPr>
            <a:xfrm>
              <a:off x="6156176" y="2852936"/>
              <a:ext cx="244827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611560" y="3140968"/>
              <a:ext cx="223224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>
              <a:off x="6660232" y="2852936"/>
              <a:ext cx="216024" cy="49214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5118760" y="3340801"/>
              <a:ext cx="3954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</a:rPr>
                <a:t>The start of “genomic recombination”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628976" y="3657798"/>
            <a:ext cx="689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After DNA repair was completed, the cells had to back to haploid. </a:t>
            </a:r>
            <a:endParaRPr lang="ja-JP" altLang="en-US" dirty="0">
              <a:solidFill>
                <a:srgbClr val="000000"/>
              </a:solidFill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4157368" y="3976894"/>
            <a:ext cx="3516878" cy="830417"/>
            <a:chOff x="4211960" y="4048035"/>
            <a:chExt cx="3516878" cy="830417"/>
          </a:xfrm>
        </p:grpSpPr>
        <p:cxnSp>
          <p:nvCxnSpPr>
            <p:cNvPr id="29" name="直線コネクタ 28"/>
            <p:cNvCxnSpPr/>
            <p:nvPr/>
          </p:nvCxnSpPr>
          <p:spPr>
            <a:xfrm>
              <a:off x="4211960" y="4048035"/>
              <a:ext cx="252028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>
              <a:off x="5220072" y="4077072"/>
              <a:ext cx="432048" cy="4320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5364088" y="4509120"/>
              <a:ext cx="2364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</a:rPr>
                <a:t>The start of “meiosis”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5343441" y="789385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Is there anyone who disagrees?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2DAD71B-30DB-4E54-1B93-F67D92ABA454}"/>
              </a:ext>
            </a:extLst>
          </p:cNvPr>
          <p:cNvSpPr txBox="1"/>
          <p:nvPr/>
        </p:nvSpPr>
        <p:spPr>
          <a:xfrm>
            <a:off x="539552" y="156956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Strong UV on the ancient earth severely damaged genome DNA of the ancestral cell and the machinery to repair DNA damages has evolved.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C17F8E8-AE3B-306F-D16F-7A291D7ED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18" y="3044918"/>
            <a:ext cx="7614564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2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691680" y="1340768"/>
            <a:ext cx="2448272" cy="2088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758733" y="1700808"/>
            <a:ext cx="21602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3190781" y="260648"/>
            <a:ext cx="1321837" cy="1656184"/>
            <a:chOff x="3923928" y="332656"/>
            <a:chExt cx="1321837" cy="1656184"/>
          </a:xfrm>
        </p:grpSpPr>
        <p:sp>
          <p:nvSpPr>
            <p:cNvPr id="7" name="稲妻 6"/>
            <p:cNvSpPr/>
            <p:nvPr/>
          </p:nvSpPr>
          <p:spPr>
            <a:xfrm flipH="1">
              <a:off x="3923928" y="836712"/>
              <a:ext cx="720080" cy="1152128"/>
            </a:xfrm>
            <a:prstGeom prst="lightningBol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923928" y="332656"/>
              <a:ext cx="1321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</a:rPr>
                <a:t>Ultra-Violet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1043608" y="76470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Ancestral cell</a:t>
            </a:r>
            <a:endParaRPr lang="ja-JP" altLang="en-US" dirty="0">
              <a:solidFill>
                <a:srgbClr val="000000"/>
              </a:solidFill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2686725" y="1700808"/>
            <a:ext cx="420308" cy="1224136"/>
            <a:chOff x="2686725" y="1700808"/>
            <a:chExt cx="420308" cy="1224136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2686725" y="1700808"/>
              <a:ext cx="4203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b="1" dirty="0">
                  <a:solidFill>
                    <a:srgbClr val="FF0000"/>
                  </a:solidFill>
                </a:rPr>
                <a:t>Ｘ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686725" y="2401724"/>
              <a:ext cx="4203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b="1" dirty="0">
                  <a:solidFill>
                    <a:srgbClr val="FF0000"/>
                  </a:solidFill>
                </a:rPr>
                <a:t>Ｘ</a:t>
              </a:r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1691680" y="4221088"/>
            <a:ext cx="5400600" cy="2088232"/>
            <a:chOff x="1691680" y="4221088"/>
            <a:chExt cx="5400600" cy="2088232"/>
          </a:xfrm>
        </p:grpSpPr>
        <p:sp>
          <p:nvSpPr>
            <p:cNvPr id="29" name="角丸四角形 28"/>
            <p:cNvSpPr/>
            <p:nvPr/>
          </p:nvSpPr>
          <p:spPr>
            <a:xfrm>
              <a:off x="1691680" y="4221088"/>
              <a:ext cx="5400600" cy="20882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grpSp>
          <p:nvGrpSpPr>
            <p:cNvPr id="30" name="グループ化 29"/>
            <p:cNvGrpSpPr/>
            <p:nvPr/>
          </p:nvGrpSpPr>
          <p:grpSpPr>
            <a:xfrm>
              <a:off x="4007676" y="4581128"/>
              <a:ext cx="420308" cy="1224136"/>
              <a:chOff x="2686725" y="1700808"/>
              <a:chExt cx="420308" cy="1224136"/>
            </a:xfrm>
          </p:grpSpPr>
          <p:sp>
            <p:nvSpPr>
              <p:cNvPr id="31" name="角丸四角形 30"/>
              <p:cNvSpPr/>
              <p:nvPr/>
            </p:nvSpPr>
            <p:spPr>
              <a:xfrm>
                <a:off x="2758733" y="1700808"/>
                <a:ext cx="216024" cy="1080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2686725" y="1700808"/>
                <a:ext cx="4203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800" b="1" dirty="0">
                    <a:solidFill>
                      <a:srgbClr val="FF0000"/>
                    </a:solidFill>
                  </a:rPr>
                  <a:t>Ｘ</a:t>
                </a: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2686725" y="2401724"/>
                <a:ext cx="4203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800" b="1" dirty="0">
                    <a:solidFill>
                      <a:srgbClr val="FF0000"/>
                    </a:solidFill>
                  </a:rPr>
                  <a:t>Ｘ</a:t>
                </a:r>
              </a:p>
            </p:txBody>
          </p:sp>
        </p:grpSp>
        <p:grpSp>
          <p:nvGrpSpPr>
            <p:cNvPr id="34" name="グループ化 33"/>
            <p:cNvGrpSpPr/>
            <p:nvPr/>
          </p:nvGrpSpPr>
          <p:grpSpPr>
            <a:xfrm>
              <a:off x="4399848" y="4393240"/>
              <a:ext cx="420308" cy="1268008"/>
              <a:chOff x="5724128" y="1484784"/>
              <a:chExt cx="420308" cy="1268008"/>
            </a:xfrm>
          </p:grpSpPr>
          <p:sp>
            <p:nvSpPr>
              <p:cNvPr id="35" name="角丸四角形 34"/>
              <p:cNvSpPr/>
              <p:nvPr/>
            </p:nvSpPr>
            <p:spPr>
              <a:xfrm>
                <a:off x="5868144" y="1672672"/>
                <a:ext cx="216024" cy="1080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5724128" y="1484784"/>
                <a:ext cx="4203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800" b="1" dirty="0">
                    <a:solidFill>
                      <a:srgbClr val="FF0000"/>
                    </a:solidFill>
                  </a:rPr>
                  <a:t>Ｘ</a:t>
                </a:r>
              </a:p>
            </p:txBody>
          </p:sp>
        </p:grpSp>
      </p:grpSp>
      <p:grpSp>
        <p:nvGrpSpPr>
          <p:cNvPr id="60" name="グループ化 59"/>
          <p:cNvGrpSpPr/>
          <p:nvPr/>
        </p:nvGrpSpPr>
        <p:grpSpPr>
          <a:xfrm>
            <a:off x="539552" y="2852936"/>
            <a:ext cx="2100695" cy="585356"/>
            <a:chOff x="539552" y="2852936"/>
            <a:chExt cx="2100695" cy="585356"/>
          </a:xfrm>
        </p:grpSpPr>
        <p:sp>
          <p:nvSpPr>
            <p:cNvPr id="56" name="テキスト ボックス 55"/>
            <p:cNvSpPr txBox="1"/>
            <p:nvPr/>
          </p:nvSpPr>
          <p:spPr>
            <a:xfrm>
              <a:off x="539552" y="3068960"/>
              <a:ext cx="1556901" cy="369332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</a:rPr>
                <a:t>DNA</a:t>
              </a:r>
              <a:r>
                <a:rPr lang="ja-JP" altLang="en-US" dirty="0">
                  <a:solidFill>
                    <a:srgbClr val="000000"/>
                  </a:solidFill>
                </a:rPr>
                <a:t> </a:t>
              </a:r>
              <a:r>
                <a:rPr lang="en-US" altLang="ja-JP" dirty="0">
                  <a:solidFill>
                    <a:srgbClr val="000000"/>
                  </a:solidFill>
                </a:rPr>
                <a:t>damage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58" name="直線矢印コネクタ 57"/>
            <p:cNvCxnSpPr>
              <a:stCxn id="56" idx="3"/>
            </p:cNvCxnSpPr>
            <p:nvPr/>
          </p:nvCxnSpPr>
          <p:spPr>
            <a:xfrm flipV="1">
              <a:off x="2096453" y="2852936"/>
              <a:ext cx="543794" cy="40069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グループ化 61"/>
          <p:cNvGrpSpPr/>
          <p:nvPr/>
        </p:nvGrpSpPr>
        <p:grpSpPr>
          <a:xfrm>
            <a:off x="4770620" y="764704"/>
            <a:ext cx="3904918" cy="2637828"/>
            <a:chOff x="4770620" y="764704"/>
            <a:chExt cx="3904918" cy="2637828"/>
          </a:xfrm>
        </p:grpSpPr>
        <p:grpSp>
          <p:nvGrpSpPr>
            <p:cNvPr id="27" name="グループ化 26"/>
            <p:cNvGrpSpPr/>
            <p:nvPr/>
          </p:nvGrpSpPr>
          <p:grpSpPr>
            <a:xfrm>
              <a:off x="4770620" y="1314300"/>
              <a:ext cx="2448272" cy="2088232"/>
              <a:chOff x="4770620" y="1314300"/>
              <a:chExt cx="2448272" cy="2088232"/>
            </a:xfrm>
          </p:grpSpPr>
          <p:sp>
            <p:nvSpPr>
              <p:cNvPr id="19" name="角丸四角形 18"/>
              <p:cNvSpPr/>
              <p:nvPr/>
            </p:nvSpPr>
            <p:spPr>
              <a:xfrm>
                <a:off x="5868144" y="1700808"/>
                <a:ext cx="216024" cy="1080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724128" y="1484784"/>
                <a:ext cx="4203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800" b="1" dirty="0">
                    <a:solidFill>
                      <a:srgbClr val="FF0000"/>
                    </a:solidFill>
                  </a:rPr>
                  <a:t>Ｘ</a:t>
                </a:r>
              </a:p>
            </p:txBody>
          </p:sp>
          <p:sp>
            <p:nvSpPr>
              <p:cNvPr id="26" name="角丸四角形 25"/>
              <p:cNvSpPr/>
              <p:nvPr/>
            </p:nvSpPr>
            <p:spPr>
              <a:xfrm>
                <a:off x="4770620" y="1314300"/>
                <a:ext cx="2448272" cy="208823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1" name="テキスト ボックス 60"/>
            <p:cNvSpPr txBox="1"/>
            <p:nvPr/>
          </p:nvSpPr>
          <p:spPr>
            <a:xfrm>
              <a:off x="6272316" y="764704"/>
              <a:ext cx="2403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</a:rPr>
                <a:t>Another ancestral cell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4067944" y="3573016"/>
            <a:ext cx="4084087" cy="432048"/>
            <a:chOff x="4067944" y="3573016"/>
            <a:chExt cx="4084087" cy="432048"/>
          </a:xfrm>
        </p:grpSpPr>
        <p:grpSp>
          <p:nvGrpSpPr>
            <p:cNvPr id="53" name="グループ化 52"/>
            <p:cNvGrpSpPr/>
            <p:nvPr/>
          </p:nvGrpSpPr>
          <p:grpSpPr>
            <a:xfrm>
              <a:off x="4067944" y="3573016"/>
              <a:ext cx="864096" cy="432048"/>
              <a:chOff x="4067944" y="3573016"/>
              <a:chExt cx="864096" cy="432048"/>
            </a:xfrm>
          </p:grpSpPr>
          <p:cxnSp>
            <p:nvCxnSpPr>
              <p:cNvPr id="51" name="直線矢印コネクタ 50"/>
              <p:cNvCxnSpPr/>
              <p:nvPr/>
            </p:nvCxnSpPr>
            <p:spPr>
              <a:xfrm flipH="1">
                <a:off x="4572000" y="3573016"/>
                <a:ext cx="360040" cy="432048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矢印コネクタ 51"/>
              <p:cNvCxnSpPr/>
              <p:nvPr/>
            </p:nvCxnSpPr>
            <p:spPr>
              <a:xfrm>
                <a:off x="4067944" y="3573016"/>
                <a:ext cx="360040" cy="432048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テキスト ボックス 62"/>
            <p:cNvSpPr txBox="1"/>
            <p:nvPr/>
          </p:nvSpPr>
          <p:spPr>
            <a:xfrm>
              <a:off x="5364088" y="3573016"/>
              <a:ext cx="2787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</a:rPr>
                <a:t>Be a diploid cell by fusion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1979712" y="4659486"/>
            <a:ext cx="6340325" cy="1515110"/>
            <a:chOff x="1979712" y="4659486"/>
            <a:chExt cx="6340325" cy="1515110"/>
          </a:xfrm>
        </p:grpSpPr>
        <p:grpSp>
          <p:nvGrpSpPr>
            <p:cNvPr id="65" name="グループ化 64"/>
            <p:cNvGrpSpPr/>
            <p:nvPr/>
          </p:nvGrpSpPr>
          <p:grpSpPr>
            <a:xfrm>
              <a:off x="4186560" y="4659486"/>
              <a:ext cx="461640" cy="891654"/>
              <a:chOff x="4186560" y="4659486"/>
              <a:chExt cx="461640" cy="891654"/>
            </a:xfrm>
          </p:grpSpPr>
          <p:cxnSp>
            <p:nvCxnSpPr>
              <p:cNvPr id="66" name="直線矢印コネクタ 65"/>
              <p:cNvCxnSpPr/>
              <p:nvPr/>
            </p:nvCxnSpPr>
            <p:spPr>
              <a:xfrm>
                <a:off x="4186560" y="4659486"/>
                <a:ext cx="36004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矢印コネクタ 66"/>
              <p:cNvCxnSpPr/>
              <p:nvPr/>
            </p:nvCxnSpPr>
            <p:spPr>
              <a:xfrm flipH="1">
                <a:off x="4269110" y="4856460"/>
                <a:ext cx="36004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矢印コネクタ 67"/>
              <p:cNvCxnSpPr/>
              <p:nvPr/>
            </p:nvCxnSpPr>
            <p:spPr>
              <a:xfrm flipH="1">
                <a:off x="4288160" y="5551140"/>
                <a:ext cx="36004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テキスト ボックス 68"/>
            <p:cNvSpPr txBox="1"/>
            <p:nvPr/>
          </p:nvSpPr>
          <p:spPr>
            <a:xfrm>
              <a:off x="1979712" y="5805264"/>
              <a:ext cx="6340325" cy="369332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</a:rPr>
                <a:t>To repair genome, exchange DNA by genetic recombination.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0" name="テキスト ボックス 39"/>
          <p:cNvSpPr txBox="1"/>
          <p:nvPr/>
        </p:nvSpPr>
        <p:spPr>
          <a:xfrm>
            <a:off x="4543864" y="143100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Less Oxygen, </a:t>
            </a:r>
            <a:r>
              <a:rPr lang="en-US" altLang="ja-JP" dirty="0" err="1"/>
              <a:t>Ozon</a:t>
            </a:r>
            <a:r>
              <a:rPr lang="en-US" altLang="ja-JP" dirty="0"/>
              <a:t> in the air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366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1691680" y="4221088"/>
            <a:ext cx="5400600" cy="2088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61" name="グループ化 60"/>
          <p:cNvGrpSpPr/>
          <p:nvPr/>
        </p:nvGrpSpPr>
        <p:grpSpPr>
          <a:xfrm>
            <a:off x="7536728" y="4149080"/>
            <a:ext cx="1435194" cy="1224136"/>
            <a:chOff x="7536728" y="4149080"/>
            <a:chExt cx="1435194" cy="1224136"/>
          </a:xfrm>
        </p:grpSpPr>
        <p:sp>
          <p:nvSpPr>
            <p:cNvPr id="37" name="角丸四角形 36"/>
            <p:cNvSpPr/>
            <p:nvPr/>
          </p:nvSpPr>
          <p:spPr>
            <a:xfrm>
              <a:off x="7536728" y="4149080"/>
              <a:ext cx="1435194" cy="122413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grpSp>
          <p:nvGrpSpPr>
            <p:cNvPr id="12" name="グループ化 37"/>
            <p:cNvGrpSpPr/>
            <p:nvPr/>
          </p:nvGrpSpPr>
          <p:grpSpPr>
            <a:xfrm>
              <a:off x="7956376" y="4293096"/>
              <a:ext cx="380159" cy="919496"/>
              <a:chOff x="6372205" y="4437110"/>
              <a:chExt cx="633598" cy="1532493"/>
            </a:xfrm>
          </p:grpSpPr>
          <p:grpSp>
            <p:nvGrpSpPr>
              <p:cNvPr id="13" name="グループ化 27"/>
              <p:cNvGrpSpPr/>
              <p:nvPr/>
            </p:nvGrpSpPr>
            <p:grpSpPr>
              <a:xfrm>
                <a:off x="6444213" y="4653134"/>
                <a:ext cx="561590" cy="1316469"/>
                <a:chOff x="2686730" y="1700806"/>
                <a:chExt cx="561590" cy="1316469"/>
              </a:xfrm>
            </p:grpSpPr>
            <p:sp>
              <p:nvSpPr>
                <p:cNvPr id="41" name="角丸四角形 40"/>
                <p:cNvSpPr/>
                <p:nvPr/>
              </p:nvSpPr>
              <p:spPr>
                <a:xfrm>
                  <a:off x="2758733" y="1700808"/>
                  <a:ext cx="216024" cy="108012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2686730" y="1700806"/>
                  <a:ext cx="561587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b="1" dirty="0">
                      <a:solidFill>
                        <a:srgbClr val="FF0000"/>
                      </a:solidFill>
                    </a:rPr>
                    <a:t>Ｘ</a:t>
                  </a:r>
                </a:p>
              </p:txBody>
            </p:sp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2686733" y="2401722"/>
                  <a:ext cx="561587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b="1" dirty="0">
                      <a:solidFill>
                        <a:srgbClr val="FF0000"/>
                      </a:solidFill>
                    </a:rPr>
                    <a:t>Ｘ</a:t>
                  </a:r>
                </a:p>
              </p:txBody>
            </p:sp>
          </p:grpSp>
          <p:sp>
            <p:nvSpPr>
              <p:cNvPr id="40" name="テキスト ボックス 39"/>
              <p:cNvSpPr txBox="1"/>
              <p:nvPr/>
            </p:nvSpPr>
            <p:spPr>
              <a:xfrm>
                <a:off x="6372205" y="4437110"/>
                <a:ext cx="561586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b="1" dirty="0">
                    <a:solidFill>
                      <a:srgbClr val="FF0000"/>
                    </a:solidFill>
                  </a:rPr>
                  <a:t>Ｘ</a:t>
                </a:r>
              </a:p>
            </p:txBody>
          </p:sp>
        </p:grpSp>
        <p:grpSp>
          <p:nvGrpSpPr>
            <p:cNvPr id="16" name="グループ化 43"/>
            <p:cNvGrpSpPr/>
            <p:nvPr/>
          </p:nvGrpSpPr>
          <p:grpSpPr>
            <a:xfrm>
              <a:off x="8224289" y="4293096"/>
              <a:ext cx="380159" cy="919496"/>
              <a:chOff x="6372205" y="4437110"/>
              <a:chExt cx="633598" cy="1532493"/>
            </a:xfrm>
          </p:grpSpPr>
          <p:grpSp>
            <p:nvGrpSpPr>
              <p:cNvPr id="18" name="グループ化 27"/>
              <p:cNvGrpSpPr/>
              <p:nvPr/>
            </p:nvGrpSpPr>
            <p:grpSpPr>
              <a:xfrm>
                <a:off x="6444213" y="4653134"/>
                <a:ext cx="561590" cy="1316469"/>
                <a:chOff x="2686730" y="1700806"/>
                <a:chExt cx="561590" cy="1316469"/>
              </a:xfrm>
            </p:grpSpPr>
            <p:sp>
              <p:nvSpPr>
                <p:cNvPr id="47" name="角丸四角形 46"/>
                <p:cNvSpPr/>
                <p:nvPr/>
              </p:nvSpPr>
              <p:spPr>
                <a:xfrm>
                  <a:off x="2758733" y="1700808"/>
                  <a:ext cx="216024" cy="108012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8" name="テキスト ボックス 47"/>
                <p:cNvSpPr txBox="1"/>
                <p:nvPr/>
              </p:nvSpPr>
              <p:spPr>
                <a:xfrm>
                  <a:off x="2686730" y="1700806"/>
                  <a:ext cx="561587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b="1" dirty="0">
                      <a:solidFill>
                        <a:srgbClr val="FF0000"/>
                      </a:solidFill>
                    </a:rPr>
                    <a:t>Ｘ</a:t>
                  </a:r>
                </a:p>
              </p:txBody>
            </p:sp>
            <p:sp>
              <p:nvSpPr>
                <p:cNvPr id="49" name="テキスト ボックス 48"/>
                <p:cNvSpPr txBox="1"/>
                <p:nvPr/>
              </p:nvSpPr>
              <p:spPr>
                <a:xfrm>
                  <a:off x="2686733" y="2401722"/>
                  <a:ext cx="561587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b="1" dirty="0">
                      <a:solidFill>
                        <a:srgbClr val="FF0000"/>
                      </a:solidFill>
                    </a:rPr>
                    <a:t>Ｘ</a:t>
                  </a:r>
                </a:p>
              </p:txBody>
            </p:sp>
          </p:grpSp>
          <p:sp>
            <p:nvSpPr>
              <p:cNvPr id="46" name="テキスト ボックス 45"/>
              <p:cNvSpPr txBox="1"/>
              <p:nvPr/>
            </p:nvSpPr>
            <p:spPr>
              <a:xfrm>
                <a:off x="6372205" y="4437110"/>
                <a:ext cx="561586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b="1" dirty="0">
                    <a:solidFill>
                      <a:srgbClr val="FF0000"/>
                    </a:solidFill>
                  </a:rPr>
                  <a:t>Ｘ</a:t>
                </a:r>
              </a:p>
            </p:txBody>
          </p:sp>
        </p:grpSp>
      </p:grpSp>
      <p:grpSp>
        <p:nvGrpSpPr>
          <p:cNvPr id="45" name="グループ化 44"/>
          <p:cNvGrpSpPr/>
          <p:nvPr/>
        </p:nvGrpSpPr>
        <p:grpSpPr>
          <a:xfrm>
            <a:off x="7443936" y="3789040"/>
            <a:ext cx="1520552" cy="2088232"/>
            <a:chOff x="7443936" y="3789040"/>
            <a:chExt cx="1520552" cy="2088232"/>
          </a:xfrm>
        </p:grpSpPr>
        <p:cxnSp>
          <p:nvCxnSpPr>
            <p:cNvPr id="39" name="直線コネクタ 38"/>
            <p:cNvCxnSpPr/>
            <p:nvPr/>
          </p:nvCxnSpPr>
          <p:spPr>
            <a:xfrm flipH="1">
              <a:off x="7443936" y="3789040"/>
              <a:ext cx="1368152" cy="2088232"/>
            </a:xfrm>
            <a:prstGeom prst="line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>
              <a:off x="7596336" y="3789040"/>
              <a:ext cx="1368152" cy="2088232"/>
            </a:xfrm>
            <a:prstGeom prst="line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角丸四角形 61"/>
          <p:cNvSpPr/>
          <p:nvPr/>
        </p:nvSpPr>
        <p:spPr>
          <a:xfrm>
            <a:off x="4079684" y="4581128"/>
            <a:ext cx="21602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4543864" y="4581128"/>
            <a:ext cx="21602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65" name="グループ化 64"/>
          <p:cNvGrpSpPr/>
          <p:nvPr/>
        </p:nvGrpSpPr>
        <p:grpSpPr>
          <a:xfrm>
            <a:off x="3995936" y="3573016"/>
            <a:ext cx="3173581" cy="441340"/>
            <a:chOff x="3995936" y="3573016"/>
            <a:chExt cx="3173581" cy="441340"/>
          </a:xfrm>
        </p:grpSpPr>
        <p:grpSp>
          <p:nvGrpSpPr>
            <p:cNvPr id="60" name="グループ化 59"/>
            <p:cNvGrpSpPr/>
            <p:nvPr/>
          </p:nvGrpSpPr>
          <p:grpSpPr>
            <a:xfrm>
              <a:off x="3995936" y="3573016"/>
              <a:ext cx="864096" cy="432048"/>
              <a:chOff x="3851920" y="3573016"/>
              <a:chExt cx="864096" cy="432048"/>
            </a:xfrm>
          </p:grpSpPr>
          <p:cxnSp>
            <p:nvCxnSpPr>
              <p:cNvPr id="57" name="直線矢印コネクタ 56"/>
              <p:cNvCxnSpPr/>
              <p:nvPr/>
            </p:nvCxnSpPr>
            <p:spPr>
              <a:xfrm flipH="1" flipV="1">
                <a:off x="3851920" y="3573016"/>
                <a:ext cx="360040" cy="432048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矢印コネクタ 58"/>
              <p:cNvCxnSpPr/>
              <p:nvPr/>
            </p:nvCxnSpPr>
            <p:spPr>
              <a:xfrm flipV="1">
                <a:off x="4355976" y="3573016"/>
                <a:ext cx="360040" cy="432048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テキスト ボックス 63"/>
            <p:cNvSpPr txBox="1"/>
            <p:nvPr/>
          </p:nvSpPr>
          <p:spPr>
            <a:xfrm>
              <a:off x="5292080" y="3645024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</a:rPr>
                <a:t>Back to haploids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69" name="角丸四角形 68"/>
          <p:cNvSpPr/>
          <p:nvPr/>
        </p:nvSpPr>
        <p:spPr>
          <a:xfrm>
            <a:off x="1691680" y="1340768"/>
            <a:ext cx="2448272" cy="2088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3" name="角丸四角形 72"/>
          <p:cNvSpPr/>
          <p:nvPr/>
        </p:nvSpPr>
        <p:spPr>
          <a:xfrm>
            <a:off x="5868144" y="1700808"/>
            <a:ext cx="21602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5" name="角丸四角形 74"/>
          <p:cNvSpPr/>
          <p:nvPr/>
        </p:nvSpPr>
        <p:spPr>
          <a:xfrm>
            <a:off x="4770620" y="1314300"/>
            <a:ext cx="2448272" cy="2088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6" name="角丸四角形 75"/>
          <p:cNvSpPr/>
          <p:nvPr/>
        </p:nvSpPr>
        <p:spPr>
          <a:xfrm>
            <a:off x="2771800" y="1700808"/>
            <a:ext cx="21602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987824" y="548680"/>
            <a:ext cx="3813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DNA repair completed</a:t>
            </a:r>
            <a:r>
              <a:rPr lang="ja-JP" altLang="en-US" dirty="0">
                <a:solidFill>
                  <a:srgbClr val="000000"/>
                </a:solidFill>
              </a:rPr>
              <a:t>　</a:t>
            </a:r>
            <a:r>
              <a:rPr lang="ja-JP" altLang="en-US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 ＼（＾〇＾）／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343507" y="5589240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Unlucky cell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 would dye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708872" y="6398284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But, it is OK, since cells can proliferate.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041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グループ化 40"/>
          <p:cNvGrpSpPr/>
          <p:nvPr/>
        </p:nvGrpSpPr>
        <p:grpSpPr>
          <a:xfrm>
            <a:off x="2573660" y="899428"/>
            <a:ext cx="1381802" cy="1178596"/>
            <a:chOff x="1691680" y="1340768"/>
            <a:chExt cx="2448272" cy="2088232"/>
          </a:xfrm>
        </p:grpSpPr>
        <p:sp>
          <p:nvSpPr>
            <p:cNvPr id="3" name="角丸四角形 2"/>
            <p:cNvSpPr/>
            <p:nvPr/>
          </p:nvSpPr>
          <p:spPr>
            <a:xfrm>
              <a:off x="2758733" y="1700808"/>
              <a:ext cx="216024" cy="10801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solidFill>
                  <a:srgbClr val="FFFFFF"/>
                </a:solidFill>
              </a:endParaRPr>
            </a:p>
          </p:txBody>
        </p:sp>
        <p:grpSp>
          <p:nvGrpSpPr>
            <p:cNvPr id="40" name="グループ化 39"/>
            <p:cNvGrpSpPr/>
            <p:nvPr/>
          </p:nvGrpSpPr>
          <p:grpSpPr>
            <a:xfrm>
              <a:off x="1691680" y="1340768"/>
              <a:ext cx="2448272" cy="2088232"/>
              <a:chOff x="1691680" y="1340768"/>
              <a:chExt cx="2448272" cy="2088232"/>
            </a:xfrm>
          </p:grpSpPr>
          <p:sp>
            <p:nvSpPr>
              <p:cNvPr id="2" name="角丸四角形 1"/>
              <p:cNvSpPr/>
              <p:nvPr/>
            </p:nvSpPr>
            <p:spPr>
              <a:xfrm>
                <a:off x="1691680" y="1340768"/>
                <a:ext cx="2448272" cy="208823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8" name="グループ化 7"/>
              <p:cNvGrpSpPr/>
              <p:nvPr/>
            </p:nvGrpSpPr>
            <p:grpSpPr>
              <a:xfrm>
                <a:off x="2686725" y="1700808"/>
                <a:ext cx="565767" cy="1300763"/>
                <a:chOff x="2686725" y="1700808"/>
                <a:chExt cx="565767" cy="1300763"/>
              </a:xfrm>
            </p:grpSpPr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2686725" y="1700808"/>
                  <a:ext cx="565767" cy="599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1600" b="1" dirty="0">
                      <a:solidFill>
                        <a:srgbClr val="FF0000"/>
                      </a:solidFill>
                    </a:rPr>
                    <a:t>Ｘ</a:t>
                  </a:r>
                </a:p>
              </p:txBody>
            </p:sp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2686725" y="2401723"/>
                  <a:ext cx="565767" cy="599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1600" b="1" dirty="0">
                      <a:solidFill>
                        <a:srgbClr val="FF0000"/>
                      </a:solidFill>
                    </a:rPr>
                    <a:t>Ｘ</a:t>
                  </a:r>
                </a:p>
              </p:txBody>
            </p:sp>
          </p:grpSp>
        </p:grpSp>
      </p:grpSp>
      <p:grpSp>
        <p:nvGrpSpPr>
          <p:cNvPr id="24" name="グループ化 26"/>
          <p:cNvGrpSpPr/>
          <p:nvPr/>
        </p:nvGrpSpPr>
        <p:grpSpPr>
          <a:xfrm>
            <a:off x="4373859" y="899428"/>
            <a:ext cx="1381802" cy="1178596"/>
            <a:chOff x="4770620" y="1314300"/>
            <a:chExt cx="2448272" cy="2088232"/>
          </a:xfrm>
        </p:grpSpPr>
        <p:sp>
          <p:nvSpPr>
            <p:cNvPr id="26" name="角丸四角形 25"/>
            <p:cNvSpPr/>
            <p:nvPr/>
          </p:nvSpPr>
          <p:spPr>
            <a:xfrm>
              <a:off x="5868144" y="1700808"/>
              <a:ext cx="216024" cy="10801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27" name="テキスト ボックス 14"/>
            <p:cNvSpPr txBox="1"/>
            <p:nvPr/>
          </p:nvSpPr>
          <p:spPr>
            <a:xfrm>
              <a:off x="5724128" y="1484784"/>
              <a:ext cx="565767" cy="599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FF0000"/>
                  </a:solidFill>
                </a:rPr>
                <a:t>Ｘ</a:t>
              </a:r>
            </a:p>
          </p:txBody>
        </p:sp>
        <p:sp>
          <p:nvSpPr>
            <p:cNvPr id="28" name="角丸四角形 27"/>
            <p:cNvSpPr/>
            <p:nvPr/>
          </p:nvSpPr>
          <p:spPr>
            <a:xfrm>
              <a:off x="4770620" y="1314300"/>
              <a:ext cx="2448272" cy="20882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グループ化 52"/>
          <p:cNvGrpSpPr/>
          <p:nvPr/>
        </p:nvGrpSpPr>
        <p:grpSpPr>
          <a:xfrm>
            <a:off x="3707904" y="2267580"/>
            <a:ext cx="864096" cy="432048"/>
            <a:chOff x="4067944" y="3573016"/>
            <a:chExt cx="864096" cy="432048"/>
          </a:xfrm>
        </p:grpSpPr>
        <p:cxnSp>
          <p:nvCxnSpPr>
            <p:cNvPr id="32" name="直線矢印コネクタ 31"/>
            <p:cNvCxnSpPr/>
            <p:nvPr/>
          </p:nvCxnSpPr>
          <p:spPr>
            <a:xfrm flipH="1">
              <a:off x="4572000" y="3573016"/>
              <a:ext cx="360040" cy="4320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>
              <a:off x="4067944" y="3573016"/>
              <a:ext cx="360040" cy="4320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テキスト ボックス 30"/>
          <p:cNvSpPr txBox="1"/>
          <p:nvPr/>
        </p:nvSpPr>
        <p:spPr>
          <a:xfrm>
            <a:off x="1493539" y="226758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Fuse to diploid</a:t>
            </a:r>
            <a:endParaRPr lang="ja-JP" altLang="en-US" dirty="0">
              <a:solidFill>
                <a:srgbClr val="000000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2581176" y="2837294"/>
            <a:ext cx="3142952" cy="1215275"/>
            <a:chOff x="1691680" y="4221088"/>
            <a:chExt cx="5400600" cy="2088232"/>
          </a:xfrm>
        </p:grpSpPr>
        <p:sp>
          <p:nvSpPr>
            <p:cNvPr id="12" name="角丸四角形 11"/>
            <p:cNvSpPr/>
            <p:nvPr/>
          </p:nvSpPr>
          <p:spPr>
            <a:xfrm>
              <a:off x="1691680" y="4221088"/>
              <a:ext cx="5400600" cy="20882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srgbClr val="FFFFFF"/>
                </a:solidFill>
              </a:endParaRPr>
            </a:p>
          </p:txBody>
        </p:sp>
        <p:grpSp>
          <p:nvGrpSpPr>
            <p:cNvPr id="13" name="グループ化 29"/>
            <p:cNvGrpSpPr/>
            <p:nvPr/>
          </p:nvGrpSpPr>
          <p:grpSpPr>
            <a:xfrm>
              <a:off x="4007676" y="4581128"/>
              <a:ext cx="521146" cy="1229775"/>
              <a:chOff x="2686725" y="1700808"/>
              <a:chExt cx="521146" cy="1229775"/>
            </a:xfrm>
          </p:grpSpPr>
          <p:sp>
            <p:nvSpPr>
              <p:cNvPr id="17" name="角丸四角形 16"/>
              <p:cNvSpPr/>
              <p:nvPr/>
            </p:nvSpPr>
            <p:spPr>
              <a:xfrm>
                <a:off x="2758733" y="1700808"/>
                <a:ext cx="216024" cy="1080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2686725" y="1700808"/>
                <a:ext cx="521146" cy="528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400" b="1" dirty="0">
                    <a:solidFill>
                      <a:srgbClr val="FF0000"/>
                    </a:solidFill>
                  </a:rPr>
                  <a:t>Ｘ</a:t>
                </a:r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2686725" y="2401724"/>
                <a:ext cx="521146" cy="528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400" b="1" dirty="0">
                    <a:solidFill>
                      <a:srgbClr val="FF0000"/>
                    </a:solidFill>
                  </a:rPr>
                  <a:t>Ｘ</a:t>
                </a:r>
              </a:p>
            </p:txBody>
          </p:sp>
        </p:grpSp>
        <p:grpSp>
          <p:nvGrpSpPr>
            <p:cNvPr id="14" name="グループ化 33"/>
            <p:cNvGrpSpPr/>
            <p:nvPr/>
          </p:nvGrpSpPr>
          <p:grpSpPr>
            <a:xfrm>
              <a:off x="4399848" y="4393240"/>
              <a:ext cx="521146" cy="1268008"/>
              <a:chOff x="5724128" y="1484784"/>
              <a:chExt cx="521146" cy="1268008"/>
            </a:xfrm>
          </p:grpSpPr>
          <p:sp>
            <p:nvSpPr>
              <p:cNvPr id="15" name="角丸四角形 14"/>
              <p:cNvSpPr/>
              <p:nvPr/>
            </p:nvSpPr>
            <p:spPr>
              <a:xfrm>
                <a:off x="5868144" y="1672672"/>
                <a:ext cx="216024" cy="1080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724128" y="1484784"/>
                <a:ext cx="521146" cy="528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400" b="1" dirty="0">
                    <a:solidFill>
                      <a:srgbClr val="FF0000"/>
                    </a:solidFill>
                  </a:rPr>
                  <a:t>Ｘ</a:t>
                </a:r>
              </a:p>
            </p:txBody>
          </p:sp>
        </p:grpSp>
      </p:grpSp>
      <p:cxnSp>
        <p:nvCxnSpPr>
          <p:cNvPr id="37" name="直線矢印コネクタ 36"/>
          <p:cNvCxnSpPr/>
          <p:nvPr/>
        </p:nvCxnSpPr>
        <p:spPr>
          <a:xfrm>
            <a:off x="4033105" y="3092426"/>
            <a:ext cx="20953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H="1">
            <a:off x="4081146" y="3207058"/>
            <a:ext cx="20953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H="1">
            <a:off x="4092233" y="3611336"/>
            <a:ext cx="20953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1191737" y="3082622"/>
            <a:ext cx="244169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DNA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repair by 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genetic recombination</a:t>
            </a:r>
            <a:endParaRPr lang="ja-JP" altLang="en-US" dirty="0">
              <a:solidFill>
                <a:srgbClr val="000000"/>
              </a:solidFill>
            </a:endParaRPr>
          </a:p>
        </p:txBody>
      </p:sp>
      <p:grpSp>
        <p:nvGrpSpPr>
          <p:cNvPr id="44" name="グループ化 59"/>
          <p:cNvGrpSpPr/>
          <p:nvPr/>
        </p:nvGrpSpPr>
        <p:grpSpPr>
          <a:xfrm flipV="1">
            <a:off x="3779912" y="4283804"/>
            <a:ext cx="864096" cy="432048"/>
            <a:chOff x="3851920" y="3573016"/>
            <a:chExt cx="864096" cy="432048"/>
          </a:xfrm>
        </p:grpSpPr>
        <p:cxnSp>
          <p:nvCxnSpPr>
            <p:cNvPr id="46" name="直線矢印コネクタ 45"/>
            <p:cNvCxnSpPr/>
            <p:nvPr/>
          </p:nvCxnSpPr>
          <p:spPr>
            <a:xfrm flipH="1" flipV="1">
              <a:off x="3851920" y="3573016"/>
              <a:ext cx="360040" cy="4320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/>
            <p:nvPr/>
          </p:nvCxnSpPr>
          <p:spPr>
            <a:xfrm flipV="1">
              <a:off x="4355976" y="3573016"/>
              <a:ext cx="360040" cy="4320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テキスト ボックス 44"/>
          <p:cNvSpPr txBox="1"/>
          <p:nvPr/>
        </p:nvSpPr>
        <p:spPr>
          <a:xfrm>
            <a:off x="1493539" y="4283804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Back to haploids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3175903" y="5036606"/>
            <a:ext cx="121924" cy="609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>
              <a:solidFill>
                <a:srgbClr val="FFFFFF"/>
              </a:solidFill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2573659" y="4833400"/>
            <a:ext cx="1381802" cy="11785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>
              <a:solidFill>
                <a:srgbClr val="FFFFFF"/>
              </a:solidFill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4993299" y="5051545"/>
            <a:ext cx="121924" cy="609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>
              <a:solidFill>
                <a:srgbClr val="FFFFFF"/>
              </a:solidFill>
            </a:endParaRPr>
          </a:p>
        </p:txBody>
      </p:sp>
      <p:sp>
        <p:nvSpPr>
          <p:cNvPr id="65" name="角丸四角形 64"/>
          <p:cNvSpPr/>
          <p:nvPr/>
        </p:nvSpPr>
        <p:spPr>
          <a:xfrm>
            <a:off x="4373858" y="4833400"/>
            <a:ext cx="1381802" cy="11785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>
              <a:solidFill>
                <a:srgbClr val="FFFFFF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493539" y="6156012"/>
            <a:ext cx="3813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DNA repair completed</a:t>
            </a:r>
            <a:r>
              <a:rPr lang="ja-JP" altLang="en-US" dirty="0">
                <a:solidFill>
                  <a:srgbClr val="000000"/>
                </a:solidFill>
              </a:rPr>
              <a:t>　</a:t>
            </a:r>
            <a:r>
              <a:rPr lang="ja-JP" altLang="en-US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 ＼（＾〇＾）／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199078" y="2197871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99"/>
                </a:solidFill>
              </a:rPr>
              <a:t>Gametes fertilized to be diploid</a:t>
            </a: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6059480" y="2934231"/>
            <a:ext cx="2819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0099"/>
                </a:solidFill>
              </a:rPr>
              <a:t>Genomic recombination between homologous chromosome </a:t>
            </a:r>
          </a:p>
          <a:p>
            <a:r>
              <a:rPr lang="en-US" altLang="ja-JP" u="sng" dirty="0">
                <a:solidFill>
                  <a:srgbClr val="000099"/>
                </a:solidFill>
              </a:rPr>
              <a:t>during gametogenesis</a:t>
            </a:r>
            <a:endParaRPr lang="ja-JP" altLang="en-US" u="sng" dirty="0">
              <a:solidFill>
                <a:srgbClr val="000099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028953" y="4962115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99"/>
                </a:solidFill>
              </a:rPr>
              <a:t>Gametes are produced via</a:t>
            </a:r>
          </a:p>
          <a:p>
            <a:r>
              <a:rPr lang="en-US" altLang="ja-JP" dirty="0">
                <a:solidFill>
                  <a:srgbClr val="000099"/>
                </a:solidFill>
              </a:rPr>
              <a:t>meiosis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70100" y="133030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Genome repair theory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 in ancestral haploid cell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727354" y="269861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99"/>
                </a:solidFill>
              </a:rPr>
              <a:t>In the case of </a:t>
            </a:r>
          </a:p>
          <a:p>
            <a:r>
              <a:rPr lang="en-US" altLang="ja-JP" dirty="0">
                <a:solidFill>
                  <a:srgbClr val="000099"/>
                </a:solidFill>
              </a:rPr>
              <a:t>diploid organisms,</a:t>
            </a:r>
            <a:endParaRPr lang="ja-JP" altLang="en-US" dirty="0">
              <a:solidFill>
                <a:srgbClr val="000099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02F65D-4122-7EEF-9749-C4C38D50E76F}"/>
              </a:ext>
            </a:extLst>
          </p:cNvPr>
          <p:cNvSpPr txBox="1"/>
          <p:nvPr/>
        </p:nvSpPr>
        <p:spPr>
          <a:xfrm>
            <a:off x="539190" y="1830846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“Conjugation”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A5F117-7D13-E06F-5422-2DBAE6578702}"/>
              </a:ext>
            </a:extLst>
          </p:cNvPr>
          <p:cNvSpPr txBox="1"/>
          <p:nvPr/>
        </p:nvSpPr>
        <p:spPr>
          <a:xfrm>
            <a:off x="6915706" y="1677914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“Fertilization”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B801809-05A9-F64A-0F3C-60E449B7AB14}"/>
              </a:ext>
            </a:extLst>
          </p:cNvPr>
          <p:cNvSpPr txBox="1"/>
          <p:nvPr/>
        </p:nvSpPr>
        <p:spPr>
          <a:xfrm>
            <a:off x="6930447" y="2472566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we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3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1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914400" y="1791966"/>
            <a:ext cx="2249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/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Reproduction      </a:t>
            </a:r>
            <a:r>
              <a:rPr lang="ja-JP" altLang="en-US" dirty="0">
                <a:solidFill>
                  <a:srgbClr val="000000"/>
                </a:solidFill>
                <a:latin typeface="Times" charset="0"/>
                <a:ea typeface="Osaka" charset="-128"/>
              </a:rPr>
              <a:t>生殖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14400" y="2325366"/>
            <a:ext cx="31758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Female and Male    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女性と男性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914400" y="2782566"/>
            <a:ext cx="5453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Human 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Homo sapiens</a:t>
            </a:r>
            <a:r>
              <a:rPr lang="en-US" altLang="ja-JP" dirty="0">
                <a:solidFill>
                  <a:srgbClr val="000000"/>
                </a:solidFill>
                <a:latin typeface="Times" charset="0"/>
                <a:ea typeface="Osaka" charset="-128"/>
              </a:rPr>
              <a:t>) reproduce sexually</a:t>
            </a:r>
            <a:r>
              <a:rPr kumimoji="1" lang="en-US" altLang="ja-JP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.     </a:t>
            </a:r>
            <a:r>
              <a:rPr lang="ja-JP" altLang="en-US" dirty="0">
                <a:solidFill>
                  <a:srgbClr val="000000"/>
                </a:solidFill>
                <a:latin typeface="Times" charset="0"/>
                <a:ea typeface="Osaka" charset="-128"/>
              </a:rPr>
              <a:t>有性生殖</a:t>
            </a:r>
            <a:endParaRPr kumimoji="1" lang="ja-JP" altLang="en-US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85225" y="3544308"/>
            <a:ext cx="34996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Why we need</a:t>
            </a:r>
            <a:r>
              <a:rPr kumimoji="1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 sexual reproduction ?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933619" y="4908159"/>
            <a:ext cx="5955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In sexual reproduction, the child is not identical to the parents</a:t>
            </a:r>
            <a:r>
              <a:rPr kumimoji="1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07861" y="5469925"/>
            <a:ext cx="79928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altLang="ja-JP" dirty="0">
                <a:solidFill>
                  <a:srgbClr val="000000"/>
                </a:solidFill>
                <a:latin typeface="Times" charset="0"/>
                <a:ea typeface="Osaka" charset="-128"/>
              </a:rPr>
              <a:t>In cell proliferation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(Biological Self-Replication ;</a:t>
            </a:r>
            <a:r>
              <a:rPr lang="ja-JP" altLang="en-US" dirty="0">
                <a:solidFill>
                  <a:srgbClr val="000000"/>
                </a:solidFill>
                <a:latin typeface="Times" charset="0"/>
                <a:ea typeface="Osaka" charset="-128"/>
              </a:rPr>
              <a:t>生物学的自己複製</a:t>
            </a:r>
            <a:r>
              <a:rPr lang="en-US" altLang="ja-JP" dirty="0">
                <a:solidFill>
                  <a:srgbClr val="000000"/>
                </a:solidFill>
                <a:latin typeface="Times" charset="0"/>
                <a:ea typeface="Osaka" charset="-128"/>
              </a:rPr>
              <a:t>),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daughter cells are identical</a:t>
            </a:r>
            <a:r>
              <a:rPr kumimoji="1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 to the parent cell and to each other. In contrast,</a:t>
            </a:r>
          </a:p>
          <a:p>
            <a:pPr lvl="0"/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individual</a:t>
            </a:r>
            <a:r>
              <a:rPr kumimoji="1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 animals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reproduce</a:t>
            </a:r>
            <a:r>
              <a:rPr kumimoji="1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Times" charset="0"/>
                <a:ea typeface="Osaka" charset="-128"/>
              </a:rPr>
              <a:t>individuals almost the same but not identical.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67544" y="315184"/>
            <a:ext cx="84735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altLang="ja-JP" sz="2000" dirty="0">
                <a:solidFill>
                  <a:srgbClr val="000000"/>
                </a:solidFill>
                <a:latin typeface="Times" charset="0"/>
                <a:ea typeface="Osaka" charset="-128"/>
              </a:rPr>
              <a:t>An animal has a baby, and the baby grows up and has a next baby, and the next baby grows up and has a next </a:t>
            </a:r>
            <a:r>
              <a:rPr lang="en-US" altLang="ja-JP" sz="2000" dirty="0" err="1">
                <a:solidFill>
                  <a:srgbClr val="000000"/>
                </a:solidFill>
                <a:latin typeface="Times" charset="0"/>
                <a:ea typeface="Osaka" charset="-128"/>
              </a:rPr>
              <a:t>next</a:t>
            </a:r>
            <a:r>
              <a:rPr lang="en-US" altLang="ja-JP" sz="2000" dirty="0">
                <a:solidFill>
                  <a:srgbClr val="000000"/>
                </a:solidFill>
                <a:latin typeface="Times" charset="0"/>
                <a:ea typeface="Osaka" charset="-128"/>
              </a:rPr>
              <a:t> baby and the next </a:t>
            </a:r>
            <a:r>
              <a:rPr lang="en-US" altLang="ja-JP" sz="2000" dirty="0" err="1">
                <a:solidFill>
                  <a:srgbClr val="000000"/>
                </a:solidFill>
                <a:latin typeface="Times" charset="0"/>
                <a:ea typeface="Osaka" charset="-128"/>
              </a:rPr>
              <a:t>next</a:t>
            </a:r>
            <a:r>
              <a:rPr lang="en-US" altLang="ja-JP" sz="2000" dirty="0">
                <a:solidFill>
                  <a:srgbClr val="000000"/>
                </a:solidFill>
                <a:latin typeface="Times" charset="0"/>
                <a:ea typeface="Osaka" charset="-128"/>
              </a:rPr>
              <a:t> baby grows up and has a next </a:t>
            </a:r>
            <a:r>
              <a:rPr lang="en-US" altLang="ja-JP" sz="2000" dirty="0" err="1">
                <a:solidFill>
                  <a:srgbClr val="000000"/>
                </a:solidFill>
                <a:latin typeface="Times" charset="0"/>
                <a:ea typeface="Osaka" charset="-128"/>
              </a:rPr>
              <a:t>next</a:t>
            </a:r>
            <a:r>
              <a:rPr lang="en-US" altLang="ja-JP" sz="2000" dirty="0">
                <a:solidFill>
                  <a:srgbClr val="000000"/>
                </a:solidFill>
                <a:latin typeface="Times" charset="0"/>
                <a:ea typeface="Osaka" charset="-128"/>
              </a:rPr>
              <a:t> </a:t>
            </a:r>
            <a:r>
              <a:rPr lang="en-US" altLang="ja-JP" sz="2000" dirty="0" err="1">
                <a:solidFill>
                  <a:srgbClr val="000000"/>
                </a:solidFill>
                <a:latin typeface="Times" charset="0"/>
                <a:ea typeface="Osaka" charset="-128"/>
              </a:rPr>
              <a:t>next</a:t>
            </a:r>
            <a:r>
              <a:rPr lang="en-US" altLang="ja-JP" sz="2000" dirty="0">
                <a:solidFill>
                  <a:srgbClr val="000000"/>
                </a:solidFill>
                <a:latin typeface="Times" charset="0"/>
                <a:ea typeface="Osaka" charset="-128"/>
              </a:rPr>
              <a:t> baby, and so on, forever, as far as the species will be present.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-128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914400" y="4290691"/>
            <a:ext cx="51862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To produce</a:t>
            </a:r>
            <a: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 child different from parents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  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85225" y="4273709"/>
            <a:ext cx="594842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To produce and maintain the genetic variations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charset="0"/>
              <a:ea typeface="Osaka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58776" y="1843616"/>
            <a:ext cx="37497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srgbClr val="FF0000"/>
                </a:solidFill>
              </a:rPr>
              <a:t>Maybe You learn more details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srgbClr val="FF0000"/>
                </a:solidFill>
              </a:rPr>
              <a:t>in the class by Prof. </a:t>
            </a:r>
            <a:r>
              <a:rPr lang="en-US" altLang="ja-JP" dirty="0" err="1">
                <a:solidFill>
                  <a:srgbClr val="FF0000"/>
                </a:solidFill>
              </a:rPr>
              <a:t>Gakyo</a:t>
            </a:r>
            <a:r>
              <a:rPr lang="en-US" altLang="ja-JP" dirty="0">
                <a:solidFill>
                  <a:srgbClr val="FF0000"/>
                </a:solidFill>
              </a:rPr>
              <a:t> Suzuki.</a:t>
            </a:r>
          </a:p>
        </p:txBody>
      </p:sp>
    </p:spTree>
    <p:extLst>
      <p:ext uri="{BB962C8B-B14F-4D97-AF65-F5344CB8AC3E}">
        <p14:creationId xmlns:p14="http://schemas.microsoft.com/office/powerpoint/2010/main" val="285692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autoUpdateAnimBg="0"/>
      <p:bldP spid="28676" grpId="0" autoUpdateAnimBg="0"/>
      <p:bldP spid="28677" grpId="0" autoUpdateAnimBg="0"/>
      <p:bldP spid="28678" grpId="0" autoUpdateAnimBg="0"/>
      <p:bldP spid="28679" grpId="0" autoUpdateAnimBg="0"/>
      <p:bldP spid="28681" grpId="0" autoUpdateAnimBg="0"/>
      <p:bldP spid="10" grpId="0" animBg="1" autoUpdateAnimBg="0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3" name="AutoShape 3"/>
          <p:cNvSpPr>
            <a:spLocks noChangeArrowheads="1"/>
          </p:cNvSpPr>
          <p:nvPr/>
        </p:nvSpPr>
        <p:spPr bwMode="auto">
          <a:xfrm>
            <a:off x="1736725" y="10525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64" name="AutoShape 4"/>
          <p:cNvSpPr>
            <a:spLocks noChangeArrowheads="1"/>
          </p:cNvSpPr>
          <p:nvPr/>
        </p:nvSpPr>
        <p:spPr bwMode="auto">
          <a:xfrm>
            <a:off x="2041525" y="1052513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65" name="Text Box 13"/>
          <p:cNvSpPr txBox="1">
            <a:spLocks noChangeArrowheads="1"/>
          </p:cNvSpPr>
          <p:nvPr/>
        </p:nvSpPr>
        <p:spPr bwMode="auto">
          <a:xfrm>
            <a:off x="974725" y="1281113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03" name="Line 19"/>
          <p:cNvSpPr>
            <a:spLocks noChangeShapeType="1"/>
          </p:cNvSpPr>
          <p:nvPr/>
        </p:nvSpPr>
        <p:spPr bwMode="auto">
          <a:xfrm>
            <a:off x="1905000" y="22050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58" name="AutoShape 21"/>
          <p:cNvSpPr>
            <a:spLocks noChangeArrowheads="1"/>
          </p:cNvSpPr>
          <p:nvPr/>
        </p:nvSpPr>
        <p:spPr bwMode="auto">
          <a:xfrm>
            <a:off x="1620838" y="285273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59" name="AutoShape 22"/>
          <p:cNvSpPr>
            <a:spLocks noChangeArrowheads="1"/>
          </p:cNvSpPr>
          <p:nvPr/>
        </p:nvSpPr>
        <p:spPr bwMode="auto">
          <a:xfrm>
            <a:off x="1966913" y="2852738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60" name="Text Box 23"/>
          <p:cNvSpPr txBox="1">
            <a:spLocks noChangeArrowheads="1"/>
          </p:cNvSpPr>
          <p:nvPr/>
        </p:nvSpPr>
        <p:spPr bwMode="auto">
          <a:xfrm>
            <a:off x="900113" y="3081338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4</a:t>
            </a: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61" name="AutoShape 24"/>
          <p:cNvSpPr>
            <a:spLocks noChangeArrowheads="1"/>
          </p:cNvSpPr>
          <p:nvPr/>
        </p:nvSpPr>
        <p:spPr bwMode="auto">
          <a:xfrm>
            <a:off x="1765301" y="285273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62" name="AutoShape 25"/>
          <p:cNvSpPr>
            <a:spLocks noChangeArrowheads="1"/>
          </p:cNvSpPr>
          <p:nvPr/>
        </p:nvSpPr>
        <p:spPr bwMode="auto">
          <a:xfrm>
            <a:off x="2116138" y="2852738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05" name="Line 27"/>
          <p:cNvSpPr>
            <a:spLocks noChangeShapeType="1"/>
          </p:cNvSpPr>
          <p:nvPr/>
        </p:nvSpPr>
        <p:spPr bwMode="auto">
          <a:xfrm flipH="1">
            <a:off x="1259632" y="3789040"/>
            <a:ext cx="504056" cy="936104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55" name="AutoShape 29"/>
          <p:cNvSpPr>
            <a:spLocks noChangeArrowheads="1"/>
          </p:cNvSpPr>
          <p:nvPr/>
        </p:nvSpPr>
        <p:spPr bwMode="auto">
          <a:xfrm>
            <a:off x="1157288" y="4689475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56" name="AutoShape 30"/>
          <p:cNvSpPr>
            <a:spLocks noChangeArrowheads="1"/>
          </p:cNvSpPr>
          <p:nvPr/>
        </p:nvSpPr>
        <p:spPr bwMode="auto">
          <a:xfrm>
            <a:off x="1462088" y="4689475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57" name="Text Box 31"/>
          <p:cNvSpPr txBox="1">
            <a:spLocks noChangeArrowheads="1"/>
          </p:cNvSpPr>
          <p:nvPr/>
        </p:nvSpPr>
        <p:spPr bwMode="auto">
          <a:xfrm>
            <a:off x="395288" y="4918075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52" name="AutoShape 33"/>
          <p:cNvSpPr>
            <a:spLocks noChangeArrowheads="1"/>
          </p:cNvSpPr>
          <p:nvPr/>
        </p:nvSpPr>
        <p:spPr bwMode="auto">
          <a:xfrm>
            <a:off x="2957513" y="468788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53" name="AutoShape 34"/>
          <p:cNvSpPr>
            <a:spLocks noChangeArrowheads="1"/>
          </p:cNvSpPr>
          <p:nvPr/>
        </p:nvSpPr>
        <p:spPr bwMode="auto">
          <a:xfrm>
            <a:off x="3262313" y="4687888"/>
            <a:ext cx="152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54" name="Text Box 35"/>
          <p:cNvSpPr txBox="1">
            <a:spLocks noChangeArrowheads="1"/>
          </p:cNvSpPr>
          <p:nvPr/>
        </p:nvSpPr>
        <p:spPr bwMode="auto">
          <a:xfrm>
            <a:off x="2195513" y="4916488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51" name="Text Box 37"/>
          <p:cNvSpPr txBox="1">
            <a:spLocks noChangeArrowheads="1"/>
          </p:cNvSpPr>
          <p:nvPr/>
        </p:nvSpPr>
        <p:spPr bwMode="auto">
          <a:xfrm>
            <a:off x="1692276" y="482441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5646" name="AutoShape 39"/>
          <p:cNvSpPr>
            <a:spLocks noChangeArrowheads="1"/>
          </p:cNvSpPr>
          <p:nvPr/>
        </p:nvSpPr>
        <p:spPr bwMode="auto">
          <a:xfrm>
            <a:off x="6127750" y="85725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7" name="AutoShape 40"/>
          <p:cNvSpPr>
            <a:spLocks noChangeArrowheads="1"/>
          </p:cNvSpPr>
          <p:nvPr/>
        </p:nvSpPr>
        <p:spPr bwMode="auto">
          <a:xfrm>
            <a:off x="6432550" y="85725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8" name="Text Box 41"/>
          <p:cNvSpPr txBox="1">
            <a:spLocks noChangeArrowheads="1"/>
          </p:cNvSpPr>
          <p:nvPr/>
        </p:nvSpPr>
        <p:spPr bwMode="auto">
          <a:xfrm>
            <a:off x="5365750" y="108585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09" name="Line 42"/>
          <p:cNvSpPr>
            <a:spLocks noChangeShapeType="1"/>
          </p:cNvSpPr>
          <p:nvPr/>
        </p:nvSpPr>
        <p:spPr bwMode="auto">
          <a:xfrm>
            <a:off x="6337300" y="18653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1" name="AutoShape 44"/>
          <p:cNvSpPr>
            <a:spLocks noChangeArrowheads="1"/>
          </p:cNvSpPr>
          <p:nvPr/>
        </p:nvSpPr>
        <p:spPr bwMode="auto">
          <a:xfrm>
            <a:off x="6013450" y="25130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2" name="AutoShape 45"/>
          <p:cNvSpPr>
            <a:spLocks noChangeArrowheads="1"/>
          </p:cNvSpPr>
          <p:nvPr/>
        </p:nvSpPr>
        <p:spPr bwMode="auto">
          <a:xfrm>
            <a:off x="6359525" y="25130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3" name="Text Box 46"/>
          <p:cNvSpPr txBox="1">
            <a:spLocks noChangeArrowheads="1"/>
          </p:cNvSpPr>
          <p:nvPr/>
        </p:nvSpPr>
        <p:spPr bwMode="auto">
          <a:xfrm>
            <a:off x="5292725" y="2741613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4</a:t>
            </a: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44" name="AutoShape 47"/>
          <p:cNvSpPr>
            <a:spLocks noChangeArrowheads="1"/>
          </p:cNvSpPr>
          <p:nvPr/>
        </p:nvSpPr>
        <p:spPr bwMode="auto">
          <a:xfrm>
            <a:off x="6157913" y="25130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5" name="AutoShape 48"/>
          <p:cNvSpPr>
            <a:spLocks noChangeArrowheads="1"/>
          </p:cNvSpPr>
          <p:nvPr/>
        </p:nvSpPr>
        <p:spPr bwMode="auto">
          <a:xfrm>
            <a:off x="6508750" y="25130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11" name="Line 49"/>
          <p:cNvSpPr>
            <a:spLocks noChangeShapeType="1"/>
          </p:cNvSpPr>
          <p:nvPr/>
        </p:nvSpPr>
        <p:spPr bwMode="auto">
          <a:xfrm>
            <a:off x="6337300" y="36655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38" name="AutoShape 51"/>
          <p:cNvSpPr>
            <a:spLocks noChangeArrowheads="1"/>
          </p:cNvSpPr>
          <p:nvPr/>
        </p:nvSpPr>
        <p:spPr bwMode="auto">
          <a:xfrm>
            <a:off x="5118100" y="409733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39" name="AutoShape 52"/>
          <p:cNvSpPr>
            <a:spLocks noChangeArrowheads="1"/>
          </p:cNvSpPr>
          <p:nvPr/>
        </p:nvSpPr>
        <p:spPr bwMode="auto">
          <a:xfrm>
            <a:off x="5283200" y="409733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0" name="Text Box 53"/>
          <p:cNvSpPr txBox="1">
            <a:spLocks noChangeArrowheads="1"/>
          </p:cNvSpPr>
          <p:nvPr/>
        </p:nvSpPr>
        <p:spPr bwMode="auto">
          <a:xfrm>
            <a:off x="4356100" y="4325938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13" name="Text Box 58"/>
          <p:cNvSpPr txBox="1">
            <a:spLocks noChangeArrowheads="1"/>
          </p:cNvSpPr>
          <p:nvPr/>
        </p:nvSpPr>
        <p:spPr bwMode="auto">
          <a:xfrm>
            <a:off x="6111875" y="417671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5614" name="Line 59"/>
          <p:cNvSpPr>
            <a:spLocks noChangeShapeType="1"/>
          </p:cNvSpPr>
          <p:nvPr/>
        </p:nvSpPr>
        <p:spPr bwMode="auto">
          <a:xfrm>
            <a:off x="5292725" y="51054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6588125" y="4097338"/>
            <a:ext cx="1079500" cy="914400"/>
            <a:chOff x="2971" y="2432"/>
            <a:chExt cx="680" cy="576"/>
          </a:xfrm>
        </p:grpSpPr>
        <p:sp>
          <p:nvSpPr>
            <p:cNvPr id="25635" name="AutoShape 62"/>
            <p:cNvSpPr>
              <a:spLocks noChangeArrowheads="1"/>
            </p:cNvSpPr>
            <p:nvPr/>
          </p:nvSpPr>
          <p:spPr bwMode="auto">
            <a:xfrm>
              <a:off x="3451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36" name="AutoShape 63"/>
            <p:cNvSpPr>
              <a:spLocks noChangeArrowheads="1"/>
            </p:cNvSpPr>
            <p:nvPr/>
          </p:nvSpPr>
          <p:spPr bwMode="auto">
            <a:xfrm>
              <a:off x="3555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37" name="Text Box 64"/>
            <p:cNvSpPr txBox="1">
              <a:spLocks noChangeArrowheads="1"/>
            </p:cNvSpPr>
            <p:nvPr/>
          </p:nvSpPr>
          <p:spPr bwMode="auto">
            <a:xfrm>
              <a:off x="2971" y="2576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2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</p:grpSp>
      <p:sp>
        <p:nvSpPr>
          <p:cNvPr id="25633" name="AutoShape 66"/>
          <p:cNvSpPr>
            <a:spLocks noChangeArrowheads="1"/>
          </p:cNvSpPr>
          <p:nvPr/>
        </p:nvSpPr>
        <p:spPr bwMode="auto">
          <a:xfrm>
            <a:off x="4787901" y="5610225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34" name="Text Box 68"/>
          <p:cNvSpPr txBox="1">
            <a:spLocks noChangeArrowheads="1"/>
          </p:cNvSpPr>
          <p:nvPr/>
        </p:nvSpPr>
        <p:spPr bwMode="auto">
          <a:xfrm>
            <a:off x="4284663" y="5838825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31" name="AutoShape 71"/>
          <p:cNvSpPr>
            <a:spLocks noChangeArrowheads="1"/>
          </p:cNvSpPr>
          <p:nvPr/>
        </p:nvSpPr>
        <p:spPr bwMode="auto">
          <a:xfrm>
            <a:off x="5919788" y="5610225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32" name="Text Box 72"/>
          <p:cNvSpPr txBox="1">
            <a:spLocks noChangeArrowheads="1"/>
          </p:cNvSpPr>
          <p:nvPr/>
        </p:nvSpPr>
        <p:spPr bwMode="auto">
          <a:xfrm>
            <a:off x="5416550" y="5838825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30" name="Text Box 79"/>
          <p:cNvSpPr txBox="1">
            <a:spLocks noChangeArrowheads="1"/>
          </p:cNvSpPr>
          <p:nvPr/>
        </p:nvSpPr>
        <p:spPr bwMode="auto">
          <a:xfrm>
            <a:off x="5005388" y="574675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5617" name="Line 81"/>
          <p:cNvSpPr>
            <a:spLocks noChangeShapeType="1"/>
          </p:cNvSpPr>
          <p:nvPr/>
        </p:nvSpPr>
        <p:spPr bwMode="auto">
          <a:xfrm>
            <a:off x="7524750" y="50339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6588125" y="5610225"/>
            <a:ext cx="1871663" cy="914400"/>
            <a:chOff x="2880" y="3385"/>
            <a:chExt cx="1179" cy="576"/>
          </a:xfrm>
        </p:grpSpPr>
        <p:grpSp>
          <p:nvGrpSpPr>
            <p:cNvPr id="4" name="Group 90"/>
            <p:cNvGrpSpPr>
              <a:grpSpLocks/>
            </p:cNvGrpSpPr>
            <p:nvPr/>
          </p:nvGrpSpPr>
          <p:grpSpPr bwMode="auto">
            <a:xfrm>
              <a:off x="2880" y="3385"/>
              <a:ext cx="466" cy="576"/>
              <a:chOff x="3107" y="3521"/>
              <a:chExt cx="466" cy="576"/>
            </a:xfrm>
          </p:grpSpPr>
          <p:sp>
            <p:nvSpPr>
              <p:cNvPr id="25626" name="AutoShape 91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7" name="Text Box 92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grpSp>
          <p:nvGrpSpPr>
            <p:cNvPr id="5" name="Group 93"/>
            <p:cNvGrpSpPr>
              <a:grpSpLocks/>
            </p:cNvGrpSpPr>
            <p:nvPr/>
          </p:nvGrpSpPr>
          <p:grpSpPr bwMode="auto">
            <a:xfrm>
              <a:off x="3593" y="3385"/>
              <a:ext cx="466" cy="576"/>
              <a:chOff x="3107" y="3521"/>
              <a:chExt cx="466" cy="576"/>
            </a:xfrm>
          </p:grpSpPr>
          <p:sp>
            <p:nvSpPr>
              <p:cNvPr id="25624" name="AutoShape 94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Text Box 95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sp>
          <p:nvSpPr>
            <p:cNvPr id="25623" name="Text Box 96"/>
            <p:cNvSpPr txBox="1">
              <a:spLocks noChangeArrowheads="1"/>
            </p:cNvSpPr>
            <p:nvPr/>
          </p:nvSpPr>
          <p:spPr bwMode="auto">
            <a:xfrm>
              <a:off x="3334" y="3471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>
                  <a:solidFill>
                    <a:srgbClr val="000000"/>
                  </a:solidFill>
                </a:rPr>
                <a:t>+</a:t>
              </a:r>
            </a:p>
          </p:txBody>
        </p:sp>
      </p:grpSp>
      <p:sp>
        <p:nvSpPr>
          <p:cNvPr id="25619" name="Text Box 97"/>
          <p:cNvSpPr txBox="1">
            <a:spLocks noChangeArrowheads="1"/>
          </p:cNvSpPr>
          <p:nvPr/>
        </p:nvSpPr>
        <p:spPr bwMode="auto">
          <a:xfrm>
            <a:off x="6110288" y="5761038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1" name="Line 27"/>
          <p:cNvSpPr>
            <a:spLocks noChangeShapeType="1"/>
          </p:cNvSpPr>
          <p:nvPr/>
        </p:nvSpPr>
        <p:spPr bwMode="auto">
          <a:xfrm>
            <a:off x="1763688" y="3789040"/>
            <a:ext cx="1296144" cy="864096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2" name="Line 27"/>
          <p:cNvSpPr>
            <a:spLocks noChangeShapeType="1"/>
          </p:cNvSpPr>
          <p:nvPr/>
        </p:nvSpPr>
        <p:spPr bwMode="auto">
          <a:xfrm flipH="1">
            <a:off x="1547664" y="3789040"/>
            <a:ext cx="576064" cy="936104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2123728" y="3789040"/>
            <a:ext cx="1224136" cy="936104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4" name="Line 27"/>
          <p:cNvSpPr>
            <a:spLocks noChangeShapeType="1"/>
          </p:cNvSpPr>
          <p:nvPr/>
        </p:nvSpPr>
        <p:spPr bwMode="auto">
          <a:xfrm flipH="1">
            <a:off x="5292080" y="3429000"/>
            <a:ext cx="864096" cy="64807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5" name="Line 27"/>
          <p:cNvSpPr>
            <a:spLocks noChangeShapeType="1"/>
          </p:cNvSpPr>
          <p:nvPr/>
        </p:nvSpPr>
        <p:spPr bwMode="auto">
          <a:xfrm>
            <a:off x="6516216" y="3429000"/>
            <a:ext cx="936104" cy="648072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7" name="Text Box 137"/>
          <p:cNvSpPr txBox="1">
            <a:spLocks noChangeArrowheads="1"/>
          </p:cNvSpPr>
          <p:nvPr/>
        </p:nvSpPr>
        <p:spPr bwMode="auto">
          <a:xfrm>
            <a:off x="5736544" y="370538"/>
            <a:ext cx="966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Meiosis</a:t>
            </a:r>
          </a:p>
        </p:txBody>
      </p:sp>
      <p:sp>
        <p:nvSpPr>
          <p:cNvPr id="73" name="Text Box 138"/>
          <p:cNvSpPr txBox="1">
            <a:spLocks noChangeArrowheads="1"/>
          </p:cNvSpPr>
          <p:nvPr/>
        </p:nvSpPr>
        <p:spPr bwMode="auto">
          <a:xfrm>
            <a:off x="1272048" y="370538"/>
            <a:ext cx="2403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Mitosis in diploid cells</a:t>
            </a: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494987" y="5085184"/>
            <a:ext cx="19543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Meiotic division II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707904" y="3429000"/>
            <a:ext cx="187743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Meiotic division I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87138" y="-5789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Lets consider again “How meiosis evolved.”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0250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3" name="AutoShape 3"/>
          <p:cNvSpPr>
            <a:spLocks noChangeArrowheads="1"/>
          </p:cNvSpPr>
          <p:nvPr/>
        </p:nvSpPr>
        <p:spPr bwMode="auto">
          <a:xfrm>
            <a:off x="1736725" y="10525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65" name="Text Box 13"/>
          <p:cNvSpPr txBox="1">
            <a:spLocks noChangeArrowheads="1"/>
          </p:cNvSpPr>
          <p:nvPr/>
        </p:nvSpPr>
        <p:spPr bwMode="auto">
          <a:xfrm>
            <a:off x="974725" y="1281113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 dirty="0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 dirty="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03" name="Line 19"/>
          <p:cNvSpPr>
            <a:spLocks noChangeShapeType="1"/>
          </p:cNvSpPr>
          <p:nvPr/>
        </p:nvSpPr>
        <p:spPr bwMode="auto">
          <a:xfrm>
            <a:off x="1835696" y="22050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58" name="AutoShape 21"/>
          <p:cNvSpPr>
            <a:spLocks noChangeArrowheads="1"/>
          </p:cNvSpPr>
          <p:nvPr/>
        </p:nvSpPr>
        <p:spPr bwMode="auto">
          <a:xfrm>
            <a:off x="1620838" y="285273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60" name="Text Box 23"/>
          <p:cNvSpPr txBox="1">
            <a:spLocks noChangeArrowheads="1"/>
          </p:cNvSpPr>
          <p:nvPr/>
        </p:nvSpPr>
        <p:spPr bwMode="auto">
          <a:xfrm>
            <a:off x="755576" y="3081338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 dirty="0">
                <a:solidFill>
                  <a:srgbClr val="000000"/>
                </a:solidFill>
                <a:latin typeface="Times" charset="0"/>
                <a:ea typeface="Osaka" charset="-128"/>
              </a:rPr>
              <a:t>2n</a:t>
            </a:r>
            <a:endParaRPr lang="en-US" altLang="ja-JP" sz="2400" dirty="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61" name="AutoShape 24"/>
          <p:cNvSpPr>
            <a:spLocks noChangeArrowheads="1"/>
          </p:cNvSpPr>
          <p:nvPr/>
        </p:nvSpPr>
        <p:spPr bwMode="auto">
          <a:xfrm>
            <a:off x="1765301" y="285273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05" name="Line 27"/>
          <p:cNvSpPr>
            <a:spLocks noChangeShapeType="1"/>
          </p:cNvSpPr>
          <p:nvPr/>
        </p:nvSpPr>
        <p:spPr bwMode="auto">
          <a:xfrm flipH="1">
            <a:off x="1259632" y="3789040"/>
            <a:ext cx="504056" cy="936104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55" name="AutoShape 29"/>
          <p:cNvSpPr>
            <a:spLocks noChangeArrowheads="1"/>
          </p:cNvSpPr>
          <p:nvPr/>
        </p:nvSpPr>
        <p:spPr bwMode="auto">
          <a:xfrm>
            <a:off x="1157288" y="4689475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57" name="Text Box 31"/>
          <p:cNvSpPr txBox="1">
            <a:spLocks noChangeArrowheads="1"/>
          </p:cNvSpPr>
          <p:nvPr/>
        </p:nvSpPr>
        <p:spPr bwMode="auto">
          <a:xfrm>
            <a:off x="467544" y="4877131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 dirty="0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 dirty="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52" name="AutoShape 33"/>
          <p:cNvSpPr>
            <a:spLocks noChangeArrowheads="1"/>
          </p:cNvSpPr>
          <p:nvPr/>
        </p:nvSpPr>
        <p:spPr bwMode="auto">
          <a:xfrm>
            <a:off x="2957513" y="468788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54" name="Text Box 35"/>
          <p:cNvSpPr txBox="1">
            <a:spLocks noChangeArrowheads="1"/>
          </p:cNvSpPr>
          <p:nvPr/>
        </p:nvSpPr>
        <p:spPr bwMode="auto">
          <a:xfrm>
            <a:off x="2267769" y="4875544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 dirty="0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 dirty="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51" name="Text Box 37"/>
          <p:cNvSpPr txBox="1">
            <a:spLocks noChangeArrowheads="1"/>
          </p:cNvSpPr>
          <p:nvPr/>
        </p:nvSpPr>
        <p:spPr bwMode="auto">
          <a:xfrm>
            <a:off x="1692276" y="482441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5607" name="Text Box 87"/>
          <p:cNvSpPr txBox="1">
            <a:spLocks noChangeArrowheads="1"/>
          </p:cNvSpPr>
          <p:nvPr/>
        </p:nvSpPr>
        <p:spPr bwMode="auto">
          <a:xfrm>
            <a:off x="1043608" y="332656"/>
            <a:ext cx="2480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Mitosis in haploid cells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25646" name="AutoShape 39"/>
          <p:cNvSpPr>
            <a:spLocks noChangeArrowheads="1"/>
          </p:cNvSpPr>
          <p:nvPr/>
        </p:nvSpPr>
        <p:spPr bwMode="auto">
          <a:xfrm>
            <a:off x="6127750" y="85725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7" name="AutoShape 40"/>
          <p:cNvSpPr>
            <a:spLocks noChangeArrowheads="1"/>
          </p:cNvSpPr>
          <p:nvPr/>
        </p:nvSpPr>
        <p:spPr bwMode="auto">
          <a:xfrm>
            <a:off x="6432550" y="85725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8" name="Text Box 41"/>
          <p:cNvSpPr txBox="1">
            <a:spLocks noChangeArrowheads="1"/>
          </p:cNvSpPr>
          <p:nvPr/>
        </p:nvSpPr>
        <p:spPr bwMode="auto">
          <a:xfrm>
            <a:off x="5365750" y="108585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09" name="Line 42"/>
          <p:cNvSpPr>
            <a:spLocks noChangeShapeType="1"/>
          </p:cNvSpPr>
          <p:nvPr/>
        </p:nvSpPr>
        <p:spPr bwMode="auto">
          <a:xfrm>
            <a:off x="6337300" y="18653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1" name="AutoShape 44"/>
          <p:cNvSpPr>
            <a:spLocks noChangeArrowheads="1"/>
          </p:cNvSpPr>
          <p:nvPr/>
        </p:nvSpPr>
        <p:spPr bwMode="auto">
          <a:xfrm>
            <a:off x="6013450" y="25130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2" name="AutoShape 45"/>
          <p:cNvSpPr>
            <a:spLocks noChangeArrowheads="1"/>
          </p:cNvSpPr>
          <p:nvPr/>
        </p:nvSpPr>
        <p:spPr bwMode="auto">
          <a:xfrm>
            <a:off x="6359525" y="25130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3" name="Text Box 46"/>
          <p:cNvSpPr txBox="1">
            <a:spLocks noChangeArrowheads="1"/>
          </p:cNvSpPr>
          <p:nvPr/>
        </p:nvSpPr>
        <p:spPr bwMode="auto">
          <a:xfrm>
            <a:off x="5292725" y="2741613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4</a:t>
            </a: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44" name="AutoShape 47"/>
          <p:cNvSpPr>
            <a:spLocks noChangeArrowheads="1"/>
          </p:cNvSpPr>
          <p:nvPr/>
        </p:nvSpPr>
        <p:spPr bwMode="auto">
          <a:xfrm>
            <a:off x="6157913" y="25130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5" name="AutoShape 48"/>
          <p:cNvSpPr>
            <a:spLocks noChangeArrowheads="1"/>
          </p:cNvSpPr>
          <p:nvPr/>
        </p:nvSpPr>
        <p:spPr bwMode="auto">
          <a:xfrm>
            <a:off x="6508750" y="25130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11" name="Line 49"/>
          <p:cNvSpPr>
            <a:spLocks noChangeShapeType="1"/>
          </p:cNvSpPr>
          <p:nvPr/>
        </p:nvSpPr>
        <p:spPr bwMode="auto">
          <a:xfrm>
            <a:off x="6337300" y="36655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38" name="AutoShape 51"/>
          <p:cNvSpPr>
            <a:spLocks noChangeArrowheads="1"/>
          </p:cNvSpPr>
          <p:nvPr/>
        </p:nvSpPr>
        <p:spPr bwMode="auto">
          <a:xfrm>
            <a:off x="5118100" y="409733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39" name="AutoShape 52"/>
          <p:cNvSpPr>
            <a:spLocks noChangeArrowheads="1"/>
          </p:cNvSpPr>
          <p:nvPr/>
        </p:nvSpPr>
        <p:spPr bwMode="auto">
          <a:xfrm>
            <a:off x="5283200" y="409733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0" name="Text Box 53"/>
          <p:cNvSpPr txBox="1">
            <a:spLocks noChangeArrowheads="1"/>
          </p:cNvSpPr>
          <p:nvPr/>
        </p:nvSpPr>
        <p:spPr bwMode="auto">
          <a:xfrm>
            <a:off x="4356100" y="4325938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13" name="Text Box 58"/>
          <p:cNvSpPr txBox="1">
            <a:spLocks noChangeArrowheads="1"/>
          </p:cNvSpPr>
          <p:nvPr/>
        </p:nvSpPr>
        <p:spPr bwMode="auto">
          <a:xfrm>
            <a:off x="6111875" y="417671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5614" name="Line 59"/>
          <p:cNvSpPr>
            <a:spLocks noChangeShapeType="1"/>
          </p:cNvSpPr>
          <p:nvPr/>
        </p:nvSpPr>
        <p:spPr bwMode="auto">
          <a:xfrm>
            <a:off x="5292725" y="51054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6588125" y="4097338"/>
            <a:ext cx="1079500" cy="914400"/>
            <a:chOff x="2971" y="2432"/>
            <a:chExt cx="680" cy="576"/>
          </a:xfrm>
        </p:grpSpPr>
        <p:sp>
          <p:nvSpPr>
            <p:cNvPr id="25635" name="AutoShape 62"/>
            <p:cNvSpPr>
              <a:spLocks noChangeArrowheads="1"/>
            </p:cNvSpPr>
            <p:nvPr/>
          </p:nvSpPr>
          <p:spPr bwMode="auto">
            <a:xfrm>
              <a:off x="3451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36" name="AutoShape 63"/>
            <p:cNvSpPr>
              <a:spLocks noChangeArrowheads="1"/>
            </p:cNvSpPr>
            <p:nvPr/>
          </p:nvSpPr>
          <p:spPr bwMode="auto">
            <a:xfrm>
              <a:off x="3555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37" name="Text Box 64"/>
            <p:cNvSpPr txBox="1">
              <a:spLocks noChangeArrowheads="1"/>
            </p:cNvSpPr>
            <p:nvPr/>
          </p:nvSpPr>
          <p:spPr bwMode="auto">
            <a:xfrm>
              <a:off x="2971" y="2576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2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</p:grpSp>
      <p:sp>
        <p:nvSpPr>
          <p:cNvPr id="25633" name="AutoShape 66"/>
          <p:cNvSpPr>
            <a:spLocks noChangeArrowheads="1"/>
          </p:cNvSpPr>
          <p:nvPr/>
        </p:nvSpPr>
        <p:spPr bwMode="auto">
          <a:xfrm>
            <a:off x="4787901" y="5610225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34" name="Text Box 68"/>
          <p:cNvSpPr txBox="1">
            <a:spLocks noChangeArrowheads="1"/>
          </p:cNvSpPr>
          <p:nvPr/>
        </p:nvSpPr>
        <p:spPr bwMode="auto">
          <a:xfrm>
            <a:off x="4284663" y="5838825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31" name="AutoShape 71"/>
          <p:cNvSpPr>
            <a:spLocks noChangeArrowheads="1"/>
          </p:cNvSpPr>
          <p:nvPr/>
        </p:nvSpPr>
        <p:spPr bwMode="auto">
          <a:xfrm>
            <a:off x="5919788" y="5610225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32" name="Text Box 72"/>
          <p:cNvSpPr txBox="1">
            <a:spLocks noChangeArrowheads="1"/>
          </p:cNvSpPr>
          <p:nvPr/>
        </p:nvSpPr>
        <p:spPr bwMode="auto">
          <a:xfrm>
            <a:off x="5416550" y="5838825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30" name="Text Box 79"/>
          <p:cNvSpPr txBox="1">
            <a:spLocks noChangeArrowheads="1"/>
          </p:cNvSpPr>
          <p:nvPr/>
        </p:nvSpPr>
        <p:spPr bwMode="auto">
          <a:xfrm>
            <a:off x="5005388" y="574675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5617" name="Line 81"/>
          <p:cNvSpPr>
            <a:spLocks noChangeShapeType="1"/>
          </p:cNvSpPr>
          <p:nvPr/>
        </p:nvSpPr>
        <p:spPr bwMode="auto">
          <a:xfrm>
            <a:off x="7524750" y="50339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6588125" y="5610225"/>
            <a:ext cx="1871663" cy="914400"/>
            <a:chOff x="2880" y="3385"/>
            <a:chExt cx="1179" cy="576"/>
          </a:xfrm>
        </p:grpSpPr>
        <p:grpSp>
          <p:nvGrpSpPr>
            <p:cNvPr id="4" name="Group 90"/>
            <p:cNvGrpSpPr>
              <a:grpSpLocks/>
            </p:cNvGrpSpPr>
            <p:nvPr/>
          </p:nvGrpSpPr>
          <p:grpSpPr bwMode="auto">
            <a:xfrm>
              <a:off x="2880" y="3385"/>
              <a:ext cx="466" cy="576"/>
              <a:chOff x="3107" y="3521"/>
              <a:chExt cx="466" cy="576"/>
            </a:xfrm>
          </p:grpSpPr>
          <p:sp>
            <p:nvSpPr>
              <p:cNvPr id="25626" name="AutoShape 91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7" name="Text Box 92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grpSp>
          <p:nvGrpSpPr>
            <p:cNvPr id="5" name="Group 93"/>
            <p:cNvGrpSpPr>
              <a:grpSpLocks/>
            </p:cNvGrpSpPr>
            <p:nvPr/>
          </p:nvGrpSpPr>
          <p:grpSpPr bwMode="auto">
            <a:xfrm>
              <a:off x="3593" y="3385"/>
              <a:ext cx="466" cy="576"/>
              <a:chOff x="3107" y="3521"/>
              <a:chExt cx="466" cy="576"/>
            </a:xfrm>
          </p:grpSpPr>
          <p:sp>
            <p:nvSpPr>
              <p:cNvPr id="25624" name="AutoShape 94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Text Box 95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sp>
          <p:nvSpPr>
            <p:cNvPr id="25623" name="Text Box 96"/>
            <p:cNvSpPr txBox="1">
              <a:spLocks noChangeArrowheads="1"/>
            </p:cNvSpPr>
            <p:nvPr/>
          </p:nvSpPr>
          <p:spPr bwMode="auto">
            <a:xfrm>
              <a:off x="3334" y="3471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>
                  <a:solidFill>
                    <a:srgbClr val="000000"/>
                  </a:solidFill>
                </a:rPr>
                <a:t>+</a:t>
              </a:r>
            </a:p>
          </p:txBody>
        </p:sp>
      </p:grpSp>
      <p:sp>
        <p:nvSpPr>
          <p:cNvPr id="25619" name="Text Box 97"/>
          <p:cNvSpPr txBox="1">
            <a:spLocks noChangeArrowheads="1"/>
          </p:cNvSpPr>
          <p:nvPr/>
        </p:nvSpPr>
        <p:spPr bwMode="auto">
          <a:xfrm>
            <a:off x="6110288" y="5761038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5620" name="Text Box 99"/>
          <p:cNvSpPr txBox="1">
            <a:spLocks noChangeArrowheads="1"/>
          </p:cNvSpPr>
          <p:nvPr/>
        </p:nvSpPr>
        <p:spPr bwMode="auto">
          <a:xfrm>
            <a:off x="5795963" y="260350"/>
            <a:ext cx="2467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Meiosis in diploid cells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1" name="Line 27"/>
          <p:cNvSpPr>
            <a:spLocks noChangeShapeType="1"/>
          </p:cNvSpPr>
          <p:nvPr/>
        </p:nvSpPr>
        <p:spPr bwMode="auto">
          <a:xfrm>
            <a:off x="1763688" y="3789040"/>
            <a:ext cx="1296144" cy="864096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4" name="Line 27"/>
          <p:cNvSpPr>
            <a:spLocks noChangeShapeType="1"/>
          </p:cNvSpPr>
          <p:nvPr/>
        </p:nvSpPr>
        <p:spPr bwMode="auto">
          <a:xfrm flipH="1">
            <a:off x="5292080" y="3429000"/>
            <a:ext cx="864096" cy="64807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5" name="Line 27"/>
          <p:cNvSpPr>
            <a:spLocks noChangeShapeType="1"/>
          </p:cNvSpPr>
          <p:nvPr/>
        </p:nvSpPr>
        <p:spPr bwMode="auto">
          <a:xfrm>
            <a:off x="6516216" y="3429000"/>
            <a:ext cx="936104" cy="648072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1259632" y="2708920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1331640" y="908720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827584" y="4509120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2627784" y="4509120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4788024" y="3933056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4355976" y="5373216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5508104" y="5373216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9" name="円/楕円 78"/>
          <p:cNvSpPr/>
          <p:nvPr/>
        </p:nvSpPr>
        <p:spPr>
          <a:xfrm>
            <a:off x="5840848" y="2304168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0" name="円/楕円 79"/>
          <p:cNvSpPr/>
          <p:nvPr/>
        </p:nvSpPr>
        <p:spPr>
          <a:xfrm>
            <a:off x="5840848" y="661632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494987" y="5085184"/>
            <a:ext cx="19543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Meiotic division II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707904" y="3429000"/>
            <a:ext cx="187743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Meiotic division I</a:t>
            </a:r>
            <a:endParaRPr lang="ja-JP" altLang="en-US" dirty="0">
              <a:solidFill>
                <a:srgbClr val="000000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62DFC63-04B7-0688-40B2-24C78B5B9836}"/>
              </a:ext>
            </a:extLst>
          </p:cNvPr>
          <p:cNvGrpSpPr/>
          <p:nvPr/>
        </p:nvGrpSpPr>
        <p:grpSpPr>
          <a:xfrm>
            <a:off x="6146100" y="4272259"/>
            <a:ext cx="2738250" cy="803359"/>
            <a:chOff x="6077404" y="4274440"/>
            <a:chExt cx="2738250" cy="803359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5DA949E-9B23-52C7-6438-0B0C6265E39F}"/>
                </a:ext>
              </a:extLst>
            </p:cNvPr>
            <p:cNvSpPr txBox="1"/>
            <p:nvPr/>
          </p:nvSpPr>
          <p:spPr>
            <a:xfrm rot="5400000">
              <a:off x="6417129" y="4572853"/>
              <a:ext cx="42511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>
                  <a:solidFill>
                    <a:srgbClr val="FF0000"/>
                  </a:solidFill>
                </a:rPr>
                <a:t>=</a:t>
              </a:r>
              <a:endParaRPr kumimoji="1" lang="ja-JP" alt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 Box 87">
              <a:extLst>
                <a:ext uri="{FF2B5EF4-FFF2-40B4-BE49-F238E27FC236}">
                  <a16:creationId xmlns:a16="http://schemas.microsoft.com/office/drawing/2014/main" id="{91B6AE85-8564-6874-76D6-047FB0323E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7404" y="4274440"/>
              <a:ext cx="2738250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solidFill>
                    <a:srgbClr val="FF0000"/>
                  </a:solidFill>
                </a:rPr>
                <a:t>Mitosis in haploid cells</a:t>
              </a:r>
              <a:endParaRPr lang="ja-JP" alt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58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19"/>
          <p:cNvSpPr>
            <a:spLocks noChangeShapeType="1"/>
          </p:cNvSpPr>
          <p:nvPr/>
        </p:nvSpPr>
        <p:spPr bwMode="auto">
          <a:xfrm>
            <a:off x="1763688" y="2204864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58" name="AutoShape 21"/>
          <p:cNvSpPr>
            <a:spLocks noChangeArrowheads="1"/>
          </p:cNvSpPr>
          <p:nvPr/>
        </p:nvSpPr>
        <p:spPr bwMode="auto">
          <a:xfrm>
            <a:off x="1548309" y="285273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61" name="AutoShape 24"/>
          <p:cNvSpPr>
            <a:spLocks noChangeArrowheads="1"/>
          </p:cNvSpPr>
          <p:nvPr/>
        </p:nvSpPr>
        <p:spPr bwMode="auto">
          <a:xfrm>
            <a:off x="1898799" y="285273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51" name="Text Box 37"/>
          <p:cNvSpPr txBox="1">
            <a:spLocks noChangeArrowheads="1"/>
          </p:cNvSpPr>
          <p:nvPr/>
        </p:nvSpPr>
        <p:spPr bwMode="auto">
          <a:xfrm>
            <a:off x="1672878" y="482441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5607" name="Text Box 87"/>
          <p:cNvSpPr txBox="1">
            <a:spLocks noChangeArrowheads="1"/>
          </p:cNvSpPr>
          <p:nvPr/>
        </p:nvSpPr>
        <p:spPr bwMode="auto">
          <a:xfrm>
            <a:off x="1043608" y="332656"/>
            <a:ext cx="3159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err="1">
                <a:solidFill>
                  <a:srgbClr val="000000"/>
                </a:solidFill>
              </a:rPr>
              <a:t>Zygosis</a:t>
            </a:r>
            <a:r>
              <a:rPr lang="en-US" altLang="ja-JP" dirty="0">
                <a:solidFill>
                  <a:srgbClr val="000000"/>
                </a:solidFill>
              </a:rPr>
              <a:t> in haploid organisms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25646" name="AutoShape 39"/>
          <p:cNvSpPr>
            <a:spLocks noChangeArrowheads="1"/>
          </p:cNvSpPr>
          <p:nvPr/>
        </p:nvSpPr>
        <p:spPr bwMode="auto">
          <a:xfrm>
            <a:off x="6127750" y="85725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7" name="AutoShape 40"/>
          <p:cNvSpPr>
            <a:spLocks noChangeArrowheads="1"/>
          </p:cNvSpPr>
          <p:nvPr/>
        </p:nvSpPr>
        <p:spPr bwMode="auto">
          <a:xfrm>
            <a:off x="6432550" y="857250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8" name="Text Box 41"/>
          <p:cNvSpPr txBox="1">
            <a:spLocks noChangeArrowheads="1"/>
          </p:cNvSpPr>
          <p:nvPr/>
        </p:nvSpPr>
        <p:spPr bwMode="auto">
          <a:xfrm>
            <a:off x="5365750" y="108585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09" name="Line 42"/>
          <p:cNvSpPr>
            <a:spLocks noChangeShapeType="1"/>
          </p:cNvSpPr>
          <p:nvPr/>
        </p:nvSpPr>
        <p:spPr bwMode="auto">
          <a:xfrm>
            <a:off x="6337300" y="18653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1" name="AutoShape 44"/>
          <p:cNvSpPr>
            <a:spLocks noChangeArrowheads="1"/>
          </p:cNvSpPr>
          <p:nvPr/>
        </p:nvSpPr>
        <p:spPr bwMode="auto">
          <a:xfrm>
            <a:off x="6013450" y="25130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2" name="AutoShape 45"/>
          <p:cNvSpPr>
            <a:spLocks noChangeArrowheads="1"/>
          </p:cNvSpPr>
          <p:nvPr/>
        </p:nvSpPr>
        <p:spPr bwMode="auto">
          <a:xfrm>
            <a:off x="6359525" y="25130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3" name="Text Box 46"/>
          <p:cNvSpPr txBox="1">
            <a:spLocks noChangeArrowheads="1"/>
          </p:cNvSpPr>
          <p:nvPr/>
        </p:nvSpPr>
        <p:spPr bwMode="auto">
          <a:xfrm>
            <a:off x="5292725" y="2741613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4</a:t>
            </a: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44" name="AutoShape 47"/>
          <p:cNvSpPr>
            <a:spLocks noChangeArrowheads="1"/>
          </p:cNvSpPr>
          <p:nvPr/>
        </p:nvSpPr>
        <p:spPr bwMode="auto">
          <a:xfrm>
            <a:off x="6157913" y="25130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5" name="AutoShape 48"/>
          <p:cNvSpPr>
            <a:spLocks noChangeArrowheads="1"/>
          </p:cNvSpPr>
          <p:nvPr/>
        </p:nvSpPr>
        <p:spPr bwMode="auto">
          <a:xfrm>
            <a:off x="6508750" y="2513013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11" name="Line 49"/>
          <p:cNvSpPr>
            <a:spLocks noChangeShapeType="1"/>
          </p:cNvSpPr>
          <p:nvPr/>
        </p:nvSpPr>
        <p:spPr bwMode="auto">
          <a:xfrm>
            <a:off x="6337300" y="36655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38" name="AutoShape 51"/>
          <p:cNvSpPr>
            <a:spLocks noChangeArrowheads="1"/>
          </p:cNvSpPr>
          <p:nvPr/>
        </p:nvSpPr>
        <p:spPr bwMode="auto">
          <a:xfrm>
            <a:off x="5118100" y="409733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39" name="AutoShape 52"/>
          <p:cNvSpPr>
            <a:spLocks noChangeArrowheads="1"/>
          </p:cNvSpPr>
          <p:nvPr/>
        </p:nvSpPr>
        <p:spPr bwMode="auto">
          <a:xfrm>
            <a:off x="5283200" y="4097338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40" name="Text Box 53"/>
          <p:cNvSpPr txBox="1">
            <a:spLocks noChangeArrowheads="1"/>
          </p:cNvSpPr>
          <p:nvPr/>
        </p:nvSpPr>
        <p:spPr bwMode="auto">
          <a:xfrm>
            <a:off x="4356100" y="4325938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13" name="Text Box 58"/>
          <p:cNvSpPr txBox="1">
            <a:spLocks noChangeArrowheads="1"/>
          </p:cNvSpPr>
          <p:nvPr/>
        </p:nvSpPr>
        <p:spPr bwMode="auto">
          <a:xfrm>
            <a:off x="6111875" y="417671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5614" name="Line 59"/>
          <p:cNvSpPr>
            <a:spLocks noChangeShapeType="1"/>
          </p:cNvSpPr>
          <p:nvPr/>
        </p:nvSpPr>
        <p:spPr bwMode="auto">
          <a:xfrm>
            <a:off x="5292725" y="51054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6588125" y="4097338"/>
            <a:ext cx="1079500" cy="914400"/>
            <a:chOff x="2971" y="2432"/>
            <a:chExt cx="680" cy="576"/>
          </a:xfrm>
        </p:grpSpPr>
        <p:sp>
          <p:nvSpPr>
            <p:cNvPr id="25635" name="AutoShape 62"/>
            <p:cNvSpPr>
              <a:spLocks noChangeArrowheads="1"/>
            </p:cNvSpPr>
            <p:nvPr/>
          </p:nvSpPr>
          <p:spPr bwMode="auto">
            <a:xfrm>
              <a:off x="3451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36" name="AutoShape 63"/>
            <p:cNvSpPr>
              <a:spLocks noChangeArrowheads="1"/>
            </p:cNvSpPr>
            <p:nvPr/>
          </p:nvSpPr>
          <p:spPr bwMode="auto">
            <a:xfrm>
              <a:off x="3555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37" name="Text Box 64"/>
            <p:cNvSpPr txBox="1">
              <a:spLocks noChangeArrowheads="1"/>
            </p:cNvSpPr>
            <p:nvPr/>
          </p:nvSpPr>
          <p:spPr bwMode="auto">
            <a:xfrm>
              <a:off x="2971" y="2576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2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</p:grpSp>
      <p:sp>
        <p:nvSpPr>
          <p:cNvPr id="25633" name="AutoShape 66"/>
          <p:cNvSpPr>
            <a:spLocks noChangeArrowheads="1"/>
          </p:cNvSpPr>
          <p:nvPr/>
        </p:nvSpPr>
        <p:spPr bwMode="auto">
          <a:xfrm>
            <a:off x="4787901" y="5610225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34" name="Text Box 68"/>
          <p:cNvSpPr txBox="1">
            <a:spLocks noChangeArrowheads="1"/>
          </p:cNvSpPr>
          <p:nvPr/>
        </p:nvSpPr>
        <p:spPr bwMode="auto">
          <a:xfrm>
            <a:off x="4284663" y="5838825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31" name="AutoShape 71"/>
          <p:cNvSpPr>
            <a:spLocks noChangeArrowheads="1"/>
          </p:cNvSpPr>
          <p:nvPr/>
        </p:nvSpPr>
        <p:spPr bwMode="auto">
          <a:xfrm>
            <a:off x="5919788" y="5610225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32" name="Text Box 72"/>
          <p:cNvSpPr txBox="1">
            <a:spLocks noChangeArrowheads="1"/>
          </p:cNvSpPr>
          <p:nvPr/>
        </p:nvSpPr>
        <p:spPr bwMode="auto">
          <a:xfrm>
            <a:off x="5416550" y="5838825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24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5630" name="Text Box 79"/>
          <p:cNvSpPr txBox="1">
            <a:spLocks noChangeArrowheads="1"/>
          </p:cNvSpPr>
          <p:nvPr/>
        </p:nvSpPr>
        <p:spPr bwMode="auto">
          <a:xfrm>
            <a:off x="5005388" y="574675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5617" name="Line 81"/>
          <p:cNvSpPr>
            <a:spLocks noChangeShapeType="1"/>
          </p:cNvSpPr>
          <p:nvPr/>
        </p:nvSpPr>
        <p:spPr bwMode="auto">
          <a:xfrm>
            <a:off x="7524750" y="50339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6588125" y="5610225"/>
            <a:ext cx="1871663" cy="914400"/>
            <a:chOff x="2880" y="3385"/>
            <a:chExt cx="1179" cy="576"/>
          </a:xfrm>
        </p:grpSpPr>
        <p:grpSp>
          <p:nvGrpSpPr>
            <p:cNvPr id="4" name="Group 90"/>
            <p:cNvGrpSpPr>
              <a:grpSpLocks/>
            </p:cNvGrpSpPr>
            <p:nvPr/>
          </p:nvGrpSpPr>
          <p:grpSpPr bwMode="auto">
            <a:xfrm>
              <a:off x="2880" y="3385"/>
              <a:ext cx="466" cy="576"/>
              <a:chOff x="3107" y="3521"/>
              <a:chExt cx="466" cy="576"/>
            </a:xfrm>
          </p:grpSpPr>
          <p:sp>
            <p:nvSpPr>
              <p:cNvPr id="25626" name="AutoShape 91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7" name="Text Box 92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grpSp>
          <p:nvGrpSpPr>
            <p:cNvPr id="5" name="Group 93"/>
            <p:cNvGrpSpPr>
              <a:grpSpLocks/>
            </p:cNvGrpSpPr>
            <p:nvPr/>
          </p:nvGrpSpPr>
          <p:grpSpPr bwMode="auto">
            <a:xfrm>
              <a:off x="3593" y="3385"/>
              <a:ext cx="466" cy="576"/>
              <a:chOff x="3107" y="3521"/>
              <a:chExt cx="466" cy="576"/>
            </a:xfrm>
          </p:grpSpPr>
          <p:sp>
            <p:nvSpPr>
              <p:cNvPr id="25624" name="AutoShape 94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Text Box 95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sp>
          <p:nvSpPr>
            <p:cNvPr id="25623" name="Text Box 96"/>
            <p:cNvSpPr txBox="1">
              <a:spLocks noChangeArrowheads="1"/>
            </p:cNvSpPr>
            <p:nvPr/>
          </p:nvSpPr>
          <p:spPr bwMode="auto">
            <a:xfrm>
              <a:off x="3334" y="3471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>
                  <a:solidFill>
                    <a:srgbClr val="000000"/>
                  </a:solidFill>
                </a:rPr>
                <a:t>+</a:t>
              </a:r>
            </a:p>
          </p:txBody>
        </p:sp>
      </p:grpSp>
      <p:sp>
        <p:nvSpPr>
          <p:cNvPr id="25619" name="Text Box 97"/>
          <p:cNvSpPr txBox="1">
            <a:spLocks noChangeArrowheads="1"/>
          </p:cNvSpPr>
          <p:nvPr/>
        </p:nvSpPr>
        <p:spPr bwMode="auto">
          <a:xfrm>
            <a:off x="6110288" y="5761038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5620" name="Text Box 99"/>
          <p:cNvSpPr txBox="1">
            <a:spLocks noChangeArrowheads="1"/>
          </p:cNvSpPr>
          <p:nvPr/>
        </p:nvSpPr>
        <p:spPr bwMode="auto">
          <a:xfrm>
            <a:off x="5795963" y="260350"/>
            <a:ext cx="966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Meiosis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4" name="Line 27"/>
          <p:cNvSpPr>
            <a:spLocks noChangeShapeType="1"/>
          </p:cNvSpPr>
          <p:nvPr/>
        </p:nvSpPr>
        <p:spPr bwMode="auto">
          <a:xfrm flipH="1">
            <a:off x="5292080" y="3429000"/>
            <a:ext cx="864096" cy="64807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5" name="Line 27"/>
          <p:cNvSpPr>
            <a:spLocks noChangeShapeType="1"/>
          </p:cNvSpPr>
          <p:nvPr/>
        </p:nvSpPr>
        <p:spPr bwMode="auto">
          <a:xfrm>
            <a:off x="6516216" y="3429000"/>
            <a:ext cx="936104" cy="648072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5" name="AutoShape 29"/>
          <p:cNvSpPr>
            <a:spLocks noChangeArrowheads="1"/>
          </p:cNvSpPr>
          <p:nvPr/>
        </p:nvSpPr>
        <p:spPr bwMode="auto">
          <a:xfrm>
            <a:off x="940668" y="1061814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7" name="AutoShape 33"/>
          <p:cNvSpPr>
            <a:spLocks noChangeArrowheads="1"/>
          </p:cNvSpPr>
          <p:nvPr/>
        </p:nvSpPr>
        <p:spPr bwMode="auto">
          <a:xfrm>
            <a:off x="2740893" y="1060227"/>
            <a:ext cx="152400" cy="9144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1672878" y="1196752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0" name="Line 19"/>
          <p:cNvSpPr>
            <a:spLocks noChangeShapeType="1"/>
          </p:cNvSpPr>
          <p:nvPr/>
        </p:nvSpPr>
        <p:spPr bwMode="auto">
          <a:xfrm>
            <a:off x="1763688" y="4005064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646968" y="308260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X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6" name="AutoShape 24"/>
          <p:cNvSpPr>
            <a:spLocks noChangeArrowheads="1"/>
          </p:cNvSpPr>
          <p:nvPr/>
        </p:nvSpPr>
        <p:spPr bwMode="auto">
          <a:xfrm>
            <a:off x="1561312" y="3068960"/>
            <a:ext cx="144016" cy="36004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7" name="AutoShape 24"/>
          <p:cNvSpPr>
            <a:spLocks noChangeArrowheads="1"/>
          </p:cNvSpPr>
          <p:nvPr/>
        </p:nvSpPr>
        <p:spPr bwMode="auto">
          <a:xfrm>
            <a:off x="1907704" y="3068960"/>
            <a:ext cx="144016" cy="36004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70" name="グループ化 69"/>
          <p:cNvGrpSpPr/>
          <p:nvPr/>
        </p:nvGrpSpPr>
        <p:grpSpPr>
          <a:xfrm>
            <a:off x="2686144" y="4666784"/>
            <a:ext cx="152921" cy="914400"/>
            <a:chOff x="2699792" y="4725144"/>
            <a:chExt cx="152921" cy="914400"/>
          </a:xfrm>
        </p:grpSpPr>
        <p:sp>
          <p:nvSpPr>
            <p:cNvPr id="68" name="AutoShape 24"/>
            <p:cNvSpPr>
              <a:spLocks noChangeArrowheads="1"/>
            </p:cNvSpPr>
            <p:nvPr/>
          </p:nvSpPr>
          <p:spPr bwMode="auto">
            <a:xfrm>
              <a:off x="2699792" y="4725144"/>
              <a:ext cx="152400" cy="9144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AutoShape 24"/>
            <p:cNvSpPr>
              <a:spLocks noChangeArrowheads="1"/>
            </p:cNvSpPr>
            <p:nvPr/>
          </p:nvSpPr>
          <p:spPr bwMode="auto">
            <a:xfrm>
              <a:off x="2708697" y="4941366"/>
              <a:ext cx="144016" cy="36004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1101968" y="4666784"/>
            <a:ext cx="157019" cy="914400"/>
            <a:chOff x="1700709" y="3005138"/>
            <a:chExt cx="157019" cy="914400"/>
          </a:xfrm>
        </p:grpSpPr>
        <p:sp>
          <p:nvSpPr>
            <p:cNvPr id="73" name="AutoShape 21"/>
            <p:cNvSpPr>
              <a:spLocks noChangeArrowheads="1"/>
            </p:cNvSpPr>
            <p:nvPr/>
          </p:nvSpPr>
          <p:spPr bwMode="auto">
            <a:xfrm>
              <a:off x="1700709" y="3005138"/>
              <a:ext cx="152400" cy="9144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AutoShape 24"/>
            <p:cNvSpPr>
              <a:spLocks noChangeArrowheads="1"/>
            </p:cNvSpPr>
            <p:nvPr/>
          </p:nvSpPr>
          <p:spPr bwMode="auto">
            <a:xfrm>
              <a:off x="1713712" y="3221360"/>
              <a:ext cx="144016" cy="36004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6" name="円/楕円 75"/>
          <p:cNvSpPr/>
          <p:nvPr/>
        </p:nvSpPr>
        <p:spPr>
          <a:xfrm>
            <a:off x="5840848" y="2304168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4788024" y="3933056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2339752" y="836712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9" name="円/楕円 78"/>
          <p:cNvSpPr/>
          <p:nvPr/>
        </p:nvSpPr>
        <p:spPr>
          <a:xfrm>
            <a:off x="539552" y="836712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0" name="円/楕円 79"/>
          <p:cNvSpPr/>
          <p:nvPr/>
        </p:nvSpPr>
        <p:spPr>
          <a:xfrm>
            <a:off x="1331640" y="2636912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1" name="円/楕円 80"/>
          <p:cNvSpPr/>
          <p:nvPr/>
        </p:nvSpPr>
        <p:spPr>
          <a:xfrm>
            <a:off x="2267744" y="4509120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2" name="円/楕円 81"/>
          <p:cNvSpPr/>
          <p:nvPr/>
        </p:nvSpPr>
        <p:spPr>
          <a:xfrm>
            <a:off x="683568" y="4509120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7020272" y="2636912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Genetic 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recombination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7020272" y="3933056"/>
            <a:ext cx="1008112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555776" y="2636912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Genetic 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recombination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5494987" y="5085184"/>
            <a:ext cx="19543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Meiotic division II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3707904" y="3429000"/>
            <a:ext cx="187743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Meiotic division I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72" name="AutoShape 40"/>
          <p:cNvSpPr>
            <a:spLocks noChangeArrowheads="1"/>
          </p:cNvSpPr>
          <p:nvPr/>
        </p:nvSpPr>
        <p:spPr bwMode="auto">
          <a:xfrm>
            <a:off x="6156090" y="2792529"/>
            <a:ext cx="138112" cy="31435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9" name="AutoShape 40"/>
          <p:cNvSpPr>
            <a:spLocks noChangeArrowheads="1"/>
          </p:cNvSpPr>
          <p:nvPr/>
        </p:nvSpPr>
        <p:spPr bwMode="auto">
          <a:xfrm>
            <a:off x="6365082" y="2802902"/>
            <a:ext cx="138112" cy="3143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6156176" y="278092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X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90" name="AutoShape 40"/>
          <p:cNvSpPr>
            <a:spLocks noChangeArrowheads="1"/>
          </p:cNvSpPr>
          <p:nvPr/>
        </p:nvSpPr>
        <p:spPr bwMode="auto">
          <a:xfrm>
            <a:off x="5297488" y="4329063"/>
            <a:ext cx="138112" cy="31435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1" name="AutoShape 40"/>
          <p:cNvSpPr>
            <a:spLocks noChangeArrowheads="1"/>
          </p:cNvSpPr>
          <p:nvPr/>
        </p:nvSpPr>
        <p:spPr bwMode="auto">
          <a:xfrm>
            <a:off x="7364413" y="4340213"/>
            <a:ext cx="138112" cy="3143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2" name="AutoShape 40"/>
          <p:cNvSpPr>
            <a:spLocks noChangeArrowheads="1"/>
          </p:cNvSpPr>
          <p:nvPr/>
        </p:nvSpPr>
        <p:spPr bwMode="auto">
          <a:xfrm>
            <a:off x="5917053" y="5838825"/>
            <a:ext cx="167115" cy="31435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3" name="AutoShape 40"/>
          <p:cNvSpPr>
            <a:spLocks noChangeArrowheads="1"/>
          </p:cNvSpPr>
          <p:nvPr/>
        </p:nvSpPr>
        <p:spPr bwMode="auto">
          <a:xfrm>
            <a:off x="7098507" y="5838825"/>
            <a:ext cx="138112" cy="3143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83568" y="5375235"/>
            <a:ext cx="7848872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Meiosis in diploid cells might be a combination of “mitosis in haploid cells” and “zygosis in haploid cells”.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82394" y="756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接合</a:t>
            </a:r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90948C6-D6BB-8325-7726-8F5B64D63A76}"/>
              </a:ext>
            </a:extLst>
          </p:cNvPr>
          <p:cNvGrpSpPr/>
          <p:nvPr/>
        </p:nvGrpSpPr>
        <p:grpSpPr>
          <a:xfrm>
            <a:off x="2717988" y="2550849"/>
            <a:ext cx="2824812" cy="792993"/>
            <a:chOff x="6077404" y="4274440"/>
            <a:chExt cx="2824812" cy="792993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F1F5066-A360-00DA-AD11-F5B1CDF52EE2}"/>
                </a:ext>
              </a:extLst>
            </p:cNvPr>
            <p:cNvSpPr txBox="1"/>
            <p:nvPr/>
          </p:nvSpPr>
          <p:spPr>
            <a:xfrm rot="5400000">
              <a:off x="8122262" y="4562487"/>
              <a:ext cx="42511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>
                  <a:solidFill>
                    <a:srgbClr val="FF0000"/>
                  </a:solidFill>
                </a:rPr>
                <a:t>=</a:t>
              </a:r>
              <a:endParaRPr kumimoji="1" lang="ja-JP" alt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 Box 87">
              <a:extLst>
                <a:ext uri="{FF2B5EF4-FFF2-40B4-BE49-F238E27FC236}">
                  <a16:creationId xmlns:a16="http://schemas.microsoft.com/office/drawing/2014/main" id="{C1A8269E-9BB8-6BEA-E041-BEB8FA5F1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7404" y="4274440"/>
              <a:ext cx="2824812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solidFill>
                    <a:srgbClr val="FF0000"/>
                  </a:solidFill>
                </a:rPr>
                <a:t>Zygosis in haploid cells</a:t>
              </a:r>
              <a:endParaRPr lang="ja-JP" alt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37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611560" y="260648"/>
            <a:ext cx="5880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 hypothesis for the origin of sexual reproduction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3568" y="1065510"/>
            <a:ext cx="398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The ancestral cells were haploid (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otype Corsiva" pitchFamily="66" charset="0"/>
                <a:ea typeface="ＭＳ Ｐゴシック" charset="-128"/>
                <a:cs typeface="Andalus" pitchFamily="18" charset="-78"/>
              </a:rPr>
              <a:t>n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).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9552" y="2361654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Two haploid cells fused to be a diploid cell transiently and perform gene exchange between DNA strands .</a:t>
            </a:r>
          </a:p>
        </p:txBody>
      </p:sp>
      <p:grpSp>
        <p:nvGrpSpPr>
          <p:cNvPr id="39" name="グループ化 38"/>
          <p:cNvGrpSpPr/>
          <p:nvPr/>
        </p:nvGrpSpPr>
        <p:grpSpPr>
          <a:xfrm>
            <a:off x="683568" y="2661593"/>
            <a:ext cx="4289862" cy="926701"/>
            <a:chOff x="683568" y="2504803"/>
            <a:chExt cx="4289862" cy="926701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683568" y="2504803"/>
              <a:ext cx="39604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 flipH="1">
              <a:off x="2915816" y="2504803"/>
              <a:ext cx="720080" cy="49214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858201" y="3062172"/>
              <a:ext cx="4115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The start of “conjugation = fertilization”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611560" y="2661593"/>
            <a:ext cx="8462129" cy="857197"/>
            <a:chOff x="611560" y="2852936"/>
            <a:chExt cx="8462129" cy="857197"/>
          </a:xfrm>
        </p:grpSpPr>
        <p:cxnSp>
          <p:nvCxnSpPr>
            <p:cNvPr id="20" name="直線コネクタ 19"/>
            <p:cNvCxnSpPr/>
            <p:nvPr/>
          </p:nvCxnSpPr>
          <p:spPr>
            <a:xfrm>
              <a:off x="6156176" y="2852936"/>
              <a:ext cx="244827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611560" y="3140968"/>
              <a:ext cx="223224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>
              <a:off x="6660232" y="2852936"/>
              <a:ext cx="216024" cy="49214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5118760" y="3340801"/>
              <a:ext cx="3954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The start of “genomic recombination”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628976" y="3657798"/>
            <a:ext cx="689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After DNA repair was completed, the cells had to back to haploid.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4157368" y="3976894"/>
            <a:ext cx="3516878" cy="830417"/>
            <a:chOff x="4211960" y="4048035"/>
            <a:chExt cx="3516878" cy="830417"/>
          </a:xfrm>
        </p:grpSpPr>
        <p:cxnSp>
          <p:nvCxnSpPr>
            <p:cNvPr id="29" name="直線コネクタ 28"/>
            <p:cNvCxnSpPr/>
            <p:nvPr/>
          </p:nvCxnSpPr>
          <p:spPr>
            <a:xfrm>
              <a:off x="4211960" y="4048035"/>
              <a:ext cx="252028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>
              <a:off x="5220072" y="4077072"/>
              <a:ext cx="432048" cy="4320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5364088" y="4509120"/>
              <a:ext cx="2364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The start of “meiosis”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2DAD71B-30DB-4E54-1B93-F67D92ABA454}"/>
              </a:ext>
            </a:extLst>
          </p:cNvPr>
          <p:cNvSpPr txBox="1"/>
          <p:nvPr/>
        </p:nvSpPr>
        <p:spPr>
          <a:xfrm>
            <a:off x="539552" y="156956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Strong UV on the ancient earth severely damaged genome DNA of the ancestral cell and the machinery to repair DNA damages has evolved.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01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611560" y="260648"/>
            <a:ext cx="5880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 hypothesis for the origin of sexual reproduction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11560" y="98072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Haploid cells appeared which conduct homologous recombination (HR) for the precise repair of DNA.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2149" y="2202540"/>
            <a:ext cx="8039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Some of haploid cells kept fused (diploid) phase, so</a:t>
            </a:r>
            <a:r>
              <a:rPr kumimoji="1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that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they had no more no need to fuse occasionally for DNA repairment. The life time of those “diploid cells”</a:t>
            </a:r>
            <a:r>
              <a:rPr kumimoji="1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might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be longer than haploid cells.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552149" y="1709977"/>
            <a:ext cx="6980182" cy="841165"/>
            <a:chOff x="1547664" y="3215717"/>
            <a:chExt cx="6980182" cy="841165"/>
          </a:xfrm>
        </p:grpSpPr>
        <p:cxnSp>
          <p:nvCxnSpPr>
            <p:cNvPr id="30" name="直線コネクタ 29"/>
            <p:cNvCxnSpPr>
              <a:cxnSpLocks/>
            </p:cNvCxnSpPr>
            <p:nvPr/>
          </p:nvCxnSpPr>
          <p:spPr>
            <a:xfrm flipV="1">
              <a:off x="1547664" y="4016503"/>
              <a:ext cx="5040000" cy="290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>
              <a:cxnSpLocks/>
            </p:cNvCxnSpPr>
            <p:nvPr/>
          </p:nvCxnSpPr>
          <p:spPr>
            <a:xfrm flipV="1">
              <a:off x="5580112" y="3550619"/>
              <a:ext cx="792088" cy="50626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5868144" y="3215717"/>
              <a:ext cx="2659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</a:rPr>
                <a:t>The start of “diploid cell”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614567" y="3650651"/>
            <a:ext cx="6867422" cy="2646350"/>
            <a:chOff x="614567" y="3650651"/>
            <a:chExt cx="6867422" cy="2646350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614567" y="3650651"/>
              <a:ext cx="4621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dirty="0">
                  <a:solidFill>
                    <a:srgbClr val="000000"/>
                  </a:solidFill>
                </a:rPr>
                <a:t>How can m</a:t>
              </a: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ulti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-cellular organisms evolve ?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067627" y="4170063"/>
              <a:ext cx="5339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</a:rPr>
                <a:t>Multi-cellular organisms = gametes + somatic cells</a:t>
              </a:r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744247" y="4847292"/>
              <a:ext cx="6737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Is it possible that haploid cells construct multi-cellular organism ?</a:t>
              </a:r>
              <a:endParaRPr kumimoji="1" lang="ja-JP" altLang="en-US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744247" y="5311495"/>
              <a:ext cx="6353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Or, only diploid cells can construct multi-cellular organisms ?</a:t>
              </a:r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44247" y="5927669"/>
              <a:ext cx="6207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Currently, I hav</a:t>
              </a:r>
              <a:r>
                <a:rPr lang="en-US" altLang="ja-JP" dirty="0"/>
                <a:t>e no cool answer. Please think by yourself.</a:t>
              </a:r>
              <a:endParaRPr kumimoji="1" lang="ja-JP" altLang="en-US" dirty="0"/>
            </a:p>
          </p:txBody>
        </p:sp>
      </p:grpSp>
      <p:pic>
        <p:nvPicPr>
          <p:cNvPr id="10" name="Picture 4" descr="教える猫のイラスト | ネコスト">
            <a:extLst>
              <a:ext uri="{FF2B5EF4-FFF2-40B4-BE49-F238E27FC236}">
                <a16:creationId xmlns:a16="http://schemas.microsoft.com/office/drawing/2014/main" id="{F01E40E6-CA52-53A9-BA3E-134EFFE0E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736" y="5216624"/>
            <a:ext cx="1477328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49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611560" y="260648"/>
            <a:ext cx="6356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</a:rPr>
              <a:t>“ODA hypothesis for the origin of sexual reproduction” 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71601" y="836712"/>
            <a:ext cx="7344816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Multicellular organisms with diploid cells became larger, more complicated, and longer life because of efficient DNA repair. 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9552" y="1628800"/>
            <a:ext cx="8604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At the same time, because of longevity of the organism,  the machinery to exchange genome between organisms were advantageous to rebuilt damage-free genome (the origin of sexual reproduction), but simple </a:t>
            </a:r>
            <a:r>
              <a:rPr lang="en-US" altLang="ja-JP" dirty="0" err="1">
                <a:solidFill>
                  <a:srgbClr val="000000"/>
                </a:solidFill>
              </a:rPr>
              <a:t>zygosis</a:t>
            </a:r>
            <a:r>
              <a:rPr lang="en-US" altLang="ja-JP" dirty="0">
                <a:solidFill>
                  <a:srgbClr val="000000"/>
                </a:solidFill>
              </a:rPr>
              <a:t> was impossible.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9552" y="263691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Haploid generation cells produced via meiosis became the specific carrier of genome (the origin of gamete) and to built new individual organism. 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3528" y="4437112"/>
            <a:ext cx="8700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The origin of sex might be the demand to genome stability by DNA repair !!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9552" y="342900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Since DNA repair machineries are not perfect, genomes of organisms  become complicated as the result of accumulated mutations and natural selection.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And sexual reproduction also promotes genomic variation and evolution strongly. 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1520" y="4953362"/>
            <a:ext cx="875297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</a:rPr>
              <a:t>This is why we study DNA repair with our Japanese name: </a:t>
            </a:r>
          </a:p>
          <a:p>
            <a:r>
              <a:rPr lang="en-US" altLang="ja-JP" sz="2000" dirty="0">
                <a:solidFill>
                  <a:srgbClr val="000000"/>
                </a:solidFill>
              </a:rPr>
              <a:t>                                                  “Laboratory of Animal Reproduction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System”.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5733256"/>
            <a:ext cx="8587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</a:rPr>
              <a:t>Genomic variations  (and life evolution) might be the inevitable outcome of</a:t>
            </a:r>
          </a:p>
          <a:p>
            <a:r>
              <a:rPr lang="en-US" altLang="ja-JP" sz="2000" dirty="0">
                <a:solidFill>
                  <a:srgbClr val="000000"/>
                </a:solidFill>
              </a:rPr>
              <a:t> imperfect DNA repairing.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0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4038600" y="22098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4724400" y="22098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4038600" y="30480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4724400" y="30480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4038600" y="38862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4724400" y="38862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816008" y="251656"/>
            <a:ext cx="6141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Arial"/>
                <a:ea typeface="Osaka" charset="-128"/>
              </a:rPr>
              <a:t>Germ line cells</a:t>
            </a:r>
            <a:r>
              <a:rPr lang="en-US" altLang="ja-JP" sz="2400" dirty="0">
                <a:solidFill>
                  <a:srgbClr val="000000"/>
                </a:solidFill>
                <a:latin typeface="Arial"/>
                <a:ea typeface="Osaka" charset="-128"/>
              </a:rPr>
              <a:t> (gametes) and </a:t>
            </a:r>
            <a:r>
              <a:rPr lang="en-US" altLang="ja-JP" sz="2400" dirty="0">
                <a:solidFill>
                  <a:srgbClr val="FF0000"/>
                </a:solidFill>
                <a:latin typeface="Arial"/>
                <a:ea typeface="Osaka" charset="-128"/>
              </a:rPr>
              <a:t>Somatic cells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5715000" y="22098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6400800" y="22098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5715000" y="30480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6400800" y="30480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5715000" y="38862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6400800" y="38862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7315200" y="22098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8001000" y="22098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7315200" y="30480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8001000" y="30480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54" name="AutoShape 22"/>
          <p:cNvSpPr>
            <a:spLocks noChangeArrowheads="1"/>
          </p:cNvSpPr>
          <p:nvPr/>
        </p:nvSpPr>
        <p:spPr bwMode="auto">
          <a:xfrm>
            <a:off x="7315200" y="38862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55" name="AutoShape 23"/>
          <p:cNvSpPr>
            <a:spLocks noChangeArrowheads="1"/>
          </p:cNvSpPr>
          <p:nvPr/>
        </p:nvSpPr>
        <p:spPr bwMode="auto">
          <a:xfrm>
            <a:off x="8001000" y="38862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60" name="AutoShape 28"/>
          <p:cNvSpPr>
            <a:spLocks noChangeArrowheads="1"/>
          </p:cNvSpPr>
          <p:nvPr/>
        </p:nvSpPr>
        <p:spPr bwMode="auto">
          <a:xfrm>
            <a:off x="2438400" y="22098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61" name="AutoShape 29"/>
          <p:cNvSpPr>
            <a:spLocks noChangeArrowheads="1"/>
          </p:cNvSpPr>
          <p:nvPr/>
        </p:nvSpPr>
        <p:spPr bwMode="auto">
          <a:xfrm>
            <a:off x="3124200" y="22098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62" name="AutoShape 30"/>
          <p:cNvSpPr>
            <a:spLocks noChangeArrowheads="1"/>
          </p:cNvSpPr>
          <p:nvPr/>
        </p:nvSpPr>
        <p:spPr bwMode="auto">
          <a:xfrm>
            <a:off x="2438400" y="30480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63" name="AutoShape 31"/>
          <p:cNvSpPr>
            <a:spLocks noChangeArrowheads="1"/>
          </p:cNvSpPr>
          <p:nvPr/>
        </p:nvSpPr>
        <p:spPr bwMode="auto">
          <a:xfrm>
            <a:off x="3124200" y="30480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66" name="AutoShape 34"/>
          <p:cNvSpPr>
            <a:spLocks noChangeArrowheads="1"/>
          </p:cNvSpPr>
          <p:nvPr/>
        </p:nvSpPr>
        <p:spPr bwMode="auto">
          <a:xfrm>
            <a:off x="1531327" y="2224308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43" name="直線矢印コネクタ 42"/>
          <p:cNvCxnSpPr/>
          <p:nvPr/>
        </p:nvCxnSpPr>
        <p:spPr>
          <a:xfrm flipV="1">
            <a:off x="2362200" y="2695876"/>
            <a:ext cx="1154117" cy="14791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1939260" y="418948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Germ line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67544" y="5013176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</a:rPr>
              <a:t>Germ line cells possess </a:t>
            </a:r>
            <a:r>
              <a:rPr lang="en-US" altLang="ja-JP" sz="2000" dirty="0" err="1">
                <a:solidFill>
                  <a:srgbClr val="000000"/>
                </a:solidFill>
              </a:rPr>
              <a:t>totipotency</a:t>
            </a:r>
            <a:r>
              <a:rPr lang="en-US" altLang="ja-JP" sz="2000" dirty="0">
                <a:solidFill>
                  <a:srgbClr val="000000"/>
                </a:solidFill>
              </a:rPr>
              <a:t>, the potential to produce all type of cells and form  a complete body of an animal.</a:t>
            </a:r>
          </a:p>
          <a:p>
            <a:r>
              <a:rPr lang="en-US" altLang="ja-JP" sz="2000" dirty="0">
                <a:solidFill>
                  <a:srgbClr val="000000"/>
                </a:solidFill>
              </a:rPr>
              <a:t>In a sense, the germ  line in our body is continuous to the first “ancestral” cell on the earth !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1157072" y="2556892"/>
            <a:ext cx="419669" cy="144016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右矢印 47"/>
          <p:cNvSpPr/>
          <p:nvPr/>
        </p:nvSpPr>
        <p:spPr>
          <a:xfrm>
            <a:off x="2080495" y="2571400"/>
            <a:ext cx="419669" cy="144016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右矢印 48"/>
          <p:cNvSpPr/>
          <p:nvPr/>
        </p:nvSpPr>
        <p:spPr>
          <a:xfrm>
            <a:off x="7869600" y="2571400"/>
            <a:ext cx="1080000" cy="144016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右矢印 49"/>
          <p:cNvSpPr/>
          <p:nvPr/>
        </p:nvSpPr>
        <p:spPr>
          <a:xfrm>
            <a:off x="6093300" y="2571400"/>
            <a:ext cx="1260000" cy="144016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右矢印 50"/>
          <p:cNvSpPr/>
          <p:nvPr/>
        </p:nvSpPr>
        <p:spPr>
          <a:xfrm>
            <a:off x="4481364" y="2571400"/>
            <a:ext cx="1260000" cy="144016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右矢印 51"/>
          <p:cNvSpPr/>
          <p:nvPr/>
        </p:nvSpPr>
        <p:spPr>
          <a:xfrm>
            <a:off x="2804964" y="2571400"/>
            <a:ext cx="1260000" cy="144016"/>
          </a:xfrm>
          <a:prstGeom prst="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4114800" y="23622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5791200" y="23622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56" name="Oval 24"/>
          <p:cNvSpPr>
            <a:spLocks noChangeArrowheads="1"/>
          </p:cNvSpPr>
          <p:nvPr/>
        </p:nvSpPr>
        <p:spPr bwMode="auto">
          <a:xfrm>
            <a:off x="7391400" y="23622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64" name="Oval 32"/>
          <p:cNvSpPr>
            <a:spLocks noChangeArrowheads="1"/>
          </p:cNvSpPr>
          <p:nvPr/>
        </p:nvSpPr>
        <p:spPr bwMode="auto">
          <a:xfrm>
            <a:off x="2514600" y="23622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67" name="Oval 35"/>
          <p:cNvSpPr>
            <a:spLocks noChangeArrowheads="1"/>
          </p:cNvSpPr>
          <p:nvPr/>
        </p:nvSpPr>
        <p:spPr bwMode="auto">
          <a:xfrm>
            <a:off x="1607527" y="23622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533724" y="2334317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189272" y="624811"/>
            <a:ext cx="8725952" cy="1945403"/>
            <a:chOff x="189272" y="624811"/>
            <a:chExt cx="8725952" cy="1945403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189272" y="717588"/>
              <a:ext cx="8443836" cy="1852626"/>
              <a:chOff x="189272" y="717588"/>
              <a:chExt cx="8443836" cy="1852626"/>
            </a:xfrm>
          </p:grpSpPr>
          <p:grpSp>
            <p:nvGrpSpPr>
              <p:cNvPr id="11" name="グループ化 10"/>
              <p:cNvGrpSpPr/>
              <p:nvPr/>
            </p:nvGrpSpPr>
            <p:grpSpPr>
              <a:xfrm>
                <a:off x="597046" y="1538233"/>
                <a:ext cx="338652" cy="648773"/>
                <a:chOff x="0" y="475971"/>
                <a:chExt cx="338652" cy="866199"/>
              </a:xfrm>
            </p:grpSpPr>
            <p:sp>
              <p:nvSpPr>
                <p:cNvPr id="54" name="AutoShape 18"/>
                <p:cNvSpPr>
                  <a:spLocks noChangeArrowheads="1"/>
                </p:cNvSpPr>
                <p:nvPr/>
              </p:nvSpPr>
              <p:spPr bwMode="auto">
                <a:xfrm>
                  <a:off x="0" y="475971"/>
                  <a:ext cx="169326" cy="28873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AutoShape 18"/>
                <p:cNvSpPr>
                  <a:spLocks noChangeArrowheads="1"/>
                </p:cNvSpPr>
                <p:nvPr/>
              </p:nvSpPr>
              <p:spPr bwMode="auto">
                <a:xfrm>
                  <a:off x="0" y="764704"/>
                  <a:ext cx="169326" cy="28873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AutoShape 18"/>
                <p:cNvSpPr>
                  <a:spLocks noChangeArrowheads="1"/>
                </p:cNvSpPr>
                <p:nvPr/>
              </p:nvSpPr>
              <p:spPr bwMode="auto">
                <a:xfrm>
                  <a:off x="0" y="1053437"/>
                  <a:ext cx="169326" cy="28873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AutoShape 18"/>
                <p:cNvSpPr>
                  <a:spLocks noChangeArrowheads="1"/>
                </p:cNvSpPr>
                <p:nvPr/>
              </p:nvSpPr>
              <p:spPr bwMode="auto">
                <a:xfrm>
                  <a:off x="169326" y="475971"/>
                  <a:ext cx="169326" cy="28873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AutoShape 18"/>
                <p:cNvSpPr>
                  <a:spLocks noChangeArrowheads="1"/>
                </p:cNvSpPr>
                <p:nvPr/>
              </p:nvSpPr>
              <p:spPr bwMode="auto">
                <a:xfrm>
                  <a:off x="169326" y="764704"/>
                  <a:ext cx="169326" cy="28873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AutoShape 18"/>
                <p:cNvSpPr>
                  <a:spLocks noChangeArrowheads="1"/>
                </p:cNvSpPr>
                <p:nvPr/>
              </p:nvSpPr>
              <p:spPr bwMode="auto">
                <a:xfrm>
                  <a:off x="169326" y="1053437"/>
                  <a:ext cx="169326" cy="28873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9" name="Oval 8"/>
              <p:cNvSpPr>
                <a:spLocks noChangeArrowheads="1"/>
              </p:cNvSpPr>
              <p:nvPr/>
            </p:nvSpPr>
            <p:spPr bwMode="auto">
              <a:xfrm>
                <a:off x="619934" y="1558824"/>
                <a:ext cx="189505" cy="189505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右カーブ矢印 6"/>
              <p:cNvSpPr/>
              <p:nvPr/>
            </p:nvSpPr>
            <p:spPr>
              <a:xfrm>
                <a:off x="189272" y="1709456"/>
                <a:ext cx="298218" cy="860758"/>
              </a:xfrm>
              <a:prstGeom prst="curvedRightArrow">
                <a:avLst/>
              </a:prstGeom>
              <a:solidFill>
                <a:srgbClr val="FFCCCC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右矢印 69"/>
              <p:cNvSpPr/>
              <p:nvPr/>
            </p:nvSpPr>
            <p:spPr>
              <a:xfrm rot="21118900" flipH="1">
                <a:off x="855521" y="1561941"/>
                <a:ext cx="419669" cy="144016"/>
              </a:xfrm>
              <a:prstGeom prst="rightArrow">
                <a:avLst/>
              </a:prstGeom>
              <a:solidFill>
                <a:srgbClr val="FFCCCC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3" name="グループ化 12"/>
              <p:cNvGrpSpPr/>
              <p:nvPr/>
            </p:nvGrpSpPr>
            <p:grpSpPr>
              <a:xfrm>
                <a:off x="1372116" y="1448637"/>
                <a:ext cx="731534" cy="648773"/>
                <a:chOff x="1531327" y="1403784"/>
                <a:chExt cx="731534" cy="648773"/>
              </a:xfrm>
            </p:grpSpPr>
            <p:grpSp>
              <p:nvGrpSpPr>
                <p:cNvPr id="81" name="グループ化 80"/>
                <p:cNvGrpSpPr/>
                <p:nvPr/>
              </p:nvGrpSpPr>
              <p:grpSpPr>
                <a:xfrm>
                  <a:off x="1531327" y="1403784"/>
                  <a:ext cx="338652" cy="648773"/>
                  <a:chOff x="579728" y="1392185"/>
                  <a:chExt cx="338652" cy="648773"/>
                </a:xfrm>
              </p:grpSpPr>
              <p:grpSp>
                <p:nvGrpSpPr>
                  <p:cNvPr id="82" name="グループ化 81"/>
                  <p:cNvGrpSpPr/>
                  <p:nvPr/>
                </p:nvGrpSpPr>
                <p:grpSpPr>
                  <a:xfrm>
                    <a:off x="579728" y="1392185"/>
                    <a:ext cx="338652" cy="648773"/>
                    <a:chOff x="0" y="475971"/>
                    <a:chExt cx="338652" cy="866199"/>
                  </a:xfrm>
                </p:grpSpPr>
                <p:sp>
                  <p:nvSpPr>
                    <p:cNvPr id="84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75971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5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764704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6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053437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7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326" y="475971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8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326" y="764704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9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326" y="1053437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83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602616" y="1412776"/>
                    <a:ext cx="189505" cy="189505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90" name="右矢印 89"/>
                <p:cNvSpPr/>
                <p:nvPr/>
              </p:nvSpPr>
              <p:spPr>
                <a:xfrm rot="21118900" flipH="1">
                  <a:off x="1843192" y="1427792"/>
                  <a:ext cx="419669" cy="144016"/>
                </a:xfrm>
                <a:prstGeom prst="rightArrow">
                  <a:avLst/>
                </a:prstGeom>
                <a:solidFill>
                  <a:srgbClr val="FFCCCC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2" name="グループ化 91"/>
              <p:cNvGrpSpPr/>
              <p:nvPr/>
            </p:nvGrpSpPr>
            <p:grpSpPr>
              <a:xfrm>
                <a:off x="2179970" y="1365878"/>
                <a:ext cx="731534" cy="648773"/>
                <a:chOff x="1531327" y="1403784"/>
                <a:chExt cx="731534" cy="648773"/>
              </a:xfrm>
            </p:grpSpPr>
            <p:grpSp>
              <p:nvGrpSpPr>
                <p:cNvPr id="93" name="グループ化 92"/>
                <p:cNvGrpSpPr/>
                <p:nvPr/>
              </p:nvGrpSpPr>
              <p:grpSpPr>
                <a:xfrm>
                  <a:off x="1531327" y="1403784"/>
                  <a:ext cx="338652" cy="648773"/>
                  <a:chOff x="579728" y="1392185"/>
                  <a:chExt cx="338652" cy="648773"/>
                </a:xfrm>
              </p:grpSpPr>
              <p:grpSp>
                <p:nvGrpSpPr>
                  <p:cNvPr id="95" name="グループ化 94"/>
                  <p:cNvGrpSpPr/>
                  <p:nvPr/>
                </p:nvGrpSpPr>
                <p:grpSpPr>
                  <a:xfrm>
                    <a:off x="579728" y="1392185"/>
                    <a:ext cx="338652" cy="648773"/>
                    <a:chOff x="0" y="475971"/>
                    <a:chExt cx="338652" cy="866199"/>
                  </a:xfrm>
                </p:grpSpPr>
                <p:sp>
                  <p:nvSpPr>
                    <p:cNvPr id="97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75971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8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764704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9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053437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0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326" y="475971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1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326" y="764704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326" y="1053437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96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602616" y="1412776"/>
                    <a:ext cx="189505" cy="189505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94" name="右矢印 93"/>
                <p:cNvSpPr/>
                <p:nvPr/>
              </p:nvSpPr>
              <p:spPr>
                <a:xfrm rot="21118900" flipH="1">
                  <a:off x="1843192" y="1412026"/>
                  <a:ext cx="419669" cy="144016"/>
                </a:xfrm>
                <a:prstGeom prst="rightArrow">
                  <a:avLst/>
                </a:prstGeom>
                <a:solidFill>
                  <a:srgbClr val="FFCCCC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03" name="グループ化 102"/>
              <p:cNvGrpSpPr/>
              <p:nvPr/>
            </p:nvGrpSpPr>
            <p:grpSpPr>
              <a:xfrm>
                <a:off x="3002102" y="1271680"/>
                <a:ext cx="745107" cy="648773"/>
                <a:chOff x="1531327" y="1403784"/>
                <a:chExt cx="745107" cy="648773"/>
              </a:xfrm>
            </p:grpSpPr>
            <p:grpSp>
              <p:nvGrpSpPr>
                <p:cNvPr id="104" name="グループ化 103"/>
                <p:cNvGrpSpPr/>
                <p:nvPr/>
              </p:nvGrpSpPr>
              <p:grpSpPr>
                <a:xfrm>
                  <a:off x="1531327" y="1403784"/>
                  <a:ext cx="338652" cy="648773"/>
                  <a:chOff x="579728" y="1392185"/>
                  <a:chExt cx="338652" cy="648773"/>
                </a:xfrm>
              </p:grpSpPr>
              <p:grpSp>
                <p:nvGrpSpPr>
                  <p:cNvPr id="106" name="グループ化 105"/>
                  <p:cNvGrpSpPr/>
                  <p:nvPr/>
                </p:nvGrpSpPr>
                <p:grpSpPr>
                  <a:xfrm>
                    <a:off x="579728" y="1392185"/>
                    <a:ext cx="338652" cy="648773"/>
                    <a:chOff x="0" y="475971"/>
                    <a:chExt cx="338652" cy="866199"/>
                  </a:xfrm>
                </p:grpSpPr>
                <p:sp>
                  <p:nvSpPr>
                    <p:cNvPr id="108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75971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9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764704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0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053437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1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326" y="475971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2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326" y="764704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3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326" y="1053437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07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602616" y="1412776"/>
                    <a:ext cx="189505" cy="189505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05" name="右矢印 104"/>
                <p:cNvSpPr/>
                <p:nvPr/>
              </p:nvSpPr>
              <p:spPr>
                <a:xfrm rot="21118900" flipH="1">
                  <a:off x="1856765" y="1404720"/>
                  <a:ext cx="419669" cy="144016"/>
                </a:xfrm>
                <a:prstGeom prst="rightArrow">
                  <a:avLst/>
                </a:prstGeom>
                <a:solidFill>
                  <a:srgbClr val="FFCCCC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14" name="グループ化 113"/>
              <p:cNvGrpSpPr/>
              <p:nvPr/>
            </p:nvGrpSpPr>
            <p:grpSpPr>
              <a:xfrm>
                <a:off x="3841489" y="1172128"/>
                <a:ext cx="700002" cy="432515"/>
                <a:chOff x="1531327" y="1403784"/>
                <a:chExt cx="700002" cy="432515"/>
              </a:xfrm>
            </p:grpSpPr>
            <p:grpSp>
              <p:nvGrpSpPr>
                <p:cNvPr id="115" name="グループ化 114"/>
                <p:cNvGrpSpPr/>
                <p:nvPr/>
              </p:nvGrpSpPr>
              <p:grpSpPr>
                <a:xfrm>
                  <a:off x="1531327" y="1403784"/>
                  <a:ext cx="338652" cy="432515"/>
                  <a:chOff x="579728" y="1392185"/>
                  <a:chExt cx="338652" cy="432515"/>
                </a:xfrm>
              </p:grpSpPr>
              <p:grpSp>
                <p:nvGrpSpPr>
                  <p:cNvPr id="117" name="グループ化 116"/>
                  <p:cNvGrpSpPr/>
                  <p:nvPr/>
                </p:nvGrpSpPr>
                <p:grpSpPr>
                  <a:xfrm>
                    <a:off x="579728" y="1392185"/>
                    <a:ext cx="338652" cy="432515"/>
                    <a:chOff x="0" y="475971"/>
                    <a:chExt cx="338652" cy="577466"/>
                  </a:xfrm>
                </p:grpSpPr>
                <p:sp>
                  <p:nvSpPr>
                    <p:cNvPr id="119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75971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0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764704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2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326" y="475971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3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326" y="764704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18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602616" y="1412776"/>
                    <a:ext cx="189505" cy="189505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16" name="右矢印 115"/>
                <p:cNvSpPr/>
                <p:nvPr/>
              </p:nvSpPr>
              <p:spPr>
                <a:xfrm rot="21118900" flipH="1">
                  <a:off x="1811660" y="1416498"/>
                  <a:ext cx="419669" cy="144016"/>
                </a:xfrm>
                <a:prstGeom prst="rightArrow">
                  <a:avLst/>
                </a:prstGeom>
                <a:solidFill>
                  <a:srgbClr val="FFCCCC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25" name="グループ化 124"/>
              <p:cNvGrpSpPr/>
              <p:nvPr/>
            </p:nvGrpSpPr>
            <p:grpSpPr>
              <a:xfrm>
                <a:off x="4617252" y="1069774"/>
                <a:ext cx="715768" cy="432515"/>
                <a:chOff x="1531327" y="1403784"/>
                <a:chExt cx="715768" cy="432515"/>
              </a:xfrm>
            </p:grpSpPr>
            <p:grpSp>
              <p:nvGrpSpPr>
                <p:cNvPr id="126" name="グループ化 125"/>
                <p:cNvGrpSpPr/>
                <p:nvPr/>
              </p:nvGrpSpPr>
              <p:grpSpPr>
                <a:xfrm>
                  <a:off x="1531327" y="1403784"/>
                  <a:ext cx="338652" cy="432515"/>
                  <a:chOff x="579728" y="1392185"/>
                  <a:chExt cx="338652" cy="432515"/>
                </a:xfrm>
              </p:grpSpPr>
              <p:grpSp>
                <p:nvGrpSpPr>
                  <p:cNvPr id="128" name="グループ化 127"/>
                  <p:cNvGrpSpPr/>
                  <p:nvPr/>
                </p:nvGrpSpPr>
                <p:grpSpPr>
                  <a:xfrm>
                    <a:off x="579728" y="1392185"/>
                    <a:ext cx="338652" cy="432515"/>
                    <a:chOff x="0" y="475971"/>
                    <a:chExt cx="338652" cy="577466"/>
                  </a:xfrm>
                </p:grpSpPr>
                <p:sp>
                  <p:nvSpPr>
                    <p:cNvPr id="130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75971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1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764704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3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326" y="475971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4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326" y="764704"/>
                      <a:ext cx="169326" cy="28873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29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602616" y="1412776"/>
                    <a:ext cx="189505" cy="189505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27" name="右矢印 126"/>
                <p:cNvSpPr/>
                <p:nvPr/>
              </p:nvSpPr>
              <p:spPr>
                <a:xfrm rot="21118900" flipH="1">
                  <a:off x="1827426" y="1406368"/>
                  <a:ext cx="419669" cy="144016"/>
                </a:xfrm>
                <a:prstGeom prst="rightArrow">
                  <a:avLst/>
                </a:prstGeom>
                <a:solidFill>
                  <a:srgbClr val="FFCCCC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37" name="グループ化 136"/>
              <p:cNvGrpSpPr/>
              <p:nvPr/>
            </p:nvGrpSpPr>
            <p:grpSpPr>
              <a:xfrm>
                <a:off x="5428420" y="924505"/>
                <a:ext cx="314997" cy="402304"/>
                <a:chOff x="548195" y="1303007"/>
                <a:chExt cx="314997" cy="402304"/>
              </a:xfrm>
            </p:grpSpPr>
            <p:sp>
              <p:nvSpPr>
                <p:cNvPr id="141" name="AutoShape 18"/>
                <p:cNvSpPr>
                  <a:spLocks noChangeArrowheads="1"/>
                </p:cNvSpPr>
                <p:nvPr/>
              </p:nvSpPr>
              <p:spPr bwMode="auto">
                <a:xfrm>
                  <a:off x="548195" y="1303007"/>
                  <a:ext cx="314997" cy="40230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0" name="Oval 8"/>
                <p:cNvSpPr>
                  <a:spLocks noChangeArrowheads="1"/>
                </p:cNvSpPr>
                <p:nvPr/>
              </p:nvSpPr>
              <p:spPr bwMode="auto">
                <a:xfrm>
                  <a:off x="602616" y="1365478"/>
                  <a:ext cx="189505" cy="189505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8" name="右矢印 137"/>
              <p:cNvSpPr/>
              <p:nvPr/>
            </p:nvSpPr>
            <p:spPr>
              <a:xfrm rot="21118900" flipH="1">
                <a:off x="5735081" y="969848"/>
                <a:ext cx="419669" cy="144016"/>
              </a:xfrm>
              <a:prstGeom prst="rightArrow">
                <a:avLst/>
              </a:prstGeom>
              <a:solidFill>
                <a:srgbClr val="FFCCCC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" name="Oval 8"/>
              <p:cNvSpPr>
                <a:spLocks noChangeArrowheads="1"/>
              </p:cNvSpPr>
              <p:nvPr/>
            </p:nvSpPr>
            <p:spPr bwMode="auto">
              <a:xfrm>
                <a:off x="6295179" y="901927"/>
                <a:ext cx="189505" cy="189505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右矢印 147"/>
              <p:cNvSpPr/>
              <p:nvPr/>
            </p:nvSpPr>
            <p:spPr>
              <a:xfrm rot="21118900" flipH="1">
                <a:off x="6580199" y="904006"/>
                <a:ext cx="345062" cy="115882"/>
              </a:xfrm>
              <a:prstGeom prst="rightArrow">
                <a:avLst/>
              </a:prstGeom>
              <a:solidFill>
                <a:srgbClr val="FFCCCC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右矢印 148"/>
              <p:cNvSpPr/>
              <p:nvPr/>
            </p:nvSpPr>
            <p:spPr>
              <a:xfrm rot="21118900" flipH="1">
                <a:off x="7368892" y="840097"/>
                <a:ext cx="345062" cy="115882"/>
              </a:xfrm>
              <a:prstGeom prst="rightArrow">
                <a:avLst/>
              </a:prstGeom>
              <a:solidFill>
                <a:srgbClr val="FFCCCC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" name="Oval 8"/>
              <p:cNvSpPr>
                <a:spLocks noChangeArrowheads="1"/>
              </p:cNvSpPr>
              <p:nvPr/>
            </p:nvSpPr>
            <p:spPr bwMode="auto">
              <a:xfrm>
                <a:off x="7046791" y="817837"/>
                <a:ext cx="189505" cy="189505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右矢印 152"/>
              <p:cNvSpPr/>
              <p:nvPr/>
            </p:nvSpPr>
            <p:spPr>
              <a:xfrm rot="21118900" flipH="1">
                <a:off x="7828469" y="783263"/>
                <a:ext cx="345062" cy="115882"/>
              </a:xfrm>
              <a:prstGeom prst="rightArrow">
                <a:avLst/>
              </a:prstGeom>
              <a:solidFill>
                <a:srgbClr val="FFCCCC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右矢印 153"/>
              <p:cNvSpPr/>
              <p:nvPr/>
            </p:nvSpPr>
            <p:spPr>
              <a:xfrm rot="21118900" flipH="1">
                <a:off x="8288046" y="717588"/>
                <a:ext cx="345062" cy="115882"/>
              </a:xfrm>
              <a:prstGeom prst="rightArrow">
                <a:avLst/>
              </a:prstGeom>
              <a:solidFill>
                <a:srgbClr val="FFCCCC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6" name="Oval 8"/>
            <p:cNvSpPr>
              <a:spLocks noChangeArrowheads="1"/>
            </p:cNvSpPr>
            <p:nvPr/>
          </p:nvSpPr>
          <p:spPr bwMode="auto">
            <a:xfrm>
              <a:off x="8725719" y="624811"/>
              <a:ext cx="189505" cy="1895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627D9F-01F8-B2A7-202C-FF823B475839}"/>
              </a:ext>
            </a:extLst>
          </p:cNvPr>
          <p:cNvSpPr txBox="1"/>
          <p:nvPr/>
        </p:nvSpPr>
        <p:spPr>
          <a:xfrm>
            <a:off x="4010815" y="6326653"/>
            <a:ext cx="501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My body and your bodies might be continuous !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7A84B18B-F788-89C6-8AE4-00720B658F0E}"/>
              </a:ext>
            </a:extLst>
          </p:cNvPr>
          <p:cNvSpPr/>
          <p:nvPr/>
        </p:nvSpPr>
        <p:spPr>
          <a:xfrm>
            <a:off x="8460577" y="251656"/>
            <a:ext cx="863951" cy="890774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47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381000" y="4800600"/>
            <a:ext cx="4267200" cy="1214438"/>
            <a:chOff x="144" y="1392"/>
            <a:chExt cx="5568" cy="1584"/>
          </a:xfrm>
        </p:grpSpPr>
        <p:sp>
          <p:nvSpPr>
            <p:cNvPr id="19551" name="AutoShape 3"/>
            <p:cNvSpPr>
              <a:spLocks noChangeArrowheads="1"/>
            </p:cNvSpPr>
            <p:nvPr/>
          </p:nvSpPr>
          <p:spPr bwMode="auto">
            <a:xfrm>
              <a:off x="2544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2" name="AutoShape 4"/>
            <p:cNvSpPr>
              <a:spLocks noChangeArrowheads="1"/>
            </p:cNvSpPr>
            <p:nvPr/>
          </p:nvSpPr>
          <p:spPr bwMode="auto">
            <a:xfrm>
              <a:off x="297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3" name="AutoShape 5"/>
            <p:cNvSpPr>
              <a:spLocks noChangeArrowheads="1"/>
            </p:cNvSpPr>
            <p:nvPr/>
          </p:nvSpPr>
          <p:spPr bwMode="auto">
            <a:xfrm>
              <a:off x="2544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4" name="AutoShape 6"/>
            <p:cNvSpPr>
              <a:spLocks noChangeArrowheads="1"/>
            </p:cNvSpPr>
            <p:nvPr/>
          </p:nvSpPr>
          <p:spPr bwMode="auto">
            <a:xfrm>
              <a:off x="2976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5" name="AutoShape 7"/>
            <p:cNvSpPr>
              <a:spLocks noChangeArrowheads="1"/>
            </p:cNvSpPr>
            <p:nvPr/>
          </p:nvSpPr>
          <p:spPr bwMode="auto">
            <a:xfrm>
              <a:off x="2544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6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7" name="Oval 9"/>
            <p:cNvSpPr>
              <a:spLocks noChangeArrowheads="1"/>
            </p:cNvSpPr>
            <p:nvPr/>
          </p:nvSpPr>
          <p:spPr bwMode="auto">
            <a:xfrm>
              <a:off x="14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8" name="Oval 10"/>
            <p:cNvSpPr>
              <a:spLocks noChangeArrowheads="1"/>
            </p:cNvSpPr>
            <p:nvPr/>
          </p:nvSpPr>
          <p:spPr bwMode="auto">
            <a:xfrm>
              <a:off x="2592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9" name="AutoShape 11"/>
            <p:cNvSpPr>
              <a:spLocks noChangeArrowheads="1"/>
            </p:cNvSpPr>
            <p:nvPr/>
          </p:nvSpPr>
          <p:spPr bwMode="auto">
            <a:xfrm>
              <a:off x="3600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0" name="AutoShape 12"/>
            <p:cNvSpPr>
              <a:spLocks noChangeArrowheads="1"/>
            </p:cNvSpPr>
            <p:nvPr/>
          </p:nvSpPr>
          <p:spPr bwMode="auto">
            <a:xfrm>
              <a:off x="4032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1" name="AutoShape 13"/>
            <p:cNvSpPr>
              <a:spLocks noChangeArrowheads="1"/>
            </p:cNvSpPr>
            <p:nvPr/>
          </p:nvSpPr>
          <p:spPr bwMode="auto">
            <a:xfrm>
              <a:off x="3600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2" name="AutoShape 14"/>
            <p:cNvSpPr>
              <a:spLocks noChangeArrowheads="1"/>
            </p:cNvSpPr>
            <p:nvPr/>
          </p:nvSpPr>
          <p:spPr bwMode="auto">
            <a:xfrm>
              <a:off x="4032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3" name="AutoShape 15"/>
            <p:cNvSpPr>
              <a:spLocks noChangeArrowheads="1"/>
            </p:cNvSpPr>
            <p:nvPr/>
          </p:nvSpPr>
          <p:spPr bwMode="auto">
            <a:xfrm>
              <a:off x="3600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4" name="AutoShape 16"/>
            <p:cNvSpPr>
              <a:spLocks noChangeArrowheads="1"/>
            </p:cNvSpPr>
            <p:nvPr/>
          </p:nvSpPr>
          <p:spPr bwMode="auto">
            <a:xfrm>
              <a:off x="4032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5" name="Oval 17"/>
            <p:cNvSpPr>
              <a:spLocks noChangeArrowheads="1"/>
            </p:cNvSpPr>
            <p:nvPr/>
          </p:nvSpPr>
          <p:spPr bwMode="auto">
            <a:xfrm>
              <a:off x="3648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6" name="AutoShape 18"/>
            <p:cNvSpPr>
              <a:spLocks noChangeArrowheads="1"/>
            </p:cNvSpPr>
            <p:nvPr/>
          </p:nvSpPr>
          <p:spPr bwMode="auto">
            <a:xfrm>
              <a:off x="4608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7" name="AutoShape 19"/>
            <p:cNvSpPr>
              <a:spLocks noChangeArrowheads="1"/>
            </p:cNvSpPr>
            <p:nvPr/>
          </p:nvSpPr>
          <p:spPr bwMode="auto">
            <a:xfrm>
              <a:off x="5040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8" name="AutoShape 20"/>
            <p:cNvSpPr>
              <a:spLocks noChangeArrowheads="1"/>
            </p:cNvSpPr>
            <p:nvPr/>
          </p:nvSpPr>
          <p:spPr bwMode="auto">
            <a:xfrm>
              <a:off x="4608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9" name="AutoShape 21"/>
            <p:cNvSpPr>
              <a:spLocks noChangeArrowheads="1"/>
            </p:cNvSpPr>
            <p:nvPr/>
          </p:nvSpPr>
          <p:spPr bwMode="auto">
            <a:xfrm>
              <a:off x="5040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0" name="AutoShape 22"/>
            <p:cNvSpPr>
              <a:spLocks noChangeArrowheads="1"/>
            </p:cNvSpPr>
            <p:nvPr/>
          </p:nvSpPr>
          <p:spPr bwMode="auto">
            <a:xfrm>
              <a:off x="4608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1" name="AutoShape 23"/>
            <p:cNvSpPr>
              <a:spLocks noChangeArrowheads="1"/>
            </p:cNvSpPr>
            <p:nvPr/>
          </p:nvSpPr>
          <p:spPr bwMode="auto">
            <a:xfrm>
              <a:off x="5040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2" name="Oval 24"/>
            <p:cNvSpPr>
              <a:spLocks noChangeArrowheads="1"/>
            </p:cNvSpPr>
            <p:nvPr/>
          </p:nvSpPr>
          <p:spPr bwMode="auto">
            <a:xfrm>
              <a:off x="4656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3" name="Line 25"/>
            <p:cNvSpPr>
              <a:spLocks noChangeShapeType="1"/>
            </p:cNvSpPr>
            <p:nvPr/>
          </p:nvSpPr>
          <p:spPr bwMode="auto">
            <a:xfrm>
              <a:off x="2928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4" name="Line 26"/>
            <p:cNvSpPr>
              <a:spLocks noChangeShapeType="1"/>
            </p:cNvSpPr>
            <p:nvPr/>
          </p:nvSpPr>
          <p:spPr bwMode="auto">
            <a:xfrm>
              <a:off x="3984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5" name="Line 27"/>
            <p:cNvSpPr>
              <a:spLocks noChangeShapeType="1"/>
            </p:cNvSpPr>
            <p:nvPr/>
          </p:nvSpPr>
          <p:spPr bwMode="auto">
            <a:xfrm>
              <a:off x="4992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6" name="AutoShape 28"/>
            <p:cNvSpPr>
              <a:spLocks noChangeArrowheads="1"/>
            </p:cNvSpPr>
            <p:nvPr/>
          </p:nvSpPr>
          <p:spPr bwMode="auto">
            <a:xfrm>
              <a:off x="153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7" name="AutoShape 29"/>
            <p:cNvSpPr>
              <a:spLocks noChangeArrowheads="1"/>
            </p:cNvSpPr>
            <p:nvPr/>
          </p:nvSpPr>
          <p:spPr bwMode="auto">
            <a:xfrm>
              <a:off x="1968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8" name="AutoShape 30"/>
            <p:cNvSpPr>
              <a:spLocks noChangeArrowheads="1"/>
            </p:cNvSpPr>
            <p:nvPr/>
          </p:nvSpPr>
          <p:spPr bwMode="auto">
            <a:xfrm>
              <a:off x="1536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9" name="AutoShape 31"/>
            <p:cNvSpPr>
              <a:spLocks noChangeArrowheads="1"/>
            </p:cNvSpPr>
            <p:nvPr/>
          </p:nvSpPr>
          <p:spPr bwMode="auto">
            <a:xfrm>
              <a:off x="1968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0" name="Oval 32"/>
            <p:cNvSpPr>
              <a:spLocks noChangeArrowheads="1"/>
            </p:cNvSpPr>
            <p:nvPr/>
          </p:nvSpPr>
          <p:spPr bwMode="auto">
            <a:xfrm>
              <a:off x="158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1" name="Line 33"/>
            <p:cNvSpPr>
              <a:spLocks noChangeShapeType="1"/>
            </p:cNvSpPr>
            <p:nvPr/>
          </p:nvSpPr>
          <p:spPr bwMode="auto">
            <a:xfrm>
              <a:off x="1920" y="1632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2" name="AutoShape 34"/>
            <p:cNvSpPr>
              <a:spLocks noChangeArrowheads="1"/>
            </p:cNvSpPr>
            <p:nvPr/>
          </p:nvSpPr>
          <p:spPr bwMode="auto">
            <a:xfrm>
              <a:off x="81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3" name="Oval 35"/>
            <p:cNvSpPr>
              <a:spLocks noChangeArrowheads="1"/>
            </p:cNvSpPr>
            <p:nvPr/>
          </p:nvSpPr>
          <p:spPr bwMode="auto">
            <a:xfrm>
              <a:off x="86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4" name="Line 36"/>
            <p:cNvSpPr>
              <a:spLocks noChangeShapeType="1"/>
            </p:cNvSpPr>
            <p:nvPr/>
          </p:nvSpPr>
          <p:spPr bwMode="auto">
            <a:xfrm>
              <a:off x="1200" y="163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5" name="Line 37"/>
            <p:cNvSpPr>
              <a:spLocks noChangeShapeType="1"/>
            </p:cNvSpPr>
            <p:nvPr/>
          </p:nvSpPr>
          <p:spPr bwMode="auto">
            <a:xfrm>
              <a:off x="528" y="163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459" name="Group 38"/>
          <p:cNvGrpSpPr>
            <a:grpSpLocks/>
          </p:cNvGrpSpPr>
          <p:nvPr/>
        </p:nvGrpSpPr>
        <p:grpSpPr bwMode="auto">
          <a:xfrm flipV="1">
            <a:off x="457200" y="304800"/>
            <a:ext cx="4267200" cy="1214438"/>
            <a:chOff x="432" y="1728"/>
            <a:chExt cx="2688" cy="765"/>
          </a:xfrm>
        </p:grpSpPr>
        <p:sp>
          <p:nvSpPr>
            <p:cNvPr id="19516" name="AutoShape 39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17" name="AutoShape 40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18" name="AutoShape 41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19" name="AutoShape 42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0" name="AutoShape 43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1" name="AutoShape 44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2" name="Oval 45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3" name="Oval 46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4" name="AutoShape 47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5" name="AutoShape 48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6" name="AutoShape 49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7" name="AutoShape 50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8" name="AutoShape 51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9" name="AutoShape 52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0" name="Oval 53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1" name="AutoShape 54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2" name="AutoShape 55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3" name="AutoShape 56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4" name="AutoShape 57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5" name="AutoShape 58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6" name="AutoShape 59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7" name="Oval 60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8" name="Line 61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9" name="Line 62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0" name="Line 63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1" name="AutoShape 64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2" name="AutoShape 65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3" name="AutoShape 66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4" name="AutoShape 67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5" name="Oval 68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6" name="Line 69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7" name="AutoShape 70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8" name="Oval 71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9" name="Line 72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0" name="Line 73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460" name="Oval 74"/>
          <p:cNvSpPr>
            <a:spLocks noChangeArrowheads="1"/>
          </p:cNvSpPr>
          <p:nvPr/>
        </p:nvSpPr>
        <p:spPr bwMode="auto">
          <a:xfrm>
            <a:off x="2895600" y="1981200"/>
            <a:ext cx="1066800" cy="1066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9461" name="Group 75"/>
          <p:cNvGrpSpPr>
            <a:grpSpLocks/>
          </p:cNvGrpSpPr>
          <p:nvPr/>
        </p:nvGrpSpPr>
        <p:grpSpPr bwMode="auto">
          <a:xfrm>
            <a:off x="2362200" y="3429000"/>
            <a:ext cx="1371600" cy="400050"/>
            <a:chOff x="1296" y="2304"/>
            <a:chExt cx="864" cy="252"/>
          </a:xfrm>
        </p:grpSpPr>
        <p:sp>
          <p:nvSpPr>
            <p:cNvPr id="19514" name="Oval 76"/>
            <p:cNvSpPr>
              <a:spLocks noChangeArrowheads="1"/>
            </p:cNvSpPr>
            <p:nvPr/>
          </p:nvSpPr>
          <p:spPr bwMode="auto">
            <a:xfrm>
              <a:off x="1872" y="2352"/>
              <a:ext cx="288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15" name="Freeform 77"/>
            <p:cNvSpPr>
              <a:spLocks/>
            </p:cNvSpPr>
            <p:nvPr/>
          </p:nvSpPr>
          <p:spPr bwMode="auto">
            <a:xfrm>
              <a:off x="1296" y="2304"/>
              <a:ext cx="576" cy="252"/>
            </a:xfrm>
            <a:custGeom>
              <a:avLst/>
              <a:gdLst>
                <a:gd name="T0" fmla="*/ 223 w 1488"/>
                <a:gd name="T1" fmla="*/ 72 h 336"/>
                <a:gd name="T2" fmla="*/ 129 w 1488"/>
                <a:gd name="T3" fmla="*/ 18 h 336"/>
                <a:gd name="T4" fmla="*/ 79 w 1488"/>
                <a:gd name="T5" fmla="*/ 180 h 336"/>
                <a:gd name="T6" fmla="*/ 29 w 1488"/>
                <a:gd name="T7" fmla="*/ 72 h 336"/>
                <a:gd name="T8" fmla="*/ 0 w 1488"/>
                <a:gd name="T9" fmla="*/ 99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8"/>
                <a:gd name="T16" fmla="*/ 0 h 336"/>
                <a:gd name="T17" fmla="*/ 1488 w 1488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8" h="336">
                  <a:moveTo>
                    <a:pt x="1488" y="128"/>
                  </a:moveTo>
                  <a:cubicBezTo>
                    <a:pt x="1256" y="64"/>
                    <a:pt x="1024" y="0"/>
                    <a:pt x="864" y="32"/>
                  </a:cubicBezTo>
                  <a:cubicBezTo>
                    <a:pt x="704" y="64"/>
                    <a:pt x="640" y="304"/>
                    <a:pt x="528" y="320"/>
                  </a:cubicBezTo>
                  <a:cubicBezTo>
                    <a:pt x="416" y="336"/>
                    <a:pt x="280" y="152"/>
                    <a:pt x="192" y="128"/>
                  </a:cubicBezTo>
                  <a:cubicBezTo>
                    <a:pt x="104" y="104"/>
                    <a:pt x="52" y="140"/>
                    <a:pt x="0" y="176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462" name="Line 78"/>
          <p:cNvSpPr>
            <a:spLocks noChangeShapeType="1"/>
          </p:cNvSpPr>
          <p:nvPr/>
        </p:nvSpPr>
        <p:spPr bwMode="auto">
          <a:xfrm>
            <a:off x="2514600" y="1447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3" name="Line 79"/>
          <p:cNvSpPr>
            <a:spLocks noChangeShapeType="1"/>
          </p:cNvSpPr>
          <p:nvPr/>
        </p:nvSpPr>
        <p:spPr bwMode="auto">
          <a:xfrm>
            <a:off x="2438400" y="4876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4" name="Line 80"/>
          <p:cNvSpPr>
            <a:spLocks noChangeShapeType="1"/>
          </p:cNvSpPr>
          <p:nvPr/>
        </p:nvSpPr>
        <p:spPr bwMode="auto">
          <a:xfrm flipV="1">
            <a:off x="2438400" y="3886200"/>
            <a:ext cx="685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5" name="Line 81"/>
          <p:cNvSpPr>
            <a:spLocks noChangeShapeType="1"/>
          </p:cNvSpPr>
          <p:nvPr/>
        </p:nvSpPr>
        <p:spPr bwMode="auto">
          <a:xfrm>
            <a:off x="3962400" y="28194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6" name="Line 82"/>
          <p:cNvSpPr>
            <a:spLocks noChangeShapeType="1"/>
          </p:cNvSpPr>
          <p:nvPr/>
        </p:nvSpPr>
        <p:spPr bwMode="auto">
          <a:xfrm flipV="1">
            <a:off x="3962400" y="31242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7" name="Line 83"/>
          <p:cNvSpPr>
            <a:spLocks noChangeShapeType="1"/>
          </p:cNvSpPr>
          <p:nvPr/>
        </p:nvSpPr>
        <p:spPr bwMode="auto">
          <a:xfrm flipV="1">
            <a:off x="4343400" y="3124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8" name="AutoShape 84"/>
          <p:cNvSpPr>
            <a:spLocks noChangeArrowheads="1"/>
          </p:cNvSpPr>
          <p:nvPr/>
        </p:nvSpPr>
        <p:spPr bwMode="auto">
          <a:xfrm flipV="1">
            <a:off x="7478713" y="2943225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9" name="AutoShape 85"/>
          <p:cNvSpPr>
            <a:spLocks noChangeArrowheads="1"/>
          </p:cNvSpPr>
          <p:nvPr/>
        </p:nvSpPr>
        <p:spPr bwMode="auto">
          <a:xfrm flipV="1">
            <a:off x="7808913" y="2943225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0" name="AutoShape 86"/>
          <p:cNvSpPr>
            <a:spLocks noChangeArrowheads="1"/>
          </p:cNvSpPr>
          <p:nvPr/>
        </p:nvSpPr>
        <p:spPr bwMode="auto">
          <a:xfrm flipV="1">
            <a:off x="7478713" y="2538413"/>
            <a:ext cx="330200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1" name="AutoShape 87"/>
          <p:cNvSpPr>
            <a:spLocks noChangeArrowheads="1"/>
          </p:cNvSpPr>
          <p:nvPr/>
        </p:nvSpPr>
        <p:spPr bwMode="auto">
          <a:xfrm flipV="1">
            <a:off x="7808913" y="2538413"/>
            <a:ext cx="331787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2" name="AutoShape 88"/>
          <p:cNvSpPr>
            <a:spLocks noChangeArrowheads="1"/>
          </p:cNvSpPr>
          <p:nvPr/>
        </p:nvSpPr>
        <p:spPr bwMode="auto">
          <a:xfrm flipV="1">
            <a:off x="7478713" y="2133600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3" name="AutoShape 89"/>
          <p:cNvSpPr>
            <a:spLocks noChangeArrowheads="1"/>
          </p:cNvSpPr>
          <p:nvPr/>
        </p:nvSpPr>
        <p:spPr bwMode="auto">
          <a:xfrm flipV="1">
            <a:off x="7808913" y="2133600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4" name="Oval 90"/>
          <p:cNvSpPr>
            <a:spLocks noChangeArrowheads="1"/>
          </p:cNvSpPr>
          <p:nvPr/>
        </p:nvSpPr>
        <p:spPr bwMode="auto">
          <a:xfrm flipV="1">
            <a:off x="5638800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5" name="Oval 91"/>
          <p:cNvSpPr>
            <a:spLocks noChangeArrowheads="1"/>
          </p:cNvSpPr>
          <p:nvPr/>
        </p:nvSpPr>
        <p:spPr bwMode="auto">
          <a:xfrm flipV="1">
            <a:off x="7515225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6" name="AutoShape 92"/>
          <p:cNvSpPr>
            <a:spLocks noChangeArrowheads="1"/>
          </p:cNvSpPr>
          <p:nvPr/>
        </p:nvSpPr>
        <p:spPr bwMode="auto">
          <a:xfrm flipV="1">
            <a:off x="8286750" y="2943225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7" name="AutoShape 93"/>
          <p:cNvSpPr>
            <a:spLocks noChangeArrowheads="1"/>
          </p:cNvSpPr>
          <p:nvPr/>
        </p:nvSpPr>
        <p:spPr bwMode="auto">
          <a:xfrm flipV="1">
            <a:off x="8618538" y="2943225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8" name="AutoShape 94"/>
          <p:cNvSpPr>
            <a:spLocks noChangeArrowheads="1"/>
          </p:cNvSpPr>
          <p:nvPr/>
        </p:nvSpPr>
        <p:spPr bwMode="auto">
          <a:xfrm flipV="1">
            <a:off x="8286750" y="2538413"/>
            <a:ext cx="331788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9" name="AutoShape 95"/>
          <p:cNvSpPr>
            <a:spLocks noChangeArrowheads="1"/>
          </p:cNvSpPr>
          <p:nvPr/>
        </p:nvSpPr>
        <p:spPr bwMode="auto">
          <a:xfrm flipV="1">
            <a:off x="8618538" y="2538413"/>
            <a:ext cx="331787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0" name="AutoShape 96"/>
          <p:cNvSpPr>
            <a:spLocks noChangeArrowheads="1"/>
          </p:cNvSpPr>
          <p:nvPr/>
        </p:nvSpPr>
        <p:spPr bwMode="auto">
          <a:xfrm flipV="1">
            <a:off x="8286750" y="2133600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1" name="AutoShape 97"/>
          <p:cNvSpPr>
            <a:spLocks noChangeArrowheads="1"/>
          </p:cNvSpPr>
          <p:nvPr/>
        </p:nvSpPr>
        <p:spPr bwMode="auto">
          <a:xfrm flipV="1">
            <a:off x="8618538" y="2133600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2" name="Oval 98"/>
          <p:cNvSpPr>
            <a:spLocks noChangeArrowheads="1"/>
          </p:cNvSpPr>
          <p:nvPr/>
        </p:nvSpPr>
        <p:spPr bwMode="auto">
          <a:xfrm flipV="1">
            <a:off x="8324850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3" name="AutoShape 99"/>
          <p:cNvSpPr>
            <a:spLocks noChangeArrowheads="1"/>
          </p:cNvSpPr>
          <p:nvPr/>
        </p:nvSpPr>
        <p:spPr bwMode="auto">
          <a:xfrm flipV="1">
            <a:off x="9059863" y="2943225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4" name="AutoShape 100"/>
          <p:cNvSpPr>
            <a:spLocks noChangeArrowheads="1"/>
          </p:cNvSpPr>
          <p:nvPr/>
        </p:nvSpPr>
        <p:spPr bwMode="auto">
          <a:xfrm flipV="1">
            <a:off x="9391650" y="2943225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5" name="AutoShape 101"/>
          <p:cNvSpPr>
            <a:spLocks noChangeArrowheads="1"/>
          </p:cNvSpPr>
          <p:nvPr/>
        </p:nvSpPr>
        <p:spPr bwMode="auto">
          <a:xfrm flipV="1">
            <a:off x="9059863" y="2538413"/>
            <a:ext cx="331787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6" name="AutoShape 102"/>
          <p:cNvSpPr>
            <a:spLocks noChangeArrowheads="1"/>
          </p:cNvSpPr>
          <p:nvPr/>
        </p:nvSpPr>
        <p:spPr bwMode="auto">
          <a:xfrm flipV="1">
            <a:off x="9391650" y="2538413"/>
            <a:ext cx="330200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7" name="AutoShape 103"/>
          <p:cNvSpPr>
            <a:spLocks noChangeArrowheads="1"/>
          </p:cNvSpPr>
          <p:nvPr/>
        </p:nvSpPr>
        <p:spPr bwMode="auto">
          <a:xfrm flipV="1">
            <a:off x="9059863" y="2133600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8" name="AutoShape 104"/>
          <p:cNvSpPr>
            <a:spLocks noChangeArrowheads="1"/>
          </p:cNvSpPr>
          <p:nvPr/>
        </p:nvSpPr>
        <p:spPr bwMode="auto">
          <a:xfrm flipV="1">
            <a:off x="9391650" y="2133600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9" name="Oval 105"/>
          <p:cNvSpPr>
            <a:spLocks noChangeArrowheads="1"/>
          </p:cNvSpPr>
          <p:nvPr/>
        </p:nvSpPr>
        <p:spPr bwMode="auto">
          <a:xfrm flipV="1">
            <a:off x="9096375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0" name="Line 106"/>
          <p:cNvSpPr>
            <a:spLocks noChangeShapeType="1"/>
          </p:cNvSpPr>
          <p:nvPr/>
        </p:nvSpPr>
        <p:spPr bwMode="auto">
          <a:xfrm flipV="1">
            <a:off x="7772400" y="31638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1" name="Line 107"/>
          <p:cNvSpPr>
            <a:spLocks noChangeShapeType="1"/>
          </p:cNvSpPr>
          <p:nvPr/>
        </p:nvSpPr>
        <p:spPr bwMode="auto">
          <a:xfrm flipV="1">
            <a:off x="8582025" y="3163888"/>
            <a:ext cx="550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2" name="Line 108"/>
          <p:cNvSpPr>
            <a:spLocks noChangeShapeType="1"/>
          </p:cNvSpPr>
          <p:nvPr/>
        </p:nvSpPr>
        <p:spPr bwMode="auto">
          <a:xfrm flipV="1">
            <a:off x="9353550" y="31638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3" name="AutoShape 109"/>
          <p:cNvSpPr>
            <a:spLocks noChangeArrowheads="1"/>
          </p:cNvSpPr>
          <p:nvPr/>
        </p:nvSpPr>
        <p:spPr bwMode="auto">
          <a:xfrm flipV="1">
            <a:off x="6705600" y="2943225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4" name="AutoShape 110"/>
          <p:cNvSpPr>
            <a:spLocks noChangeArrowheads="1"/>
          </p:cNvSpPr>
          <p:nvPr/>
        </p:nvSpPr>
        <p:spPr bwMode="auto">
          <a:xfrm flipV="1">
            <a:off x="7037388" y="2943225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5" name="AutoShape 111"/>
          <p:cNvSpPr>
            <a:spLocks noChangeArrowheads="1"/>
          </p:cNvSpPr>
          <p:nvPr/>
        </p:nvSpPr>
        <p:spPr bwMode="auto">
          <a:xfrm flipV="1">
            <a:off x="6705600" y="2538413"/>
            <a:ext cx="331788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6" name="AutoShape 112"/>
          <p:cNvSpPr>
            <a:spLocks noChangeArrowheads="1"/>
          </p:cNvSpPr>
          <p:nvPr/>
        </p:nvSpPr>
        <p:spPr bwMode="auto">
          <a:xfrm flipV="1">
            <a:off x="7037388" y="2538413"/>
            <a:ext cx="330200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7" name="Oval 113"/>
          <p:cNvSpPr>
            <a:spLocks noChangeArrowheads="1"/>
          </p:cNvSpPr>
          <p:nvPr/>
        </p:nvSpPr>
        <p:spPr bwMode="auto">
          <a:xfrm flipV="1">
            <a:off x="6742113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8" name="Line 114"/>
          <p:cNvSpPr>
            <a:spLocks noChangeShapeType="1"/>
          </p:cNvSpPr>
          <p:nvPr/>
        </p:nvSpPr>
        <p:spPr bwMode="auto">
          <a:xfrm flipV="1">
            <a:off x="6999288" y="3163888"/>
            <a:ext cx="5159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9" name="AutoShape 115"/>
          <p:cNvSpPr>
            <a:spLocks noChangeArrowheads="1"/>
          </p:cNvSpPr>
          <p:nvPr/>
        </p:nvSpPr>
        <p:spPr bwMode="auto">
          <a:xfrm flipV="1">
            <a:off x="6153150" y="2943225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500" name="Oval 116"/>
          <p:cNvSpPr>
            <a:spLocks noChangeArrowheads="1"/>
          </p:cNvSpPr>
          <p:nvPr/>
        </p:nvSpPr>
        <p:spPr bwMode="auto">
          <a:xfrm flipV="1">
            <a:off x="6191250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501" name="Line 117"/>
          <p:cNvSpPr>
            <a:spLocks noChangeShapeType="1"/>
          </p:cNvSpPr>
          <p:nvPr/>
        </p:nvSpPr>
        <p:spPr bwMode="auto">
          <a:xfrm flipV="1">
            <a:off x="6448425" y="3163888"/>
            <a:ext cx="33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502" name="Line 118"/>
          <p:cNvSpPr>
            <a:spLocks noChangeShapeType="1"/>
          </p:cNvSpPr>
          <p:nvPr/>
        </p:nvSpPr>
        <p:spPr bwMode="auto">
          <a:xfrm flipV="1">
            <a:off x="5932488" y="3163888"/>
            <a:ext cx="220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503" name="Text Box 119"/>
          <p:cNvSpPr txBox="1">
            <a:spLocks noChangeArrowheads="1"/>
          </p:cNvSpPr>
          <p:nvPr/>
        </p:nvSpPr>
        <p:spPr bwMode="auto">
          <a:xfrm>
            <a:off x="609600" y="4572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19504" name="Text Box 120"/>
          <p:cNvSpPr txBox="1">
            <a:spLocks noChangeArrowheads="1"/>
          </p:cNvSpPr>
          <p:nvPr/>
        </p:nvSpPr>
        <p:spPr bwMode="auto">
          <a:xfrm>
            <a:off x="685800" y="54102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19505" name="Text Box 121"/>
          <p:cNvSpPr txBox="1">
            <a:spLocks noChangeArrowheads="1"/>
          </p:cNvSpPr>
          <p:nvPr/>
        </p:nvSpPr>
        <p:spPr bwMode="auto">
          <a:xfrm>
            <a:off x="6084168" y="3501008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19506" name="Text Box 122"/>
          <p:cNvSpPr txBox="1">
            <a:spLocks noChangeArrowheads="1"/>
          </p:cNvSpPr>
          <p:nvPr/>
        </p:nvSpPr>
        <p:spPr bwMode="auto">
          <a:xfrm>
            <a:off x="4038600" y="19812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19507" name="Text Box 123"/>
          <p:cNvSpPr txBox="1">
            <a:spLocks noChangeArrowheads="1"/>
          </p:cNvSpPr>
          <p:nvPr/>
        </p:nvSpPr>
        <p:spPr bwMode="auto">
          <a:xfrm>
            <a:off x="3429000" y="3789040"/>
            <a:ext cx="350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200" i="1" dirty="0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 dirty="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grpSp>
        <p:nvGrpSpPr>
          <p:cNvPr id="5" name="Group 127"/>
          <p:cNvGrpSpPr>
            <a:grpSpLocks/>
          </p:cNvGrpSpPr>
          <p:nvPr/>
        </p:nvGrpSpPr>
        <p:grpSpPr bwMode="auto">
          <a:xfrm>
            <a:off x="2051053" y="1989138"/>
            <a:ext cx="1684341" cy="1449388"/>
            <a:chOff x="1292" y="1253"/>
            <a:chExt cx="1061" cy="913"/>
          </a:xfrm>
        </p:grpSpPr>
        <p:sp>
          <p:nvSpPr>
            <p:cNvPr id="19512" name="Text Box 128"/>
            <p:cNvSpPr txBox="1">
              <a:spLocks noChangeArrowheads="1"/>
            </p:cNvSpPr>
            <p:nvPr/>
          </p:nvSpPr>
          <p:spPr bwMode="auto">
            <a:xfrm>
              <a:off x="1292" y="1933"/>
              <a:ext cx="106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</a:rPr>
                <a:t>Spermatozoon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9513" name="Text Box 129"/>
            <p:cNvSpPr txBox="1">
              <a:spLocks noChangeArrowheads="1"/>
            </p:cNvSpPr>
            <p:nvPr/>
          </p:nvSpPr>
          <p:spPr bwMode="auto">
            <a:xfrm>
              <a:off x="1338" y="1253"/>
              <a:ext cx="3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</a:rPr>
                <a:t>Ova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250825" y="1700213"/>
            <a:ext cx="954088" cy="2962275"/>
            <a:chOff x="158" y="1071"/>
            <a:chExt cx="601" cy="1866"/>
          </a:xfrm>
        </p:grpSpPr>
        <p:sp>
          <p:nvSpPr>
            <p:cNvPr id="19510" name="Text Box 131"/>
            <p:cNvSpPr txBox="1">
              <a:spLocks noChangeArrowheads="1"/>
            </p:cNvSpPr>
            <p:nvPr/>
          </p:nvSpPr>
          <p:spPr bwMode="auto">
            <a:xfrm>
              <a:off x="158" y="1071"/>
              <a:ext cx="6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</a:rPr>
                <a:t>Female</a:t>
              </a:r>
            </a:p>
          </p:txBody>
        </p:sp>
        <p:sp>
          <p:nvSpPr>
            <p:cNvPr id="19511" name="Text Box 132"/>
            <p:cNvSpPr txBox="1">
              <a:spLocks noChangeArrowheads="1"/>
            </p:cNvSpPr>
            <p:nvPr/>
          </p:nvSpPr>
          <p:spPr bwMode="auto">
            <a:xfrm>
              <a:off x="204" y="2704"/>
              <a:ext cx="4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dirty="0">
                  <a:solidFill>
                    <a:srgbClr val="000000"/>
                  </a:solidFill>
                </a:rPr>
                <a:t> </a:t>
              </a:r>
              <a:r>
                <a:rPr lang="en-US" altLang="ja-JP" dirty="0">
                  <a:solidFill>
                    <a:srgbClr val="000000"/>
                  </a:solidFill>
                </a:rPr>
                <a:t>Male</a:t>
              </a:r>
            </a:p>
          </p:txBody>
        </p:sp>
      </p:grpSp>
      <p:sp>
        <p:nvSpPr>
          <p:cNvPr id="130" name="テキスト ボックス 129"/>
          <p:cNvSpPr txBox="1"/>
          <p:nvPr/>
        </p:nvSpPr>
        <p:spPr>
          <a:xfrm>
            <a:off x="4499992" y="198884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haploid  generation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3203848" y="429309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haploid  generation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6804248" y="378904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diploid generation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467544" y="18864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diploid generation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683568" y="594928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diploid  generation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5148064" y="332656"/>
            <a:ext cx="358784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</a:rPr>
              <a:t>In sexual reproduction system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92599" y="4874202"/>
            <a:ext cx="297426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Diploid generation</a:t>
            </a:r>
            <a:r>
              <a:rPr lang="ja-JP" altLang="en-US" dirty="0"/>
              <a:t> </a:t>
            </a:r>
            <a:r>
              <a:rPr lang="en-US" altLang="ja-JP" dirty="0"/>
              <a:t>a</a:t>
            </a:r>
            <a:r>
              <a:rPr kumimoji="1" lang="en-US" altLang="ja-JP" dirty="0"/>
              <a:t>nd haploid generation appear alternately.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5862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381000" y="4800600"/>
            <a:ext cx="4267200" cy="1214438"/>
            <a:chOff x="144" y="1392"/>
            <a:chExt cx="5568" cy="1584"/>
          </a:xfrm>
        </p:grpSpPr>
        <p:sp>
          <p:nvSpPr>
            <p:cNvPr id="20610" name="AutoShape 3"/>
            <p:cNvSpPr>
              <a:spLocks noChangeArrowheads="1"/>
            </p:cNvSpPr>
            <p:nvPr/>
          </p:nvSpPr>
          <p:spPr bwMode="auto">
            <a:xfrm>
              <a:off x="2544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11" name="AutoShape 4"/>
            <p:cNvSpPr>
              <a:spLocks noChangeArrowheads="1"/>
            </p:cNvSpPr>
            <p:nvPr/>
          </p:nvSpPr>
          <p:spPr bwMode="auto">
            <a:xfrm>
              <a:off x="297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12" name="AutoShape 5"/>
            <p:cNvSpPr>
              <a:spLocks noChangeArrowheads="1"/>
            </p:cNvSpPr>
            <p:nvPr/>
          </p:nvSpPr>
          <p:spPr bwMode="auto">
            <a:xfrm>
              <a:off x="2544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13" name="AutoShape 6"/>
            <p:cNvSpPr>
              <a:spLocks noChangeArrowheads="1"/>
            </p:cNvSpPr>
            <p:nvPr/>
          </p:nvSpPr>
          <p:spPr bwMode="auto">
            <a:xfrm>
              <a:off x="2976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14" name="AutoShape 7"/>
            <p:cNvSpPr>
              <a:spLocks noChangeArrowheads="1"/>
            </p:cNvSpPr>
            <p:nvPr/>
          </p:nvSpPr>
          <p:spPr bwMode="auto">
            <a:xfrm>
              <a:off x="2544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15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16" name="Oval 9"/>
            <p:cNvSpPr>
              <a:spLocks noChangeArrowheads="1"/>
            </p:cNvSpPr>
            <p:nvPr/>
          </p:nvSpPr>
          <p:spPr bwMode="auto">
            <a:xfrm>
              <a:off x="14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17" name="Oval 10"/>
            <p:cNvSpPr>
              <a:spLocks noChangeArrowheads="1"/>
            </p:cNvSpPr>
            <p:nvPr/>
          </p:nvSpPr>
          <p:spPr bwMode="auto">
            <a:xfrm>
              <a:off x="2592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18" name="AutoShape 11"/>
            <p:cNvSpPr>
              <a:spLocks noChangeArrowheads="1"/>
            </p:cNvSpPr>
            <p:nvPr/>
          </p:nvSpPr>
          <p:spPr bwMode="auto">
            <a:xfrm>
              <a:off x="3600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19" name="AutoShape 12"/>
            <p:cNvSpPr>
              <a:spLocks noChangeArrowheads="1"/>
            </p:cNvSpPr>
            <p:nvPr/>
          </p:nvSpPr>
          <p:spPr bwMode="auto">
            <a:xfrm>
              <a:off x="4032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20" name="AutoShape 13"/>
            <p:cNvSpPr>
              <a:spLocks noChangeArrowheads="1"/>
            </p:cNvSpPr>
            <p:nvPr/>
          </p:nvSpPr>
          <p:spPr bwMode="auto">
            <a:xfrm>
              <a:off x="3600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21" name="AutoShape 14"/>
            <p:cNvSpPr>
              <a:spLocks noChangeArrowheads="1"/>
            </p:cNvSpPr>
            <p:nvPr/>
          </p:nvSpPr>
          <p:spPr bwMode="auto">
            <a:xfrm>
              <a:off x="4032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22" name="AutoShape 15"/>
            <p:cNvSpPr>
              <a:spLocks noChangeArrowheads="1"/>
            </p:cNvSpPr>
            <p:nvPr/>
          </p:nvSpPr>
          <p:spPr bwMode="auto">
            <a:xfrm>
              <a:off x="3600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23" name="AutoShape 16"/>
            <p:cNvSpPr>
              <a:spLocks noChangeArrowheads="1"/>
            </p:cNvSpPr>
            <p:nvPr/>
          </p:nvSpPr>
          <p:spPr bwMode="auto">
            <a:xfrm>
              <a:off x="4032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24" name="Oval 17"/>
            <p:cNvSpPr>
              <a:spLocks noChangeArrowheads="1"/>
            </p:cNvSpPr>
            <p:nvPr/>
          </p:nvSpPr>
          <p:spPr bwMode="auto">
            <a:xfrm>
              <a:off x="3648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25" name="AutoShape 18"/>
            <p:cNvSpPr>
              <a:spLocks noChangeArrowheads="1"/>
            </p:cNvSpPr>
            <p:nvPr/>
          </p:nvSpPr>
          <p:spPr bwMode="auto">
            <a:xfrm>
              <a:off x="4608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26" name="AutoShape 19"/>
            <p:cNvSpPr>
              <a:spLocks noChangeArrowheads="1"/>
            </p:cNvSpPr>
            <p:nvPr/>
          </p:nvSpPr>
          <p:spPr bwMode="auto">
            <a:xfrm>
              <a:off x="5040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27" name="AutoShape 20"/>
            <p:cNvSpPr>
              <a:spLocks noChangeArrowheads="1"/>
            </p:cNvSpPr>
            <p:nvPr/>
          </p:nvSpPr>
          <p:spPr bwMode="auto">
            <a:xfrm>
              <a:off x="4608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28" name="AutoShape 21"/>
            <p:cNvSpPr>
              <a:spLocks noChangeArrowheads="1"/>
            </p:cNvSpPr>
            <p:nvPr/>
          </p:nvSpPr>
          <p:spPr bwMode="auto">
            <a:xfrm>
              <a:off x="5040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29" name="AutoShape 22"/>
            <p:cNvSpPr>
              <a:spLocks noChangeArrowheads="1"/>
            </p:cNvSpPr>
            <p:nvPr/>
          </p:nvSpPr>
          <p:spPr bwMode="auto">
            <a:xfrm>
              <a:off x="4608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30" name="AutoShape 23"/>
            <p:cNvSpPr>
              <a:spLocks noChangeArrowheads="1"/>
            </p:cNvSpPr>
            <p:nvPr/>
          </p:nvSpPr>
          <p:spPr bwMode="auto">
            <a:xfrm>
              <a:off x="5040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31" name="Oval 24"/>
            <p:cNvSpPr>
              <a:spLocks noChangeArrowheads="1"/>
            </p:cNvSpPr>
            <p:nvPr/>
          </p:nvSpPr>
          <p:spPr bwMode="auto">
            <a:xfrm>
              <a:off x="4656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32" name="Line 25"/>
            <p:cNvSpPr>
              <a:spLocks noChangeShapeType="1"/>
            </p:cNvSpPr>
            <p:nvPr/>
          </p:nvSpPr>
          <p:spPr bwMode="auto">
            <a:xfrm>
              <a:off x="2928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33" name="Line 26"/>
            <p:cNvSpPr>
              <a:spLocks noChangeShapeType="1"/>
            </p:cNvSpPr>
            <p:nvPr/>
          </p:nvSpPr>
          <p:spPr bwMode="auto">
            <a:xfrm>
              <a:off x="3984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34" name="Line 27"/>
            <p:cNvSpPr>
              <a:spLocks noChangeShapeType="1"/>
            </p:cNvSpPr>
            <p:nvPr/>
          </p:nvSpPr>
          <p:spPr bwMode="auto">
            <a:xfrm>
              <a:off x="4992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35" name="AutoShape 28"/>
            <p:cNvSpPr>
              <a:spLocks noChangeArrowheads="1"/>
            </p:cNvSpPr>
            <p:nvPr/>
          </p:nvSpPr>
          <p:spPr bwMode="auto">
            <a:xfrm>
              <a:off x="153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36" name="AutoShape 29"/>
            <p:cNvSpPr>
              <a:spLocks noChangeArrowheads="1"/>
            </p:cNvSpPr>
            <p:nvPr/>
          </p:nvSpPr>
          <p:spPr bwMode="auto">
            <a:xfrm>
              <a:off x="1968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37" name="AutoShape 30"/>
            <p:cNvSpPr>
              <a:spLocks noChangeArrowheads="1"/>
            </p:cNvSpPr>
            <p:nvPr/>
          </p:nvSpPr>
          <p:spPr bwMode="auto">
            <a:xfrm>
              <a:off x="1536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38" name="AutoShape 31"/>
            <p:cNvSpPr>
              <a:spLocks noChangeArrowheads="1"/>
            </p:cNvSpPr>
            <p:nvPr/>
          </p:nvSpPr>
          <p:spPr bwMode="auto">
            <a:xfrm>
              <a:off x="1968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39" name="Oval 32"/>
            <p:cNvSpPr>
              <a:spLocks noChangeArrowheads="1"/>
            </p:cNvSpPr>
            <p:nvPr/>
          </p:nvSpPr>
          <p:spPr bwMode="auto">
            <a:xfrm>
              <a:off x="158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40" name="Line 33"/>
            <p:cNvSpPr>
              <a:spLocks noChangeShapeType="1"/>
            </p:cNvSpPr>
            <p:nvPr/>
          </p:nvSpPr>
          <p:spPr bwMode="auto">
            <a:xfrm>
              <a:off x="1920" y="1632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41" name="AutoShape 34"/>
            <p:cNvSpPr>
              <a:spLocks noChangeArrowheads="1"/>
            </p:cNvSpPr>
            <p:nvPr/>
          </p:nvSpPr>
          <p:spPr bwMode="auto">
            <a:xfrm>
              <a:off x="81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42" name="Oval 35"/>
            <p:cNvSpPr>
              <a:spLocks noChangeArrowheads="1"/>
            </p:cNvSpPr>
            <p:nvPr/>
          </p:nvSpPr>
          <p:spPr bwMode="auto">
            <a:xfrm>
              <a:off x="86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43" name="Line 36"/>
            <p:cNvSpPr>
              <a:spLocks noChangeShapeType="1"/>
            </p:cNvSpPr>
            <p:nvPr/>
          </p:nvSpPr>
          <p:spPr bwMode="auto">
            <a:xfrm>
              <a:off x="1200" y="163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44" name="Line 37"/>
            <p:cNvSpPr>
              <a:spLocks noChangeShapeType="1"/>
            </p:cNvSpPr>
            <p:nvPr/>
          </p:nvSpPr>
          <p:spPr bwMode="auto">
            <a:xfrm>
              <a:off x="528" y="163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0483" name="Group 38"/>
          <p:cNvGrpSpPr>
            <a:grpSpLocks/>
          </p:cNvGrpSpPr>
          <p:nvPr/>
        </p:nvGrpSpPr>
        <p:grpSpPr bwMode="auto">
          <a:xfrm flipV="1">
            <a:off x="457200" y="304800"/>
            <a:ext cx="4267200" cy="1214438"/>
            <a:chOff x="432" y="1728"/>
            <a:chExt cx="2688" cy="765"/>
          </a:xfrm>
        </p:grpSpPr>
        <p:sp>
          <p:nvSpPr>
            <p:cNvPr id="20575" name="AutoShape 39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76" name="AutoShape 40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77" name="AutoShape 41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78" name="AutoShape 42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79" name="AutoShape 43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80" name="AutoShape 44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81" name="Oval 45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82" name="Oval 46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83" name="AutoShape 47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84" name="AutoShape 48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85" name="AutoShape 49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86" name="AutoShape 50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87" name="AutoShape 51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88" name="AutoShape 52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89" name="Oval 53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90" name="AutoShape 54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91" name="AutoShape 55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92" name="AutoShape 56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93" name="AutoShape 57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94" name="AutoShape 58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95" name="AutoShape 59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96" name="Oval 60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97" name="Line 61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98" name="Line 62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99" name="Line 63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00" name="AutoShape 64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01" name="AutoShape 65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02" name="AutoShape 66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03" name="AutoShape 67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04" name="Oval 68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05" name="Line 69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06" name="AutoShape 70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07" name="Oval 71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08" name="Line 72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609" name="Line 73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484" name="Oval 74"/>
          <p:cNvSpPr>
            <a:spLocks noChangeArrowheads="1"/>
          </p:cNvSpPr>
          <p:nvPr/>
        </p:nvSpPr>
        <p:spPr bwMode="auto">
          <a:xfrm>
            <a:off x="2895600" y="1981200"/>
            <a:ext cx="1066800" cy="1066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0485" name="Group 75"/>
          <p:cNvGrpSpPr>
            <a:grpSpLocks/>
          </p:cNvGrpSpPr>
          <p:nvPr/>
        </p:nvGrpSpPr>
        <p:grpSpPr bwMode="auto">
          <a:xfrm>
            <a:off x="2362200" y="3429000"/>
            <a:ext cx="1371600" cy="400050"/>
            <a:chOff x="1296" y="2304"/>
            <a:chExt cx="864" cy="252"/>
          </a:xfrm>
        </p:grpSpPr>
        <p:sp>
          <p:nvSpPr>
            <p:cNvPr id="20573" name="Oval 76"/>
            <p:cNvSpPr>
              <a:spLocks noChangeArrowheads="1"/>
            </p:cNvSpPr>
            <p:nvPr/>
          </p:nvSpPr>
          <p:spPr bwMode="auto">
            <a:xfrm>
              <a:off x="1872" y="2352"/>
              <a:ext cx="288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0574" name="Freeform 77"/>
            <p:cNvSpPr>
              <a:spLocks/>
            </p:cNvSpPr>
            <p:nvPr/>
          </p:nvSpPr>
          <p:spPr bwMode="auto">
            <a:xfrm>
              <a:off x="1296" y="2304"/>
              <a:ext cx="576" cy="252"/>
            </a:xfrm>
            <a:custGeom>
              <a:avLst/>
              <a:gdLst>
                <a:gd name="T0" fmla="*/ 223 w 1488"/>
                <a:gd name="T1" fmla="*/ 72 h 336"/>
                <a:gd name="T2" fmla="*/ 129 w 1488"/>
                <a:gd name="T3" fmla="*/ 18 h 336"/>
                <a:gd name="T4" fmla="*/ 79 w 1488"/>
                <a:gd name="T5" fmla="*/ 180 h 336"/>
                <a:gd name="T6" fmla="*/ 29 w 1488"/>
                <a:gd name="T7" fmla="*/ 72 h 336"/>
                <a:gd name="T8" fmla="*/ 0 w 1488"/>
                <a:gd name="T9" fmla="*/ 99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8"/>
                <a:gd name="T16" fmla="*/ 0 h 336"/>
                <a:gd name="T17" fmla="*/ 1488 w 1488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8" h="336">
                  <a:moveTo>
                    <a:pt x="1488" y="128"/>
                  </a:moveTo>
                  <a:cubicBezTo>
                    <a:pt x="1256" y="64"/>
                    <a:pt x="1024" y="0"/>
                    <a:pt x="864" y="32"/>
                  </a:cubicBezTo>
                  <a:cubicBezTo>
                    <a:pt x="704" y="64"/>
                    <a:pt x="640" y="304"/>
                    <a:pt x="528" y="320"/>
                  </a:cubicBezTo>
                  <a:cubicBezTo>
                    <a:pt x="416" y="336"/>
                    <a:pt x="280" y="152"/>
                    <a:pt x="192" y="128"/>
                  </a:cubicBezTo>
                  <a:cubicBezTo>
                    <a:pt x="104" y="104"/>
                    <a:pt x="52" y="140"/>
                    <a:pt x="0" y="176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486" name="Line 78"/>
          <p:cNvSpPr>
            <a:spLocks noChangeShapeType="1"/>
          </p:cNvSpPr>
          <p:nvPr/>
        </p:nvSpPr>
        <p:spPr bwMode="auto">
          <a:xfrm>
            <a:off x="2514600" y="1447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487" name="Line 79"/>
          <p:cNvSpPr>
            <a:spLocks noChangeShapeType="1"/>
          </p:cNvSpPr>
          <p:nvPr/>
        </p:nvSpPr>
        <p:spPr bwMode="auto">
          <a:xfrm>
            <a:off x="2438400" y="4876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488" name="Line 80"/>
          <p:cNvSpPr>
            <a:spLocks noChangeShapeType="1"/>
          </p:cNvSpPr>
          <p:nvPr/>
        </p:nvSpPr>
        <p:spPr bwMode="auto">
          <a:xfrm flipV="1">
            <a:off x="2438400" y="3886200"/>
            <a:ext cx="685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489" name="Line 81"/>
          <p:cNvSpPr>
            <a:spLocks noChangeShapeType="1"/>
          </p:cNvSpPr>
          <p:nvPr/>
        </p:nvSpPr>
        <p:spPr bwMode="auto">
          <a:xfrm>
            <a:off x="3962400" y="28194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490" name="Line 82"/>
          <p:cNvSpPr>
            <a:spLocks noChangeShapeType="1"/>
          </p:cNvSpPr>
          <p:nvPr/>
        </p:nvSpPr>
        <p:spPr bwMode="auto">
          <a:xfrm flipV="1">
            <a:off x="3962400" y="31242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491" name="Line 83"/>
          <p:cNvSpPr>
            <a:spLocks noChangeShapeType="1"/>
          </p:cNvSpPr>
          <p:nvPr/>
        </p:nvSpPr>
        <p:spPr bwMode="auto">
          <a:xfrm flipV="1">
            <a:off x="4343400" y="3124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492" name="AutoShape 84"/>
          <p:cNvSpPr>
            <a:spLocks noChangeArrowheads="1"/>
          </p:cNvSpPr>
          <p:nvPr/>
        </p:nvSpPr>
        <p:spPr bwMode="auto">
          <a:xfrm flipV="1">
            <a:off x="7478713" y="2943225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493" name="AutoShape 85"/>
          <p:cNvSpPr>
            <a:spLocks noChangeArrowheads="1"/>
          </p:cNvSpPr>
          <p:nvPr/>
        </p:nvSpPr>
        <p:spPr bwMode="auto">
          <a:xfrm flipV="1">
            <a:off x="7808913" y="2943225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494" name="AutoShape 86"/>
          <p:cNvSpPr>
            <a:spLocks noChangeArrowheads="1"/>
          </p:cNvSpPr>
          <p:nvPr/>
        </p:nvSpPr>
        <p:spPr bwMode="auto">
          <a:xfrm flipV="1">
            <a:off x="7478713" y="2538413"/>
            <a:ext cx="330200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495" name="AutoShape 87"/>
          <p:cNvSpPr>
            <a:spLocks noChangeArrowheads="1"/>
          </p:cNvSpPr>
          <p:nvPr/>
        </p:nvSpPr>
        <p:spPr bwMode="auto">
          <a:xfrm flipV="1">
            <a:off x="7808913" y="2538413"/>
            <a:ext cx="331787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496" name="AutoShape 88"/>
          <p:cNvSpPr>
            <a:spLocks noChangeArrowheads="1"/>
          </p:cNvSpPr>
          <p:nvPr/>
        </p:nvSpPr>
        <p:spPr bwMode="auto">
          <a:xfrm flipV="1">
            <a:off x="7478713" y="2133600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497" name="AutoShape 89"/>
          <p:cNvSpPr>
            <a:spLocks noChangeArrowheads="1"/>
          </p:cNvSpPr>
          <p:nvPr/>
        </p:nvSpPr>
        <p:spPr bwMode="auto">
          <a:xfrm flipV="1">
            <a:off x="7808913" y="2133600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498" name="Oval 90"/>
          <p:cNvSpPr>
            <a:spLocks noChangeArrowheads="1"/>
          </p:cNvSpPr>
          <p:nvPr/>
        </p:nvSpPr>
        <p:spPr bwMode="auto">
          <a:xfrm flipV="1">
            <a:off x="5638800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499" name="Oval 91"/>
          <p:cNvSpPr>
            <a:spLocks noChangeArrowheads="1"/>
          </p:cNvSpPr>
          <p:nvPr/>
        </p:nvSpPr>
        <p:spPr bwMode="auto">
          <a:xfrm flipV="1">
            <a:off x="7515225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00" name="AutoShape 92"/>
          <p:cNvSpPr>
            <a:spLocks noChangeArrowheads="1"/>
          </p:cNvSpPr>
          <p:nvPr/>
        </p:nvSpPr>
        <p:spPr bwMode="auto">
          <a:xfrm flipV="1">
            <a:off x="8286750" y="2943225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01" name="AutoShape 93"/>
          <p:cNvSpPr>
            <a:spLocks noChangeArrowheads="1"/>
          </p:cNvSpPr>
          <p:nvPr/>
        </p:nvSpPr>
        <p:spPr bwMode="auto">
          <a:xfrm flipV="1">
            <a:off x="8618538" y="2943225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02" name="AutoShape 94"/>
          <p:cNvSpPr>
            <a:spLocks noChangeArrowheads="1"/>
          </p:cNvSpPr>
          <p:nvPr/>
        </p:nvSpPr>
        <p:spPr bwMode="auto">
          <a:xfrm flipV="1">
            <a:off x="8286750" y="2538413"/>
            <a:ext cx="331788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03" name="AutoShape 95"/>
          <p:cNvSpPr>
            <a:spLocks noChangeArrowheads="1"/>
          </p:cNvSpPr>
          <p:nvPr/>
        </p:nvSpPr>
        <p:spPr bwMode="auto">
          <a:xfrm flipV="1">
            <a:off x="8618538" y="2538413"/>
            <a:ext cx="331787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04" name="AutoShape 96"/>
          <p:cNvSpPr>
            <a:spLocks noChangeArrowheads="1"/>
          </p:cNvSpPr>
          <p:nvPr/>
        </p:nvSpPr>
        <p:spPr bwMode="auto">
          <a:xfrm flipV="1">
            <a:off x="8286750" y="2133600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05" name="AutoShape 97"/>
          <p:cNvSpPr>
            <a:spLocks noChangeArrowheads="1"/>
          </p:cNvSpPr>
          <p:nvPr/>
        </p:nvSpPr>
        <p:spPr bwMode="auto">
          <a:xfrm flipV="1">
            <a:off x="8618538" y="2133600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06" name="Oval 98"/>
          <p:cNvSpPr>
            <a:spLocks noChangeArrowheads="1"/>
          </p:cNvSpPr>
          <p:nvPr/>
        </p:nvSpPr>
        <p:spPr bwMode="auto">
          <a:xfrm flipV="1">
            <a:off x="8324850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07" name="AutoShape 99"/>
          <p:cNvSpPr>
            <a:spLocks noChangeArrowheads="1"/>
          </p:cNvSpPr>
          <p:nvPr/>
        </p:nvSpPr>
        <p:spPr bwMode="auto">
          <a:xfrm flipV="1">
            <a:off x="9059863" y="2943225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08" name="AutoShape 100"/>
          <p:cNvSpPr>
            <a:spLocks noChangeArrowheads="1"/>
          </p:cNvSpPr>
          <p:nvPr/>
        </p:nvSpPr>
        <p:spPr bwMode="auto">
          <a:xfrm flipV="1">
            <a:off x="9391650" y="2943225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09" name="AutoShape 101"/>
          <p:cNvSpPr>
            <a:spLocks noChangeArrowheads="1"/>
          </p:cNvSpPr>
          <p:nvPr/>
        </p:nvSpPr>
        <p:spPr bwMode="auto">
          <a:xfrm flipV="1">
            <a:off x="9059863" y="2538413"/>
            <a:ext cx="331787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10" name="AutoShape 102"/>
          <p:cNvSpPr>
            <a:spLocks noChangeArrowheads="1"/>
          </p:cNvSpPr>
          <p:nvPr/>
        </p:nvSpPr>
        <p:spPr bwMode="auto">
          <a:xfrm flipV="1">
            <a:off x="9391650" y="2538413"/>
            <a:ext cx="330200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11" name="AutoShape 103"/>
          <p:cNvSpPr>
            <a:spLocks noChangeArrowheads="1"/>
          </p:cNvSpPr>
          <p:nvPr/>
        </p:nvSpPr>
        <p:spPr bwMode="auto">
          <a:xfrm flipV="1">
            <a:off x="9059863" y="2133600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12" name="AutoShape 104"/>
          <p:cNvSpPr>
            <a:spLocks noChangeArrowheads="1"/>
          </p:cNvSpPr>
          <p:nvPr/>
        </p:nvSpPr>
        <p:spPr bwMode="auto">
          <a:xfrm flipV="1">
            <a:off x="9391650" y="2133600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13" name="Oval 105"/>
          <p:cNvSpPr>
            <a:spLocks noChangeArrowheads="1"/>
          </p:cNvSpPr>
          <p:nvPr/>
        </p:nvSpPr>
        <p:spPr bwMode="auto">
          <a:xfrm flipV="1">
            <a:off x="9096375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14" name="Line 106"/>
          <p:cNvSpPr>
            <a:spLocks noChangeShapeType="1"/>
          </p:cNvSpPr>
          <p:nvPr/>
        </p:nvSpPr>
        <p:spPr bwMode="auto">
          <a:xfrm flipV="1">
            <a:off x="7772400" y="31638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15" name="Line 107"/>
          <p:cNvSpPr>
            <a:spLocks noChangeShapeType="1"/>
          </p:cNvSpPr>
          <p:nvPr/>
        </p:nvSpPr>
        <p:spPr bwMode="auto">
          <a:xfrm flipV="1">
            <a:off x="8582025" y="3163888"/>
            <a:ext cx="550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16" name="Line 108"/>
          <p:cNvSpPr>
            <a:spLocks noChangeShapeType="1"/>
          </p:cNvSpPr>
          <p:nvPr/>
        </p:nvSpPr>
        <p:spPr bwMode="auto">
          <a:xfrm flipV="1">
            <a:off x="9353550" y="31638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17" name="AutoShape 109"/>
          <p:cNvSpPr>
            <a:spLocks noChangeArrowheads="1"/>
          </p:cNvSpPr>
          <p:nvPr/>
        </p:nvSpPr>
        <p:spPr bwMode="auto">
          <a:xfrm flipV="1">
            <a:off x="6705600" y="2943225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18" name="AutoShape 110"/>
          <p:cNvSpPr>
            <a:spLocks noChangeArrowheads="1"/>
          </p:cNvSpPr>
          <p:nvPr/>
        </p:nvSpPr>
        <p:spPr bwMode="auto">
          <a:xfrm flipV="1">
            <a:off x="7037388" y="2943225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19" name="AutoShape 111"/>
          <p:cNvSpPr>
            <a:spLocks noChangeArrowheads="1"/>
          </p:cNvSpPr>
          <p:nvPr/>
        </p:nvSpPr>
        <p:spPr bwMode="auto">
          <a:xfrm flipV="1">
            <a:off x="6705600" y="2538413"/>
            <a:ext cx="331788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20" name="AutoShape 112"/>
          <p:cNvSpPr>
            <a:spLocks noChangeArrowheads="1"/>
          </p:cNvSpPr>
          <p:nvPr/>
        </p:nvSpPr>
        <p:spPr bwMode="auto">
          <a:xfrm flipV="1">
            <a:off x="7037388" y="2538413"/>
            <a:ext cx="330200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21" name="Oval 113"/>
          <p:cNvSpPr>
            <a:spLocks noChangeArrowheads="1"/>
          </p:cNvSpPr>
          <p:nvPr/>
        </p:nvSpPr>
        <p:spPr bwMode="auto">
          <a:xfrm flipV="1">
            <a:off x="6742113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22" name="Line 114"/>
          <p:cNvSpPr>
            <a:spLocks noChangeShapeType="1"/>
          </p:cNvSpPr>
          <p:nvPr/>
        </p:nvSpPr>
        <p:spPr bwMode="auto">
          <a:xfrm flipV="1">
            <a:off x="6999288" y="3163888"/>
            <a:ext cx="5159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23" name="AutoShape 115"/>
          <p:cNvSpPr>
            <a:spLocks noChangeArrowheads="1"/>
          </p:cNvSpPr>
          <p:nvPr/>
        </p:nvSpPr>
        <p:spPr bwMode="auto">
          <a:xfrm flipV="1">
            <a:off x="6153150" y="2943225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24" name="Oval 116"/>
          <p:cNvSpPr>
            <a:spLocks noChangeArrowheads="1"/>
          </p:cNvSpPr>
          <p:nvPr/>
        </p:nvSpPr>
        <p:spPr bwMode="auto">
          <a:xfrm flipV="1">
            <a:off x="6191250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25" name="Line 117"/>
          <p:cNvSpPr>
            <a:spLocks noChangeShapeType="1"/>
          </p:cNvSpPr>
          <p:nvPr/>
        </p:nvSpPr>
        <p:spPr bwMode="auto">
          <a:xfrm flipV="1">
            <a:off x="6448425" y="3163888"/>
            <a:ext cx="33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26" name="Line 118"/>
          <p:cNvSpPr>
            <a:spLocks noChangeShapeType="1"/>
          </p:cNvSpPr>
          <p:nvPr/>
        </p:nvSpPr>
        <p:spPr bwMode="auto">
          <a:xfrm flipV="1">
            <a:off x="5932488" y="3163888"/>
            <a:ext cx="220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27" name="Text Box 119"/>
          <p:cNvSpPr txBox="1">
            <a:spLocks noChangeArrowheads="1"/>
          </p:cNvSpPr>
          <p:nvPr/>
        </p:nvSpPr>
        <p:spPr bwMode="auto">
          <a:xfrm>
            <a:off x="609600" y="4572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0528" name="Text Box 120"/>
          <p:cNvSpPr txBox="1">
            <a:spLocks noChangeArrowheads="1"/>
          </p:cNvSpPr>
          <p:nvPr/>
        </p:nvSpPr>
        <p:spPr bwMode="auto">
          <a:xfrm>
            <a:off x="685800" y="54102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0529" name="Text Box 121"/>
          <p:cNvSpPr txBox="1">
            <a:spLocks noChangeArrowheads="1"/>
          </p:cNvSpPr>
          <p:nvPr/>
        </p:nvSpPr>
        <p:spPr bwMode="auto">
          <a:xfrm>
            <a:off x="5638800" y="22860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0530" name="Text Box 122"/>
          <p:cNvSpPr txBox="1">
            <a:spLocks noChangeArrowheads="1"/>
          </p:cNvSpPr>
          <p:nvPr/>
        </p:nvSpPr>
        <p:spPr bwMode="auto">
          <a:xfrm>
            <a:off x="4038600" y="19812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0531" name="Text Box 123"/>
          <p:cNvSpPr txBox="1">
            <a:spLocks noChangeArrowheads="1"/>
          </p:cNvSpPr>
          <p:nvPr/>
        </p:nvSpPr>
        <p:spPr bwMode="auto">
          <a:xfrm>
            <a:off x="3429000" y="38862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grpSp>
        <p:nvGrpSpPr>
          <p:cNvPr id="5" name="Group 167"/>
          <p:cNvGrpSpPr>
            <a:grpSpLocks/>
          </p:cNvGrpSpPr>
          <p:nvPr/>
        </p:nvGrpSpPr>
        <p:grpSpPr bwMode="auto">
          <a:xfrm>
            <a:off x="2568575" y="115888"/>
            <a:ext cx="6178563" cy="1222376"/>
            <a:chOff x="1618" y="73"/>
            <a:chExt cx="3892" cy="770"/>
          </a:xfrm>
        </p:grpSpPr>
        <p:sp>
          <p:nvSpPr>
            <p:cNvPr id="20569" name="Text Box 126"/>
            <p:cNvSpPr txBox="1">
              <a:spLocks noChangeArrowheads="1"/>
            </p:cNvSpPr>
            <p:nvPr/>
          </p:nvSpPr>
          <p:spPr bwMode="auto">
            <a:xfrm>
              <a:off x="1618" y="81"/>
              <a:ext cx="2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4000">
                  <a:solidFill>
                    <a:srgbClr val="0070C0"/>
                  </a:solidFill>
                  <a:latin typeface="ＭＳ Ｐゴシック" charset="-128"/>
                </a:rPr>
                <a:t>*</a:t>
              </a:r>
            </a:p>
          </p:txBody>
        </p:sp>
        <p:sp>
          <p:nvSpPr>
            <p:cNvPr id="20570" name="Text Box 127"/>
            <p:cNvSpPr txBox="1">
              <a:spLocks noChangeArrowheads="1"/>
            </p:cNvSpPr>
            <p:nvPr/>
          </p:nvSpPr>
          <p:spPr bwMode="auto">
            <a:xfrm>
              <a:off x="2129" y="85"/>
              <a:ext cx="2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4000">
                  <a:solidFill>
                    <a:srgbClr val="0070C0"/>
                  </a:solidFill>
                  <a:latin typeface="ＭＳ Ｐゴシック" charset="-128"/>
                </a:rPr>
                <a:t>*</a:t>
              </a:r>
            </a:p>
          </p:txBody>
        </p:sp>
        <p:sp>
          <p:nvSpPr>
            <p:cNvPr id="20571" name="Text Box 128"/>
            <p:cNvSpPr txBox="1">
              <a:spLocks noChangeArrowheads="1"/>
            </p:cNvSpPr>
            <p:nvPr/>
          </p:nvSpPr>
          <p:spPr bwMode="auto">
            <a:xfrm>
              <a:off x="2612" y="73"/>
              <a:ext cx="2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4000">
                  <a:solidFill>
                    <a:srgbClr val="0070C0"/>
                  </a:solidFill>
                  <a:latin typeface="ＭＳ Ｐゴシック" charset="-128"/>
                </a:rPr>
                <a:t>*</a:t>
              </a:r>
            </a:p>
          </p:txBody>
        </p:sp>
        <p:sp>
          <p:nvSpPr>
            <p:cNvPr id="20572" name="Text Box 129"/>
            <p:cNvSpPr txBox="1">
              <a:spLocks noChangeArrowheads="1"/>
            </p:cNvSpPr>
            <p:nvPr/>
          </p:nvSpPr>
          <p:spPr bwMode="auto">
            <a:xfrm>
              <a:off x="3061" y="436"/>
              <a:ext cx="244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dirty="0">
                  <a:solidFill>
                    <a:srgbClr val="0070C0"/>
                  </a:solidFill>
                </a:rPr>
                <a:t>Mutations in genomes of somatic cells are not inheritable.</a:t>
              </a:r>
              <a:endParaRPr lang="ja-JP" alt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166"/>
          <p:cNvGrpSpPr>
            <a:grpSpLocks/>
          </p:cNvGrpSpPr>
          <p:nvPr/>
        </p:nvGrpSpPr>
        <p:grpSpPr bwMode="auto">
          <a:xfrm>
            <a:off x="2243138" y="920750"/>
            <a:ext cx="7526337" cy="2562225"/>
            <a:chOff x="1413" y="580"/>
            <a:chExt cx="4741" cy="1614"/>
          </a:xfrm>
        </p:grpSpPr>
        <p:sp>
          <p:nvSpPr>
            <p:cNvPr id="20534" name="Text Box 130"/>
            <p:cNvSpPr txBox="1">
              <a:spLocks noChangeArrowheads="1"/>
            </p:cNvSpPr>
            <p:nvPr/>
          </p:nvSpPr>
          <p:spPr bwMode="auto">
            <a:xfrm>
              <a:off x="1413" y="594"/>
              <a:ext cx="2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4000">
                  <a:solidFill>
                    <a:srgbClr val="333399"/>
                  </a:solidFill>
                  <a:latin typeface="ＭＳ Ｐゴシック" charset="-128"/>
                </a:rPr>
                <a:t>*</a:t>
              </a:r>
            </a:p>
          </p:txBody>
        </p:sp>
        <p:sp>
          <p:nvSpPr>
            <p:cNvPr id="20535" name="Text Box 131"/>
            <p:cNvSpPr txBox="1">
              <a:spLocks noChangeArrowheads="1"/>
            </p:cNvSpPr>
            <p:nvPr/>
          </p:nvSpPr>
          <p:spPr bwMode="auto">
            <a:xfrm>
              <a:off x="1927" y="584"/>
              <a:ext cx="2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4000">
                  <a:solidFill>
                    <a:srgbClr val="333399"/>
                  </a:solidFill>
                  <a:latin typeface="ＭＳ Ｐゴシック" charset="-128"/>
                </a:rPr>
                <a:t>*</a:t>
              </a:r>
            </a:p>
          </p:txBody>
        </p:sp>
        <p:sp>
          <p:nvSpPr>
            <p:cNvPr id="20536" name="Text Box 132"/>
            <p:cNvSpPr txBox="1">
              <a:spLocks noChangeArrowheads="1"/>
            </p:cNvSpPr>
            <p:nvPr/>
          </p:nvSpPr>
          <p:spPr bwMode="auto">
            <a:xfrm>
              <a:off x="2407" y="580"/>
              <a:ext cx="2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4000">
                  <a:solidFill>
                    <a:srgbClr val="333399"/>
                  </a:solidFill>
                  <a:latin typeface="ＭＳ Ｐゴシック" charset="-128"/>
                </a:rPr>
                <a:t>*</a:t>
              </a:r>
            </a:p>
          </p:txBody>
        </p:sp>
        <p:sp>
          <p:nvSpPr>
            <p:cNvPr id="20537" name="Text Box 133"/>
            <p:cNvSpPr txBox="1">
              <a:spLocks noChangeArrowheads="1"/>
            </p:cNvSpPr>
            <p:nvPr/>
          </p:nvSpPr>
          <p:spPr bwMode="auto">
            <a:xfrm>
              <a:off x="2014" y="1219"/>
              <a:ext cx="2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4000">
                  <a:solidFill>
                    <a:srgbClr val="333399"/>
                  </a:solidFill>
                  <a:latin typeface="ＭＳ Ｐゴシック" charset="-128"/>
                </a:rPr>
                <a:t>*</a:t>
              </a:r>
            </a:p>
          </p:txBody>
        </p:sp>
        <p:sp>
          <p:nvSpPr>
            <p:cNvPr id="20538" name="Text Box 134"/>
            <p:cNvSpPr txBox="1">
              <a:spLocks noChangeArrowheads="1"/>
            </p:cNvSpPr>
            <p:nvPr/>
          </p:nvSpPr>
          <p:spPr bwMode="auto">
            <a:xfrm>
              <a:off x="3495" y="1734"/>
              <a:ext cx="2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4000">
                  <a:solidFill>
                    <a:srgbClr val="333399"/>
                  </a:solidFill>
                  <a:latin typeface="ＭＳ Ｐゴシック" charset="-128"/>
                </a:rPr>
                <a:t>*</a:t>
              </a:r>
            </a:p>
          </p:txBody>
        </p:sp>
        <p:sp>
          <p:nvSpPr>
            <p:cNvPr id="20539" name="Text Box 135"/>
            <p:cNvSpPr txBox="1">
              <a:spLocks noChangeArrowheads="1"/>
            </p:cNvSpPr>
            <p:nvPr/>
          </p:nvSpPr>
          <p:spPr bwMode="auto">
            <a:xfrm>
              <a:off x="3845" y="1734"/>
              <a:ext cx="2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4000">
                  <a:solidFill>
                    <a:srgbClr val="333399"/>
                  </a:solidFill>
                  <a:latin typeface="ＭＳ Ｐゴシック" charset="-128"/>
                </a:rPr>
                <a:t>*</a:t>
              </a:r>
            </a:p>
          </p:txBody>
        </p:sp>
        <p:grpSp>
          <p:nvGrpSpPr>
            <p:cNvPr id="20540" name="Group 140"/>
            <p:cNvGrpSpPr>
              <a:grpSpLocks/>
            </p:cNvGrpSpPr>
            <p:nvPr/>
          </p:nvGrpSpPr>
          <p:grpSpPr bwMode="auto">
            <a:xfrm>
              <a:off x="4186" y="1491"/>
              <a:ext cx="496" cy="698"/>
              <a:chOff x="4186" y="1491"/>
              <a:chExt cx="496" cy="698"/>
            </a:xfrm>
          </p:grpSpPr>
          <p:sp>
            <p:nvSpPr>
              <p:cNvPr id="20565" name="Text Box 136"/>
              <p:cNvSpPr txBox="1">
                <a:spLocks noChangeArrowheads="1"/>
              </p:cNvSpPr>
              <p:nvPr/>
            </p:nvSpPr>
            <p:spPr bwMode="auto">
              <a:xfrm>
                <a:off x="4186" y="1491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66" name="Text Box 137"/>
              <p:cNvSpPr txBox="1">
                <a:spLocks noChangeArrowheads="1"/>
              </p:cNvSpPr>
              <p:nvPr/>
            </p:nvSpPr>
            <p:spPr bwMode="auto">
              <a:xfrm>
                <a:off x="4402" y="1493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67" name="Text Box 138"/>
              <p:cNvSpPr txBox="1">
                <a:spLocks noChangeArrowheads="1"/>
              </p:cNvSpPr>
              <p:nvPr/>
            </p:nvSpPr>
            <p:spPr bwMode="auto">
              <a:xfrm>
                <a:off x="4406" y="1747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68" name="Text Box 139"/>
              <p:cNvSpPr txBox="1">
                <a:spLocks noChangeArrowheads="1"/>
              </p:cNvSpPr>
              <p:nvPr/>
            </p:nvSpPr>
            <p:spPr bwMode="auto">
              <a:xfrm>
                <a:off x="4195" y="1744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</p:grpSp>
        <p:grpSp>
          <p:nvGrpSpPr>
            <p:cNvPr id="20541" name="Group 141"/>
            <p:cNvGrpSpPr>
              <a:grpSpLocks/>
            </p:cNvGrpSpPr>
            <p:nvPr/>
          </p:nvGrpSpPr>
          <p:grpSpPr bwMode="auto">
            <a:xfrm>
              <a:off x="4676" y="1496"/>
              <a:ext cx="496" cy="698"/>
              <a:chOff x="4186" y="1491"/>
              <a:chExt cx="496" cy="698"/>
            </a:xfrm>
          </p:grpSpPr>
          <p:sp>
            <p:nvSpPr>
              <p:cNvPr id="20561" name="Text Box 142"/>
              <p:cNvSpPr txBox="1">
                <a:spLocks noChangeArrowheads="1"/>
              </p:cNvSpPr>
              <p:nvPr/>
            </p:nvSpPr>
            <p:spPr bwMode="auto">
              <a:xfrm>
                <a:off x="4186" y="1491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62" name="Text Box 143"/>
              <p:cNvSpPr txBox="1">
                <a:spLocks noChangeArrowheads="1"/>
              </p:cNvSpPr>
              <p:nvPr/>
            </p:nvSpPr>
            <p:spPr bwMode="auto">
              <a:xfrm>
                <a:off x="4402" y="1493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63" name="Text Box 144"/>
              <p:cNvSpPr txBox="1">
                <a:spLocks noChangeArrowheads="1"/>
              </p:cNvSpPr>
              <p:nvPr/>
            </p:nvSpPr>
            <p:spPr bwMode="auto">
              <a:xfrm>
                <a:off x="4406" y="1747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64" name="Text Box 145"/>
              <p:cNvSpPr txBox="1">
                <a:spLocks noChangeArrowheads="1"/>
              </p:cNvSpPr>
              <p:nvPr/>
            </p:nvSpPr>
            <p:spPr bwMode="auto">
              <a:xfrm>
                <a:off x="4195" y="1744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</p:grpSp>
        <p:grpSp>
          <p:nvGrpSpPr>
            <p:cNvPr id="20542" name="Group 146"/>
            <p:cNvGrpSpPr>
              <a:grpSpLocks/>
            </p:cNvGrpSpPr>
            <p:nvPr/>
          </p:nvGrpSpPr>
          <p:grpSpPr bwMode="auto">
            <a:xfrm>
              <a:off x="5175" y="1488"/>
              <a:ext cx="496" cy="698"/>
              <a:chOff x="4186" y="1491"/>
              <a:chExt cx="496" cy="698"/>
            </a:xfrm>
          </p:grpSpPr>
          <p:sp>
            <p:nvSpPr>
              <p:cNvPr id="20557" name="Text Box 147"/>
              <p:cNvSpPr txBox="1">
                <a:spLocks noChangeArrowheads="1"/>
              </p:cNvSpPr>
              <p:nvPr/>
            </p:nvSpPr>
            <p:spPr bwMode="auto">
              <a:xfrm>
                <a:off x="4186" y="1491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58" name="Text Box 148"/>
              <p:cNvSpPr txBox="1">
                <a:spLocks noChangeArrowheads="1"/>
              </p:cNvSpPr>
              <p:nvPr/>
            </p:nvSpPr>
            <p:spPr bwMode="auto">
              <a:xfrm>
                <a:off x="4402" y="1493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59" name="Text Box 149"/>
              <p:cNvSpPr txBox="1">
                <a:spLocks noChangeArrowheads="1"/>
              </p:cNvSpPr>
              <p:nvPr/>
            </p:nvSpPr>
            <p:spPr bwMode="auto">
              <a:xfrm>
                <a:off x="4406" y="1747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60" name="Text Box 150"/>
              <p:cNvSpPr txBox="1">
                <a:spLocks noChangeArrowheads="1"/>
              </p:cNvSpPr>
              <p:nvPr/>
            </p:nvSpPr>
            <p:spPr bwMode="auto">
              <a:xfrm>
                <a:off x="4195" y="1744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</p:grpSp>
        <p:grpSp>
          <p:nvGrpSpPr>
            <p:cNvPr id="20543" name="Group 151"/>
            <p:cNvGrpSpPr>
              <a:grpSpLocks/>
            </p:cNvGrpSpPr>
            <p:nvPr/>
          </p:nvGrpSpPr>
          <p:grpSpPr bwMode="auto">
            <a:xfrm>
              <a:off x="5658" y="1488"/>
              <a:ext cx="496" cy="698"/>
              <a:chOff x="4186" y="1491"/>
              <a:chExt cx="496" cy="698"/>
            </a:xfrm>
          </p:grpSpPr>
          <p:sp>
            <p:nvSpPr>
              <p:cNvPr id="20553" name="Text Box 152"/>
              <p:cNvSpPr txBox="1">
                <a:spLocks noChangeArrowheads="1"/>
              </p:cNvSpPr>
              <p:nvPr/>
            </p:nvSpPr>
            <p:spPr bwMode="auto">
              <a:xfrm>
                <a:off x="4186" y="1491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54" name="Text Box 153"/>
              <p:cNvSpPr txBox="1">
                <a:spLocks noChangeArrowheads="1"/>
              </p:cNvSpPr>
              <p:nvPr/>
            </p:nvSpPr>
            <p:spPr bwMode="auto">
              <a:xfrm>
                <a:off x="4402" y="1493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55" name="Text Box 154"/>
              <p:cNvSpPr txBox="1">
                <a:spLocks noChangeArrowheads="1"/>
              </p:cNvSpPr>
              <p:nvPr/>
            </p:nvSpPr>
            <p:spPr bwMode="auto">
              <a:xfrm>
                <a:off x="4406" y="1747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56" name="Text Box 155"/>
              <p:cNvSpPr txBox="1">
                <a:spLocks noChangeArrowheads="1"/>
              </p:cNvSpPr>
              <p:nvPr/>
            </p:nvSpPr>
            <p:spPr bwMode="auto">
              <a:xfrm>
                <a:off x="4195" y="1744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</p:grpSp>
        <p:grpSp>
          <p:nvGrpSpPr>
            <p:cNvPr id="20544" name="Group 162"/>
            <p:cNvGrpSpPr>
              <a:grpSpLocks/>
            </p:cNvGrpSpPr>
            <p:nvPr/>
          </p:nvGrpSpPr>
          <p:grpSpPr bwMode="auto">
            <a:xfrm>
              <a:off x="5185" y="1230"/>
              <a:ext cx="492" cy="444"/>
              <a:chOff x="5311" y="2052"/>
              <a:chExt cx="492" cy="444"/>
            </a:xfrm>
          </p:grpSpPr>
          <p:sp>
            <p:nvSpPr>
              <p:cNvPr id="20551" name="Text Box 157"/>
              <p:cNvSpPr txBox="1">
                <a:spLocks noChangeArrowheads="1"/>
              </p:cNvSpPr>
              <p:nvPr/>
            </p:nvSpPr>
            <p:spPr bwMode="auto">
              <a:xfrm>
                <a:off x="5311" y="2052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52" name="Text Box 158"/>
              <p:cNvSpPr txBox="1">
                <a:spLocks noChangeArrowheads="1"/>
              </p:cNvSpPr>
              <p:nvPr/>
            </p:nvSpPr>
            <p:spPr bwMode="auto">
              <a:xfrm>
                <a:off x="5527" y="2054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</p:grpSp>
        <p:grpSp>
          <p:nvGrpSpPr>
            <p:cNvPr id="20545" name="Group 161"/>
            <p:cNvGrpSpPr>
              <a:grpSpLocks/>
            </p:cNvGrpSpPr>
            <p:nvPr/>
          </p:nvGrpSpPr>
          <p:grpSpPr bwMode="auto">
            <a:xfrm>
              <a:off x="5667" y="1237"/>
              <a:ext cx="487" cy="445"/>
              <a:chOff x="5320" y="2305"/>
              <a:chExt cx="487" cy="445"/>
            </a:xfrm>
          </p:grpSpPr>
          <p:sp>
            <p:nvSpPr>
              <p:cNvPr id="20549" name="Text Box 159"/>
              <p:cNvSpPr txBox="1">
                <a:spLocks noChangeArrowheads="1"/>
              </p:cNvSpPr>
              <p:nvPr/>
            </p:nvSpPr>
            <p:spPr bwMode="auto">
              <a:xfrm>
                <a:off x="5531" y="2308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50" name="Text Box 160"/>
              <p:cNvSpPr txBox="1">
                <a:spLocks noChangeArrowheads="1"/>
              </p:cNvSpPr>
              <p:nvPr/>
            </p:nvSpPr>
            <p:spPr bwMode="auto">
              <a:xfrm>
                <a:off x="5320" y="2305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</p:grpSp>
        <p:grpSp>
          <p:nvGrpSpPr>
            <p:cNvPr id="20546" name="Group 163"/>
            <p:cNvGrpSpPr>
              <a:grpSpLocks/>
            </p:cNvGrpSpPr>
            <p:nvPr/>
          </p:nvGrpSpPr>
          <p:grpSpPr bwMode="auto">
            <a:xfrm>
              <a:off x="4678" y="1237"/>
              <a:ext cx="487" cy="445"/>
              <a:chOff x="5320" y="2305"/>
              <a:chExt cx="487" cy="445"/>
            </a:xfrm>
          </p:grpSpPr>
          <p:sp>
            <p:nvSpPr>
              <p:cNvPr id="20547" name="Text Box 164"/>
              <p:cNvSpPr txBox="1">
                <a:spLocks noChangeArrowheads="1"/>
              </p:cNvSpPr>
              <p:nvPr/>
            </p:nvSpPr>
            <p:spPr bwMode="auto">
              <a:xfrm>
                <a:off x="5531" y="2308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  <p:sp>
            <p:nvSpPr>
              <p:cNvPr id="20548" name="Text Box 165"/>
              <p:cNvSpPr txBox="1">
                <a:spLocks noChangeArrowheads="1"/>
              </p:cNvSpPr>
              <p:nvPr/>
            </p:nvSpPr>
            <p:spPr bwMode="auto">
              <a:xfrm>
                <a:off x="5320" y="2305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000">
                    <a:solidFill>
                      <a:srgbClr val="333399"/>
                    </a:solidFill>
                    <a:latin typeface="ＭＳ Ｐゴシック" charset="-128"/>
                  </a:rPr>
                  <a:t>*</a:t>
                </a:r>
              </a:p>
            </p:txBody>
          </p:sp>
        </p:grpSp>
      </p:grpSp>
      <p:grpSp>
        <p:nvGrpSpPr>
          <p:cNvPr id="165" name="Group 127"/>
          <p:cNvGrpSpPr>
            <a:grpSpLocks/>
          </p:cNvGrpSpPr>
          <p:nvPr/>
        </p:nvGrpSpPr>
        <p:grpSpPr bwMode="auto">
          <a:xfrm>
            <a:off x="2051053" y="1989138"/>
            <a:ext cx="1684341" cy="1449388"/>
            <a:chOff x="1292" y="1253"/>
            <a:chExt cx="1061" cy="913"/>
          </a:xfrm>
        </p:grpSpPr>
        <p:sp>
          <p:nvSpPr>
            <p:cNvPr id="166" name="Text Box 128"/>
            <p:cNvSpPr txBox="1">
              <a:spLocks noChangeArrowheads="1"/>
            </p:cNvSpPr>
            <p:nvPr/>
          </p:nvSpPr>
          <p:spPr bwMode="auto">
            <a:xfrm>
              <a:off x="1292" y="1933"/>
              <a:ext cx="106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</a:rPr>
                <a:t>Spermatozoon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67" name="Text Box 129"/>
            <p:cNvSpPr txBox="1">
              <a:spLocks noChangeArrowheads="1"/>
            </p:cNvSpPr>
            <p:nvPr/>
          </p:nvSpPr>
          <p:spPr bwMode="auto">
            <a:xfrm>
              <a:off x="1338" y="1253"/>
              <a:ext cx="3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</a:rPr>
                <a:t>Ova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68" name="テキスト ボックス 167"/>
          <p:cNvSpPr txBox="1"/>
          <p:nvPr/>
        </p:nvSpPr>
        <p:spPr>
          <a:xfrm>
            <a:off x="5039544" y="3645024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Only Mutations in genomes of germ cells are inheritable and have effects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 on the next generation (and evolution).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5220072" y="260648"/>
            <a:ext cx="358784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</a:rPr>
              <a:t>In sexual reproduction system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cxnSp>
        <p:nvCxnSpPr>
          <p:cNvPr id="171" name="直線矢印コネクタ 170"/>
          <p:cNvCxnSpPr/>
          <p:nvPr/>
        </p:nvCxnSpPr>
        <p:spPr>
          <a:xfrm flipH="1" flipV="1">
            <a:off x="4496224" y="548680"/>
            <a:ext cx="432048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矢印コネクタ 172"/>
          <p:cNvCxnSpPr/>
          <p:nvPr/>
        </p:nvCxnSpPr>
        <p:spPr>
          <a:xfrm flipH="1" flipV="1">
            <a:off x="3563888" y="2420888"/>
            <a:ext cx="1584176" cy="122413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94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67544" y="520243"/>
            <a:ext cx="778610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Only Mutations in genomes of germ cells are inheritable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 and contributable to Evolution. 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AD2DFE-5C74-48D3-03FE-F571B79873D1}"/>
              </a:ext>
            </a:extLst>
          </p:cNvPr>
          <p:cNvSpPr txBox="1"/>
          <p:nvPr/>
        </p:nvSpPr>
        <p:spPr>
          <a:xfrm>
            <a:off x="467544" y="520243"/>
            <a:ext cx="778610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Only Mutations in genomes of germ cells are inheritable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844824"/>
            <a:ext cx="843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</a:rPr>
              <a:t>This is why mutations only in gametes have significance for population. 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2492896"/>
            <a:ext cx="6147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Of course, mutations in somatic cells are important matter 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for individual persons (and his/her family).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3501008"/>
            <a:ext cx="8892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</a:rPr>
              <a:t>Mutations in somatic cells are the main causes of cancer.</a:t>
            </a:r>
          </a:p>
          <a:p>
            <a:r>
              <a:rPr lang="en-US" altLang="ja-JP" sz="2000" dirty="0">
                <a:solidFill>
                  <a:srgbClr val="000000"/>
                </a:solidFill>
              </a:rPr>
              <a:t>Suppression of cancer in young (during reproductive years) has significance for population, in contrast cancer in senior individuals (grandfather and grandmother)  has little significance to be cared by population.</a:t>
            </a:r>
          </a:p>
          <a:p>
            <a:r>
              <a:rPr lang="en-US" altLang="ja-JP" sz="2000" dirty="0">
                <a:solidFill>
                  <a:srgbClr val="000000"/>
                </a:solidFill>
              </a:rPr>
              <a:t>(This could be the reason why cancer is popular disease in senior persons !) 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544522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This is a conclusion by “Biological consideration”, however, we also have to deal with this matter in the social common sense....  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2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4800600"/>
            <a:ext cx="4267200" cy="1214438"/>
            <a:chOff x="144" y="1392"/>
            <a:chExt cx="5568" cy="1584"/>
          </a:xfrm>
        </p:grpSpPr>
        <p:sp>
          <p:nvSpPr>
            <p:cNvPr id="19551" name="AutoShape 3"/>
            <p:cNvSpPr>
              <a:spLocks noChangeArrowheads="1"/>
            </p:cNvSpPr>
            <p:nvPr/>
          </p:nvSpPr>
          <p:spPr bwMode="auto">
            <a:xfrm>
              <a:off x="2544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2" name="AutoShape 4"/>
            <p:cNvSpPr>
              <a:spLocks noChangeArrowheads="1"/>
            </p:cNvSpPr>
            <p:nvPr/>
          </p:nvSpPr>
          <p:spPr bwMode="auto">
            <a:xfrm>
              <a:off x="297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3" name="AutoShape 5"/>
            <p:cNvSpPr>
              <a:spLocks noChangeArrowheads="1"/>
            </p:cNvSpPr>
            <p:nvPr/>
          </p:nvSpPr>
          <p:spPr bwMode="auto">
            <a:xfrm>
              <a:off x="2544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4" name="AutoShape 6"/>
            <p:cNvSpPr>
              <a:spLocks noChangeArrowheads="1"/>
            </p:cNvSpPr>
            <p:nvPr/>
          </p:nvSpPr>
          <p:spPr bwMode="auto">
            <a:xfrm>
              <a:off x="2976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5" name="AutoShape 7"/>
            <p:cNvSpPr>
              <a:spLocks noChangeArrowheads="1"/>
            </p:cNvSpPr>
            <p:nvPr/>
          </p:nvSpPr>
          <p:spPr bwMode="auto">
            <a:xfrm>
              <a:off x="2544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6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7" name="Oval 9"/>
            <p:cNvSpPr>
              <a:spLocks noChangeArrowheads="1"/>
            </p:cNvSpPr>
            <p:nvPr/>
          </p:nvSpPr>
          <p:spPr bwMode="auto">
            <a:xfrm>
              <a:off x="14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8" name="Oval 10"/>
            <p:cNvSpPr>
              <a:spLocks noChangeArrowheads="1"/>
            </p:cNvSpPr>
            <p:nvPr/>
          </p:nvSpPr>
          <p:spPr bwMode="auto">
            <a:xfrm>
              <a:off x="2592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9" name="AutoShape 11"/>
            <p:cNvSpPr>
              <a:spLocks noChangeArrowheads="1"/>
            </p:cNvSpPr>
            <p:nvPr/>
          </p:nvSpPr>
          <p:spPr bwMode="auto">
            <a:xfrm>
              <a:off x="3600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0" name="AutoShape 12"/>
            <p:cNvSpPr>
              <a:spLocks noChangeArrowheads="1"/>
            </p:cNvSpPr>
            <p:nvPr/>
          </p:nvSpPr>
          <p:spPr bwMode="auto">
            <a:xfrm>
              <a:off x="4032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1" name="AutoShape 13"/>
            <p:cNvSpPr>
              <a:spLocks noChangeArrowheads="1"/>
            </p:cNvSpPr>
            <p:nvPr/>
          </p:nvSpPr>
          <p:spPr bwMode="auto">
            <a:xfrm>
              <a:off x="3600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2" name="AutoShape 14"/>
            <p:cNvSpPr>
              <a:spLocks noChangeArrowheads="1"/>
            </p:cNvSpPr>
            <p:nvPr/>
          </p:nvSpPr>
          <p:spPr bwMode="auto">
            <a:xfrm>
              <a:off x="4032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3" name="AutoShape 15"/>
            <p:cNvSpPr>
              <a:spLocks noChangeArrowheads="1"/>
            </p:cNvSpPr>
            <p:nvPr/>
          </p:nvSpPr>
          <p:spPr bwMode="auto">
            <a:xfrm>
              <a:off x="3600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4" name="AutoShape 16"/>
            <p:cNvSpPr>
              <a:spLocks noChangeArrowheads="1"/>
            </p:cNvSpPr>
            <p:nvPr/>
          </p:nvSpPr>
          <p:spPr bwMode="auto">
            <a:xfrm>
              <a:off x="4032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5" name="Oval 17"/>
            <p:cNvSpPr>
              <a:spLocks noChangeArrowheads="1"/>
            </p:cNvSpPr>
            <p:nvPr/>
          </p:nvSpPr>
          <p:spPr bwMode="auto">
            <a:xfrm>
              <a:off x="3648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6" name="AutoShape 18"/>
            <p:cNvSpPr>
              <a:spLocks noChangeArrowheads="1"/>
            </p:cNvSpPr>
            <p:nvPr/>
          </p:nvSpPr>
          <p:spPr bwMode="auto">
            <a:xfrm>
              <a:off x="4608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7" name="AutoShape 19"/>
            <p:cNvSpPr>
              <a:spLocks noChangeArrowheads="1"/>
            </p:cNvSpPr>
            <p:nvPr/>
          </p:nvSpPr>
          <p:spPr bwMode="auto">
            <a:xfrm>
              <a:off x="5040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8" name="AutoShape 20"/>
            <p:cNvSpPr>
              <a:spLocks noChangeArrowheads="1"/>
            </p:cNvSpPr>
            <p:nvPr/>
          </p:nvSpPr>
          <p:spPr bwMode="auto">
            <a:xfrm>
              <a:off x="4608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69" name="AutoShape 21"/>
            <p:cNvSpPr>
              <a:spLocks noChangeArrowheads="1"/>
            </p:cNvSpPr>
            <p:nvPr/>
          </p:nvSpPr>
          <p:spPr bwMode="auto">
            <a:xfrm>
              <a:off x="5040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0" name="AutoShape 22"/>
            <p:cNvSpPr>
              <a:spLocks noChangeArrowheads="1"/>
            </p:cNvSpPr>
            <p:nvPr/>
          </p:nvSpPr>
          <p:spPr bwMode="auto">
            <a:xfrm>
              <a:off x="4608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1" name="AutoShape 23"/>
            <p:cNvSpPr>
              <a:spLocks noChangeArrowheads="1"/>
            </p:cNvSpPr>
            <p:nvPr/>
          </p:nvSpPr>
          <p:spPr bwMode="auto">
            <a:xfrm>
              <a:off x="5040" y="2448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2" name="Oval 24"/>
            <p:cNvSpPr>
              <a:spLocks noChangeArrowheads="1"/>
            </p:cNvSpPr>
            <p:nvPr/>
          </p:nvSpPr>
          <p:spPr bwMode="auto">
            <a:xfrm>
              <a:off x="4656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3" name="Line 25"/>
            <p:cNvSpPr>
              <a:spLocks noChangeShapeType="1"/>
            </p:cNvSpPr>
            <p:nvPr/>
          </p:nvSpPr>
          <p:spPr bwMode="auto">
            <a:xfrm>
              <a:off x="2928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4" name="Line 26"/>
            <p:cNvSpPr>
              <a:spLocks noChangeShapeType="1"/>
            </p:cNvSpPr>
            <p:nvPr/>
          </p:nvSpPr>
          <p:spPr bwMode="auto">
            <a:xfrm>
              <a:off x="3984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5" name="Line 27"/>
            <p:cNvSpPr>
              <a:spLocks noChangeShapeType="1"/>
            </p:cNvSpPr>
            <p:nvPr/>
          </p:nvSpPr>
          <p:spPr bwMode="auto">
            <a:xfrm>
              <a:off x="4992" y="1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6" name="AutoShape 28"/>
            <p:cNvSpPr>
              <a:spLocks noChangeArrowheads="1"/>
            </p:cNvSpPr>
            <p:nvPr/>
          </p:nvSpPr>
          <p:spPr bwMode="auto">
            <a:xfrm>
              <a:off x="153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7" name="AutoShape 29"/>
            <p:cNvSpPr>
              <a:spLocks noChangeArrowheads="1"/>
            </p:cNvSpPr>
            <p:nvPr/>
          </p:nvSpPr>
          <p:spPr bwMode="auto">
            <a:xfrm>
              <a:off x="1968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8" name="AutoShape 30"/>
            <p:cNvSpPr>
              <a:spLocks noChangeArrowheads="1"/>
            </p:cNvSpPr>
            <p:nvPr/>
          </p:nvSpPr>
          <p:spPr bwMode="auto">
            <a:xfrm>
              <a:off x="1536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79" name="AutoShape 31"/>
            <p:cNvSpPr>
              <a:spLocks noChangeArrowheads="1"/>
            </p:cNvSpPr>
            <p:nvPr/>
          </p:nvSpPr>
          <p:spPr bwMode="auto">
            <a:xfrm>
              <a:off x="1968" y="1920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0" name="Oval 32"/>
            <p:cNvSpPr>
              <a:spLocks noChangeArrowheads="1"/>
            </p:cNvSpPr>
            <p:nvPr/>
          </p:nvSpPr>
          <p:spPr bwMode="auto">
            <a:xfrm>
              <a:off x="158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1" name="Line 33"/>
            <p:cNvSpPr>
              <a:spLocks noChangeShapeType="1"/>
            </p:cNvSpPr>
            <p:nvPr/>
          </p:nvSpPr>
          <p:spPr bwMode="auto">
            <a:xfrm>
              <a:off x="1920" y="1632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2" name="AutoShape 34"/>
            <p:cNvSpPr>
              <a:spLocks noChangeArrowheads="1"/>
            </p:cNvSpPr>
            <p:nvPr/>
          </p:nvSpPr>
          <p:spPr bwMode="auto">
            <a:xfrm>
              <a:off x="816" y="1392"/>
              <a:ext cx="43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3" name="Oval 35"/>
            <p:cNvSpPr>
              <a:spLocks noChangeArrowheads="1"/>
            </p:cNvSpPr>
            <p:nvPr/>
          </p:nvSpPr>
          <p:spPr bwMode="auto">
            <a:xfrm>
              <a:off x="864" y="1488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4" name="Line 36"/>
            <p:cNvSpPr>
              <a:spLocks noChangeShapeType="1"/>
            </p:cNvSpPr>
            <p:nvPr/>
          </p:nvSpPr>
          <p:spPr bwMode="auto">
            <a:xfrm>
              <a:off x="1200" y="163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85" name="Line 37"/>
            <p:cNvSpPr>
              <a:spLocks noChangeShapeType="1"/>
            </p:cNvSpPr>
            <p:nvPr/>
          </p:nvSpPr>
          <p:spPr bwMode="auto">
            <a:xfrm>
              <a:off x="528" y="163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 flipV="1">
            <a:off x="457200" y="304800"/>
            <a:ext cx="4267200" cy="1214438"/>
            <a:chOff x="432" y="1728"/>
            <a:chExt cx="2688" cy="765"/>
          </a:xfrm>
        </p:grpSpPr>
        <p:sp>
          <p:nvSpPr>
            <p:cNvPr id="19516" name="AutoShape 39"/>
            <p:cNvSpPr>
              <a:spLocks noChangeArrowheads="1"/>
            </p:cNvSpPr>
            <p:nvPr/>
          </p:nvSpPr>
          <p:spPr bwMode="auto">
            <a:xfrm>
              <a:off x="1591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17" name="AutoShape 40"/>
            <p:cNvSpPr>
              <a:spLocks noChangeArrowheads="1"/>
            </p:cNvSpPr>
            <p:nvPr/>
          </p:nvSpPr>
          <p:spPr bwMode="auto">
            <a:xfrm>
              <a:off x="179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18" name="AutoShape 41"/>
            <p:cNvSpPr>
              <a:spLocks noChangeArrowheads="1"/>
            </p:cNvSpPr>
            <p:nvPr/>
          </p:nvSpPr>
          <p:spPr bwMode="auto">
            <a:xfrm>
              <a:off x="1591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19" name="AutoShape 42"/>
            <p:cNvSpPr>
              <a:spLocks noChangeArrowheads="1"/>
            </p:cNvSpPr>
            <p:nvPr/>
          </p:nvSpPr>
          <p:spPr bwMode="auto">
            <a:xfrm>
              <a:off x="179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0" name="AutoShape 43"/>
            <p:cNvSpPr>
              <a:spLocks noChangeArrowheads="1"/>
            </p:cNvSpPr>
            <p:nvPr/>
          </p:nvSpPr>
          <p:spPr bwMode="auto">
            <a:xfrm>
              <a:off x="1591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1" name="AutoShape 44"/>
            <p:cNvSpPr>
              <a:spLocks noChangeArrowheads="1"/>
            </p:cNvSpPr>
            <p:nvPr/>
          </p:nvSpPr>
          <p:spPr bwMode="auto">
            <a:xfrm>
              <a:off x="179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2" name="Oval 45"/>
            <p:cNvSpPr>
              <a:spLocks noChangeArrowheads="1"/>
            </p:cNvSpPr>
            <p:nvPr/>
          </p:nvSpPr>
          <p:spPr bwMode="auto">
            <a:xfrm>
              <a:off x="432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3" name="Oval 46"/>
            <p:cNvSpPr>
              <a:spLocks noChangeArrowheads="1"/>
            </p:cNvSpPr>
            <p:nvPr/>
          </p:nvSpPr>
          <p:spPr bwMode="auto">
            <a:xfrm>
              <a:off x="161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4" name="AutoShape 47"/>
            <p:cNvSpPr>
              <a:spLocks noChangeArrowheads="1"/>
            </p:cNvSpPr>
            <p:nvPr/>
          </p:nvSpPr>
          <p:spPr bwMode="auto">
            <a:xfrm>
              <a:off x="2100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5" name="AutoShape 48"/>
            <p:cNvSpPr>
              <a:spLocks noChangeArrowheads="1"/>
            </p:cNvSpPr>
            <p:nvPr/>
          </p:nvSpPr>
          <p:spPr bwMode="auto">
            <a:xfrm>
              <a:off x="2309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6" name="AutoShape 49"/>
            <p:cNvSpPr>
              <a:spLocks noChangeArrowheads="1"/>
            </p:cNvSpPr>
            <p:nvPr/>
          </p:nvSpPr>
          <p:spPr bwMode="auto">
            <a:xfrm>
              <a:off x="2100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7" name="AutoShape 50"/>
            <p:cNvSpPr>
              <a:spLocks noChangeArrowheads="1"/>
            </p:cNvSpPr>
            <p:nvPr/>
          </p:nvSpPr>
          <p:spPr bwMode="auto">
            <a:xfrm>
              <a:off x="2309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8" name="AutoShape 51"/>
            <p:cNvSpPr>
              <a:spLocks noChangeArrowheads="1"/>
            </p:cNvSpPr>
            <p:nvPr/>
          </p:nvSpPr>
          <p:spPr bwMode="auto">
            <a:xfrm>
              <a:off x="2100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29" name="AutoShape 52"/>
            <p:cNvSpPr>
              <a:spLocks noChangeArrowheads="1"/>
            </p:cNvSpPr>
            <p:nvPr/>
          </p:nvSpPr>
          <p:spPr bwMode="auto">
            <a:xfrm>
              <a:off x="2309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0" name="Oval 53"/>
            <p:cNvSpPr>
              <a:spLocks noChangeArrowheads="1"/>
            </p:cNvSpPr>
            <p:nvPr/>
          </p:nvSpPr>
          <p:spPr bwMode="auto">
            <a:xfrm>
              <a:off x="2124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1" name="AutoShape 54"/>
            <p:cNvSpPr>
              <a:spLocks noChangeArrowheads="1"/>
            </p:cNvSpPr>
            <p:nvPr/>
          </p:nvSpPr>
          <p:spPr bwMode="auto">
            <a:xfrm>
              <a:off x="2587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2" name="AutoShape 55"/>
            <p:cNvSpPr>
              <a:spLocks noChangeArrowheads="1"/>
            </p:cNvSpPr>
            <p:nvPr/>
          </p:nvSpPr>
          <p:spPr bwMode="auto">
            <a:xfrm>
              <a:off x="2796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3" name="AutoShape 56"/>
            <p:cNvSpPr>
              <a:spLocks noChangeArrowheads="1"/>
            </p:cNvSpPr>
            <p:nvPr/>
          </p:nvSpPr>
          <p:spPr bwMode="auto">
            <a:xfrm>
              <a:off x="2587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4" name="AutoShape 57"/>
            <p:cNvSpPr>
              <a:spLocks noChangeArrowheads="1"/>
            </p:cNvSpPr>
            <p:nvPr/>
          </p:nvSpPr>
          <p:spPr bwMode="auto">
            <a:xfrm>
              <a:off x="2796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5" name="AutoShape 58"/>
            <p:cNvSpPr>
              <a:spLocks noChangeArrowheads="1"/>
            </p:cNvSpPr>
            <p:nvPr/>
          </p:nvSpPr>
          <p:spPr bwMode="auto">
            <a:xfrm>
              <a:off x="2587" y="223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6" name="AutoShape 59"/>
            <p:cNvSpPr>
              <a:spLocks noChangeArrowheads="1"/>
            </p:cNvSpPr>
            <p:nvPr/>
          </p:nvSpPr>
          <p:spPr bwMode="auto">
            <a:xfrm>
              <a:off x="2796" y="223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7" name="Oval 60"/>
            <p:cNvSpPr>
              <a:spLocks noChangeArrowheads="1"/>
            </p:cNvSpPr>
            <p:nvPr/>
          </p:nvSpPr>
          <p:spPr bwMode="auto">
            <a:xfrm>
              <a:off x="261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8" name="Line 61"/>
            <p:cNvSpPr>
              <a:spLocks noChangeShapeType="1"/>
            </p:cNvSpPr>
            <p:nvPr/>
          </p:nvSpPr>
          <p:spPr bwMode="auto">
            <a:xfrm>
              <a:off x="1776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39" name="Line 62"/>
            <p:cNvSpPr>
              <a:spLocks noChangeShapeType="1"/>
            </p:cNvSpPr>
            <p:nvPr/>
          </p:nvSpPr>
          <p:spPr bwMode="auto">
            <a:xfrm>
              <a:off x="2286" y="1844"/>
              <a:ext cx="3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0" name="Line 63"/>
            <p:cNvSpPr>
              <a:spLocks noChangeShapeType="1"/>
            </p:cNvSpPr>
            <p:nvPr/>
          </p:nvSpPr>
          <p:spPr bwMode="auto">
            <a:xfrm>
              <a:off x="2772" y="1844"/>
              <a:ext cx="3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1" name="AutoShape 64"/>
            <p:cNvSpPr>
              <a:spLocks noChangeArrowheads="1"/>
            </p:cNvSpPr>
            <p:nvPr/>
          </p:nvSpPr>
          <p:spPr bwMode="auto">
            <a:xfrm>
              <a:off x="1104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2" name="AutoShape 65"/>
            <p:cNvSpPr>
              <a:spLocks noChangeArrowheads="1"/>
            </p:cNvSpPr>
            <p:nvPr/>
          </p:nvSpPr>
          <p:spPr bwMode="auto">
            <a:xfrm>
              <a:off x="1313" y="1728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3" name="AutoShape 66"/>
            <p:cNvSpPr>
              <a:spLocks noChangeArrowheads="1"/>
            </p:cNvSpPr>
            <p:nvPr/>
          </p:nvSpPr>
          <p:spPr bwMode="auto">
            <a:xfrm>
              <a:off x="1104" y="1983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4" name="AutoShape 67"/>
            <p:cNvSpPr>
              <a:spLocks noChangeArrowheads="1"/>
            </p:cNvSpPr>
            <p:nvPr/>
          </p:nvSpPr>
          <p:spPr bwMode="auto">
            <a:xfrm>
              <a:off x="1313" y="1983"/>
              <a:ext cx="208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5" name="Oval 68"/>
            <p:cNvSpPr>
              <a:spLocks noChangeArrowheads="1"/>
            </p:cNvSpPr>
            <p:nvPr/>
          </p:nvSpPr>
          <p:spPr bwMode="auto">
            <a:xfrm>
              <a:off x="1127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6" name="Line 69"/>
            <p:cNvSpPr>
              <a:spLocks noChangeShapeType="1"/>
            </p:cNvSpPr>
            <p:nvPr/>
          </p:nvSpPr>
          <p:spPr bwMode="auto">
            <a:xfrm>
              <a:off x="1289" y="1844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7" name="AutoShape 70"/>
            <p:cNvSpPr>
              <a:spLocks noChangeArrowheads="1"/>
            </p:cNvSpPr>
            <p:nvPr/>
          </p:nvSpPr>
          <p:spPr bwMode="auto">
            <a:xfrm>
              <a:off x="756" y="1728"/>
              <a:ext cx="209" cy="255"/>
            </a:xfrm>
            <a:prstGeom prst="roundRect">
              <a:avLst>
                <a:gd name="adj" fmla="val 16667"/>
              </a:avLst>
            </a:prstGeom>
            <a:solidFill>
              <a:srgbClr val="FEA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8" name="Oval 71"/>
            <p:cNvSpPr>
              <a:spLocks noChangeArrowheads="1"/>
            </p:cNvSpPr>
            <p:nvPr/>
          </p:nvSpPr>
          <p:spPr bwMode="auto">
            <a:xfrm>
              <a:off x="780" y="1774"/>
              <a:ext cx="162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49" name="Line 72"/>
            <p:cNvSpPr>
              <a:spLocks noChangeShapeType="1"/>
            </p:cNvSpPr>
            <p:nvPr/>
          </p:nvSpPr>
          <p:spPr bwMode="auto">
            <a:xfrm>
              <a:off x="942" y="18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50" name="Line 73"/>
            <p:cNvSpPr>
              <a:spLocks noChangeShapeType="1"/>
            </p:cNvSpPr>
            <p:nvPr/>
          </p:nvSpPr>
          <p:spPr bwMode="auto">
            <a:xfrm>
              <a:off x="617" y="1844"/>
              <a:ext cx="1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460" name="Oval 74"/>
          <p:cNvSpPr>
            <a:spLocks noChangeArrowheads="1"/>
          </p:cNvSpPr>
          <p:nvPr/>
        </p:nvSpPr>
        <p:spPr bwMode="auto">
          <a:xfrm>
            <a:off x="2895600" y="1981200"/>
            <a:ext cx="1066800" cy="1066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2362200" y="3429000"/>
            <a:ext cx="1371600" cy="400050"/>
            <a:chOff x="1296" y="2304"/>
            <a:chExt cx="864" cy="252"/>
          </a:xfrm>
        </p:grpSpPr>
        <p:sp>
          <p:nvSpPr>
            <p:cNvPr id="19514" name="Oval 76"/>
            <p:cNvSpPr>
              <a:spLocks noChangeArrowheads="1"/>
            </p:cNvSpPr>
            <p:nvPr/>
          </p:nvSpPr>
          <p:spPr bwMode="auto">
            <a:xfrm>
              <a:off x="1872" y="2352"/>
              <a:ext cx="288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9515" name="Freeform 77"/>
            <p:cNvSpPr>
              <a:spLocks/>
            </p:cNvSpPr>
            <p:nvPr/>
          </p:nvSpPr>
          <p:spPr bwMode="auto">
            <a:xfrm>
              <a:off x="1296" y="2304"/>
              <a:ext cx="576" cy="252"/>
            </a:xfrm>
            <a:custGeom>
              <a:avLst/>
              <a:gdLst>
                <a:gd name="T0" fmla="*/ 223 w 1488"/>
                <a:gd name="T1" fmla="*/ 72 h 336"/>
                <a:gd name="T2" fmla="*/ 129 w 1488"/>
                <a:gd name="T3" fmla="*/ 18 h 336"/>
                <a:gd name="T4" fmla="*/ 79 w 1488"/>
                <a:gd name="T5" fmla="*/ 180 h 336"/>
                <a:gd name="T6" fmla="*/ 29 w 1488"/>
                <a:gd name="T7" fmla="*/ 72 h 336"/>
                <a:gd name="T8" fmla="*/ 0 w 1488"/>
                <a:gd name="T9" fmla="*/ 99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8"/>
                <a:gd name="T16" fmla="*/ 0 h 336"/>
                <a:gd name="T17" fmla="*/ 1488 w 1488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8" h="336">
                  <a:moveTo>
                    <a:pt x="1488" y="128"/>
                  </a:moveTo>
                  <a:cubicBezTo>
                    <a:pt x="1256" y="64"/>
                    <a:pt x="1024" y="0"/>
                    <a:pt x="864" y="32"/>
                  </a:cubicBezTo>
                  <a:cubicBezTo>
                    <a:pt x="704" y="64"/>
                    <a:pt x="640" y="304"/>
                    <a:pt x="528" y="320"/>
                  </a:cubicBezTo>
                  <a:cubicBezTo>
                    <a:pt x="416" y="336"/>
                    <a:pt x="280" y="152"/>
                    <a:pt x="192" y="128"/>
                  </a:cubicBezTo>
                  <a:cubicBezTo>
                    <a:pt x="104" y="104"/>
                    <a:pt x="52" y="140"/>
                    <a:pt x="0" y="176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462" name="Line 78"/>
          <p:cNvSpPr>
            <a:spLocks noChangeShapeType="1"/>
          </p:cNvSpPr>
          <p:nvPr/>
        </p:nvSpPr>
        <p:spPr bwMode="auto">
          <a:xfrm>
            <a:off x="2514600" y="1447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3" name="Line 79"/>
          <p:cNvSpPr>
            <a:spLocks noChangeShapeType="1"/>
          </p:cNvSpPr>
          <p:nvPr/>
        </p:nvSpPr>
        <p:spPr bwMode="auto">
          <a:xfrm>
            <a:off x="2438400" y="4876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4" name="Line 80"/>
          <p:cNvSpPr>
            <a:spLocks noChangeShapeType="1"/>
          </p:cNvSpPr>
          <p:nvPr/>
        </p:nvSpPr>
        <p:spPr bwMode="auto">
          <a:xfrm flipV="1">
            <a:off x="2438400" y="3886200"/>
            <a:ext cx="685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5" name="Line 81"/>
          <p:cNvSpPr>
            <a:spLocks noChangeShapeType="1"/>
          </p:cNvSpPr>
          <p:nvPr/>
        </p:nvSpPr>
        <p:spPr bwMode="auto">
          <a:xfrm>
            <a:off x="3962400" y="28194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6" name="Line 82"/>
          <p:cNvSpPr>
            <a:spLocks noChangeShapeType="1"/>
          </p:cNvSpPr>
          <p:nvPr/>
        </p:nvSpPr>
        <p:spPr bwMode="auto">
          <a:xfrm flipV="1">
            <a:off x="3962400" y="31242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7" name="Line 83"/>
          <p:cNvSpPr>
            <a:spLocks noChangeShapeType="1"/>
          </p:cNvSpPr>
          <p:nvPr/>
        </p:nvSpPr>
        <p:spPr bwMode="auto">
          <a:xfrm flipV="1">
            <a:off x="4343400" y="3124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8" name="AutoShape 84"/>
          <p:cNvSpPr>
            <a:spLocks noChangeArrowheads="1"/>
          </p:cNvSpPr>
          <p:nvPr/>
        </p:nvSpPr>
        <p:spPr bwMode="auto">
          <a:xfrm flipV="1">
            <a:off x="7478713" y="2943225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69" name="AutoShape 85"/>
          <p:cNvSpPr>
            <a:spLocks noChangeArrowheads="1"/>
          </p:cNvSpPr>
          <p:nvPr/>
        </p:nvSpPr>
        <p:spPr bwMode="auto">
          <a:xfrm flipV="1">
            <a:off x="7808913" y="2943225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0" name="AutoShape 86"/>
          <p:cNvSpPr>
            <a:spLocks noChangeArrowheads="1"/>
          </p:cNvSpPr>
          <p:nvPr/>
        </p:nvSpPr>
        <p:spPr bwMode="auto">
          <a:xfrm flipV="1">
            <a:off x="7478713" y="2538413"/>
            <a:ext cx="330200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1" name="AutoShape 87"/>
          <p:cNvSpPr>
            <a:spLocks noChangeArrowheads="1"/>
          </p:cNvSpPr>
          <p:nvPr/>
        </p:nvSpPr>
        <p:spPr bwMode="auto">
          <a:xfrm flipV="1">
            <a:off x="7808913" y="2538413"/>
            <a:ext cx="331787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2" name="AutoShape 88"/>
          <p:cNvSpPr>
            <a:spLocks noChangeArrowheads="1"/>
          </p:cNvSpPr>
          <p:nvPr/>
        </p:nvSpPr>
        <p:spPr bwMode="auto">
          <a:xfrm flipV="1">
            <a:off x="7478713" y="2133600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3" name="AutoShape 89"/>
          <p:cNvSpPr>
            <a:spLocks noChangeArrowheads="1"/>
          </p:cNvSpPr>
          <p:nvPr/>
        </p:nvSpPr>
        <p:spPr bwMode="auto">
          <a:xfrm flipV="1">
            <a:off x="7808913" y="2133600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4" name="Oval 90"/>
          <p:cNvSpPr>
            <a:spLocks noChangeArrowheads="1"/>
          </p:cNvSpPr>
          <p:nvPr/>
        </p:nvSpPr>
        <p:spPr bwMode="auto">
          <a:xfrm flipV="1">
            <a:off x="5638800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5" name="Oval 91"/>
          <p:cNvSpPr>
            <a:spLocks noChangeArrowheads="1"/>
          </p:cNvSpPr>
          <p:nvPr/>
        </p:nvSpPr>
        <p:spPr bwMode="auto">
          <a:xfrm flipV="1">
            <a:off x="7515225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6" name="AutoShape 92"/>
          <p:cNvSpPr>
            <a:spLocks noChangeArrowheads="1"/>
          </p:cNvSpPr>
          <p:nvPr/>
        </p:nvSpPr>
        <p:spPr bwMode="auto">
          <a:xfrm flipV="1">
            <a:off x="8286750" y="2943225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7" name="AutoShape 93"/>
          <p:cNvSpPr>
            <a:spLocks noChangeArrowheads="1"/>
          </p:cNvSpPr>
          <p:nvPr/>
        </p:nvSpPr>
        <p:spPr bwMode="auto">
          <a:xfrm flipV="1">
            <a:off x="8618538" y="2943225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8" name="AutoShape 94"/>
          <p:cNvSpPr>
            <a:spLocks noChangeArrowheads="1"/>
          </p:cNvSpPr>
          <p:nvPr/>
        </p:nvSpPr>
        <p:spPr bwMode="auto">
          <a:xfrm flipV="1">
            <a:off x="8286750" y="2538413"/>
            <a:ext cx="331788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79" name="AutoShape 95"/>
          <p:cNvSpPr>
            <a:spLocks noChangeArrowheads="1"/>
          </p:cNvSpPr>
          <p:nvPr/>
        </p:nvSpPr>
        <p:spPr bwMode="auto">
          <a:xfrm flipV="1">
            <a:off x="8618538" y="2538413"/>
            <a:ext cx="331787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0" name="AutoShape 96"/>
          <p:cNvSpPr>
            <a:spLocks noChangeArrowheads="1"/>
          </p:cNvSpPr>
          <p:nvPr/>
        </p:nvSpPr>
        <p:spPr bwMode="auto">
          <a:xfrm flipV="1">
            <a:off x="8286750" y="2133600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1" name="AutoShape 97"/>
          <p:cNvSpPr>
            <a:spLocks noChangeArrowheads="1"/>
          </p:cNvSpPr>
          <p:nvPr/>
        </p:nvSpPr>
        <p:spPr bwMode="auto">
          <a:xfrm flipV="1">
            <a:off x="8618538" y="2133600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2" name="Oval 98"/>
          <p:cNvSpPr>
            <a:spLocks noChangeArrowheads="1"/>
          </p:cNvSpPr>
          <p:nvPr/>
        </p:nvSpPr>
        <p:spPr bwMode="auto">
          <a:xfrm flipV="1">
            <a:off x="8324850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3" name="AutoShape 99"/>
          <p:cNvSpPr>
            <a:spLocks noChangeArrowheads="1"/>
          </p:cNvSpPr>
          <p:nvPr/>
        </p:nvSpPr>
        <p:spPr bwMode="auto">
          <a:xfrm flipV="1">
            <a:off x="9059863" y="2943225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4" name="AutoShape 100"/>
          <p:cNvSpPr>
            <a:spLocks noChangeArrowheads="1"/>
          </p:cNvSpPr>
          <p:nvPr/>
        </p:nvSpPr>
        <p:spPr bwMode="auto">
          <a:xfrm flipV="1">
            <a:off x="9391650" y="2943225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5" name="AutoShape 101"/>
          <p:cNvSpPr>
            <a:spLocks noChangeArrowheads="1"/>
          </p:cNvSpPr>
          <p:nvPr/>
        </p:nvSpPr>
        <p:spPr bwMode="auto">
          <a:xfrm flipV="1">
            <a:off x="9059863" y="2538413"/>
            <a:ext cx="331787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6" name="AutoShape 102"/>
          <p:cNvSpPr>
            <a:spLocks noChangeArrowheads="1"/>
          </p:cNvSpPr>
          <p:nvPr/>
        </p:nvSpPr>
        <p:spPr bwMode="auto">
          <a:xfrm flipV="1">
            <a:off x="9391650" y="2538413"/>
            <a:ext cx="330200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7" name="AutoShape 103"/>
          <p:cNvSpPr>
            <a:spLocks noChangeArrowheads="1"/>
          </p:cNvSpPr>
          <p:nvPr/>
        </p:nvSpPr>
        <p:spPr bwMode="auto">
          <a:xfrm flipV="1">
            <a:off x="9059863" y="2133600"/>
            <a:ext cx="331787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8" name="AutoShape 104"/>
          <p:cNvSpPr>
            <a:spLocks noChangeArrowheads="1"/>
          </p:cNvSpPr>
          <p:nvPr/>
        </p:nvSpPr>
        <p:spPr bwMode="auto">
          <a:xfrm flipV="1">
            <a:off x="9391650" y="2133600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89" name="Oval 105"/>
          <p:cNvSpPr>
            <a:spLocks noChangeArrowheads="1"/>
          </p:cNvSpPr>
          <p:nvPr/>
        </p:nvSpPr>
        <p:spPr bwMode="auto">
          <a:xfrm flipV="1">
            <a:off x="9096375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0" name="Line 106"/>
          <p:cNvSpPr>
            <a:spLocks noChangeShapeType="1"/>
          </p:cNvSpPr>
          <p:nvPr/>
        </p:nvSpPr>
        <p:spPr bwMode="auto">
          <a:xfrm flipV="1">
            <a:off x="7772400" y="31638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1" name="Line 107"/>
          <p:cNvSpPr>
            <a:spLocks noChangeShapeType="1"/>
          </p:cNvSpPr>
          <p:nvPr/>
        </p:nvSpPr>
        <p:spPr bwMode="auto">
          <a:xfrm flipV="1">
            <a:off x="8582025" y="3163888"/>
            <a:ext cx="550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2" name="Line 108"/>
          <p:cNvSpPr>
            <a:spLocks noChangeShapeType="1"/>
          </p:cNvSpPr>
          <p:nvPr/>
        </p:nvSpPr>
        <p:spPr bwMode="auto">
          <a:xfrm flipV="1">
            <a:off x="9353550" y="31638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3" name="AutoShape 109"/>
          <p:cNvSpPr>
            <a:spLocks noChangeArrowheads="1"/>
          </p:cNvSpPr>
          <p:nvPr/>
        </p:nvSpPr>
        <p:spPr bwMode="auto">
          <a:xfrm flipV="1">
            <a:off x="6705600" y="2943225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4" name="AutoShape 110"/>
          <p:cNvSpPr>
            <a:spLocks noChangeArrowheads="1"/>
          </p:cNvSpPr>
          <p:nvPr/>
        </p:nvSpPr>
        <p:spPr bwMode="auto">
          <a:xfrm flipV="1">
            <a:off x="7037388" y="2943225"/>
            <a:ext cx="330200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5" name="AutoShape 111"/>
          <p:cNvSpPr>
            <a:spLocks noChangeArrowheads="1"/>
          </p:cNvSpPr>
          <p:nvPr/>
        </p:nvSpPr>
        <p:spPr bwMode="auto">
          <a:xfrm flipV="1">
            <a:off x="6705600" y="2538413"/>
            <a:ext cx="331788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6" name="AutoShape 112"/>
          <p:cNvSpPr>
            <a:spLocks noChangeArrowheads="1"/>
          </p:cNvSpPr>
          <p:nvPr/>
        </p:nvSpPr>
        <p:spPr bwMode="auto">
          <a:xfrm flipV="1">
            <a:off x="7037388" y="2538413"/>
            <a:ext cx="330200" cy="404812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7" name="Oval 113"/>
          <p:cNvSpPr>
            <a:spLocks noChangeArrowheads="1"/>
          </p:cNvSpPr>
          <p:nvPr/>
        </p:nvSpPr>
        <p:spPr bwMode="auto">
          <a:xfrm flipV="1">
            <a:off x="6742113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8" name="Line 114"/>
          <p:cNvSpPr>
            <a:spLocks noChangeShapeType="1"/>
          </p:cNvSpPr>
          <p:nvPr/>
        </p:nvSpPr>
        <p:spPr bwMode="auto">
          <a:xfrm flipV="1">
            <a:off x="6999288" y="3163888"/>
            <a:ext cx="5159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499" name="AutoShape 115"/>
          <p:cNvSpPr>
            <a:spLocks noChangeArrowheads="1"/>
          </p:cNvSpPr>
          <p:nvPr/>
        </p:nvSpPr>
        <p:spPr bwMode="auto">
          <a:xfrm flipV="1">
            <a:off x="6153150" y="2943225"/>
            <a:ext cx="331788" cy="404813"/>
          </a:xfrm>
          <a:prstGeom prst="roundRect">
            <a:avLst>
              <a:gd name="adj" fmla="val 16667"/>
            </a:avLst>
          </a:prstGeom>
          <a:solidFill>
            <a:srgbClr val="FFFF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500" name="Oval 116"/>
          <p:cNvSpPr>
            <a:spLocks noChangeArrowheads="1"/>
          </p:cNvSpPr>
          <p:nvPr/>
        </p:nvSpPr>
        <p:spPr bwMode="auto">
          <a:xfrm flipV="1">
            <a:off x="6191250" y="3016250"/>
            <a:ext cx="257175" cy="258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501" name="Line 117"/>
          <p:cNvSpPr>
            <a:spLocks noChangeShapeType="1"/>
          </p:cNvSpPr>
          <p:nvPr/>
        </p:nvSpPr>
        <p:spPr bwMode="auto">
          <a:xfrm flipV="1">
            <a:off x="6448425" y="3163888"/>
            <a:ext cx="33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502" name="Line 118"/>
          <p:cNvSpPr>
            <a:spLocks noChangeShapeType="1"/>
          </p:cNvSpPr>
          <p:nvPr/>
        </p:nvSpPr>
        <p:spPr bwMode="auto">
          <a:xfrm flipV="1">
            <a:off x="5932488" y="3163888"/>
            <a:ext cx="220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503" name="Text Box 119"/>
          <p:cNvSpPr txBox="1">
            <a:spLocks noChangeArrowheads="1"/>
          </p:cNvSpPr>
          <p:nvPr/>
        </p:nvSpPr>
        <p:spPr bwMode="auto">
          <a:xfrm>
            <a:off x="609600" y="4572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19504" name="Text Box 120"/>
          <p:cNvSpPr txBox="1">
            <a:spLocks noChangeArrowheads="1"/>
          </p:cNvSpPr>
          <p:nvPr/>
        </p:nvSpPr>
        <p:spPr bwMode="auto">
          <a:xfrm>
            <a:off x="685800" y="54102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19505" name="Text Box 121"/>
          <p:cNvSpPr txBox="1">
            <a:spLocks noChangeArrowheads="1"/>
          </p:cNvSpPr>
          <p:nvPr/>
        </p:nvSpPr>
        <p:spPr bwMode="auto">
          <a:xfrm>
            <a:off x="5638800" y="22860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0000"/>
                </a:solidFill>
                <a:latin typeface="Times" charset="0"/>
                <a:ea typeface="Osaka" charset="-128"/>
              </a:rPr>
              <a:t>2</a:t>
            </a:r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19506" name="Text Box 122"/>
          <p:cNvSpPr txBox="1">
            <a:spLocks noChangeArrowheads="1"/>
          </p:cNvSpPr>
          <p:nvPr/>
        </p:nvSpPr>
        <p:spPr bwMode="auto">
          <a:xfrm>
            <a:off x="4038600" y="19812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i="1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19507" name="Text Box 123"/>
          <p:cNvSpPr txBox="1">
            <a:spLocks noChangeArrowheads="1"/>
          </p:cNvSpPr>
          <p:nvPr/>
        </p:nvSpPr>
        <p:spPr bwMode="auto">
          <a:xfrm>
            <a:off x="3429000" y="3789040"/>
            <a:ext cx="350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200" i="1" dirty="0">
                <a:solidFill>
                  <a:srgbClr val="000000"/>
                </a:solidFill>
                <a:latin typeface="Times" charset="0"/>
                <a:ea typeface="Osaka" charset="-128"/>
              </a:rPr>
              <a:t>n</a:t>
            </a:r>
            <a:endParaRPr lang="en-US" altLang="ja-JP" sz="3200" dirty="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grpSp>
        <p:nvGrpSpPr>
          <p:cNvPr id="5" name="Group 127"/>
          <p:cNvGrpSpPr>
            <a:grpSpLocks/>
          </p:cNvGrpSpPr>
          <p:nvPr/>
        </p:nvGrpSpPr>
        <p:grpSpPr bwMode="auto">
          <a:xfrm>
            <a:off x="2051053" y="2492375"/>
            <a:ext cx="1684341" cy="946150"/>
            <a:chOff x="1292" y="1570"/>
            <a:chExt cx="1061" cy="596"/>
          </a:xfrm>
        </p:grpSpPr>
        <p:sp>
          <p:nvSpPr>
            <p:cNvPr id="19512" name="Text Box 128"/>
            <p:cNvSpPr txBox="1">
              <a:spLocks noChangeArrowheads="1"/>
            </p:cNvSpPr>
            <p:nvPr/>
          </p:nvSpPr>
          <p:spPr bwMode="auto">
            <a:xfrm>
              <a:off x="1292" y="1933"/>
              <a:ext cx="106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</a:rPr>
                <a:t>Spermatozoon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9513" name="Text Box 129"/>
            <p:cNvSpPr txBox="1">
              <a:spLocks noChangeArrowheads="1"/>
            </p:cNvSpPr>
            <p:nvPr/>
          </p:nvSpPr>
          <p:spPr bwMode="auto">
            <a:xfrm>
              <a:off x="1383" y="1570"/>
              <a:ext cx="3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</a:rPr>
                <a:t>Ova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250825" y="1700213"/>
            <a:ext cx="954088" cy="2962275"/>
            <a:chOff x="158" y="1071"/>
            <a:chExt cx="601" cy="1866"/>
          </a:xfrm>
        </p:grpSpPr>
        <p:sp>
          <p:nvSpPr>
            <p:cNvPr id="19510" name="Text Box 131"/>
            <p:cNvSpPr txBox="1">
              <a:spLocks noChangeArrowheads="1"/>
            </p:cNvSpPr>
            <p:nvPr/>
          </p:nvSpPr>
          <p:spPr bwMode="auto">
            <a:xfrm>
              <a:off x="158" y="1071"/>
              <a:ext cx="6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</a:rPr>
                <a:t>Female</a:t>
              </a:r>
            </a:p>
          </p:txBody>
        </p:sp>
        <p:sp>
          <p:nvSpPr>
            <p:cNvPr id="19511" name="Text Box 132"/>
            <p:cNvSpPr txBox="1">
              <a:spLocks noChangeArrowheads="1"/>
            </p:cNvSpPr>
            <p:nvPr/>
          </p:nvSpPr>
          <p:spPr bwMode="auto">
            <a:xfrm>
              <a:off x="204" y="2704"/>
              <a:ext cx="4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dirty="0">
                  <a:solidFill>
                    <a:srgbClr val="000000"/>
                  </a:solidFill>
                </a:rPr>
                <a:t> </a:t>
              </a:r>
              <a:r>
                <a:rPr lang="en-US" altLang="ja-JP" dirty="0">
                  <a:solidFill>
                    <a:srgbClr val="000000"/>
                  </a:solidFill>
                </a:rPr>
                <a:t>Male</a:t>
              </a:r>
            </a:p>
          </p:txBody>
        </p:sp>
      </p:grpSp>
      <p:sp>
        <p:nvSpPr>
          <p:cNvPr id="130" name="テキスト ボックス 129"/>
          <p:cNvSpPr txBox="1"/>
          <p:nvPr/>
        </p:nvSpPr>
        <p:spPr>
          <a:xfrm>
            <a:off x="3779912" y="177281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haploid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3203848" y="429309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haploid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5508104" y="191683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diploid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467544" y="18864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diploid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683568" y="594928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diploid</a:t>
            </a:r>
            <a:endParaRPr lang="ja-JP" altLang="en-US" dirty="0">
              <a:solidFill>
                <a:srgbClr val="000000"/>
              </a:solidFill>
            </a:endParaRPr>
          </a:p>
        </p:txBody>
      </p:sp>
      <p:grpSp>
        <p:nvGrpSpPr>
          <p:cNvPr id="138" name="グループ化 137"/>
          <p:cNvGrpSpPr/>
          <p:nvPr/>
        </p:nvGrpSpPr>
        <p:grpSpPr>
          <a:xfrm>
            <a:off x="1475656" y="4005064"/>
            <a:ext cx="1368425" cy="457200"/>
            <a:chOff x="899592" y="2276872"/>
            <a:chExt cx="1368425" cy="457200"/>
          </a:xfrm>
        </p:grpSpPr>
        <p:sp>
          <p:nvSpPr>
            <p:cNvPr id="139" name="Text Box 137"/>
            <p:cNvSpPr txBox="1">
              <a:spLocks noChangeArrowheads="1"/>
            </p:cNvSpPr>
            <p:nvPr/>
          </p:nvSpPr>
          <p:spPr bwMode="auto">
            <a:xfrm>
              <a:off x="974204" y="2276872"/>
              <a:ext cx="1219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FF0000"/>
                  </a:solidFill>
                </a:rPr>
                <a:t>Meiosis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/>
          </p:nvSpPr>
          <p:spPr bwMode="auto">
            <a:xfrm>
              <a:off x="899592" y="2288779"/>
              <a:ext cx="1368425" cy="43338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41" name="グループ化 140"/>
          <p:cNvGrpSpPr/>
          <p:nvPr/>
        </p:nvGrpSpPr>
        <p:grpSpPr>
          <a:xfrm>
            <a:off x="6444208" y="1556792"/>
            <a:ext cx="1368425" cy="457200"/>
            <a:chOff x="7092950" y="4003675"/>
            <a:chExt cx="1368425" cy="457200"/>
          </a:xfrm>
        </p:grpSpPr>
        <p:sp>
          <p:nvSpPr>
            <p:cNvPr id="142" name="Text Box 138"/>
            <p:cNvSpPr txBox="1">
              <a:spLocks noChangeArrowheads="1"/>
            </p:cNvSpPr>
            <p:nvPr/>
          </p:nvSpPr>
          <p:spPr bwMode="auto">
            <a:xfrm>
              <a:off x="7210425" y="4003675"/>
              <a:ext cx="11334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000000"/>
                  </a:solidFill>
                </a:rPr>
                <a:t>Mitosis</a:t>
              </a:r>
            </a:p>
          </p:txBody>
        </p:sp>
        <p:sp>
          <p:nvSpPr>
            <p:cNvPr id="143" name="Rectangle 140"/>
            <p:cNvSpPr>
              <a:spLocks noChangeArrowheads="1"/>
            </p:cNvSpPr>
            <p:nvPr/>
          </p:nvSpPr>
          <p:spPr bwMode="auto">
            <a:xfrm>
              <a:off x="7092950" y="4015582"/>
              <a:ext cx="1368425" cy="4333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47" name="グループ化 146"/>
          <p:cNvGrpSpPr/>
          <p:nvPr/>
        </p:nvGrpSpPr>
        <p:grpSpPr>
          <a:xfrm>
            <a:off x="1691680" y="6093296"/>
            <a:ext cx="1368425" cy="457200"/>
            <a:chOff x="7092950" y="4003675"/>
            <a:chExt cx="1368425" cy="457200"/>
          </a:xfrm>
        </p:grpSpPr>
        <p:sp>
          <p:nvSpPr>
            <p:cNvPr id="148" name="Text Box 138"/>
            <p:cNvSpPr txBox="1">
              <a:spLocks noChangeArrowheads="1"/>
            </p:cNvSpPr>
            <p:nvPr/>
          </p:nvSpPr>
          <p:spPr bwMode="auto">
            <a:xfrm>
              <a:off x="7210425" y="4003675"/>
              <a:ext cx="11334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000000"/>
                  </a:solidFill>
                </a:rPr>
                <a:t>Mitosis</a:t>
              </a:r>
            </a:p>
          </p:txBody>
        </p:sp>
        <p:sp>
          <p:nvSpPr>
            <p:cNvPr id="149" name="Rectangle 140"/>
            <p:cNvSpPr>
              <a:spLocks noChangeArrowheads="1"/>
            </p:cNvSpPr>
            <p:nvPr/>
          </p:nvSpPr>
          <p:spPr bwMode="auto">
            <a:xfrm>
              <a:off x="7092950" y="4015582"/>
              <a:ext cx="1368425" cy="4333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1" name="Text Box 138"/>
          <p:cNvSpPr txBox="1">
            <a:spLocks noChangeArrowheads="1"/>
          </p:cNvSpPr>
          <p:nvPr/>
        </p:nvSpPr>
        <p:spPr bwMode="auto">
          <a:xfrm>
            <a:off x="2673251" y="188640"/>
            <a:ext cx="1133475" cy="457200"/>
          </a:xfrm>
          <a:prstGeom prst="rect">
            <a:avLst/>
          </a:prstGeom>
          <a:solidFill>
            <a:schemeClr val="bg1"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</a:rPr>
              <a:t>Mitosis</a:t>
            </a: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5148064" y="332656"/>
            <a:ext cx="358784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</a:rPr>
              <a:t>In sexual reproduction system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grpSp>
        <p:nvGrpSpPr>
          <p:cNvPr id="137" name="グループ化 136"/>
          <p:cNvGrpSpPr/>
          <p:nvPr/>
        </p:nvGrpSpPr>
        <p:grpSpPr>
          <a:xfrm>
            <a:off x="1435105" y="1657078"/>
            <a:ext cx="1368425" cy="457200"/>
            <a:chOff x="899592" y="2276872"/>
            <a:chExt cx="1368425" cy="457200"/>
          </a:xfrm>
          <a:noFill/>
        </p:grpSpPr>
        <p:sp>
          <p:nvSpPr>
            <p:cNvPr id="135" name="Text Box 137"/>
            <p:cNvSpPr txBox="1">
              <a:spLocks noChangeArrowheads="1"/>
            </p:cNvSpPr>
            <p:nvPr/>
          </p:nvSpPr>
          <p:spPr bwMode="auto">
            <a:xfrm>
              <a:off x="974204" y="2276872"/>
              <a:ext cx="1219200" cy="457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FF0000"/>
                  </a:solidFill>
                </a:rPr>
                <a:t>Meiosis</a:t>
              </a:r>
            </a:p>
          </p:txBody>
        </p:sp>
        <p:sp>
          <p:nvSpPr>
            <p:cNvPr id="136" name="Rectangle 139"/>
            <p:cNvSpPr>
              <a:spLocks noChangeArrowheads="1"/>
            </p:cNvSpPr>
            <p:nvPr/>
          </p:nvSpPr>
          <p:spPr bwMode="auto">
            <a:xfrm>
              <a:off x="899592" y="2288779"/>
              <a:ext cx="1368425" cy="433387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77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82"/>
          <p:cNvGrpSpPr>
            <a:grpSpLocks/>
          </p:cNvGrpSpPr>
          <p:nvPr/>
        </p:nvGrpSpPr>
        <p:grpSpPr bwMode="auto">
          <a:xfrm>
            <a:off x="835868" y="1052513"/>
            <a:ext cx="1219200" cy="914400"/>
            <a:chOff x="748" y="663"/>
            <a:chExt cx="768" cy="576"/>
          </a:xfrm>
        </p:grpSpPr>
        <p:sp>
          <p:nvSpPr>
            <p:cNvPr id="25663" name="AutoShape 3"/>
            <p:cNvSpPr>
              <a:spLocks noChangeArrowheads="1"/>
            </p:cNvSpPr>
            <p:nvPr/>
          </p:nvSpPr>
          <p:spPr bwMode="auto">
            <a:xfrm>
              <a:off x="1228" y="663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64" name="AutoShape 4"/>
            <p:cNvSpPr>
              <a:spLocks noChangeArrowheads="1"/>
            </p:cNvSpPr>
            <p:nvPr/>
          </p:nvSpPr>
          <p:spPr bwMode="auto">
            <a:xfrm>
              <a:off x="1420" y="663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65" name="Text Box 13"/>
            <p:cNvSpPr txBox="1">
              <a:spLocks noChangeArrowheads="1"/>
            </p:cNvSpPr>
            <p:nvPr/>
          </p:nvSpPr>
          <p:spPr bwMode="auto">
            <a:xfrm>
              <a:off x="748" y="807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2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</p:grpSp>
      <p:sp>
        <p:nvSpPr>
          <p:cNvPr id="25603" name="Line 19"/>
          <p:cNvSpPr>
            <a:spLocks noChangeShapeType="1"/>
          </p:cNvSpPr>
          <p:nvPr/>
        </p:nvSpPr>
        <p:spPr bwMode="auto">
          <a:xfrm>
            <a:off x="1766143" y="22050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604" name="Group 83"/>
          <p:cNvGrpSpPr>
            <a:grpSpLocks/>
          </p:cNvGrpSpPr>
          <p:nvPr/>
        </p:nvGrpSpPr>
        <p:grpSpPr bwMode="auto">
          <a:xfrm>
            <a:off x="761256" y="2852738"/>
            <a:ext cx="1368425" cy="914400"/>
            <a:chOff x="793" y="1797"/>
            <a:chExt cx="862" cy="576"/>
          </a:xfrm>
        </p:grpSpPr>
        <p:sp>
          <p:nvSpPr>
            <p:cNvPr id="25658" name="AutoShape 21"/>
            <p:cNvSpPr>
              <a:spLocks noChangeArrowheads="1"/>
            </p:cNvSpPr>
            <p:nvPr/>
          </p:nvSpPr>
          <p:spPr bwMode="auto">
            <a:xfrm>
              <a:off x="1247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59" name="AutoShape 22"/>
            <p:cNvSpPr>
              <a:spLocks noChangeArrowheads="1"/>
            </p:cNvSpPr>
            <p:nvPr/>
          </p:nvSpPr>
          <p:spPr bwMode="auto">
            <a:xfrm>
              <a:off x="1465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60" name="Text Box 23"/>
            <p:cNvSpPr txBox="1">
              <a:spLocks noChangeArrowheads="1"/>
            </p:cNvSpPr>
            <p:nvPr/>
          </p:nvSpPr>
          <p:spPr bwMode="auto">
            <a:xfrm>
              <a:off x="793" y="1941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4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  <p:sp>
          <p:nvSpPr>
            <p:cNvPr id="25661" name="AutoShape 24"/>
            <p:cNvSpPr>
              <a:spLocks noChangeArrowheads="1"/>
            </p:cNvSpPr>
            <p:nvPr/>
          </p:nvSpPr>
          <p:spPr bwMode="auto">
            <a:xfrm>
              <a:off x="1338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62" name="AutoShape 25"/>
            <p:cNvSpPr>
              <a:spLocks noChangeArrowheads="1"/>
            </p:cNvSpPr>
            <p:nvPr/>
          </p:nvSpPr>
          <p:spPr bwMode="auto">
            <a:xfrm>
              <a:off x="1559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605" name="Line 27"/>
          <p:cNvSpPr>
            <a:spLocks noChangeShapeType="1"/>
          </p:cNvSpPr>
          <p:nvPr/>
        </p:nvSpPr>
        <p:spPr bwMode="auto">
          <a:xfrm>
            <a:off x="1766143" y="40052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606" name="Group 86"/>
          <p:cNvGrpSpPr>
            <a:grpSpLocks/>
          </p:cNvGrpSpPr>
          <p:nvPr/>
        </p:nvGrpSpPr>
        <p:grpSpPr bwMode="auto">
          <a:xfrm>
            <a:off x="256431" y="4687888"/>
            <a:ext cx="3019425" cy="915987"/>
            <a:chOff x="385" y="2953"/>
            <a:chExt cx="1902" cy="577"/>
          </a:xfrm>
        </p:grpSpPr>
        <p:grpSp>
          <p:nvGrpSpPr>
            <p:cNvPr id="25649" name="Group 84"/>
            <p:cNvGrpSpPr>
              <a:grpSpLocks/>
            </p:cNvGrpSpPr>
            <p:nvPr/>
          </p:nvGrpSpPr>
          <p:grpSpPr bwMode="auto">
            <a:xfrm>
              <a:off x="385" y="2954"/>
              <a:ext cx="768" cy="576"/>
              <a:chOff x="385" y="2976"/>
              <a:chExt cx="768" cy="576"/>
            </a:xfrm>
          </p:grpSpPr>
          <p:sp>
            <p:nvSpPr>
              <p:cNvPr id="25655" name="AutoShape 29"/>
              <p:cNvSpPr>
                <a:spLocks noChangeArrowheads="1"/>
              </p:cNvSpPr>
              <p:nvPr/>
            </p:nvSpPr>
            <p:spPr bwMode="auto">
              <a:xfrm>
                <a:off x="865" y="2976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6" name="AutoShape 30"/>
              <p:cNvSpPr>
                <a:spLocks noChangeArrowheads="1"/>
              </p:cNvSpPr>
              <p:nvPr/>
            </p:nvSpPr>
            <p:spPr bwMode="auto">
              <a:xfrm>
                <a:off x="1057" y="2976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7" name="Text Box 31"/>
              <p:cNvSpPr txBox="1">
                <a:spLocks noChangeArrowheads="1"/>
              </p:cNvSpPr>
              <p:nvPr/>
            </p:nvSpPr>
            <p:spPr bwMode="auto">
              <a:xfrm>
                <a:off x="385" y="3120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2</a:t>
                </a: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grpSp>
          <p:nvGrpSpPr>
            <p:cNvPr id="25650" name="Group 85"/>
            <p:cNvGrpSpPr>
              <a:grpSpLocks/>
            </p:cNvGrpSpPr>
            <p:nvPr/>
          </p:nvGrpSpPr>
          <p:grpSpPr bwMode="auto">
            <a:xfrm>
              <a:off x="1519" y="2953"/>
              <a:ext cx="768" cy="576"/>
              <a:chOff x="1519" y="2931"/>
              <a:chExt cx="768" cy="576"/>
            </a:xfrm>
          </p:grpSpPr>
          <p:sp>
            <p:nvSpPr>
              <p:cNvPr id="25652" name="AutoShape 33"/>
              <p:cNvSpPr>
                <a:spLocks noChangeArrowheads="1"/>
              </p:cNvSpPr>
              <p:nvPr/>
            </p:nvSpPr>
            <p:spPr bwMode="auto">
              <a:xfrm>
                <a:off x="1999" y="293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3" name="AutoShape 34"/>
              <p:cNvSpPr>
                <a:spLocks noChangeArrowheads="1"/>
              </p:cNvSpPr>
              <p:nvPr/>
            </p:nvSpPr>
            <p:spPr bwMode="auto">
              <a:xfrm>
                <a:off x="2191" y="293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4" name="Text Box 35"/>
              <p:cNvSpPr txBox="1">
                <a:spLocks noChangeArrowheads="1"/>
              </p:cNvSpPr>
              <p:nvPr/>
            </p:nvSpPr>
            <p:spPr bwMode="auto">
              <a:xfrm>
                <a:off x="1519" y="307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2</a:t>
                </a: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sp>
          <p:nvSpPr>
            <p:cNvPr id="25651" name="Text Box 37"/>
            <p:cNvSpPr txBox="1">
              <a:spLocks noChangeArrowheads="1"/>
            </p:cNvSpPr>
            <p:nvPr/>
          </p:nvSpPr>
          <p:spPr bwMode="auto">
            <a:xfrm>
              <a:off x="1202" y="3039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>
                  <a:solidFill>
                    <a:srgbClr val="000000"/>
                  </a:solidFill>
                </a:rPr>
                <a:t>+</a:t>
              </a:r>
            </a:p>
          </p:txBody>
        </p:sp>
      </p:grpSp>
      <p:grpSp>
        <p:nvGrpSpPr>
          <p:cNvPr id="25608" name="Group 38"/>
          <p:cNvGrpSpPr>
            <a:grpSpLocks/>
          </p:cNvGrpSpPr>
          <p:nvPr/>
        </p:nvGrpSpPr>
        <p:grpSpPr bwMode="auto">
          <a:xfrm>
            <a:off x="5653087" y="857250"/>
            <a:ext cx="1219200" cy="914400"/>
            <a:chOff x="1392" y="624"/>
            <a:chExt cx="768" cy="576"/>
          </a:xfrm>
        </p:grpSpPr>
        <p:sp>
          <p:nvSpPr>
            <p:cNvPr id="25646" name="AutoShape 39"/>
            <p:cNvSpPr>
              <a:spLocks noChangeArrowheads="1"/>
            </p:cNvSpPr>
            <p:nvPr/>
          </p:nvSpPr>
          <p:spPr bwMode="auto">
            <a:xfrm>
              <a:off x="1872" y="624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47" name="AutoShape 40"/>
            <p:cNvSpPr>
              <a:spLocks noChangeArrowheads="1"/>
            </p:cNvSpPr>
            <p:nvPr/>
          </p:nvSpPr>
          <p:spPr bwMode="auto">
            <a:xfrm>
              <a:off x="2064" y="624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48" name="Text Box 41"/>
            <p:cNvSpPr txBox="1">
              <a:spLocks noChangeArrowheads="1"/>
            </p:cNvSpPr>
            <p:nvPr/>
          </p:nvSpPr>
          <p:spPr bwMode="auto">
            <a:xfrm>
              <a:off x="1392" y="768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2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</p:grpSp>
      <p:sp>
        <p:nvSpPr>
          <p:cNvPr id="25609" name="Line 42"/>
          <p:cNvSpPr>
            <a:spLocks noChangeShapeType="1"/>
          </p:cNvSpPr>
          <p:nvPr/>
        </p:nvSpPr>
        <p:spPr bwMode="auto">
          <a:xfrm>
            <a:off x="6624637" y="18653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610" name="Group 43"/>
          <p:cNvGrpSpPr>
            <a:grpSpLocks/>
          </p:cNvGrpSpPr>
          <p:nvPr/>
        </p:nvGrpSpPr>
        <p:grpSpPr bwMode="auto">
          <a:xfrm>
            <a:off x="5580062" y="2513013"/>
            <a:ext cx="1368425" cy="914400"/>
            <a:chOff x="793" y="1797"/>
            <a:chExt cx="862" cy="576"/>
          </a:xfrm>
        </p:grpSpPr>
        <p:sp>
          <p:nvSpPr>
            <p:cNvPr id="25641" name="AutoShape 44"/>
            <p:cNvSpPr>
              <a:spLocks noChangeArrowheads="1"/>
            </p:cNvSpPr>
            <p:nvPr/>
          </p:nvSpPr>
          <p:spPr bwMode="auto">
            <a:xfrm>
              <a:off x="1247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42" name="AutoShape 45"/>
            <p:cNvSpPr>
              <a:spLocks noChangeArrowheads="1"/>
            </p:cNvSpPr>
            <p:nvPr/>
          </p:nvSpPr>
          <p:spPr bwMode="auto">
            <a:xfrm>
              <a:off x="1465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43" name="Text Box 46"/>
            <p:cNvSpPr txBox="1">
              <a:spLocks noChangeArrowheads="1"/>
            </p:cNvSpPr>
            <p:nvPr/>
          </p:nvSpPr>
          <p:spPr bwMode="auto">
            <a:xfrm>
              <a:off x="793" y="1941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4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  <p:sp>
          <p:nvSpPr>
            <p:cNvPr id="25644" name="AutoShape 47"/>
            <p:cNvSpPr>
              <a:spLocks noChangeArrowheads="1"/>
            </p:cNvSpPr>
            <p:nvPr/>
          </p:nvSpPr>
          <p:spPr bwMode="auto">
            <a:xfrm>
              <a:off x="1338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45" name="AutoShape 48"/>
            <p:cNvSpPr>
              <a:spLocks noChangeArrowheads="1"/>
            </p:cNvSpPr>
            <p:nvPr/>
          </p:nvSpPr>
          <p:spPr bwMode="auto">
            <a:xfrm>
              <a:off x="1559" y="1797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611" name="Line 49"/>
          <p:cNvSpPr>
            <a:spLocks noChangeShapeType="1"/>
          </p:cNvSpPr>
          <p:nvPr/>
        </p:nvSpPr>
        <p:spPr bwMode="auto">
          <a:xfrm>
            <a:off x="6624637" y="36655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612" name="Group 60"/>
          <p:cNvGrpSpPr>
            <a:grpSpLocks/>
          </p:cNvGrpSpPr>
          <p:nvPr/>
        </p:nvGrpSpPr>
        <p:grpSpPr bwMode="auto">
          <a:xfrm>
            <a:off x="4643437" y="4097338"/>
            <a:ext cx="1079500" cy="914400"/>
            <a:chOff x="2971" y="2432"/>
            <a:chExt cx="680" cy="576"/>
          </a:xfrm>
        </p:grpSpPr>
        <p:sp>
          <p:nvSpPr>
            <p:cNvPr id="25638" name="AutoShape 51"/>
            <p:cNvSpPr>
              <a:spLocks noChangeArrowheads="1"/>
            </p:cNvSpPr>
            <p:nvPr/>
          </p:nvSpPr>
          <p:spPr bwMode="auto">
            <a:xfrm>
              <a:off x="3451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39" name="AutoShape 52"/>
            <p:cNvSpPr>
              <a:spLocks noChangeArrowheads="1"/>
            </p:cNvSpPr>
            <p:nvPr/>
          </p:nvSpPr>
          <p:spPr bwMode="auto">
            <a:xfrm>
              <a:off x="3555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40" name="Text Box 53"/>
            <p:cNvSpPr txBox="1">
              <a:spLocks noChangeArrowheads="1"/>
            </p:cNvSpPr>
            <p:nvPr/>
          </p:nvSpPr>
          <p:spPr bwMode="auto">
            <a:xfrm>
              <a:off x="2971" y="2576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2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</p:grpSp>
      <p:sp>
        <p:nvSpPr>
          <p:cNvPr id="25613" name="Text Box 58"/>
          <p:cNvSpPr txBox="1">
            <a:spLocks noChangeArrowheads="1"/>
          </p:cNvSpPr>
          <p:nvPr/>
        </p:nvSpPr>
        <p:spPr bwMode="auto">
          <a:xfrm>
            <a:off x="6399212" y="417671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5614" name="Line 59"/>
          <p:cNvSpPr>
            <a:spLocks noChangeShapeType="1"/>
          </p:cNvSpPr>
          <p:nvPr/>
        </p:nvSpPr>
        <p:spPr bwMode="auto">
          <a:xfrm>
            <a:off x="5580062" y="51054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615" name="Group 61"/>
          <p:cNvGrpSpPr>
            <a:grpSpLocks/>
          </p:cNvGrpSpPr>
          <p:nvPr/>
        </p:nvGrpSpPr>
        <p:grpSpPr bwMode="auto">
          <a:xfrm>
            <a:off x="6875462" y="4097338"/>
            <a:ext cx="1079500" cy="914400"/>
            <a:chOff x="2971" y="2432"/>
            <a:chExt cx="680" cy="576"/>
          </a:xfrm>
        </p:grpSpPr>
        <p:sp>
          <p:nvSpPr>
            <p:cNvPr id="25635" name="AutoShape 62"/>
            <p:cNvSpPr>
              <a:spLocks noChangeArrowheads="1"/>
            </p:cNvSpPr>
            <p:nvPr/>
          </p:nvSpPr>
          <p:spPr bwMode="auto">
            <a:xfrm>
              <a:off x="3451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36" name="AutoShape 63"/>
            <p:cNvSpPr>
              <a:spLocks noChangeArrowheads="1"/>
            </p:cNvSpPr>
            <p:nvPr/>
          </p:nvSpPr>
          <p:spPr bwMode="auto">
            <a:xfrm>
              <a:off x="3555" y="2432"/>
              <a:ext cx="96" cy="57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5637" name="Text Box 64"/>
            <p:cNvSpPr txBox="1">
              <a:spLocks noChangeArrowheads="1"/>
            </p:cNvSpPr>
            <p:nvPr/>
          </p:nvSpPr>
          <p:spPr bwMode="auto">
            <a:xfrm>
              <a:off x="2971" y="2576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rPr>
                <a:t>2</a:t>
              </a:r>
              <a:r>
                <a:rPr lang="en-US" altLang="ja-JP" sz="2400" i="1">
                  <a:solidFill>
                    <a:srgbClr val="000000"/>
                  </a:solidFill>
                  <a:latin typeface="Times" charset="0"/>
                  <a:ea typeface="Osaka" charset="-128"/>
                </a:rPr>
                <a:t>n</a:t>
              </a:r>
              <a:endParaRPr lang="en-US" altLang="ja-JP" sz="2400">
                <a:solidFill>
                  <a:srgbClr val="000000"/>
                </a:solidFill>
                <a:latin typeface="Times" charset="0"/>
                <a:ea typeface="Osaka" charset="-128"/>
              </a:endParaRPr>
            </a:p>
          </p:txBody>
        </p:sp>
      </p:grpSp>
      <p:grpSp>
        <p:nvGrpSpPr>
          <p:cNvPr id="25616" name="Group 88"/>
          <p:cNvGrpSpPr>
            <a:grpSpLocks/>
          </p:cNvGrpSpPr>
          <p:nvPr/>
        </p:nvGrpSpPr>
        <p:grpSpPr bwMode="auto">
          <a:xfrm>
            <a:off x="4572000" y="5610225"/>
            <a:ext cx="1871662" cy="914400"/>
            <a:chOff x="2880" y="3385"/>
            <a:chExt cx="1179" cy="576"/>
          </a:xfrm>
        </p:grpSpPr>
        <p:grpSp>
          <p:nvGrpSpPr>
            <p:cNvPr id="25628" name="Group 69"/>
            <p:cNvGrpSpPr>
              <a:grpSpLocks/>
            </p:cNvGrpSpPr>
            <p:nvPr/>
          </p:nvGrpSpPr>
          <p:grpSpPr bwMode="auto">
            <a:xfrm>
              <a:off x="2880" y="3385"/>
              <a:ext cx="466" cy="576"/>
              <a:chOff x="3107" y="3521"/>
              <a:chExt cx="466" cy="576"/>
            </a:xfrm>
          </p:grpSpPr>
          <p:sp>
            <p:nvSpPr>
              <p:cNvPr id="25633" name="AutoShape 66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4" name="Text Box 68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grpSp>
          <p:nvGrpSpPr>
            <p:cNvPr id="25629" name="Group 70"/>
            <p:cNvGrpSpPr>
              <a:grpSpLocks/>
            </p:cNvGrpSpPr>
            <p:nvPr/>
          </p:nvGrpSpPr>
          <p:grpSpPr bwMode="auto">
            <a:xfrm>
              <a:off x="3593" y="3385"/>
              <a:ext cx="466" cy="576"/>
              <a:chOff x="3107" y="3521"/>
              <a:chExt cx="466" cy="576"/>
            </a:xfrm>
          </p:grpSpPr>
          <p:sp>
            <p:nvSpPr>
              <p:cNvPr id="25631" name="AutoShape 71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2" name="Text Box 72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sp>
          <p:nvSpPr>
            <p:cNvPr id="25630" name="Text Box 79"/>
            <p:cNvSpPr txBox="1">
              <a:spLocks noChangeArrowheads="1"/>
            </p:cNvSpPr>
            <p:nvPr/>
          </p:nvSpPr>
          <p:spPr bwMode="auto">
            <a:xfrm>
              <a:off x="3334" y="3471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>
                  <a:solidFill>
                    <a:srgbClr val="000000"/>
                  </a:solidFill>
                </a:rPr>
                <a:t>+</a:t>
              </a:r>
            </a:p>
          </p:txBody>
        </p:sp>
      </p:grpSp>
      <p:sp>
        <p:nvSpPr>
          <p:cNvPr id="25617" name="Line 81"/>
          <p:cNvSpPr>
            <a:spLocks noChangeShapeType="1"/>
          </p:cNvSpPr>
          <p:nvPr/>
        </p:nvSpPr>
        <p:spPr bwMode="auto">
          <a:xfrm>
            <a:off x="7812087" y="50339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618" name="Group 89"/>
          <p:cNvGrpSpPr>
            <a:grpSpLocks/>
          </p:cNvGrpSpPr>
          <p:nvPr/>
        </p:nvGrpSpPr>
        <p:grpSpPr bwMode="auto">
          <a:xfrm>
            <a:off x="6875462" y="5610225"/>
            <a:ext cx="1871663" cy="914400"/>
            <a:chOff x="2880" y="3385"/>
            <a:chExt cx="1179" cy="576"/>
          </a:xfrm>
        </p:grpSpPr>
        <p:grpSp>
          <p:nvGrpSpPr>
            <p:cNvPr id="25621" name="Group 90"/>
            <p:cNvGrpSpPr>
              <a:grpSpLocks/>
            </p:cNvGrpSpPr>
            <p:nvPr/>
          </p:nvGrpSpPr>
          <p:grpSpPr bwMode="auto">
            <a:xfrm>
              <a:off x="2880" y="3385"/>
              <a:ext cx="466" cy="576"/>
              <a:chOff x="3107" y="3521"/>
              <a:chExt cx="466" cy="576"/>
            </a:xfrm>
          </p:grpSpPr>
          <p:sp>
            <p:nvSpPr>
              <p:cNvPr id="25626" name="AutoShape 91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7" name="Text Box 92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grpSp>
          <p:nvGrpSpPr>
            <p:cNvPr id="25622" name="Group 93"/>
            <p:cNvGrpSpPr>
              <a:grpSpLocks/>
            </p:cNvGrpSpPr>
            <p:nvPr/>
          </p:nvGrpSpPr>
          <p:grpSpPr bwMode="auto">
            <a:xfrm>
              <a:off x="3593" y="3385"/>
              <a:ext cx="466" cy="576"/>
              <a:chOff x="3107" y="3521"/>
              <a:chExt cx="466" cy="576"/>
            </a:xfrm>
          </p:grpSpPr>
          <p:sp>
            <p:nvSpPr>
              <p:cNvPr id="25624" name="AutoShape 94"/>
              <p:cNvSpPr>
                <a:spLocks noChangeArrowheads="1"/>
              </p:cNvSpPr>
              <p:nvPr/>
            </p:nvSpPr>
            <p:spPr bwMode="auto">
              <a:xfrm>
                <a:off x="3424" y="3521"/>
                <a:ext cx="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Text Box 95"/>
              <p:cNvSpPr txBox="1">
                <a:spLocks noChangeArrowheads="1"/>
              </p:cNvSpPr>
              <p:nvPr/>
            </p:nvSpPr>
            <p:spPr bwMode="auto">
              <a:xfrm>
                <a:off x="3107" y="3665"/>
                <a:ext cx="46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i="1">
                    <a:solidFill>
                      <a:srgbClr val="000000"/>
                    </a:solidFill>
                    <a:latin typeface="Times" charset="0"/>
                    <a:ea typeface="Osaka" charset="-128"/>
                  </a:rPr>
                  <a:t>n</a:t>
                </a:r>
                <a:endParaRPr lang="en-US" altLang="ja-JP" sz="2400">
                  <a:solidFill>
                    <a:srgbClr val="000000"/>
                  </a:solidFill>
                  <a:latin typeface="Times" charset="0"/>
                  <a:ea typeface="Osaka" charset="-128"/>
                </a:endParaRPr>
              </a:p>
            </p:txBody>
          </p:sp>
        </p:grpSp>
        <p:sp>
          <p:nvSpPr>
            <p:cNvPr id="25623" name="Text Box 96"/>
            <p:cNvSpPr txBox="1">
              <a:spLocks noChangeArrowheads="1"/>
            </p:cNvSpPr>
            <p:nvPr/>
          </p:nvSpPr>
          <p:spPr bwMode="auto">
            <a:xfrm>
              <a:off x="3334" y="3471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>
                  <a:solidFill>
                    <a:srgbClr val="000000"/>
                  </a:solidFill>
                </a:rPr>
                <a:t>+</a:t>
              </a:r>
            </a:p>
          </p:txBody>
        </p:sp>
      </p:grpSp>
      <p:sp>
        <p:nvSpPr>
          <p:cNvPr id="25619" name="Text Box 97"/>
          <p:cNvSpPr txBox="1">
            <a:spLocks noChangeArrowheads="1"/>
          </p:cNvSpPr>
          <p:nvPr/>
        </p:nvSpPr>
        <p:spPr bwMode="auto">
          <a:xfrm>
            <a:off x="6397625" y="5761038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6" name="Text Box 137"/>
          <p:cNvSpPr txBox="1">
            <a:spLocks noChangeArrowheads="1"/>
          </p:cNvSpPr>
          <p:nvPr/>
        </p:nvSpPr>
        <p:spPr bwMode="auto">
          <a:xfrm>
            <a:off x="6083473" y="260648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Meiosis</a:t>
            </a:r>
          </a:p>
        </p:txBody>
      </p:sp>
      <p:sp>
        <p:nvSpPr>
          <p:cNvPr id="68" name="Text Box 138"/>
          <p:cNvSpPr txBox="1">
            <a:spLocks noChangeArrowheads="1"/>
          </p:cNvSpPr>
          <p:nvPr/>
        </p:nvSpPr>
        <p:spPr bwMode="auto">
          <a:xfrm>
            <a:off x="1192783" y="260648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</a:rPr>
              <a:t>Mitosis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782324" y="5085184"/>
            <a:ext cx="19543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Meiotic division II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6875561" y="3573016"/>
            <a:ext cx="187743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Meiotic division I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2819513" y="313849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</a:rPr>
              <a:t>Only one set of homologous chromosome is shown to make story simple.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31143" y="-2723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体細胞分裂</a:t>
            </a:r>
            <a:endParaRPr kumimoji="1" lang="ja-JP" altLang="en-US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104238" y="-86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減数分裂</a:t>
            </a:r>
            <a:endParaRPr kumimoji="1" lang="ja-JP" altLang="en-US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899514" y="902193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“Reduction division”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323610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3693</TotalTime>
  <Words>2313</Words>
  <Application>Microsoft Office PowerPoint</Application>
  <PresentationFormat>画面に合わせる (4:3)</PresentationFormat>
  <Paragraphs>535</Paragraphs>
  <Slides>35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35</vt:i4>
      </vt:variant>
    </vt:vector>
  </HeadingPairs>
  <TitlesOfParts>
    <vt:vector size="46" baseType="lpstr">
      <vt:lpstr>HGP創英角ﾎﾟｯﾌﾟ体</vt:lpstr>
      <vt:lpstr>ＭＳ Ｐゴシック</vt:lpstr>
      <vt:lpstr>Arial</vt:lpstr>
      <vt:lpstr>Calibri</vt:lpstr>
      <vt:lpstr>Monotype Corsiva</vt:lpstr>
      <vt:lpstr>Times</vt:lpstr>
      <vt:lpstr>Times New Roman</vt:lpstr>
      <vt:lpstr>標準デザイン</vt:lpstr>
      <vt:lpstr>1_標準デザイン</vt:lpstr>
      <vt:lpstr>15_標準デザイン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LGS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Shoji Oda</dc:creator>
  <cp:lastModifiedBy>正二 尾田</cp:lastModifiedBy>
  <cp:revision>232</cp:revision>
  <cp:lastPrinted>2018-01-16T00:16:47Z</cp:lastPrinted>
  <dcterms:created xsi:type="dcterms:W3CDTF">2008-01-14T15:11:56Z</dcterms:created>
  <dcterms:modified xsi:type="dcterms:W3CDTF">2023-11-26T07:54:11Z</dcterms:modified>
</cp:coreProperties>
</file>