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891" r:id="rId3"/>
    <p:sldId id="258" r:id="rId4"/>
    <p:sldId id="262" r:id="rId5"/>
    <p:sldId id="260" r:id="rId6"/>
    <p:sldId id="259" r:id="rId7"/>
    <p:sldId id="264" r:id="rId8"/>
    <p:sldId id="256" r:id="rId9"/>
    <p:sldId id="26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333" autoAdjust="0"/>
  </p:normalViewPr>
  <p:slideViewPr>
    <p:cSldViewPr snapToGrid="0">
      <p:cViewPr varScale="1">
        <p:scale>
          <a:sx n="70" d="100"/>
          <a:sy n="70"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377266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206592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38329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pPr>
                <a:defRPr/>
              </a:pPr>
              <a:t>‹#›</a:t>
            </a:fld>
            <a:endParaRPr lang="en-US" altLang="ja-JP"/>
          </a:p>
        </p:txBody>
      </p:sp>
    </p:spTree>
    <p:extLst>
      <p:ext uri="{BB962C8B-B14F-4D97-AF65-F5344CB8AC3E}">
        <p14:creationId xmlns:p14="http://schemas.microsoft.com/office/powerpoint/2010/main" val="4106559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pPr>
                <a:defRPr/>
              </a:pPr>
              <a:t>‹#›</a:t>
            </a:fld>
            <a:endParaRPr lang="en-US" altLang="ja-JP"/>
          </a:p>
        </p:txBody>
      </p:sp>
    </p:spTree>
    <p:extLst>
      <p:ext uri="{BB962C8B-B14F-4D97-AF65-F5344CB8AC3E}">
        <p14:creationId xmlns:p14="http://schemas.microsoft.com/office/powerpoint/2010/main" val="422008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pPr>
                <a:defRPr/>
              </a:pPr>
              <a:t>‹#›</a:t>
            </a:fld>
            <a:endParaRPr lang="en-US" altLang="ja-JP"/>
          </a:p>
        </p:txBody>
      </p:sp>
    </p:spTree>
    <p:extLst>
      <p:ext uri="{BB962C8B-B14F-4D97-AF65-F5344CB8AC3E}">
        <p14:creationId xmlns:p14="http://schemas.microsoft.com/office/powerpoint/2010/main" val="362342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pPr>
                <a:defRPr/>
              </a:pPr>
              <a:t>‹#›</a:t>
            </a:fld>
            <a:endParaRPr lang="en-US" altLang="ja-JP"/>
          </a:p>
        </p:txBody>
      </p:sp>
    </p:spTree>
    <p:extLst>
      <p:ext uri="{BB962C8B-B14F-4D97-AF65-F5344CB8AC3E}">
        <p14:creationId xmlns:p14="http://schemas.microsoft.com/office/powerpoint/2010/main" val="140688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pPr>
                <a:defRPr/>
              </a:pPr>
              <a:t>‹#›</a:t>
            </a:fld>
            <a:endParaRPr lang="en-US" altLang="ja-JP"/>
          </a:p>
        </p:txBody>
      </p:sp>
    </p:spTree>
    <p:extLst>
      <p:ext uri="{BB962C8B-B14F-4D97-AF65-F5344CB8AC3E}">
        <p14:creationId xmlns:p14="http://schemas.microsoft.com/office/powerpoint/2010/main" val="339458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pPr>
                <a:defRPr/>
              </a:pPr>
              <a:t>‹#›</a:t>
            </a:fld>
            <a:endParaRPr lang="en-US" altLang="ja-JP"/>
          </a:p>
        </p:txBody>
      </p:sp>
    </p:spTree>
    <p:extLst>
      <p:ext uri="{BB962C8B-B14F-4D97-AF65-F5344CB8AC3E}">
        <p14:creationId xmlns:p14="http://schemas.microsoft.com/office/powerpoint/2010/main" val="4122109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pPr>
                <a:defRPr/>
              </a:pPr>
              <a:t>‹#›</a:t>
            </a:fld>
            <a:endParaRPr lang="en-US" altLang="ja-JP"/>
          </a:p>
        </p:txBody>
      </p:sp>
    </p:spTree>
    <p:extLst>
      <p:ext uri="{BB962C8B-B14F-4D97-AF65-F5344CB8AC3E}">
        <p14:creationId xmlns:p14="http://schemas.microsoft.com/office/powerpoint/2010/main" val="396991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pPr>
                <a:defRPr/>
              </a:pPr>
              <a:t>‹#›</a:t>
            </a:fld>
            <a:endParaRPr lang="en-US" altLang="ja-JP"/>
          </a:p>
        </p:txBody>
      </p:sp>
    </p:spTree>
    <p:extLst>
      <p:ext uri="{BB962C8B-B14F-4D97-AF65-F5344CB8AC3E}">
        <p14:creationId xmlns:p14="http://schemas.microsoft.com/office/powerpoint/2010/main" val="169922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3925098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pPr>
                <a:defRPr/>
              </a:pPr>
              <a:t>‹#›</a:t>
            </a:fld>
            <a:endParaRPr lang="en-US" altLang="ja-JP"/>
          </a:p>
        </p:txBody>
      </p:sp>
    </p:spTree>
    <p:extLst>
      <p:ext uri="{BB962C8B-B14F-4D97-AF65-F5344CB8AC3E}">
        <p14:creationId xmlns:p14="http://schemas.microsoft.com/office/powerpoint/2010/main" val="302562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pPr>
                <a:defRPr/>
              </a:pPr>
              <a:t>‹#›</a:t>
            </a:fld>
            <a:endParaRPr lang="en-US" altLang="ja-JP"/>
          </a:p>
        </p:txBody>
      </p:sp>
    </p:spTree>
    <p:extLst>
      <p:ext uri="{BB962C8B-B14F-4D97-AF65-F5344CB8AC3E}">
        <p14:creationId xmlns:p14="http://schemas.microsoft.com/office/powerpoint/2010/main" val="2283059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pPr>
                <a:defRPr/>
              </a:pPr>
              <a:t>‹#›</a:t>
            </a:fld>
            <a:endParaRPr lang="en-US" altLang="ja-JP"/>
          </a:p>
        </p:txBody>
      </p:sp>
    </p:spTree>
    <p:extLst>
      <p:ext uri="{BB962C8B-B14F-4D97-AF65-F5344CB8AC3E}">
        <p14:creationId xmlns:p14="http://schemas.microsoft.com/office/powerpoint/2010/main" val="373469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332194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399859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184656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125291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395314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78139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D41393-ED05-48BB-9E17-C1C3A0C1304E}" type="datetimeFigureOut">
              <a:rPr kumimoji="1" lang="ja-JP" altLang="en-US" smtClean="0"/>
              <a:t>2023/11/26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417473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41393-ED05-48BB-9E17-C1C3A0C1304E}" type="datetimeFigureOut">
              <a:rPr kumimoji="1" lang="ja-JP" altLang="en-US" smtClean="0"/>
              <a:t>2023/11/26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A22FA-82B1-4F57-8801-CEF12525145D}" type="slidenum">
              <a:rPr kumimoji="1" lang="ja-JP" altLang="en-US" smtClean="0"/>
              <a:t>‹#›</a:t>
            </a:fld>
            <a:endParaRPr kumimoji="1" lang="ja-JP" altLang="en-US"/>
          </a:p>
        </p:txBody>
      </p:sp>
    </p:spTree>
    <p:extLst>
      <p:ext uri="{BB962C8B-B14F-4D97-AF65-F5344CB8AC3E}">
        <p14:creationId xmlns:p14="http://schemas.microsoft.com/office/powerpoint/2010/main" val="370683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pPr>
                <a:defRPr/>
              </a:pPr>
              <a:t>‹#›</a:t>
            </a:fld>
            <a:endParaRPr lang="en-US" altLang="ja-JP"/>
          </a:p>
        </p:txBody>
      </p:sp>
    </p:spTree>
    <p:extLst>
      <p:ext uri="{BB962C8B-B14F-4D97-AF65-F5344CB8AC3E}">
        <p14:creationId xmlns:p14="http://schemas.microsoft.com/office/powerpoint/2010/main" val="178531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p:cNvPicPr>
            <a:picLocks noChangeAspect="1" noChangeArrowheads="1"/>
          </p:cNvPicPr>
          <p:nvPr/>
        </p:nvPicPr>
        <p:blipFill>
          <a:blip r:embed="rId2" cstate="print"/>
          <a:srcRect/>
          <a:stretch>
            <a:fillRect/>
          </a:stretch>
        </p:blipFill>
        <p:spPr bwMode="auto">
          <a:xfrm rot="10800000">
            <a:off x="1919536" y="2636913"/>
            <a:ext cx="4104456" cy="4956061"/>
          </a:xfrm>
          <a:prstGeom prst="rect">
            <a:avLst/>
          </a:prstGeom>
          <a:noFill/>
          <a:ln w="9525">
            <a:noFill/>
            <a:miter lim="800000"/>
            <a:headEnd/>
            <a:tailEnd/>
          </a:ln>
        </p:spPr>
      </p:pic>
      <p:sp>
        <p:nvSpPr>
          <p:cNvPr id="23554" name="Text Box 2"/>
          <p:cNvSpPr txBox="1">
            <a:spLocks noChangeArrowheads="1"/>
          </p:cNvSpPr>
          <p:nvPr/>
        </p:nvSpPr>
        <p:spPr bwMode="auto">
          <a:xfrm>
            <a:off x="3647728" y="508610"/>
            <a:ext cx="4972836" cy="400110"/>
          </a:xfrm>
          <a:prstGeom prst="rect">
            <a:avLst/>
          </a:prstGeom>
          <a:noFill/>
          <a:ln w="9525">
            <a:noFill/>
            <a:miter lim="800000"/>
            <a:headEnd/>
            <a:tailEnd/>
          </a:ln>
        </p:spPr>
        <p:txBody>
          <a:bodyPr wrap="none">
            <a:spAutoFit/>
          </a:bodyPr>
          <a:lstStyle/>
          <a:p>
            <a:pPr fontAlgn="base">
              <a:spcBef>
                <a:spcPct val="0"/>
              </a:spcBef>
              <a:spcAft>
                <a:spcPct val="0"/>
              </a:spcAft>
              <a:defRPr/>
            </a:pPr>
            <a:r>
              <a:rPr lang="ja-JP" altLang="en-US" sz="2000" dirty="0">
                <a:solidFill>
                  <a:srgbClr val="000000"/>
                </a:solidFill>
                <a:latin typeface="Times" charset="0"/>
                <a:ea typeface="Osaka" charset="-128"/>
              </a:rPr>
              <a:t>始原生殖細胞（</a:t>
            </a:r>
            <a:r>
              <a:rPr lang="en-US" altLang="ja-JP" sz="2000" dirty="0">
                <a:solidFill>
                  <a:srgbClr val="000000"/>
                </a:solidFill>
                <a:latin typeface="Times" charset="0"/>
                <a:ea typeface="Osaka" charset="-128"/>
              </a:rPr>
              <a:t>primordial germ cell; PGC</a:t>
            </a:r>
            <a:r>
              <a:rPr lang="ja-JP" altLang="en-US" sz="2000" dirty="0">
                <a:solidFill>
                  <a:srgbClr val="000000"/>
                </a:solidFill>
                <a:latin typeface="Times" charset="0"/>
                <a:ea typeface="Osaka" charset="-128"/>
              </a:rPr>
              <a:t>）</a:t>
            </a:r>
          </a:p>
        </p:txBody>
      </p:sp>
      <p:sp>
        <p:nvSpPr>
          <p:cNvPr id="23555" name="Text Box 3"/>
          <p:cNvSpPr txBox="1">
            <a:spLocks noChangeArrowheads="1"/>
          </p:cNvSpPr>
          <p:nvPr/>
        </p:nvSpPr>
        <p:spPr bwMode="auto">
          <a:xfrm>
            <a:off x="2176578" y="1063769"/>
            <a:ext cx="7838845" cy="923330"/>
          </a:xfrm>
          <a:prstGeom prst="rect">
            <a:avLst/>
          </a:prstGeom>
          <a:noFill/>
          <a:ln w="9525">
            <a:noFill/>
            <a:miter lim="800000"/>
            <a:headEnd/>
            <a:tailEnd/>
          </a:ln>
        </p:spPr>
        <p:txBody>
          <a:bodyPr wrap="square">
            <a:spAutoFit/>
          </a:bodyPr>
          <a:lstStyle/>
          <a:p>
            <a:pPr fontAlgn="base">
              <a:spcBef>
                <a:spcPct val="0"/>
              </a:spcBef>
              <a:spcAft>
                <a:spcPct val="0"/>
              </a:spcAft>
            </a:pPr>
            <a:r>
              <a:rPr lang="en-US" altLang="ja-JP" dirty="0">
                <a:solidFill>
                  <a:srgbClr val="000000"/>
                </a:solidFill>
                <a:latin typeface="Times New Roman" panose="02020603050405020304" pitchFamily="18" charset="0"/>
                <a:ea typeface="Osaka" charset="-128"/>
                <a:cs typeface="Times New Roman" panose="02020603050405020304" pitchFamily="18" charset="0"/>
              </a:rPr>
              <a:t>PGCs are not located in the gonads (ovaries and testes) and develop independently outside the gonads at the early embryonic development. After the gonads have been constructed, PGC migrate into the gonads.</a:t>
            </a:r>
            <a:endParaRPr lang="ja-JP" altLang="en-US" dirty="0">
              <a:solidFill>
                <a:srgbClr val="000000"/>
              </a:solidFill>
              <a:latin typeface="Times New Roman" panose="02020603050405020304" pitchFamily="18" charset="0"/>
              <a:ea typeface="Osaka" charset="-128"/>
              <a:cs typeface="Times New Roman" panose="02020603050405020304" pitchFamily="18" charset="0"/>
            </a:endParaRPr>
          </a:p>
        </p:txBody>
      </p:sp>
      <p:pic>
        <p:nvPicPr>
          <p:cNvPr id="12" name="Picture 3"/>
          <p:cNvPicPr>
            <a:picLocks noChangeAspect="1" noChangeArrowheads="1"/>
          </p:cNvPicPr>
          <p:nvPr/>
        </p:nvPicPr>
        <p:blipFill>
          <a:blip r:embed="rId3" cstate="print"/>
          <a:srcRect/>
          <a:stretch>
            <a:fillRect/>
          </a:stretch>
        </p:blipFill>
        <p:spPr bwMode="auto">
          <a:xfrm>
            <a:off x="6277834" y="3101534"/>
            <a:ext cx="4040962" cy="3528392"/>
          </a:xfrm>
          <a:prstGeom prst="rect">
            <a:avLst/>
          </a:prstGeom>
          <a:noFill/>
          <a:ln w="9525">
            <a:noFill/>
            <a:miter lim="800000"/>
            <a:headEnd/>
            <a:tailEnd/>
          </a:ln>
        </p:spPr>
      </p:pic>
      <p:sp>
        <p:nvSpPr>
          <p:cNvPr id="13" name="テキスト ボックス 12"/>
          <p:cNvSpPr txBox="1"/>
          <p:nvPr/>
        </p:nvSpPr>
        <p:spPr>
          <a:xfrm>
            <a:off x="7560926" y="2699628"/>
            <a:ext cx="1005403" cy="369332"/>
          </a:xfrm>
          <a:prstGeom prst="rect">
            <a:avLst/>
          </a:prstGeom>
          <a:noFill/>
        </p:spPr>
        <p:txBody>
          <a:bodyPr wrap="none" rtlCol="0">
            <a:spAutoFit/>
          </a:bodyPr>
          <a:lstStyle/>
          <a:p>
            <a:pPr fontAlgn="base">
              <a:spcBef>
                <a:spcPct val="0"/>
              </a:spcBef>
              <a:spcAft>
                <a:spcPct val="0"/>
              </a:spcAft>
              <a:defRPr/>
            </a:pPr>
            <a:r>
              <a:rPr lang="en-US" altLang="ja-JP" dirty="0">
                <a:solidFill>
                  <a:srgbClr val="000000"/>
                </a:solidFill>
                <a:latin typeface="Arial" charset="0"/>
                <a:ea typeface="ＭＳ Ｐゴシック" charset="-128"/>
              </a:rPr>
              <a:t>Medaka</a:t>
            </a:r>
            <a:endParaRPr lang="ja-JP" altLang="en-US" dirty="0">
              <a:solidFill>
                <a:srgbClr val="000000"/>
              </a:solidFill>
              <a:latin typeface="Arial" charset="0"/>
              <a:ea typeface="ＭＳ Ｐゴシック" charset="-128"/>
            </a:endParaRPr>
          </a:p>
        </p:txBody>
      </p:sp>
      <p:sp>
        <p:nvSpPr>
          <p:cNvPr id="14" name="テキスト ボックス 13"/>
          <p:cNvSpPr txBox="1"/>
          <p:nvPr/>
        </p:nvSpPr>
        <p:spPr>
          <a:xfrm>
            <a:off x="2176578" y="1974295"/>
            <a:ext cx="8396061" cy="646331"/>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latin typeface="Times New Roman" panose="02020603050405020304" pitchFamily="18" charset="0"/>
                <a:ea typeface="ＭＳ Ｐゴシック" charset="-128"/>
                <a:cs typeface="Times New Roman" panose="02020603050405020304" pitchFamily="18" charset="0"/>
              </a:rPr>
              <a:t>Without the support by somatic cells, eggs and sperm cells are not proliferated, differentiated, and even kept alive.</a:t>
            </a:r>
          </a:p>
        </p:txBody>
      </p:sp>
      <p:sp>
        <p:nvSpPr>
          <p:cNvPr id="8" name="テキスト ボックス 7"/>
          <p:cNvSpPr txBox="1"/>
          <p:nvPr/>
        </p:nvSpPr>
        <p:spPr>
          <a:xfrm>
            <a:off x="2966971" y="2708920"/>
            <a:ext cx="2121093" cy="369332"/>
          </a:xfrm>
          <a:prstGeom prst="rect">
            <a:avLst/>
          </a:prstGeom>
          <a:noFill/>
        </p:spPr>
        <p:txBody>
          <a:bodyPr wrap="none" rtlCol="0">
            <a:spAutoFit/>
          </a:bodyPr>
          <a:lstStyle/>
          <a:p>
            <a:pPr fontAlgn="base">
              <a:spcBef>
                <a:spcPct val="0"/>
              </a:spcBef>
              <a:spcAft>
                <a:spcPct val="0"/>
              </a:spcAft>
              <a:defRPr/>
            </a:pPr>
            <a:r>
              <a:rPr lang="en-US" altLang="ja-JP" dirty="0" err="1">
                <a:solidFill>
                  <a:srgbClr val="000000"/>
                </a:solidFill>
                <a:latin typeface="Arial" charset="0"/>
                <a:ea typeface="ＭＳ Ｐゴシック" charset="-128"/>
              </a:rPr>
              <a:t>Mammalisn</a:t>
            </a:r>
            <a:r>
              <a:rPr lang="en-US" altLang="ja-JP" dirty="0">
                <a:solidFill>
                  <a:srgbClr val="000000"/>
                </a:solidFill>
                <a:latin typeface="Arial" charset="0"/>
                <a:ea typeface="ＭＳ Ｐゴシック" charset="-128"/>
              </a:rPr>
              <a:t> </a:t>
            </a:r>
            <a:r>
              <a:rPr lang="ja-JP" altLang="en-US" dirty="0">
                <a:solidFill>
                  <a:srgbClr val="000000"/>
                </a:solidFill>
                <a:latin typeface="Arial" charset="0"/>
                <a:ea typeface="ＭＳ Ｐゴシック" charset="-128"/>
              </a:rPr>
              <a:t>哺乳類</a:t>
            </a:r>
          </a:p>
        </p:txBody>
      </p:sp>
    </p:spTree>
    <p:extLst>
      <p:ext uri="{BB962C8B-B14F-4D97-AF65-F5344CB8AC3E}">
        <p14:creationId xmlns:p14="http://schemas.microsoft.com/office/powerpoint/2010/main" val="19222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466" y="4606573"/>
            <a:ext cx="2707985" cy="199714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92844" y="206805"/>
            <a:ext cx="1620957" cy="523220"/>
          </a:xfrm>
          <a:prstGeom prst="rect">
            <a:avLst/>
          </a:prstGeom>
          <a:noFill/>
        </p:spPr>
        <p:txBody>
          <a:bodyPr wrap="none" rtlCol="0">
            <a:spAutoFit/>
          </a:bodyPr>
          <a:lstStyle/>
          <a:p>
            <a:r>
              <a:rPr kumimoji="1" lang="ja-JP" altLang="en-US" sz="2800" dirty="0"/>
              <a:t>棘皮動物</a:t>
            </a:r>
          </a:p>
        </p:txBody>
      </p:sp>
      <p:sp>
        <p:nvSpPr>
          <p:cNvPr id="3" name="テキスト ボックス 2"/>
          <p:cNvSpPr txBox="1"/>
          <p:nvPr/>
        </p:nvSpPr>
        <p:spPr>
          <a:xfrm>
            <a:off x="3267571" y="206805"/>
            <a:ext cx="1920719" cy="523220"/>
          </a:xfrm>
          <a:prstGeom prst="rect">
            <a:avLst/>
          </a:prstGeom>
          <a:noFill/>
        </p:spPr>
        <p:txBody>
          <a:bodyPr wrap="none" rtlCol="0">
            <a:spAutoFit/>
          </a:bodyPr>
          <a:lstStyle/>
          <a:p>
            <a:r>
              <a:rPr kumimoji="1" lang="en-US" altLang="ja-JP" sz="2800" dirty="0"/>
              <a:t>5 </a:t>
            </a:r>
            <a:r>
              <a:rPr kumimoji="1" lang="ja-JP" altLang="en-US" sz="2800" dirty="0"/>
              <a:t>放射相称</a:t>
            </a:r>
          </a:p>
        </p:txBody>
      </p:sp>
      <p:grpSp>
        <p:nvGrpSpPr>
          <p:cNvPr id="9" name="グループ化 8"/>
          <p:cNvGrpSpPr/>
          <p:nvPr/>
        </p:nvGrpSpPr>
        <p:grpSpPr>
          <a:xfrm>
            <a:off x="4439842" y="4204476"/>
            <a:ext cx="2381708" cy="2362351"/>
            <a:chOff x="3733261" y="4246040"/>
            <a:chExt cx="2381708" cy="2362351"/>
          </a:xfrm>
        </p:grpSpPr>
        <p:sp>
          <p:nvSpPr>
            <p:cNvPr id="4" name="テキスト ボックス 3"/>
            <p:cNvSpPr txBox="1"/>
            <p:nvPr/>
          </p:nvSpPr>
          <p:spPr>
            <a:xfrm>
              <a:off x="5726427" y="4430706"/>
              <a:ext cx="312906" cy="369332"/>
            </a:xfrm>
            <a:prstGeom prst="rect">
              <a:avLst/>
            </a:prstGeom>
            <a:noFill/>
          </p:spPr>
          <p:txBody>
            <a:bodyPr wrap="none" rtlCol="0">
              <a:spAutoFit/>
            </a:bodyPr>
            <a:lstStyle/>
            <a:p>
              <a:r>
                <a:rPr kumimoji="1" lang="en-US" altLang="ja-JP" dirty="0"/>
                <a:t>1</a:t>
              </a:r>
              <a:endParaRPr kumimoji="1" lang="ja-JP" altLang="en-US" dirty="0"/>
            </a:p>
          </p:txBody>
        </p:sp>
        <p:sp>
          <p:nvSpPr>
            <p:cNvPr id="5" name="テキスト ボックス 4"/>
            <p:cNvSpPr txBox="1"/>
            <p:nvPr/>
          </p:nvSpPr>
          <p:spPr>
            <a:xfrm>
              <a:off x="5802063" y="5609107"/>
              <a:ext cx="312906" cy="369332"/>
            </a:xfrm>
            <a:prstGeom prst="rect">
              <a:avLst/>
            </a:prstGeom>
            <a:noFill/>
          </p:spPr>
          <p:txBody>
            <a:bodyPr wrap="none" rtlCol="0">
              <a:spAutoFit/>
            </a:bodyPr>
            <a:lstStyle/>
            <a:p>
              <a:r>
                <a:rPr kumimoji="1" lang="en-US" altLang="ja-JP" dirty="0"/>
                <a:t>2</a:t>
              </a:r>
              <a:endParaRPr kumimoji="1" lang="ja-JP" altLang="en-US" dirty="0"/>
            </a:p>
          </p:txBody>
        </p:sp>
        <p:sp>
          <p:nvSpPr>
            <p:cNvPr id="6" name="テキスト ボックス 5"/>
            <p:cNvSpPr txBox="1"/>
            <p:nvPr/>
          </p:nvSpPr>
          <p:spPr>
            <a:xfrm>
              <a:off x="4668535" y="6239059"/>
              <a:ext cx="312906" cy="369332"/>
            </a:xfrm>
            <a:prstGeom prst="rect">
              <a:avLst/>
            </a:prstGeom>
            <a:noFill/>
          </p:spPr>
          <p:txBody>
            <a:bodyPr wrap="none" rtlCol="0">
              <a:spAutoFit/>
            </a:bodyPr>
            <a:lstStyle/>
            <a:p>
              <a:r>
                <a:rPr kumimoji="1" lang="en-US" altLang="ja-JP" dirty="0"/>
                <a:t>3</a:t>
              </a:r>
              <a:endParaRPr kumimoji="1" lang="ja-JP" altLang="en-US" dirty="0"/>
            </a:p>
          </p:txBody>
        </p:sp>
        <p:sp>
          <p:nvSpPr>
            <p:cNvPr id="7" name="テキスト ボックス 6"/>
            <p:cNvSpPr txBox="1"/>
            <p:nvPr/>
          </p:nvSpPr>
          <p:spPr>
            <a:xfrm>
              <a:off x="3733261" y="5239775"/>
              <a:ext cx="312906" cy="369332"/>
            </a:xfrm>
            <a:prstGeom prst="rect">
              <a:avLst/>
            </a:prstGeom>
            <a:noFill/>
          </p:spPr>
          <p:txBody>
            <a:bodyPr wrap="none" rtlCol="0">
              <a:spAutoFit/>
            </a:bodyPr>
            <a:lstStyle/>
            <a:p>
              <a:r>
                <a:rPr kumimoji="1" lang="en-US" altLang="ja-JP" dirty="0"/>
                <a:t>4</a:t>
              </a:r>
              <a:endParaRPr kumimoji="1" lang="ja-JP" altLang="en-US" dirty="0"/>
            </a:p>
          </p:txBody>
        </p:sp>
        <p:sp>
          <p:nvSpPr>
            <p:cNvPr id="8" name="テキスト ボックス 7"/>
            <p:cNvSpPr txBox="1"/>
            <p:nvPr/>
          </p:nvSpPr>
          <p:spPr>
            <a:xfrm>
              <a:off x="4485663" y="4246040"/>
              <a:ext cx="328983" cy="369332"/>
            </a:xfrm>
            <a:prstGeom prst="rect">
              <a:avLst/>
            </a:prstGeom>
            <a:noFill/>
          </p:spPr>
          <p:txBody>
            <a:bodyPr wrap="square" rtlCol="0">
              <a:spAutoFit/>
            </a:bodyPr>
            <a:lstStyle/>
            <a:p>
              <a:r>
                <a:rPr kumimoji="1" lang="en-US" altLang="ja-JP" dirty="0"/>
                <a:t>5</a:t>
              </a:r>
              <a:endParaRPr kumimoji="1" lang="ja-JP" altLang="en-US" dirty="0"/>
            </a:p>
          </p:txBody>
        </p:sp>
      </p:grpSp>
      <p:pic>
        <p:nvPicPr>
          <p:cNvPr id="2052" name="Picture 4" descr="https://pds.exblog.jp/pds/1/200907/30/00/b0189200_21375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544" y="4606572"/>
            <a:ext cx="15240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殻付きウニのむき方～家にあるものでできる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8767" y="1703833"/>
            <a:ext cx="2627147" cy="1970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絶品うにを通販でお取り寄せ！安くて美味しいおすすめ8選 | aumo[アウ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257433" y="4241361"/>
            <a:ext cx="3549073" cy="23623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petballoon.net/data/petballoon3/product/zd21-01017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591" y="1599435"/>
            <a:ext cx="2969969" cy="222747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ヤツデヒトデ｜八丈植物公園・八丈ビジターセンター｜自然公園へ行こ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623" y="4449712"/>
            <a:ext cx="2936807" cy="220260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inaka-backpacker.com/blog/wp-content/uploads/2018/03/DSC06326.jpg"/>
          <p:cNvPicPr>
            <a:picLocks noChangeAspect="1" noChangeArrowheads="1"/>
          </p:cNvPicPr>
          <p:nvPr/>
        </p:nvPicPr>
        <p:blipFill rotWithShape="1">
          <a:blip r:embed="rId8">
            <a:extLst>
              <a:ext uri="{28A0092B-C50C-407E-A947-70E740481C1C}">
                <a14:useLocalDpi xmlns:a14="http://schemas.microsoft.com/office/drawing/2010/main" val="0"/>
              </a:ext>
            </a:extLst>
          </a:blip>
          <a:srcRect l="8425" t="7909" r="26757" b="-7909"/>
          <a:stretch/>
        </p:blipFill>
        <p:spPr bwMode="auto">
          <a:xfrm>
            <a:off x="7246588" y="419258"/>
            <a:ext cx="2496457" cy="256914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lh3.googleusercontent.com/proxy/9HstTgZlXU6m9l3TQahpxfO0ErWgcteQcZUlA6u1Fdkv8UUtXSIGLdMEViz2rlmPTR4IzOZJmgvSS735CxKY_XaggtfrFcgusiu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5385" y="2844915"/>
            <a:ext cx="3864882" cy="161841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p:cNvGrpSpPr/>
          <p:nvPr/>
        </p:nvGrpSpPr>
        <p:grpSpPr>
          <a:xfrm>
            <a:off x="4668394" y="4298780"/>
            <a:ext cx="2708822" cy="2247511"/>
            <a:chOff x="3630452" y="4055067"/>
            <a:chExt cx="2708822" cy="2247511"/>
          </a:xfrm>
          <a:solidFill>
            <a:schemeClr val="bg1"/>
          </a:solidFill>
        </p:grpSpPr>
        <p:sp>
          <p:nvSpPr>
            <p:cNvPr id="20" name="テキスト ボックス 19"/>
            <p:cNvSpPr txBox="1"/>
            <p:nvPr/>
          </p:nvSpPr>
          <p:spPr>
            <a:xfrm>
              <a:off x="5145376" y="4055067"/>
              <a:ext cx="312906" cy="369332"/>
            </a:xfrm>
            <a:prstGeom prst="rect">
              <a:avLst/>
            </a:prstGeom>
            <a:grpFill/>
          </p:spPr>
          <p:txBody>
            <a:bodyPr wrap="none" rtlCol="0">
              <a:spAutoFit/>
            </a:bodyPr>
            <a:lstStyle/>
            <a:p>
              <a:r>
                <a:rPr kumimoji="1" lang="en-US" altLang="ja-JP" dirty="0"/>
                <a:t>1</a:t>
              </a:r>
              <a:endParaRPr kumimoji="1" lang="ja-JP" altLang="en-US" dirty="0"/>
            </a:p>
          </p:txBody>
        </p:sp>
        <p:sp>
          <p:nvSpPr>
            <p:cNvPr id="21" name="テキスト ボックス 20"/>
            <p:cNvSpPr txBox="1"/>
            <p:nvPr/>
          </p:nvSpPr>
          <p:spPr>
            <a:xfrm>
              <a:off x="6026368" y="5016409"/>
              <a:ext cx="312906" cy="369332"/>
            </a:xfrm>
            <a:prstGeom prst="rect">
              <a:avLst/>
            </a:prstGeom>
            <a:grpFill/>
          </p:spPr>
          <p:txBody>
            <a:bodyPr wrap="none" rtlCol="0">
              <a:spAutoFit/>
            </a:bodyPr>
            <a:lstStyle/>
            <a:p>
              <a:r>
                <a:rPr kumimoji="1" lang="en-US" altLang="ja-JP" dirty="0"/>
                <a:t>2</a:t>
              </a:r>
              <a:endParaRPr kumimoji="1" lang="ja-JP" altLang="en-US" dirty="0"/>
            </a:p>
          </p:txBody>
        </p:sp>
        <p:sp>
          <p:nvSpPr>
            <p:cNvPr id="22" name="テキスト ボックス 21"/>
            <p:cNvSpPr txBox="1"/>
            <p:nvPr/>
          </p:nvSpPr>
          <p:spPr>
            <a:xfrm>
              <a:off x="5504899" y="5933246"/>
              <a:ext cx="312906" cy="369332"/>
            </a:xfrm>
            <a:prstGeom prst="rect">
              <a:avLst/>
            </a:prstGeom>
            <a:grpFill/>
          </p:spPr>
          <p:txBody>
            <a:bodyPr wrap="none" rtlCol="0">
              <a:spAutoFit/>
            </a:bodyPr>
            <a:lstStyle/>
            <a:p>
              <a:r>
                <a:rPr kumimoji="1" lang="en-US" altLang="ja-JP" dirty="0"/>
                <a:t>3</a:t>
              </a:r>
              <a:endParaRPr kumimoji="1" lang="ja-JP" altLang="en-US" dirty="0"/>
            </a:p>
          </p:txBody>
        </p:sp>
        <p:sp>
          <p:nvSpPr>
            <p:cNvPr id="23" name="テキスト ボックス 22"/>
            <p:cNvSpPr txBox="1"/>
            <p:nvPr/>
          </p:nvSpPr>
          <p:spPr>
            <a:xfrm>
              <a:off x="3993895" y="5780770"/>
              <a:ext cx="312906" cy="369332"/>
            </a:xfrm>
            <a:prstGeom prst="rect">
              <a:avLst/>
            </a:prstGeom>
            <a:grpFill/>
          </p:spPr>
          <p:txBody>
            <a:bodyPr wrap="none" rtlCol="0">
              <a:spAutoFit/>
            </a:bodyPr>
            <a:lstStyle/>
            <a:p>
              <a:r>
                <a:rPr kumimoji="1" lang="en-US" altLang="ja-JP" dirty="0"/>
                <a:t>4</a:t>
              </a:r>
              <a:endParaRPr kumimoji="1" lang="ja-JP" altLang="en-US" dirty="0"/>
            </a:p>
          </p:txBody>
        </p:sp>
        <p:sp>
          <p:nvSpPr>
            <p:cNvPr id="24" name="テキスト ボックス 23"/>
            <p:cNvSpPr txBox="1"/>
            <p:nvPr/>
          </p:nvSpPr>
          <p:spPr>
            <a:xfrm>
              <a:off x="3630452" y="4431710"/>
              <a:ext cx="328983" cy="369332"/>
            </a:xfrm>
            <a:prstGeom prst="rect">
              <a:avLst/>
            </a:prstGeom>
            <a:grpFill/>
          </p:spPr>
          <p:txBody>
            <a:bodyPr wrap="square" rtlCol="0">
              <a:spAutoFit/>
            </a:bodyPr>
            <a:lstStyle/>
            <a:p>
              <a:r>
                <a:rPr kumimoji="1" lang="en-US" altLang="ja-JP" dirty="0"/>
                <a:t>5</a:t>
              </a:r>
              <a:endParaRPr kumimoji="1" lang="ja-JP" altLang="en-US" dirty="0"/>
            </a:p>
          </p:txBody>
        </p:sp>
      </p:grpSp>
      <p:grpSp>
        <p:nvGrpSpPr>
          <p:cNvPr id="10" name="グループ化 9"/>
          <p:cNvGrpSpPr/>
          <p:nvPr/>
        </p:nvGrpSpPr>
        <p:grpSpPr>
          <a:xfrm>
            <a:off x="1098360" y="4278668"/>
            <a:ext cx="2836811" cy="2417478"/>
            <a:chOff x="1098360" y="4278668"/>
            <a:chExt cx="2836811" cy="2417478"/>
          </a:xfrm>
        </p:grpSpPr>
        <p:sp>
          <p:nvSpPr>
            <p:cNvPr id="26" name="テキスト ボックス 25"/>
            <p:cNvSpPr txBox="1"/>
            <p:nvPr/>
          </p:nvSpPr>
          <p:spPr>
            <a:xfrm>
              <a:off x="2733849" y="4278668"/>
              <a:ext cx="312906" cy="369332"/>
            </a:xfrm>
            <a:prstGeom prst="rect">
              <a:avLst/>
            </a:prstGeom>
            <a:solidFill>
              <a:schemeClr val="bg1"/>
            </a:solidFill>
          </p:spPr>
          <p:txBody>
            <a:bodyPr wrap="none" rtlCol="0">
              <a:spAutoFit/>
            </a:bodyPr>
            <a:lstStyle/>
            <a:p>
              <a:r>
                <a:rPr kumimoji="1" lang="en-US" altLang="ja-JP" dirty="0"/>
                <a:t>1</a:t>
              </a:r>
              <a:endParaRPr kumimoji="1" lang="ja-JP" altLang="en-US" dirty="0"/>
            </a:p>
          </p:txBody>
        </p:sp>
        <p:sp>
          <p:nvSpPr>
            <p:cNvPr id="27" name="テキスト ボックス 26"/>
            <p:cNvSpPr txBox="1"/>
            <p:nvPr/>
          </p:nvSpPr>
          <p:spPr>
            <a:xfrm>
              <a:off x="3373793" y="4606572"/>
              <a:ext cx="312906" cy="369332"/>
            </a:xfrm>
            <a:prstGeom prst="rect">
              <a:avLst/>
            </a:prstGeom>
            <a:solidFill>
              <a:schemeClr val="bg1"/>
            </a:solidFill>
          </p:spPr>
          <p:txBody>
            <a:bodyPr wrap="none" rtlCol="0">
              <a:spAutoFit/>
            </a:bodyPr>
            <a:lstStyle/>
            <a:p>
              <a:r>
                <a:rPr kumimoji="1" lang="en-US" altLang="ja-JP" dirty="0"/>
                <a:t>2</a:t>
              </a:r>
              <a:endParaRPr kumimoji="1" lang="ja-JP" altLang="en-US" dirty="0"/>
            </a:p>
          </p:txBody>
        </p:sp>
        <p:sp>
          <p:nvSpPr>
            <p:cNvPr id="28" name="テキスト ボックス 27"/>
            <p:cNvSpPr txBox="1"/>
            <p:nvPr/>
          </p:nvSpPr>
          <p:spPr>
            <a:xfrm>
              <a:off x="3622265" y="5219542"/>
              <a:ext cx="312906" cy="369332"/>
            </a:xfrm>
            <a:prstGeom prst="rect">
              <a:avLst/>
            </a:prstGeom>
            <a:solidFill>
              <a:schemeClr val="bg1"/>
            </a:solidFill>
          </p:spPr>
          <p:txBody>
            <a:bodyPr wrap="none" rtlCol="0">
              <a:spAutoFit/>
            </a:bodyPr>
            <a:lstStyle/>
            <a:p>
              <a:r>
                <a:rPr kumimoji="1" lang="en-US" altLang="ja-JP" dirty="0"/>
                <a:t>3</a:t>
              </a:r>
              <a:endParaRPr kumimoji="1" lang="ja-JP" altLang="en-US" dirty="0"/>
            </a:p>
          </p:txBody>
        </p:sp>
        <p:sp>
          <p:nvSpPr>
            <p:cNvPr id="29" name="テキスト ボックス 28"/>
            <p:cNvSpPr txBox="1"/>
            <p:nvPr/>
          </p:nvSpPr>
          <p:spPr>
            <a:xfrm>
              <a:off x="3479050" y="5766750"/>
              <a:ext cx="312906" cy="369332"/>
            </a:xfrm>
            <a:prstGeom prst="rect">
              <a:avLst/>
            </a:prstGeom>
            <a:solidFill>
              <a:schemeClr val="bg1"/>
            </a:solidFill>
          </p:spPr>
          <p:txBody>
            <a:bodyPr wrap="none" rtlCol="0">
              <a:spAutoFit/>
            </a:bodyPr>
            <a:lstStyle/>
            <a:p>
              <a:r>
                <a:rPr kumimoji="1" lang="en-US" altLang="ja-JP" dirty="0"/>
                <a:t>4</a:t>
              </a:r>
              <a:endParaRPr kumimoji="1" lang="ja-JP" altLang="en-US" dirty="0"/>
            </a:p>
          </p:txBody>
        </p:sp>
        <p:sp>
          <p:nvSpPr>
            <p:cNvPr id="30" name="テキスト ボックス 29"/>
            <p:cNvSpPr txBox="1"/>
            <p:nvPr/>
          </p:nvSpPr>
          <p:spPr>
            <a:xfrm>
              <a:off x="2311228" y="6326814"/>
              <a:ext cx="328983" cy="369332"/>
            </a:xfrm>
            <a:prstGeom prst="rect">
              <a:avLst/>
            </a:prstGeom>
            <a:solidFill>
              <a:schemeClr val="bg1"/>
            </a:solidFill>
          </p:spPr>
          <p:txBody>
            <a:bodyPr wrap="square" rtlCol="0">
              <a:spAutoFit/>
            </a:bodyPr>
            <a:lstStyle/>
            <a:p>
              <a:r>
                <a:rPr kumimoji="1" lang="en-US" altLang="ja-JP" dirty="0"/>
                <a:t>5</a:t>
              </a:r>
              <a:endParaRPr kumimoji="1" lang="ja-JP" altLang="en-US" dirty="0"/>
            </a:p>
          </p:txBody>
        </p:sp>
        <p:sp>
          <p:nvSpPr>
            <p:cNvPr id="31" name="テキスト ボックス 30"/>
            <p:cNvSpPr txBox="1"/>
            <p:nvPr/>
          </p:nvSpPr>
          <p:spPr>
            <a:xfrm>
              <a:off x="1367598" y="6135926"/>
              <a:ext cx="328983" cy="369332"/>
            </a:xfrm>
            <a:prstGeom prst="rect">
              <a:avLst/>
            </a:prstGeom>
            <a:solidFill>
              <a:schemeClr val="bg1"/>
            </a:solidFill>
          </p:spPr>
          <p:txBody>
            <a:bodyPr wrap="square" rtlCol="0">
              <a:spAutoFit/>
            </a:bodyPr>
            <a:lstStyle/>
            <a:p>
              <a:r>
                <a:rPr kumimoji="1" lang="en-US" altLang="ja-JP" dirty="0"/>
                <a:t>6</a:t>
              </a:r>
              <a:endParaRPr kumimoji="1" lang="ja-JP" altLang="en-US" dirty="0"/>
            </a:p>
          </p:txBody>
        </p:sp>
        <p:sp>
          <p:nvSpPr>
            <p:cNvPr id="32" name="テキスト ボックス 31"/>
            <p:cNvSpPr txBox="1"/>
            <p:nvPr/>
          </p:nvSpPr>
          <p:spPr>
            <a:xfrm>
              <a:off x="1098360" y="5175304"/>
              <a:ext cx="328983" cy="369332"/>
            </a:xfrm>
            <a:prstGeom prst="rect">
              <a:avLst/>
            </a:prstGeom>
            <a:solidFill>
              <a:schemeClr val="bg1"/>
            </a:solidFill>
          </p:spPr>
          <p:txBody>
            <a:bodyPr wrap="square" rtlCol="0">
              <a:spAutoFit/>
            </a:bodyPr>
            <a:lstStyle/>
            <a:p>
              <a:r>
                <a:rPr kumimoji="1" lang="en-US" altLang="ja-JP" dirty="0"/>
                <a:t>7</a:t>
              </a:r>
              <a:endParaRPr kumimoji="1" lang="ja-JP" altLang="en-US" dirty="0"/>
            </a:p>
          </p:txBody>
        </p:sp>
        <p:sp>
          <p:nvSpPr>
            <p:cNvPr id="33" name="テキスト ボックス 32"/>
            <p:cNvSpPr txBox="1"/>
            <p:nvPr/>
          </p:nvSpPr>
          <p:spPr>
            <a:xfrm>
              <a:off x="1636192" y="4298736"/>
              <a:ext cx="328983" cy="369332"/>
            </a:xfrm>
            <a:prstGeom prst="rect">
              <a:avLst/>
            </a:prstGeom>
            <a:solidFill>
              <a:schemeClr val="bg1"/>
            </a:solidFill>
          </p:spPr>
          <p:txBody>
            <a:bodyPr wrap="square" rtlCol="0">
              <a:spAutoFit/>
            </a:bodyPr>
            <a:lstStyle/>
            <a:p>
              <a:r>
                <a:rPr kumimoji="1" lang="en-US" altLang="ja-JP" dirty="0"/>
                <a:t>8</a:t>
              </a:r>
              <a:endParaRPr kumimoji="1" lang="ja-JP" altLang="en-US" dirty="0"/>
            </a:p>
          </p:txBody>
        </p:sp>
      </p:grpSp>
      <p:sp>
        <p:nvSpPr>
          <p:cNvPr id="11" name="テキスト ボックス 10"/>
          <p:cNvSpPr txBox="1"/>
          <p:nvPr/>
        </p:nvSpPr>
        <p:spPr>
          <a:xfrm>
            <a:off x="1786992" y="3969229"/>
            <a:ext cx="1377300" cy="369332"/>
          </a:xfrm>
          <a:prstGeom prst="rect">
            <a:avLst/>
          </a:prstGeom>
          <a:noFill/>
        </p:spPr>
        <p:txBody>
          <a:bodyPr wrap="none" rtlCol="0">
            <a:spAutoFit/>
          </a:bodyPr>
          <a:lstStyle/>
          <a:p>
            <a:r>
              <a:rPr lang="ja-JP" altLang="en-US" dirty="0"/>
              <a:t>ヤツデヒトデ</a:t>
            </a:r>
            <a:endParaRPr kumimoji="1" lang="ja-JP" altLang="en-US" dirty="0"/>
          </a:p>
        </p:txBody>
      </p:sp>
      <p:grpSp>
        <p:nvGrpSpPr>
          <p:cNvPr id="36" name="グループ化 35"/>
          <p:cNvGrpSpPr/>
          <p:nvPr/>
        </p:nvGrpSpPr>
        <p:grpSpPr>
          <a:xfrm>
            <a:off x="1090418" y="1659977"/>
            <a:ext cx="2596281" cy="2165267"/>
            <a:chOff x="3342243" y="4142812"/>
            <a:chExt cx="2596281" cy="2165267"/>
          </a:xfrm>
          <a:solidFill>
            <a:schemeClr val="bg1"/>
          </a:solidFill>
        </p:grpSpPr>
        <p:sp>
          <p:nvSpPr>
            <p:cNvPr id="37" name="テキスト ボックス 36"/>
            <p:cNvSpPr txBox="1"/>
            <p:nvPr/>
          </p:nvSpPr>
          <p:spPr>
            <a:xfrm>
              <a:off x="5088149" y="4293496"/>
              <a:ext cx="312906" cy="369332"/>
            </a:xfrm>
            <a:prstGeom prst="rect">
              <a:avLst/>
            </a:prstGeom>
            <a:grpFill/>
          </p:spPr>
          <p:txBody>
            <a:bodyPr wrap="none" rtlCol="0">
              <a:spAutoFit/>
            </a:bodyPr>
            <a:lstStyle/>
            <a:p>
              <a:r>
                <a:rPr kumimoji="1" lang="en-US" altLang="ja-JP" dirty="0"/>
                <a:t>1</a:t>
              </a:r>
              <a:endParaRPr kumimoji="1" lang="ja-JP" altLang="en-US" dirty="0"/>
            </a:p>
          </p:txBody>
        </p:sp>
        <p:sp>
          <p:nvSpPr>
            <p:cNvPr id="38" name="テキスト ボックス 37"/>
            <p:cNvSpPr txBox="1"/>
            <p:nvPr/>
          </p:nvSpPr>
          <p:spPr>
            <a:xfrm>
              <a:off x="5625618" y="5547447"/>
              <a:ext cx="312906" cy="369332"/>
            </a:xfrm>
            <a:prstGeom prst="rect">
              <a:avLst/>
            </a:prstGeom>
            <a:grpFill/>
          </p:spPr>
          <p:txBody>
            <a:bodyPr wrap="none" rtlCol="0">
              <a:spAutoFit/>
            </a:bodyPr>
            <a:lstStyle/>
            <a:p>
              <a:r>
                <a:rPr kumimoji="1" lang="en-US" altLang="ja-JP" dirty="0"/>
                <a:t>2</a:t>
              </a:r>
              <a:endParaRPr kumimoji="1" lang="ja-JP" altLang="en-US" dirty="0"/>
            </a:p>
          </p:txBody>
        </p:sp>
        <p:sp>
          <p:nvSpPr>
            <p:cNvPr id="39" name="テキスト ボックス 38"/>
            <p:cNvSpPr txBox="1"/>
            <p:nvPr/>
          </p:nvSpPr>
          <p:spPr>
            <a:xfrm>
              <a:off x="4238156" y="5938747"/>
              <a:ext cx="312906" cy="369332"/>
            </a:xfrm>
            <a:prstGeom prst="rect">
              <a:avLst/>
            </a:prstGeom>
            <a:grpFill/>
          </p:spPr>
          <p:txBody>
            <a:bodyPr wrap="none" rtlCol="0">
              <a:spAutoFit/>
            </a:bodyPr>
            <a:lstStyle/>
            <a:p>
              <a:r>
                <a:rPr kumimoji="1" lang="en-US" altLang="ja-JP" dirty="0"/>
                <a:t>3</a:t>
              </a:r>
              <a:endParaRPr kumimoji="1" lang="ja-JP" altLang="en-US" dirty="0"/>
            </a:p>
          </p:txBody>
        </p:sp>
        <p:sp>
          <p:nvSpPr>
            <p:cNvPr id="40" name="テキスト ボックス 39"/>
            <p:cNvSpPr txBox="1"/>
            <p:nvPr/>
          </p:nvSpPr>
          <p:spPr>
            <a:xfrm>
              <a:off x="3342243" y="5535442"/>
              <a:ext cx="312906" cy="369332"/>
            </a:xfrm>
            <a:prstGeom prst="rect">
              <a:avLst/>
            </a:prstGeom>
            <a:grpFill/>
          </p:spPr>
          <p:txBody>
            <a:bodyPr wrap="none" rtlCol="0">
              <a:spAutoFit/>
            </a:bodyPr>
            <a:lstStyle/>
            <a:p>
              <a:r>
                <a:rPr kumimoji="1" lang="en-US" altLang="ja-JP" dirty="0"/>
                <a:t>4</a:t>
              </a:r>
              <a:endParaRPr kumimoji="1" lang="ja-JP" altLang="en-US" dirty="0"/>
            </a:p>
          </p:txBody>
        </p:sp>
        <p:sp>
          <p:nvSpPr>
            <p:cNvPr id="41" name="テキスト ボックス 40"/>
            <p:cNvSpPr txBox="1"/>
            <p:nvPr/>
          </p:nvSpPr>
          <p:spPr>
            <a:xfrm>
              <a:off x="3454931" y="4142812"/>
              <a:ext cx="328983" cy="369332"/>
            </a:xfrm>
            <a:prstGeom prst="rect">
              <a:avLst/>
            </a:prstGeom>
            <a:grpFill/>
          </p:spPr>
          <p:txBody>
            <a:bodyPr wrap="square" rtlCol="0">
              <a:spAutoFit/>
            </a:bodyPr>
            <a:lstStyle/>
            <a:p>
              <a:r>
                <a:rPr kumimoji="1" lang="en-US" altLang="ja-JP" dirty="0"/>
                <a:t>5</a:t>
              </a:r>
              <a:endParaRPr kumimoji="1" lang="ja-JP" altLang="en-US" dirty="0"/>
            </a:p>
          </p:txBody>
        </p:sp>
      </p:grpSp>
      <p:sp>
        <p:nvSpPr>
          <p:cNvPr id="12" name="テキスト ボックス 11"/>
          <p:cNvSpPr txBox="1"/>
          <p:nvPr/>
        </p:nvSpPr>
        <p:spPr>
          <a:xfrm>
            <a:off x="8022913" y="4049546"/>
            <a:ext cx="788999" cy="369332"/>
          </a:xfrm>
          <a:prstGeom prst="rect">
            <a:avLst/>
          </a:prstGeom>
          <a:noFill/>
        </p:spPr>
        <p:txBody>
          <a:bodyPr wrap="none" rtlCol="0">
            <a:spAutoFit/>
          </a:bodyPr>
          <a:lstStyle/>
          <a:p>
            <a:r>
              <a:rPr kumimoji="1" lang="ja-JP" altLang="en-US" dirty="0"/>
              <a:t>キンコ</a:t>
            </a:r>
          </a:p>
        </p:txBody>
      </p:sp>
      <p:pic>
        <p:nvPicPr>
          <p:cNvPr id="1030" name="Picture 6" descr="https://i.pinimg.com/236x/dd/97/91/dd9791267f2b9028f18e7ae05063176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1616" y="4502028"/>
            <a:ext cx="3152876" cy="209297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08312" y="686557"/>
            <a:ext cx="2190023" cy="584775"/>
          </a:xfrm>
          <a:prstGeom prst="rect">
            <a:avLst/>
          </a:prstGeom>
          <a:noFill/>
        </p:spPr>
        <p:txBody>
          <a:bodyPr wrap="none" rtlCol="0">
            <a:spAutoFit/>
          </a:bodyPr>
          <a:lstStyle/>
          <a:p>
            <a:r>
              <a:rPr lang="en-US" altLang="ja-JP" sz="3200" dirty="0">
                <a:latin typeface="Times New Roman" panose="02020603050405020304" pitchFamily="18" charset="0"/>
                <a:cs typeface="Times New Roman" panose="02020603050405020304" pitchFamily="18" charset="0"/>
              </a:rPr>
              <a:t>Echinoderm</a:t>
            </a:r>
            <a:endParaRPr kumimoji="1" lang="ja-JP" altLang="en-US" sz="320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3040427" y="673871"/>
            <a:ext cx="4104009" cy="584775"/>
          </a:xfrm>
          <a:prstGeom prst="rect">
            <a:avLst/>
          </a:prstGeom>
          <a:noFill/>
        </p:spPr>
        <p:txBody>
          <a:bodyPr wrap="none" rtlCol="0">
            <a:spAutoFit/>
          </a:bodyPr>
          <a:lstStyle/>
          <a:p>
            <a:r>
              <a:rPr lang="en-US" altLang="ja-JP" sz="3200" dirty="0">
                <a:latin typeface="Times New Roman" panose="02020603050405020304" pitchFamily="18" charset="0"/>
                <a:cs typeface="Times New Roman" panose="02020603050405020304" pitchFamily="18" charset="0"/>
              </a:rPr>
              <a:t>"</a:t>
            </a:r>
            <a:r>
              <a:rPr lang="en-US" altLang="ja-JP" sz="3200" dirty="0" err="1">
                <a:latin typeface="Times New Roman" panose="02020603050405020304" pitchFamily="18" charset="0"/>
                <a:cs typeface="Times New Roman" panose="02020603050405020304" pitchFamily="18" charset="0"/>
              </a:rPr>
              <a:t>pentaradial</a:t>
            </a:r>
            <a:r>
              <a:rPr lang="en-US" altLang="ja-JP" sz="3200" dirty="0">
                <a:latin typeface="Times New Roman" panose="02020603050405020304" pitchFamily="18" charset="0"/>
                <a:cs typeface="Times New Roman" panose="02020603050405020304" pitchFamily="18" charset="0"/>
              </a:rPr>
              <a:t> symmetry”</a:t>
            </a:r>
            <a:endParaRPr kumimoji="1"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4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64"/>
                                        </p:tgtEl>
                                        <p:attrNameLst>
                                          <p:attrName>style.visibility</p:attrName>
                                        </p:attrNameLst>
                                      </p:cBhvr>
                                      <p:to>
                                        <p:strVal val="visible"/>
                                      </p:to>
                                    </p:set>
                                    <p:animEffect transition="in" filter="dissolve">
                                      <p:cBhvr>
                                        <p:cTn id="12" dur="500"/>
                                        <p:tgtEl>
                                          <p:spTgt spid="206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dissolv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dissolve">
                                      <p:cBhvr>
                                        <p:cTn id="37" dur="500"/>
                                        <p:tgtEl>
                                          <p:spTgt spid="205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68"/>
                                        </p:tgtEl>
                                        <p:attrNameLst>
                                          <p:attrName>style.visibility</p:attrName>
                                        </p:attrNameLst>
                                      </p:cBhvr>
                                      <p:to>
                                        <p:strVal val="visible"/>
                                      </p:to>
                                    </p:set>
                                    <p:animEffect transition="in" filter="dissolve">
                                      <p:cBhvr>
                                        <p:cTn id="47" dur="500"/>
                                        <p:tgtEl>
                                          <p:spTgt spid="206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dissolve">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dissolve">
                                      <p:cBhvr>
                                        <p:cTn id="6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0dn__shQFlB-vs4Zjrbr6pXKPnudVbk1nYg&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49" y="1226659"/>
            <a:ext cx="3801311" cy="250666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404346" y="731627"/>
            <a:ext cx="2518638" cy="369332"/>
          </a:xfrm>
          <a:prstGeom prst="rect">
            <a:avLst/>
          </a:prstGeom>
          <a:noFill/>
        </p:spPr>
        <p:txBody>
          <a:bodyPr wrap="none" rtlCol="0">
            <a:spAutoFit/>
          </a:bodyPr>
          <a:lstStyle/>
          <a:p>
            <a:r>
              <a:rPr lang="en-US" altLang="ja-JP" dirty="0"/>
              <a:t>Basket star (</a:t>
            </a:r>
            <a:r>
              <a:rPr lang="en-US" altLang="ja-JP" dirty="0" err="1"/>
              <a:t>Euryalina</a:t>
            </a:r>
            <a:r>
              <a:rPr lang="en-US" altLang="ja-JP" dirty="0"/>
              <a:t>)</a:t>
            </a:r>
            <a:endParaRPr kumimoji="1" lang="ja-JP" altLang="en-US" dirty="0"/>
          </a:p>
        </p:txBody>
      </p:sp>
      <p:pic>
        <p:nvPicPr>
          <p:cNvPr id="1028" name="Picture 4" descr="https://www.u-tokyo.ac.jp/content/400082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49" y="3859022"/>
            <a:ext cx="3801311" cy="2802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クモヒトデは前後左右をどう決めるか、北海道大学が解明 ロボット設計に応用期待 - 大学ジャーナルオンライ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738" y="1226659"/>
            <a:ext cx="2491431" cy="16583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リュウキュウウミシダ | 沖縄本島のダイビングで撮影した水中写真サイト OKINAWANF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2060" y="1314032"/>
            <a:ext cx="2990621" cy="199012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550858" y="760066"/>
            <a:ext cx="2672526" cy="369332"/>
          </a:xfrm>
          <a:prstGeom prst="rect">
            <a:avLst/>
          </a:prstGeom>
          <a:noFill/>
        </p:spPr>
        <p:txBody>
          <a:bodyPr wrap="none" rtlCol="0">
            <a:spAutoFit/>
          </a:bodyPr>
          <a:lstStyle/>
          <a:p>
            <a:r>
              <a:rPr lang="en-US" altLang="ja-JP" dirty="0"/>
              <a:t>Brittle star (</a:t>
            </a:r>
            <a:r>
              <a:rPr lang="en-US" altLang="ja-JP" dirty="0" err="1"/>
              <a:t>Ophiuroidea</a:t>
            </a:r>
            <a:r>
              <a:rPr lang="en-US" altLang="ja-JP" dirty="0"/>
              <a:t>)</a:t>
            </a:r>
            <a:endParaRPr kumimoji="1" lang="ja-JP" altLang="en-US" dirty="0"/>
          </a:p>
        </p:txBody>
      </p:sp>
      <p:sp>
        <p:nvSpPr>
          <p:cNvPr id="8" name="テキスト ボックス 7"/>
          <p:cNvSpPr txBox="1"/>
          <p:nvPr/>
        </p:nvSpPr>
        <p:spPr>
          <a:xfrm>
            <a:off x="8431700" y="731627"/>
            <a:ext cx="2941831" cy="369332"/>
          </a:xfrm>
          <a:prstGeom prst="rect">
            <a:avLst/>
          </a:prstGeom>
          <a:noFill/>
        </p:spPr>
        <p:txBody>
          <a:bodyPr wrap="none" rtlCol="0">
            <a:spAutoFit/>
          </a:bodyPr>
          <a:lstStyle/>
          <a:p>
            <a:r>
              <a:rPr lang="en-US" altLang="ja-JP" dirty="0"/>
              <a:t>Feather stars (</a:t>
            </a:r>
            <a:r>
              <a:rPr lang="en-US" altLang="ja-JP" dirty="0" err="1"/>
              <a:t>Comatulida</a:t>
            </a:r>
            <a:r>
              <a:rPr lang="en-US" altLang="ja-JP" dirty="0"/>
              <a:t>)</a:t>
            </a:r>
            <a:endParaRPr kumimoji="1" lang="ja-JP" altLang="en-US" dirty="0"/>
          </a:p>
        </p:txBody>
      </p:sp>
      <p:sp>
        <p:nvSpPr>
          <p:cNvPr id="11" name="テキスト ボックス 10"/>
          <p:cNvSpPr txBox="1"/>
          <p:nvPr/>
        </p:nvSpPr>
        <p:spPr>
          <a:xfrm>
            <a:off x="6596466" y="3629944"/>
            <a:ext cx="928459" cy="369332"/>
          </a:xfrm>
          <a:prstGeom prst="rect">
            <a:avLst/>
          </a:prstGeom>
          <a:noFill/>
        </p:spPr>
        <p:txBody>
          <a:bodyPr wrap="none" rtlCol="0">
            <a:spAutoFit/>
          </a:bodyPr>
          <a:lstStyle/>
          <a:p>
            <a:r>
              <a:rPr kumimoji="1" lang="en-US" altLang="ja-JP" dirty="0"/>
              <a:t>Sea </a:t>
            </a:r>
            <a:r>
              <a:rPr lang="en-US" altLang="ja-JP" dirty="0"/>
              <a:t>l</a:t>
            </a:r>
            <a:r>
              <a:rPr kumimoji="1" lang="en-US" altLang="ja-JP" dirty="0"/>
              <a:t>ily</a:t>
            </a:r>
            <a:endParaRPr kumimoji="1" lang="ja-JP" altLang="en-US" dirty="0"/>
          </a:p>
        </p:txBody>
      </p:sp>
      <p:pic>
        <p:nvPicPr>
          <p:cNvPr id="1038" name="Picture 14" descr="深海アイドル図鑑：／２８ トリノアシ | 毎日新聞"/>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466" y="4077844"/>
            <a:ext cx="4411154" cy="258375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8431700" y="4277537"/>
            <a:ext cx="2404995" cy="2390635"/>
            <a:chOff x="3711049" y="4293496"/>
            <a:chExt cx="2404995" cy="2390635"/>
          </a:xfrm>
          <a:solidFill>
            <a:schemeClr val="bg1"/>
          </a:solidFill>
        </p:grpSpPr>
        <p:sp>
          <p:nvSpPr>
            <p:cNvPr id="15" name="テキスト ボックス 14"/>
            <p:cNvSpPr txBox="1"/>
            <p:nvPr/>
          </p:nvSpPr>
          <p:spPr>
            <a:xfrm>
              <a:off x="5088149" y="4293496"/>
              <a:ext cx="312906" cy="369332"/>
            </a:xfrm>
            <a:prstGeom prst="rect">
              <a:avLst/>
            </a:prstGeom>
            <a:grpFill/>
          </p:spPr>
          <p:txBody>
            <a:bodyPr wrap="none" rtlCol="0">
              <a:spAutoFit/>
            </a:bodyPr>
            <a:lstStyle/>
            <a:p>
              <a:r>
                <a:rPr kumimoji="1" lang="en-US" altLang="ja-JP" dirty="0"/>
                <a:t>1</a:t>
              </a:r>
              <a:endParaRPr kumimoji="1" lang="ja-JP" altLang="en-US" dirty="0"/>
            </a:p>
          </p:txBody>
        </p:sp>
        <p:sp>
          <p:nvSpPr>
            <p:cNvPr id="16" name="テキスト ボックス 15"/>
            <p:cNvSpPr txBox="1"/>
            <p:nvPr/>
          </p:nvSpPr>
          <p:spPr>
            <a:xfrm>
              <a:off x="5803138" y="5181822"/>
              <a:ext cx="312906" cy="369332"/>
            </a:xfrm>
            <a:prstGeom prst="rect">
              <a:avLst/>
            </a:prstGeom>
            <a:grpFill/>
          </p:spPr>
          <p:txBody>
            <a:bodyPr wrap="none" rtlCol="0">
              <a:spAutoFit/>
            </a:bodyPr>
            <a:lstStyle/>
            <a:p>
              <a:r>
                <a:rPr kumimoji="1" lang="en-US" altLang="ja-JP" dirty="0"/>
                <a:t>2</a:t>
              </a:r>
              <a:endParaRPr kumimoji="1" lang="ja-JP" altLang="en-US" dirty="0"/>
            </a:p>
          </p:txBody>
        </p:sp>
        <p:sp>
          <p:nvSpPr>
            <p:cNvPr id="17" name="テキスト ボックス 16"/>
            <p:cNvSpPr txBox="1"/>
            <p:nvPr/>
          </p:nvSpPr>
          <p:spPr>
            <a:xfrm>
              <a:off x="5287571" y="6314799"/>
              <a:ext cx="312906" cy="369332"/>
            </a:xfrm>
            <a:prstGeom prst="rect">
              <a:avLst/>
            </a:prstGeom>
            <a:grpFill/>
          </p:spPr>
          <p:txBody>
            <a:bodyPr wrap="none" rtlCol="0">
              <a:spAutoFit/>
            </a:bodyPr>
            <a:lstStyle/>
            <a:p>
              <a:r>
                <a:rPr kumimoji="1" lang="en-US" altLang="ja-JP" dirty="0"/>
                <a:t>3</a:t>
              </a:r>
              <a:endParaRPr kumimoji="1" lang="ja-JP" altLang="en-US" dirty="0"/>
            </a:p>
          </p:txBody>
        </p:sp>
        <p:sp>
          <p:nvSpPr>
            <p:cNvPr id="18" name="テキスト ボックス 17"/>
            <p:cNvSpPr txBox="1"/>
            <p:nvPr/>
          </p:nvSpPr>
          <p:spPr>
            <a:xfrm>
              <a:off x="3711049" y="5751007"/>
              <a:ext cx="312906" cy="369332"/>
            </a:xfrm>
            <a:prstGeom prst="rect">
              <a:avLst/>
            </a:prstGeom>
            <a:grpFill/>
          </p:spPr>
          <p:txBody>
            <a:bodyPr wrap="none" rtlCol="0">
              <a:spAutoFit/>
            </a:bodyPr>
            <a:lstStyle/>
            <a:p>
              <a:r>
                <a:rPr kumimoji="1" lang="en-US" altLang="ja-JP" dirty="0"/>
                <a:t>4</a:t>
              </a:r>
              <a:endParaRPr kumimoji="1" lang="ja-JP" altLang="en-US" dirty="0"/>
            </a:p>
          </p:txBody>
        </p:sp>
        <p:sp>
          <p:nvSpPr>
            <p:cNvPr id="19" name="テキスト ボックス 18"/>
            <p:cNvSpPr txBox="1"/>
            <p:nvPr/>
          </p:nvSpPr>
          <p:spPr>
            <a:xfrm>
              <a:off x="3788613" y="4737739"/>
              <a:ext cx="328983" cy="369332"/>
            </a:xfrm>
            <a:prstGeom prst="rect">
              <a:avLst/>
            </a:prstGeom>
            <a:grpFill/>
          </p:spPr>
          <p:txBody>
            <a:bodyPr wrap="square" rtlCol="0">
              <a:spAutoFit/>
            </a:bodyPr>
            <a:lstStyle/>
            <a:p>
              <a:r>
                <a:rPr kumimoji="1" lang="en-US" altLang="ja-JP" dirty="0"/>
                <a:t>5</a:t>
              </a:r>
              <a:endParaRPr kumimoji="1" lang="ja-JP" altLang="en-US" dirty="0"/>
            </a:p>
          </p:txBody>
        </p:sp>
      </p:grpSp>
      <p:sp>
        <p:nvSpPr>
          <p:cNvPr id="20" name="テキスト ボックス 19"/>
          <p:cNvSpPr txBox="1"/>
          <p:nvPr/>
        </p:nvSpPr>
        <p:spPr>
          <a:xfrm>
            <a:off x="483155" y="96123"/>
            <a:ext cx="7103227" cy="523220"/>
          </a:xfrm>
          <a:prstGeom prst="rect">
            <a:avLst/>
          </a:prstGeom>
          <a:noFill/>
        </p:spPr>
        <p:txBody>
          <a:bodyPr wrap="none" rtlCol="0">
            <a:spAutoFit/>
          </a:bodyPr>
          <a:lstStyle/>
          <a:p>
            <a:r>
              <a:rPr kumimoji="1" lang="en-US" altLang="ja-JP" sz="2800" dirty="0"/>
              <a:t>All echinoderms are </a:t>
            </a:r>
            <a:r>
              <a:rPr kumimoji="1" lang="en-US" altLang="ja-JP" sz="2800" dirty="0" err="1"/>
              <a:t>pentaradial</a:t>
            </a:r>
            <a:r>
              <a:rPr kumimoji="1" lang="en-US" altLang="ja-JP" sz="2800" dirty="0"/>
              <a:t> symmetry !</a:t>
            </a:r>
            <a:endParaRPr kumimoji="1" lang="ja-JP" altLang="en-US" sz="2800" dirty="0"/>
          </a:p>
        </p:txBody>
      </p:sp>
      <p:grpSp>
        <p:nvGrpSpPr>
          <p:cNvPr id="22" name="グループ化 21"/>
          <p:cNvGrpSpPr/>
          <p:nvPr/>
        </p:nvGrpSpPr>
        <p:grpSpPr>
          <a:xfrm>
            <a:off x="1435625" y="4361413"/>
            <a:ext cx="2093838" cy="2011509"/>
            <a:chOff x="3766468" y="4293496"/>
            <a:chExt cx="2093838" cy="2011509"/>
          </a:xfrm>
          <a:solidFill>
            <a:schemeClr val="bg1"/>
          </a:solidFill>
        </p:grpSpPr>
        <p:sp>
          <p:nvSpPr>
            <p:cNvPr id="23" name="テキスト ボックス 22"/>
            <p:cNvSpPr txBox="1"/>
            <p:nvPr/>
          </p:nvSpPr>
          <p:spPr>
            <a:xfrm>
              <a:off x="5088149" y="4293496"/>
              <a:ext cx="312906" cy="369332"/>
            </a:xfrm>
            <a:prstGeom prst="rect">
              <a:avLst/>
            </a:prstGeom>
            <a:grpFill/>
          </p:spPr>
          <p:txBody>
            <a:bodyPr wrap="none" rtlCol="0">
              <a:spAutoFit/>
            </a:bodyPr>
            <a:lstStyle/>
            <a:p>
              <a:r>
                <a:rPr kumimoji="1" lang="en-US" altLang="ja-JP" dirty="0"/>
                <a:t>1</a:t>
              </a:r>
              <a:endParaRPr kumimoji="1" lang="ja-JP" altLang="en-US" dirty="0"/>
            </a:p>
          </p:txBody>
        </p:sp>
        <p:sp>
          <p:nvSpPr>
            <p:cNvPr id="24" name="テキスト ボックス 23"/>
            <p:cNvSpPr txBox="1"/>
            <p:nvPr/>
          </p:nvSpPr>
          <p:spPr>
            <a:xfrm>
              <a:off x="5547400" y="5132710"/>
              <a:ext cx="312906" cy="369332"/>
            </a:xfrm>
            <a:prstGeom prst="rect">
              <a:avLst/>
            </a:prstGeom>
            <a:grpFill/>
          </p:spPr>
          <p:txBody>
            <a:bodyPr wrap="none" rtlCol="0">
              <a:spAutoFit/>
            </a:bodyPr>
            <a:lstStyle/>
            <a:p>
              <a:r>
                <a:rPr kumimoji="1" lang="en-US" altLang="ja-JP" dirty="0"/>
                <a:t>2</a:t>
              </a:r>
              <a:endParaRPr kumimoji="1" lang="ja-JP" altLang="en-US" dirty="0"/>
            </a:p>
          </p:txBody>
        </p:sp>
        <p:sp>
          <p:nvSpPr>
            <p:cNvPr id="25" name="テキスト ボックス 24"/>
            <p:cNvSpPr txBox="1"/>
            <p:nvPr/>
          </p:nvSpPr>
          <p:spPr>
            <a:xfrm>
              <a:off x="4838055" y="5935673"/>
              <a:ext cx="312906" cy="369332"/>
            </a:xfrm>
            <a:prstGeom prst="rect">
              <a:avLst/>
            </a:prstGeom>
            <a:grpFill/>
          </p:spPr>
          <p:txBody>
            <a:bodyPr wrap="none" rtlCol="0">
              <a:spAutoFit/>
            </a:bodyPr>
            <a:lstStyle/>
            <a:p>
              <a:r>
                <a:rPr kumimoji="1" lang="en-US" altLang="ja-JP" dirty="0"/>
                <a:t>3</a:t>
              </a:r>
              <a:endParaRPr kumimoji="1" lang="ja-JP" altLang="en-US" dirty="0"/>
            </a:p>
          </p:txBody>
        </p:sp>
        <p:sp>
          <p:nvSpPr>
            <p:cNvPr id="26" name="テキスト ボックス 25"/>
            <p:cNvSpPr txBox="1"/>
            <p:nvPr/>
          </p:nvSpPr>
          <p:spPr>
            <a:xfrm>
              <a:off x="3766468" y="5569415"/>
              <a:ext cx="312906" cy="369332"/>
            </a:xfrm>
            <a:prstGeom prst="rect">
              <a:avLst/>
            </a:prstGeom>
            <a:grpFill/>
          </p:spPr>
          <p:txBody>
            <a:bodyPr wrap="none" rtlCol="0">
              <a:spAutoFit/>
            </a:bodyPr>
            <a:lstStyle/>
            <a:p>
              <a:r>
                <a:rPr kumimoji="1" lang="en-US" altLang="ja-JP" dirty="0"/>
                <a:t>4</a:t>
              </a:r>
              <a:endParaRPr kumimoji="1" lang="ja-JP" altLang="en-US" dirty="0"/>
            </a:p>
          </p:txBody>
        </p:sp>
        <p:sp>
          <p:nvSpPr>
            <p:cNvPr id="27" name="テキスト ボックス 26"/>
            <p:cNvSpPr txBox="1"/>
            <p:nvPr/>
          </p:nvSpPr>
          <p:spPr>
            <a:xfrm>
              <a:off x="4045252" y="4394286"/>
              <a:ext cx="328983" cy="369332"/>
            </a:xfrm>
            <a:prstGeom prst="rect">
              <a:avLst/>
            </a:prstGeom>
            <a:grpFill/>
          </p:spPr>
          <p:txBody>
            <a:bodyPr wrap="square" rtlCol="0">
              <a:spAutoFit/>
            </a:bodyPr>
            <a:lstStyle/>
            <a:p>
              <a:r>
                <a:rPr kumimoji="1" lang="en-US" altLang="ja-JP" dirty="0"/>
                <a:t>5</a:t>
              </a:r>
              <a:endParaRPr kumimoji="1" lang="ja-JP" altLang="en-US" dirty="0"/>
            </a:p>
          </p:txBody>
        </p:sp>
      </p:grpSp>
      <p:grpSp>
        <p:nvGrpSpPr>
          <p:cNvPr id="28" name="グループ化 27"/>
          <p:cNvGrpSpPr/>
          <p:nvPr/>
        </p:nvGrpSpPr>
        <p:grpSpPr>
          <a:xfrm>
            <a:off x="4815534" y="1268178"/>
            <a:ext cx="2093838" cy="2011509"/>
            <a:chOff x="3766468" y="4293496"/>
            <a:chExt cx="2093838" cy="2011509"/>
          </a:xfrm>
          <a:solidFill>
            <a:schemeClr val="bg1"/>
          </a:solidFill>
        </p:grpSpPr>
        <p:sp>
          <p:nvSpPr>
            <p:cNvPr id="29" name="テキスト ボックス 28"/>
            <p:cNvSpPr txBox="1"/>
            <p:nvPr/>
          </p:nvSpPr>
          <p:spPr>
            <a:xfrm>
              <a:off x="5088149" y="4293496"/>
              <a:ext cx="312906" cy="369332"/>
            </a:xfrm>
            <a:prstGeom prst="rect">
              <a:avLst/>
            </a:prstGeom>
            <a:grpFill/>
          </p:spPr>
          <p:txBody>
            <a:bodyPr wrap="none" rtlCol="0">
              <a:spAutoFit/>
            </a:bodyPr>
            <a:lstStyle/>
            <a:p>
              <a:r>
                <a:rPr kumimoji="1" lang="en-US" altLang="ja-JP" dirty="0"/>
                <a:t>1</a:t>
              </a:r>
              <a:endParaRPr kumimoji="1" lang="ja-JP" altLang="en-US" dirty="0"/>
            </a:p>
          </p:txBody>
        </p:sp>
        <p:sp>
          <p:nvSpPr>
            <p:cNvPr id="30" name="テキスト ボックス 29"/>
            <p:cNvSpPr txBox="1"/>
            <p:nvPr/>
          </p:nvSpPr>
          <p:spPr>
            <a:xfrm>
              <a:off x="5547400" y="5132710"/>
              <a:ext cx="312906" cy="369332"/>
            </a:xfrm>
            <a:prstGeom prst="rect">
              <a:avLst/>
            </a:prstGeom>
            <a:grpFill/>
          </p:spPr>
          <p:txBody>
            <a:bodyPr wrap="none" rtlCol="0">
              <a:spAutoFit/>
            </a:bodyPr>
            <a:lstStyle/>
            <a:p>
              <a:r>
                <a:rPr kumimoji="1" lang="en-US" altLang="ja-JP" dirty="0"/>
                <a:t>2</a:t>
              </a:r>
              <a:endParaRPr kumimoji="1" lang="ja-JP" altLang="en-US" dirty="0"/>
            </a:p>
          </p:txBody>
        </p:sp>
        <p:sp>
          <p:nvSpPr>
            <p:cNvPr id="31" name="テキスト ボックス 30"/>
            <p:cNvSpPr txBox="1"/>
            <p:nvPr/>
          </p:nvSpPr>
          <p:spPr>
            <a:xfrm>
              <a:off x="4838055" y="5935673"/>
              <a:ext cx="312906" cy="369332"/>
            </a:xfrm>
            <a:prstGeom prst="rect">
              <a:avLst/>
            </a:prstGeom>
            <a:grpFill/>
          </p:spPr>
          <p:txBody>
            <a:bodyPr wrap="none" rtlCol="0">
              <a:spAutoFit/>
            </a:bodyPr>
            <a:lstStyle/>
            <a:p>
              <a:r>
                <a:rPr kumimoji="1" lang="en-US" altLang="ja-JP" dirty="0"/>
                <a:t>3</a:t>
              </a:r>
              <a:endParaRPr kumimoji="1" lang="ja-JP" altLang="en-US" dirty="0"/>
            </a:p>
          </p:txBody>
        </p:sp>
        <p:sp>
          <p:nvSpPr>
            <p:cNvPr id="32" name="テキスト ボックス 31"/>
            <p:cNvSpPr txBox="1"/>
            <p:nvPr/>
          </p:nvSpPr>
          <p:spPr>
            <a:xfrm>
              <a:off x="3766468" y="5569415"/>
              <a:ext cx="312906" cy="369332"/>
            </a:xfrm>
            <a:prstGeom prst="rect">
              <a:avLst/>
            </a:prstGeom>
            <a:grpFill/>
          </p:spPr>
          <p:txBody>
            <a:bodyPr wrap="none" rtlCol="0">
              <a:spAutoFit/>
            </a:bodyPr>
            <a:lstStyle/>
            <a:p>
              <a:r>
                <a:rPr kumimoji="1" lang="en-US" altLang="ja-JP" dirty="0"/>
                <a:t>4</a:t>
              </a:r>
              <a:endParaRPr kumimoji="1" lang="ja-JP" altLang="en-US" dirty="0"/>
            </a:p>
          </p:txBody>
        </p:sp>
        <p:sp>
          <p:nvSpPr>
            <p:cNvPr id="33" name="テキスト ボックス 32"/>
            <p:cNvSpPr txBox="1"/>
            <p:nvPr/>
          </p:nvSpPr>
          <p:spPr>
            <a:xfrm>
              <a:off x="4045252" y="4394286"/>
              <a:ext cx="328983" cy="369332"/>
            </a:xfrm>
            <a:prstGeom prst="rect">
              <a:avLst/>
            </a:prstGeom>
            <a:grpFill/>
          </p:spPr>
          <p:txBody>
            <a:bodyPr wrap="square" rtlCol="0">
              <a:spAutoFit/>
            </a:bodyPr>
            <a:lstStyle/>
            <a:p>
              <a:r>
                <a:rPr kumimoji="1" lang="en-US" altLang="ja-JP" dirty="0"/>
                <a:t>5</a:t>
              </a:r>
              <a:endParaRPr kumimoji="1" lang="ja-JP" altLang="en-US" dirty="0"/>
            </a:p>
          </p:txBody>
        </p:sp>
      </p:grpSp>
      <p:pic>
        <p:nvPicPr>
          <p:cNvPr id="1042" name="Picture 18" descr="https://pimg.togetter.com/53aa2c468ebf596fb9d8c3e6f4bc73972fba9ea6/68747470733a2f2f7062732e7477696d672e636f6d2f6d656469612f4434777151445a583441456d5144532e6a7067?w=1200&amp;h=630&amp;t=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978" y="1174307"/>
            <a:ext cx="4284603" cy="2249416"/>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グループ化 34"/>
          <p:cNvGrpSpPr/>
          <p:nvPr/>
        </p:nvGrpSpPr>
        <p:grpSpPr>
          <a:xfrm>
            <a:off x="8889100" y="1418031"/>
            <a:ext cx="2368811" cy="2085818"/>
            <a:chOff x="4584731" y="4729388"/>
            <a:chExt cx="2368811" cy="2085818"/>
          </a:xfrm>
          <a:solidFill>
            <a:schemeClr val="bg1"/>
          </a:solidFill>
        </p:grpSpPr>
        <p:sp>
          <p:nvSpPr>
            <p:cNvPr id="36" name="テキスト ボックス 35"/>
            <p:cNvSpPr txBox="1"/>
            <p:nvPr/>
          </p:nvSpPr>
          <p:spPr>
            <a:xfrm>
              <a:off x="6124986" y="4738417"/>
              <a:ext cx="276498" cy="369332"/>
            </a:xfrm>
            <a:prstGeom prst="rect">
              <a:avLst/>
            </a:prstGeom>
            <a:grpFill/>
          </p:spPr>
          <p:txBody>
            <a:bodyPr wrap="square" rtlCol="0">
              <a:spAutoFit/>
            </a:bodyPr>
            <a:lstStyle/>
            <a:p>
              <a:r>
                <a:rPr kumimoji="1" lang="en-US" altLang="ja-JP" dirty="0"/>
                <a:t>1</a:t>
              </a:r>
              <a:endParaRPr kumimoji="1" lang="ja-JP" altLang="en-US" dirty="0"/>
            </a:p>
          </p:txBody>
        </p:sp>
        <p:sp>
          <p:nvSpPr>
            <p:cNvPr id="37" name="テキスト ボックス 36"/>
            <p:cNvSpPr txBox="1"/>
            <p:nvPr/>
          </p:nvSpPr>
          <p:spPr>
            <a:xfrm>
              <a:off x="6640636" y="5860911"/>
              <a:ext cx="312906" cy="369332"/>
            </a:xfrm>
            <a:prstGeom prst="rect">
              <a:avLst/>
            </a:prstGeom>
            <a:grpFill/>
          </p:spPr>
          <p:txBody>
            <a:bodyPr wrap="none" rtlCol="0">
              <a:spAutoFit/>
            </a:bodyPr>
            <a:lstStyle/>
            <a:p>
              <a:r>
                <a:rPr kumimoji="1" lang="en-US" altLang="ja-JP" dirty="0"/>
                <a:t>2</a:t>
              </a:r>
              <a:endParaRPr kumimoji="1" lang="ja-JP" altLang="en-US" dirty="0"/>
            </a:p>
          </p:txBody>
        </p:sp>
        <p:sp>
          <p:nvSpPr>
            <p:cNvPr id="38" name="テキスト ボックス 37"/>
            <p:cNvSpPr txBox="1"/>
            <p:nvPr/>
          </p:nvSpPr>
          <p:spPr>
            <a:xfrm>
              <a:off x="5547400" y="6445874"/>
              <a:ext cx="312906" cy="369332"/>
            </a:xfrm>
            <a:prstGeom prst="rect">
              <a:avLst/>
            </a:prstGeom>
            <a:grpFill/>
          </p:spPr>
          <p:txBody>
            <a:bodyPr wrap="none" rtlCol="0">
              <a:spAutoFit/>
            </a:bodyPr>
            <a:lstStyle/>
            <a:p>
              <a:r>
                <a:rPr kumimoji="1" lang="en-US" altLang="ja-JP" dirty="0"/>
                <a:t>3</a:t>
              </a:r>
              <a:endParaRPr kumimoji="1" lang="ja-JP" altLang="en-US" dirty="0"/>
            </a:p>
          </p:txBody>
        </p:sp>
        <p:sp>
          <p:nvSpPr>
            <p:cNvPr id="39" name="テキスト ボックス 38"/>
            <p:cNvSpPr txBox="1"/>
            <p:nvPr/>
          </p:nvSpPr>
          <p:spPr>
            <a:xfrm>
              <a:off x="4584731" y="5709112"/>
              <a:ext cx="312906" cy="369332"/>
            </a:xfrm>
            <a:prstGeom prst="rect">
              <a:avLst/>
            </a:prstGeom>
            <a:grpFill/>
          </p:spPr>
          <p:txBody>
            <a:bodyPr wrap="none" rtlCol="0">
              <a:spAutoFit/>
            </a:bodyPr>
            <a:lstStyle/>
            <a:p>
              <a:r>
                <a:rPr kumimoji="1" lang="en-US" altLang="ja-JP" dirty="0"/>
                <a:t>4</a:t>
              </a:r>
              <a:endParaRPr kumimoji="1" lang="ja-JP" altLang="en-US" dirty="0"/>
            </a:p>
          </p:txBody>
        </p:sp>
        <p:sp>
          <p:nvSpPr>
            <p:cNvPr id="40" name="テキスト ボックス 39"/>
            <p:cNvSpPr txBox="1"/>
            <p:nvPr/>
          </p:nvSpPr>
          <p:spPr>
            <a:xfrm>
              <a:off x="4964547" y="4729388"/>
              <a:ext cx="328983" cy="369332"/>
            </a:xfrm>
            <a:prstGeom prst="rect">
              <a:avLst/>
            </a:prstGeom>
            <a:grpFill/>
          </p:spPr>
          <p:txBody>
            <a:bodyPr wrap="square" rtlCol="0">
              <a:spAutoFit/>
            </a:bodyPr>
            <a:lstStyle/>
            <a:p>
              <a:r>
                <a:rPr kumimoji="1" lang="en-US" altLang="ja-JP" dirty="0"/>
                <a:t>5</a:t>
              </a:r>
              <a:endParaRPr kumimoji="1" lang="ja-JP" altLang="en-US" dirty="0"/>
            </a:p>
          </p:txBody>
        </p:sp>
      </p:grpSp>
    </p:spTree>
    <p:extLst>
      <p:ext uri="{BB962C8B-B14F-4D97-AF65-F5344CB8AC3E}">
        <p14:creationId xmlns:p14="http://schemas.microsoft.com/office/powerpoint/2010/main" val="280026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42"/>
                                        </p:tgtEl>
                                        <p:attrNameLst>
                                          <p:attrName>style.visibility</p:attrName>
                                        </p:attrNameLst>
                                      </p:cBhvr>
                                      <p:to>
                                        <p:strVal val="visible"/>
                                      </p:to>
                                    </p:set>
                                    <p:animEffect transition="in" filter="dissolve">
                                      <p:cBhvr>
                                        <p:cTn id="17" dur="500"/>
                                        <p:tgtEl>
                                          <p:spTgt spid="104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heel(1)">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gakusan.com/bookimage/0019310082231BD01G00_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89" y="0"/>
            <a:ext cx="5331443" cy="75090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lh3.googleusercontent.com/proxy/W-itWIyKthjOnFkke6_xqJSVgrUDQ_KuRkWramcs_9z9KSjKKDy46iiuU4wDBFX-k1VP3anb7lwpivEPqEk71jeGcqwjw4-HawJod9xCoXYtr_OERIgpUWU0JA-5GwM2NYhmhdkL9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088" y="555399"/>
            <a:ext cx="2888649" cy="333443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001423" y="4710549"/>
            <a:ext cx="2364750" cy="646331"/>
          </a:xfrm>
          <a:prstGeom prst="rect">
            <a:avLst/>
          </a:prstGeom>
          <a:noFill/>
        </p:spPr>
        <p:txBody>
          <a:bodyPr wrap="none" rtlCol="0">
            <a:spAutoFit/>
          </a:bodyPr>
          <a:lstStyle/>
          <a:p>
            <a:r>
              <a:rPr kumimoji="1" lang="en-US" altLang="ja-JP" sz="3600" dirty="0"/>
              <a:t>Micromere</a:t>
            </a:r>
            <a:endParaRPr kumimoji="1" lang="ja-JP" altLang="en-US" sz="3600" dirty="0"/>
          </a:p>
        </p:txBody>
      </p:sp>
      <p:cxnSp>
        <p:nvCxnSpPr>
          <p:cNvPr id="3" name="直線矢印コネクタ 2"/>
          <p:cNvCxnSpPr/>
          <p:nvPr/>
        </p:nvCxnSpPr>
        <p:spPr>
          <a:xfrm flipV="1">
            <a:off x="7786253" y="3283531"/>
            <a:ext cx="665018" cy="1427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14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gakusan.com/bookimage/0019310082231BD01G00_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89" y="0"/>
            <a:ext cx="5331443" cy="75090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ivedoor.blogimg.jp/web247/imgs/f/4/f4d2b13d.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41" r="7987"/>
          <a:stretch/>
        </p:blipFill>
        <p:spPr bwMode="auto">
          <a:xfrm>
            <a:off x="6131595" y="521529"/>
            <a:ext cx="2671482" cy="22753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ivedoor.blogimg.jp/web247/imgs/b/a/ba796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595" y="3072759"/>
            <a:ext cx="5257971" cy="351018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8803077" y="2149992"/>
            <a:ext cx="3063659" cy="523220"/>
          </a:xfrm>
          <a:prstGeom prst="rect">
            <a:avLst/>
          </a:prstGeom>
          <a:noFill/>
        </p:spPr>
        <p:txBody>
          <a:bodyPr wrap="none" rtlCol="0">
            <a:spAutoFit/>
          </a:bodyPr>
          <a:lstStyle/>
          <a:p>
            <a:r>
              <a:rPr lang="en-US" altLang="ja-JP" sz="2800" dirty="0"/>
              <a:t> Echinus rudiment</a:t>
            </a:r>
            <a:endParaRPr kumimoji="1" lang="ja-JP" altLang="en-US" sz="2800" dirty="0"/>
          </a:p>
        </p:txBody>
      </p:sp>
    </p:spTree>
    <p:extLst>
      <p:ext uri="{BB962C8B-B14F-4D97-AF65-F5344CB8AC3E}">
        <p14:creationId xmlns:p14="http://schemas.microsoft.com/office/powerpoint/2010/main" val="371515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466" y="4606573"/>
            <a:ext cx="2707985" cy="19971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4439842" y="4204476"/>
            <a:ext cx="2381708" cy="2362351"/>
            <a:chOff x="3733261" y="4246040"/>
            <a:chExt cx="2381708" cy="2362351"/>
          </a:xfrm>
        </p:grpSpPr>
        <p:sp>
          <p:nvSpPr>
            <p:cNvPr id="4" name="テキスト ボックス 3"/>
            <p:cNvSpPr txBox="1"/>
            <p:nvPr/>
          </p:nvSpPr>
          <p:spPr>
            <a:xfrm>
              <a:off x="5726427" y="4430706"/>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テキスト ボックス 4"/>
            <p:cNvSpPr txBox="1"/>
            <p:nvPr/>
          </p:nvSpPr>
          <p:spPr>
            <a:xfrm>
              <a:off x="5802063" y="5609107"/>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2</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テキスト ボックス 5"/>
            <p:cNvSpPr txBox="1"/>
            <p:nvPr/>
          </p:nvSpPr>
          <p:spPr>
            <a:xfrm>
              <a:off x="4668535" y="6239059"/>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テキスト ボックス 6"/>
            <p:cNvSpPr txBox="1"/>
            <p:nvPr/>
          </p:nvSpPr>
          <p:spPr>
            <a:xfrm>
              <a:off x="3733261" y="5239775"/>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4</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テキスト ボックス 7"/>
            <p:cNvSpPr txBox="1"/>
            <p:nvPr/>
          </p:nvSpPr>
          <p:spPr>
            <a:xfrm>
              <a:off x="4485663" y="4246040"/>
              <a:ext cx="3289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5</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pic>
        <p:nvPicPr>
          <p:cNvPr id="2052" name="Picture 4" descr="https://pds.exblog.jp/pds/1/200907/30/00/b0189200_21375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544" y="4606572"/>
            <a:ext cx="15240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殻付きウニのむき方～家にあるものでできる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8767" y="1703833"/>
            <a:ext cx="2627147" cy="1970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絶品うにを通販でお取り寄せ！安くて美味しいおすすめ8選 | aumo[アウ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257433" y="4241361"/>
            <a:ext cx="3549073" cy="23623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petballoon.net/data/petballoon3/product/zd21-01017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591" y="1599435"/>
            <a:ext cx="2969969" cy="222747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ヤツデヒトデ｜八丈植物公園・八丈ビジターセンター｜自然公園へ行こ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623" y="4449712"/>
            <a:ext cx="2936807" cy="220260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inaka-backpacker.com/blog/wp-content/uploads/2018/03/DSC06326.jpg"/>
          <p:cNvPicPr>
            <a:picLocks noChangeAspect="1" noChangeArrowheads="1"/>
          </p:cNvPicPr>
          <p:nvPr/>
        </p:nvPicPr>
        <p:blipFill rotWithShape="1">
          <a:blip r:embed="rId8">
            <a:extLst>
              <a:ext uri="{28A0092B-C50C-407E-A947-70E740481C1C}">
                <a14:useLocalDpi xmlns:a14="http://schemas.microsoft.com/office/drawing/2010/main" val="0"/>
              </a:ext>
            </a:extLst>
          </a:blip>
          <a:srcRect l="8425" t="7909" r="26757" b="-7909"/>
          <a:stretch/>
        </p:blipFill>
        <p:spPr bwMode="auto">
          <a:xfrm>
            <a:off x="7246588" y="419258"/>
            <a:ext cx="2496457" cy="256914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lh3.googleusercontent.com/proxy/9HstTgZlXU6m9l3TQahpxfO0ErWgcteQcZUlA6u1Fdkv8UUtXSIGLdMEViz2rlmPTR4IzOZJmgvSS735CxKY_XaggtfrFcgusiu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5385" y="2844915"/>
            <a:ext cx="3864882" cy="161841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p:cNvGrpSpPr/>
          <p:nvPr/>
        </p:nvGrpSpPr>
        <p:grpSpPr>
          <a:xfrm>
            <a:off x="4668394" y="4298780"/>
            <a:ext cx="2708822" cy="2247511"/>
            <a:chOff x="3630452" y="4055067"/>
            <a:chExt cx="2708822" cy="2247511"/>
          </a:xfrm>
          <a:solidFill>
            <a:schemeClr val="bg1"/>
          </a:solidFill>
        </p:grpSpPr>
        <p:sp>
          <p:nvSpPr>
            <p:cNvPr id="20" name="テキスト ボックス 19"/>
            <p:cNvSpPr txBox="1"/>
            <p:nvPr/>
          </p:nvSpPr>
          <p:spPr>
            <a:xfrm>
              <a:off x="5145376" y="4055067"/>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1" name="テキスト ボックス 20"/>
            <p:cNvSpPr txBox="1"/>
            <p:nvPr/>
          </p:nvSpPr>
          <p:spPr>
            <a:xfrm>
              <a:off x="6026368" y="5016409"/>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2</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2" name="テキスト ボックス 21"/>
            <p:cNvSpPr txBox="1"/>
            <p:nvPr/>
          </p:nvSpPr>
          <p:spPr>
            <a:xfrm>
              <a:off x="5504899" y="5933246"/>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3" name="テキスト ボックス 22"/>
            <p:cNvSpPr txBox="1"/>
            <p:nvPr/>
          </p:nvSpPr>
          <p:spPr>
            <a:xfrm>
              <a:off x="3993895" y="5780770"/>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4</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4" name="テキスト ボックス 23"/>
            <p:cNvSpPr txBox="1"/>
            <p:nvPr/>
          </p:nvSpPr>
          <p:spPr>
            <a:xfrm>
              <a:off x="3630452" y="4431710"/>
              <a:ext cx="328983" cy="36933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5</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grpSp>
        <p:nvGrpSpPr>
          <p:cNvPr id="10" name="グループ化 9"/>
          <p:cNvGrpSpPr/>
          <p:nvPr/>
        </p:nvGrpSpPr>
        <p:grpSpPr>
          <a:xfrm>
            <a:off x="1098360" y="4278668"/>
            <a:ext cx="2836811" cy="2417478"/>
            <a:chOff x="1098360" y="4278668"/>
            <a:chExt cx="2836811" cy="2417478"/>
          </a:xfrm>
        </p:grpSpPr>
        <p:sp>
          <p:nvSpPr>
            <p:cNvPr id="26" name="テキスト ボックス 25"/>
            <p:cNvSpPr txBox="1"/>
            <p:nvPr/>
          </p:nvSpPr>
          <p:spPr>
            <a:xfrm>
              <a:off x="2733849" y="4278668"/>
              <a:ext cx="31290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7" name="テキスト ボックス 26"/>
            <p:cNvSpPr txBox="1"/>
            <p:nvPr/>
          </p:nvSpPr>
          <p:spPr>
            <a:xfrm>
              <a:off x="3373793" y="4606572"/>
              <a:ext cx="31290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2</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8" name="テキスト ボックス 27"/>
            <p:cNvSpPr txBox="1"/>
            <p:nvPr/>
          </p:nvSpPr>
          <p:spPr>
            <a:xfrm>
              <a:off x="3622265" y="5219542"/>
              <a:ext cx="31290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9" name="テキスト ボックス 28"/>
            <p:cNvSpPr txBox="1"/>
            <p:nvPr/>
          </p:nvSpPr>
          <p:spPr>
            <a:xfrm>
              <a:off x="3479050" y="5766750"/>
              <a:ext cx="31290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4</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テキスト ボックス 29"/>
            <p:cNvSpPr txBox="1"/>
            <p:nvPr/>
          </p:nvSpPr>
          <p:spPr>
            <a:xfrm>
              <a:off x="2311228" y="6326814"/>
              <a:ext cx="32898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5</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テキスト ボックス 30"/>
            <p:cNvSpPr txBox="1"/>
            <p:nvPr/>
          </p:nvSpPr>
          <p:spPr>
            <a:xfrm>
              <a:off x="1367598" y="6135926"/>
              <a:ext cx="32898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6</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2" name="テキスト ボックス 31"/>
            <p:cNvSpPr txBox="1"/>
            <p:nvPr/>
          </p:nvSpPr>
          <p:spPr>
            <a:xfrm>
              <a:off x="1098360" y="5175304"/>
              <a:ext cx="32898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7</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 name="テキスト ボックス 32"/>
            <p:cNvSpPr txBox="1"/>
            <p:nvPr/>
          </p:nvSpPr>
          <p:spPr>
            <a:xfrm>
              <a:off x="1636192" y="4298736"/>
              <a:ext cx="32898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8</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11" name="テキスト ボックス 10"/>
          <p:cNvSpPr txBox="1"/>
          <p:nvPr/>
        </p:nvSpPr>
        <p:spPr>
          <a:xfrm>
            <a:off x="1786992" y="3969229"/>
            <a:ext cx="1377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ヤツデヒトデ</a:t>
            </a:r>
          </a:p>
        </p:txBody>
      </p:sp>
      <p:grpSp>
        <p:nvGrpSpPr>
          <p:cNvPr id="36" name="グループ化 35"/>
          <p:cNvGrpSpPr/>
          <p:nvPr/>
        </p:nvGrpSpPr>
        <p:grpSpPr>
          <a:xfrm>
            <a:off x="1090418" y="1659977"/>
            <a:ext cx="2596281" cy="2165267"/>
            <a:chOff x="3342243" y="4142812"/>
            <a:chExt cx="2596281" cy="2165267"/>
          </a:xfrm>
          <a:solidFill>
            <a:schemeClr val="bg1"/>
          </a:solidFill>
        </p:grpSpPr>
        <p:sp>
          <p:nvSpPr>
            <p:cNvPr id="37" name="テキスト ボックス 36"/>
            <p:cNvSpPr txBox="1"/>
            <p:nvPr/>
          </p:nvSpPr>
          <p:spPr>
            <a:xfrm>
              <a:off x="5088149" y="4293496"/>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8" name="テキスト ボックス 37"/>
            <p:cNvSpPr txBox="1"/>
            <p:nvPr/>
          </p:nvSpPr>
          <p:spPr>
            <a:xfrm>
              <a:off x="5625618" y="5547447"/>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2</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9" name="テキスト ボックス 38"/>
            <p:cNvSpPr txBox="1"/>
            <p:nvPr/>
          </p:nvSpPr>
          <p:spPr>
            <a:xfrm>
              <a:off x="4238156" y="5938747"/>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0" name="テキスト ボックス 39"/>
            <p:cNvSpPr txBox="1"/>
            <p:nvPr/>
          </p:nvSpPr>
          <p:spPr>
            <a:xfrm>
              <a:off x="3342243" y="5535442"/>
              <a:ext cx="312906"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4</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1" name="テキスト ボックス 40"/>
            <p:cNvSpPr txBox="1"/>
            <p:nvPr/>
          </p:nvSpPr>
          <p:spPr>
            <a:xfrm>
              <a:off x="3454931" y="4142812"/>
              <a:ext cx="328983" cy="36933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5</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sp>
        <p:nvSpPr>
          <p:cNvPr id="12" name="テキスト ボックス 11"/>
          <p:cNvSpPr txBox="1"/>
          <p:nvPr/>
        </p:nvSpPr>
        <p:spPr>
          <a:xfrm>
            <a:off x="8022913" y="4049546"/>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キンコ</a:t>
            </a:r>
          </a:p>
        </p:txBody>
      </p:sp>
      <p:pic>
        <p:nvPicPr>
          <p:cNvPr id="1030" name="Picture 6" descr="https://i.pinimg.com/236x/dd/97/91/dd9791267f2b9028f18e7ae05063176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1616" y="4502028"/>
            <a:ext cx="3152876" cy="2092973"/>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p:cNvSpPr txBox="1"/>
          <p:nvPr/>
        </p:nvSpPr>
        <p:spPr>
          <a:xfrm>
            <a:off x="592844" y="206805"/>
            <a:ext cx="1620957" cy="523220"/>
          </a:xfrm>
          <a:prstGeom prst="rect">
            <a:avLst/>
          </a:prstGeom>
          <a:noFill/>
        </p:spPr>
        <p:txBody>
          <a:bodyPr wrap="none" rtlCol="0">
            <a:spAutoFit/>
          </a:bodyPr>
          <a:lstStyle/>
          <a:p>
            <a:r>
              <a:rPr kumimoji="1" lang="ja-JP" altLang="en-US" sz="2800" dirty="0"/>
              <a:t>棘皮動物</a:t>
            </a:r>
          </a:p>
        </p:txBody>
      </p:sp>
      <p:sp>
        <p:nvSpPr>
          <p:cNvPr id="47" name="テキスト ボックス 46"/>
          <p:cNvSpPr txBox="1"/>
          <p:nvPr/>
        </p:nvSpPr>
        <p:spPr>
          <a:xfrm>
            <a:off x="3267571" y="206805"/>
            <a:ext cx="1920719" cy="523220"/>
          </a:xfrm>
          <a:prstGeom prst="rect">
            <a:avLst/>
          </a:prstGeom>
          <a:noFill/>
        </p:spPr>
        <p:txBody>
          <a:bodyPr wrap="none" rtlCol="0">
            <a:spAutoFit/>
          </a:bodyPr>
          <a:lstStyle/>
          <a:p>
            <a:r>
              <a:rPr kumimoji="1" lang="en-US" altLang="ja-JP" sz="2800" dirty="0"/>
              <a:t>5 </a:t>
            </a:r>
            <a:r>
              <a:rPr kumimoji="1" lang="ja-JP" altLang="en-US" sz="2800" dirty="0"/>
              <a:t>放射相称</a:t>
            </a:r>
          </a:p>
        </p:txBody>
      </p:sp>
      <p:sp>
        <p:nvSpPr>
          <p:cNvPr id="48" name="テキスト ボックス 47"/>
          <p:cNvSpPr txBox="1"/>
          <p:nvPr/>
        </p:nvSpPr>
        <p:spPr>
          <a:xfrm>
            <a:off x="308312" y="686557"/>
            <a:ext cx="2190023" cy="584775"/>
          </a:xfrm>
          <a:prstGeom prst="rect">
            <a:avLst/>
          </a:prstGeom>
          <a:noFill/>
        </p:spPr>
        <p:txBody>
          <a:bodyPr wrap="none" rtlCol="0">
            <a:spAutoFit/>
          </a:bodyPr>
          <a:lstStyle/>
          <a:p>
            <a:r>
              <a:rPr lang="en-US" altLang="ja-JP" sz="3200" dirty="0">
                <a:latin typeface="Times New Roman" panose="02020603050405020304" pitchFamily="18" charset="0"/>
                <a:cs typeface="Times New Roman" panose="02020603050405020304" pitchFamily="18" charset="0"/>
              </a:rPr>
              <a:t>Echinoderm</a:t>
            </a:r>
            <a:endParaRPr kumimoji="1" lang="ja-JP" altLang="en-US" sz="3200" dirty="0">
              <a:latin typeface="Times New Roman" panose="02020603050405020304" pitchFamily="18" charset="0"/>
              <a:cs typeface="Times New Roman" panose="02020603050405020304" pitchFamily="18" charset="0"/>
            </a:endParaRPr>
          </a:p>
        </p:txBody>
      </p:sp>
      <p:sp>
        <p:nvSpPr>
          <p:cNvPr id="49" name="テキスト ボックス 48"/>
          <p:cNvSpPr txBox="1"/>
          <p:nvPr/>
        </p:nvSpPr>
        <p:spPr>
          <a:xfrm>
            <a:off x="3040427" y="673871"/>
            <a:ext cx="4104009" cy="584775"/>
          </a:xfrm>
          <a:prstGeom prst="rect">
            <a:avLst/>
          </a:prstGeom>
          <a:noFill/>
        </p:spPr>
        <p:txBody>
          <a:bodyPr wrap="none" rtlCol="0">
            <a:spAutoFit/>
          </a:bodyPr>
          <a:lstStyle/>
          <a:p>
            <a:r>
              <a:rPr lang="en-US" altLang="ja-JP" sz="3200" dirty="0">
                <a:latin typeface="Times New Roman" panose="02020603050405020304" pitchFamily="18" charset="0"/>
                <a:cs typeface="Times New Roman" panose="02020603050405020304" pitchFamily="18" charset="0"/>
              </a:rPr>
              <a:t>“</a:t>
            </a:r>
            <a:r>
              <a:rPr lang="en-US" altLang="ja-JP" sz="3200" dirty="0" err="1">
                <a:latin typeface="Times New Roman" panose="02020603050405020304" pitchFamily="18" charset="0"/>
                <a:cs typeface="Times New Roman" panose="02020603050405020304" pitchFamily="18" charset="0"/>
              </a:rPr>
              <a:t>Pentaradial</a:t>
            </a:r>
            <a:r>
              <a:rPr lang="en-US" altLang="ja-JP" sz="3200" dirty="0">
                <a:latin typeface="Times New Roman" panose="02020603050405020304" pitchFamily="18" charset="0"/>
                <a:cs typeface="Times New Roman" panose="02020603050405020304" pitchFamily="18" charset="0"/>
              </a:rPr>
              <a:t> symmetry”</a:t>
            </a:r>
            <a:endParaRPr kumimoji="1"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46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https://www.petballoon.net/data/petballoon3/product/zd21-01017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10" y="1640999"/>
            <a:ext cx="2969969" cy="2227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ヤツデヒトデ｜八丈植物公園・八丈ビジターセンター｜自然公園へ行こ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20" y="4299795"/>
            <a:ext cx="2936807" cy="220260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695999" y="1635961"/>
            <a:ext cx="2218877" cy="707886"/>
          </a:xfrm>
          <a:prstGeom prst="rect">
            <a:avLst/>
          </a:prstGeom>
          <a:noFill/>
          <a:ln>
            <a:solidFill>
              <a:srgbClr val="FF0000"/>
            </a:solidFill>
          </a:ln>
        </p:spPr>
        <p:txBody>
          <a:bodyPr wrap="none" rtlCol="0">
            <a:spAutoFit/>
          </a:bodyPr>
          <a:lstStyle/>
          <a:p>
            <a:r>
              <a:rPr lang="en-US" altLang="ja-JP" sz="4000" dirty="0"/>
              <a:t>8 - 5 = 3</a:t>
            </a:r>
            <a:endParaRPr kumimoji="1" lang="ja-JP" altLang="en-US" sz="4000" dirty="0"/>
          </a:p>
        </p:txBody>
      </p:sp>
      <p:sp>
        <p:nvSpPr>
          <p:cNvPr id="15" name="テキスト ボックス 14"/>
          <p:cNvSpPr txBox="1"/>
          <p:nvPr/>
        </p:nvSpPr>
        <p:spPr>
          <a:xfrm>
            <a:off x="249010" y="295235"/>
            <a:ext cx="1620957" cy="523220"/>
          </a:xfrm>
          <a:prstGeom prst="rect">
            <a:avLst/>
          </a:prstGeom>
          <a:noFill/>
        </p:spPr>
        <p:txBody>
          <a:bodyPr wrap="none" rtlCol="0">
            <a:spAutoFit/>
          </a:bodyPr>
          <a:lstStyle/>
          <a:p>
            <a:r>
              <a:rPr kumimoji="1" lang="ja-JP" altLang="en-US" sz="2800" dirty="0"/>
              <a:t>棘皮動物</a:t>
            </a:r>
          </a:p>
        </p:txBody>
      </p:sp>
      <p:sp>
        <p:nvSpPr>
          <p:cNvPr id="16" name="テキスト ボックス 15"/>
          <p:cNvSpPr txBox="1"/>
          <p:nvPr/>
        </p:nvSpPr>
        <p:spPr>
          <a:xfrm>
            <a:off x="249010" y="948070"/>
            <a:ext cx="1920719" cy="523220"/>
          </a:xfrm>
          <a:prstGeom prst="rect">
            <a:avLst/>
          </a:prstGeom>
          <a:noFill/>
        </p:spPr>
        <p:txBody>
          <a:bodyPr wrap="none" rtlCol="0">
            <a:spAutoFit/>
          </a:bodyPr>
          <a:lstStyle/>
          <a:p>
            <a:r>
              <a:rPr kumimoji="1" lang="en-US" altLang="ja-JP" sz="2800" dirty="0"/>
              <a:t>5 </a:t>
            </a:r>
            <a:r>
              <a:rPr kumimoji="1" lang="ja-JP" altLang="en-US" sz="2800" dirty="0"/>
              <a:t>放射相称</a:t>
            </a:r>
          </a:p>
        </p:txBody>
      </p:sp>
      <p:grpSp>
        <p:nvGrpSpPr>
          <p:cNvPr id="8" name="グループ化 7"/>
          <p:cNvGrpSpPr/>
          <p:nvPr/>
        </p:nvGrpSpPr>
        <p:grpSpPr>
          <a:xfrm>
            <a:off x="7914582" y="363350"/>
            <a:ext cx="3163391" cy="5713658"/>
            <a:chOff x="7914582" y="363350"/>
            <a:chExt cx="3163391" cy="5713658"/>
          </a:xfrm>
        </p:grpSpPr>
        <p:pic>
          <p:nvPicPr>
            <p:cNvPr id="1028" name="Picture 4" descr="Tribrachidium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4582" y="3087066"/>
              <a:ext cx="3163391" cy="29899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363421" y="2041971"/>
              <a:ext cx="2244717" cy="523220"/>
            </a:xfrm>
            <a:prstGeom prst="rect">
              <a:avLst/>
            </a:prstGeom>
            <a:noFill/>
          </p:spPr>
          <p:txBody>
            <a:bodyPr wrap="none" rtlCol="0">
              <a:spAutoFit/>
            </a:bodyPr>
            <a:lstStyle/>
            <a:p>
              <a:r>
                <a:rPr lang="en-US" altLang="ja-JP" sz="2800" dirty="0" err="1">
                  <a:latin typeface="Times New Roman" panose="02020603050405020304" pitchFamily="18" charset="0"/>
                  <a:cs typeface="Times New Roman" panose="02020603050405020304" pitchFamily="18" charset="0"/>
                </a:rPr>
                <a:t>Tribrachidium</a:t>
              </a:r>
              <a:endParaRPr kumimoji="1" lang="ja-JP" altLang="en-US" sz="2800" dirty="0">
                <a:latin typeface="Times New Roman" panose="02020603050405020304" pitchFamily="18" charset="0"/>
                <a:cs typeface="Times New Roman" panose="02020603050405020304" pitchFamily="18" charset="0"/>
              </a:endParaRPr>
            </a:p>
          </p:txBody>
        </p:sp>
        <p:sp>
          <p:nvSpPr>
            <p:cNvPr id="5" name="正方形/長方形 4"/>
            <p:cNvSpPr/>
            <p:nvPr/>
          </p:nvSpPr>
          <p:spPr>
            <a:xfrm>
              <a:off x="8363421" y="2654784"/>
              <a:ext cx="2262158" cy="369332"/>
            </a:xfrm>
            <a:prstGeom prst="rect">
              <a:avLst/>
            </a:prstGeom>
          </p:spPr>
          <p:txBody>
            <a:bodyPr wrap="none">
              <a:spAutoFit/>
            </a:bodyPr>
            <a:lstStyle/>
            <a:p>
              <a:r>
                <a:rPr lang="ja-JP" altLang="en-US" dirty="0"/>
                <a:t>トリブラキディウム</a:t>
              </a:r>
            </a:p>
          </p:txBody>
        </p:sp>
        <p:sp>
          <p:nvSpPr>
            <p:cNvPr id="17" name="テキスト ボックス 16"/>
            <p:cNvSpPr txBox="1"/>
            <p:nvPr/>
          </p:nvSpPr>
          <p:spPr>
            <a:xfrm>
              <a:off x="7914582" y="363350"/>
              <a:ext cx="3159839" cy="523220"/>
            </a:xfrm>
            <a:prstGeom prst="rect">
              <a:avLst/>
            </a:prstGeom>
            <a:noFill/>
          </p:spPr>
          <p:txBody>
            <a:bodyPr wrap="none" rtlCol="0">
              <a:spAutoFit/>
            </a:bodyPr>
            <a:lstStyle/>
            <a:p>
              <a:r>
                <a:rPr kumimoji="1" lang="ja-JP" altLang="en-US" sz="2800" dirty="0"/>
                <a:t>「３</a:t>
              </a:r>
              <a:r>
                <a:rPr kumimoji="1" lang="en-US" altLang="ja-JP" sz="2800" dirty="0"/>
                <a:t> </a:t>
              </a:r>
              <a:r>
                <a:rPr kumimoji="1" lang="ja-JP" altLang="en-US" sz="2800" dirty="0"/>
                <a:t>放射相称？」</a:t>
              </a:r>
            </a:p>
          </p:txBody>
        </p:sp>
      </p:grpSp>
      <p:grpSp>
        <p:nvGrpSpPr>
          <p:cNvPr id="6" name="グループ化 5"/>
          <p:cNvGrpSpPr/>
          <p:nvPr/>
        </p:nvGrpSpPr>
        <p:grpSpPr>
          <a:xfrm>
            <a:off x="5320453" y="3192016"/>
            <a:ext cx="1975401" cy="2820027"/>
            <a:chOff x="5320453" y="3192016"/>
            <a:chExt cx="1975401" cy="2820027"/>
          </a:xfrm>
        </p:grpSpPr>
        <p:sp>
          <p:nvSpPr>
            <p:cNvPr id="2" name="テキスト ボックス 1"/>
            <p:cNvSpPr txBox="1"/>
            <p:nvPr/>
          </p:nvSpPr>
          <p:spPr>
            <a:xfrm>
              <a:off x="5770277" y="3192016"/>
              <a:ext cx="1099981" cy="369332"/>
            </a:xfrm>
            <a:prstGeom prst="rect">
              <a:avLst/>
            </a:prstGeom>
            <a:noFill/>
          </p:spPr>
          <p:txBody>
            <a:bodyPr wrap="none" rtlCol="0">
              <a:spAutoFit/>
            </a:bodyPr>
            <a:lstStyle/>
            <a:p>
              <a:r>
                <a:rPr kumimoji="1" lang="en-US" altLang="ja-JP" dirty="0"/>
                <a:t>Jelly fish</a:t>
              </a:r>
              <a:endParaRPr kumimoji="1" lang="ja-JP" altLang="en-US" dirty="0"/>
            </a:p>
          </p:txBody>
        </p:sp>
        <p:sp>
          <p:nvSpPr>
            <p:cNvPr id="3" name="テキスト ボックス 2"/>
            <p:cNvSpPr txBox="1"/>
            <p:nvPr/>
          </p:nvSpPr>
          <p:spPr>
            <a:xfrm>
              <a:off x="5344679" y="3561348"/>
              <a:ext cx="1951175" cy="369332"/>
            </a:xfrm>
            <a:prstGeom prst="rect">
              <a:avLst/>
            </a:prstGeom>
            <a:noFill/>
          </p:spPr>
          <p:txBody>
            <a:bodyPr wrap="none" rtlCol="0">
              <a:spAutoFit/>
            </a:bodyPr>
            <a:lstStyle/>
            <a:p>
              <a:r>
                <a:rPr lang="en-US" altLang="ja-JP" dirty="0"/>
                <a:t>Radial symmetry</a:t>
              </a:r>
              <a:endParaRPr kumimoji="1" lang="ja-JP" altLang="en-US" dirty="0"/>
            </a:p>
          </p:txBody>
        </p:sp>
        <p:pic>
          <p:nvPicPr>
            <p:cNvPr id="2050" name="Picture 2" descr="海水魚）クラゲ ミズクラゲ Ｍサイズ（１匹） アクアリウム 海月 北海道航空便要保温の通販はau PAY マーケット - チャーム"/>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0453" y="4051485"/>
              <a:ext cx="1960558" cy="196055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p:cNvSpPr txBox="1"/>
          <p:nvPr/>
        </p:nvSpPr>
        <p:spPr>
          <a:xfrm>
            <a:off x="7735750" y="1398669"/>
            <a:ext cx="3724096" cy="461665"/>
          </a:xfrm>
          <a:prstGeom prst="rect">
            <a:avLst/>
          </a:prstGeom>
          <a:noFill/>
        </p:spPr>
        <p:txBody>
          <a:bodyPr wrap="none" rtlCol="0">
            <a:spAutoFit/>
          </a:bodyPr>
          <a:lstStyle/>
          <a:p>
            <a:r>
              <a:rPr lang="en-US" altLang="ja-JP" sz="2400" dirty="0"/>
              <a:t>But is it an echinoderm ?</a:t>
            </a:r>
            <a:endParaRPr kumimoji="1" lang="ja-JP" altLang="en-US" sz="2400" dirty="0"/>
          </a:p>
        </p:txBody>
      </p:sp>
      <p:sp>
        <p:nvSpPr>
          <p:cNvPr id="22" name="テキスト ボックス 21"/>
          <p:cNvSpPr txBox="1"/>
          <p:nvPr/>
        </p:nvSpPr>
        <p:spPr>
          <a:xfrm>
            <a:off x="2084501" y="264457"/>
            <a:ext cx="1938351"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Echinoderm</a:t>
            </a:r>
            <a:endParaRPr kumimoji="1" lang="ja-JP" altLang="en-US" sz="2800" dirty="0">
              <a:latin typeface="Times New Roman" panose="02020603050405020304" pitchFamily="18" charset="0"/>
              <a:cs typeface="Times New Roman" panose="02020603050405020304" pitchFamily="18" charset="0"/>
            </a:endParaRPr>
          </a:p>
        </p:txBody>
      </p:sp>
      <p:sp>
        <p:nvSpPr>
          <p:cNvPr id="23" name="テキスト ボックス 22"/>
          <p:cNvSpPr txBox="1"/>
          <p:nvPr/>
        </p:nvSpPr>
        <p:spPr>
          <a:xfrm>
            <a:off x="3316127" y="2483121"/>
            <a:ext cx="1768433" cy="830997"/>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dirty="0" err="1">
                <a:latin typeface="Times New Roman" panose="02020603050405020304" pitchFamily="18" charset="0"/>
                <a:cs typeface="Times New Roman" panose="02020603050405020304" pitchFamily="18" charset="0"/>
              </a:rPr>
              <a:t>Pentaradial</a:t>
            </a:r>
            <a:r>
              <a:rPr lang="en-US" altLang="ja-JP" sz="2400" dirty="0">
                <a:latin typeface="Times New Roman" panose="02020603050405020304" pitchFamily="18" charset="0"/>
                <a:cs typeface="Times New Roman" panose="02020603050405020304" pitchFamily="18" charset="0"/>
              </a:rPr>
              <a:t> </a:t>
            </a:r>
          </a:p>
          <a:p>
            <a:r>
              <a:rPr lang="en-US" altLang="ja-JP" sz="2400" dirty="0">
                <a:latin typeface="Times New Roman" panose="02020603050405020304" pitchFamily="18" charset="0"/>
                <a:cs typeface="Times New Roman" panose="02020603050405020304" pitchFamily="18" charset="0"/>
              </a:rPr>
              <a:t>symmetry”</a:t>
            </a:r>
            <a:endParaRPr kumimoji="1" lang="ja-JP" altLang="en-US" sz="2400" dirty="0">
              <a:latin typeface="Times New Roman" panose="02020603050405020304" pitchFamily="18" charset="0"/>
              <a:cs typeface="Times New Roman" panose="02020603050405020304" pitchFamily="18" charset="0"/>
            </a:endParaRPr>
          </a:p>
        </p:txBody>
      </p:sp>
      <p:sp>
        <p:nvSpPr>
          <p:cNvPr id="24" name="テキスト ボックス 23"/>
          <p:cNvSpPr txBox="1"/>
          <p:nvPr/>
        </p:nvSpPr>
        <p:spPr>
          <a:xfrm>
            <a:off x="3485051" y="4948007"/>
            <a:ext cx="1677062" cy="830997"/>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dirty="0" err="1">
                <a:latin typeface="Times New Roman" panose="02020603050405020304" pitchFamily="18" charset="0"/>
                <a:cs typeface="Times New Roman" panose="02020603050405020304" pitchFamily="18" charset="0"/>
              </a:rPr>
              <a:t>Octaradial</a:t>
            </a:r>
            <a:r>
              <a:rPr lang="en-US" altLang="ja-JP" sz="2400" dirty="0">
                <a:latin typeface="Times New Roman" panose="02020603050405020304" pitchFamily="18" charset="0"/>
                <a:cs typeface="Times New Roman" panose="02020603050405020304" pitchFamily="18" charset="0"/>
              </a:rPr>
              <a:t> </a:t>
            </a:r>
          </a:p>
          <a:p>
            <a:r>
              <a:rPr lang="en-US" altLang="ja-JP" sz="2400" dirty="0">
                <a:latin typeface="Times New Roman" panose="02020603050405020304" pitchFamily="18" charset="0"/>
                <a:cs typeface="Times New Roman" panose="02020603050405020304" pitchFamily="18" charset="0"/>
              </a:rPr>
              <a:t>symmetry”</a:t>
            </a:r>
            <a:endParaRPr kumimoji="1" lang="ja-JP" altLang="en-US" sz="2400"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2147562" y="886570"/>
            <a:ext cx="3639138"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a:t>
            </a:r>
            <a:r>
              <a:rPr lang="en-US" altLang="ja-JP" sz="2800" dirty="0" err="1">
                <a:latin typeface="Times New Roman" panose="02020603050405020304" pitchFamily="18" charset="0"/>
                <a:cs typeface="Times New Roman" panose="02020603050405020304" pitchFamily="18" charset="0"/>
              </a:rPr>
              <a:t>Pentaradial</a:t>
            </a:r>
            <a:r>
              <a:rPr lang="en-US" altLang="ja-JP" sz="2800" dirty="0">
                <a:latin typeface="Times New Roman" panose="02020603050405020304" pitchFamily="18" charset="0"/>
                <a:cs typeface="Times New Roman" panose="02020603050405020304" pitchFamily="18" charset="0"/>
              </a:rPr>
              <a:t> symmetry”</a:t>
            </a:r>
            <a:endParaRPr kumimoji="1" lang="ja-JP" altLang="en-US" sz="2800" dirty="0">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7735750" y="879992"/>
            <a:ext cx="3517501"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a:t>
            </a:r>
            <a:r>
              <a:rPr lang="en-US" altLang="ja-JP" sz="2800" dirty="0" err="1">
                <a:latin typeface="Times New Roman" panose="02020603050405020304" pitchFamily="18" charset="0"/>
                <a:cs typeface="Times New Roman" panose="02020603050405020304" pitchFamily="18" charset="0"/>
              </a:rPr>
              <a:t>Triradial</a:t>
            </a:r>
            <a:r>
              <a:rPr lang="en-US" altLang="ja-JP" sz="2800" dirty="0">
                <a:latin typeface="Times New Roman" panose="02020603050405020304" pitchFamily="18" charset="0"/>
                <a:cs typeface="Times New Roman" panose="02020603050405020304" pitchFamily="18" charset="0"/>
              </a:rPr>
              <a:t> symmetry ?”</a:t>
            </a:r>
            <a:endParaRPr kumimoji="1" lang="ja-JP"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4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p:cNvPicPr>
            <a:picLocks noChangeAspect="1" noChangeArrowheads="1"/>
          </p:cNvPicPr>
          <p:nvPr/>
        </p:nvPicPr>
        <p:blipFill>
          <a:blip r:embed="rId2" cstate="print"/>
          <a:srcRect/>
          <a:stretch>
            <a:fillRect/>
          </a:stretch>
        </p:blipFill>
        <p:spPr bwMode="auto">
          <a:xfrm rot="10800000">
            <a:off x="1919536" y="2636913"/>
            <a:ext cx="4104456" cy="4956061"/>
          </a:xfrm>
          <a:prstGeom prst="rect">
            <a:avLst/>
          </a:prstGeom>
          <a:noFill/>
          <a:ln w="9525">
            <a:noFill/>
            <a:miter lim="800000"/>
            <a:headEnd/>
            <a:tailEnd/>
          </a:ln>
        </p:spPr>
      </p:pic>
      <p:sp>
        <p:nvSpPr>
          <p:cNvPr id="23554" name="Text Box 2"/>
          <p:cNvSpPr txBox="1">
            <a:spLocks noChangeArrowheads="1"/>
          </p:cNvSpPr>
          <p:nvPr/>
        </p:nvSpPr>
        <p:spPr bwMode="auto">
          <a:xfrm>
            <a:off x="3647728" y="508610"/>
            <a:ext cx="4716356"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charset="0"/>
                <a:ea typeface="Osaka" charset="-128"/>
                <a:cs typeface="+mn-cs"/>
              </a:rPr>
              <a:t>始原生殖細胞（</a:t>
            </a:r>
            <a:r>
              <a:rPr kumimoji="1" lang="en-US" altLang="ja-JP" sz="2000" b="0" i="0" u="none" strike="noStrike" kern="1200" cap="none" spc="0" normalizeH="0" baseline="0" noProof="0" dirty="0">
                <a:ln>
                  <a:noFill/>
                </a:ln>
                <a:solidFill>
                  <a:srgbClr val="000000"/>
                </a:solidFill>
                <a:effectLst/>
                <a:uLnTx/>
                <a:uFillTx/>
                <a:latin typeface="Times" charset="0"/>
                <a:ea typeface="Osaka" charset="-128"/>
                <a:cs typeface="+mn-cs"/>
              </a:rPr>
              <a:t>primordial germ cell; PGC</a:t>
            </a:r>
            <a:r>
              <a:rPr kumimoji="1" lang="ja-JP" altLang="en-US" sz="2000" b="0" i="0" u="none" strike="noStrike" kern="1200" cap="none" spc="0" normalizeH="0" baseline="0" noProof="0" dirty="0">
                <a:ln>
                  <a:noFill/>
                </a:ln>
                <a:solidFill>
                  <a:srgbClr val="000000"/>
                </a:solidFill>
                <a:effectLst/>
                <a:uLnTx/>
                <a:uFillTx/>
                <a:latin typeface="Times" charset="0"/>
                <a:ea typeface="Osaka" charset="-128"/>
                <a:cs typeface="+mn-cs"/>
              </a:rPr>
              <a:t>）</a:t>
            </a:r>
          </a:p>
        </p:txBody>
      </p:sp>
      <p:sp>
        <p:nvSpPr>
          <p:cNvPr id="8" name="テキスト ボックス 7"/>
          <p:cNvSpPr txBox="1"/>
          <p:nvPr/>
        </p:nvSpPr>
        <p:spPr>
          <a:xfrm>
            <a:off x="2966971" y="2708920"/>
            <a:ext cx="212109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err="1">
                <a:ln>
                  <a:noFill/>
                </a:ln>
                <a:solidFill>
                  <a:srgbClr val="000000"/>
                </a:solidFill>
                <a:effectLst/>
                <a:uLnTx/>
                <a:uFillTx/>
                <a:latin typeface="Arial" charset="0"/>
                <a:ea typeface="ＭＳ Ｐゴシック" charset="-128"/>
                <a:cs typeface="+mn-cs"/>
              </a:rPr>
              <a:t>Mammalisn</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哺乳類</a:t>
            </a:r>
          </a:p>
        </p:txBody>
      </p:sp>
      <p:pic>
        <p:nvPicPr>
          <p:cNvPr id="9" name="Picture 8" descr="絶品うにを通販でお取り寄せ！安くて美味しいおすすめ8選 | aumo[アウ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134" y="3203030"/>
            <a:ext cx="4283803" cy="2851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a:extLst>
              <a:ext uri="{FF2B5EF4-FFF2-40B4-BE49-F238E27FC236}">
                <a16:creationId xmlns:a16="http://schemas.microsoft.com/office/drawing/2014/main" id="{A20AA2C4-F995-4F49-D222-CE4F59237235}"/>
              </a:ext>
            </a:extLst>
          </p:cNvPr>
          <p:cNvSpPr txBox="1">
            <a:spLocks noChangeArrowheads="1"/>
          </p:cNvSpPr>
          <p:nvPr/>
        </p:nvSpPr>
        <p:spPr bwMode="auto">
          <a:xfrm>
            <a:off x="2176578" y="1063769"/>
            <a:ext cx="7838845" cy="923330"/>
          </a:xfrm>
          <a:prstGeom prst="rect">
            <a:avLst/>
          </a:prstGeom>
          <a:noFill/>
          <a:ln w="9525">
            <a:noFill/>
            <a:miter lim="800000"/>
            <a:headEnd/>
            <a:tailEnd/>
          </a:ln>
        </p:spPr>
        <p:txBody>
          <a:bodyPr wrap="square">
            <a:spAutoFit/>
          </a:bodyPr>
          <a:lstStyle/>
          <a:p>
            <a:pPr fontAlgn="base">
              <a:spcBef>
                <a:spcPct val="0"/>
              </a:spcBef>
              <a:spcAft>
                <a:spcPct val="0"/>
              </a:spcAft>
            </a:pPr>
            <a:r>
              <a:rPr lang="en-US" altLang="ja-JP" dirty="0">
                <a:solidFill>
                  <a:srgbClr val="000000"/>
                </a:solidFill>
                <a:latin typeface="Times New Roman" panose="02020603050405020304" pitchFamily="18" charset="0"/>
                <a:ea typeface="Osaka" charset="-128"/>
                <a:cs typeface="Times New Roman" panose="02020603050405020304" pitchFamily="18" charset="0"/>
              </a:rPr>
              <a:t>PGCs are not located in the gonads (ovaries and testes) and develop independently outside the gonads at the early embryonic development. After the gonads have been constructed, PGC migrate into the gonads.</a:t>
            </a:r>
            <a:endParaRPr lang="ja-JP" altLang="en-US" dirty="0">
              <a:solidFill>
                <a:srgbClr val="000000"/>
              </a:solidFill>
              <a:latin typeface="Times New Roman" panose="02020603050405020304" pitchFamily="18" charset="0"/>
              <a:ea typeface="Osaka"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C89AEE9-9E45-75D0-32B5-27BE8AB03785}"/>
              </a:ext>
            </a:extLst>
          </p:cNvPr>
          <p:cNvSpPr txBox="1"/>
          <p:nvPr/>
        </p:nvSpPr>
        <p:spPr>
          <a:xfrm>
            <a:off x="2176578" y="1974295"/>
            <a:ext cx="8396061" cy="646331"/>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latin typeface="Times New Roman" panose="02020603050405020304" pitchFamily="18" charset="0"/>
                <a:ea typeface="ＭＳ Ｐゴシック" charset="-128"/>
                <a:cs typeface="Times New Roman" panose="02020603050405020304" pitchFamily="18" charset="0"/>
              </a:rPr>
              <a:t>Without the support by somatic cells, eggs and sperm cells are not proliferated, differentiated, and even kept alive.</a:t>
            </a:r>
          </a:p>
        </p:txBody>
      </p:sp>
    </p:spTree>
    <p:extLst>
      <p:ext uri="{BB962C8B-B14F-4D97-AF65-F5344CB8AC3E}">
        <p14:creationId xmlns:p14="http://schemas.microsoft.com/office/powerpoint/2010/main" val="39261112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99</TotalTime>
  <Words>305</Words>
  <Application>Microsoft Office PowerPoint</Application>
  <PresentationFormat>ワイド画面</PresentationFormat>
  <Paragraphs>110</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8</vt:i4>
      </vt:variant>
    </vt:vector>
  </HeadingPairs>
  <TitlesOfParts>
    <vt:vector size="15" baseType="lpstr">
      <vt:lpstr>游ゴシック</vt:lpstr>
      <vt:lpstr>游ゴシック Light</vt:lpstr>
      <vt:lpstr>Arial</vt:lpstr>
      <vt:lpstr>Times</vt:lpstr>
      <vt:lpstr>Times New Roman</vt:lpstr>
      <vt:lpstr>Office テーマ</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Shoji Oda</dc:creator>
  <cp:lastModifiedBy>正二 尾田</cp:lastModifiedBy>
  <cp:revision>15</cp:revision>
  <dcterms:created xsi:type="dcterms:W3CDTF">2021-12-01T02:38:34Z</dcterms:created>
  <dcterms:modified xsi:type="dcterms:W3CDTF">2023-11-26T08:00:28Z</dcterms:modified>
</cp:coreProperties>
</file>