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850" r:id="rId3"/>
    <p:sldId id="279" r:id="rId4"/>
    <p:sldId id="257" r:id="rId5"/>
    <p:sldId id="280" r:id="rId6"/>
    <p:sldId id="270" r:id="rId7"/>
    <p:sldId id="256" r:id="rId8"/>
    <p:sldId id="258" r:id="rId9"/>
    <p:sldId id="260" r:id="rId10"/>
    <p:sldId id="281" r:id="rId11"/>
    <p:sldId id="285" r:id="rId12"/>
    <p:sldId id="282" r:id="rId13"/>
    <p:sldId id="283" r:id="rId14"/>
    <p:sldId id="851" r:id="rId15"/>
    <p:sldId id="284" r:id="rId16"/>
    <p:sldId id="262" r:id="rId17"/>
    <p:sldId id="757" r:id="rId18"/>
    <p:sldId id="758" r:id="rId19"/>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CC"/>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2" autoAdjust="0"/>
    <p:restoredTop sz="94660"/>
  </p:normalViewPr>
  <p:slideViewPr>
    <p:cSldViewPr snapToGrid="0">
      <p:cViewPr varScale="1">
        <p:scale>
          <a:sx n="70" d="100"/>
          <a:sy n="70" d="100"/>
        </p:scale>
        <p:origin x="1363"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2342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93444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80494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pPr>
                <a:defRPr/>
              </a:pPr>
              <a:t>‹#›</a:t>
            </a:fld>
            <a:endParaRPr lang="en-US" altLang="ja-JP"/>
          </a:p>
        </p:txBody>
      </p:sp>
    </p:spTree>
    <p:extLst>
      <p:ext uri="{BB962C8B-B14F-4D97-AF65-F5344CB8AC3E}">
        <p14:creationId xmlns:p14="http://schemas.microsoft.com/office/powerpoint/2010/main" val="85079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pPr>
                <a:defRPr/>
              </a:pPr>
              <a:t>‹#›</a:t>
            </a:fld>
            <a:endParaRPr lang="en-US" altLang="ja-JP"/>
          </a:p>
        </p:txBody>
      </p:sp>
    </p:spTree>
    <p:extLst>
      <p:ext uri="{BB962C8B-B14F-4D97-AF65-F5344CB8AC3E}">
        <p14:creationId xmlns:p14="http://schemas.microsoft.com/office/powerpoint/2010/main" val="278704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pPr>
                <a:defRPr/>
              </a:pPr>
              <a:t>‹#›</a:t>
            </a:fld>
            <a:endParaRPr lang="en-US" altLang="ja-JP"/>
          </a:p>
        </p:txBody>
      </p:sp>
    </p:spTree>
    <p:extLst>
      <p:ext uri="{BB962C8B-B14F-4D97-AF65-F5344CB8AC3E}">
        <p14:creationId xmlns:p14="http://schemas.microsoft.com/office/powerpoint/2010/main" val="3419616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pPr>
                <a:defRPr/>
              </a:pPr>
              <a:t>‹#›</a:t>
            </a:fld>
            <a:endParaRPr lang="en-US" altLang="ja-JP"/>
          </a:p>
        </p:txBody>
      </p:sp>
    </p:spTree>
    <p:extLst>
      <p:ext uri="{BB962C8B-B14F-4D97-AF65-F5344CB8AC3E}">
        <p14:creationId xmlns:p14="http://schemas.microsoft.com/office/powerpoint/2010/main" val="2215241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pPr>
                <a:defRPr/>
              </a:pPr>
              <a:t>‹#›</a:t>
            </a:fld>
            <a:endParaRPr lang="en-US" altLang="ja-JP"/>
          </a:p>
        </p:txBody>
      </p:sp>
    </p:spTree>
    <p:extLst>
      <p:ext uri="{BB962C8B-B14F-4D97-AF65-F5344CB8AC3E}">
        <p14:creationId xmlns:p14="http://schemas.microsoft.com/office/powerpoint/2010/main" val="232002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pPr>
                <a:defRPr/>
              </a:pPr>
              <a:t>‹#›</a:t>
            </a:fld>
            <a:endParaRPr lang="en-US" altLang="ja-JP"/>
          </a:p>
        </p:txBody>
      </p:sp>
    </p:spTree>
    <p:extLst>
      <p:ext uri="{BB962C8B-B14F-4D97-AF65-F5344CB8AC3E}">
        <p14:creationId xmlns:p14="http://schemas.microsoft.com/office/powerpoint/2010/main" val="1542004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pPr>
                <a:defRPr/>
              </a:pPr>
              <a:t>‹#›</a:t>
            </a:fld>
            <a:endParaRPr lang="en-US" altLang="ja-JP"/>
          </a:p>
        </p:txBody>
      </p:sp>
    </p:spTree>
    <p:extLst>
      <p:ext uri="{BB962C8B-B14F-4D97-AF65-F5344CB8AC3E}">
        <p14:creationId xmlns:p14="http://schemas.microsoft.com/office/powerpoint/2010/main" val="3894803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pPr>
                <a:defRPr/>
              </a:pPr>
              <a:t>‹#›</a:t>
            </a:fld>
            <a:endParaRPr lang="en-US" altLang="ja-JP"/>
          </a:p>
        </p:txBody>
      </p:sp>
    </p:spTree>
    <p:extLst>
      <p:ext uri="{BB962C8B-B14F-4D97-AF65-F5344CB8AC3E}">
        <p14:creationId xmlns:p14="http://schemas.microsoft.com/office/powerpoint/2010/main" val="110601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192105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pPr>
                <a:defRPr/>
              </a:pPr>
              <a:t>‹#›</a:t>
            </a:fld>
            <a:endParaRPr lang="en-US" altLang="ja-JP"/>
          </a:p>
        </p:txBody>
      </p:sp>
    </p:spTree>
    <p:extLst>
      <p:ext uri="{BB962C8B-B14F-4D97-AF65-F5344CB8AC3E}">
        <p14:creationId xmlns:p14="http://schemas.microsoft.com/office/powerpoint/2010/main" val="1902869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pPr>
                <a:defRPr/>
              </a:pPr>
              <a:t>‹#›</a:t>
            </a:fld>
            <a:endParaRPr lang="en-US" altLang="ja-JP"/>
          </a:p>
        </p:txBody>
      </p:sp>
    </p:spTree>
    <p:extLst>
      <p:ext uri="{BB962C8B-B14F-4D97-AF65-F5344CB8AC3E}">
        <p14:creationId xmlns:p14="http://schemas.microsoft.com/office/powerpoint/2010/main" val="2189700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pPr>
                <a:defRPr/>
              </a:pPr>
              <a:t>‹#›</a:t>
            </a:fld>
            <a:endParaRPr lang="en-US" altLang="ja-JP"/>
          </a:p>
        </p:txBody>
      </p:sp>
    </p:spTree>
    <p:extLst>
      <p:ext uri="{BB962C8B-B14F-4D97-AF65-F5344CB8AC3E}">
        <p14:creationId xmlns:p14="http://schemas.microsoft.com/office/powerpoint/2010/main" val="310245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00505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256559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50829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326532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273778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242660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4BF516-8DA8-4C91-884D-B85CA5DB583A}" type="datetimeFigureOut">
              <a:rPr kumimoji="1" lang="ja-JP" altLang="en-US" smtClean="0"/>
              <a:t>2023/11/28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10344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BF516-8DA8-4C91-884D-B85CA5DB583A}" type="datetimeFigureOut">
              <a:rPr kumimoji="1" lang="ja-JP" altLang="en-US" smtClean="0"/>
              <a:t>2023/11/28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E4C6A-3F9D-4470-9232-AD995385FD20}" type="slidenum">
              <a:rPr kumimoji="1" lang="ja-JP" altLang="en-US" smtClean="0"/>
              <a:t>‹#›</a:t>
            </a:fld>
            <a:endParaRPr kumimoji="1" lang="ja-JP" altLang="en-US"/>
          </a:p>
        </p:txBody>
      </p:sp>
    </p:spTree>
    <p:extLst>
      <p:ext uri="{BB962C8B-B14F-4D97-AF65-F5344CB8AC3E}">
        <p14:creationId xmlns:p14="http://schemas.microsoft.com/office/powerpoint/2010/main" val="89381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pPr>
                <a:defRPr/>
              </a:pPr>
              <a:t>‹#›</a:t>
            </a:fld>
            <a:endParaRPr lang="en-US" altLang="ja-JP"/>
          </a:p>
        </p:txBody>
      </p:sp>
    </p:spTree>
    <p:extLst>
      <p:ext uri="{BB962C8B-B14F-4D97-AF65-F5344CB8AC3E}">
        <p14:creationId xmlns:p14="http://schemas.microsoft.com/office/powerpoint/2010/main" val="4236900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t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12032" y="620689"/>
            <a:ext cx="8712968" cy="5816977"/>
          </a:xfrm>
          <a:prstGeom prst="rect">
            <a:avLst/>
          </a:prstGeom>
        </p:spPr>
        <p:txBody>
          <a:bodyPr wrap="square">
            <a:spAutoFit/>
          </a:bodyPr>
          <a:lstStyle/>
          <a:p>
            <a:pPr defTabSz="914400" fontAlgn="base">
              <a:spcBef>
                <a:spcPct val="0"/>
              </a:spcBef>
              <a:spcAft>
                <a:spcPct val="0"/>
              </a:spcAft>
              <a:defRPr/>
            </a:pPr>
            <a:r>
              <a:rPr kumimoji="1" lang="en-US" altLang="ja-JP" sz="2400" dirty="0">
                <a:latin typeface="Arial"/>
                <a:ea typeface="ＭＳ Ｐゴシック" charset="-128"/>
              </a:rPr>
              <a:t>202</a:t>
            </a:r>
            <a:r>
              <a:rPr kumimoji="1" lang="ja-JP" altLang="en-US" sz="2400" dirty="0">
                <a:latin typeface="Arial"/>
                <a:ea typeface="ＭＳ Ｐゴシック" charset="-128"/>
              </a:rPr>
              <a:t>３</a:t>
            </a:r>
            <a:r>
              <a:rPr kumimoji="1" lang="en-US" altLang="ja-JP" sz="2400" dirty="0">
                <a:latin typeface="Arial"/>
                <a:ea typeface="ＭＳ Ｐゴシック" charset="-128"/>
              </a:rPr>
              <a:t>     “Genome Instability” Schedule</a:t>
            </a:r>
          </a:p>
          <a:p>
            <a:pPr defTabSz="914400" fontAlgn="base">
              <a:spcBef>
                <a:spcPct val="0"/>
              </a:spcBef>
              <a:spcAft>
                <a:spcPct val="0"/>
              </a:spcAft>
              <a:defRPr/>
            </a:pPr>
            <a:endParaRPr kumimoji="1" lang="en-US" altLang="ja-JP" sz="2400" dirty="0">
              <a:latin typeface="Arial"/>
              <a:ea typeface="ＭＳ Ｐゴシック" charset="-128"/>
            </a:endParaRPr>
          </a:p>
          <a:p>
            <a:pPr defTabSz="914400" fontAlgn="base">
              <a:spcBef>
                <a:spcPct val="0"/>
              </a:spcBef>
              <a:spcAft>
                <a:spcPct val="0"/>
              </a:spcAft>
              <a:defRPr/>
            </a:pPr>
            <a:r>
              <a:rPr kumimoji="1" lang="en-US" altLang="ja-JP" sz="2400" dirty="0">
                <a:latin typeface="Arial"/>
                <a:ea typeface="ＭＳ Ｐゴシック" charset="-128"/>
              </a:rPr>
              <a:t>28</a:t>
            </a:r>
            <a:r>
              <a:rPr kumimoji="1" lang="en-US" altLang="ja-JP" sz="2400" baseline="30000" dirty="0">
                <a:latin typeface="Arial"/>
                <a:ea typeface="ＭＳ Ｐゴシック" charset="-128"/>
              </a:rPr>
              <a:t>th</a:t>
            </a:r>
            <a:r>
              <a:rPr kumimoji="1" lang="en-US" altLang="ja-JP" sz="2400" dirty="0">
                <a:latin typeface="Arial"/>
                <a:ea typeface="ＭＳ Ｐゴシック" charset="-128"/>
              </a:rPr>
              <a:t>, December</a:t>
            </a:r>
            <a:br>
              <a:rPr kumimoji="1" lang="ja-JP" altLang="en-US" sz="2400" dirty="0">
                <a:latin typeface="Arial"/>
                <a:ea typeface="ＭＳ Ｐゴシック" charset="-128"/>
              </a:rPr>
            </a:br>
            <a:r>
              <a:rPr kumimoji="1" lang="en-US" altLang="ja-JP" sz="2400" dirty="0">
                <a:latin typeface="Arial"/>
                <a:ea typeface="ＭＳ Ｐゴシック" charset="-128"/>
              </a:rPr>
              <a:t>10:25〜12:10  </a:t>
            </a:r>
            <a:r>
              <a:rPr kumimoji="1" lang="ja-JP" altLang="en-US" sz="2400" dirty="0">
                <a:latin typeface="Arial" charset="0"/>
                <a:ea typeface="ＭＳ Ｐゴシック" charset="-128"/>
              </a:rPr>
              <a:t>：</a:t>
            </a:r>
            <a:r>
              <a:rPr kumimoji="1" lang="en-US" altLang="ja-JP" sz="2400" dirty="0">
                <a:latin typeface="Arial" charset="0"/>
                <a:ea typeface="ＭＳ Ｐゴシック" charset="-128"/>
              </a:rPr>
              <a:t> Sexual Reproduction and Meiosis</a:t>
            </a:r>
            <a:br>
              <a:rPr kumimoji="1" lang="en-US" altLang="ja-JP" sz="2400" dirty="0">
                <a:latin typeface="Arial"/>
                <a:ea typeface="ＭＳ Ｐゴシック" charset="-128"/>
              </a:rPr>
            </a:br>
            <a:r>
              <a:rPr kumimoji="1" lang="en-US" altLang="ja-JP" sz="2400" dirty="0">
                <a:latin typeface="Arial"/>
                <a:ea typeface="ＭＳ Ｐゴシック" charset="-128"/>
              </a:rPr>
              <a:t>13:00〜14:45  </a:t>
            </a:r>
            <a:r>
              <a:rPr kumimoji="1" lang="ja-JP" altLang="en-US" sz="2400" dirty="0">
                <a:latin typeface="Arial"/>
                <a:ea typeface="ＭＳ Ｐゴシック" charset="-128"/>
              </a:rPr>
              <a:t>：</a:t>
            </a:r>
            <a:r>
              <a:rPr kumimoji="1" lang="en-US" altLang="ja-JP" sz="2400" dirty="0">
                <a:latin typeface="Arial" charset="0"/>
                <a:ea typeface="ＭＳ Ｐゴシック" charset="-128"/>
              </a:rPr>
              <a:t> Cell Physiology of Fertilization</a:t>
            </a:r>
            <a:endParaRPr kumimoji="1" lang="en-US" altLang="ja-JP" sz="2400" dirty="0">
              <a:latin typeface="Arial"/>
              <a:ea typeface="ＭＳ Ｐゴシック" charset="-128"/>
            </a:endParaRPr>
          </a:p>
          <a:p>
            <a:pPr defTabSz="914400" fontAlgn="base">
              <a:spcBef>
                <a:spcPct val="0"/>
              </a:spcBef>
              <a:spcAft>
                <a:spcPct val="0"/>
              </a:spcAft>
              <a:defRPr/>
            </a:pPr>
            <a:r>
              <a:rPr kumimoji="1" lang="en-US" altLang="ja-JP" sz="2400" dirty="0">
                <a:latin typeface="Arial"/>
                <a:ea typeface="ＭＳ Ｐゴシック" charset="-128"/>
              </a:rPr>
              <a:t>14:55〜16:40  </a:t>
            </a:r>
            <a:r>
              <a:rPr kumimoji="1" lang="ja-JP" altLang="en-US" sz="2400" dirty="0">
                <a:latin typeface="Arial"/>
                <a:ea typeface="ＭＳ Ｐゴシック" charset="-128"/>
              </a:rPr>
              <a:t>： </a:t>
            </a:r>
            <a:r>
              <a:rPr kumimoji="1" lang="en-US" altLang="ja-JP" sz="2400" dirty="0">
                <a:latin typeface="Arial" charset="0"/>
                <a:ea typeface="ＭＳ Ｐゴシック" charset="-128"/>
              </a:rPr>
              <a:t>Ova and Sperm</a:t>
            </a:r>
            <a:endParaRPr kumimoji="1" lang="en-US" altLang="ja-JP" sz="2400" dirty="0">
              <a:latin typeface="Arial"/>
              <a:ea typeface="ＭＳ Ｐゴシック" charset="-128"/>
            </a:endParaRPr>
          </a:p>
          <a:p>
            <a:pPr defTabSz="914400" fontAlgn="base">
              <a:spcBef>
                <a:spcPct val="0"/>
              </a:spcBef>
              <a:spcAft>
                <a:spcPct val="0"/>
              </a:spcAft>
              <a:defRPr/>
            </a:pPr>
            <a:r>
              <a:rPr kumimoji="1" lang="en-US" altLang="ja-JP" sz="2400" dirty="0">
                <a:latin typeface="Arial"/>
                <a:ea typeface="ＭＳ Ｐゴシック" charset="-128"/>
              </a:rPr>
              <a:t>16:50〜18:35</a:t>
            </a:r>
            <a:r>
              <a:rPr kumimoji="1" lang="ja-JP" altLang="en-US" sz="2400" dirty="0">
                <a:latin typeface="Arial"/>
                <a:ea typeface="ＭＳ Ｐゴシック" charset="-128"/>
              </a:rPr>
              <a:t>  ：</a:t>
            </a:r>
            <a:r>
              <a:rPr kumimoji="1" lang="en-US" altLang="ja-JP" sz="2400" dirty="0">
                <a:latin typeface="Arial" charset="0"/>
                <a:ea typeface="ＭＳ Ｐゴシック" charset="-128"/>
              </a:rPr>
              <a:t> Gametogenesis and Meiosis again</a:t>
            </a:r>
            <a:endParaRPr kumimoji="1" lang="en-US" altLang="ja-JP" sz="2400" dirty="0">
              <a:latin typeface="Arial"/>
              <a:ea typeface="ＭＳ Ｐゴシック" charset="-128"/>
            </a:endParaRPr>
          </a:p>
          <a:p>
            <a:pPr defTabSz="914400" fontAlgn="base">
              <a:spcBef>
                <a:spcPct val="0"/>
              </a:spcBef>
              <a:spcAft>
                <a:spcPct val="0"/>
              </a:spcAft>
              <a:defRPr/>
            </a:pPr>
            <a:endParaRPr kumimoji="1" lang="en-US" altLang="ja-JP" sz="2400" dirty="0">
              <a:latin typeface="Arial"/>
              <a:ea typeface="ＭＳ Ｐゴシック" charset="-128"/>
            </a:endParaRPr>
          </a:p>
          <a:p>
            <a:pPr defTabSz="914400" fontAlgn="base">
              <a:spcBef>
                <a:spcPct val="0"/>
              </a:spcBef>
              <a:spcAft>
                <a:spcPct val="0"/>
              </a:spcAft>
              <a:defRPr/>
            </a:pPr>
            <a:r>
              <a:rPr kumimoji="1" lang="en-US" altLang="ja-JP" sz="2400" dirty="0">
                <a:latin typeface="Arial"/>
                <a:ea typeface="ＭＳ Ｐゴシック" charset="-128"/>
              </a:rPr>
              <a:t>29</a:t>
            </a:r>
            <a:r>
              <a:rPr kumimoji="1" lang="en-US" altLang="ja-JP" sz="2400" baseline="30000" dirty="0">
                <a:latin typeface="Arial"/>
                <a:ea typeface="ＭＳ Ｐゴシック" charset="-128"/>
              </a:rPr>
              <a:t>th</a:t>
            </a:r>
            <a:r>
              <a:rPr kumimoji="1" lang="en-US" altLang="ja-JP" sz="2400" dirty="0">
                <a:latin typeface="Arial"/>
                <a:ea typeface="ＭＳ Ｐゴシック" charset="-128"/>
              </a:rPr>
              <a:t>, December</a:t>
            </a:r>
            <a:br>
              <a:rPr kumimoji="1" lang="ja-JP" altLang="en-US" sz="2400" dirty="0">
                <a:latin typeface="Arial"/>
                <a:ea typeface="ＭＳ Ｐゴシック" charset="-128"/>
              </a:rPr>
            </a:br>
            <a:r>
              <a:rPr kumimoji="1" lang="en-US" altLang="ja-JP" sz="2400" dirty="0">
                <a:solidFill>
                  <a:srgbClr val="FF0000"/>
                </a:solidFill>
                <a:latin typeface="Arial"/>
                <a:ea typeface="ＭＳ Ｐゴシック" charset="-128"/>
              </a:rPr>
              <a:t>10:25〜12:10  </a:t>
            </a:r>
            <a:r>
              <a:rPr kumimoji="1" lang="ja-JP" altLang="en-US" sz="2400" dirty="0">
                <a:solidFill>
                  <a:srgbClr val="FF0000"/>
                </a:solidFill>
                <a:latin typeface="Arial"/>
                <a:ea typeface="ＭＳ Ｐゴシック" charset="-128"/>
              </a:rPr>
              <a:t>： </a:t>
            </a:r>
            <a:r>
              <a:rPr kumimoji="1" lang="en-US" altLang="ja-JP" sz="2400" dirty="0">
                <a:solidFill>
                  <a:srgbClr val="FF0000"/>
                </a:solidFill>
                <a:latin typeface="Arial" charset="0"/>
                <a:ea typeface="ＭＳ Ｐゴシック" charset="-128"/>
              </a:rPr>
              <a:t>DNA Damages and Repair</a:t>
            </a:r>
          </a:p>
          <a:p>
            <a:pPr defTabSz="914400" fontAlgn="base">
              <a:spcBef>
                <a:spcPct val="0"/>
              </a:spcBef>
              <a:spcAft>
                <a:spcPct val="0"/>
              </a:spcAft>
              <a:defRPr/>
            </a:pPr>
            <a:r>
              <a:rPr kumimoji="1" lang="en-US" altLang="ja-JP" sz="2400" dirty="0">
                <a:latin typeface="Arial"/>
                <a:ea typeface="ＭＳ Ｐゴシック" charset="-128"/>
              </a:rPr>
              <a:t>13:00〜14:45  </a:t>
            </a:r>
            <a:r>
              <a:rPr kumimoji="1" lang="ja-JP" altLang="en-US" sz="2400" dirty="0">
                <a:latin typeface="Arial"/>
                <a:ea typeface="ＭＳ Ｐゴシック" charset="-128"/>
              </a:rPr>
              <a:t>：</a:t>
            </a:r>
            <a:r>
              <a:rPr kumimoji="1" lang="en-US" altLang="ja-JP" sz="2400" dirty="0">
                <a:latin typeface="Arial" charset="0"/>
                <a:ea typeface="ＭＳ Ｐゴシック" charset="-128"/>
              </a:rPr>
              <a:t> Impacts of Radiation on Human Health</a:t>
            </a:r>
            <a:endParaRPr kumimoji="1" lang="en-US" altLang="ja-JP" sz="2400" dirty="0">
              <a:latin typeface="Arial"/>
              <a:ea typeface="ＭＳ Ｐゴシック" charset="-128"/>
            </a:endParaRPr>
          </a:p>
          <a:p>
            <a:pPr defTabSz="914400" fontAlgn="base">
              <a:spcBef>
                <a:spcPct val="0"/>
              </a:spcBef>
              <a:spcAft>
                <a:spcPct val="0"/>
              </a:spcAft>
              <a:defRPr/>
            </a:pPr>
            <a:r>
              <a:rPr kumimoji="1" lang="en-US" altLang="ja-JP" sz="2400" dirty="0">
                <a:latin typeface="Arial"/>
                <a:ea typeface="ＭＳ Ｐゴシック" charset="-128"/>
              </a:rPr>
              <a:t>14:55〜16:40  </a:t>
            </a:r>
            <a:r>
              <a:rPr kumimoji="1" lang="ja-JP" altLang="en-US" sz="2400" dirty="0">
                <a:latin typeface="Arial"/>
                <a:ea typeface="ＭＳ Ｐゴシック" charset="-128"/>
              </a:rPr>
              <a:t>： </a:t>
            </a:r>
            <a:r>
              <a:rPr kumimoji="1" lang="en-US" altLang="ja-JP" sz="2400" dirty="0">
                <a:latin typeface="Arial" charset="0"/>
                <a:ea typeface="ＭＳ Ｐゴシック" charset="-128"/>
              </a:rPr>
              <a:t>Natural History of Medaka</a:t>
            </a:r>
            <a:endParaRPr kumimoji="1" lang="en-US" altLang="ja-JP" sz="2400" dirty="0">
              <a:latin typeface="Arial"/>
              <a:ea typeface="ＭＳ Ｐゴシック" charset="-128"/>
            </a:endParaRPr>
          </a:p>
          <a:p>
            <a:pPr defTabSz="914400" fontAlgn="base">
              <a:spcBef>
                <a:spcPct val="0"/>
              </a:spcBef>
              <a:spcAft>
                <a:spcPct val="0"/>
              </a:spcAft>
              <a:defRPr/>
            </a:pPr>
            <a:r>
              <a:rPr kumimoji="1" lang="en-US" altLang="ja-JP" sz="2400" dirty="0">
                <a:latin typeface="Arial"/>
                <a:ea typeface="ＭＳ Ｐゴシック" charset="-128"/>
              </a:rPr>
              <a:t>16:50〜18:35</a:t>
            </a:r>
            <a:r>
              <a:rPr kumimoji="1" lang="ja-JP" altLang="en-US" sz="2400" dirty="0">
                <a:latin typeface="Arial"/>
                <a:ea typeface="ＭＳ Ｐゴシック" charset="-128"/>
              </a:rPr>
              <a:t> </a:t>
            </a:r>
            <a:r>
              <a:rPr kumimoji="1" lang="en-US" altLang="ja-JP" sz="2400" dirty="0">
                <a:latin typeface="Arial"/>
                <a:ea typeface="ＭＳ Ｐゴシック" charset="-128"/>
              </a:rPr>
              <a:t> </a:t>
            </a:r>
            <a:r>
              <a:rPr kumimoji="1" lang="ja-JP" altLang="en-US" sz="2400" dirty="0">
                <a:latin typeface="Arial"/>
                <a:ea typeface="ＭＳ Ｐゴシック" charset="-128"/>
              </a:rPr>
              <a:t>：</a:t>
            </a:r>
            <a:r>
              <a:rPr kumimoji="1" lang="en-US" altLang="ja-JP" sz="2400" dirty="0">
                <a:latin typeface="Arial" charset="0"/>
                <a:ea typeface="ＭＳ Ｐゴシック" charset="-128"/>
              </a:rPr>
              <a:t> What Medaka Taught Me</a:t>
            </a:r>
            <a:endParaRPr kumimoji="1" lang="en-US" altLang="ja-JP" sz="2400" dirty="0">
              <a:latin typeface="Arial"/>
              <a:ea typeface="ＭＳ Ｐゴシック" charset="-128"/>
            </a:endParaRPr>
          </a:p>
          <a:p>
            <a:pPr defTabSz="914400" fontAlgn="base">
              <a:spcBef>
                <a:spcPct val="0"/>
              </a:spcBef>
              <a:spcAft>
                <a:spcPct val="0"/>
              </a:spcAft>
              <a:defRPr/>
            </a:pPr>
            <a:br>
              <a:rPr kumimoji="1" lang="en-US" altLang="ja-JP" sz="2400" dirty="0">
                <a:latin typeface="Arial"/>
                <a:ea typeface="ＭＳ Ｐゴシック" charset="-128"/>
              </a:rPr>
            </a:br>
            <a:endParaRPr kumimoji="1" lang="en-US" altLang="ja-JP" sz="2000" dirty="0">
              <a:latin typeface="Arial"/>
              <a:ea typeface="ＭＳ Ｐゴシック" charset="-128"/>
            </a:endParaRPr>
          </a:p>
          <a:p>
            <a:pPr defTabSz="914400" fontAlgn="base">
              <a:spcBef>
                <a:spcPct val="0"/>
              </a:spcBef>
              <a:spcAft>
                <a:spcPct val="0"/>
              </a:spcAft>
              <a:defRPr/>
            </a:pPr>
            <a:r>
              <a:rPr kumimoji="1" lang="en-US" altLang="ja-JP" sz="1600" dirty="0">
                <a:latin typeface="Arial"/>
                <a:ea typeface="ＭＳ Ｐゴシック" charset="-128"/>
              </a:rPr>
              <a:t>https://webpark1015.sakura.ne.jp/2023_11_28_29_ShojiODA/</a:t>
            </a:r>
            <a:endParaRPr kumimoji="1" lang="ja-JP" altLang="en-US" sz="1600" dirty="0">
              <a:latin typeface="Arial"/>
              <a:ea typeface="ＭＳ Ｐゴシック" charset="-128"/>
            </a:endParaRPr>
          </a:p>
        </p:txBody>
      </p:sp>
    </p:spTree>
    <p:extLst>
      <p:ext uri="{BB962C8B-B14F-4D97-AF65-F5344CB8AC3E}">
        <p14:creationId xmlns:p14="http://schemas.microsoft.com/office/powerpoint/2010/main" val="114119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3068891" y="3932913"/>
            <a:ext cx="2943692" cy="703680"/>
            <a:chOff x="3068891" y="3932913"/>
            <a:chExt cx="2943692" cy="703680"/>
          </a:xfrm>
        </p:grpSpPr>
        <p:sp>
          <p:nvSpPr>
            <p:cNvPr id="4" name="下矢印 3"/>
            <p:cNvSpPr/>
            <p:nvPr/>
          </p:nvSpPr>
          <p:spPr>
            <a:xfrm rot="2700000">
              <a:off x="3291202" y="3967054"/>
              <a:ext cx="259057" cy="70368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下矢印 26"/>
            <p:cNvSpPr/>
            <p:nvPr/>
          </p:nvSpPr>
          <p:spPr>
            <a:xfrm rot="18900000" flipH="1">
              <a:off x="5753526" y="3932913"/>
              <a:ext cx="259057" cy="70368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9" name="楕円 8"/>
          <p:cNvSpPr/>
          <p:nvPr/>
        </p:nvSpPr>
        <p:spPr>
          <a:xfrm>
            <a:off x="3505261" y="3750127"/>
            <a:ext cx="2024681" cy="1756470"/>
          </a:xfrm>
          <a:prstGeom prst="ellipse">
            <a:avLst/>
          </a:prstGeom>
          <a:noFill/>
          <a:ln w="76200">
            <a:solidFill>
              <a:srgbClr val="FFCC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p:cNvSpPr txBox="1"/>
          <p:nvPr/>
        </p:nvSpPr>
        <p:spPr>
          <a:xfrm>
            <a:off x="809283" y="471083"/>
            <a:ext cx="825127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To repair DNA damages, cells have to arrest cell cycle.</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1726120" y="1808465"/>
            <a:ext cx="355828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DNA damage</a:t>
            </a:r>
            <a:r>
              <a:rPr kumimoji="1" lang="en-US" altLang="ja-JP" sz="2800" b="0" i="0" u="none" strike="noStrike" kern="1200" cap="none" spc="0" normalizeH="0" noProof="0" dirty="0">
                <a:ln>
                  <a:noFill/>
                </a:ln>
                <a:solidFill>
                  <a:prstClr val="black"/>
                </a:solidFill>
                <a:effectLst/>
                <a:uLnTx/>
                <a:uFillTx/>
                <a:latin typeface="Calibri" panose="020F0502020204030204"/>
                <a:ea typeface="游ゴシック" panose="020B0400000000000000" pitchFamily="50" charset="-128"/>
                <a:cs typeface="+mn-cs"/>
              </a:rPr>
              <a:t> induction</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テキスト ボックス 4"/>
          <p:cNvSpPr txBox="1"/>
          <p:nvPr/>
        </p:nvSpPr>
        <p:spPr>
          <a:xfrm>
            <a:off x="1726120" y="1166737"/>
            <a:ext cx="299011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Expose to radiation</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3227855" y="3398741"/>
            <a:ext cx="280845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Cell cycle arrest</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p:cNvSpPr txBox="1"/>
          <p:nvPr/>
        </p:nvSpPr>
        <p:spPr>
          <a:xfrm>
            <a:off x="1411640" y="4634065"/>
            <a:ext cx="280845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DNA Repair</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4934922" y="4634065"/>
            <a:ext cx="343982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Apoptotic cell death</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4051562" y="4052772"/>
            <a:ext cx="1051891" cy="769441"/>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4400" b="0" i="0" u="none"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p53</a:t>
            </a:r>
            <a:endParaRPr kumimoji="1" lang="ja-JP" altLang="en-US" sz="4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grpSp>
        <p:nvGrpSpPr>
          <p:cNvPr id="15" name="グループ化 14"/>
          <p:cNvGrpSpPr/>
          <p:nvPr/>
        </p:nvGrpSpPr>
        <p:grpSpPr>
          <a:xfrm>
            <a:off x="6438184" y="1872343"/>
            <a:ext cx="3178873" cy="2321009"/>
            <a:chOff x="6509691" y="1296064"/>
            <a:chExt cx="3178873" cy="2321009"/>
          </a:xfrm>
        </p:grpSpPr>
        <p:sp>
          <p:nvSpPr>
            <p:cNvPr id="11" name="テキスト ボックス 10"/>
            <p:cNvSpPr txBox="1"/>
            <p:nvPr/>
          </p:nvSpPr>
          <p:spPr>
            <a:xfrm>
              <a:off x="8049799" y="2676798"/>
              <a:ext cx="1146468" cy="523220"/>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l-GR"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γ</a:t>
              </a:r>
              <a:r>
                <a:rPr kumimoji="1" lang="en-US" altLang="ja-JP" sz="2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H2AX</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p:cNvSpPr txBox="1"/>
            <p:nvPr/>
          </p:nvSpPr>
          <p:spPr>
            <a:xfrm>
              <a:off x="7288804" y="3247741"/>
              <a:ext cx="23997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Calibri" panose="020F0502020204030204"/>
                  <a:ea typeface="游ゴシック" panose="020B0400000000000000" pitchFamily="50" charset="-128"/>
                </a:rPr>
                <a:t>= phosphorylated</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H2AX</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3" name="図 12"/>
            <p:cNvPicPr>
              <a:picLocks noChangeAspect="1"/>
            </p:cNvPicPr>
            <p:nvPr/>
          </p:nvPicPr>
          <p:blipFill rotWithShape="1">
            <a:blip r:embed="rId2"/>
            <a:srcRect t="7736" r="33987" b="2665"/>
            <a:stretch/>
          </p:blipFill>
          <p:spPr>
            <a:xfrm>
              <a:off x="6509691" y="1296064"/>
              <a:ext cx="2870578" cy="1306286"/>
            </a:xfrm>
            <a:prstGeom prst="rect">
              <a:avLst/>
            </a:prstGeom>
          </p:spPr>
        </p:pic>
        <p:sp>
          <p:nvSpPr>
            <p:cNvPr id="14" name="テキスト ボックス 13"/>
            <p:cNvSpPr txBox="1"/>
            <p:nvPr/>
          </p:nvSpPr>
          <p:spPr>
            <a:xfrm>
              <a:off x="6887963" y="2626943"/>
              <a:ext cx="6333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DAPI</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6" name="テキスト ボックス 15"/>
          <p:cNvSpPr txBox="1"/>
          <p:nvPr/>
        </p:nvSpPr>
        <p:spPr>
          <a:xfrm>
            <a:off x="6891765" y="5192875"/>
            <a:ext cx="1116011"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Caspase 3</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3" name="グループ化 22"/>
          <p:cNvGrpSpPr/>
          <p:nvPr/>
        </p:nvGrpSpPr>
        <p:grpSpPr>
          <a:xfrm>
            <a:off x="54152" y="3198538"/>
            <a:ext cx="3394904" cy="1421880"/>
            <a:chOff x="54152" y="3198538"/>
            <a:chExt cx="3394904" cy="1421880"/>
          </a:xfrm>
        </p:grpSpPr>
        <p:sp>
          <p:nvSpPr>
            <p:cNvPr id="18" name="テキスト ボックス 17"/>
            <p:cNvSpPr txBox="1"/>
            <p:nvPr/>
          </p:nvSpPr>
          <p:spPr>
            <a:xfrm>
              <a:off x="2057754" y="3198538"/>
              <a:ext cx="824521"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Cyclins</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p:cNvSpPr txBox="1"/>
            <p:nvPr/>
          </p:nvSpPr>
          <p:spPr>
            <a:xfrm>
              <a:off x="54152" y="3974087"/>
              <a:ext cx="3394904" cy="646331"/>
            </a:xfrm>
            <a:prstGeom prst="rect">
              <a:avLst/>
            </a:prstGeom>
            <a:noFill/>
            <a:ln>
              <a:solidFill>
                <a:schemeClr val="tx1"/>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ataxia telangiectasia mutated</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pSp>
      <p:grpSp>
        <p:nvGrpSpPr>
          <p:cNvPr id="24" name="グループ化 23"/>
          <p:cNvGrpSpPr/>
          <p:nvPr/>
        </p:nvGrpSpPr>
        <p:grpSpPr>
          <a:xfrm>
            <a:off x="995879" y="5321931"/>
            <a:ext cx="2690206" cy="916790"/>
            <a:chOff x="995879" y="5321931"/>
            <a:chExt cx="2690206" cy="916790"/>
          </a:xfrm>
        </p:grpSpPr>
        <p:sp>
          <p:nvSpPr>
            <p:cNvPr id="17" name="テキスト ボックス 16"/>
            <p:cNvSpPr txBox="1"/>
            <p:nvPr/>
          </p:nvSpPr>
          <p:spPr>
            <a:xfrm>
              <a:off x="995879" y="5321931"/>
              <a:ext cx="1147559" cy="36933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DNA-</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PKcs</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2302020" y="5321931"/>
              <a:ext cx="980974"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Ku70</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/80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テキスト ボックス 20"/>
            <p:cNvSpPr txBox="1"/>
            <p:nvPr/>
          </p:nvSpPr>
          <p:spPr>
            <a:xfrm>
              <a:off x="2879902" y="5855909"/>
              <a:ext cx="806183"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BRCA1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p:cNvSpPr txBox="1"/>
            <p:nvPr/>
          </p:nvSpPr>
          <p:spPr>
            <a:xfrm>
              <a:off x="1866491" y="5869389"/>
              <a:ext cx="681597"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NBS1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5" name="テキスト ボックス 24"/>
          <p:cNvSpPr txBox="1"/>
          <p:nvPr/>
        </p:nvSpPr>
        <p:spPr>
          <a:xfrm flipH="1">
            <a:off x="4389062" y="5902075"/>
            <a:ext cx="5005405" cy="646331"/>
          </a:xfrm>
          <a:prstGeom prst="rect">
            <a:avLst/>
          </a:prstGeom>
          <a:noFill/>
          <a:ln>
            <a:solidFill>
              <a:srgbClr val="FF0000"/>
            </a:solidFill>
          </a:ln>
        </p:spPr>
        <p:txBody>
          <a:bodyPr wrap="square" rtlCol="0">
            <a:spAutoFit/>
          </a:bodyPr>
          <a:lstStyle/>
          <a:p>
            <a:pPr lvl="0">
              <a:defRPr/>
            </a:pPr>
            <a:r>
              <a:rPr kumimoji="1" lang="en-US" altLang="ja-JP" dirty="0">
                <a:solidFill>
                  <a:srgbClr val="FF0000"/>
                </a:solidFill>
              </a:rPr>
              <a:t>Defects in DNA repair-related genes are very often associated with defects in spermatogenesis. </a:t>
            </a:r>
            <a:endPar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421F82C5-95B5-52F0-DB0A-B110CE1580C4}"/>
              </a:ext>
            </a:extLst>
          </p:cNvPr>
          <p:cNvSpPr txBox="1"/>
          <p:nvPr/>
        </p:nvSpPr>
        <p:spPr>
          <a:xfrm>
            <a:off x="5103453" y="4443696"/>
            <a:ext cx="3821495" cy="369332"/>
          </a:xfrm>
          <a:prstGeom prst="rect">
            <a:avLst/>
          </a:prstGeom>
          <a:solidFill>
            <a:schemeClr val="bg1"/>
          </a:solidFill>
          <a:ln>
            <a:solidFill>
              <a:srgbClr val="FF0000"/>
            </a:solidFill>
          </a:ln>
        </p:spPr>
        <p:txBody>
          <a:bodyPr wrap="none" rtlCol="0">
            <a:spAutoFit/>
          </a:bodyPr>
          <a:lstStyle/>
          <a:p>
            <a:r>
              <a:rPr kumimoji="1" lang="en-US" altLang="ja-JP" dirty="0">
                <a:solidFill>
                  <a:srgbClr val="FF0000"/>
                </a:solidFill>
              </a:rPr>
              <a:t>Most famous “tumor suppressor gene”</a:t>
            </a:r>
            <a:endParaRPr kumimoji="1" lang="ja-JP" altLang="en-US" dirty="0">
              <a:solidFill>
                <a:srgbClr val="FF0000"/>
              </a:solidFill>
            </a:endParaRPr>
          </a:p>
        </p:txBody>
      </p:sp>
    </p:spTree>
    <p:extLst>
      <p:ext uri="{BB962C8B-B14F-4D97-AF65-F5344CB8AC3E}">
        <p14:creationId xmlns:p14="http://schemas.microsoft.com/office/powerpoint/2010/main" val="18573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 grpId="0"/>
      <p:bldP spid="6" grpId="0"/>
      <p:bldP spid="7" grpId="0"/>
      <p:bldP spid="8" grpId="0"/>
      <p:bldP spid="10" grpId="0" animBg="1"/>
      <p:bldP spid="16"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77974" y="2632264"/>
            <a:ext cx="464678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Homologous recombination (HR)</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相同組換え</a:t>
            </a:r>
          </a:p>
        </p:txBody>
      </p:sp>
      <p:sp>
        <p:nvSpPr>
          <p:cNvPr id="11" name="テキスト ボックス 10"/>
          <p:cNvSpPr txBox="1"/>
          <p:nvPr/>
        </p:nvSpPr>
        <p:spPr>
          <a:xfrm>
            <a:off x="1077974" y="4124341"/>
            <a:ext cx="547137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Non-Homologous End Joining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NHEJ</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非相同末端結合</a:t>
            </a:r>
          </a:p>
        </p:txBody>
      </p:sp>
      <p:sp>
        <p:nvSpPr>
          <p:cNvPr id="2" name="テキスト ボックス 1"/>
          <p:cNvSpPr txBox="1"/>
          <p:nvPr/>
        </p:nvSpPr>
        <p:spPr>
          <a:xfrm>
            <a:off x="1424339" y="3093206"/>
            <a:ext cx="7788934" cy="646331"/>
          </a:xfrm>
          <a:prstGeom prst="rect">
            <a:avLst/>
          </a:prstGeom>
          <a:noFill/>
        </p:spPr>
        <p:txBody>
          <a:bodyPr wrap="square" rtlCol="0">
            <a:spAutoFit/>
          </a:bodyPr>
          <a:lstStyle/>
          <a:p>
            <a:r>
              <a:rPr kumimoji="1" lang="en-US" altLang="ja-JP" dirty="0">
                <a:solidFill>
                  <a:srgbClr val="FF0000"/>
                </a:solidFill>
              </a:rPr>
              <a:t>The enzymatic mechanism of HR process is almost identical to the molecular mechanism of genetic recombination during meiosis.</a:t>
            </a:r>
          </a:p>
        </p:txBody>
      </p:sp>
      <p:sp>
        <p:nvSpPr>
          <p:cNvPr id="8" name="テキスト ボックス 7"/>
          <p:cNvSpPr txBox="1"/>
          <p:nvPr/>
        </p:nvSpPr>
        <p:spPr>
          <a:xfrm>
            <a:off x="718520" y="1694073"/>
            <a:ext cx="6875472" cy="523220"/>
          </a:xfrm>
          <a:prstGeom prst="rect">
            <a:avLst/>
          </a:prstGeom>
          <a:noFill/>
        </p:spPr>
        <p:txBody>
          <a:bodyPr wrap="none" rtlCol="0">
            <a:spAutoFit/>
          </a:bodyPr>
          <a:lstStyle/>
          <a:p>
            <a:r>
              <a:rPr kumimoji="1" lang="en-US" altLang="ja-JP" sz="2800" dirty="0"/>
              <a:t>Cells have 2 main machineries to repair </a:t>
            </a:r>
            <a:r>
              <a:rPr kumimoji="1" lang="en-US" altLang="ja-JP" sz="2800" dirty="0" err="1"/>
              <a:t>DSBs</a:t>
            </a:r>
            <a:r>
              <a:rPr kumimoji="1" lang="en-US" altLang="ja-JP" sz="2800" dirty="0"/>
              <a:t>. </a:t>
            </a:r>
            <a:endParaRPr kumimoji="1" lang="ja-JP" altLang="en-US" sz="2800" dirty="0"/>
          </a:p>
        </p:txBody>
      </p:sp>
      <p:sp>
        <p:nvSpPr>
          <p:cNvPr id="12" name="テキスト ボックス 11"/>
          <p:cNvSpPr txBox="1"/>
          <p:nvPr/>
        </p:nvSpPr>
        <p:spPr>
          <a:xfrm>
            <a:off x="718520" y="606657"/>
            <a:ext cx="7831120" cy="830997"/>
          </a:xfrm>
          <a:prstGeom prst="rect">
            <a:avLst/>
          </a:prstGeom>
          <a:noFill/>
        </p:spPr>
        <p:txBody>
          <a:bodyPr wrap="square" rtlCol="0">
            <a:spAutoFit/>
          </a:bodyPr>
          <a:lstStyle/>
          <a:p>
            <a:r>
              <a:rPr kumimoji="1" lang="en-US" altLang="ja-JP" sz="2400" dirty="0"/>
              <a:t>Cells can not divide when DNA double strand  is broken.</a:t>
            </a:r>
          </a:p>
          <a:p>
            <a:r>
              <a:rPr kumimoji="1" lang="en-US" altLang="ja-JP" sz="2400" dirty="0"/>
              <a:t>So, cells repair </a:t>
            </a:r>
            <a:r>
              <a:rPr kumimoji="1" lang="en-US" altLang="ja-JP" sz="2400" dirty="0" err="1"/>
              <a:t>DSBs</a:t>
            </a:r>
            <a:r>
              <a:rPr kumimoji="1" lang="en-US" altLang="ja-JP" sz="2400" dirty="0"/>
              <a:t> very well.</a:t>
            </a:r>
            <a:endParaRPr kumimoji="1" lang="ja-JP" altLang="en-US" sz="2400" dirty="0"/>
          </a:p>
        </p:txBody>
      </p:sp>
    </p:spTree>
    <p:extLst>
      <p:ext uri="{BB962C8B-B14F-4D97-AF65-F5344CB8AC3E}">
        <p14:creationId xmlns:p14="http://schemas.microsoft.com/office/powerpoint/2010/main" val="1348896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69304" t="8000" r="8423" b="71000"/>
          <a:stretch/>
        </p:blipFill>
        <p:spPr>
          <a:xfrm>
            <a:off x="1381147" y="261369"/>
            <a:ext cx="2620959" cy="3494612"/>
          </a:xfrm>
          <a:prstGeom prst="rect">
            <a:avLst/>
          </a:prstGeom>
        </p:spPr>
      </p:pic>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21787" t="29000" r="35152" b="3800"/>
          <a:stretch/>
        </p:blipFill>
        <p:spPr>
          <a:xfrm>
            <a:off x="6557384" y="1"/>
            <a:ext cx="3104472" cy="6851247"/>
          </a:xfrm>
          <a:prstGeom prst="rect">
            <a:avLst/>
          </a:prstGeom>
        </p:spPr>
      </p:pic>
      <p:sp>
        <p:nvSpPr>
          <p:cNvPr id="5" name="テキスト ボックス 4"/>
          <p:cNvSpPr txBox="1"/>
          <p:nvPr/>
        </p:nvSpPr>
        <p:spPr>
          <a:xfrm>
            <a:off x="4635365" y="603385"/>
            <a:ext cx="1338828" cy="369332"/>
          </a:xfrm>
          <a:prstGeom prst="rect">
            <a:avLst/>
          </a:prstGeom>
          <a:noFill/>
        </p:spPr>
        <p:txBody>
          <a:bodyPr wrap="none" rtlCol="0">
            <a:spAutoFit/>
          </a:bodyPr>
          <a:lstStyle/>
          <a:p>
            <a:pPr defTabSz="914400" fontAlgn="base">
              <a:spcBef>
                <a:spcPct val="0"/>
              </a:spcBef>
              <a:spcAft>
                <a:spcPct val="0"/>
              </a:spcAft>
              <a:defRPr/>
            </a:pPr>
            <a:r>
              <a:rPr kumimoji="1" lang="en-US" altLang="ja-JP" dirty="0">
                <a:solidFill>
                  <a:srgbClr val="000000"/>
                </a:solidFill>
                <a:latin typeface="Arial" charset="0"/>
                <a:ea typeface="ＭＳ Ｐゴシック" charset="-128"/>
              </a:rPr>
              <a:t>1</a:t>
            </a:r>
            <a:r>
              <a:rPr kumimoji="1" lang="en-US" altLang="ja-JP" dirty="0" err="1">
                <a:solidFill>
                  <a:srgbClr val="000000"/>
                </a:solidFill>
                <a:latin typeface="Arial" charset="0"/>
                <a:ea typeface="ＭＳ Ｐゴシック" charset="-128"/>
              </a:rPr>
              <a:t>st</a:t>
            </a:r>
            <a:r>
              <a:rPr kumimoji="1" lang="en-US" altLang="ja-JP" dirty="0">
                <a:solidFill>
                  <a:srgbClr val="000000"/>
                </a:solidFill>
                <a:latin typeface="Arial" charset="0"/>
                <a:ea typeface="ＭＳ Ｐゴシック" charset="-128"/>
              </a:rPr>
              <a:t> Meiosis</a:t>
            </a:r>
            <a:endParaRPr kumimoji="1" lang="ja-JP" altLang="en-US" dirty="0">
              <a:solidFill>
                <a:srgbClr val="000000"/>
              </a:solidFill>
              <a:latin typeface="Arial" charset="0"/>
              <a:ea typeface="ＭＳ Ｐゴシック" charset="-128"/>
            </a:endParaRPr>
          </a:p>
        </p:txBody>
      </p:sp>
      <p:sp>
        <p:nvSpPr>
          <p:cNvPr id="6" name="テキスト ボックス 5"/>
          <p:cNvSpPr txBox="1"/>
          <p:nvPr/>
        </p:nvSpPr>
        <p:spPr>
          <a:xfrm>
            <a:off x="4109782" y="1162907"/>
            <a:ext cx="2499402" cy="2308324"/>
          </a:xfrm>
          <a:prstGeom prst="rect">
            <a:avLst/>
          </a:prstGeom>
          <a:solidFill>
            <a:schemeClr val="bg1"/>
          </a:solidFill>
        </p:spPr>
        <p:txBody>
          <a:bodyPr wrap="none" rtlCol="0">
            <a:spAutoFit/>
          </a:bodyPr>
          <a:lstStyle/>
          <a:p>
            <a:pPr defTabSz="914400" fontAlgn="base">
              <a:spcBef>
                <a:spcPct val="0"/>
              </a:spcBef>
              <a:spcAft>
                <a:spcPct val="0"/>
              </a:spcAft>
              <a:defRPr/>
            </a:pPr>
            <a:r>
              <a:rPr kumimoji="1" lang="ja-JP" altLang="en-US" sz="1600" dirty="0">
                <a:solidFill>
                  <a:srgbClr val="000000"/>
                </a:solidFill>
                <a:latin typeface="Arial" charset="0"/>
                <a:ea typeface="ＭＳ Ｐゴシック" charset="-128"/>
              </a:rPr>
              <a:t>細糸期　</a:t>
            </a:r>
            <a:r>
              <a:rPr kumimoji="1" lang="en-US" altLang="ja-JP" sz="1600" dirty="0">
                <a:solidFill>
                  <a:srgbClr val="000000"/>
                </a:solidFill>
                <a:latin typeface="Arial" charset="0"/>
                <a:ea typeface="ＭＳ Ｐゴシック" charset="-128"/>
              </a:rPr>
              <a:t> </a:t>
            </a:r>
            <a:r>
              <a:rPr kumimoji="1" lang="en-US" altLang="ja-JP" sz="1600" dirty="0" err="1">
                <a:solidFill>
                  <a:srgbClr val="000000"/>
                </a:solidFill>
                <a:latin typeface="Arial" charset="0"/>
                <a:ea typeface="ＭＳ Ｐゴシック" charset="-128"/>
              </a:rPr>
              <a:t>leptotene</a:t>
            </a:r>
            <a:r>
              <a:rPr kumimoji="1" lang="en-US" altLang="ja-JP" sz="1600" dirty="0">
                <a:solidFill>
                  <a:srgbClr val="000000"/>
                </a:solidFill>
                <a:latin typeface="Arial" charset="0"/>
                <a:ea typeface="ＭＳ Ｐゴシック" charset="-128"/>
              </a:rPr>
              <a:t> phase</a:t>
            </a:r>
          </a:p>
          <a:p>
            <a:pPr defTabSz="914400" fontAlgn="base">
              <a:spcBef>
                <a:spcPct val="0"/>
              </a:spcBef>
              <a:spcAft>
                <a:spcPct val="0"/>
              </a:spcAft>
              <a:defRPr/>
            </a:pPr>
            <a:endParaRPr kumimoji="1" lang="en-US" altLang="ja-JP" sz="1600" dirty="0">
              <a:solidFill>
                <a:srgbClr val="000000"/>
              </a:solidFill>
              <a:latin typeface="Arial" charset="0"/>
              <a:ea typeface="ＭＳ Ｐゴシック" charset="-128"/>
            </a:endParaRPr>
          </a:p>
          <a:p>
            <a:pPr defTabSz="914400" fontAlgn="base">
              <a:spcBef>
                <a:spcPct val="0"/>
              </a:spcBef>
              <a:spcAft>
                <a:spcPct val="0"/>
              </a:spcAft>
              <a:defRPr/>
            </a:pPr>
            <a:r>
              <a:rPr kumimoji="1" lang="ja-JP" altLang="en-US" sz="1600" dirty="0">
                <a:solidFill>
                  <a:srgbClr val="000000"/>
                </a:solidFill>
                <a:latin typeface="Arial" charset="0"/>
                <a:ea typeface="ＭＳ Ｐゴシック" charset="-128"/>
              </a:rPr>
              <a:t>合糸期　</a:t>
            </a:r>
            <a:r>
              <a:rPr kumimoji="1" lang="en-US" altLang="ja-JP" sz="1600" dirty="0">
                <a:solidFill>
                  <a:srgbClr val="000000"/>
                </a:solidFill>
                <a:latin typeface="Arial" charset="0"/>
                <a:ea typeface="ＭＳ Ｐゴシック" charset="-128"/>
              </a:rPr>
              <a:t> </a:t>
            </a:r>
            <a:r>
              <a:rPr kumimoji="1" lang="en-US" altLang="ja-JP" sz="1600" dirty="0" err="1">
                <a:solidFill>
                  <a:srgbClr val="000000"/>
                </a:solidFill>
                <a:latin typeface="Arial" charset="0"/>
                <a:ea typeface="ＭＳ Ｐゴシック" charset="-128"/>
              </a:rPr>
              <a:t>zigotene</a:t>
            </a:r>
            <a:r>
              <a:rPr kumimoji="1" lang="en-US" altLang="ja-JP" sz="1600" dirty="0">
                <a:solidFill>
                  <a:srgbClr val="000000"/>
                </a:solidFill>
                <a:latin typeface="Arial" charset="0"/>
                <a:ea typeface="ＭＳ Ｐゴシック" charset="-128"/>
              </a:rPr>
              <a:t> stage</a:t>
            </a:r>
          </a:p>
          <a:p>
            <a:pPr defTabSz="914400" fontAlgn="base">
              <a:spcBef>
                <a:spcPct val="0"/>
              </a:spcBef>
              <a:spcAft>
                <a:spcPct val="0"/>
              </a:spcAft>
              <a:defRPr/>
            </a:pPr>
            <a:endParaRPr kumimoji="1" lang="en-US" altLang="ja-JP" sz="1600" dirty="0">
              <a:solidFill>
                <a:srgbClr val="000000"/>
              </a:solidFill>
              <a:latin typeface="Arial" charset="0"/>
              <a:ea typeface="ＭＳ Ｐゴシック" charset="-128"/>
            </a:endParaRPr>
          </a:p>
          <a:p>
            <a:pPr defTabSz="914400" fontAlgn="base">
              <a:spcBef>
                <a:spcPct val="0"/>
              </a:spcBef>
              <a:spcAft>
                <a:spcPct val="0"/>
              </a:spcAft>
              <a:defRPr/>
            </a:pPr>
            <a:r>
              <a:rPr kumimoji="1" lang="ja-JP" altLang="en-US" sz="1600" dirty="0">
                <a:solidFill>
                  <a:srgbClr val="000000"/>
                </a:solidFill>
                <a:latin typeface="Arial" charset="0"/>
                <a:ea typeface="ＭＳ Ｐゴシック" charset="-128"/>
              </a:rPr>
              <a:t>太糸期　</a:t>
            </a:r>
            <a:r>
              <a:rPr kumimoji="1" lang="en-US" altLang="ja-JP" sz="1600" dirty="0">
                <a:solidFill>
                  <a:srgbClr val="000000"/>
                </a:solidFill>
                <a:latin typeface="Arial" charset="0"/>
                <a:ea typeface="ＭＳ Ｐゴシック" charset="-128"/>
              </a:rPr>
              <a:t> </a:t>
            </a:r>
            <a:r>
              <a:rPr kumimoji="1" lang="en-US" altLang="ja-JP" sz="1600" dirty="0" err="1">
                <a:solidFill>
                  <a:srgbClr val="000000"/>
                </a:solidFill>
                <a:latin typeface="Arial" charset="0"/>
                <a:ea typeface="ＭＳ Ｐゴシック" charset="-128"/>
              </a:rPr>
              <a:t>pachytene</a:t>
            </a:r>
            <a:r>
              <a:rPr kumimoji="1" lang="en-US" altLang="ja-JP" sz="1600" dirty="0">
                <a:solidFill>
                  <a:srgbClr val="000000"/>
                </a:solidFill>
                <a:latin typeface="Arial" charset="0"/>
                <a:ea typeface="ＭＳ Ｐゴシック" charset="-128"/>
              </a:rPr>
              <a:t> stage</a:t>
            </a:r>
          </a:p>
          <a:p>
            <a:pPr defTabSz="914400" fontAlgn="base">
              <a:spcBef>
                <a:spcPct val="0"/>
              </a:spcBef>
              <a:spcAft>
                <a:spcPct val="0"/>
              </a:spcAft>
              <a:defRPr/>
            </a:pPr>
            <a:endParaRPr kumimoji="1" lang="en-US" altLang="ja-JP" sz="1600" dirty="0">
              <a:solidFill>
                <a:srgbClr val="000000"/>
              </a:solidFill>
              <a:latin typeface="Arial" charset="0"/>
              <a:ea typeface="ＭＳ Ｐゴシック" charset="-128"/>
            </a:endParaRPr>
          </a:p>
          <a:p>
            <a:pPr defTabSz="914400" fontAlgn="base">
              <a:spcBef>
                <a:spcPct val="0"/>
              </a:spcBef>
              <a:spcAft>
                <a:spcPct val="0"/>
              </a:spcAft>
              <a:defRPr/>
            </a:pPr>
            <a:r>
              <a:rPr kumimoji="1" lang="ja-JP" altLang="en-US" sz="1600" dirty="0">
                <a:solidFill>
                  <a:srgbClr val="000000"/>
                </a:solidFill>
                <a:latin typeface="Arial" charset="0"/>
                <a:ea typeface="ＭＳ Ｐゴシック" charset="-128"/>
              </a:rPr>
              <a:t>複糸期　</a:t>
            </a:r>
            <a:r>
              <a:rPr kumimoji="1" lang="en-US" altLang="ja-JP" sz="1600" dirty="0">
                <a:solidFill>
                  <a:srgbClr val="000000"/>
                </a:solidFill>
                <a:latin typeface="Arial" charset="0"/>
                <a:ea typeface="ＭＳ Ｐゴシック" charset="-128"/>
              </a:rPr>
              <a:t> </a:t>
            </a:r>
            <a:r>
              <a:rPr kumimoji="1" lang="en-US" altLang="ja-JP" sz="1600" dirty="0" err="1">
                <a:solidFill>
                  <a:srgbClr val="000000"/>
                </a:solidFill>
                <a:latin typeface="Arial" charset="0"/>
                <a:ea typeface="ＭＳ Ｐゴシック" charset="-128"/>
              </a:rPr>
              <a:t>diplotene</a:t>
            </a:r>
            <a:r>
              <a:rPr kumimoji="1" lang="en-US" altLang="ja-JP" sz="1600" dirty="0">
                <a:solidFill>
                  <a:srgbClr val="000000"/>
                </a:solidFill>
                <a:latin typeface="Arial" charset="0"/>
                <a:ea typeface="ＭＳ Ｐゴシック" charset="-128"/>
              </a:rPr>
              <a:t> stage</a:t>
            </a:r>
          </a:p>
          <a:p>
            <a:pPr defTabSz="914400" fontAlgn="base">
              <a:spcBef>
                <a:spcPct val="0"/>
              </a:spcBef>
              <a:spcAft>
                <a:spcPct val="0"/>
              </a:spcAft>
              <a:defRPr/>
            </a:pPr>
            <a:endParaRPr kumimoji="1" lang="en-US" altLang="ja-JP" sz="1600" dirty="0">
              <a:solidFill>
                <a:srgbClr val="000000"/>
              </a:solidFill>
              <a:latin typeface="Arial" charset="0"/>
              <a:ea typeface="ＭＳ Ｐゴシック" charset="-128"/>
            </a:endParaRPr>
          </a:p>
          <a:p>
            <a:pPr defTabSz="914400" fontAlgn="base">
              <a:spcBef>
                <a:spcPct val="0"/>
              </a:spcBef>
              <a:spcAft>
                <a:spcPct val="0"/>
              </a:spcAft>
              <a:defRPr/>
            </a:pPr>
            <a:r>
              <a:rPr kumimoji="1" lang="ja-JP" altLang="en-US" sz="1600" dirty="0">
                <a:solidFill>
                  <a:srgbClr val="000000"/>
                </a:solidFill>
                <a:latin typeface="Arial" charset="0"/>
                <a:ea typeface="ＭＳ Ｐゴシック" charset="-128"/>
              </a:rPr>
              <a:t>移動期　</a:t>
            </a:r>
            <a:r>
              <a:rPr kumimoji="1" lang="en-US" altLang="ja-JP" sz="1600" dirty="0">
                <a:solidFill>
                  <a:srgbClr val="000000"/>
                </a:solidFill>
                <a:latin typeface="Arial" charset="0"/>
                <a:ea typeface="ＭＳ Ｐゴシック" charset="-128"/>
              </a:rPr>
              <a:t> </a:t>
            </a:r>
            <a:r>
              <a:rPr kumimoji="1" lang="en-US" altLang="ja-JP" sz="1600" dirty="0" err="1">
                <a:solidFill>
                  <a:srgbClr val="000000"/>
                </a:solidFill>
                <a:latin typeface="Arial" charset="0"/>
                <a:ea typeface="ＭＳ Ｐゴシック" charset="-128"/>
              </a:rPr>
              <a:t>diakinesis</a:t>
            </a:r>
            <a:r>
              <a:rPr kumimoji="1" lang="en-US" altLang="ja-JP" sz="1600" dirty="0">
                <a:solidFill>
                  <a:srgbClr val="000000"/>
                </a:solidFill>
                <a:latin typeface="Arial" charset="0"/>
                <a:ea typeface="ＭＳ Ｐゴシック" charset="-128"/>
              </a:rPr>
              <a:t> stage</a:t>
            </a:r>
            <a:endParaRPr kumimoji="1" lang="ja-JP" altLang="en-US" sz="1600" dirty="0">
              <a:solidFill>
                <a:srgbClr val="000000"/>
              </a:solidFill>
              <a:latin typeface="Arial" charset="0"/>
              <a:ea typeface="ＭＳ Ｐゴシック" charset="-128"/>
            </a:endParaRPr>
          </a:p>
        </p:txBody>
      </p:sp>
      <p:cxnSp>
        <p:nvCxnSpPr>
          <p:cNvPr id="10" name="直線矢印コネクタ 9"/>
          <p:cNvCxnSpPr/>
          <p:nvPr/>
        </p:nvCxnSpPr>
        <p:spPr>
          <a:xfrm flipV="1">
            <a:off x="6609184" y="1268760"/>
            <a:ext cx="648072"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6753200" y="2636912"/>
            <a:ext cx="504056"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216963" y="84072"/>
            <a:ext cx="4889453" cy="461665"/>
          </a:xfrm>
          <a:prstGeom prst="rect">
            <a:avLst/>
          </a:prstGeom>
          <a:noFill/>
        </p:spPr>
        <p:txBody>
          <a:bodyPr wrap="square" rtlCol="0">
            <a:spAutoFit/>
          </a:bodyPr>
          <a:lstStyle/>
          <a:p>
            <a:pPr defTabSz="914400" fontAlgn="base">
              <a:spcBef>
                <a:spcPct val="0"/>
              </a:spcBef>
              <a:spcAft>
                <a:spcPct val="0"/>
              </a:spcAft>
            </a:pPr>
            <a:r>
              <a:rPr kumimoji="1" lang="en-US" altLang="ja-JP" sz="2400" dirty="0">
                <a:solidFill>
                  <a:srgbClr val="000000"/>
                </a:solidFill>
                <a:latin typeface="Arial" charset="0"/>
                <a:ea typeface="ＭＳ Ｐゴシック" charset="-128"/>
              </a:rPr>
              <a:t>What is </a:t>
            </a:r>
            <a:r>
              <a:rPr kumimoji="1" lang="en-US" altLang="ja-JP" sz="2400" dirty="0">
                <a:solidFill>
                  <a:srgbClr val="FF0000"/>
                </a:solidFill>
                <a:latin typeface="Arial" charset="0"/>
                <a:ea typeface="ＭＳ Ｐゴシック" charset="-128"/>
              </a:rPr>
              <a:t>genetic recombination</a:t>
            </a:r>
            <a:r>
              <a:rPr kumimoji="1" lang="en-US" altLang="ja-JP" sz="2400" dirty="0">
                <a:solidFill>
                  <a:srgbClr val="000000"/>
                </a:solidFill>
                <a:latin typeface="Arial" charset="0"/>
                <a:ea typeface="ＭＳ Ｐゴシック" charset="-128"/>
              </a:rPr>
              <a:t> ?</a:t>
            </a:r>
            <a:endParaRPr kumimoji="1" lang="ja-JP" altLang="en-US" sz="2400" dirty="0">
              <a:solidFill>
                <a:srgbClr val="000000"/>
              </a:solidFill>
              <a:latin typeface="Arial" charset="0"/>
              <a:ea typeface="ＭＳ Ｐゴシック" charset="-128"/>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5453" t="72050" r="23273" b="4851"/>
          <a:stretch/>
        </p:blipFill>
        <p:spPr>
          <a:xfrm>
            <a:off x="895416" y="3755982"/>
            <a:ext cx="6037804" cy="2767327"/>
          </a:xfrm>
          <a:prstGeom prst="rect">
            <a:avLst/>
          </a:prstGeom>
        </p:spPr>
      </p:pic>
    </p:spTree>
    <p:extLst>
      <p:ext uri="{BB962C8B-B14F-4D97-AF65-F5344CB8AC3E}">
        <p14:creationId xmlns:p14="http://schemas.microsoft.com/office/powerpoint/2010/main" val="353685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相同組換えと非相同末端結合による修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07" y="672560"/>
            <a:ext cx="8096250" cy="5715000"/>
          </a:xfrm>
          <a:prstGeom prst="rect">
            <a:avLst/>
          </a:prstGeom>
        </p:spPr>
      </p:pic>
      <p:sp>
        <p:nvSpPr>
          <p:cNvPr id="5" name="テキスト ボックス 4"/>
          <p:cNvSpPr txBox="1"/>
          <p:nvPr/>
        </p:nvSpPr>
        <p:spPr>
          <a:xfrm>
            <a:off x="1799989" y="6471166"/>
            <a:ext cx="630602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https://atomica.jaea.go.jp/data/fig/fig_pict_09-02-02-12-01.html</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356507" y="160337"/>
            <a:ext cx="349262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Homologous recombination (HR)</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相同組換え</a:t>
            </a:r>
          </a:p>
        </p:txBody>
      </p:sp>
      <p:sp>
        <p:nvSpPr>
          <p:cNvPr id="7" name="テキスト ボックス 6"/>
          <p:cNvSpPr txBox="1"/>
          <p:nvPr/>
        </p:nvSpPr>
        <p:spPr>
          <a:xfrm>
            <a:off x="4597214" y="172348"/>
            <a:ext cx="385554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Non-Homologous End Joining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NHEJ</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非相同末端結合</a:t>
            </a:r>
          </a:p>
        </p:txBody>
      </p:sp>
      <p:sp>
        <p:nvSpPr>
          <p:cNvPr id="2" name="テキスト ボックス 1">
            <a:extLst>
              <a:ext uri="{FF2B5EF4-FFF2-40B4-BE49-F238E27FC236}">
                <a16:creationId xmlns:a16="http://schemas.microsoft.com/office/drawing/2014/main" id="{6A256159-0A03-493F-508E-5FA58616D38D}"/>
              </a:ext>
            </a:extLst>
          </p:cNvPr>
          <p:cNvSpPr txBox="1"/>
          <p:nvPr/>
        </p:nvSpPr>
        <p:spPr>
          <a:xfrm>
            <a:off x="3526974" y="3629340"/>
            <a:ext cx="6237512" cy="206210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 homologous recombination (HR), the chromosome with </a:t>
            </a:r>
            <a:r>
              <a:rPr kumimoji="1" lang="en-US" altLang="ja-JP" sz="16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DSB</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is cut by nucleases and DNA single strands remain. Then, they cross over with the undamaged strands of the homologous chromosome and DNA is synthesized based on the correct nucleotide sequences, and finally the crossing is cut and rejoined.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 non-homologous end joining (</a:t>
            </a:r>
            <a:r>
              <a:rPr kumimoji="1" lang="en-US" altLang="ja-JP" sz="16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NHEJ</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nucleotides are inserted into the broken end without using the sequence of homologous chromosomal DNA and the strands will be rejoined. Thus, incorrect repair often occurs.</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176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Line 19"/>
          <p:cNvSpPr>
            <a:spLocks noChangeShapeType="1"/>
          </p:cNvSpPr>
          <p:nvPr/>
        </p:nvSpPr>
        <p:spPr bwMode="auto">
          <a:xfrm>
            <a:off x="2144688" y="2204864"/>
            <a:ext cx="0" cy="431800"/>
          </a:xfrm>
          <a:prstGeom prst="line">
            <a:avLst/>
          </a:prstGeom>
          <a:noFill/>
          <a:ln w="9525">
            <a:solidFill>
              <a:schemeClr val="tx1"/>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58" name="AutoShape 21"/>
          <p:cNvSpPr>
            <a:spLocks noChangeArrowheads="1"/>
          </p:cNvSpPr>
          <p:nvPr/>
        </p:nvSpPr>
        <p:spPr bwMode="auto">
          <a:xfrm>
            <a:off x="1929309"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61" name="AutoShape 24"/>
          <p:cNvSpPr>
            <a:spLocks noChangeArrowheads="1"/>
          </p:cNvSpPr>
          <p:nvPr/>
        </p:nvSpPr>
        <p:spPr bwMode="auto">
          <a:xfrm>
            <a:off x="2279799" y="2852738"/>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51" name="Text Box 37"/>
          <p:cNvSpPr txBox="1">
            <a:spLocks noChangeArrowheads="1"/>
          </p:cNvSpPr>
          <p:nvPr/>
        </p:nvSpPr>
        <p:spPr bwMode="auto">
          <a:xfrm>
            <a:off x="2053878" y="4824413"/>
            <a:ext cx="450850" cy="64135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3600" dirty="0">
                <a:solidFill>
                  <a:srgbClr val="000000"/>
                </a:solidFill>
                <a:latin typeface="Arial" charset="0"/>
                <a:ea typeface="ＭＳ Ｐゴシック" charset="-128"/>
              </a:rPr>
              <a:t>+</a:t>
            </a:r>
          </a:p>
        </p:txBody>
      </p:sp>
      <p:sp>
        <p:nvSpPr>
          <p:cNvPr id="25607" name="Text Box 87"/>
          <p:cNvSpPr txBox="1">
            <a:spLocks noChangeArrowheads="1"/>
          </p:cNvSpPr>
          <p:nvPr/>
        </p:nvSpPr>
        <p:spPr bwMode="auto">
          <a:xfrm>
            <a:off x="1424609" y="332656"/>
            <a:ext cx="3159839" cy="36933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dirty="0" err="1">
                <a:solidFill>
                  <a:srgbClr val="000000"/>
                </a:solidFill>
                <a:latin typeface="Arial" charset="0"/>
                <a:ea typeface="ＭＳ Ｐゴシック" charset="-128"/>
              </a:rPr>
              <a:t>Zygosis</a:t>
            </a:r>
            <a:r>
              <a:rPr kumimoji="1" lang="en-US" altLang="ja-JP" dirty="0">
                <a:solidFill>
                  <a:srgbClr val="000000"/>
                </a:solidFill>
                <a:latin typeface="Arial" charset="0"/>
                <a:ea typeface="ＭＳ Ｐゴシック" charset="-128"/>
              </a:rPr>
              <a:t> in haploid organisms</a:t>
            </a:r>
            <a:endParaRPr kumimoji="1" lang="ja-JP" altLang="en-US" dirty="0">
              <a:solidFill>
                <a:srgbClr val="000000"/>
              </a:solidFill>
              <a:latin typeface="Arial" charset="0"/>
              <a:ea typeface="ＭＳ Ｐゴシック" charset="-128"/>
            </a:endParaRPr>
          </a:p>
        </p:txBody>
      </p:sp>
      <p:sp>
        <p:nvSpPr>
          <p:cNvPr id="25646" name="AutoShape 39"/>
          <p:cNvSpPr>
            <a:spLocks noChangeArrowheads="1"/>
          </p:cNvSpPr>
          <p:nvPr/>
        </p:nvSpPr>
        <p:spPr bwMode="auto">
          <a:xfrm>
            <a:off x="6508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47" name="AutoShape 40"/>
          <p:cNvSpPr>
            <a:spLocks noChangeArrowheads="1"/>
          </p:cNvSpPr>
          <p:nvPr/>
        </p:nvSpPr>
        <p:spPr bwMode="auto">
          <a:xfrm>
            <a:off x="6813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48" name="Text Box 41"/>
          <p:cNvSpPr txBox="1">
            <a:spLocks noChangeArrowheads="1"/>
          </p:cNvSpPr>
          <p:nvPr/>
        </p:nvSpPr>
        <p:spPr bwMode="auto">
          <a:xfrm>
            <a:off x="5746751" y="1085850"/>
            <a:ext cx="739775"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a:solidFill>
                  <a:srgbClr val="000000"/>
                </a:solidFill>
                <a:latin typeface="Times" charset="0"/>
                <a:ea typeface="Osaka" charset="-128"/>
              </a:rPr>
              <a:t>2</a:t>
            </a: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sp>
        <p:nvSpPr>
          <p:cNvPr id="25609" name="Line 42"/>
          <p:cNvSpPr>
            <a:spLocks noChangeShapeType="1"/>
          </p:cNvSpPr>
          <p:nvPr/>
        </p:nvSpPr>
        <p:spPr bwMode="auto">
          <a:xfrm>
            <a:off x="6718300" y="1865313"/>
            <a:ext cx="0" cy="431800"/>
          </a:xfrm>
          <a:prstGeom prst="line">
            <a:avLst/>
          </a:prstGeom>
          <a:noFill/>
          <a:ln w="9525">
            <a:solidFill>
              <a:schemeClr val="tx1"/>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41" name="AutoShape 44"/>
          <p:cNvSpPr>
            <a:spLocks noChangeArrowheads="1"/>
          </p:cNvSpPr>
          <p:nvPr/>
        </p:nvSpPr>
        <p:spPr bwMode="auto">
          <a:xfrm>
            <a:off x="6394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42" name="AutoShape 45"/>
          <p:cNvSpPr>
            <a:spLocks noChangeArrowheads="1"/>
          </p:cNvSpPr>
          <p:nvPr/>
        </p:nvSpPr>
        <p:spPr bwMode="auto">
          <a:xfrm>
            <a:off x="6740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43" name="Text Box 46"/>
          <p:cNvSpPr txBox="1">
            <a:spLocks noChangeArrowheads="1"/>
          </p:cNvSpPr>
          <p:nvPr/>
        </p:nvSpPr>
        <p:spPr bwMode="auto">
          <a:xfrm>
            <a:off x="5673726" y="2741613"/>
            <a:ext cx="739775"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a:solidFill>
                  <a:srgbClr val="000000"/>
                </a:solidFill>
                <a:latin typeface="Times" charset="0"/>
                <a:ea typeface="Osaka" charset="-128"/>
              </a:rPr>
              <a:t>4</a:t>
            </a: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sp>
        <p:nvSpPr>
          <p:cNvPr id="25644" name="AutoShape 47"/>
          <p:cNvSpPr>
            <a:spLocks noChangeArrowheads="1"/>
          </p:cNvSpPr>
          <p:nvPr/>
        </p:nvSpPr>
        <p:spPr bwMode="auto">
          <a:xfrm>
            <a:off x="6538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45" name="AutoShape 48"/>
          <p:cNvSpPr>
            <a:spLocks noChangeArrowheads="1"/>
          </p:cNvSpPr>
          <p:nvPr/>
        </p:nvSpPr>
        <p:spPr bwMode="auto">
          <a:xfrm>
            <a:off x="6889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11" name="Line 49"/>
          <p:cNvSpPr>
            <a:spLocks noChangeShapeType="1"/>
          </p:cNvSpPr>
          <p:nvPr/>
        </p:nvSpPr>
        <p:spPr bwMode="auto">
          <a:xfrm>
            <a:off x="6718300" y="3665538"/>
            <a:ext cx="0" cy="431800"/>
          </a:xfrm>
          <a:prstGeom prst="line">
            <a:avLst/>
          </a:prstGeom>
          <a:noFill/>
          <a:ln w="9525">
            <a:solidFill>
              <a:schemeClr val="tx1"/>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38" name="AutoShape 51"/>
          <p:cNvSpPr>
            <a:spLocks noChangeArrowheads="1"/>
          </p:cNvSpPr>
          <p:nvPr/>
        </p:nvSpPr>
        <p:spPr bwMode="auto">
          <a:xfrm>
            <a:off x="5499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39" name="AutoShape 52"/>
          <p:cNvSpPr>
            <a:spLocks noChangeArrowheads="1"/>
          </p:cNvSpPr>
          <p:nvPr/>
        </p:nvSpPr>
        <p:spPr bwMode="auto">
          <a:xfrm>
            <a:off x="5664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40" name="Text Box 53"/>
          <p:cNvSpPr txBox="1">
            <a:spLocks noChangeArrowheads="1"/>
          </p:cNvSpPr>
          <p:nvPr/>
        </p:nvSpPr>
        <p:spPr bwMode="auto">
          <a:xfrm>
            <a:off x="4737101" y="4325938"/>
            <a:ext cx="739775"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a:solidFill>
                  <a:srgbClr val="000000"/>
                </a:solidFill>
                <a:latin typeface="Times" charset="0"/>
                <a:ea typeface="Osaka" charset="-128"/>
              </a:rPr>
              <a:t>2</a:t>
            </a: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sp>
        <p:nvSpPr>
          <p:cNvPr id="25613" name="Text Box 58"/>
          <p:cNvSpPr txBox="1">
            <a:spLocks noChangeArrowheads="1"/>
          </p:cNvSpPr>
          <p:nvPr/>
        </p:nvSpPr>
        <p:spPr bwMode="auto">
          <a:xfrm>
            <a:off x="6492875" y="4176713"/>
            <a:ext cx="450850" cy="64135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3600">
                <a:solidFill>
                  <a:srgbClr val="000000"/>
                </a:solidFill>
                <a:latin typeface="Arial" charset="0"/>
                <a:ea typeface="ＭＳ Ｐゴシック" charset="-128"/>
              </a:rPr>
              <a:t>+</a:t>
            </a:r>
          </a:p>
        </p:txBody>
      </p:sp>
      <p:sp>
        <p:nvSpPr>
          <p:cNvPr id="25614" name="Line 59"/>
          <p:cNvSpPr>
            <a:spLocks noChangeShapeType="1"/>
          </p:cNvSpPr>
          <p:nvPr/>
        </p:nvSpPr>
        <p:spPr bwMode="auto">
          <a:xfrm>
            <a:off x="5673725" y="5105400"/>
            <a:ext cx="0" cy="431800"/>
          </a:xfrm>
          <a:prstGeom prst="line">
            <a:avLst/>
          </a:prstGeom>
          <a:noFill/>
          <a:ln w="9525">
            <a:solidFill>
              <a:schemeClr val="tx1"/>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nvGrpSpPr>
          <p:cNvPr id="2" name="Group 61"/>
          <p:cNvGrpSpPr>
            <a:grpSpLocks/>
          </p:cNvGrpSpPr>
          <p:nvPr/>
        </p:nvGrpSpPr>
        <p:grpSpPr bwMode="auto">
          <a:xfrm>
            <a:off x="6969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a:solidFill>
                    <a:srgbClr val="000000"/>
                  </a:solidFill>
                  <a:latin typeface="Times" charset="0"/>
                  <a:ea typeface="Osaka" charset="-128"/>
                </a:rPr>
                <a:t>2</a:t>
              </a: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grpSp>
      <p:sp>
        <p:nvSpPr>
          <p:cNvPr id="25633" name="AutoShape 66"/>
          <p:cNvSpPr>
            <a:spLocks noChangeArrowheads="1"/>
          </p:cNvSpPr>
          <p:nvPr/>
        </p:nvSpPr>
        <p:spPr bwMode="auto">
          <a:xfrm>
            <a:off x="5168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34" name="Text Box 68"/>
          <p:cNvSpPr txBox="1">
            <a:spLocks noChangeArrowheads="1"/>
          </p:cNvSpPr>
          <p:nvPr/>
        </p:nvSpPr>
        <p:spPr bwMode="auto">
          <a:xfrm>
            <a:off x="4665664" y="5838825"/>
            <a:ext cx="739775"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sp>
        <p:nvSpPr>
          <p:cNvPr id="25631" name="AutoShape 71"/>
          <p:cNvSpPr>
            <a:spLocks noChangeArrowheads="1"/>
          </p:cNvSpPr>
          <p:nvPr/>
        </p:nvSpPr>
        <p:spPr bwMode="auto">
          <a:xfrm>
            <a:off x="6300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32" name="Text Box 72"/>
          <p:cNvSpPr txBox="1">
            <a:spLocks noChangeArrowheads="1"/>
          </p:cNvSpPr>
          <p:nvPr/>
        </p:nvSpPr>
        <p:spPr bwMode="auto">
          <a:xfrm>
            <a:off x="5797551" y="5838825"/>
            <a:ext cx="739775" cy="457200"/>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sp>
        <p:nvSpPr>
          <p:cNvPr id="25630" name="Text Box 79"/>
          <p:cNvSpPr txBox="1">
            <a:spLocks noChangeArrowheads="1"/>
          </p:cNvSpPr>
          <p:nvPr/>
        </p:nvSpPr>
        <p:spPr bwMode="auto">
          <a:xfrm>
            <a:off x="5386388" y="5746750"/>
            <a:ext cx="450850" cy="64135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3600">
                <a:solidFill>
                  <a:srgbClr val="000000"/>
                </a:solidFill>
                <a:latin typeface="Arial" charset="0"/>
                <a:ea typeface="ＭＳ Ｐゴシック" charset="-128"/>
              </a:rPr>
              <a:t>+</a:t>
            </a:r>
          </a:p>
        </p:txBody>
      </p:sp>
      <p:sp>
        <p:nvSpPr>
          <p:cNvPr id="25617" name="Line 81"/>
          <p:cNvSpPr>
            <a:spLocks noChangeShapeType="1"/>
          </p:cNvSpPr>
          <p:nvPr/>
        </p:nvSpPr>
        <p:spPr bwMode="auto">
          <a:xfrm>
            <a:off x="7905750" y="5033963"/>
            <a:ext cx="0" cy="431800"/>
          </a:xfrm>
          <a:prstGeom prst="line">
            <a:avLst/>
          </a:prstGeom>
          <a:noFill/>
          <a:ln w="9525">
            <a:solidFill>
              <a:schemeClr val="tx1"/>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nvGrpSpPr>
          <p:cNvPr id="3" name="Group 89"/>
          <p:cNvGrpSpPr>
            <a:grpSpLocks/>
          </p:cNvGrpSpPr>
          <p:nvPr/>
        </p:nvGrpSpPr>
        <p:grpSpPr bwMode="auto">
          <a:xfrm>
            <a:off x="6969126"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defTabSz="914400" fontAlgn="base">
                  <a:spcBef>
                    <a:spcPct val="50000"/>
                  </a:spcBef>
                  <a:spcAft>
                    <a:spcPct val="0"/>
                  </a:spcAft>
                </a:pPr>
                <a:r>
                  <a:rPr kumimoji="1" lang="en-US" altLang="ja-JP" sz="2400" i="1">
                    <a:solidFill>
                      <a:srgbClr val="000000"/>
                    </a:solidFill>
                    <a:latin typeface="Times" charset="0"/>
                    <a:ea typeface="Osaka" charset="-128"/>
                  </a:rPr>
                  <a:t>n</a:t>
                </a:r>
                <a:endParaRPr kumimoji="1" lang="en-US" altLang="ja-JP" sz="2400">
                  <a:solidFill>
                    <a:srgbClr val="000000"/>
                  </a:solidFill>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3600">
                  <a:solidFill>
                    <a:srgbClr val="000000"/>
                  </a:solidFill>
                  <a:latin typeface="Arial" charset="0"/>
                  <a:ea typeface="ＭＳ Ｐゴシック" charset="-128"/>
                </a:rPr>
                <a:t>+</a:t>
              </a:r>
            </a:p>
          </p:txBody>
        </p:sp>
      </p:grpSp>
      <p:sp>
        <p:nvSpPr>
          <p:cNvPr id="25619" name="Text Box 97"/>
          <p:cNvSpPr txBox="1">
            <a:spLocks noChangeArrowheads="1"/>
          </p:cNvSpPr>
          <p:nvPr/>
        </p:nvSpPr>
        <p:spPr bwMode="auto">
          <a:xfrm>
            <a:off x="6491288" y="5761038"/>
            <a:ext cx="450850" cy="64135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3600">
                <a:solidFill>
                  <a:srgbClr val="000000"/>
                </a:solidFill>
                <a:latin typeface="Arial" charset="0"/>
                <a:ea typeface="ＭＳ Ｐゴシック" charset="-128"/>
              </a:rPr>
              <a:t>+</a:t>
            </a:r>
          </a:p>
        </p:txBody>
      </p:sp>
      <p:sp>
        <p:nvSpPr>
          <p:cNvPr id="25620" name="Text Box 99"/>
          <p:cNvSpPr txBox="1">
            <a:spLocks noChangeArrowheads="1"/>
          </p:cNvSpPr>
          <p:nvPr/>
        </p:nvSpPr>
        <p:spPr bwMode="auto">
          <a:xfrm>
            <a:off x="6176964" y="260350"/>
            <a:ext cx="966931" cy="36933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Meiosis</a:t>
            </a:r>
            <a:endParaRPr kumimoji="1" lang="ja-JP" altLang="en-US" dirty="0">
              <a:solidFill>
                <a:srgbClr val="000000"/>
              </a:solidFill>
              <a:latin typeface="Arial" charset="0"/>
              <a:ea typeface="ＭＳ Ｐゴシック" charset="-128"/>
            </a:endParaRPr>
          </a:p>
        </p:txBody>
      </p:sp>
      <p:sp>
        <p:nvSpPr>
          <p:cNvPr id="64" name="Line 27"/>
          <p:cNvSpPr>
            <a:spLocks noChangeShapeType="1"/>
          </p:cNvSpPr>
          <p:nvPr/>
        </p:nvSpPr>
        <p:spPr bwMode="auto">
          <a:xfrm flipH="1">
            <a:off x="5673080" y="3429000"/>
            <a:ext cx="864096" cy="648072"/>
          </a:xfrm>
          <a:prstGeom prst="line">
            <a:avLst/>
          </a:prstGeom>
          <a:noFill/>
          <a:ln w="9525">
            <a:solidFill>
              <a:srgbClr val="FF0000"/>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65" name="Line 27"/>
          <p:cNvSpPr>
            <a:spLocks noChangeShapeType="1"/>
          </p:cNvSpPr>
          <p:nvPr/>
        </p:nvSpPr>
        <p:spPr bwMode="auto">
          <a:xfrm>
            <a:off x="6897216" y="3429000"/>
            <a:ext cx="936104" cy="648072"/>
          </a:xfrm>
          <a:prstGeom prst="line">
            <a:avLst/>
          </a:prstGeom>
          <a:noFill/>
          <a:ln w="9525">
            <a:solidFill>
              <a:srgbClr val="FF00FF"/>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55" name="AutoShape 29"/>
          <p:cNvSpPr>
            <a:spLocks noChangeArrowheads="1"/>
          </p:cNvSpPr>
          <p:nvPr/>
        </p:nvSpPr>
        <p:spPr bwMode="auto">
          <a:xfrm>
            <a:off x="1321668" y="1061814"/>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57" name="AutoShape 33"/>
          <p:cNvSpPr>
            <a:spLocks noChangeArrowheads="1"/>
          </p:cNvSpPr>
          <p:nvPr/>
        </p:nvSpPr>
        <p:spPr bwMode="auto">
          <a:xfrm>
            <a:off x="3121893" y="1060227"/>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59" name="Text Box 37"/>
          <p:cNvSpPr txBox="1">
            <a:spLocks noChangeArrowheads="1"/>
          </p:cNvSpPr>
          <p:nvPr/>
        </p:nvSpPr>
        <p:spPr bwMode="auto">
          <a:xfrm>
            <a:off x="2053878" y="1196752"/>
            <a:ext cx="450850" cy="64135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3600" dirty="0">
                <a:solidFill>
                  <a:srgbClr val="000000"/>
                </a:solidFill>
                <a:latin typeface="Arial" charset="0"/>
                <a:ea typeface="ＭＳ Ｐゴシック" charset="-128"/>
              </a:rPr>
              <a:t>+</a:t>
            </a:r>
          </a:p>
        </p:txBody>
      </p:sp>
      <p:sp>
        <p:nvSpPr>
          <p:cNvPr id="60" name="Line 19"/>
          <p:cNvSpPr>
            <a:spLocks noChangeShapeType="1"/>
          </p:cNvSpPr>
          <p:nvPr/>
        </p:nvSpPr>
        <p:spPr bwMode="auto">
          <a:xfrm>
            <a:off x="2144688" y="4005064"/>
            <a:ext cx="0" cy="431800"/>
          </a:xfrm>
          <a:prstGeom prst="line">
            <a:avLst/>
          </a:prstGeom>
          <a:noFill/>
          <a:ln w="9525">
            <a:solidFill>
              <a:schemeClr val="tx1"/>
            </a:solidFill>
            <a:round/>
            <a:headEnd/>
            <a:tailEnd type="triangle" w="med" len="med"/>
          </a:ln>
        </p:spPr>
        <p:txBody>
          <a:bodyP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62" name="テキスト ボックス 61"/>
          <p:cNvSpPr txBox="1"/>
          <p:nvPr/>
        </p:nvSpPr>
        <p:spPr>
          <a:xfrm>
            <a:off x="2027968" y="3082608"/>
            <a:ext cx="338554" cy="369332"/>
          </a:xfrm>
          <a:prstGeom prst="rect">
            <a:avLst/>
          </a:prstGeom>
          <a:noFill/>
        </p:spPr>
        <p:txBody>
          <a:bodyPr wrap="none" rtlCol="0">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X</a:t>
            </a:r>
            <a:endParaRPr kumimoji="1" lang="ja-JP" altLang="en-US" dirty="0">
              <a:solidFill>
                <a:srgbClr val="000000"/>
              </a:solidFill>
              <a:latin typeface="Arial" charset="0"/>
              <a:ea typeface="ＭＳ Ｐゴシック" charset="-128"/>
            </a:endParaRPr>
          </a:p>
        </p:txBody>
      </p:sp>
      <p:sp>
        <p:nvSpPr>
          <p:cNvPr id="66" name="AutoShape 24"/>
          <p:cNvSpPr>
            <a:spLocks noChangeArrowheads="1"/>
          </p:cNvSpPr>
          <p:nvPr/>
        </p:nvSpPr>
        <p:spPr bwMode="auto">
          <a:xfrm>
            <a:off x="1942312" y="3068960"/>
            <a:ext cx="144016" cy="360040"/>
          </a:xfrm>
          <a:prstGeom prst="roundRect">
            <a:avLst>
              <a:gd name="adj" fmla="val 16667"/>
            </a:avLst>
          </a:prstGeom>
          <a:solidFill>
            <a:srgbClr val="0070C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67" name="AutoShape 24"/>
          <p:cNvSpPr>
            <a:spLocks noChangeArrowheads="1"/>
          </p:cNvSpPr>
          <p:nvPr/>
        </p:nvSpPr>
        <p:spPr bwMode="auto">
          <a:xfrm>
            <a:off x="2288704" y="3068960"/>
            <a:ext cx="144016" cy="360040"/>
          </a:xfrm>
          <a:prstGeom prst="roundRect">
            <a:avLst>
              <a:gd name="adj" fmla="val 16667"/>
            </a:avLst>
          </a:prstGeom>
          <a:solidFill>
            <a:srgbClr val="00B0F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nvGrpSpPr>
          <p:cNvPr id="70" name="グループ化 69"/>
          <p:cNvGrpSpPr/>
          <p:nvPr/>
        </p:nvGrpSpPr>
        <p:grpSpPr>
          <a:xfrm>
            <a:off x="3067145" y="4666784"/>
            <a:ext cx="152921" cy="914400"/>
            <a:chOff x="2699792" y="4725144"/>
            <a:chExt cx="152921" cy="914400"/>
          </a:xfrm>
        </p:grpSpPr>
        <p:sp>
          <p:nvSpPr>
            <p:cNvPr id="68" name="AutoShape 24"/>
            <p:cNvSpPr>
              <a:spLocks noChangeArrowheads="1"/>
            </p:cNvSpPr>
            <p:nvPr/>
          </p:nvSpPr>
          <p:spPr bwMode="auto">
            <a:xfrm>
              <a:off x="2699792" y="4725144"/>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69" name="AutoShape 24"/>
            <p:cNvSpPr>
              <a:spLocks noChangeArrowheads="1"/>
            </p:cNvSpPr>
            <p:nvPr/>
          </p:nvSpPr>
          <p:spPr bwMode="auto">
            <a:xfrm>
              <a:off x="2708697" y="4941366"/>
              <a:ext cx="144016" cy="360040"/>
            </a:xfrm>
            <a:prstGeom prst="roundRect">
              <a:avLst>
                <a:gd name="adj" fmla="val 16667"/>
              </a:avLst>
            </a:prstGeom>
            <a:solidFill>
              <a:srgbClr val="00B0F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grpSp>
        <p:nvGrpSpPr>
          <p:cNvPr id="75" name="グループ化 74"/>
          <p:cNvGrpSpPr/>
          <p:nvPr/>
        </p:nvGrpSpPr>
        <p:grpSpPr>
          <a:xfrm>
            <a:off x="1482969" y="4666784"/>
            <a:ext cx="157019" cy="914400"/>
            <a:chOff x="1700709" y="3005138"/>
            <a:chExt cx="157019" cy="914400"/>
          </a:xfrm>
        </p:grpSpPr>
        <p:sp>
          <p:nvSpPr>
            <p:cNvPr id="73" name="AutoShape 21"/>
            <p:cNvSpPr>
              <a:spLocks noChangeArrowheads="1"/>
            </p:cNvSpPr>
            <p:nvPr/>
          </p:nvSpPr>
          <p:spPr bwMode="auto">
            <a:xfrm>
              <a:off x="1700709" y="30051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74" name="AutoShape 24"/>
            <p:cNvSpPr>
              <a:spLocks noChangeArrowheads="1"/>
            </p:cNvSpPr>
            <p:nvPr/>
          </p:nvSpPr>
          <p:spPr bwMode="auto">
            <a:xfrm>
              <a:off x="1713712" y="3221360"/>
              <a:ext cx="144016" cy="360040"/>
            </a:xfrm>
            <a:prstGeom prst="roundRect">
              <a:avLst>
                <a:gd name="adj" fmla="val 16667"/>
              </a:avLst>
            </a:prstGeom>
            <a:solidFill>
              <a:srgbClr val="0070C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grpSp>
      <p:sp>
        <p:nvSpPr>
          <p:cNvPr id="76" name="円/楕円 75"/>
          <p:cNvSpPr/>
          <p:nvPr/>
        </p:nvSpPr>
        <p:spPr>
          <a:xfrm>
            <a:off x="6221848" y="2304168"/>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77" name="円/楕円 76"/>
          <p:cNvSpPr/>
          <p:nvPr/>
        </p:nvSpPr>
        <p:spPr>
          <a:xfrm>
            <a:off x="5169024"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78" name="円/楕円 77"/>
          <p:cNvSpPr/>
          <p:nvPr/>
        </p:nvSpPr>
        <p:spPr>
          <a:xfrm>
            <a:off x="2720752" y="8367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79" name="円/楕円 78"/>
          <p:cNvSpPr/>
          <p:nvPr/>
        </p:nvSpPr>
        <p:spPr>
          <a:xfrm>
            <a:off x="920552" y="8367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80" name="円/楕円 79"/>
          <p:cNvSpPr/>
          <p:nvPr/>
        </p:nvSpPr>
        <p:spPr>
          <a:xfrm>
            <a:off x="1712640" y="26369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81" name="円/楕円 80"/>
          <p:cNvSpPr/>
          <p:nvPr/>
        </p:nvSpPr>
        <p:spPr>
          <a:xfrm>
            <a:off x="264874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82" name="円/楕円 81"/>
          <p:cNvSpPr/>
          <p:nvPr/>
        </p:nvSpPr>
        <p:spPr>
          <a:xfrm>
            <a:off x="1064568"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83" name="テキスト ボックス 82"/>
          <p:cNvSpPr txBox="1"/>
          <p:nvPr/>
        </p:nvSpPr>
        <p:spPr>
          <a:xfrm>
            <a:off x="7401273" y="2636913"/>
            <a:ext cx="1633781" cy="646331"/>
          </a:xfrm>
          <a:prstGeom prst="rect">
            <a:avLst/>
          </a:prstGeom>
          <a:noFill/>
        </p:spPr>
        <p:txBody>
          <a:bodyPr wrap="none" rtlCol="0">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Genetic </a:t>
            </a:r>
          </a:p>
          <a:p>
            <a:pPr defTabSz="914400" fontAlgn="base">
              <a:spcBef>
                <a:spcPct val="0"/>
              </a:spcBef>
              <a:spcAft>
                <a:spcPct val="0"/>
              </a:spcAft>
            </a:pPr>
            <a:r>
              <a:rPr kumimoji="1" lang="en-US" altLang="ja-JP" dirty="0">
                <a:solidFill>
                  <a:srgbClr val="000000"/>
                </a:solidFill>
                <a:latin typeface="Arial" charset="0"/>
                <a:ea typeface="ＭＳ Ｐゴシック" charset="-128"/>
              </a:rPr>
              <a:t>recombination</a:t>
            </a:r>
            <a:endParaRPr kumimoji="1" lang="ja-JP" altLang="en-US" dirty="0">
              <a:solidFill>
                <a:srgbClr val="000000"/>
              </a:solidFill>
              <a:latin typeface="Arial" charset="0"/>
              <a:ea typeface="ＭＳ Ｐゴシック" charset="-128"/>
            </a:endParaRPr>
          </a:p>
        </p:txBody>
      </p:sp>
      <p:sp>
        <p:nvSpPr>
          <p:cNvPr id="85" name="円/楕円 84"/>
          <p:cNvSpPr/>
          <p:nvPr/>
        </p:nvSpPr>
        <p:spPr>
          <a:xfrm>
            <a:off x="7401272"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1" lang="ja-JP" altLang="en-US">
              <a:solidFill>
                <a:srgbClr val="FFFFFF"/>
              </a:solidFill>
              <a:latin typeface="Arial"/>
              <a:ea typeface="ＭＳ Ｐゴシック"/>
            </a:endParaRPr>
          </a:p>
        </p:txBody>
      </p:sp>
      <p:sp>
        <p:nvSpPr>
          <p:cNvPr id="84" name="テキスト ボックス 83"/>
          <p:cNvSpPr txBox="1"/>
          <p:nvPr/>
        </p:nvSpPr>
        <p:spPr>
          <a:xfrm>
            <a:off x="2936777" y="2636913"/>
            <a:ext cx="1633781" cy="646331"/>
          </a:xfrm>
          <a:prstGeom prst="rect">
            <a:avLst/>
          </a:prstGeom>
          <a:noFill/>
        </p:spPr>
        <p:txBody>
          <a:bodyPr wrap="none" rtlCol="0">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Genetic </a:t>
            </a:r>
          </a:p>
          <a:p>
            <a:pPr defTabSz="914400" fontAlgn="base">
              <a:spcBef>
                <a:spcPct val="0"/>
              </a:spcBef>
              <a:spcAft>
                <a:spcPct val="0"/>
              </a:spcAft>
            </a:pPr>
            <a:r>
              <a:rPr kumimoji="1" lang="en-US" altLang="ja-JP" dirty="0">
                <a:solidFill>
                  <a:srgbClr val="000000"/>
                </a:solidFill>
                <a:latin typeface="Arial" charset="0"/>
                <a:ea typeface="ＭＳ Ｐゴシック" charset="-128"/>
              </a:rPr>
              <a:t>recombination</a:t>
            </a:r>
            <a:endParaRPr kumimoji="1" lang="ja-JP" altLang="en-US" dirty="0">
              <a:solidFill>
                <a:srgbClr val="000000"/>
              </a:solidFill>
              <a:latin typeface="Arial" charset="0"/>
              <a:ea typeface="ＭＳ Ｐゴシック" charset="-128"/>
            </a:endParaRPr>
          </a:p>
        </p:txBody>
      </p:sp>
      <p:sp>
        <p:nvSpPr>
          <p:cNvPr id="86" name="テキスト ボックス 85"/>
          <p:cNvSpPr txBox="1"/>
          <p:nvPr/>
        </p:nvSpPr>
        <p:spPr>
          <a:xfrm>
            <a:off x="5875988" y="5085184"/>
            <a:ext cx="1954381" cy="369332"/>
          </a:xfrm>
          <a:prstGeom prst="rect">
            <a:avLst/>
          </a:prstGeom>
          <a:noFill/>
          <a:ln>
            <a:solidFill>
              <a:srgbClr val="FF0000"/>
            </a:solidFill>
          </a:ln>
        </p:spPr>
        <p:txBody>
          <a:bodyPr wrap="none" rtlCol="0">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Meiotic division II</a:t>
            </a:r>
            <a:endParaRPr kumimoji="1" lang="ja-JP" altLang="en-US" dirty="0">
              <a:solidFill>
                <a:srgbClr val="000000"/>
              </a:solidFill>
              <a:latin typeface="Arial" charset="0"/>
              <a:ea typeface="ＭＳ Ｐゴシック" charset="-128"/>
            </a:endParaRPr>
          </a:p>
        </p:txBody>
      </p:sp>
      <p:sp>
        <p:nvSpPr>
          <p:cNvPr id="88" name="テキスト ボックス 87"/>
          <p:cNvSpPr txBox="1"/>
          <p:nvPr/>
        </p:nvSpPr>
        <p:spPr>
          <a:xfrm>
            <a:off x="4088905" y="3429000"/>
            <a:ext cx="1877437" cy="369332"/>
          </a:xfrm>
          <a:prstGeom prst="rect">
            <a:avLst/>
          </a:prstGeom>
          <a:noFill/>
          <a:ln>
            <a:solidFill>
              <a:srgbClr val="FF0000"/>
            </a:solidFill>
          </a:ln>
        </p:spPr>
        <p:txBody>
          <a:bodyPr wrap="none" rtlCol="0">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Meiotic division I</a:t>
            </a:r>
            <a:endParaRPr kumimoji="1" lang="ja-JP" altLang="en-US" dirty="0">
              <a:solidFill>
                <a:srgbClr val="000000"/>
              </a:solidFill>
              <a:latin typeface="Arial" charset="0"/>
              <a:ea typeface="ＭＳ Ｐゴシック" charset="-128"/>
            </a:endParaRPr>
          </a:p>
        </p:txBody>
      </p:sp>
      <p:sp>
        <p:nvSpPr>
          <p:cNvPr id="72" name="AutoShape 40"/>
          <p:cNvSpPr>
            <a:spLocks noChangeArrowheads="1"/>
          </p:cNvSpPr>
          <p:nvPr/>
        </p:nvSpPr>
        <p:spPr bwMode="auto">
          <a:xfrm>
            <a:off x="6537090" y="2792529"/>
            <a:ext cx="138112" cy="31435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89" name="AutoShape 40"/>
          <p:cNvSpPr>
            <a:spLocks noChangeArrowheads="1"/>
          </p:cNvSpPr>
          <p:nvPr/>
        </p:nvSpPr>
        <p:spPr bwMode="auto">
          <a:xfrm>
            <a:off x="6746082" y="2802902"/>
            <a:ext cx="138112" cy="31435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87" name="テキスト ボックス 86"/>
          <p:cNvSpPr txBox="1"/>
          <p:nvPr/>
        </p:nvSpPr>
        <p:spPr>
          <a:xfrm>
            <a:off x="6537176" y="2780928"/>
            <a:ext cx="338554" cy="369332"/>
          </a:xfrm>
          <a:prstGeom prst="rect">
            <a:avLst/>
          </a:prstGeom>
          <a:noFill/>
        </p:spPr>
        <p:txBody>
          <a:bodyPr wrap="none" rtlCol="0">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X</a:t>
            </a:r>
            <a:endParaRPr kumimoji="1" lang="ja-JP" altLang="en-US" dirty="0">
              <a:solidFill>
                <a:srgbClr val="000000"/>
              </a:solidFill>
              <a:latin typeface="Arial" charset="0"/>
              <a:ea typeface="ＭＳ Ｐゴシック" charset="-128"/>
            </a:endParaRPr>
          </a:p>
        </p:txBody>
      </p:sp>
      <p:sp>
        <p:nvSpPr>
          <p:cNvPr id="90" name="AutoShape 40"/>
          <p:cNvSpPr>
            <a:spLocks noChangeArrowheads="1"/>
          </p:cNvSpPr>
          <p:nvPr/>
        </p:nvSpPr>
        <p:spPr bwMode="auto">
          <a:xfrm>
            <a:off x="5678488" y="4329063"/>
            <a:ext cx="138112" cy="31435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91" name="AutoShape 40"/>
          <p:cNvSpPr>
            <a:spLocks noChangeArrowheads="1"/>
          </p:cNvSpPr>
          <p:nvPr/>
        </p:nvSpPr>
        <p:spPr bwMode="auto">
          <a:xfrm>
            <a:off x="7745413" y="4340213"/>
            <a:ext cx="138112" cy="31435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92" name="AutoShape 40"/>
          <p:cNvSpPr>
            <a:spLocks noChangeArrowheads="1"/>
          </p:cNvSpPr>
          <p:nvPr/>
        </p:nvSpPr>
        <p:spPr bwMode="auto">
          <a:xfrm>
            <a:off x="6298054" y="5838825"/>
            <a:ext cx="167115" cy="314350"/>
          </a:xfrm>
          <a:prstGeom prst="roundRect">
            <a:avLst>
              <a:gd name="adj" fmla="val 16667"/>
            </a:avLst>
          </a:prstGeom>
          <a:solidFill>
            <a:srgbClr val="FF00FF"/>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93" name="AutoShape 40"/>
          <p:cNvSpPr>
            <a:spLocks noChangeArrowheads="1"/>
          </p:cNvSpPr>
          <p:nvPr/>
        </p:nvSpPr>
        <p:spPr bwMode="auto">
          <a:xfrm>
            <a:off x="7479507" y="5838825"/>
            <a:ext cx="138112" cy="314350"/>
          </a:xfrm>
          <a:prstGeom prst="roundRect">
            <a:avLst>
              <a:gd name="adj" fmla="val 16667"/>
            </a:avLst>
          </a:prstGeom>
          <a:solidFill>
            <a:srgbClr val="FF0000"/>
          </a:solidFill>
          <a:ln w="9525">
            <a:solidFill>
              <a:srgbClr val="000000"/>
            </a:solidFill>
            <a:round/>
            <a:headEnd/>
            <a:tailEnd/>
          </a:ln>
        </p:spPr>
        <p:txBody>
          <a:bodyPr wrap="none" anchor="ctr"/>
          <a:lstStyle/>
          <a:p>
            <a:pPr defTabSz="914400" fontAlgn="base">
              <a:spcBef>
                <a:spcPct val="0"/>
              </a:spcBef>
              <a:spcAft>
                <a:spcPct val="0"/>
              </a:spcAft>
            </a:pPr>
            <a:endParaRPr kumimoji="1" lang="ja-JP" altLang="en-US">
              <a:solidFill>
                <a:srgbClr val="000000"/>
              </a:solidFill>
              <a:latin typeface="Arial" charset="0"/>
              <a:ea typeface="ＭＳ Ｐゴシック" charset="-128"/>
            </a:endParaRPr>
          </a:p>
        </p:txBody>
      </p:sp>
      <p:sp>
        <p:nvSpPr>
          <p:cNvPr id="71" name="テキスト ボックス 70"/>
          <p:cNvSpPr txBox="1"/>
          <p:nvPr/>
        </p:nvSpPr>
        <p:spPr>
          <a:xfrm>
            <a:off x="1020118" y="5614637"/>
            <a:ext cx="7848872" cy="646331"/>
          </a:xfrm>
          <a:prstGeom prst="rect">
            <a:avLst/>
          </a:prstGeom>
          <a:solidFill>
            <a:schemeClr val="bg1"/>
          </a:solidFill>
          <a:ln>
            <a:solidFill>
              <a:srgbClr val="FF0000"/>
            </a:solidFill>
          </a:ln>
        </p:spPr>
        <p:txBody>
          <a:bodyPr wrap="square" rtlCol="0">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Meiosis in diploid cells might be a combination of “mitosis in haploid cells” and “</a:t>
            </a:r>
            <a:r>
              <a:rPr kumimoji="1" lang="en-US" altLang="ja-JP" dirty="0" err="1">
                <a:solidFill>
                  <a:srgbClr val="000000"/>
                </a:solidFill>
                <a:latin typeface="Arial" charset="0"/>
                <a:ea typeface="ＭＳ Ｐゴシック" charset="-128"/>
              </a:rPr>
              <a:t>zygosis</a:t>
            </a:r>
            <a:r>
              <a:rPr kumimoji="1" lang="en-US" altLang="ja-JP" dirty="0">
                <a:solidFill>
                  <a:srgbClr val="000000"/>
                </a:solidFill>
                <a:latin typeface="Arial" charset="0"/>
                <a:ea typeface="ＭＳ Ｐゴシック" charset="-128"/>
              </a:rPr>
              <a:t> in haploid cells”.</a:t>
            </a:r>
            <a:endParaRPr kumimoji="1" lang="ja-JP" altLang="en-US" dirty="0">
              <a:solidFill>
                <a:srgbClr val="000000"/>
              </a:solidFill>
              <a:latin typeface="Arial" charset="0"/>
              <a:ea typeface="ＭＳ Ｐゴシック" charset="-128"/>
            </a:endParaRPr>
          </a:p>
        </p:txBody>
      </p:sp>
      <p:sp>
        <p:nvSpPr>
          <p:cNvPr id="6" name="テキスト ボックス 5"/>
          <p:cNvSpPr txBox="1"/>
          <p:nvPr/>
        </p:nvSpPr>
        <p:spPr>
          <a:xfrm>
            <a:off x="1663395" y="75684"/>
            <a:ext cx="646331" cy="369332"/>
          </a:xfrm>
          <a:prstGeom prst="rect">
            <a:avLst/>
          </a:prstGeom>
          <a:noFill/>
        </p:spPr>
        <p:txBody>
          <a:bodyPr wrap="none" rtlCol="0">
            <a:spAutoFit/>
          </a:bodyPr>
          <a:lstStyle/>
          <a:p>
            <a:pPr defTabSz="914400" fontAlgn="base">
              <a:spcBef>
                <a:spcPct val="0"/>
              </a:spcBef>
              <a:spcAft>
                <a:spcPct val="0"/>
              </a:spcAft>
            </a:pPr>
            <a:r>
              <a:rPr kumimoji="1" lang="ja-JP" altLang="en-US" dirty="0">
                <a:solidFill>
                  <a:srgbClr val="000000"/>
                </a:solidFill>
                <a:latin typeface="Arial" charset="0"/>
                <a:ea typeface="ＭＳ Ｐゴシック" charset="-128"/>
              </a:rPr>
              <a:t>接合</a:t>
            </a:r>
          </a:p>
        </p:txBody>
      </p:sp>
    </p:spTree>
    <p:extLst>
      <p:ext uri="{BB962C8B-B14F-4D97-AF65-F5344CB8AC3E}">
        <p14:creationId xmlns:p14="http://schemas.microsoft.com/office/powerpoint/2010/main" val="17708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0722" y="1336863"/>
            <a:ext cx="4962769" cy="584775"/>
          </a:xfrm>
          <a:prstGeom prst="rect">
            <a:avLst/>
          </a:prstGeom>
          <a:noFill/>
        </p:spPr>
        <p:txBody>
          <a:bodyPr wrap="none" rtlCol="0">
            <a:spAutoFit/>
          </a:bodyPr>
          <a:lstStyle/>
          <a:p>
            <a:r>
              <a:rPr kumimoji="1" lang="en-US" altLang="ja-JP" sz="3200" dirty="0"/>
              <a:t>Believe or not, it's up to you.</a:t>
            </a:r>
            <a:endParaRPr kumimoji="1" lang="ja-JP" altLang="en-US" sz="3200" dirty="0"/>
          </a:p>
        </p:txBody>
      </p:sp>
      <p:sp>
        <p:nvSpPr>
          <p:cNvPr id="3" name="テキスト ボックス 2"/>
          <p:cNvSpPr txBox="1"/>
          <p:nvPr/>
        </p:nvSpPr>
        <p:spPr>
          <a:xfrm>
            <a:off x="2202114" y="476439"/>
            <a:ext cx="6012736" cy="707886"/>
          </a:xfrm>
          <a:prstGeom prst="rect">
            <a:avLst/>
          </a:prstGeom>
          <a:noFill/>
        </p:spPr>
        <p:txBody>
          <a:bodyPr wrap="none" rtlCol="0">
            <a:spAutoFit/>
          </a:bodyPr>
          <a:lstStyle/>
          <a:p>
            <a:pPr defTabSz="914400" fontAlgn="base">
              <a:spcBef>
                <a:spcPct val="0"/>
              </a:spcBef>
              <a:spcAft>
                <a:spcPct val="0"/>
              </a:spcAft>
            </a:pPr>
            <a:r>
              <a:rPr lang="en-US" altLang="ja-JP" sz="4000" dirty="0">
                <a:solidFill>
                  <a:srgbClr val="FF0000"/>
                </a:solidFill>
              </a:rPr>
              <a:t>“Sex” started to repair DNA.</a:t>
            </a:r>
            <a:endParaRPr kumimoji="1" lang="ja-JP" altLang="en-US" sz="4000" dirty="0">
              <a:solidFill>
                <a:srgbClr val="FF0000"/>
              </a:solidFill>
              <a:latin typeface="Arial" charset="0"/>
              <a:ea typeface="ＭＳ Ｐゴシック" charset="-128"/>
            </a:endParaRPr>
          </a:p>
        </p:txBody>
      </p:sp>
      <p:sp>
        <p:nvSpPr>
          <p:cNvPr id="4" name="テキスト ボックス 3"/>
          <p:cNvSpPr txBox="1"/>
          <p:nvPr/>
        </p:nvSpPr>
        <p:spPr>
          <a:xfrm>
            <a:off x="745797" y="2719344"/>
            <a:ext cx="8399323" cy="830997"/>
          </a:xfrm>
          <a:prstGeom prst="rect">
            <a:avLst/>
          </a:prstGeom>
          <a:noFill/>
        </p:spPr>
        <p:txBody>
          <a:bodyPr wrap="square" rtlCol="0">
            <a:spAutoFit/>
          </a:bodyPr>
          <a:lstStyle/>
          <a:p>
            <a:pPr defTabSz="914400" fontAlgn="base">
              <a:spcBef>
                <a:spcPct val="0"/>
              </a:spcBef>
              <a:spcAft>
                <a:spcPct val="0"/>
              </a:spcAft>
            </a:pPr>
            <a:r>
              <a:rPr kumimoji="1" lang="en-US" altLang="ja-JP" sz="2400" dirty="0">
                <a:solidFill>
                  <a:srgbClr val="000000"/>
                </a:solidFill>
                <a:latin typeface="Arial" charset="0"/>
                <a:ea typeface="ＭＳ Ｐゴシック" charset="-128"/>
              </a:rPr>
              <a:t>Medaka lab believes so, and we are studying DNA repair, however our lab name is "animal reproductive systems“.</a:t>
            </a:r>
            <a:endParaRPr kumimoji="1" lang="ja-JP" altLang="en-US" sz="2400" dirty="0">
              <a:solidFill>
                <a:srgbClr val="000000"/>
              </a:solidFill>
              <a:latin typeface="Arial" charset="0"/>
              <a:ea typeface="ＭＳ Ｐゴシック" charset="-128"/>
            </a:endParaRPr>
          </a:p>
        </p:txBody>
      </p:sp>
      <p:sp>
        <p:nvSpPr>
          <p:cNvPr id="5" name="テキスト ボックス 4"/>
          <p:cNvSpPr txBox="1"/>
          <p:nvPr/>
        </p:nvSpPr>
        <p:spPr>
          <a:xfrm>
            <a:off x="297553" y="3709935"/>
            <a:ext cx="9295813" cy="830997"/>
          </a:xfrm>
          <a:prstGeom prst="rect">
            <a:avLst/>
          </a:prstGeom>
          <a:noFill/>
        </p:spPr>
        <p:txBody>
          <a:bodyPr wrap="square" rtlCol="0">
            <a:spAutoFit/>
          </a:bodyPr>
          <a:lstStyle/>
          <a:p>
            <a:pPr defTabSz="914400" fontAlgn="base">
              <a:spcBef>
                <a:spcPct val="0"/>
              </a:spcBef>
              <a:spcAft>
                <a:spcPct val="0"/>
              </a:spcAft>
            </a:pPr>
            <a:r>
              <a:rPr kumimoji="1" lang="en-US" altLang="ja-JP" sz="2400" dirty="0">
                <a:solidFill>
                  <a:srgbClr val="000000"/>
                </a:solidFill>
                <a:latin typeface="Arial" charset="0"/>
                <a:ea typeface="ＭＳ Ｐゴシック" charset="-128"/>
              </a:rPr>
              <a:t>Genetic diversity is an inevitable consequence of incompleteness of genome repair system.</a:t>
            </a:r>
            <a:endParaRPr kumimoji="1" lang="ja-JP" altLang="en-US" sz="2400" dirty="0">
              <a:solidFill>
                <a:srgbClr val="000000"/>
              </a:solidFill>
              <a:latin typeface="Arial" charset="0"/>
              <a:ea typeface="ＭＳ Ｐゴシック" charset="-128"/>
            </a:endParaRPr>
          </a:p>
        </p:txBody>
      </p:sp>
      <p:sp>
        <p:nvSpPr>
          <p:cNvPr id="6" name="Text Box 9"/>
          <p:cNvSpPr txBox="1">
            <a:spLocks noChangeArrowheads="1"/>
          </p:cNvSpPr>
          <p:nvPr/>
        </p:nvSpPr>
        <p:spPr bwMode="auto">
          <a:xfrm>
            <a:off x="297553" y="5529725"/>
            <a:ext cx="9389109" cy="584775"/>
          </a:xfrm>
          <a:prstGeom prst="rect">
            <a:avLst/>
          </a:prstGeom>
          <a:solidFill>
            <a:schemeClr val="bg1"/>
          </a:solidFill>
          <a:ln w="9525">
            <a:noFill/>
            <a:miter lim="800000"/>
            <a:headEnd/>
            <a:tailEnd/>
          </a:ln>
        </p:spPr>
        <p:txBody>
          <a:bodyPr wrap="none">
            <a:spAutoFit/>
          </a:bodyPr>
          <a:lstStyle/>
          <a:p>
            <a:pPr defTabSz="914400" fontAlgn="base">
              <a:spcBef>
                <a:spcPct val="0"/>
              </a:spcBef>
              <a:spcAft>
                <a:spcPct val="0"/>
              </a:spcAft>
            </a:pPr>
            <a:r>
              <a:rPr kumimoji="1" lang="en-US" altLang="ja-JP" sz="3200" dirty="0">
                <a:solidFill>
                  <a:srgbClr val="FF0000"/>
                </a:solidFill>
                <a:latin typeface="ＭＳ Ｐゴシック" panose="020B0600070205080204" pitchFamily="50" charset="-128"/>
                <a:ea typeface="ＭＳ Ｐゴシック" panose="020B0600070205080204" pitchFamily="50" charset="-128"/>
              </a:rPr>
              <a:t>Now, sex is to produce and maintain genetic diversity.</a:t>
            </a:r>
            <a:endParaRPr kumimoji="1" lang="ja-JP" altLang="en-US" sz="3200" dirty="0">
              <a:solidFill>
                <a:srgbClr val="FF0000"/>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233198" y="4860120"/>
            <a:ext cx="9653605" cy="461665"/>
          </a:xfrm>
          <a:prstGeom prst="rect">
            <a:avLst/>
          </a:prstGeom>
          <a:noFill/>
        </p:spPr>
        <p:txBody>
          <a:bodyPr wrap="none" rtlCol="0">
            <a:spAutoFit/>
          </a:bodyPr>
          <a:lstStyle/>
          <a:p>
            <a:r>
              <a:rPr kumimoji="1" lang="en-US" altLang="ja-JP" sz="2400" dirty="0">
                <a:latin typeface="Arial" panose="020B0604020202020204" pitchFamily="34" charset="0"/>
                <a:ea typeface="ＭＳ Ｐゴシック" panose="020B0600070205080204" pitchFamily="50" charset="-128"/>
                <a:cs typeface="Arial" panose="020B0604020202020204" pitchFamily="34" charset="0"/>
              </a:rPr>
              <a:t>The world (creatures) have survived by endless addition to a building.</a:t>
            </a:r>
            <a:endParaRPr kumimoji="1" lang="ja-JP" altLang="en-US" sz="2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5538859" y="1964884"/>
            <a:ext cx="3869264" cy="400110"/>
          </a:xfrm>
          <a:prstGeom prst="rect">
            <a:avLst/>
          </a:prstGeom>
          <a:noFill/>
        </p:spPr>
        <p:txBody>
          <a:bodyPr wrap="none" rtlCol="0">
            <a:spAutoFit/>
          </a:bodyPr>
          <a:lstStyle/>
          <a:p>
            <a:r>
              <a:rPr kumimoji="1" lang="en-US" altLang="ja-JP" sz="2000" dirty="0"/>
              <a:t>Because I have no</a:t>
            </a:r>
            <a:r>
              <a:rPr kumimoji="1" lang="ja-JP" altLang="en-US" sz="2000" dirty="0"/>
              <a:t> </a:t>
            </a:r>
            <a:r>
              <a:rPr kumimoji="1" lang="en-US" altLang="ja-JP" sz="2000" dirty="0"/>
              <a:t>direct evidences.</a:t>
            </a:r>
            <a:endParaRPr kumimoji="1" lang="ja-JP" altLang="en-US" sz="2000" dirty="0"/>
          </a:p>
        </p:txBody>
      </p:sp>
    </p:spTree>
    <p:extLst>
      <p:ext uri="{BB962C8B-B14F-4D97-AF65-F5344CB8AC3E}">
        <p14:creationId xmlns:p14="http://schemas.microsoft.com/office/powerpoint/2010/main" val="265210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a:extLst>
              <a:ext uri="{FF2B5EF4-FFF2-40B4-BE49-F238E27FC236}">
                <a16:creationId xmlns:a16="http://schemas.microsoft.com/office/drawing/2014/main" id="{A5FD7CF2-246C-DD79-0812-EF96AA35A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009" y="692696"/>
            <a:ext cx="4012541"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AEDAE8B-C0C9-01DB-B099-B7917F892CB4}"/>
              </a:ext>
            </a:extLst>
          </p:cNvPr>
          <p:cNvSpPr txBox="1"/>
          <p:nvPr/>
        </p:nvSpPr>
        <p:spPr>
          <a:xfrm>
            <a:off x="5082621" y="3789041"/>
            <a:ext cx="3954929" cy="276999"/>
          </a:xfrm>
          <a:prstGeom prst="rect">
            <a:avLst/>
          </a:prstGeom>
          <a:noFill/>
        </p:spPr>
        <p:txBody>
          <a:bodyPr wrap="none" rtlCol="0">
            <a:spAutoFit/>
          </a:bodyPr>
          <a:lstStyle/>
          <a:p>
            <a:pPr defTabSz="914400" fontAlgn="base">
              <a:spcBef>
                <a:spcPct val="0"/>
              </a:spcBef>
              <a:spcAft>
                <a:spcPct val="0"/>
              </a:spcAft>
            </a:pPr>
            <a:r>
              <a:rPr kumimoji="1" lang="en-US" altLang="ja-JP" sz="1200" dirty="0" err="1">
                <a:solidFill>
                  <a:srgbClr val="000000"/>
                </a:solidFill>
                <a:latin typeface="Arial" charset="0"/>
                <a:ea typeface="ＭＳ Ｐゴシック" charset="-128"/>
              </a:rPr>
              <a:t>Scherthan</a:t>
            </a:r>
            <a:r>
              <a:rPr kumimoji="1" lang="en-US" altLang="ja-JP" sz="1200" dirty="0">
                <a:solidFill>
                  <a:srgbClr val="000000"/>
                </a:solidFill>
                <a:latin typeface="Arial" charset="0"/>
                <a:ea typeface="ＭＳ Ｐゴシック" charset="-128"/>
              </a:rPr>
              <a:t>, H. Nat Rev Mol Cell Biol 2, 621–627 (2001).</a:t>
            </a:r>
            <a:endParaRPr kumimoji="1" lang="ja-JP" altLang="en-US" sz="1200" dirty="0">
              <a:solidFill>
                <a:srgbClr val="000000"/>
              </a:solidFill>
              <a:latin typeface="Arial" charset="0"/>
              <a:ea typeface="ＭＳ Ｐゴシック" charset="-128"/>
            </a:endParaRPr>
          </a:p>
        </p:txBody>
      </p:sp>
      <p:sp>
        <p:nvSpPr>
          <p:cNvPr id="3" name="テキスト ボックス 2">
            <a:extLst>
              <a:ext uri="{FF2B5EF4-FFF2-40B4-BE49-F238E27FC236}">
                <a16:creationId xmlns:a16="http://schemas.microsoft.com/office/drawing/2014/main" id="{7D916BEE-A359-30FE-F864-12B18AE7ABB6}"/>
              </a:ext>
            </a:extLst>
          </p:cNvPr>
          <p:cNvSpPr txBox="1"/>
          <p:nvPr/>
        </p:nvSpPr>
        <p:spPr>
          <a:xfrm>
            <a:off x="910269" y="101878"/>
            <a:ext cx="3781228" cy="584775"/>
          </a:xfrm>
          <a:prstGeom prst="rect">
            <a:avLst/>
          </a:prstGeom>
          <a:noFill/>
        </p:spPr>
        <p:txBody>
          <a:bodyPr wrap="none" rtlCol="0">
            <a:spAutoFit/>
          </a:bodyPr>
          <a:lstStyle/>
          <a:p>
            <a:pPr defTabSz="914400" fontAlgn="base">
              <a:spcBef>
                <a:spcPct val="0"/>
              </a:spcBef>
              <a:spcAft>
                <a:spcPct val="0"/>
              </a:spcAft>
            </a:pPr>
            <a:r>
              <a:rPr kumimoji="1" lang="en-US" altLang="ja-JP" sz="3200" dirty="0">
                <a:solidFill>
                  <a:srgbClr val="000000"/>
                </a:solidFill>
                <a:latin typeface="Arial" charset="0"/>
                <a:ea typeface="ＭＳ Ｐゴシック" charset="-128"/>
              </a:rPr>
              <a:t>“Telomere Bouquet”</a:t>
            </a:r>
            <a:endParaRPr kumimoji="1" lang="ja-JP" altLang="en-US" sz="3200" dirty="0">
              <a:solidFill>
                <a:srgbClr val="000000"/>
              </a:solidFill>
              <a:latin typeface="Arial" charset="0"/>
              <a:ea typeface="ＭＳ Ｐゴシック" charset="-128"/>
            </a:endParaRPr>
          </a:p>
        </p:txBody>
      </p:sp>
      <p:pic>
        <p:nvPicPr>
          <p:cNvPr id="1028" name="Picture 4" descr="the conserved rapid chromosome movement during meiotic prophase i. During meiosis, telomeres (or pairing center in worm) are tethered to the NE and assemble the transmembrane LiNC complex to the association sites. LiNC complex, associating with cytoskeletal motors, facilitates the rapid chromosome movements along the NE (leptotene to zygotene), accompanying transient bouquet configuration of meiotic chromosomes (bouquet). then, chromosome acquires the homolog association (pachytene). ">
            <a:extLst>
              <a:ext uri="{FF2B5EF4-FFF2-40B4-BE49-F238E27FC236}">
                <a16:creationId xmlns:a16="http://schemas.microsoft.com/office/drawing/2014/main" id="{7F0356FC-5157-E9A0-F422-8865668DA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68" y="1273061"/>
            <a:ext cx="3729038" cy="23050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F177E47-FED5-A96F-6B34-006E358F5EDE}"/>
              </a:ext>
            </a:extLst>
          </p:cNvPr>
          <p:cNvSpPr txBox="1"/>
          <p:nvPr/>
        </p:nvSpPr>
        <p:spPr>
          <a:xfrm>
            <a:off x="1496617" y="3789041"/>
            <a:ext cx="2198743" cy="276999"/>
          </a:xfrm>
          <a:prstGeom prst="rect">
            <a:avLst/>
          </a:prstGeom>
          <a:noFill/>
        </p:spPr>
        <p:txBody>
          <a:bodyPr wrap="none" rtlCol="0">
            <a:spAutoFit/>
          </a:bodyPr>
          <a:lstStyle/>
          <a:p>
            <a:pPr defTabSz="914400" fontAlgn="base">
              <a:spcBef>
                <a:spcPct val="0"/>
              </a:spcBef>
              <a:spcAft>
                <a:spcPct val="0"/>
              </a:spcAft>
            </a:pPr>
            <a:r>
              <a:rPr kumimoji="1" lang="en-US" altLang="ja-JP" sz="1200" dirty="0">
                <a:solidFill>
                  <a:srgbClr val="000000"/>
                </a:solidFill>
                <a:latin typeface="Arial" charset="0"/>
                <a:ea typeface="ＭＳ Ｐゴシック" charset="-128"/>
              </a:rPr>
              <a:t>Shibuya and Watanabe, 2014</a:t>
            </a:r>
            <a:endParaRPr kumimoji="1" lang="ja-JP" altLang="en-US" sz="1200" dirty="0">
              <a:solidFill>
                <a:srgbClr val="000000"/>
              </a:solidFill>
              <a:latin typeface="Arial" charset="0"/>
              <a:ea typeface="ＭＳ Ｐゴシック" charset="-128"/>
            </a:endParaRPr>
          </a:p>
        </p:txBody>
      </p:sp>
      <p:pic>
        <p:nvPicPr>
          <p:cNvPr id="7" name="Picture 2" descr="減数分裂における細胞核・クロマチン構造の変換メカニズム">
            <a:extLst>
              <a:ext uri="{FF2B5EF4-FFF2-40B4-BE49-F238E27FC236}">
                <a16:creationId xmlns:a16="http://schemas.microsoft.com/office/drawing/2014/main" id="{51751C7B-A266-54F0-F368-5572CF5172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346" y="4164519"/>
            <a:ext cx="3945843" cy="226886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8CCD60F5-DBB8-B57D-071F-12A8CC5AC348}"/>
              </a:ext>
            </a:extLst>
          </p:cNvPr>
          <p:cNvSpPr txBox="1"/>
          <p:nvPr/>
        </p:nvSpPr>
        <p:spPr>
          <a:xfrm>
            <a:off x="796195" y="6163948"/>
            <a:ext cx="3945843" cy="276999"/>
          </a:xfrm>
          <a:prstGeom prst="rect">
            <a:avLst/>
          </a:prstGeom>
          <a:noFill/>
        </p:spPr>
        <p:txBody>
          <a:bodyPr wrap="square">
            <a:spAutoFit/>
          </a:bodyPr>
          <a:lstStyle/>
          <a:p>
            <a:pPr defTabSz="914400" fontAlgn="base">
              <a:spcBef>
                <a:spcPct val="0"/>
              </a:spcBef>
              <a:spcAft>
                <a:spcPct val="0"/>
              </a:spcAft>
            </a:pPr>
            <a:r>
              <a:rPr kumimoji="1" lang="ja-JP" altLang="en-US" sz="1200" dirty="0">
                <a:solidFill>
                  <a:srgbClr val="000000"/>
                </a:solidFill>
                <a:latin typeface="Arial" charset="0"/>
                <a:ea typeface="ＭＳ Ｐゴシック" charset="-128"/>
              </a:rPr>
              <a:t>https://www.nibb.ac.jp/potentia/member/hiraoka.html</a:t>
            </a:r>
          </a:p>
        </p:txBody>
      </p:sp>
      <p:sp>
        <p:nvSpPr>
          <p:cNvPr id="5" name="テキスト ボックス 4">
            <a:extLst>
              <a:ext uri="{FF2B5EF4-FFF2-40B4-BE49-F238E27FC236}">
                <a16:creationId xmlns:a16="http://schemas.microsoft.com/office/drawing/2014/main" id="{2434A0A1-F8CB-F778-BCF9-82894333E461}"/>
              </a:ext>
            </a:extLst>
          </p:cNvPr>
          <p:cNvSpPr txBox="1"/>
          <p:nvPr/>
        </p:nvSpPr>
        <p:spPr>
          <a:xfrm>
            <a:off x="4789887" y="4321628"/>
            <a:ext cx="4573008" cy="2308324"/>
          </a:xfrm>
          <a:prstGeom prst="rect">
            <a:avLst/>
          </a:prstGeom>
          <a:noFill/>
        </p:spPr>
        <p:txBody>
          <a:bodyPr wrap="square" rtlCol="0">
            <a:spAutoFit/>
          </a:bodyPr>
          <a:lstStyle/>
          <a:p>
            <a:r>
              <a:rPr kumimoji="1" lang="en-US" altLang="ja-JP" dirty="0"/>
              <a:t>In early meiosis I (leptotene and zygotene), telomeres, the ends of chromosomes, </a:t>
            </a:r>
          </a:p>
          <a:p>
            <a:r>
              <a:rPr kumimoji="1" lang="en-US" altLang="ja-JP" dirty="0"/>
              <a:t>attach to the nuclear membrane and then, homologous chromosomes pair with each other.</a:t>
            </a:r>
          </a:p>
          <a:p>
            <a:r>
              <a:rPr kumimoji="1" lang="en-US" altLang="ja-JP" dirty="0"/>
              <a:t>Recently, the machinery of the pairing of homologous chromosomes has been </a:t>
            </a:r>
            <a:r>
              <a:rPr kumimoji="1" lang="en-US" altLang="ja-JP" dirty="0" err="1"/>
              <a:t>clalified</a:t>
            </a:r>
            <a:r>
              <a:rPr kumimoji="1" lang="en-US" altLang="ja-JP" dirty="0"/>
              <a:t>. </a:t>
            </a:r>
            <a:endParaRPr kumimoji="1" lang="ja-JP" altLang="en-US" dirty="0"/>
          </a:p>
        </p:txBody>
      </p:sp>
    </p:spTree>
    <p:extLst>
      <p:ext uri="{BB962C8B-B14F-4D97-AF65-F5344CB8AC3E}">
        <p14:creationId xmlns:p14="http://schemas.microsoft.com/office/powerpoint/2010/main" val="158492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DBECF0B-4BFA-1643-4772-C04E2D7D3D29}"/>
              </a:ext>
            </a:extLst>
          </p:cNvPr>
          <p:cNvPicPr>
            <a:picLocks noChangeAspect="1"/>
          </p:cNvPicPr>
          <p:nvPr/>
        </p:nvPicPr>
        <p:blipFill>
          <a:blip r:embed="rId2"/>
          <a:stretch>
            <a:fillRect/>
          </a:stretch>
        </p:blipFill>
        <p:spPr>
          <a:xfrm>
            <a:off x="1208584" y="2854773"/>
            <a:ext cx="4497884" cy="3858813"/>
          </a:xfrm>
          <a:prstGeom prst="rect">
            <a:avLst/>
          </a:prstGeom>
        </p:spPr>
      </p:pic>
      <p:pic>
        <p:nvPicPr>
          <p:cNvPr id="6" name="図 5">
            <a:extLst>
              <a:ext uri="{FF2B5EF4-FFF2-40B4-BE49-F238E27FC236}">
                <a16:creationId xmlns:a16="http://schemas.microsoft.com/office/drawing/2014/main" id="{A5D598F7-3D70-7B22-F656-29848D621D42}"/>
              </a:ext>
            </a:extLst>
          </p:cNvPr>
          <p:cNvPicPr>
            <a:picLocks noChangeAspect="1"/>
          </p:cNvPicPr>
          <p:nvPr/>
        </p:nvPicPr>
        <p:blipFill rotWithShape="1">
          <a:blip r:embed="rId3"/>
          <a:srcRect t="52619"/>
          <a:stretch/>
        </p:blipFill>
        <p:spPr>
          <a:xfrm>
            <a:off x="563269" y="116632"/>
            <a:ext cx="9144000" cy="2619522"/>
          </a:xfrm>
          <a:prstGeom prst="rect">
            <a:avLst/>
          </a:prstGeom>
        </p:spPr>
      </p:pic>
    </p:spTree>
    <p:extLst>
      <p:ext uri="{BB962C8B-B14F-4D97-AF65-F5344CB8AC3E}">
        <p14:creationId xmlns:p14="http://schemas.microsoft.com/office/powerpoint/2010/main" val="11757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2"/>
          <p:cNvSpPr txBox="1">
            <a:spLocks noChangeArrowheads="1"/>
          </p:cNvSpPr>
          <p:nvPr/>
        </p:nvSpPr>
        <p:spPr bwMode="auto">
          <a:xfrm>
            <a:off x="1828800" y="457201"/>
            <a:ext cx="2786340" cy="461665"/>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2400" dirty="0">
                <a:solidFill>
                  <a:srgbClr val="000000"/>
                </a:solidFill>
                <a:latin typeface="Arial" charset="0"/>
                <a:ea typeface="ＭＳ Ｐゴシック" charset="-128"/>
              </a:rPr>
              <a:t>Genomic Instability</a:t>
            </a:r>
            <a:endParaRPr kumimoji="1" lang="ja-JP" altLang="en-US" sz="2400" dirty="0">
              <a:solidFill>
                <a:srgbClr val="000000"/>
              </a:solidFill>
              <a:latin typeface="Times" charset="0"/>
              <a:ea typeface="Osaka" charset="-128"/>
            </a:endParaRPr>
          </a:p>
        </p:txBody>
      </p:sp>
      <p:sp>
        <p:nvSpPr>
          <p:cNvPr id="16388" name="Text Box 13"/>
          <p:cNvSpPr txBox="1">
            <a:spLocks noChangeArrowheads="1"/>
          </p:cNvSpPr>
          <p:nvPr/>
        </p:nvSpPr>
        <p:spPr bwMode="auto">
          <a:xfrm>
            <a:off x="6609184" y="457200"/>
            <a:ext cx="2490810" cy="369332"/>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dirty="0">
                <a:solidFill>
                  <a:srgbClr val="000000"/>
                </a:solidFill>
                <a:latin typeface="Times" charset="0"/>
                <a:ea typeface="Osaka" charset="-128"/>
              </a:rPr>
              <a:t>2023.11.29 by Shoji Oda</a:t>
            </a:r>
          </a:p>
        </p:txBody>
      </p:sp>
      <p:sp>
        <p:nvSpPr>
          <p:cNvPr id="16389" name="Text Box 14"/>
          <p:cNvSpPr txBox="1">
            <a:spLocks noChangeArrowheads="1"/>
          </p:cNvSpPr>
          <p:nvPr/>
        </p:nvSpPr>
        <p:spPr bwMode="auto">
          <a:xfrm>
            <a:off x="2072680" y="1696051"/>
            <a:ext cx="4741426" cy="523220"/>
          </a:xfrm>
          <a:prstGeom prst="rect">
            <a:avLst/>
          </a:prstGeom>
          <a:noFill/>
          <a:ln w="9525">
            <a:noFill/>
            <a:miter lim="800000"/>
            <a:headEnd/>
            <a:tailEnd/>
          </a:ln>
        </p:spPr>
        <p:txBody>
          <a:bodyPr wrap="none">
            <a:spAutoFit/>
          </a:bodyPr>
          <a:lstStyle/>
          <a:p>
            <a:pPr defTabSz="914400" fontAlgn="base">
              <a:spcBef>
                <a:spcPct val="0"/>
              </a:spcBef>
              <a:spcAft>
                <a:spcPct val="0"/>
              </a:spcAft>
            </a:pPr>
            <a:r>
              <a:rPr kumimoji="1" lang="en-US" altLang="ja-JP" sz="2800" dirty="0">
                <a:solidFill>
                  <a:srgbClr val="000000"/>
                </a:solidFill>
                <a:latin typeface="Times" charset="0"/>
                <a:ea typeface="Osaka" charset="-128"/>
              </a:rPr>
              <a:t>“</a:t>
            </a:r>
            <a:r>
              <a:rPr kumimoji="1" lang="en-US" altLang="ja-JP" sz="2800" dirty="0">
                <a:solidFill>
                  <a:srgbClr val="000000"/>
                </a:solidFill>
                <a:latin typeface="Arial" charset="0"/>
                <a:ea typeface="ＭＳ Ｐゴシック" charset="-128"/>
              </a:rPr>
              <a:t>DNA Damages and Repair</a:t>
            </a:r>
            <a:r>
              <a:rPr kumimoji="1" lang="en-US" altLang="ja-JP" sz="2800" dirty="0">
                <a:solidFill>
                  <a:srgbClr val="000000"/>
                </a:solidFill>
                <a:latin typeface="Times" charset="0"/>
                <a:ea typeface="Osaka" charset="-128"/>
              </a:rPr>
              <a:t>”</a:t>
            </a:r>
            <a:endParaRPr kumimoji="1" lang="ja-JP" altLang="en-US" sz="2800" dirty="0">
              <a:solidFill>
                <a:srgbClr val="000000"/>
              </a:solidFill>
              <a:latin typeface="Times" charset="0"/>
              <a:ea typeface="Osaka" charset="-128"/>
            </a:endParaRPr>
          </a:p>
        </p:txBody>
      </p:sp>
      <p:pic>
        <p:nvPicPr>
          <p:cNvPr id="9" name="Picture 3"/>
          <p:cNvPicPr>
            <a:picLocks noChangeAspect="1" noChangeArrowheads="1"/>
          </p:cNvPicPr>
          <p:nvPr/>
        </p:nvPicPr>
        <p:blipFill>
          <a:blip r:embed="rId2" cstate="print"/>
          <a:srcRect/>
          <a:stretch>
            <a:fillRect/>
          </a:stretch>
        </p:blipFill>
        <p:spPr bwMode="auto">
          <a:xfrm flipH="1">
            <a:off x="920553" y="2929790"/>
            <a:ext cx="2784867" cy="2329546"/>
          </a:xfrm>
          <a:prstGeom prst="rect">
            <a:avLst/>
          </a:prstGeom>
          <a:noFill/>
          <a:ln w="9525">
            <a:noFill/>
            <a:miter lim="800000"/>
            <a:headEnd/>
            <a:tailEnd/>
          </a:ln>
          <a:effectLst/>
        </p:spPr>
      </p:pic>
      <p:sp>
        <p:nvSpPr>
          <p:cNvPr id="10" name="Text Box 4"/>
          <p:cNvSpPr txBox="1">
            <a:spLocks noChangeArrowheads="1"/>
          </p:cNvSpPr>
          <p:nvPr/>
        </p:nvSpPr>
        <p:spPr bwMode="auto">
          <a:xfrm>
            <a:off x="1696822" y="5456289"/>
            <a:ext cx="1760418" cy="46166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kumimoji="1" lang="en-US" altLang="ja-JP" sz="2400" dirty="0" err="1">
                <a:solidFill>
                  <a:srgbClr val="000000"/>
                </a:solidFill>
                <a:latin typeface="Arial" pitchFamily="34" charset="0"/>
                <a:ea typeface="ＭＳ Ｐゴシック" pitchFamily="50" charset="-128"/>
              </a:rPr>
              <a:t>Sentan</a:t>
            </a:r>
            <a:r>
              <a:rPr kumimoji="1" lang="en-US" altLang="ja-JP" sz="2400" dirty="0">
                <a:solidFill>
                  <a:srgbClr val="000000"/>
                </a:solidFill>
                <a:latin typeface="Arial" pitchFamily="34" charset="0"/>
                <a:ea typeface="ＭＳ Ｐゴシック" pitchFamily="50" charset="-128"/>
              </a:rPr>
              <a:t>-kun</a:t>
            </a:r>
            <a:endParaRPr kumimoji="1" lang="ja-JP" altLang="en-US" sz="2400" dirty="0">
              <a:solidFill>
                <a:srgbClr val="000000"/>
              </a:solidFill>
              <a:latin typeface="Arial" pitchFamily="34" charset="0"/>
              <a:ea typeface="ＭＳ Ｐゴシック" pitchFamily="50" charset="-128"/>
            </a:endParaRPr>
          </a:p>
        </p:txBody>
      </p:sp>
      <p:sp>
        <p:nvSpPr>
          <p:cNvPr id="2" name="テキスト ボックス 1"/>
          <p:cNvSpPr txBox="1"/>
          <p:nvPr/>
        </p:nvSpPr>
        <p:spPr>
          <a:xfrm>
            <a:off x="2150566" y="1208435"/>
            <a:ext cx="2437399" cy="369332"/>
          </a:xfrm>
          <a:prstGeom prst="rect">
            <a:avLst/>
          </a:prstGeom>
          <a:noFill/>
        </p:spPr>
        <p:txBody>
          <a:bodyPr wrap="none" rtlCol="0">
            <a:spAutoFit/>
          </a:bodyPr>
          <a:lstStyle/>
          <a:p>
            <a:pPr defTabSz="914400" fontAlgn="base">
              <a:spcBef>
                <a:spcPct val="0"/>
              </a:spcBef>
              <a:spcAft>
                <a:spcPct val="0"/>
              </a:spcAft>
            </a:pPr>
            <a:r>
              <a:rPr kumimoji="1" lang="en-US" altLang="ja-JP" dirty="0">
                <a:solidFill>
                  <a:srgbClr val="000000"/>
                </a:solidFill>
                <a:latin typeface="Arial" charset="0"/>
                <a:ea typeface="ＭＳ Ｐゴシック" charset="-128"/>
              </a:rPr>
              <a:t>2023_11_29  Period 2</a:t>
            </a:r>
            <a:endParaRPr kumimoji="1" lang="ja-JP" altLang="en-US" dirty="0">
              <a:solidFill>
                <a:srgbClr val="000000"/>
              </a:solidFill>
              <a:latin typeface="Arial" charset="0"/>
              <a:ea typeface="ＭＳ Ｐゴシック" charset="-128"/>
            </a:endParaRPr>
          </a:p>
        </p:txBody>
      </p:sp>
    </p:spTree>
    <p:extLst>
      <p:ext uri="{BB962C8B-B14F-4D97-AF65-F5344CB8AC3E}">
        <p14:creationId xmlns:p14="http://schemas.microsoft.com/office/powerpoint/2010/main" val="33857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6578" y="1281108"/>
            <a:ext cx="8586838" cy="830997"/>
          </a:xfrm>
          <a:prstGeom prst="rect">
            <a:avLst/>
          </a:prstGeom>
          <a:noFill/>
        </p:spPr>
        <p:txBody>
          <a:bodyPr wrap="none" rtlCol="0">
            <a:spAutoFit/>
          </a:bodyPr>
          <a:lstStyle/>
          <a:p>
            <a:r>
              <a:rPr kumimoji="1" lang="en-US" altLang="ja-JP" sz="2400" dirty="0"/>
              <a:t>DNA is a highly stable molecule, however, </a:t>
            </a:r>
          </a:p>
          <a:p>
            <a:r>
              <a:rPr kumimoji="1" lang="ja-JP" altLang="en-US" sz="2400" dirty="0"/>
              <a:t>　　　　　　　　</a:t>
            </a:r>
            <a:r>
              <a:rPr kumimoji="1" lang="en-US" altLang="ja-JP" sz="2400" dirty="0"/>
              <a:t>DNA can be damaged by environmental factors.</a:t>
            </a:r>
            <a:endParaRPr kumimoji="1" lang="ja-JP" altLang="en-US" sz="2400" dirty="0"/>
          </a:p>
        </p:txBody>
      </p:sp>
      <p:sp>
        <p:nvSpPr>
          <p:cNvPr id="6" name="テキスト ボックス 5"/>
          <p:cNvSpPr txBox="1"/>
          <p:nvPr/>
        </p:nvSpPr>
        <p:spPr>
          <a:xfrm>
            <a:off x="870857" y="235021"/>
            <a:ext cx="4103431" cy="584775"/>
          </a:xfrm>
          <a:prstGeom prst="rect">
            <a:avLst/>
          </a:prstGeom>
          <a:noFill/>
        </p:spPr>
        <p:txBody>
          <a:bodyPr wrap="none" rtlCol="0">
            <a:spAutoFit/>
          </a:bodyPr>
          <a:lstStyle/>
          <a:p>
            <a:r>
              <a:rPr kumimoji="1" lang="en-US" altLang="ja-JP" sz="3200" u="sng" dirty="0"/>
              <a:t>DNA repair</a:t>
            </a:r>
            <a:r>
              <a:rPr kumimoji="1" lang="ja-JP" altLang="en-US" sz="3200" u="sng" dirty="0"/>
              <a:t>　</a:t>
            </a:r>
            <a:r>
              <a:rPr kumimoji="1" lang="en-US" altLang="ja-JP" sz="3200" u="sng" dirty="0"/>
              <a:t>DNA </a:t>
            </a:r>
            <a:r>
              <a:rPr kumimoji="1" lang="ja-JP" altLang="en-US" sz="3200" u="sng" dirty="0"/>
              <a:t>修復</a:t>
            </a:r>
            <a:endParaRPr kumimoji="1" lang="en-US" altLang="ja-JP" sz="3200" u="sng" dirty="0"/>
          </a:p>
        </p:txBody>
      </p:sp>
      <p:grpSp>
        <p:nvGrpSpPr>
          <p:cNvPr id="12" name="グループ化 11"/>
          <p:cNvGrpSpPr/>
          <p:nvPr/>
        </p:nvGrpSpPr>
        <p:grpSpPr>
          <a:xfrm>
            <a:off x="-2141614" y="2888345"/>
            <a:ext cx="14638793" cy="2670627"/>
            <a:chOff x="-261257" y="3091545"/>
            <a:chExt cx="12627555" cy="2303707"/>
          </a:xfrm>
        </p:grpSpPr>
        <p:grpSp>
          <p:nvGrpSpPr>
            <p:cNvPr id="10" name="グループ化 9"/>
            <p:cNvGrpSpPr/>
            <p:nvPr/>
          </p:nvGrpSpPr>
          <p:grpSpPr>
            <a:xfrm>
              <a:off x="-261257" y="3091545"/>
              <a:ext cx="8933669" cy="2216618"/>
              <a:chOff x="-246743" y="3135088"/>
              <a:chExt cx="8933669" cy="2216618"/>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t="9803"/>
              <a:stretch/>
            </p:blipFill>
            <p:spPr>
              <a:xfrm rot="5400000">
                <a:off x="1134149" y="1754196"/>
                <a:ext cx="2115016" cy="4876800"/>
              </a:xfrm>
              <a:prstGeom prst="rect">
                <a:avLst/>
              </a:prstGeom>
            </p:spPr>
          </p:pic>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t="2741" b="18436"/>
              <a:stretch/>
            </p:blipFill>
            <p:spPr>
              <a:xfrm rot="5400000">
                <a:off x="5542926" y="2207705"/>
                <a:ext cx="2115016" cy="4172985"/>
              </a:xfrm>
              <a:prstGeom prst="rect">
                <a:avLst/>
              </a:prstGeom>
            </p:spPr>
          </p:pic>
        </p:grpSp>
        <p:pic>
          <p:nvPicPr>
            <p:cNvPr id="11" name="図 10"/>
            <p:cNvPicPr>
              <a:picLocks noChangeAspect="1"/>
            </p:cNvPicPr>
            <p:nvPr/>
          </p:nvPicPr>
          <p:blipFill rotWithShape="1">
            <a:blip r:embed="rId2">
              <a:extLst>
                <a:ext uri="{28A0092B-C50C-407E-A947-70E740481C1C}">
                  <a14:useLocalDpi xmlns:a14="http://schemas.microsoft.com/office/drawing/2010/main" val="0"/>
                </a:ext>
              </a:extLst>
            </a:blip>
            <a:srcRect t="2741" b="18436"/>
            <a:stretch/>
          </p:blipFill>
          <p:spPr>
            <a:xfrm rot="5400000">
              <a:off x="9222298" y="2251251"/>
              <a:ext cx="2115016" cy="4172985"/>
            </a:xfrm>
            <a:prstGeom prst="rect">
              <a:avLst/>
            </a:prstGeom>
          </p:spPr>
        </p:pic>
      </p:grpSp>
    </p:spTree>
    <p:extLst>
      <p:ext uri="{BB962C8B-B14F-4D97-AF65-F5344CB8AC3E}">
        <p14:creationId xmlns:p14="http://schemas.microsoft.com/office/powerpoint/2010/main" val="379215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3527" y="928210"/>
            <a:ext cx="6489469" cy="507831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Break of DNA strand</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Double strand break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DSB</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Single strand break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SSB</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by radiation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Change of Base</a:t>
            </a:r>
            <a:r>
              <a:rPr kumimoji="1" lang="ja-JP" altLang="en-US" dirty="0">
                <a:solidFill>
                  <a:prstClr val="black"/>
                </a:solidFill>
                <a:latin typeface="Calibri" panose="020F0502020204030204"/>
                <a:ea typeface="游ゴシック" panose="020B0400000000000000" pitchFamily="50" charset="-128"/>
              </a:rPr>
              <a:t> </a:t>
            </a:r>
            <a:r>
              <a:rPr kumimoji="1" lang="en-US" altLang="ja-JP" dirty="0">
                <a:solidFill>
                  <a:prstClr val="black"/>
                </a:solidFill>
                <a:latin typeface="Calibri" panose="020F0502020204030204"/>
                <a:ea typeface="游ゴシック" panose="020B0400000000000000" pitchFamily="50" charset="-128"/>
              </a:rPr>
              <a:t>(Chemical</a:t>
            </a:r>
            <a:r>
              <a:rPr kumimoji="1" lang="ja-JP" altLang="en-US" dirty="0">
                <a:solidFill>
                  <a:prstClr val="black"/>
                </a:solidFill>
                <a:latin typeface="Calibri" panose="020F0502020204030204"/>
                <a:ea typeface="游ゴシック" panose="020B0400000000000000" pitchFamily="50" charset="-128"/>
              </a:rPr>
              <a:t> </a:t>
            </a:r>
            <a:r>
              <a:rPr kumimoji="1" lang="en-US" altLang="ja-JP" dirty="0">
                <a:solidFill>
                  <a:prstClr val="black"/>
                </a:solidFill>
                <a:latin typeface="Calibri" panose="020F0502020204030204"/>
                <a:ea typeface="游ゴシック" panose="020B0400000000000000" pitchFamily="50" charset="-128"/>
              </a:rPr>
              <a:t>modification)</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Oxidative</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(production of 8-</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oxo</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guanine)</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Methylation</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7-</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methylguanin</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lvl="0"/>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Hydrolysis</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dirty="0">
                <a:solidFill>
                  <a:prstClr val="black"/>
                </a:solidFill>
              </a:rPr>
              <a:t>deletion of purine and pyrimidine bases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lvl="0"/>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dirty="0">
                <a:solidFill>
                  <a:prstClr val="black"/>
                </a:solidFill>
              </a:rPr>
              <a:t>Illegal pairing of bases</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lvl="0"/>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Deamination</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dirty="0">
                <a:solidFill>
                  <a:prstClr val="black"/>
                </a:solidFill>
              </a:rPr>
              <a:t>Cytosine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to Uracil</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Insertion, deletion,</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Misincorporation</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of nucleotides</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lvl="0"/>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dirty="0">
                <a:solidFill>
                  <a:prstClr val="black"/>
                </a:solidFill>
              </a:rPr>
              <a:t>Thymidine-dimer by UV</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lvl="0"/>
            <a:r>
              <a:rPr kumimoji="1" lang="en-US" altLang="ja-JP" dirty="0">
                <a:solidFill>
                  <a:prstClr val="black"/>
                </a:solidFill>
              </a:rPr>
              <a:t>Cross-linking </a:t>
            </a:r>
          </a:p>
          <a:p>
            <a:pPr lvl="0"/>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with base on the same strand</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lvl="0"/>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dirty="0">
                <a:solidFill>
                  <a:prstClr val="black"/>
                </a:solidFill>
              </a:rPr>
              <a:t>with base on the other strand</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Calibri" panose="020F0502020204030204"/>
                <a:ea typeface="游ゴシック" panose="020B0400000000000000" pitchFamily="50" charset="-128"/>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with proteins (histone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etc</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テキスト ボックス 4"/>
          <p:cNvSpPr txBox="1"/>
          <p:nvPr/>
        </p:nvSpPr>
        <p:spPr>
          <a:xfrm>
            <a:off x="616921" y="205992"/>
            <a:ext cx="46424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DNA Damages</a:t>
            </a:r>
            <a:r>
              <a:rPr kumimoji="1" lang="ja-JP" altLang="en-US" sz="32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32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DNA </a:t>
            </a:r>
            <a:r>
              <a:rPr kumimoji="1" lang="ja-JP" altLang="en-US" sz="32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損傷</a:t>
            </a:r>
          </a:p>
        </p:txBody>
      </p:sp>
      <p:grpSp>
        <p:nvGrpSpPr>
          <p:cNvPr id="6" name="グループ化 5"/>
          <p:cNvGrpSpPr/>
          <p:nvPr/>
        </p:nvGrpSpPr>
        <p:grpSpPr>
          <a:xfrm rot="16200000">
            <a:off x="1109586" y="3149602"/>
            <a:ext cx="14638793" cy="2670627"/>
            <a:chOff x="-261257" y="3091545"/>
            <a:chExt cx="12627555" cy="2303707"/>
          </a:xfrm>
        </p:grpSpPr>
        <p:grpSp>
          <p:nvGrpSpPr>
            <p:cNvPr id="7" name="グループ化 6"/>
            <p:cNvGrpSpPr/>
            <p:nvPr/>
          </p:nvGrpSpPr>
          <p:grpSpPr>
            <a:xfrm>
              <a:off x="-261257" y="3091545"/>
              <a:ext cx="8933669" cy="2216618"/>
              <a:chOff x="-246743" y="3135088"/>
              <a:chExt cx="8933669" cy="2216618"/>
            </a:xfrm>
          </p:grpSpPr>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t="9803"/>
              <a:stretch/>
            </p:blipFill>
            <p:spPr>
              <a:xfrm rot="5400000">
                <a:off x="1134149" y="1754196"/>
                <a:ext cx="2115016" cy="4876800"/>
              </a:xfrm>
              <a:prstGeom prst="rect">
                <a:avLst/>
              </a:prstGeom>
            </p:spPr>
          </p:pic>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t="2741" b="18436"/>
              <a:stretch/>
            </p:blipFill>
            <p:spPr>
              <a:xfrm rot="5400000">
                <a:off x="5542926" y="2207705"/>
                <a:ext cx="2115016" cy="4172985"/>
              </a:xfrm>
              <a:prstGeom prst="rect">
                <a:avLst/>
              </a:prstGeom>
            </p:spPr>
          </p:pic>
        </p:grpSp>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t="2741" b="18436"/>
            <a:stretch/>
          </p:blipFill>
          <p:spPr>
            <a:xfrm rot="5400000">
              <a:off x="9222298" y="2251251"/>
              <a:ext cx="2115016" cy="4172985"/>
            </a:xfrm>
            <a:prstGeom prst="rect">
              <a:avLst/>
            </a:prstGeom>
          </p:spPr>
        </p:pic>
      </p:grpSp>
      <p:grpSp>
        <p:nvGrpSpPr>
          <p:cNvPr id="14" name="グループ化 13"/>
          <p:cNvGrpSpPr/>
          <p:nvPr/>
        </p:nvGrpSpPr>
        <p:grpSpPr>
          <a:xfrm>
            <a:off x="7388420" y="2167083"/>
            <a:ext cx="2160143" cy="418122"/>
            <a:chOff x="7388420" y="2167083"/>
            <a:chExt cx="2160143" cy="418122"/>
          </a:xfrm>
        </p:grpSpPr>
        <p:sp>
          <p:nvSpPr>
            <p:cNvPr id="11" name="正方形/長方形 10"/>
            <p:cNvSpPr/>
            <p:nvPr/>
          </p:nvSpPr>
          <p:spPr>
            <a:xfrm>
              <a:off x="7388420" y="2167083"/>
              <a:ext cx="2160143" cy="418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8245289" y="2167083"/>
              <a:ext cx="5581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DSB</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6" name="グループ化 15"/>
          <p:cNvGrpSpPr/>
          <p:nvPr/>
        </p:nvGrpSpPr>
        <p:grpSpPr>
          <a:xfrm>
            <a:off x="7064595" y="3585382"/>
            <a:ext cx="1372799" cy="521486"/>
            <a:chOff x="7064595" y="3585382"/>
            <a:chExt cx="1372799" cy="521486"/>
          </a:xfrm>
        </p:grpSpPr>
        <p:sp>
          <p:nvSpPr>
            <p:cNvPr id="12" name="正方形/長方形 11"/>
            <p:cNvSpPr/>
            <p:nvPr/>
          </p:nvSpPr>
          <p:spPr>
            <a:xfrm>
              <a:off x="7064595" y="3585382"/>
              <a:ext cx="1372799" cy="521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7614880" y="3622312"/>
              <a:ext cx="5212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SSB</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pic>
        <p:nvPicPr>
          <p:cNvPr id="1026" name="Picture 2" descr="https://www.ishiyaku.co.jp/magazines/ayumi/images/article/13327_02.jpg"/>
          <p:cNvPicPr>
            <a:picLocks noChangeAspect="1" noChangeArrowheads="1"/>
          </p:cNvPicPr>
          <p:nvPr/>
        </p:nvPicPr>
        <p:blipFill rotWithShape="1">
          <a:blip r:embed="rId3">
            <a:extLst>
              <a:ext uri="{28A0092B-C50C-407E-A947-70E740481C1C}">
                <a14:useLocalDpi xmlns:a14="http://schemas.microsoft.com/office/drawing/2010/main" val="0"/>
              </a:ext>
            </a:extLst>
          </a:blip>
          <a:srcRect b="48871"/>
          <a:stretch/>
        </p:blipFill>
        <p:spPr bwMode="auto">
          <a:xfrm>
            <a:off x="4854795" y="3630931"/>
            <a:ext cx="4419600" cy="1806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遺伝子医学 34号（Vol.10 No.4）正誤表"/>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534" y="4000263"/>
            <a:ext cx="42862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2234" y="4544290"/>
            <a:ext cx="2524329" cy="1786885"/>
          </a:xfrm>
          <a:prstGeom prst="rect">
            <a:avLst/>
          </a:prstGeom>
        </p:spPr>
      </p:pic>
    </p:spTree>
    <p:extLst>
      <p:ext uri="{BB962C8B-B14F-4D97-AF65-F5344CB8AC3E}">
        <p14:creationId xmlns:p14="http://schemas.microsoft.com/office/powerpoint/2010/main" val="35493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ssolv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dissolv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48725" y="773445"/>
            <a:ext cx="8974395" cy="2677656"/>
          </a:xfrm>
          <a:prstGeom prst="rect">
            <a:avLst/>
          </a:prstGeom>
          <a:noFill/>
        </p:spPr>
        <p:txBody>
          <a:bodyPr wrap="square" rtlCol="0">
            <a:spAutoFit/>
          </a:bodyPr>
          <a:lstStyle/>
          <a:p>
            <a:r>
              <a:rPr kumimoji="1" lang="en-US" altLang="ja-JP" sz="2400" dirty="0"/>
              <a:t>Attack by reactive oxygen species (</a:t>
            </a:r>
            <a:r>
              <a:rPr kumimoji="1" lang="en-US" altLang="ja-JP" sz="2400" dirty="0" err="1"/>
              <a:t>ROS</a:t>
            </a:r>
            <a:r>
              <a:rPr kumimoji="1" lang="en-US" altLang="ja-JP" sz="2400" dirty="0"/>
              <a:t>, radicals), a byproduct of normal cell metabolism</a:t>
            </a:r>
          </a:p>
          <a:p>
            <a:endParaRPr kumimoji="1" lang="en-US" altLang="ja-JP" sz="2400" dirty="0"/>
          </a:p>
          <a:p>
            <a:r>
              <a:rPr kumimoji="1" lang="en-US" altLang="ja-JP" sz="2400" dirty="0"/>
              <a:t>Environmental factors</a:t>
            </a:r>
            <a:endParaRPr kumimoji="1" lang="ja-JP" altLang="en-US" sz="2400" dirty="0"/>
          </a:p>
          <a:p>
            <a:r>
              <a:rPr kumimoji="1" lang="ja-JP" altLang="en-US" sz="2400" dirty="0"/>
              <a:t>　</a:t>
            </a:r>
            <a:r>
              <a:rPr kumimoji="1" lang="en-US" altLang="ja-JP" sz="2400" dirty="0">
                <a:solidFill>
                  <a:srgbClr val="FF0000"/>
                </a:solidFill>
              </a:rPr>
              <a:t>ultra violet</a:t>
            </a:r>
            <a:endParaRPr kumimoji="1" lang="ja-JP" altLang="en-US" sz="2400" dirty="0">
              <a:solidFill>
                <a:srgbClr val="FF0000"/>
              </a:solidFill>
            </a:endParaRPr>
          </a:p>
          <a:p>
            <a:r>
              <a:rPr kumimoji="1" lang="ja-JP" altLang="en-US" sz="2400" dirty="0">
                <a:solidFill>
                  <a:srgbClr val="FF0000"/>
                </a:solidFill>
              </a:rPr>
              <a:t>　</a:t>
            </a:r>
            <a:r>
              <a:rPr kumimoji="1" lang="en-US" altLang="ja-JP" sz="2400" dirty="0">
                <a:solidFill>
                  <a:srgbClr val="FF0000"/>
                </a:solidFill>
              </a:rPr>
              <a:t>Ionizing radiation</a:t>
            </a:r>
            <a:r>
              <a:rPr kumimoji="1" lang="ja-JP" altLang="en-US" sz="2400" dirty="0">
                <a:solidFill>
                  <a:srgbClr val="FF0000"/>
                </a:solidFill>
              </a:rPr>
              <a:t> </a:t>
            </a:r>
            <a:r>
              <a:rPr kumimoji="1" lang="en-US" altLang="ja-JP" sz="2400" dirty="0">
                <a:solidFill>
                  <a:srgbClr val="FF0000"/>
                </a:solidFill>
              </a:rPr>
              <a:t>( X rays, γ</a:t>
            </a:r>
            <a:r>
              <a:rPr kumimoji="1" lang="ja-JP" altLang="en-US" sz="2400" dirty="0">
                <a:solidFill>
                  <a:srgbClr val="FF0000"/>
                </a:solidFill>
              </a:rPr>
              <a:t> </a:t>
            </a:r>
            <a:r>
              <a:rPr kumimoji="1" lang="en-US" altLang="ja-JP" sz="2400" dirty="0">
                <a:solidFill>
                  <a:srgbClr val="FF0000"/>
                </a:solidFill>
              </a:rPr>
              <a:t>rays, β</a:t>
            </a:r>
            <a:r>
              <a:rPr kumimoji="1" lang="ja-JP" altLang="en-US" sz="2400" dirty="0">
                <a:solidFill>
                  <a:srgbClr val="FF0000"/>
                </a:solidFill>
              </a:rPr>
              <a:t> </a:t>
            </a:r>
            <a:r>
              <a:rPr kumimoji="1" lang="en-US" altLang="ja-JP" sz="2400" dirty="0">
                <a:solidFill>
                  <a:srgbClr val="FF0000"/>
                </a:solidFill>
              </a:rPr>
              <a:t>rays, α</a:t>
            </a:r>
            <a:r>
              <a:rPr kumimoji="1" lang="ja-JP" altLang="en-US" sz="2400" dirty="0">
                <a:solidFill>
                  <a:srgbClr val="FF0000"/>
                </a:solidFill>
              </a:rPr>
              <a:t> </a:t>
            </a:r>
            <a:r>
              <a:rPr kumimoji="1" lang="en-US" altLang="ja-JP" sz="2400" dirty="0">
                <a:solidFill>
                  <a:srgbClr val="FF0000"/>
                </a:solidFill>
              </a:rPr>
              <a:t>rays)</a:t>
            </a:r>
          </a:p>
          <a:p>
            <a:r>
              <a:rPr kumimoji="1" lang="ja-JP" altLang="en-US" sz="2400" dirty="0"/>
              <a:t>　</a:t>
            </a:r>
            <a:r>
              <a:rPr kumimoji="1" lang="en-US" altLang="ja-JP" sz="2400" dirty="0"/>
              <a:t>Mutagenic chemicals such as hydrocarbons from cigarette smoke</a:t>
            </a:r>
            <a:endParaRPr kumimoji="1" lang="ja-JP" altLang="en-US" sz="2400" dirty="0"/>
          </a:p>
        </p:txBody>
      </p:sp>
      <p:sp>
        <p:nvSpPr>
          <p:cNvPr id="5" name="テキスト ボックス 4"/>
          <p:cNvSpPr txBox="1"/>
          <p:nvPr/>
        </p:nvSpPr>
        <p:spPr>
          <a:xfrm>
            <a:off x="616921" y="205992"/>
            <a:ext cx="370511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Causes of DNA damages</a:t>
            </a:r>
            <a:endParaRPr kumimoji="1" lang="ja-JP" altLang="en-US" sz="28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978832" y="3680001"/>
            <a:ext cx="3044744" cy="461665"/>
          </a:xfrm>
          <a:prstGeom prst="rect">
            <a:avLst/>
          </a:prstGeom>
          <a:noFill/>
        </p:spPr>
        <p:txBody>
          <a:bodyPr wrap="none" rtlCol="0">
            <a:spAutoFit/>
          </a:bodyPr>
          <a:lstStyle/>
          <a:p>
            <a:r>
              <a:rPr kumimoji="1" lang="en-US" altLang="ja-JP" sz="2400" dirty="0"/>
              <a:t>Radiation induces </a:t>
            </a:r>
            <a:r>
              <a:rPr kumimoji="1" lang="en-US" altLang="ja-JP" sz="2400" dirty="0" err="1"/>
              <a:t>DSB</a:t>
            </a:r>
            <a:r>
              <a:rPr kumimoji="1" lang="en-US" altLang="ja-JP" sz="2400" dirty="0"/>
              <a:t>.</a:t>
            </a:r>
          </a:p>
        </p:txBody>
      </p:sp>
      <p:sp>
        <p:nvSpPr>
          <p:cNvPr id="7" name="テキスト ボックス 6"/>
          <p:cNvSpPr txBox="1"/>
          <p:nvPr/>
        </p:nvSpPr>
        <p:spPr>
          <a:xfrm>
            <a:off x="1978832" y="4185899"/>
            <a:ext cx="3926716" cy="461665"/>
          </a:xfrm>
          <a:prstGeom prst="rect">
            <a:avLst/>
          </a:prstGeom>
          <a:noFill/>
        </p:spPr>
        <p:txBody>
          <a:bodyPr wrap="none" rtlCol="0">
            <a:spAutoFit/>
          </a:bodyPr>
          <a:lstStyle/>
          <a:p>
            <a:r>
              <a:rPr kumimoji="1" lang="en-US" altLang="ja-JP" sz="2400" dirty="0"/>
              <a:t>Cells can not divide with </a:t>
            </a:r>
            <a:r>
              <a:rPr kumimoji="1" lang="en-US" altLang="ja-JP" sz="2400" dirty="0" err="1"/>
              <a:t>DSB</a:t>
            </a:r>
            <a:r>
              <a:rPr kumimoji="1" lang="en-US" altLang="ja-JP" sz="2400" dirty="0"/>
              <a:t>. </a:t>
            </a:r>
          </a:p>
        </p:txBody>
      </p:sp>
      <p:sp>
        <p:nvSpPr>
          <p:cNvPr id="8" name="テキスト ボックス 7"/>
          <p:cNvSpPr txBox="1"/>
          <p:nvPr/>
        </p:nvSpPr>
        <p:spPr>
          <a:xfrm>
            <a:off x="1431920" y="4878613"/>
            <a:ext cx="5498108" cy="461665"/>
          </a:xfrm>
          <a:prstGeom prst="rect">
            <a:avLst/>
          </a:prstGeom>
          <a:noFill/>
        </p:spPr>
        <p:txBody>
          <a:bodyPr wrap="none" rtlCol="0">
            <a:spAutoFit/>
          </a:bodyPr>
          <a:lstStyle/>
          <a:p>
            <a:r>
              <a:rPr kumimoji="1" lang="en-US" altLang="ja-JP" sz="2400" dirty="0"/>
              <a:t>So, radiation suppressed cell proliferation. </a:t>
            </a:r>
          </a:p>
        </p:txBody>
      </p:sp>
      <p:sp>
        <p:nvSpPr>
          <p:cNvPr id="9" name="テキスト ボックス 8"/>
          <p:cNvSpPr txBox="1"/>
          <p:nvPr/>
        </p:nvSpPr>
        <p:spPr>
          <a:xfrm>
            <a:off x="748725" y="5526660"/>
            <a:ext cx="8569077" cy="461665"/>
          </a:xfrm>
          <a:prstGeom prst="rect">
            <a:avLst/>
          </a:prstGeom>
          <a:noFill/>
        </p:spPr>
        <p:txBody>
          <a:bodyPr wrap="none" rtlCol="0">
            <a:spAutoFit/>
          </a:bodyPr>
          <a:lstStyle/>
          <a:p>
            <a:r>
              <a:rPr kumimoji="1" lang="en-US" altLang="ja-JP" sz="2400" dirty="0"/>
              <a:t>This is one of the reasons why radiation is useful in cancer therapy. </a:t>
            </a:r>
          </a:p>
        </p:txBody>
      </p:sp>
      <p:sp>
        <p:nvSpPr>
          <p:cNvPr id="2" name="テキスト ボックス 1"/>
          <p:cNvSpPr txBox="1"/>
          <p:nvPr/>
        </p:nvSpPr>
        <p:spPr>
          <a:xfrm>
            <a:off x="4836846" y="3310669"/>
            <a:ext cx="4886274" cy="369332"/>
          </a:xfrm>
          <a:prstGeom prst="rect">
            <a:avLst/>
          </a:prstGeom>
          <a:noFill/>
        </p:spPr>
        <p:txBody>
          <a:bodyPr wrap="none" rtlCol="0">
            <a:spAutoFit/>
          </a:bodyPr>
          <a:lstStyle/>
          <a:p>
            <a:r>
              <a:rPr kumimoji="1" lang="en-US" altLang="ja-JP" dirty="0" err="1"/>
              <a:t>DAPI</a:t>
            </a:r>
            <a:r>
              <a:rPr kumimoji="1" lang="en-US" altLang="ja-JP" dirty="0"/>
              <a:t>, EtBr,   DNA staining dye can be carcinogenic.</a:t>
            </a:r>
            <a:endParaRPr kumimoji="1" lang="ja-JP" altLang="en-US" dirty="0"/>
          </a:p>
        </p:txBody>
      </p:sp>
    </p:spTree>
    <p:extLst>
      <p:ext uri="{BB962C8B-B14F-4D97-AF65-F5344CB8AC3E}">
        <p14:creationId xmlns:p14="http://schemas.microsoft.com/office/powerpoint/2010/main" val="300962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18520" y="606657"/>
            <a:ext cx="7831120" cy="830997"/>
          </a:xfrm>
          <a:prstGeom prst="rect">
            <a:avLst/>
          </a:prstGeom>
          <a:noFill/>
        </p:spPr>
        <p:txBody>
          <a:bodyPr wrap="square" rtlCol="0">
            <a:spAutoFit/>
          </a:bodyPr>
          <a:lstStyle/>
          <a:p>
            <a:r>
              <a:rPr kumimoji="1" lang="en-US" altLang="ja-JP" sz="2400" dirty="0"/>
              <a:t>Cells can not divide when DNA double strand is broken.</a:t>
            </a:r>
          </a:p>
          <a:p>
            <a:r>
              <a:rPr kumimoji="1" lang="en-US" altLang="ja-JP" sz="2400" dirty="0"/>
              <a:t>So, cells repair </a:t>
            </a:r>
            <a:r>
              <a:rPr kumimoji="1" lang="en-US" altLang="ja-JP" sz="2400" dirty="0" err="1"/>
              <a:t>DSBs</a:t>
            </a:r>
            <a:r>
              <a:rPr kumimoji="1" lang="en-US" altLang="ja-JP" sz="2400" dirty="0"/>
              <a:t> very well.</a:t>
            </a:r>
            <a:endParaRPr kumimoji="1" lang="ja-JP" altLang="en-US" sz="2400" dirty="0"/>
          </a:p>
        </p:txBody>
      </p:sp>
      <p:sp>
        <p:nvSpPr>
          <p:cNvPr id="9" name="テキスト ボックス 8"/>
          <p:cNvSpPr txBox="1"/>
          <p:nvPr/>
        </p:nvSpPr>
        <p:spPr>
          <a:xfrm>
            <a:off x="718520" y="1694073"/>
            <a:ext cx="6875472" cy="523220"/>
          </a:xfrm>
          <a:prstGeom prst="rect">
            <a:avLst/>
          </a:prstGeom>
          <a:noFill/>
        </p:spPr>
        <p:txBody>
          <a:bodyPr wrap="none" rtlCol="0">
            <a:spAutoFit/>
          </a:bodyPr>
          <a:lstStyle/>
          <a:p>
            <a:r>
              <a:rPr kumimoji="1" lang="en-US" altLang="ja-JP" sz="2800" dirty="0"/>
              <a:t>Cells have 2 main machineries to repair </a:t>
            </a:r>
            <a:r>
              <a:rPr kumimoji="1" lang="en-US" altLang="ja-JP" sz="2800" dirty="0" err="1"/>
              <a:t>DSBs</a:t>
            </a:r>
            <a:r>
              <a:rPr kumimoji="1" lang="en-US" altLang="ja-JP" sz="2800" dirty="0"/>
              <a:t>. </a:t>
            </a:r>
            <a:endParaRPr kumimoji="1" lang="ja-JP" altLang="en-US" sz="2800" dirty="0"/>
          </a:p>
        </p:txBody>
      </p:sp>
      <p:sp>
        <p:nvSpPr>
          <p:cNvPr id="10" name="テキスト ボックス 9"/>
          <p:cNvSpPr txBox="1"/>
          <p:nvPr/>
        </p:nvSpPr>
        <p:spPr>
          <a:xfrm>
            <a:off x="1077974" y="2632264"/>
            <a:ext cx="4646785" cy="369332"/>
          </a:xfrm>
          <a:prstGeom prst="rect">
            <a:avLst/>
          </a:prstGeom>
          <a:noFill/>
        </p:spPr>
        <p:txBody>
          <a:bodyPr wrap="none" rtlCol="0">
            <a:spAutoFit/>
          </a:bodyPr>
          <a:lstStyle/>
          <a:p>
            <a:r>
              <a:rPr kumimoji="1" lang="en-US" altLang="ja-JP" dirty="0"/>
              <a:t>Homologous recombination (HR)</a:t>
            </a:r>
            <a:r>
              <a:rPr kumimoji="1" lang="ja-JP" altLang="en-US" dirty="0"/>
              <a:t>　相同組換え</a:t>
            </a:r>
          </a:p>
        </p:txBody>
      </p:sp>
      <p:sp>
        <p:nvSpPr>
          <p:cNvPr id="11" name="テキスト ボックス 10"/>
          <p:cNvSpPr txBox="1"/>
          <p:nvPr/>
        </p:nvSpPr>
        <p:spPr>
          <a:xfrm>
            <a:off x="1077974" y="3444175"/>
            <a:ext cx="5471370" cy="369332"/>
          </a:xfrm>
          <a:prstGeom prst="rect">
            <a:avLst/>
          </a:prstGeom>
          <a:noFill/>
        </p:spPr>
        <p:txBody>
          <a:bodyPr wrap="none" rtlCol="0">
            <a:spAutoFit/>
          </a:bodyPr>
          <a:lstStyle/>
          <a:p>
            <a:r>
              <a:rPr kumimoji="1" lang="en-US" altLang="ja-JP" dirty="0"/>
              <a:t>Non-Homologous End Joining (</a:t>
            </a:r>
            <a:r>
              <a:rPr kumimoji="1" lang="en-US" altLang="ja-JP" dirty="0" err="1"/>
              <a:t>NHEJ</a:t>
            </a:r>
            <a:r>
              <a:rPr kumimoji="1" lang="en-US" altLang="ja-JP" dirty="0"/>
              <a:t>)</a:t>
            </a:r>
            <a:r>
              <a:rPr kumimoji="1" lang="ja-JP" altLang="en-US" dirty="0"/>
              <a:t>　非相同末端結合</a:t>
            </a:r>
          </a:p>
        </p:txBody>
      </p:sp>
      <p:sp>
        <p:nvSpPr>
          <p:cNvPr id="12" name="テキスト ボックス 11"/>
          <p:cNvSpPr txBox="1"/>
          <p:nvPr/>
        </p:nvSpPr>
        <p:spPr>
          <a:xfrm>
            <a:off x="1479019" y="3967478"/>
            <a:ext cx="2284280" cy="369332"/>
          </a:xfrm>
          <a:prstGeom prst="rect">
            <a:avLst/>
          </a:prstGeom>
          <a:noFill/>
        </p:spPr>
        <p:txBody>
          <a:bodyPr wrap="none" rtlCol="0">
            <a:spAutoFit/>
          </a:bodyPr>
          <a:lstStyle/>
          <a:p>
            <a:r>
              <a:rPr kumimoji="1" lang="en-US" altLang="ja-JP" dirty="0"/>
              <a:t>classical </a:t>
            </a:r>
            <a:r>
              <a:rPr kumimoji="1" lang="en-US" altLang="ja-JP" dirty="0" err="1"/>
              <a:t>NHEJ</a:t>
            </a:r>
            <a:r>
              <a:rPr kumimoji="1" lang="en-US" altLang="ja-JP" dirty="0"/>
              <a:t>(C-</a:t>
            </a:r>
            <a:r>
              <a:rPr kumimoji="1" lang="en-US" altLang="ja-JP" dirty="0" err="1"/>
              <a:t>NHEJ</a:t>
            </a:r>
            <a:r>
              <a:rPr kumimoji="1" lang="en-US" altLang="ja-JP" dirty="0"/>
              <a:t>)</a:t>
            </a:r>
            <a:endParaRPr kumimoji="1" lang="ja-JP" altLang="en-US" dirty="0"/>
          </a:p>
        </p:txBody>
      </p:sp>
      <p:sp>
        <p:nvSpPr>
          <p:cNvPr id="13" name="テキスト ボックス 12"/>
          <p:cNvSpPr txBox="1"/>
          <p:nvPr/>
        </p:nvSpPr>
        <p:spPr>
          <a:xfrm>
            <a:off x="1479019" y="4420553"/>
            <a:ext cx="2808333" cy="369332"/>
          </a:xfrm>
          <a:prstGeom prst="rect">
            <a:avLst/>
          </a:prstGeom>
          <a:noFill/>
        </p:spPr>
        <p:txBody>
          <a:bodyPr wrap="none" rtlCol="0">
            <a:spAutoFit/>
          </a:bodyPr>
          <a:lstStyle/>
          <a:p>
            <a:r>
              <a:rPr kumimoji="1" lang="en-US" altLang="ja-JP" dirty="0"/>
              <a:t>alternative end joining (</a:t>
            </a:r>
            <a:r>
              <a:rPr kumimoji="1" lang="en-US" altLang="ja-JP" dirty="0" err="1"/>
              <a:t>AEJ</a:t>
            </a:r>
            <a:r>
              <a:rPr kumimoji="1" lang="en-US" altLang="ja-JP" dirty="0"/>
              <a:t>)</a:t>
            </a:r>
            <a:endParaRPr kumimoji="1" lang="ja-JP" altLang="en-US" dirty="0"/>
          </a:p>
        </p:txBody>
      </p:sp>
      <p:sp>
        <p:nvSpPr>
          <p:cNvPr id="14" name="テキスト ボックス 13"/>
          <p:cNvSpPr txBox="1"/>
          <p:nvPr/>
        </p:nvSpPr>
        <p:spPr>
          <a:xfrm>
            <a:off x="1479019" y="4897281"/>
            <a:ext cx="6878743" cy="369332"/>
          </a:xfrm>
          <a:prstGeom prst="rect">
            <a:avLst/>
          </a:prstGeom>
          <a:noFill/>
        </p:spPr>
        <p:txBody>
          <a:bodyPr wrap="none" rtlCol="0">
            <a:spAutoFit/>
          </a:bodyPr>
          <a:lstStyle/>
          <a:p>
            <a:r>
              <a:rPr kumimoji="1" lang="en-US" altLang="ja-JP" dirty="0"/>
              <a:t>backup </a:t>
            </a:r>
            <a:r>
              <a:rPr kumimoji="1" lang="en-US" altLang="ja-JP" dirty="0" err="1"/>
              <a:t>NHEJ</a:t>
            </a:r>
            <a:r>
              <a:rPr kumimoji="1" lang="en-US" altLang="ja-JP" dirty="0"/>
              <a:t> (B-</a:t>
            </a:r>
            <a:r>
              <a:rPr kumimoji="1" lang="en-US" altLang="ja-JP" dirty="0" err="1"/>
              <a:t>NHEJ</a:t>
            </a:r>
            <a:r>
              <a:rPr kumimoji="1" lang="en-US" altLang="ja-JP" dirty="0"/>
              <a:t>)</a:t>
            </a:r>
            <a:r>
              <a:rPr kumimoji="1" lang="ja-JP" altLang="en-US" dirty="0"/>
              <a:t> </a:t>
            </a:r>
            <a:r>
              <a:rPr kumimoji="1" lang="en-US" altLang="ja-JP" dirty="0"/>
              <a:t>or </a:t>
            </a:r>
            <a:r>
              <a:rPr kumimoji="1" lang="en-US" altLang="ja-JP" dirty="0" err="1"/>
              <a:t>microhomology</a:t>
            </a:r>
            <a:r>
              <a:rPr kumimoji="1" lang="en-US" altLang="ja-JP" dirty="0"/>
              <a:t>-mediated end joining (</a:t>
            </a:r>
            <a:r>
              <a:rPr kumimoji="1" lang="en-US" altLang="ja-JP" dirty="0" err="1"/>
              <a:t>MMEJ</a:t>
            </a:r>
            <a:r>
              <a:rPr kumimoji="1" lang="en-US" altLang="ja-JP" dirty="0"/>
              <a:t>)</a:t>
            </a:r>
            <a:endParaRPr kumimoji="1" lang="ja-JP" altLang="en-US" dirty="0"/>
          </a:p>
        </p:txBody>
      </p:sp>
      <p:sp>
        <p:nvSpPr>
          <p:cNvPr id="2" name="正方形/長方形 1"/>
          <p:cNvSpPr/>
          <p:nvPr/>
        </p:nvSpPr>
        <p:spPr>
          <a:xfrm>
            <a:off x="1212380" y="4379252"/>
            <a:ext cx="7649029" cy="1080956"/>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33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相同組換えと非相同末端結合による修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07" y="672560"/>
            <a:ext cx="8096250" cy="5715000"/>
          </a:xfrm>
          <a:prstGeom prst="rect">
            <a:avLst/>
          </a:prstGeom>
        </p:spPr>
      </p:pic>
      <p:sp>
        <p:nvSpPr>
          <p:cNvPr id="5" name="テキスト ボックス 4"/>
          <p:cNvSpPr txBox="1"/>
          <p:nvPr/>
        </p:nvSpPr>
        <p:spPr>
          <a:xfrm>
            <a:off x="1799989" y="6471166"/>
            <a:ext cx="6306022" cy="369332"/>
          </a:xfrm>
          <a:prstGeom prst="rect">
            <a:avLst/>
          </a:prstGeom>
          <a:noFill/>
        </p:spPr>
        <p:txBody>
          <a:bodyPr wrap="none" rtlCol="0">
            <a:spAutoFit/>
          </a:bodyPr>
          <a:lstStyle/>
          <a:p>
            <a:r>
              <a:rPr kumimoji="1" lang="en-US" altLang="ja-JP" dirty="0"/>
              <a:t>https://atomica.jaea.go.jp/data/fig/fig_pict_09-02-02-12-01.html</a:t>
            </a:r>
            <a:endParaRPr kumimoji="1" lang="ja-JP" altLang="en-US" dirty="0"/>
          </a:p>
        </p:txBody>
      </p:sp>
      <p:sp>
        <p:nvSpPr>
          <p:cNvPr id="6" name="テキスト ボックス 5"/>
          <p:cNvSpPr txBox="1"/>
          <p:nvPr/>
        </p:nvSpPr>
        <p:spPr>
          <a:xfrm>
            <a:off x="356507" y="160337"/>
            <a:ext cx="3492623" cy="646331"/>
          </a:xfrm>
          <a:prstGeom prst="rect">
            <a:avLst/>
          </a:prstGeom>
          <a:noFill/>
        </p:spPr>
        <p:txBody>
          <a:bodyPr wrap="none" rtlCol="0">
            <a:spAutoFit/>
          </a:bodyPr>
          <a:lstStyle/>
          <a:p>
            <a:r>
              <a:rPr kumimoji="1" lang="en-US" altLang="ja-JP" dirty="0"/>
              <a:t>Homologous recombination (HR)</a:t>
            </a:r>
            <a:r>
              <a:rPr kumimoji="1" lang="ja-JP" altLang="en-US" dirty="0"/>
              <a:t>　</a:t>
            </a:r>
            <a:endParaRPr kumimoji="1" lang="en-US" altLang="ja-JP" dirty="0"/>
          </a:p>
          <a:p>
            <a:r>
              <a:rPr kumimoji="1" lang="ja-JP" altLang="en-US" dirty="0"/>
              <a:t>相同組換え</a:t>
            </a:r>
          </a:p>
        </p:txBody>
      </p:sp>
      <p:sp>
        <p:nvSpPr>
          <p:cNvPr id="7" name="テキスト ボックス 6"/>
          <p:cNvSpPr txBox="1"/>
          <p:nvPr/>
        </p:nvSpPr>
        <p:spPr>
          <a:xfrm>
            <a:off x="4597214" y="172348"/>
            <a:ext cx="3855543" cy="646331"/>
          </a:xfrm>
          <a:prstGeom prst="rect">
            <a:avLst/>
          </a:prstGeom>
          <a:noFill/>
        </p:spPr>
        <p:txBody>
          <a:bodyPr wrap="none" rtlCol="0">
            <a:spAutoFit/>
          </a:bodyPr>
          <a:lstStyle/>
          <a:p>
            <a:r>
              <a:rPr kumimoji="1" lang="en-US" altLang="ja-JP" dirty="0"/>
              <a:t>Non-Homologous End Joining (</a:t>
            </a:r>
            <a:r>
              <a:rPr kumimoji="1" lang="en-US" altLang="ja-JP" dirty="0" err="1"/>
              <a:t>NHEJ</a:t>
            </a:r>
            <a:r>
              <a:rPr kumimoji="1" lang="en-US" altLang="ja-JP" dirty="0"/>
              <a:t>)</a:t>
            </a:r>
            <a:r>
              <a:rPr kumimoji="1" lang="ja-JP" altLang="en-US" dirty="0"/>
              <a:t>　</a:t>
            </a:r>
            <a:endParaRPr kumimoji="1" lang="en-US" altLang="ja-JP" dirty="0"/>
          </a:p>
          <a:p>
            <a:r>
              <a:rPr kumimoji="1" lang="ja-JP" altLang="en-US" dirty="0"/>
              <a:t>非相同末端結合</a:t>
            </a:r>
          </a:p>
        </p:txBody>
      </p:sp>
      <p:sp>
        <p:nvSpPr>
          <p:cNvPr id="2" name="テキスト ボックス 1">
            <a:extLst>
              <a:ext uri="{FF2B5EF4-FFF2-40B4-BE49-F238E27FC236}">
                <a16:creationId xmlns:a16="http://schemas.microsoft.com/office/drawing/2014/main" id="{6A256159-0A03-493F-508E-5FA58616D38D}"/>
              </a:ext>
            </a:extLst>
          </p:cNvPr>
          <p:cNvSpPr txBox="1"/>
          <p:nvPr/>
        </p:nvSpPr>
        <p:spPr>
          <a:xfrm>
            <a:off x="3526974" y="3629340"/>
            <a:ext cx="6237512" cy="2062103"/>
          </a:xfrm>
          <a:prstGeom prst="rect">
            <a:avLst/>
          </a:prstGeom>
          <a:solidFill>
            <a:schemeClr val="bg1"/>
          </a:solidFill>
        </p:spPr>
        <p:txBody>
          <a:bodyPr wrap="square" rtlCol="0">
            <a:spAutoFit/>
          </a:bodyPr>
          <a:lstStyle/>
          <a:p>
            <a:r>
              <a:rPr kumimoji="1" lang="en-US" altLang="ja-JP" sz="1600" dirty="0"/>
              <a:t>In homologous recombination (HR), the chromosome with </a:t>
            </a:r>
            <a:r>
              <a:rPr kumimoji="1" lang="en-US" altLang="ja-JP" sz="1600" dirty="0" err="1"/>
              <a:t>DSB</a:t>
            </a:r>
            <a:r>
              <a:rPr kumimoji="1" lang="en-US" altLang="ja-JP" sz="1600" dirty="0"/>
              <a:t> is cut by nucleases and DNA single strands remain. Then, they cross over with the undamaged strands of the homologous chromosome and DNA is synthesized based on the correct nucleotide sequences, and finally the crossing is cut and rejoined.</a:t>
            </a:r>
          </a:p>
          <a:p>
            <a:r>
              <a:rPr kumimoji="1" lang="en-US" altLang="ja-JP" sz="1600" dirty="0"/>
              <a:t>In non-homologous end joining (</a:t>
            </a:r>
            <a:r>
              <a:rPr kumimoji="1" lang="en-US" altLang="ja-JP" sz="1600" dirty="0" err="1"/>
              <a:t>NHEJ</a:t>
            </a:r>
            <a:r>
              <a:rPr kumimoji="1" lang="en-US" altLang="ja-JP" sz="1600" dirty="0"/>
              <a:t>), nucleotides are inserted into the broken end without using the sequence of homologous chromosomal DNA and the strands will be rejoined. Thus, incorrect repair often occurs.</a:t>
            </a:r>
            <a:endParaRPr kumimoji="1" lang="ja-JP" altLang="en-US" sz="1600" dirty="0"/>
          </a:p>
        </p:txBody>
      </p:sp>
    </p:spTree>
    <p:extLst>
      <p:ext uri="{BB962C8B-B14F-4D97-AF65-F5344CB8AC3E}">
        <p14:creationId xmlns:p14="http://schemas.microsoft.com/office/powerpoint/2010/main" val="91899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99" y="1074057"/>
            <a:ext cx="8666908" cy="4699907"/>
          </a:xfrm>
          <a:prstGeom prst="rect">
            <a:avLst/>
          </a:prstGeom>
        </p:spPr>
      </p:pic>
      <p:sp>
        <p:nvSpPr>
          <p:cNvPr id="4" name="テキスト ボックス 3"/>
          <p:cNvSpPr txBox="1"/>
          <p:nvPr/>
        </p:nvSpPr>
        <p:spPr>
          <a:xfrm>
            <a:off x="588899" y="208297"/>
            <a:ext cx="8399222" cy="523220"/>
          </a:xfrm>
          <a:prstGeom prst="rect">
            <a:avLst/>
          </a:prstGeom>
          <a:noFill/>
        </p:spPr>
        <p:txBody>
          <a:bodyPr wrap="none" rtlCol="0">
            <a:spAutoFit/>
          </a:bodyPr>
          <a:lstStyle/>
          <a:p>
            <a:r>
              <a:rPr kumimoji="1" lang="en-US" altLang="ja-JP" sz="2800" dirty="0"/>
              <a:t>Non-Homologous End Joining (</a:t>
            </a:r>
            <a:r>
              <a:rPr kumimoji="1" lang="en-US" altLang="ja-JP" sz="2800" dirty="0" err="1"/>
              <a:t>NHEJ</a:t>
            </a:r>
            <a:r>
              <a:rPr kumimoji="1" lang="en-US" altLang="ja-JP" sz="2800" dirty="0"/>
              <a:t>)</a:t>
            </a:r>
            <a:r>
              <a:rPr kumimoji="1" lang="ja-JP" altLang="en-US" sz="2800" dirty="0"/>
              <a:t>　非相同末端結合</a:t>
            </a:r>
          </a:p>
        </p:txBody>
      </p:sp>
      <p:sp>
        <p:nvSpPr>
          <p:cNvPr id="5" name="テキスト ボックス 4"/>
          <p:cNvSpPr txBox="1"/>
          <p:nvPr/>
        </p:nvSpPr>
        <p:spPr>
          <a:xfrm>
            <a:off x="1077157" y="5978003"/>
            <a:ext cx="1531188" cy="646331"/>
          </a:xfrm>
          <a:prstGeom prst="rect">
            <a:avLst/>
          </a:prstGeom>
          <a:noFill/>
        </p:spPr>
        <p:txBody>
          <a:bodyPr wrap="none" rtlCol="0">
            <a:spAutoFit/>
          </a:bodyPr>
          <a:lstStyle/>
          <a:p>
            <a:r>
              <a:rPr kumimoji="1" lang="en-US" altLang="ja-JP" dirty="0"/>
              <a:t>classical </a:t>
            </a:r>
          </a:p>
          <a:p>
            <a:r>
              <a:rPr kumimoji="1" lang="en-US" altLang="ja-JP" dirty="0" err="1"/>
              <a:t>NHEJ</a:t>
            </a:r>
            <a:r>
              <a:rPr kumimoji="1" lang="ja-JP" altLang="en-US" dirty="0"/>
              <a:t> </a:t>
            </a:r>
            <a:r>
              <a:rPr kumimoji="1" lang="en-US" altLang="ja-JP" dirty="0"/>
              <a:t>(C-</a:t>
            </a:r>
            <a:r>
              <a:rPr kumimoji="1" lang="en-US" altLang="ja-JP" dirty="0" err="1"/>
              <a:t>NHEJ</a:t>
            </a:r>
            <a:r>
              <a:rPr kumimoji="1" lang="en-US" altLang="ja-JP" dirty="0"/>
              <a:t>)</a:t>
            </a:r>
            <a:endParaRPr kumimoji="1" lang="ja-JP" altLang="en-US" dirty="0"/>
          </a:p>
        </p:txBody>
      </p:sp>
      <p:sp>
        <p:nvSpPr>
          <p:cNvPr id="6" name="テキスト ボックス 5"/>
          <p:cNvSpPr txBox="1"/>
          <p:nvPr/>
        </p:nvSpPr>
        <p:spPr>
          <a:xfrm>
            <a:off x="3405650" y="5954964"/>
            <a:ext cx="2808333" cy="369332"/>
          </a:xfrm>
          <a:prstGeom prst="rect">
            <a:avLst/>
          </a:prstGeom>
          <a:noFill/>
        </p:spPr>
        <p:txBody>
          <a:bodyPr wrap="none" rtlCol="0">
            <a:spAutoFit/>
          </a:bodyPr>
          <a:lstStyle/>
          <a:p>
            <a:r>
              <a:rPr kumimoji="1" lang="en-US" altLang="ja-JP" dirty="0"/>
              <a:t>Alternative end joining (</a:t>
            </a:r>
            <a:r>
              <a:rPr kumimoji="1" lang="en-US" altLang="ja-JP" dirty="0" err="1"/>
              <a:t>AEJ</a:t>
            </a:r>
            <a:r>
              <a:rPr kumimoji="1" lang="en-US" altLang="ja-JP" dirty="0"/>
              <a:t>)</a:t>
            </a:r>
            <a:endParaRPr kumimoji="1" lang="ja-JP" altLang="en-US" dirty="0"/>
          </a:p>
        </p:txBody>
      </p:sp>
      <p:sp>
        <p:nvSpPr>
          <p:cNvPr id="7" name="テキスト ボックス 6"/>
          <p:cNvSpPr txBox="1"/>
          <p:nvPr/>
        </p:nvSpPr>
        <p:spPr>
          <a:xfrm>
            <a:off x="3405650" y="6301168"/>
            <a:ext cx="4620751" cy="369332"/>
          </a:xfrm>
          <a:prstGeom prst="rect">
            <a:avLst/>
          </a:prstGeom>
          <a:noFill/>
        </p:spPr>
        <p:txBody>
          <a:bodyPr wrap="square" rtlCol="0">
            <a:spAutoFit/>
          </a:bodyPr>
          <a:lstStyle/>
          <a:p>
            <a:r>
              <a:rPr kumimoji="1" lang="en-US" altLang="ja-JP" dirty="0" err="1"/>
              <a:t>microhomology</a:t>
            </a:r>
            <a:r>
              <a:rPr kumimoji="1" lang="en-US" altLang="ja-JP" dirty="0"/>
              <a:t>-mediated end joining (</a:t>
            </a:r>
            <a:r>
              <a:rPr kumimoji="1" lang="en-US" altLang="ja-JP" dirty="0" err="1"/>
              <a:t>MMEJ</a:t>
            </a:r>
            <a:r>
              <a:rPr kumimoji="1" lang="en-US" altLang="ja-JP" dirty="0"/>
              <a:t>)</a:t>
            </a:r>
            <a:endParaRPr kumimoji="1" lang="ja-JP" altLang="en-US" dirty="0"/>
          </a:p>
        </p:txBody>
      </p:sp>
      <p:sp>
        <p:nvSpPr>
          <p:cNvPr id="8" name="テキスト ボックス 7"/>
          <p:cNvSpPr txBox="1"/>
          <p:nvPr/>
        </p:nvSpPr>
        <p:spPr>
          <a:xfrm>
            <a:off x="1435552" y="1161919"/>
            <a:ext cx="1219436" cy="369332"/>
          </a:xfrm>
          <a:prstGeom prst="rect">
            <a:avLst/>
          </a:prstGeom>
          <a:noFill/>
          <a:ln>
            <a:solidFill>
              <a:schemeClr val="tx1"/>
            </a:solidFill>
          </a:ln>
        </p:spPr>
        <p:txBody>
          <a:bodyPr wrap="none" rtlCol="0">
            <a:spAutoFit/>
          </a:bodyPr>
          <a:lstStyle/>
          <a:p>
            <a:r>
              <a:rPr kumimoji="1" lang="en-US" altLang="ja-JP" dirty="0" err="1"/>
              <a:t>Ku70</a:t>
            </a:r>
            <a:r>
              <a:rPr kumimoji="1" lang="en-US" altLang="ja-JP" dirty="0"/>
              <a:t>/</a:t>
            </a:r>
            <a:r>
              <a:rPr kumimoji="1" lang="en-US" altLang="ja-JP" dirty="0" err="1"/>
              <a:t>Ku80</a:t>
            </a:r>
            <a:endParaRPr kumimoji="1" lang="ja-JP" altLang="en-US" dirty="0"/>
          </a:p>
        </p:txBody>
      </p:sp>
      <p:sp>
        <p:nvSpPr>
          <p:cNvPr id="10" name="テキスト ボックス 9"/>
          <p:cNvSpPr txBox="1"/>
          <p:nvPr/>
        </p:nvSpPr>
        <p:spPr>
          <a:xfrm>
            <a:off x="1494317" y="1689125"/>
            <a:ext cx="1101905" cy="369332"/>
          </a:xfrm>
          <a:prstGeom prst="rect">
            <a:avLst/>
          </a:prstGeom>
          <a:noFill/>
          <a:ln>
            <a:solidFill>
              <a:schemeClr val="tx1"/>
            </a:solidFill>
          </a:ln>
        </p:spPr>
        <p:txBody>
          <a:bodyPr wrap="none" rtlCol="0">
            <a:spAutoFit/>
          </a:bodyPr>
          <a:lstStyle/>
          <a:p>
            <a:r>
              <a:rPr kumimoji="1" lang="en-US" altLang="ja-JP" dirty="0"/>
              <a:t>DNA-</a:t>
            </a:r>
            <a:r>
              <a:rPr kumimoji="1" lang="en-US" altLang="ja-JP" dirty="0" err="1"/>
              <a:t>PKcs</a:t>
            </a:r>
            <a:endParaRPr kumimoji="1" lang="ja-JP" altLang="en-US" dirty="0"/>
          </a:p>
        </p:txBody>
      </p:sp>
      <p:sp>
        <p:nvSpPr>
          <p:cNvPr id="12" name="テキスト ボックス 11"/>
          <p:cNvSpPr txBox="1"/>
          <p:nvPr/>
        </p:nvSpPr>
        <p:spPr>
          <a:xfrm>
            <a:off x="6864119" y="5852900"/>
            <a:ext cx="2950488" cy="369332"/>
          </a:xfrm>
          <a:prstGeom prst="rect">
            <a:avLst/>
          </a:prstGeom>
          <a:noFill/>
        </p:spPr>
        <p:txBody>
          <a:bodyPr wrap="none" rtlCol="0">
            <a:spAutoFit/>
          </a:bodyPr>
          <a:lstStyle/>
          <a:p>
            <a:r>
              <a:rPr kumimoji="1" lang="en-US" altLang="ja-JP" dirty="0"/>
              <a:t>single-strand annealing (</a:t>
            </a:r>
            <a:r>
              <a:rPr kumimoji="1" lang="en-US" altLang="ja-JP" dirty="0" err="1"/>
              <a:t>SSA</a:t>
            </a:r>
            <a:r>
              <a:rPr kumimoji="1" lang="en-US" altLang="ja-JP" dirty="0"/>
              <a:t>) </a:t>
            </a:r>
            <a:endParaRPr kumimoji="1" lang="ja-JP" altLang="en-US" dirty="0"/>
          </a:p>
        </p:txBody>
      </p:sp>
      <p:sp>
        <p:nvSpPr>
          <p:cNvPr id="2" name="テキスト ボックス 1">
            <a:extLst>
              <a:ext uri="{FF2B5EF4-FFF2-40B4-BE49-F238E27FC236}">
                <a16:creationId xmlns:a16="http://schemas.microsoft.com/office/drawing/2014/main" id="{335FE2EA-4AF3-AB3A-D710-BD76E51B3503}"/>
              </a:ext>
            </a:extLst>
          </p:cNvPr>
          <p:cNvSpPr txBox="1"/>
          <p:nvPr/>
        </p:nvSpPr>
        <p:spPr>
          <a:xfrm>
            <a:off x="6106885" y="919768"/>
            <a:ext cx="3545779" cy="369332"/>
          </a:xfrm>
          <a:prstGeom prst="rect">
            <a:avLst/>
          </a:prstGeom>
          <a:noFill/>
        </p:spPr>
        <p:txBody>
          <a:bodyPr wrap="none" rtlCol="0">
            <a:spAutoFit/>
          </a:bodyPr>
          <a:lstStyle/>
          <a:p>
            <a:r>
              <a:rPr kumimoji="1" lang="en-US" altLang="ja-JP" dirty="0"/>
              <a:t>Three pathways of </a:t>
            </a:r>
            <a:r>
              <a:rPr kumimoji="1" lang="en-US" altLang="ja-JP" dirty="0" err="1"/>
              <a:t>NHEJ</a:t>
            </a:r>
            <a:r>
              <a:rPr kumimoji="1" lang="en-US" altLang="ja-JP" dirty="0"/>
              <a:t> are known.</a:t>
            </a:r>
            <a:endParaRPr kumimoji="1" lang="ja-JP" altLang="en-US" dirty="0"/>
          </a:p>
        </p:txBody>
      </p:sp>
    </p:spTree>
    <p:extLst>
      <p:ext uri="{BB962C8B-B14F-4D97-AF65-F5344CB8AC3E}">
        <p14:creationId xmlns:p14="http://schemas.microsoft.com/office/powerpoint/2010/main" val="262759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843403" y="2762892"/>
            <a:ext cx="513954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Homologous recombination (HR)</a:t>
            </a:r>
            <a:r>
              <a:rPr kumimoji="1"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相同組換え</a:t>
            </a:r>
          </a:p>
        </p:txBody>
      </p:sp>
      <p:sp>
        <p:nvSpPr>
          <p:cNvPr id="11" name="テキスト ボックス 10"/>
          <p:cNvSpPr txBox="1"/>
          <p:nvPr/>
        </p:nvSpPr>
        <p:spPr>
          <a:xfrm>
            <a:off x="843403" y="4254969"/>
            <a:ext cx="604832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Non-Homologous End Joining (</a:t>
            </a:r>
            <a:r>
              <a:rPr kumimoji="1" lang="en-US" altLang="ja-JP" sz="2000" b="0" i="0" u="none" strike="noStrike" kern="1200" cap="none" spc="0" normalizeH="0" baseline="0" noProof="0" dirty="0" err="1">
                <a:ln>
                  <a:noFill/>
                </a:ln>
                <a:solidFill>
                  <a:srgbClr val="FF0000"/>
                </a:solidFill>
                <a:effectLst/>
                <a:uLnTx/>
                <a:uFillTx/>
                <a:latin typeface="Calibri" panose="020F0502020204030204"/>
                <a:ea typeface="游ゴシック" panose="020B0400000000000000" pitchFamily="50" charset="-128"/>
                <a:cs typeface="+mn-cs"/>
              </a:rPr>
              <a:t>NHEJ</a:t>
            </a:r>
            <a:r>
              <a:rPr kumimoji="1" lang="en-US" altLang="ja-JP"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非相同末端結合</a:t>
            </a:r>
          </a:p>
        </p:txBody>
      </p:sp>
      <p:sp>
        <p:nvSpPr>
          <p:cNvPr id="3" name="テキスト ボックス 2"/>
          <p:cNvSpPr txBox="1"/>
          <p:nvPr/>
        </p:nvSpPr>
        <p:spPr>
          <a:xfrm>
            <a:off x="1148969" y="3370431"/>
            <a:ext cx="7608062" cy="707886"/>
          </a:xfrm>
          <a:prstGeom prst="rect">
            <a:avLst/>
          </a:prstGeom>
          <a:noFill/>
        </p:spPr>
        <p:txBody>
          <a:bodyPr wrap="square" rtlCol="0">
            <a:spAutoFit/>
          </a:bodyPr>
          <a:lstStyle/>
          <a:p>
            <a:r>
              <a:rPr kumimoji="1" lang="en-US" altLang="ja-JP" sz="2000" dirty="0"/>
              <a:t>Fix the damage </a:t>
            </a:r>
            <a:r>
              <a:rPr kumimoji="1" lang="en-US" altLang="ja-JP" sz="2000" dirty="0">
                <a:solidFill>
                  <a:srgbClr val="FF0000"/>
                </a:solidFill>
              </a:rPr>
              <a:t>correctly</a:t>
            </a:r>
            <a:r>
              <a:rPr kumimoji="1" lang="en-US" altLang="ja-JP" sz="2000" dirty="0"/>
              <a:t>. However, it is possible </a:t>
            </a:r>
            <a:r>
              <a:rPr kumimoji="1" lang="en-US" altLang="ja-JP" sz="2000" dirty="0">
                <a:solidFill>
                  <a:srgbClr val="FF0000"/>
                </a:solidFill>
              </a:rPr>
              <a:t>only at the end of S phase and </a:t>
            </a:r>
            <a:r>
              <a:rPr kumimoji="1" lang="en-US" altLang="ja-JP" sz="2000" dirty="0" err="1">
                <a:solidFill>
                  <a:srgbClr val="FF0000"/>
                </a:solidFill>
              </a:rPr>
              <a:t>G2</a:t>
            </a:r>
            <a:r>
              <a:rPr kumimoji="1" lang="en-US" altLang="ja-JP" sz="2000" dirty="0">
                <a:solidFill>
                  <a:srgbClr val="FF0000"/>
                </a:solidFill>
              </a:rPr>
              <a:t> phase</a:t>
            </a:r>
            <a:r>
              <a:rPr kumimoji="1" lang="en-US" altLang="ja-JP" sz="2000" dirty="0"/>
              <a:t>, since it requires a template DNA strand.</a:t>
            </a:r>
            <a:endParaRPr kumimoji="1" lang="ja-JP" altLang="en-US" sz="2000" dirty="0"/>
          </a:p>
        </p:txBody>
      </p:sp>
      <p:sp>
        <p:nvSpPr>
          <p:cNvPr id="15" name="テキスト ボックス 14"/>
          <p:cNvSpPr txBox="1"/>
          <p:nvPr/>
        </p:nvSpPr>
        <p:spPr>
          <a:xfrm>
            <a:off x="1148969" y="4962938"/>
            <a:ext cx="7608062" cy="707886"/>
          </a:xfrm>
          <a:prstGeom prst="rect">
            <a:avLst/>
          </a:prstGeom>
          <a:noFill/>
        </p:spPr>
        <p:txBody>
          <a:bodyPr wrap="square" rtlCol="0">
            <a:spAutoFit/>
          </a:bodyPr>
          <a:lstStyle/>
          <a:p>
            <a:r>
              <a:rPr kumimoji="1" lang="en-US" altLang="ja-JP" sz="2000" dirty="0">
                <a:solidFill>
                  <a:srgbClr val="FF0000"/>
                </a:solidFill>
              </a:rPr>
              <a:t>Many mistakes</a:t>
            </a:r>
            <a:r>
              <a:rPr kumimoji="1" lang="en-US" altLang="ja-JP" sz="2000" dirty="0"/>
              <a:t>. However, it can be done </a:t>
            </a:r>
            <a:r>
              <a:rPr kumimoji="1" lang="en-US" altLang="ja-JP" sz="2000" dirty="0">
                <a:solidFill>
                  <a:srgbClr val="FF0000"/>
                </a:solidFill>
              </a:rPr>
              <a:t>at any time of cell cycle</a:t>
            </a:r>
            <a:r>
              <a:rPr kumimoji="1" lang="en-US" altLang="ja-JP" sz="2000" dirty="0"/>
              <a:t>, since no template DNA strand is needed.</a:t>
            </a:r>
            <a:endParaRPr kumimoji="1" lang="ja-JP" altLang="en-US" sz="2000" dirty="0"/>
          </a:p>
        </p:txBody>
      </p:sp>
      <p:sp>
        <p:nvSpPr>
          <p:cNvPr id="8" name="テキスト ボックス 7"/>
          <p:cNvSpPr txBox="1"/>
          <p:nvPr/>
        </p:nvSpPr>
        <p:spPr>
          <a:xfrm>
            <a:off x="718520" y="1694073"/>
            <a:ext cx="6875472" cy="523220"/>
          </a:xfrm>
          <a:prstGeom prst="rect">
            <a:avLst/>
          </a:prstGeom>
          <a:noFill/>
        </p:spPr>
        <p:txBody>
          <a:bodyPr wrap="none" rtlCol="0">
            <a:spAutoFit/>
          </a:bodyPr>
          <a:lstStyle/>
          <a:p>
            <a:r>
              <a:rPr kumimoji="1" lang="en-US" altLang="ja-JP" sz="2800" dirty="0"/>
              <a:t>Cells have 2 main machineries to repair </a:t>
            </a:r>
            <a:r>
              <a:rPr kumimoji="1" lang="en-US" altLang="ja-JP" sz="2800" dirty="0" err="1"/>
              <a:t>DSBs</a:t>
            </a:r>
            <a:r>
              <a:rPr kumimoji="1" lang="en-US" altLang="ja-JP" sz="2800" dirty="0"/>
              <a:t>. </a:t>
            </a:r>
            <a:endParaRPr kumimoji="1" lang="ja-JP" altLang="en-US" sz="2800" dirty="0"/>
          </a:p>
        </p:txBody>
      </p:sp>
      <p:sp>
        <p:nvSpPr>
          <p:cNvPr id="12" name="テキスト ボックス 11"/>
          <p:cNvSpPr txBox="1"/>
          <p:nvPr/>
        </p:nvSpPr>
        <p:spPr>
          <a:xfrm>
            <a:off x="718520" y="606657"/>
            <a:ext cx="7831120" cy="830997"/>
          </a:xfrm>
          <a:prstGeom prst="rect">
            <a:avLst/>
          </a:prstGeom>
          <a:noFill/>
        </p:spPr>
        <p:txBody>
          <a:bodyPr wrap="square" rtlCol="0">
            <a:spAutoFit/>
          </a:bodyPr>
          <a:lstStyle/>
          <a:p>
            <a:r>
              <a:rPr kumimoji="1" lang="en-US" altLang="ja-JP" sz="2400" dirty="0"/>
              <a:t>Cells can not divide when DNA double strand  is broken.</a:t>
            </a:r>
          </a:p>
          <a:p>
            <a:r>
              <a:rPr kumimoji="1" lang="en-US" altLang="ja-JP" sz="2400" dirty="0"/>
              <a:t>So, cells work very hard to repair DNA damage.</a:t>
            </a:r>
            <a:endParaRPr kumimoji="1" lang="ja-JP" altLang="en-US" sz="2400" dirty="0"/>
          </a:p>
        </p:txBody>
      </p:sp>
      <p:pic>
        <p:nvPicPr>
          <p:cNvPr id="1026" name="Picture 2" descr="undefined">
            <a:extLst>
              <a:ext uri="{FF2B5EF4-FFF2-40B4-BE49-F238E27FC236}">
                <a16:creationId xmlns:a16="http://schemas.microsoft.com/office/drawing/2014/main" id="{C2CEBA29-76BD-6CA2-B19D-0DEC7D3B62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7680" y="921228"/>
            <a:ext cx="1900691" cy="197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1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721</TotalTime>
  <Words>1156</Words>
  <Application>Microsoft Office PowerPoint</Application>
  <PresentationFormat>A4 210 x 297 mm</PresentationFormat>
  <Paragraphs>168</Paragraphs>
  <Slides>17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17</vt:i4>
      </vt:variant>
    </vt:vector>
  </HeadingPairs>
  <TitlesOfParts>
    <vt:vector size="25" baseType="lpstr">
      <vt:lpstr>ＭＳ Ｐゴシック</vt:lpstr>
      <vt:lpstr>Arial</vt:lpstr>
      <vt:lpstr>Calibri</vt:lpstr>
      <vt:lpstr>Calibri Light</vt:lpstr>
      <vt:lpstr>Times</vt:lpstr>
      <vt:lpstr>Times New Roman</vt:lpstr>
      <vt:lpstr>Office テーマ</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Shoji Oda</dc:creator>
  <cp:lastModifiedBy>正二 尾田</cp:lastModifiedBy>
  <cp:revision>62</cp:revision>
  <dcterms:created xsi:type="dcterms:W3CDTF">2021-11-27T01:08:48Z</dcterms:created>
  <dcterms:modified xsi:type="dcterms:W3CDTF">2023-11-28T13:59:44Z</dcterms:modified>
</cp:coreProperties>
</file>