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8" r:id="rId3"/>
    <p:sldMasterId id="2147483710" r:id="rId4"/>
    <p:sldMasterId id="2147483722" r:id="rId5"/>
    <p:sldMasterId id="2147483735" r:id="rId6"/>
    <p:sldMasterId id="2147483775" r:id="rId7"/>
  </p:sldMasterIdLst>
  <p:notesMasterIdLst>
    <p:notesMasterId r:id="rId44"/>
  </p:notesMasterIdLst>
  <p:sldIdLst>
    <p:sldId id="850" r:id="rId8"/>
    <p:sldId id="346" r:id="rId9"/>
    <p:sldId id="348" r:id="rId10"/>
    <p:sldId id="349" r:id="rId11"/>
    <p:sldId id="350" r:id="rId12"/>
    <p:sldId id="385" r:id="rId13"/>
    <p:sldId id="359" r:id="rId14"/>
    <p:sldId id="353" r:id="rId15"/>
    <p:sldId id="351" r:id="rId16"/>
    <p:sldId id="402" r:id="rId17"/>
    <p:sldId id="352" r:id="rId18"/>
    <p:sldId id="851" r:id="rId19"/>
    <p:sldId id="403" r:id="rId20"/>
    <p:sldId id="354" r:id="rId21"/>
    <p:sldId id="404" r:id="rId22"/>
    <p:sldId id="382" r:id="rId23"/>
    <p:sldId id="406" r:id="rId24"/>
    <p:sldId id="399" r:id="rId25"/>
    <p:sldId id="401" r:id="rId26"/>
    <p:sldId id="405" r:id="rId27"/>
    <p:sldId id="357" r:id="rId28"/>
    <p:sldId id="355" r:id="rId29"/>
    <p:sldId id="358" r:id="rId30"/>
    <p:sldId id="852" r:id="rId31"/>
    <p:sldId id="360" r:id="rId32"/>
    <p:sldId id="364" r:id="rId33"/>
    <p:sldId id="380" r:id="rId34"/>
    <p:sldId id="361" r:id="rId35"/>
    <p:sldId id="387" r:id="rId36"/>
    <p:sldId id="362" r:id="rId37"/>
    <p:sldId id="386" r:id="rId38"/>
    <p:sldId id="366" r:id="rId39"/>
    <p:sldId id="367" r:id="rId40"/>
    <p:sldId id="391" r:id="rId41"/>
    <p:sldId id="392" r:id="rId42"/>
    <p:sldId id="368" r:id="rId43"/>
  </p:sldIdLst>
  <p:sldSz cx="9144000" cy="6858000" type="screen4x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FFCCFF"/>
    <a:srgbClr val="66FF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3" autoAdjust="0"/>
    <p:restoredTop sz="94660"/>
  </p:normalViewPr>
  <p:slideViewPr>
    <p:cSldViewPr>
      <p:cViewPr varScale="1">
        <p:scale>
          <a:sx n="66" d="100"/>
          <a:sy n="66" d="100"/>
        </p:scale>
        <p:origin x="150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2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7D76E-EC64-47F0-A2B1-B8F61E1384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0D8A3-5B8F-48F9-9864-2F1E38D5A1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250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091E-2526-496E-92CA-D0C4DCC391F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6412-B74D-4D35-B827-6D2053164B1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34CE6-DA8D-4F64-9A1F-66CB61A11DE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80875B-214D-40FD-B403-D03991C9E16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46C8F-896C-458D-B1BC-522D81F7F67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86CC1-36CA-4B8B-AF60-587839964F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2D9B4-5FB9-4728-AA57-64257382E60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77942-73A2-442F-8FD6-8677AB04563D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012CB-7496-4228-A13F-4FD81BE2748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61CD-8B49-4F0B-8F34-422DA0920B3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89BDC-4584-460A-9740-547A15E169A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E0D26-2974-49F6-B75A-0419C66FB74C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41934-CB3E-4F4A-80AF-52C84B69019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DFCB5-CB34-45A0-B229-94AFAAD9DDF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C69F5-3B74-4AFC-9AA8-4B8B4AABED0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CAEF6-3E8C-4BE5-86DA-227353CAEAD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8FA645-CB5F-415F-9D58-E39C1600B7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11C23-2814-477E-A494-D5DFEF714B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356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85-95AA-48E1-AECD-6DAF8D37E3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0298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AFFC9-4387-4B1B-A471-7F977269B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9762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E0D9-1AD7-49C6-8194-045F0F3162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9784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53DC8-4804-4D83-9178-E451E3B560D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41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05672-93CC-4B67-8EA7-29A9624D01E6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F1C8-49A2-47DC-8DAF-73B2BB5757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3464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0431-DF68-41D6-8CBE-9850EA6ED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6462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73953-87D8-4700-AB3D-4D1FCBABEE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7658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8DD7-BC9F-40C5-9C74-8841D25A5E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932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302C-EEA0-49BD-B04A-8B681729CB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2414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380D3-05D6-42D2-AEFC-D3611C3A84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6938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358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83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423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12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62B67-D5A4-4406-829A-94C84E2D18D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899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363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560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03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438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748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30032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90091E-2526-496E-92CA-D0C4DCC391F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070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E0D26-2974-49F6-B75A-0419C66FB74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5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F05672-93CC-4B67-8EA7-29A9624D01E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94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AA6D-7216-439E-B7F3-A0A8F77E43B0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62B67-D5A4-4406-829A-94C84E2D18D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207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FFAA6D-7216-439E-B7F3-A0A8F77E43B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267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B76500-C719-4A87-91A5-991FF233ACF4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942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4CB652-A360-460E-B88E-9E6954D63B6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72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FBF25-5BBA-46EA-9B4C-0B0B549AD9A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916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355F3-ECB7-4BB0-878A-C6E697CB0D9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726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F6412-B74D-4D35-B827-6D2053164B1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227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B34CE6-DA8D-4F64-9A1F-66CB61A11DEC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180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80875B-214D-40FD-B403-D03991C9E163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3080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46C8F-896C-458D-B1BC-522D81F7F67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72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76500-C719-4A87-91A5-991FF233ACF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786CC1-36CA-4B8B-AF60-587839964F7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587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D9B4-5FB9-4728-AA57-64257382E609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983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577942-73A2-442F-8FD6-8677AB04563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826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6012CB-7496-4228-A13F-4FD81BE2748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439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561CD-8B49-4F0B-8F34-422DA0920B3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437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A89BDC-4584-460A-9740-547A15E169A9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529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A41934-CB3E-4F4A-80AF-52C84B69019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645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6DFCB5-CB34-45A0-B229-94AFAAD9DDFA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5283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4C69F5-3B74-4AFC-9AA8-4B8B4AABED0F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849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6CAEF6-3E8C-4BE5-86DA-227353CAEAD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84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B652-A360-460E-B88E-9E6954D63B65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8FA645-CB5F-415F-9D58-E39C1600B7B5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1158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162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613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573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317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442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733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0041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857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4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FBF25-5BBA-46EA-9B4C-0B0B549AD9A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290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44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355F3-ECB7-4BB0-878A-C6E697CB0D9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731502-FA85-4C2A-B520-5C245260460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232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2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2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581FF0-F169-4C4B-8A7D-9436BEFCDB7D}" type="slidenum">
              <a:rPr lang="en-US" altLang="ja-JP" smtClean="0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altLang="ja-JP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376FA2-CF0A-49DC-ABA8-E71C60942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31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22041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844083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266124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688165" algn="ctr" rtl="0" fontAlgn="base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38E9-F727-40E6-A5AE-1FC2E3EF1B96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A9AFB-EC95-4972-8B78-2A7F313C35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00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731502-FA85-4C2A-B520-5C245260460B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5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232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32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32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81FF0-F169-4C4B-8A7D-9436BEFCDB7D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8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F516-8DA8-4C91-884D-B85CA5DB583A}" type="datetimeFigureOut">
              <a:rPr kumimoji="1" lang="ja-JP" altLang="en-US" smtClean="0"/>
              <a:t>2023/11/28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4C6A-3F9D-4470-9232-AD995385FD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2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.jp/%E5%86%99%E7%9C%9F/%E6%94%BE%E5%B0%84%E7%B7%9A%E6%B2%BB%E7%99%8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www.youtube.com/watch?v=f_2ps6RIR9U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ttyimages.co.jp/%E5%86%99%E7%9C%9F/%E6%94%BE%E5%B0%84%E7%B7%9A%E6%B2%BB%E7%99%8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www.youtube.com/watch?v=f_2ps6RIR9U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Relationship Id="rId4" Type="http://schemas.openxmlformats.org/officeDocument/2006/relationships/hyperlink" Target="https://antioxidantres.jp/column010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1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hoku-epco.co.jp/electr/genshi/shiryo/system/03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_2ps6RIR9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749568" y="836714"/>
            <a:ext cx="8042740" cy="537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>
              <a:defRPr/>
            </a:pP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202</a:t>
            </a:r>
            <a:r>
              <a:rPr lang="ja-JP" altLang="en-US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３</a:t>
            </a: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     “Genome Instability” Schedule</a:t>
            </a:r>
          </a:p>
          <a:p>
            <a:pPr defTabSz="844083">
              <a:defRPr/>
            </a:pPr>
            <a:endParaRPr lang="en-US" altLang="ja-JP" sz="2215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844083">
              <a:defRPr/>
            </a:pP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28</a:t>
            </a:r>
            <a:r>
              <a:rPr lang="en-US" altLang="ja-JP" sz="2215" baseline="30000" dirty="0">
                <a:solidFill>
                  <a:srgbClr val="000000"/>
                </a:solidFill>
                <a:latin typeface="Arial"/>
                <a:ea typeface="ＭＳ Ｐゴシック" charset="-128"/>
              </a:rPr>
              <a:t>th</a:t>
            </a: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, December</a:t>
            </a:r>
            <a:br>
              <a:rPr lang="ja-JP" altLang="en-US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10:25〜12:10  </a:t>
            </a:r>
            <a:r>
              <a:rPr lang="ja-JP" altLang="en-US" sz="2215" dirty="0">
                <a:solidFill>
                  <a:srgbClr val="000000"/>
                </a:solidFill>
                <a:ea typeface="ＭＳ Ｐゴシック" charset="-128"/>
              </a:rPr>
              <a:t>：</a:t>
            </a:r>
            <a:r>
              <a:rPr lang="en-US" altLang="ja-JP" sz="2215" dirty="0">
                <a:solidFill>
                  <a:srgbClr val="000000"/>
                </a:solidFill>
                <a:ea typeface="ＭＳ Ｐゴシック" charset="-128"/>
              </a:rPr>
              <a:t> Sexual Reproduction and Meiosis</a:t>
            </a:r>
            <a:b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13:00〜14:45  </a:t>
            </a:r>
            <a:r>
              <a:rPr lang="ja-JP" altLang="en-US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</a:t>
            </a:r>
            <a:r>
              <a:rPr lang="en-US" altLang="ja-JP" sz="2215" dirty="0">
                <a:solidFill>
                  <a:srgbClr val="000000"/>
                </a:solidFill>
                <a:ea typeface="ＭＳ Ｐゴシック" charset="-128"/>
              </a:rPr>
              <a:t> Cell Physiology of Fertilization</a:t>
            </a:r>
            <a:endParaRPr lang="en-US" altLang="ja-JP" sz="2215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844083">
              <a:defRPr/>
            </a:pP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14:55〜16:40  </a:t>
            </a:r>
            <a:r>
              <a:rPr lang="ja-JP" altLang="en-US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 </a:t>
            </a:r>
            <a:r>
              <a:rPr lang="en-US" altLang="ja-JP" sz="2215" dirty="0">
                <a:solidFill>
                  <a:srgbClr val="000000"/>
                </a:solidFill>
                <a:ea typeface="ＭＳ Ｐゴシック" charset="-128"/>
              </a:rPr>
              <a:t>Ova and Sperm</a:t>
            </a:r>
            <a:endParaRPr lang="en-US" altLang="ja-JP" sz="2215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844083">
              <a:defRPr/>
            </a:pP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16:50〜18:35</a:t>
            </a:r>
            <a:r>
              <a:rPr lang="ja-JP" altLang="en-US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  ：</a:t>
            </a:r>
            <a:r>
              <a:rPr lang="en-US" altLang="ja-JP" sz="2215" dirty="0">
                <a:solidFill>
                  <a:srgbClr val="000000"/>
                </a:solidFill>
                <a:ea typeface="ＭＳ Ｐゴシック" charset="-128"/>
              </a:rPr>
              <a:t> Gametogenesis and Meiosis again</a:t>
            </a:r>
            <a:endParaRPr lang="en-US" altLang="ja-JP" sz="2215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844083">
              <a:defRPr/>
            </a:pPr>
            <a:endParaRPr lang="en-US" altLang="ja-JP" sz="2215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844083">
              <a:defRPr/>
            </a:pP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29</a:t>
            </a:r>
            <a:r>
              <a:rPr lang="en-US" altLang="ja-JP" sz="2215" baseline="30000" dirty="0">
                <a:solidFill>
                  <a:srgbClr val="000000"/>
                </a:solidFill>
                <a:latin typeface="Arial"/>
                <a:ea typeface="ＭＳ Ｐゴシック" charset="-128"/>
              </a:rPr>
              <a:t>th</a:t>
            </a: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, December</a:t>
            </a:r>
            <a:br>
              <a:rPr lang="ja-JP" altLang="en-US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10:25〜12:10  </a:t>
            </a:r>
            <a:r>
              <a:rPr lang="ja-JP" altLang="en-US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 </a:t>
            </a:r>
            <a:r>
              <a:rPr lang="en-US" altLang="ja-JP" sz="2215" dirty="0">
                <a:solidFill>
                  <a:srgbClr val="000000"/>
                </a:solidFill>
                <a:ea typeface="ＭＳ Ｐゴシック" charset="-128"/>
              </a:rPr>
              <a:t>DNA Damages and Repair</a:t>
            </a:r>
          </a:p>
          <a:p>
            <a:pPr defTabSz="844083">
              <a:defRPr/>
            </a:pPr>
            <a:r>
              <a:rPr lang="en-US" altLang="ja-JP" sz="2215" dirty="0">
                <a:solidFill>
                  <a:srgbClr val="FF0000"/>
                </a:solidFill>
                <a:latin typeface="Arial"/>
                <a:ea typeface="ＭＳ Ｐゴシック" charset="-128"/>
              </a:rPr>
              <a:t>13:00〜14:45  </a:t>
            </a:r>
            <a:r>
              <a:rPr lang="ja-JP" altLang="en-US" sz="2215" dirty="0">
                <a:solidFill>
                  <a:srgbClr val="FF0000"/>
                </a:solidFill>
                <a:latin typeface="Arial"/>
                <a:ea typeface="ＭＳ Ｐゴシック" charset="-128"/>
              </a:rPr>
              <a:t>：</a:t>
            </a:r>
            <a:r>
              <a:rPr lang="en-US" altLang="ja-JP" sz="2215" dirty="0">
                <a:solidFill>
                  <a:srgbClr val="FF0000"/>
                </a:solidFill>
                <a:ea typeface="ＭＳ Ｐゴシック" charset="-128"/>
              </a:rPr>
              <a:t> Impacts of Radiation on Human Health</a:t>
            </a:r>
            <a:endParaRPr lang="en-US" altLang="ja-JP" sz="2215" dirty="0">
              <a:solidFill>
                <a:srgbClr val="FF0000"/>
              </a:solidFill>
              <a:latin typeface="Arial"/>
              <a:ea typeface="ＭＳ Ｐゴシック" charset="-128"/>
            </a:endParaRPr>
          </a:p>
          <a:p>
            <a:pPr defTabSz="844083">
              <a:defRPr/>
            </a:pP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14:55〜16:40  </a:t>
            </a:r>
            <a:r>
              <a:rPr lang="ja-JP" altLang="en-US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 </a:t>
            </a:r>
            <a:r>
              <a:rPr lang="en-US" altLang="ja-JP" sz="2215" dirty="0">
                <a:solidFill>
                  <a:srgbClr val="000000"/>
                </a:solidFill>
                <a:ea typeface="ＭＳ Ｐゴシック" charset="-128"/>
              </a:rPr>
              <a:t>Natural History of Medaka</a:t>
            </a:r>
            <a:endParaRPr lang="en-US" altLang="ja-JP" sz="2215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844083">
              <a:defRPr/>
            </a:pP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16:50〜18:35</a:t>
            </a:r>
            <a:r>
              <a:rPr lang="ja-JP" altLang="en-US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 </a:t>
            </a:r>
            <a: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 </a:t>
            </a:r>
            <a:r>
              <a:rPr lang="ja-JP" altLang="en-US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  <a:t>：</a:t>
            </a:r>
            <a:r>
              <a:rPr lang="en-US" altLang="ja-JP" sz="2215" dirty="0">
                <a:solidFill>
                  <a:srgbClr val="000000"/>
                </a:solidFill>
                <a:ea typeface="ＭＳ Ｐゴシック" charset="-128"/>
              </a:rPr>
              <a:t> What Medaka Taught Me</a:t>
            </a:r>
            <a:endParaRPr lang="en-US" altLang="ja-JP" sz="2215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844083">
              <a:defRPr/>
            </a:pPr>
            <a:br>
              <a:rPr lang="en-US" altLang="ja-JP" sz="2215" dirty="0">
                <a:solidFill>
                  <a:srgbClr val="000000"/>
                </a:solidFill>
                <a:latin typeface="Arial"/>
                <a:ea typeface="ＭＳ Ｐゴシック" charset="-128"/>
              </a:rPr>
            </a:br>
            <a:endParaRPr lang="en-US" altLang="ja-JP" sz="1846" dirty="0">
              <a:solidFill>
                <a:srgbClr val="000000"/>
              </a:solidFill>
              <a:latin typeface="Arial"/>
              <a:ea typeface="ＭＳ Ｐゴシック" charset="-128"/>
            </a:endParaRPr>
          </a:p>
          <a:p>
            <a:pPr defTabSz="844083">
              <a:defRPr/>
            </a:pPr>
            <a:r>
              <a:rPr lang="en-US" altLang="ja-JP" sz="1477" dirty="0">
                <a:solidFill>
                  <a:srgbClr val="000000"/>
                </a:solidFill>
                <a:latin typeface="Arial"/>
                <a:ea typeface="ＭＳ Ｐゴシック" charset="-128"/>
              </a:rPr>
              <a:t>https://webpark1015.sakura.ne.jp/LGS2021/</a:t>
            </a:r>
            <a:endParaRPr lang="ja-JP" altLang="en-US" sz="1477" dirty="0">
              <a:solidFill>
                <a:srgbClr val="000000"/>
              </a:solidFill>
              <a:latin typeface="Arial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19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65321" y="149287"/>
            <a:ext cx="744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Radiation Biology is most eagerly studied in 1960s-1980s.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5235" y="2594535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And in addition,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5321" y="3324960"/>
            <a:ext cx="798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Physicians found that irradiation can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specifically kill cancer cells of patients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those whom surgical operation can not help.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04392" y="3560250"/>
            <a:ext cx="7521244" cy="1845864"/>
            <a:chOff x="1404392" y="3560250"/>
            <a:chExt cx="7521244" cy="1845864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404392" y="4577234"/>
              <a:ext cx="3622185" cy="523220"/>
              <a:chOff x="1409469" y="4609105"/>
              <a:chExt cx="3622185" cy="523220"/>
            </a:xfrm>
          </p:grpSpPr>
          <p:sp>
            <p:nvSpPr>
              <p:cNvPr id="12" name="右矢印 11"/>
              <p:cNvSpPr/>
              <p:nvPr/>
            </p:nvSpPr>
            <p:spPr>
              <a:xfrm>
                <a:off x="1409469" y="4666733"/>
                <a:ext cx="647114" cy="40796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2288595" y="4609105"/>
                <a:ext cx="27430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Radiation therapy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292" name="Picture 4" descr="「Radiation therapy」の画像検索結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714" y="3560250"/>
              <a:ext cx="1944246" cy="1296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277314" y="4944449"/>
              <a:ext cx="2648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  <a:hlinkClick r:id="rId3"/>
                </a:rPr>
                <a:t>https://www.gettyimages.co.jp/%E5%86%99%E7%9C%9F/%E6%94%BE%E5%B0%84%E7%B7%9A%E6%B2%BB%E7%99%82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65407" y="771651"/>
            <a:ext cx="8260315" cy="2659180"/>
            <a:chOff x="565407" y="771651"/>
            <a:chExt cx="8260315" cy="265918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65407" y="771651"/>
              <a:ext cx="77856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Because people in the world were preparing Nuclear war.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USA and USSR were racing to develop more and more powerful nuclear bombs to kill each other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(and all the other countries on the Earth). 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2290" name="Picture 2" descr="「核爆弾 爆発」の画像検索結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436" y="1609321"/>
              <a:ext cx="2801286" cy="157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458373" y="3215387"/>
              <a:ext cx="22862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  <a:hlinkClick r:id="rId5"/>
                </a:rPr>
                <a:t>https://www.youtube.com/watch?v=f_2ps6RIR9U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80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0162" y="743402"/>
            <a:ext cx="84982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   Irradiation breaks DNA double strand (DNA DSB).  Cells corrects these DSBs powerfully (DNA repair), however, DNA repair system is not 100 % perfect but failed by a low probability (about 1/10,000 per 1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), resulting in mutation. Accumulated mutations will transform a cell to a cancer cell.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/>
          </p:nvPr>
        </p:nvGraphicFramePr>
        <p:xfrm>
          <a:off x="446088" y="2279650"/>
          <a:ext cx="8229600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10258425" imgH="3857625" progId="">
                  <p:embed/>
                </p:oleObj>
              </mc:Choice>
              <mc:Fallback>
                <p:oleObj name="Drawing" r:id="rId2" imgW="10258425" imgH="3857625" progId="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279650"/>
                        <a:ext cx="8229600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92725" y="4076700"/>
            <a:ext cx="1727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Transformation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219667" y="4076700"/>
            <a:ext cx="192433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Cancer/Tumor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232012" y="161703"/>
            <a:ext cx="8734567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What will occur in your cells when you are exposed to High Dose IR?  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26577" y="5103916"/>
            <a:ext cx="915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NK cell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3767" y="5050520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Mutation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96585" y="2623500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Repaired !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81572" y="3432464"/>
            <a:ext cx="12378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MPN complex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76207" y="3432464"/>
            <a:ext cx="12474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MPN complex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5252" y="2654278"/>
            <a:ext cx="17811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DNA double strand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63863" y="3353463"/>
            <a:ext cx="22892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DNA double strand break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70036" y="2234147"/>
            <a:ext cx="18453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HR / NHEJ repair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50228" y="2301644"/>
            <a:ext cx="932148" cy="683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80807" y="1932312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Irradiation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8" name="稲妻 27"/>
          <p:cNvSpPr/>
          <p:nvPr/>
        </p:nvSpPr>
        <p:spPr>
          <a:xfrm flipH="1">
            <a:off x="1936381" y="2312136"/>
            <a:ext cx="624072" cy="71535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0870" y="3826669"/>
            <a:ext cx="1720989" cy="619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370036" y="3710621"/>
            <a:ext cx="1157751" cy="388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3449" y="3681085"/>
            <a:ext cx="2547004" cy="988802"/>
            <a:chOff x="-145837" y="3665085"/>
            <a:chExt cx="2848093" cy="988802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99717" y="3842829"/>
              <a:ext cx="2289175" cy="603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Apoptosis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Programed cell death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-145837" y="3665085"/>
              <a:ext cx="2848093" cy="98880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15249" y="4518069"/>
            <a:ext cx="3677610" cy="1810799"/>
            <a:chOff x="609739" y="4831307"/>
            <a:chExt cx="3677610" cy="1810799"/>
          </a:xfrm>
        </p:grpSpPr>
        <p:sp>
          <p:nvSpPr>
            <p:cNvPr id="27" name="下矢印 26"/>
            <p:cNvSpPr/>
            <p:nvPr/>
          </p:nvSpPr>
          <p:spPr>
            <a:xfrm>
              <a:off x="1392072" y="4831307"/>
              <a:ext cx="518615" cy="11191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09739" y="6057331"/>
              <a:ext cx="36776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“Radiation therapy”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1" name="稲妻 30"/>
          <p:cNvSpPr/>
          <p:nvPr/>
        </p:nvSpPr>
        <p:spPr>
          <a:xfrm rot="20586525" flipH="1">
            <a:off x="7898865" y="3412125"/>
            <a:ext cx="1263018" cy="137313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8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65321" y="149287"/>
            <a:ext cx="744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Radiation Biology is most eagerly studied in 1960s-1980s.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65235" y="2594535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And in addition,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5321" y="3324960"/>
            <a:ext cx="798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Physicians found that irradiation can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specifically kill cancer cells of patients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those whom surgical operation can not help.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5321" y="5461986"/>
            <a:ext cx="8160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In both of nuclear war and radiation therapy,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we will be exposed to high dose and high dose rate irradiation.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04392" y="3560250"/>
            <a:ext cx="7521244" cy="1845864"/>
            <a:chOff x="1404392" y="3560250"/>
            <a:chExt cx="7521244" cy="1845864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1404392" y="4577234"/>
              <a:ext cx="3622185" cy="523220"/>
              <a:chOff x="1409469" y="4609105"/>
              <a:chExt cx="3622185" cy="523220"/>
            </a:xfrm>
          </p:grpSpPr>
          <p:sp>
            <p:nvSpPr>
              <p:cNvPr id="12" name="右矢印 11"/>
              <p:cNvSpPr/>
              <p:nvPr/>
            </p:nvSpPr>
            <p:spPr>
              <a:xfrm>
                <a:off x="1409469" y="4666733"/>
                <a:ext cx="647114" cy="40796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2288595" y="4609105"/>
                <a:ext cx="27430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游ゴシック" panose="020B0400000000000000" pitchFamily="50" charset="-128"/>
                    <a:cs typeface="Times New Roman" panose="02020603050405020304" pitchFamily="18" charset="0"/>
                  </a:rPr>
                  <a:t>Radiation therapy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292" name="Picture 4" descr="「Radiation therapy」の画像検索結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714" y="3560250"/>
              <a:ext cx="1944246" cy="1296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277314" y="4944449"/>
              <a:ext cx="2648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  <a:hlinkClick r:id="rId3"/>
                </a:rPr>
                <a:t>https://www.gettyimages.co.jp/%E5%86%99%E7%9C%9F/%E6%94%BE%E5%B0%84%E7%B7%9A%E6%B2%BB%E7%99%82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65407" y="771651"/>
            <a:ext cx="8260315" cy="2659180"/>
            <a:chOff x="565407" y="771651"/>
            <a:chExt cx="8260315" cy="265918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65407" y="771651"/>
              <a:ext cx="77856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Because people in the world were preparing Nuclear war.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USA and USSR were racing to develop more and more powerful nuclear bombs to kill each other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(and all the other countries on the Earth). 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2290" name="Picture 2" descr="「核爆弾 爆発」の画像検索結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4436" y="1609321"/>
              <a:ext cx="2801286" cy="1575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458373" y="3215387"/>
              <a:ext cx="228620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  <a:hlinkClick r:id="rId5"/>
                </a:rPr>
                <a:t>https://www.youtube.com/watch?v=f_2ps6RIR9U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27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0162" y="743402"/>
            <a:ext cx="84982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   Irradiation breaks DNA double strand (DNA DSB).  Cells corrects these DSBs powerfully (DNA repair), however, DNA repair system is not 100 % perfect but failed by a low probability (about 1/10,000 per 1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), resulting in mutation. Accumulated mutations will transform a cell to a cancer cell.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/>
          </p:nvPr>
        </p:nvGraphicFramePr>
        <p:xfrm>
          <a:off x="446088" y="2279650"/>
          <a:ext cx="8229600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10258425" imgH="3857625" progId="">
                  <p:embed/>
                </p:oleObj>
              </mc:Choice>
              <mc:Fallback>
                <p:oleObj name="Drawing" r:id="rId2" imgW="10258425" imgH="3857625" progId="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279650"/>
                        <a:ext cx="8229600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92725" y="4076700"/>
            <a:ext cx="1727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Transformation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219667" y="4076700"/>
            <a:ext cx="192433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Cancer/Tumor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232012" y="161703"/>
            <a:ext cx="8734567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What will occur in your cells when you are exposed to High Dose IR?  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26577" y="5103916"/>
            <a:ext cx="915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NK cell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3767" y="5050520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Mutation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96585" y="2623500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Repaired !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81572" y="3432464"/>
            <a:ext cx="12378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MPN complex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76207" y="3432464"/>
            <a:ext cx="12474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MPN complex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5252" y="2654278"/>
            <a:ext cx="17811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DNA double strand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63863" y="3353463"/>
            <a:ext cx="22892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DNA double strand break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70036" y="2234147"/>
            <a:ext cx="18453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HR / NHEJ repair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11281" y="5473248"/>
            <a:ext cx="8127960" cy="1200329"/>
            <a:chOff x="411281" y="5473248"/>
            <a:chExt cx="8127960" cy="120032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11281" y="5473248"/>
              <a:ext cx="412115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Deterministic effects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(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＝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 Acute radiation injury 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(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＝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 stem cell death)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130872" y="5473248"/>
              <a:ext cx="34083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Stochastic effects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(= Cancer risk in future)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(= Increased mutations)</a:t>
              </a: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1950228" y="2301644"/>
            <a:ext cx="932148" cy="683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80807" y="1932312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Irradiation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8" name="稲妻 27"/>
          <p:cNvSpPr/>
          <p:nvPr/>
        </p:nvSpPr>
        <p:spPr>
          <a:xfrm flipH="1">
            <a:off x="1936381" y="2312136"/>
            <a:ext cx="624072" cy="71535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0870" y="3826669"/>
            <a:ext cx="1720989" cy="619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370036" y="3710621"/>
            <a:ext cx="1157751" cy="388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3449" y="3681085"/>
            <a:ext cx="2547004" cy="988802"/>
            <a:chOff x="-145837" y="3665085"/>
            <a:chExt cx="2848093" cy="988802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99717" y="3842829"/>
              <a:ext cx="2289175" cy="603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Apoptosis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Programed cell death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-145837" y="3665085"/>
              <a:ext cx="2848093" cy="98880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33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3996" y="729575"/>
            <a:ext cx="86483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     The data from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Hibakusha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in Hiroshima and Nagasaki atomic bombings tell us that 1000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mSv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exposure increases cancer risk by 60%.  In the LNT (Linear Non-Threshold) model, we can expect that 100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mSv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exposure increases the risk by 6%, 20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mSv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by 1.2%, 10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mSv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by 0.6 %.</a:t>
            </a:r>
          </a:p>
        </p:txBody>
      </p:sp>
      <p:grpSp>
        <p:nvGrpSpPr>
          <p:cNvPr id="9265" name="Group 49"/>
          <p:cNvGrpSpPr>
            <a:grpSpLocks/>
          </p:cNvGrpSpPr>
          <p:nvPr/>
        </p:nvGrpSpPr>
        <p:grpSpPr bwMode="auto">
          <a:xfrm>
            <a:off x="681039" y="3611563"/>
            <a:ext cx="8104193" cy="3101976"/>
            <a:chOff x="429" y="2366"/>
            <a:chExt cx="5105" cy="1954"/>
          </a:xfrm>
        </p:grpSpPr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1111" y="3521"/>
              <a:ext cx="2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 flipV="1">
              <a:off x="1111" y="2614"/>
              <a:ext cx="2812" cy="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824" y="3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0</a:t>
              </a: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664" y="338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</a:t>
              </a:r>
            </a:p>
          </p:txBody>
        </p:sp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664" y="2886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200</a:t>
              </a: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664" y="2387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300</a:t>
              </a:r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1254" y="4089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</a:t>
              </a:r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>
              <a:off x="1746" y="4089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1000</a:t>
              </a:r>
            </a:p>
          </p:txBody>
        </p:sp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>
              <a:off x="2630" y="4089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2000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3515" y="4089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3000</a:t>
              </a:r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1985" y="352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9246" name="Group 30"/>
            <p:cNvGrpSpPr>
              <a:grpSpLocks/>
            </p:cNvGrpSpPr>
            <p:nvPr/>
          </p:nvGrpSpPr>
          <p:grpSpPr bwMode="auto">
            <a:xfrm>
              <a:off x="1020" y="2432"/>
              <a:ext cx="91" cy="1588"/>
              <a:chOff x="1020" y="2432"/>
              <a:chExt cx="91" cy="1588"/>
            </a:xfrm>
          </p:grpSpPr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1111" y="2432"/>
                <a:ext cx="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9242" name="Line 26"/>
              <p:cNvSpPr>
                <a:spLocks noChangeShapeType="1"/>
              </p:cNvSpPr>
              <p:nvPr/>
            </p:nvSpPr>
            <p:spPr bwMode="auto">
              <a:xfrm flipH="1">
                <a:off x="1020" y="4020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9243" name="Line 27"/>
              <p:cNvSpPr>
                <a:spLocks noChangeShapeType="1"/>
              </p:cNvSpPr>
              <p:nvPr/>
            </p:nvSpPr>
            <p:spPr bwMode="auto">
              <a:xfrm flipH="1">
                <a:off x="1020" y="352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 flipH="1">
                <a:off x="1020" y="302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9245" name="Line 29"/>
              <p:cNvSpPr>
                <a:spLocks noChangeShapeType="1"/>
              </p:cNvSpPr>
              <p:nvPr/>
            </p:nvSpPr>
            <p:spPr bwMode="auto">
              <a:xfrm flipH="1">
                <a:off x="1020" y="2523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 rot="16200000">
              <a:off x="-298" y="3093"/>
              <a:ext cx="16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Rate of carcinogenesis (%)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1111" y="4020"/>
              <a:ext cx="2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1988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2865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3742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1435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1111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4" name="Text Box 38"/>
            <p:cNvSpPr txBox="1">
              <a:spLocks noChangeArrowheads="1"/>
            </p:cNvSpPr>
            <p:nvPr/>
          </p:nvSpPr>
          <p:spPr bwMode="auto">
            <a:xfrm>
              <a:off x="4105" y="4020"/>
              <a:ext cx="8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Dose (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mSv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3923" y="3748"/>
              <a:ext cx="16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UNSCARE report 1993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1435" y="352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1985" y="3227"/>
              <a:ext cx="0" cy="2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 flipH="1">
              <a:off x="1429" y="3408"/>
              <a:ext cx="3" cy="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>
              <a:off x="1481" y="3653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</a:t>
              </a: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2070" y="3653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2064" y="324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60</a:t>
              </a:r>
            </a:p>
          </p:txBody>
        </p:sp>
        <p:sp>
          <p:nvSpPr>
            <p:cNvPr id="9262" name="Text Box 46"/>
            <p:cNvSpPr txBox="1">
              <a:spLocks noChangeArrowheads="1"/>
            </p:cNvSpPr>
            <p:nvPr/>
          </p:nvSpPr>
          <p:spPr bwMode="auto">
            <a:xfrm>
              <a:off x="1592" y="33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6</a:t>
              </a:r>
            </a:p>
          </p:txBody>
        </p:sp>
        <p:sp>
          <p:nvSpPr>
            <p:cNvPr id="9263" name="Text Box 47"/>
            <p:cNvSpPr txBox="1">
              <a:spLocks noChangeArrowheads="1"/>
            </p:cNvSpPr>
            <p:nvPr/>
          </p:nvSpPr>
          <p:spPr bwMode="auto">
            <a:xfrm>
              <a:off x="2699" y="3141"/>
              <a:ext cx="21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Increase due to radiation exposure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64" name="Text Box 48"/>
            <p:cNvSpPr txBox="1">
              <a:spLocks noChangeArrowheads="1"/>
            </p:cNvSpPr>
            <p:nvPr/>
          </p:nvSpPr>
          <p:spPr bwMode="auto">
            <a:xfrm>
              <a:off x="2605" y="3580"/>
              <a:ext cx="150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Naturally occurred = BG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372148" y="160616"/>
            <a:ext cx="829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Stochastic effects of irradiation (= Increased mutations) (= Cancer risk in future)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707243" y="2054388"/>
            <a:ext cx="6135013" cy="1431897"/>
            <a:chOff x="7629530" y="2122487"/>
            <a:chExt cx="6135013" cy="1431897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7629530" y="2122487"/>
              <a:ext cx="60660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Cancer risk increases   60% by 1000 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mSv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 exposure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7629530" y="2466416"/>
              <a:ext cx="60628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Cancer risk increases     6% by   100 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mSv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 exposure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7629530" y="2810345"/>
              <a:ext cx="61350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Cancer risk increases   1.2% by    20 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mSv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 exposure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7629530" y="3154274"/>
              <a:ext cx="60628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Cancer risk increases   0.6% by    10 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mSv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 exposure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1868081" y="3806309"/>
            <a:ext cx="375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LNT (Linear Non-Threshold) model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1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3996" y="729575"/>
            <a:ext cx="86483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     The data from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Hibakusha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in Hiroshima and Nagasaki atomic bombings tell us that 1000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mSv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exposure increases cancer risk by 60%.  In the LNT (Linear Non-Threshold) model, we can expect that 100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mSv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exposure increases the risk by 6%, 20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mSv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by 1.2%, 10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mSv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by 0.6 %.</a:t>
            </a:r>
          </a:p>
        </p:txBody>
      </p:sp>
      <p:grpSp>
        <p:nvGrpSpPr>
          <p:cNvPr id="9265" name="Group 49"/>
          <p:cNvGrpSpPr>
            <a:grpSpLocks/>
          </p:cNvGrpSpPr>
          <p:nvPr/>
        </p:nvGrpSpPr>
        <p:grpSpPr bwMode="auto">
          <a:xfrm>
            <a:off x="681039" y="3611563"/>
            <a:ext cx="8104193" cy="3101976"/>
            <a:chOff x="429" y="2366"/>
            <a:chExt cx="5105" cy="1954"/>
          </a:xfrm>
        </p:grpSpPr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1111" y="3521"/>
              <a:ext cx="2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32" name="Line 16"/>
            <p:cNvSpPr>
              <a:spLocks noChangeShapeType="1"/>
            </p:cNvSpPr>
            <p:nvPr/>
          </p:nvSpPr>
          <p:spPr bwMode="auto">
            <a:xfrm flipV="1">
              <a:off x="1111" y="2614"/>
              <a:ext cx="2812" cy="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33" name="Text Box 17"/>
            <p:cNvSpPr txBox="1">
              <a:spLocks noChangeArrowheads="1"/>
            </p:cNvSpPr>
            <p:nvPr/>
          </p:nvSpPr>
          <p:spPr bwMode="auto">
            <a:xfrm>
              <a:off x="824" y="3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0</a:t>
              </a:r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664" y="3385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</a:t>
              </a:r>
            </a:p>
          </p:txBody>
        </p:sp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664" y="2886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200</a:t>
              </a:r>
            </a:p>
          </p:txBody>
        </p:sp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>
              <a:off x="664" y="2387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300</a:t>
              </a:r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>
              <a:off x="1254" y="4089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</a:t>
              </a:r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>
              <a:off x="1746" y="4089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1000</a:t>
              </a:r>
            </a:p>
          </p:txBody>
        </p:sp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>
              <a:off x="2630" y="4089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2000</a:t>
              </a:r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3515" y="4089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3000</a:t>
              </a:r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1985" y="352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9246" name="Group 30"/>
            <p:cNvGrpSpPr>
              <a:grpSpLocks/>
            </p:cNvGrpSpPr>
            <p:nvPr/>
          </p:nvGrpSpPr>
          <p:grpSpPr bwMode="auto">
            <a:xfrm>
              <a:off x="1020" y="2432"/>
              <a:ext cx="91" cy="1588"/>
              <a:chOff x="1020" y="2432"/>
              <a:chExt cx="91" cy="1588"/>
            </a:xfrm>
          </p:grpSpPr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1111" y="2432"/>
                <a:ext cx="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9242" name="Line 26"/>
              <p:cNvSpPr>
                <a:spLocks noChangeShapeType="1"/>
              </p:cNvSpPr>
              <p:nvPr/>
            </p:nvSpPr>
            <p:spPr bwMode="auto">
              <a:xfrm flipH="1">
                <a:off x="1020" y="4020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9243" name="Line 27"/>
              <p:cNvSpPr>
                <a:spLocks noChangeShapeType="1"/>
              </p:cNvSpPr>
              <p:nvPr/>
            </p:nvSpPr>
            <p:spPr bwMode="auto">
              <a:xfrm flipH="1">
                <a:off x="1020" y="352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 flipH="1">
                <a:off x="1020" y="302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9245" name="Line 29"/>
              <p:cNvSpPr>
                <a:spLocks noChangeShapeType="1"/>
              </p:cNvSpPr>
              <p:nvPr/>
            </p:nvSpPr>
            <p:spPr bwMode="auto">
              <a:xfrm flipH="1">
                <a:off x="1020" y="2523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9247" name="Text Box 31"/>
            <p:cNvSpPr txBox="1">
              <a:spLocks noChangeArrowheads="1"/>
            </p:cNvSpPr>
            <p:nvPr/>
          </p:nvSpPr>
          <p:spPr bwMode="auto">
            <a:xfrm rot="16200000">
              <a:off x="-298" y="3093"/>
              <a:ext cx="166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Rate of carcinogenesis (%)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>
              <a:off x="1111" y="4020"/>
              <a:ext cx="2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1988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2865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0" name="Line 34"/>
            <p:cNvSpPr>
              <a:spLocks noChangeShapeType="1"/>
            </p:cNvSpPr>
            <p:nvPr/>
          </p:nvSpPr>
          <p:spPr bwMode="auto">
            <a:xfrm>
              <a:off x="3742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>
              <a:off x="1435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>
              <a:off x="1111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4" name="Text Box 38"/>
            <p:cNvSpPr txBox="1">
              <a:spLocks noChangeArrowheads="1"/>
            </p:cNvSpPr>
            <p:nvPr/>
          </p:nvSpPr>
          <p:spPr bwMode="auto">
            <a:xfrm>
              <a:off x="4105" y="4020"/>
              <a:ext cx="8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Dose (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mSv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3923" y="3748"/>
              <a:ext cx="16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UNSCARE report 1993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>
              <a:off x="1435" y="352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>
              <a:off x="1985" y="3227"/>
              <a:ext cx="0" cy="2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 flipH="1">
              <a:off x="1429" y="3408"/>
              <a:ext cx="3" cy="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lg" len="med"/>
              <a:tailEnd type="triangle" w="lg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>
              <a:off x="1481" y="3653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</a:t>
              </a:r>
            </a:p>
          </p:txBody>
        </p: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2070" y="3653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</a:t>
              </a: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2064" y="324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60</a:t>
              </a:r>
            </a:p>
          </p:txBody>
        </p:sp>
        <p:sp>
          <p:nvSpPr>
            <p:cNvPr id="9262" name="Text Box 46"/>
            <p:cNvSpPr txBox="1">
              <a:spLocks noChangeArrowheads="1"/>
            </p:cNvSpPr>
            <p:nvPr/>
          </p:nvSpPr>
          <p:spPr bwMode="auto">
            <a:xfrm>
              <a:off x="1592" y="33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6</a:t>
              </a:r>
            </a:p>
          </p:txBody>
        </p:sp>
        <p:sp>
          <p:nvSpPr>
            <p:cNvPr id="9263" name="Text Box 47"/>
            <p:cNvSpPr txBox="1">
              <a:spLocks noChangeArrowheads="1"/>
            </p:cNvSpPr>
            <p:nvPr/>
          </p:nvSpPr>
          <p:spPr bwMode="auto">
            <a:xfrm>
              <a:off x="2699" y="3141"/>
              <a:ext cx="21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Increase due to radiation exposure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9264" name="Text Box 48"/>
            <p:cNvSpPr txBox="1">
              <a:spLocks noChangeArrowheads="1"/>
            </p:cNvSpPr>
            <p:nvPr/>
          </p:nvSpPr>
          <p:spPr bwMode="auto">
            <a:xfrm>
              <a:off x="2605" y="3580"/>
              <a:ext cx="150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Naturally occurred = BG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372148" y="160616"/>
            <a:ext cx="829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Stochastic effects of irradiation (= Increased mutations) (= Cancer risk in future)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707243" y="2054388"/>
            <a:ext cx="6135013" cy="1431897"/>
            <a:chOff x="7629530" y="2122487"/>
            <a:chExt cx="6135013" cy="1431897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7629530" y="2122487"/>
              <a:ext cx="606608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Cancer risk increases   60% by 1000 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mSv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 exposure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7629530" y="2466416"/>
              <a:ext cx="60628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Cancer risk increases     6% by   100 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mSv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 exposure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7629530" y="2810345"/>
              <a:ext cx="61350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Cancer risk increases   1.2% by    20 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mSv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 exposure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7629530" y="3154274"/>
              <a:ext cx="606287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Cancer risk increases   0.6% by    10 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mSv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itchFamily="50" charset="-128"/>
                  <a:cs typeface="Times New Roman" panose="02020603050405020304" pitchFamily="18" charset="0"/>
                </a:rPr>
                <a:t> exposure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1868081" y="3806309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LNT (Linear Non-Threshold) model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4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331640" y="908720"/>
            <a:ext cx="5133975" cy="3030538"/>
            <a:chOff x="824" y="2432"/>
            <a:chExt cx="3234" cy="1909"/>
          </a:xfrm>
        </p:grpSpPr>
        <p:sp>
          <p:nvSpPr>
            <p:cNvPr id="3" name="Line 15"/>
            <p:cNvSpPr>
              <a:spLocks noChangeShapeType="1"/>
            </p:cNvSpPr>
            <p:nvPr/>
          </p:nvSpPr>
          <p:spPr bwMode="auto">
            <a:xfrm>
              <a:off x="1111" y="3521"/>
              <a:ext cx="2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4" name="Line 16"/>
            <p:cNvSpPr>
              <a:spLocks noChangeShapeType="1"/>
            </p:cNvSpPr>
            <p:nvPr/>
          </p:nvSpPr>
          <p:spPr bwMode="auto">
            <a:xfrm flipV="1">
              <a:off x="1985" y="2614"/>
              <a:ext cx="1938" cy="6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824" y="3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0</a:t>
              </a: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1274" y="4089"/>
              <a:ext cx="3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0.1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1897" y="410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2781" y="4089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</a:t>
              </a: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704" y="4083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3</a:t>
              </a:r>
            </a:p>
          </p:txBody>
        </p: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1020" y="2432"/>
              <a:ext cx="91" cy="1588"/>
              <a:chOff x="1020" y="2432"/>
              <a:chExt cx="91" cy="1588"/>
            </a:xfrm>
          </p:grpSpPr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1111" y="2432"/>
                <a:ext cx="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 flipH="1">
                <a:off x="1020" y="4020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5" name="Line 27"/>
              <p:cNvSpPr>
                <a:spLocks noChangeShapeType="1"/>
              </p:cNvSpPr>
              <p:nvPr/>
            </p:nvSpPr>
            <p:spPr bwMode="auto">
              <a:xfrm flipH="1">
                <a:off x="1020" y="352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Line 28"/>
              <p:cNvSpPr>
                <a:spLocks noChangeShapeType="1"/>
              </p:cNvSpPr>
              <p:nvPr/>
            </p:nvSpPr>
            <p:spPr bwMode="auto">
              <a:xfrm flipH="1">
                <a:off x="1020" y="302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 flipH="1">
                <a:off x="1020" y="2523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111" y="4020"/>
              <a:ext cx="2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1988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2865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3742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1435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1111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1985" y="352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2059" y="3653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</a:t>
              </a:r>
            </a:p>
          </p:txBody>
        </p:sp>
      </p:grpSp>
      <p:sp>
        <p:nvSpPr>
          <p:cNvPr id="38" name="Line 16"/>
          <p:cNvSpPr>
            <a:spLocks noChangeShapeType="1"/>
          </p:cNvSpPr>
          <p:nvPr/>
        </p:nvSpPr>
        <p:spPr bwMode="auto">
          <a:xfrm flipV="1">
            <a:off x="2076409" y="2186690"/>
            <a:ext cx="1098320" cy="35080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9" name="円弧 38"/>
          <p:cNvSpPr/>
          <p:nvPr/>
        </p:nvSpPr>
        <p:spPr>
          <a:xfrm rot="20625290" flipH="1">
            <a:off x="2651830" y="2158319"/>
            <a:ext cx="1315673" cy="472248"/>
          </a:xfrm>
          <a:prstGeom prst="arc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弧 40"/>
          <p:cNvSpPr/>
          <p:nvPr/>
        </p:nvSpPr>
        <p:spPr>
          <a:xfrm rot="5740777">
            <a:off x="1475924" y="435063"/>
            <a:ext cx="1126538" cy="2700140"/>
          </a:xfrm>
          <a:prstGeom prst="arc">
            <a:avLst>
              <a:gd name="adj1" fmla="val 17014109"/>
              <a:gd name="adj2" fmla="val 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31563" y="1551356"/>
            <a:ext cx="49885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?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1653" y="4090106"/>
            <a:ext cx="443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Linear Non-Threshold :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LNT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hypothesis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）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 rot="16200000">
            <a:off x="-110372" y="1676275"/>
            <a:ext cx="264795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Rate of carcinogenesis (%)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4730021" y="1742951"/>
            <a:ext cx="334486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Increase due to radiation exposure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6807720" y="3301313"/>
            <a:ext cx="14033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Dose (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mSv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5123721" y="4090106"/>
            <a:ext cx="25574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UNSCARE report 1993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3909101" y="2868723"/>
            <a:ext cx="238125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Naturally occurred = BG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4668586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The LNT model lies at a foundation of a postulate that all exposure to ionizing radiation is harmful, regardless of how low the dose is, and that the effect is cumulative over lifetime. </a:t>
            </a:r>
          </a:p>
          <a:p>
            <a:endParaRPr lang="en-US" altLang="ja-JP" dirty="0"/>
          </a:p>
          <a:p>
            <a:r>
              <a:rPr lang="en-US" altLang="ja-JP" dirty="0"/>
              <a:t>     The LNT model ignores existing DNA repair ability of cells and is not supported by biological evidence, however, it is still heavily used by the precautionary principle.</a:t>
            </a:r>
          </a:p>
        </p:txBody>
      </p:sp>
    </p:spTree>
    <p:extLst>
      <p:ext uri="{BB962C8B-B14F-4D97-AF65-F5344CB8AC3E}">
        <p14:creationId xmlns:p14="http://schemas.microsoft.com/office/powerpoint/2010/main" val="83399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738" name="Picture 2" descr="5a2caf491582560095e3c59ee7f6e3f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745" y="1642257"/>
            <a:ext cx="6461125" cy="4846638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2841674" y="112541"/>
            <a:ext cx="3549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2011.3.13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82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72148" y="160616"/>
            <a:ext cx="829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Stochastic effects of irradiation (= Increased mutations) (= Cancer risk in future)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372148" y="622445"/>
          <a:ext cx="8580786" cy="314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131">
                  <a:extLst>
                    <a:ext uri="{9D8B030D-6E8A-4147-A177-3AD203B41FA5}">
                      <a16:colId xmlns:a16="http://schemas.microsoft.com/office/drawing/2014/main" val="568821357"/>
                    </a:ext>
                  </a:extLst>
                </a:gridCol>
                <a:gridCol w="1430131">
                  <a:extLst>
                    <a:ext uri="{9D8B030D-6E8A-4147-A177-3AD203B41FA5}">
                      <a16:colId xmlns:a16="http://schemas.microsoft.com/office/drawing/2014/main" val="2337629068"/>
                    </a:ext>
                  </a:extLst>
                </a:gridCol>
                <a:gridCol w="1430131">
                  <a:extLst>
                    <a:ext uri="{9D8B030D-6E8A-4147-A177-3AD203B41FA5}">
                      <a16:colId xmlns:a16="http://schemas.microsoft.com/office/drawing/2014/main" val="3974153463"/>
                    </a:ext>
                  </a:extLst>
                </a:gridCol>
                <a:gridCol w="1430131">
                  <a:extLst>
                    <a:ext uri="{9D8B030D-6E8A-4147-A177-3AD203B41FA5}">
                      <a16:colId xmlns:a16="http://schemas.microsoft.com/office/drawing/2014/main" val="3284920353"/>
                    </a:ext>
                  </a:extLst>
                </a:gridCol>
                <a:gridCol w="1430131">
                  <a:extLst>
                    <a:ext uri="{9D8B030D-6E8A-4147-A177-3AD203B41FA5}">
                      <a16:colId xmlns:a16="http://schemas.microsoft.com/office/drawing/2014/main" val="2129088337"/>
                    </a:ext>
                  </a:extLst>
                </a:gridCol>
                <a:gridCol w="1430131">
                  <a:extLst>
                    <a:ext uri="{9D8B030D-6E8A-4147-A177-3AD203B41FA5}">
                      <a16:colId xmlns:a16="http://schemas.microsoft.com/office/drawing/2014/main" val="3799498618"/>
                    </a:ext>
                  </a:extLst>
                </a:gridCol>
              </a:tblGrid>
              <a:tr h="72851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Without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 irradiation,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3,000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 persons will be cancer among 10,000.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3,333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 persons will be cancer among 10,000.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59441"/>
                  </a:ext>
                </a:extLst>
              </a:tr>
              <a:tr h="7285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Dose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Cancer risk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Cancer patients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Increase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Cancer patients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Increase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345773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1000 </a:t>
                      </a:r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</a:rPr>
                        <a:t>mSv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160    %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4,800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1,800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5,333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50445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100 </a:t>
                      </a:r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</a:rPr>
                        <a:t>mSv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106    %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3,180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3,533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714822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20 </a:t>
                      </a:r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</a:rPr>
                        <a:t>mSv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101.2 %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3,036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3,373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44677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</a:rPr>
                        <a:t>mSv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100.6 %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3,018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3,353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195740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9113" y="405923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1.31 mSv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35150" y="405923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100.0804 %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707958" y="4024466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3002.4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12397" y="4059238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2.4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461025" y="4059238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3,335.68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239367" y="4059238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2.68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358774" y="4729162"/>
            <a:ext cx="8861437" cy="1873249"/>
            <a:chOff x="226" y="2979"/>
            <a:chExt cx="5582" cy="1180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706" y="2979"/>
              <a:ext cx="426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Dose rate </a:t>
              </a:r>
              <a:r>
                <a:rPr lang="en-US" altLang="ja-JP" dirty="0">
                  <a:solidFill>
                    <a:srgbClr val="000000"/>
                  </a:solidFill>
                </a:rPr>
                <a:t>at Kashiwa campus on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2011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年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12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月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25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日</a:t>
              </a:r>
              <a:r>
                <a:rPr kumimoji="1" lang="ja-JP" altLang="en-US" sz="18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= 0.20 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pitchFamily="50" charset="-128"/>
                  <a:cs typeface="+mn-cs"/>
                </a:rPr>
                <a:t>m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Sv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 /</a:t>
              </a:r>
              <a:r>
                <a:rPr lang="en-US" altLang="ja-JP" dirty="0">
                  <a:solidFill>
                    <a:srgbClr val="000000"/>
                  </a:solidFill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122" y="3253"/>
              <a:ext cx="35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Normal dose rate in Kashiwa was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　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0.05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～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0.1μSv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/h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 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26" y="3478"/>
              <a:ext cx="55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Nuclear power plant accident increased the dose rate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by 0.20 – 0.05 = 0.15 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pitchFamily="50" charset="-128"/>
                  <a:cs typeface="+mn-cs"/>
                </a:rPr>
                <a:t>m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Sv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 /</a:t>
              </a:r>
              <a:r>
                <a:rPr lang="en-US" altLang="ja-JP" dirty="0">
                  <a:solidFill>
                    <a:srgbClr val="000000"/>
                  </a:solidFill>
                </a:rPr>
                <a:t>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706" y="3752"/>
              <a:ext cx="407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dirty="0">
                  <a:solidFill>
                    <a:srgbClr val="000000"/>
                  </a:solidFill>
                </a:rPr>
                <a:t>The maximum dose per year was 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0.15 (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pitchFamily="50" charset="-128"/>
                  <a:cs typeface="+mn-cs"/>
                </a:rPr>
                <a:t>m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Sv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 /h) x 24 (h) x 365 (day)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　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=   1314 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ＭＳ Ｐゴシック" pitchFamily="50" charset="-128"/>
                  <a:cs typeface="+mn-cs"/>
                </a:rPr>
                <a:t>m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Sv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 = 1.314 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mSv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84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39750" y="260350"/>
            <a:ext cx="3960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Natural radiation in daily life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9750" y="4064816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>
              <a:defRPr/>
            </a:pPr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Before 3.11, Japanese people were exposed to an average of 3.6 mSv of radiation per year, including natural radiation and medical exposure.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59247" y="5085184"/>
            <a:ext cx="8496944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>
                <a:solidFill>
                  <a:srgbClr val="000000"/>
                </a:solidFill>
              </a:rPr>
              <a:t>The </a:t>
            </a:r>
            <a:r>
              <a:rPr lang="en-US" altLang="ja-JP" dirty="0">
                <a:solidFill>
                  <a:srgbClr val="FF0000"/>
                </a:solidFill>
              </a:rPr>
              <a:t>limit of 1 mSv </a:t>
            </a:r>
            <a:r>
              <a:rPr lang="en-US" altLang="ja-JP" dirty="0">
                <a:solidFill>
                  <a:srgbClr val="000000"/>
                </a:solidFill>
              </a:rPr>
              <a:t>per year is only a guideline </a:t>
            </a:r>
            <a:r>
              <a:rPr lang="en-US" altLang="ja-JP" dirty="0">
                <a:solidFill>
                  <a:srgbClr val="FF0000"/>
                </a:solidFill>
              </a:rPr>
              <a:t>in the case there is no abnormal situation such as a nuclear power plant accident</a:t>
            </a:r>
            <a:r>
              <a:rPr lang="en-US" altLang="ja-JP" dirty="0">
                <a:solidFill>
                  <a:srgbClr val="000000"/>
                </a:solidFill>
              </a:rPr>
              <a:t>.</a:t>
            </a:r>
          </a:p>
          <a:p>
            <a:pPr lvl="0">
              <a:defRPr/>
            </a:pPr>
            <a:r>
              <a:rPr lang="en-US" altLang="ja-JP" dirty="0">
                <a:solidFill>
                  <a:srgbClr val="000000"/>
                </a:solidFill>
              </a:rPr>
              <a:t>It does not mean that if you exceed 1 mSv, you will have health problems. </a:t>
            </a:r>
          </a:p>
          <a:p>
            <a:pPr lvl="0">
              <a:defRPr/>
            </a:pPr>
            <a:r>
              <a:rPr lang="en-US" altLang="ja-JP" dirty="0">
                <a:solidFill>
                  <a:srgbClr val="000000"/>
                </a:solidFill>
              </a:rPr>
              <a:t>But, if you stay below 1 mSv, you will have no health problems at all in practical.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09668"/>
              </p:ext>
            </p:extLst>
          </p:nvPr>
        </p:nvGraphicFramePr>
        <p:xfrm>
          <a:off x="1115616" y="792222"/>
          <a:ext cx="6768752" cy="314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146">
                  <a:extLst>
                    <a:ext uri="{9D8B030D-6E8A-4147-A177-3AD203B41FA5}">
                      <a16:colId xmlns:a16="http://schemas.microsoft.com/office/drawing/2014/main" val="992269976"/>
                    </a:ext>
                  </a:extLst>
                </a:gridCol>
                <a:gridCol w="4743606">
                  <a:extLst>
                    <a:ext uri="{9D8B030D-6E8A-4147-A177-3AD203B41FA5}">
                      <a16:colId xmlns:a16="http://schemas.microsoft.com/office/drawing/2014/main" val="4082475073"/>
                    </a:ext>
                  </a:extLst>
                </a:gridCol>
              </a:tblGrid>
              <a:tr h="435174">
                <a:tc rowSpan="4"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Natural radiation</a:t>
                      </a:r>
                    </a:p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2.4 </a:t>
                      </a:r>
                      <a:r>
                        <a:rPr kumimoji="1" lang="en-US" altLang="ja-JP" b="0" dirty="0" err="1">
                          <a:solidFill>
                            <a:schemeClr val="tx1"/>
                          </a:solidFill>
                        </a:rPr>
                        <a:t>mSv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/year</a:t>
                      </a:r>
                    </a:p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(1.4 </a:t>
                      </a:r>
                      <a:r>
                        <a:rPr kumimoji="1" lang="en-US" altLang="ja-JP" b="0" dirty="0" err="1">
                          <a:solidFill>
                            <a:schemeClr val="tx1"/>
                          </a:solidFill>
                        </a:rPr>
                        <a:t>mSv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 in Japan)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0.36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b="0" baseline="0" dirty="0" err="1">
                          <a:solidFill>
                            <a:schemeClr val="tx1"/>
                          </a:solidFill>
                        </a:rPr>
                        <a:t>mSv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 from Space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321416"/>
                  </a:ext>
                </a:extLst>
              </a:tr>
              <a:tr h="43183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0.41 </a:t>
                      </a:r>
                      <a:r>
                        <a:rPr kumimoji="1" lang="en-US" altLang="ja-JP" dirty="0" err="1"/>
                        <a:t>mSv</a:t>
                      </a:r>
                      <a:r>
                        <a:rPr kumimoji="1" lang="en-US" altLang="ja-JP" dirty="0"/>
                        <a:t> from ground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12227"/>
                  </a:ext>
                </a:extLst>
              </a:tr>
              <a:tr h="43517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0.33 </a:t>
                      </a:r>
                      <a:r>
                        <a:rPr kumimoji="1" lang="en-US" altLang="ja-JP" dirty="0" err="1"/>
                        <a:t>mSv</a:t>
                      </a:r>
                      <a:r>
                        <a:rPr kumimoji="1" lang="en-US" altLang="ja-JP" dirty="0"/>
                        <a:t> from food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34992"/>
                  </a:ext>
                </a:extLst>
              </a:tr>
              <a:tr h="43517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1.3 </a:t>
                      </a:r>
                      <a:r>
                        <a:rPr kumimoji="1" lang="en-US" altLang="ja-JP" dirty="0" err="1"/>
                        <a:t>mSv</a:t>
                      </a:r>
                      <a:r>
                        <a:rPr kumimoji="1" lang="en-US" altLang="ja-JP" dirty="0"/>
                        <a:t> from air (Radon </a:t>
                      </a:r>
                      <a:r>
                        <a:rPr kumimoji="1" lang="en-US" altLang="ja-JP" dirty="0" err="1"/>
                        <a:t>etc</a:t>
                      </a:r>
                      <a:r>
                        <a:rPr kumimoji="1" lang="en-US" altLang="ja-JP" dirty="0"/>
                        <a:t>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55857"/>
                  </a:ext>
                </a:extLst>
              </a:tr>
              <a:tr h="435174">
                <a:tc rowSpan="3">
                  <a:txBody>
                    <a:bodyPr/>
                    <a:lstStyle/>
                    <a:p>
                      <a:r>
                        <a:rPr kumimoji="1" lang="en-US" altLang="ja-JP" dirty="0"/>
                        <a:t>Medical exposure</a:t>
                      </a:r>
                    </a:p>
                    <a:p>
                      <a:r>
                        <a:rPr kumimoji="1" lang="en-US" altLang="ja-JP" dirty="0"/>
                        <a:t>2.2</a:t>
                      </a:r>
                      <a:r>
                        <a:rPr kumimoji="1" lang="en-US" altLang="ja-JP" baseline="0" dirty="0"/>
                        <a:t> </a:t>
                      </a:r>
                      <a:r>
                        <a:rPr kumimoji="1" lang="en-US" altLang="ja-JP" baseline="0" dirty="0" err="1"/>
                        <a:t>mSv</a:t>
                      </a:r>
                      <a:r>
                        <a:rPr kumimoji="1" lang="en-US" altLang="ja-JP" baseline="0" dirty="0"/>
                        <a:t>/year</a:t>
                      </a:r>
                    </a:p>
                    <a:p>
                      <a:r>
                        <a:rPr kumimoji="1" lang="en-US" altLang="ja-JP" baseline="0" dirty="0"/>
                        <a:t>(Japan)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0.1 </a:t>
                      </a:r>
                      <a:r>
                        <a:rPr kumimoji="1" lang="en-US" altLang="ja-JP" dirty="0" err="1"/>
                        <a:t>mSv</a:t>
                      </a:r>
                      <a:r>
                        <a:rPr kumimoji="1" lang="en-US" altLang="ja-JP" dirty="0"/>
                        <a:t> by Chest X-ray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722346"/>
                  </a:ext>
                </a:extLst>
              </a:tr>
              <a:tr h="43517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 </a:t>
                      </a:r>
                      <a:r>
                        <a:rPr kumimoji="1" lang="en-US" altLang="ja-JP" dirty="0" err="1"/>
                        <a:t>mSv</a:t>
                      </a:r>
                      <a:r>
                        <a:rPr kumimoji="1" lang="en-US" altLang="ja-JP" dirty="0"/>
                        <a:t> by Stomach x-ray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17563"/>
                  </a:ext>
                </a:extLst>
              </a:tr>
              <a:tr h="53312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7-20 </a:t>
                      </a:r>
                      <a:r>
                        <a:rPr kumimoji="1" lang="en-US" altLang="ja-JP" dirty="0" err="1"/>
                        <a:t>mSv</a:t>
                      </a:r>
                      <a:r>
                        <a:rPr kumimoji="1" lang="en-US" altLang="ja-JP" dirty="0"/>
                        <a:t> by CT scanning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18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1688123" y="685801"/>
            <a:ext cx="2587568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4083"/>
            <a:r>
              <a:rPr lang="en-US" altLang="ja-JP" sz="2215" dirty="0">
                <a:solidFill>
                  <a:srgbClr val="000000"/>
                </a:solidFill>
                <a:ea typeface="ＭＳ Ｐゴシック" charset="-128"/>
              </a:rPr>
              <a:t>Genomic Instability</a:t>
            </a:r>
            <a:endParaRPr lang="ja-JP" altLang="en-US" sz="2215" dirty="0">
              <a:solidFill>
                <a:srgbClr val="000000"/>
              </a:solidFill>
              <a:latin typeface="Times" charset="0"/>
              <a:ea typeface="Osaka" charset="-128"/>
            </a:endParaRP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6100785" y="685801"/>
            <a:ext cx="2302362" cy="3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4083"/>
            <a:r>
              <a:rPr lang="en-US" altLang="ja-JP" sz="1662" dirty="0">
                <a:solidFill>
                  <a:srgbClr val="000000"/>
                </a:solidFill>
                <a:latin typeface="Times" charset="0"/>
                <a:ea typeface="Osaka" charset="-128"/>
              </a:rPr>
              <a:t>2023.11.29 by Shoji Oda</a:t>
            </a:r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1187624" y="1909160"/>
            <a:ext cx="6657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844083"/>
            <a:r>
              <a:rPr lang="en-US" altLang="ja-JP" sz="2585" dirty="0">
                <a:latin typeface="Times" charset="0"/>
                <a:ea typeface="Osaka" charset="-128"/>
              </a:rPr>
              <a:t>“</a:t>
            </a:r>
            <a:r>
              <a:rPr lang="en-US" altLang="ja-JP" sz="2800" dirty="0">
                <a:ea typeface="ＭＳ Ｐゴシック" charset="-128"/>
              </a:rPr>
              <a:t>Impacts of Radiation on Human Health</a:t>
            </a:r>
            <a:r>
              <a:rPr lang="en-US" altLang="ja-JP" sz="2585" dirty="0">
                <a:latin typeface="Times" charset="0"/>
                <a:ea typeface="Osaka" charset="-128"/>
              </a:rPr>
              <a:t>”</a:t>
            </a:r>
            <a:endParaRPr lang="ja-JP" altLang="en-US" sz="2585" dirty="0">
              <a:latin typeface="Times" charset="0"/>
              <a:ea typeface="Osaka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49742" y="2968191"/>
            <a:ext cx="2570646" cy="215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66297" y="5300344"/>
            <a:ext cx="1641796" cy="4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844083"/>
            <a:r>
              <a:rPr lang="en-US" altLang="ja-JP" sz="2215" dirty="0" err="1">
                <a:solidFill>
                  <a:srgbClr val="000000"/>
                </a:solidFill>
                <a:latin typeface="Arial" pitchFamily="34" charset="0"/>
              </a:rPr>
              <a:t>Sentan</a:t>
            </a:r>
            <a:r>
              <a:rPr lang="en-US" altLang="ja-JP" sz="2215" dirty="0">
                <a:solidFill>
                  <a:srgbClr val="000000"/>
                </a:solidFill>
                <a:latin typeface="Arial" pitchFamily="34" charset="0"/>
              </a:rPr>
              <a:t>-kun</a:t>
            </a:r>
            <a:endParaRPr lang="ja-JP" altLang="en-US" sz="2215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85138" y="1379248"/>
            <a:ext cx="226876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/>
            <a:r>
              <a:rPr lang="en-US" altLang="ja-JP" sz="1662" dirty="0">
                <a:solidFill>
                  <a:srgbClr val="000000"/>
                </a:solidFill>
                <a:ea typeface="ＭＳ Ｐゴシック" charset="-128"/>
              </a:rPr>
              <a:t>2023_11_29  Period 3</a:t>
            </a:r>
            <a:endParaRPr lang="ja-JP" altLang="en-US" sz="1662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2" name="Picture 2" descr="5a2caf491582560095e3c59ee7f6e3f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2972" y="3154709"/>
            <a:ext cx="3437878" cy="2578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3498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9750" y="333375"/>
            <a:ext cx="8120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Comparison of radiation-induced cancer risk and other</a:t>
            </a:r>
            <a:r>
              <a:rPr kumimoji="1" lang="en-US" altLang="ja-JP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risks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7317" y="3933056"/>
            <a:ext cx="8480919" cy="12003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altLang="ja-JP" sz="2400" dirty="0">
                <a:solidFill>
                  <a:srgbClr val="000000"/>
                </a:solidFill>
              </a:rPr>
              <a:t>Exposure to up to 20 </a:t>
            </a:r>
            <a:r>
              <a:rPr lang="en-US" altLang="ja-JP" sz="2400" dirty="0" err="1">
                <a:solidFill>
                  <a:srgbClr val="000000"/>
                </a:solidFill>
              </a:rPr>
              <a:t>mSv</a:t>
            </a:r>
            <a:r>
              <a:rPr lang="en-US" altLang="ja-JP" sz="2400" dirty="0">
                <a:solidFill>
                  <a:srgbClr val="000000"/>
                </a:solidFill>
              </a:rPr>
              <a:t> per year has virtually no health effects.</a:t>
            </a:r>
          </a:p>
          <a:p>
            <a:pPr lvl="0"/>
            <a:r>
              <a:rPr lang="en-US" altLang="ja-JP" sz="2400" dirty="0">
                <a:solidFill>
                  <a:srgbClr val="000000"/>
                </a:solidFill>
              </a:rPr>
              <a:t>It would be worse to worry about  and stressed unnecessarily.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887057"/>
              </p:ext>
            </p:extLst>
          </p:nvPr>
        </p:nvGraphicFramePr>
        <p:xfrm>
          <a:off x="535123" y="980728"/>
          <a:ext cx="81253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093">
                  <a:extLst>
                    <a:ext uri="{9D8B030D-6E8A-4147-A177-3AD203B41FA5}">
                      <a16:colId xmlns:a16="http://schemas.microsoft.com/office/drawing/2014/main" val="825957621"/>
                    </a:ext>
                  </a:extLst>
                </a:gridCol>
                <a:gridCol w="2144215">
                  <a:extLst>
                    <a:ext uri="{9D8B030D-6E8A-4147-A177-3AD203B41FA5}">
                      <a16:colId xmlns:a16="http://schemas.microsoft.com/office/drawing/2014/main" val="3406650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+mj-lt"/>
                        </a:rPr>
                        <a:t>Cancer death risk of 10 </a:t>
                      </a:r>
                      <a:r>
                        <a:rPr kumimoji="1" lang="en-US" altLang="ja-JP" b="0" dirty="0" err="1">
                          <a:solidFill>
                            <a:schemeClr val="tx1"/>
                          </a:solidFill>
                          <a:latin typeface="+mj-lt"/>
                        </a:rPr>
                        <a:t>mSv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+mj-lt"/>
                        </a:rPr>
                        <a:t> irradiation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+mj-lt"/>
                        </a:rPr>
                        <a:t>1.65/10,000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71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+mj-lt"/>
                        </a:rPr>
                        <a:t>Cancer death risk of 1.13 </a:t>
                      </a:r>
                      <a:r>
                        <a:rPr kumimoji="1" lang="en-US" altLang="ja-JP" b="0" dirty="0" err="1">
                          <a:solidFill>
                            <a:schemeClr val="tx1"/>
                          </a:solidFill>
                          <a:latin typeface="+mj-lt"/>
                        </a:rPr>
                        <a:t>mSv</a:t>
                      </a:r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+mj-lt"/>
                        </a:rPr>
                        <a:t>/year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irradiation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+mj-lt"/>
                        </a:rPr>
                        <a:t>0.187/10,000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20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rgbClr val="FF0000"/>
                          </a:solidFill>
                          <a:latin typeface="+mj-lt"/>
                        </a:rPr>
                        <a:t>Suicide in Japan (2020)</a:t>
                      </a:r>
                      <a:endParaRPr kumimoji="1" lang="ja-JP" altLang="en-US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>
                          <a:solidFill>
                            <a:srgbClr val="FF0000"/>
                          </a:solidFill>
                          <a:latin typeface="+mj-lt"/>
                        </a:rPr>
                        <a:t>1.68/10,000</a:t>
                      </a:r>
                      <a:endParaRPr kumimoji="1" lang="ja-JP" altLang="en-US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615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+mj-lt"/>
                        </a:rPr>
                        <a:t>Death in a car accident in Japan (2020)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+mj-lt"/>
                        </a:rPr>
                        <a:t>0.226/10,000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98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 accident  in Japan</a:t>
                      </a:r>
                      <a:r>
                        <a:rPr kumimoji="1" lang="en-US" altLang="ja-JP" sz="18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(2017)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+mj-lt"/>
                        </a:rPr>
                        <a:t>46.5/10,000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3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+mj-lt"/>
                        </a:rPr>
                        <a:t>Probability of big earthquake under Tokyo tomorrow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  <a:latin typeface="+mj-lt"/>
                        </a:rPr>
                        <a:t>0.79/10,000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44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72148" y="4660664"/>
            <a:ext cx="85807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Biological effects by fractionized (or chronic) irradiation are less than acute irradiation of the same total dose, since the cells can repair genome damages during (interval of) irradiations. (“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Dose rate effect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”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72148" y="3860282"/>
            <a:ext cx="85406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100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mSv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exposure increases the cancer risk, the risk of a carcinogenesis rises,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but the increase is too small to be recognized 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2148" y="160616"/>
            <a:ext cx="829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Stochastic effects of irradiation (= Increased mutations) (= Cancer risk in future)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372148" y="622445"/>
          <a:ext cx="8580786" cy="314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131">
                  <a:extLst>
                    <a:ext uri="{9D8B030D-6E8A-4147-A177-3AD203B41FA5}">
                      <a16:colId xmlns:a16="http://schemas.microsoft.com/office/drawing/2014/main" val="568821357"/>
                    </a:ext>
                  </a:extLst>
                </a:gridCol>
                <a:gridCol w="1430131">
                  <a:extLst>
                    <a:ext uri="{9D8B030D-6E8A-4147-A177-3AD203B41FA5}">
                      <a16:colId xmlns:a16="http://schemas.microsoft.com/office/drawing/2014/main" val="2337629068"/>
                    </a:ext>
                  </a:extLst>
                </a:gridCol>
                <a:gridCol w="1430131">
                  <a:extLst>
                    <a:ext uri="{9D8B030D-6E8A-4147-A177-3AD203B41FA5}">
                      <a16:colId xmlns:a16="http://schemas.microsoft.com/office/drawing/2014/main" val="3974153463"/>
                    </a:ext>
                  </a:extLst>
                </a:gridCol>
                <a:gridCol w="1430131">
                  <a:extLst>
                    <a:ext uri="{9D8B030D-6E8A-4147-A177-3AD203B41FA5}">
                      <a16:colId xmlns:a16="http://schemas.microsoft.com/office/drawing/2014/main" val="3284920353"/>
                    </a:ext>
                  </a:extLst>
                </a:gridCol>
                <a:gridCol w="1430131">
                  <a:extLst>
                    <a:ext uri="{9D8B030D-6E8A-4147-A177-3AD203B41FA5}">
                      <a16:colId xmlns:a16="http://schemas.microsoft.com/office/drawing/2014/main" val="2129088337"/>
                    </a:ext>
                  </a:extLst>
                </a:gridCol>
                <a:gridCol w="1430131">
                  <a:extLst>
                    <a:ext uri="{9D8B030D-6E8A-4147-A177-3AD203B41FA5}">
                      <a16:colId xmlns:a16="http://schemas.microsoft.com/office/drawing/2014/main" val="3799498618"/>
                    </a:ext>
                  </a:extLst>
                </a:gridCol>
              </a:tblGrid>
              <a:tr h="72851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Without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 irradiation,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3,000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 persons will be cancer among 10,000.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tx1"/>
                          </a:solidFill>
                        </a:rPr>
                        <a:t>3,333</a:t>
                      </a:r>
                      <a:r>
                        <a:rPr kumimoji="1" lang="en-US" altLang="ja-JP" b="0" baseline="0" dirty="0">
                          <a:solidFill>
                            <a:schemeClr val="tx1"/>
                          </a:solidFill>
                        </a:rPr>
                        <a:t> persons will be cancer among 10,000.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59441"/>
                  </a:ext>
                </a:extLst>
              </a:tr>
              <a:tr h="7285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Dose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Cancer risk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Cancer patients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Increase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Cancer patients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Increase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345773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1000 </a:t>
                      </a:r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</a:rPr>
                        <a:t>mSv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160    %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4,800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1,800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5,333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150445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100 </a:t>
                      </a:r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</a:rPr>
                        <a:t>mSv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106    %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3,180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180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3,533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714822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20 </a:t>
                      </a:r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</a:rPr>
                        <a:t>mSv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101.2 %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3,036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3,373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44677"/>
                  </a:ext>
                </a:extLst>
              </a:tr>
              <a:tr h="42207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</a:rPr>
                        <a:t>mSv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100.6 %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3,018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3,353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19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6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577114" y="257905"/>
            <a:ext cx="382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High Dose Rate (= acute) Irradiation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879140" y="4713867"/>
            <a:ext cx="6138079" cy="232012"/>
            <a:chOff x="826827" y="2232967"/>
            <a:chExt cx="6138079" cy="232012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826827" y="2232967"/>
              <a:ext cx="3098042" cy="232012"/>
              <a:chOff x="826827" y="2232967"/>
              <a:chExt cx="3098042" cy="232012"/>
            </a:xfrm>
          </p:grpSpPr>
          <p:cxnSp>
            <p:nvCxnSpPr>
              <p:cNvPr id="86" name="直線コネクタ 85"/>
              <p:cNvCxnSpPr/>
              <p:nvPr/>
            </p:nvCxnSpPr>
            <p:spPr>
              <a:xfrm>
                <a:off x="826827" y="2232967"/>
                <a:ext cx="30980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7" name="グループ化 86"/>
              <p:cNvGrpSpPr/>
              <p:nvPr/>
            </p:nvGrpSpPr>
            <p:grpSpPr>
              <a:xfrm>
                <a:off x="928048" y="2232967"/>
                <a:ext cx="2895600" cy="232012"/>
                <a:chOff x="1064525" y="2115403"/>
                <a:chExt cx="2895600" cy="232012"/>
              </a:xfrm>
            </p:grpSpPr>
            <p:cxnSp>
              <p:nvCxnSpPr>
                <p:cNvPr id="89" name="直線コネクタ 88"/>
                <p:cNvCxnSpPr/>
                <p:nvPr/>
              </p:nvCxnSpPr>
              <p:spPr>
                <a:xfrm>
                  <a:off x="1064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線コネクタ 89"/>
                <p:cNvCxnSpPr/>
                <p:nvPr/>
              </p:nvCxnSpPr>
              <p:spPr>
                <a:xfrm>
                  <a:off x="1216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コネクタ 90"/>
                <p:cNvCxnSpPr/>
                <p:nvPr/>
              </p:nvCxnSpPr>
              <p:spPr>
                <a:xfrm>
                  <a:off x="1369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線コネクタ 91"/>
                <p:cNvCxnSpPr/>
                <p:nvPr/>
              </p:nvCxnSpPr>
              <p:spPr>
                <a:xfrm>
                  <a:off x="1521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線コネクタ 92"/>
                <p:cNvCxnSpPr/>
                <p:nvPr/>
              </p:nvCxnSpPr>
              <p:spPr>
                <a:xfrm>
                  <a:off x="1674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線コネクタ 93"/>
                <p:cNvCxnSpPr/>
                <p:nvPr/>
              </p:nvCxnSpPr>
              <p:spPr>
                <a:xfrm>
                  <a:off x="1826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線コネクタ 94"/>
                <p:cNvCxnSpPr/>
                <p:nvPr/>
              </p:nvCxnSpPr>
              <p:spPr>
                <a:xfrm>
                  <a:off x="1978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線コネクタ 95"/>
                <p:cNvCxnSpPr/>
                <p:nvPr/>
              </p:nvCxnSpPr>
              <p:spPr>
                <a:xfrm>
                  <a:off x="2131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96"/>
                <p:cNvCxnSpPr/>
                <p:nvPr/>
              </p:nvCxnSpPr>
              <p:spPr>
                <a:xfrm>
                  <a:off x="2283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/>
                <p:cNvCxnSpPr/>
                <p:nvPr/>
              </p:nvCxnSpPr>
              <p:spPr>
                <a:xfrm>
                  <a:off x="2436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98"/>
                <p:cNvCxnSpPr/>
                <p:nvPr/>
              </p:nvCxnSpPr>
              <p:spPr>
                <a:xfrm>
                  <a:off x="2588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99"/>
                <p:cNvCxnSpPr/>
                <p:nvPr/>
              </p:nvCxnSpPr>
              <p:spPr>
                <a:xfrm>
                  <a:off x="2740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コネクタ 100"/>
                <p:cNvCxnSpPr/>
                <p:nvPr/>
              </p:nvCxnSpPr>
              <p:spPr>
                <a:xfrm>
                  <a:off x="2893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線コネクタ 101"/>
                <p:cNvCxnSpPr/>
                <p:nvPr/>
              </p:nvCxnSpPr>
              <p:spPr>
                <a:xfrm>
                  <a:off x="3045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コネクタ 102"/>
                <p:cNvCxnSpPr/>
                <p:nvPr/>
              </p:nvCxnSpPr>
              <p:spPr>
                <a:xfrm>
                  <a:off x="3198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コネクタ 103"/>
                <p:cNvCxnSpPr/>
                <p:nvPr/>
              </p:nvCxnSpPr>
              <p:spPr>
                <a:xfrm>
                  <a:off x="3350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コネクタ 104"/>
                <p:cNvCxnSpPr/>
                <p:nvPr/>
              </p:nvCxnSpPr>
              <p:spPr>
                <a:xfrm>
                  <a:off x="3502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線コネクタ 105"/>
                <p:cNvCxnSpPr/>
                <p:nvPr/>
              </p:nvCxnSpPr>
              <p:spPr>
                <a:xfrm>
                  <a:off x="3655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コネクタ 106"/>
                <p:cNvCxnSpPr/>
                <p:nvPr/>
              </p:nvCxnSpPr>
              <p:spPr>
                <a:xfrm>
                  <a:off x="3807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線コネクタ 107"/>
                <p:cNvCxnSpPr/>
                <p:nvPr/>
              </p:nvCxnSpPr>
              <p:spPr>
                <a:xfrm>
                  <a:off x="3960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8" name="直線コネクタ 87"/>
              <p:cNvCxnSpPr/>
              <p:nvPr/>
            </p:nvCxnSpPr>
            <p:spPr>
              <a:xfrm>
                <a:off x="826827" y="2464979"/>
                <a:ext cx="30980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グループ化 61"/>
            <p:cNvGrpSpPr/>
            <p:nvPr/>
          </p:nvGrpSpPr>
          <p:grpSpPr>
            <a:xfrm>
              <a:off x="3866864" y="2232967"/>
              <a:ext cx="3098042" cy="232012"/>
              <a:chOff x="826827" y="2232967"/>
              <a:chExt cx="3098042" cy="232012"/>
            </a:xfrm>
          </p:grpSpPr>
          <p:cxnSp>
            <p:nvCxnSpPr>
              <p:cNvPr id="63" name="直線コネクタ 62"/>
              <p:cNvCxnSpPr/>
              <p:nvPr/>
            </p:nvCxnSpPr>
            <p:spPr>
              <a:xfrm>
                <a:off x="826827" y="2232967"/>
                <a:ext cx="30980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グループ化 63"/>
              <p:cNvGrpSpPr/>
              <p:nvPr/>
            </p:nvGrpSpPr>
            <p:grpSpPr>
              <a:xfrm>
                <a:off x="928048" y="2232967"/>
                <a:ext cx="2895600" cy="232012"/>
                <a:chOff x="1064525" y="2115403"/>
                <a:chExt cx="2895600" cy="232012"/>
              </a:xfrm>
            </p:grpSpPr>
            <p:cxnSp>
              <p:nvCxnSpPr>
                <p:cNvPr id="66" name="直線コネクタ 65"/>
                <p:cNvCxnSpPr/>
                <p:nvPr/>
              </p:nvCxnSpPr>
              <p:spPr>
                <a:xfrm>
                  <a:off x="1064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>
                  <a:off x="1216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>
                  <a:off x="1369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>
                  <a:off x="1521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>
                  <a:off x="1674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/>
                <p:nvPr/>
              </p:nvCxnSpPr>
              <p:spPr>
                <a:xfrm>
                  <a:off x="1826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>
                  <a:off x="1978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72"/>
                <p:cNvCxnSpPr/>
                <p:nvPr/>
              </p:nvCxnSpPr>
              <p:spPr>
                <a:xfrm>
                  <a:off x="2131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>
                  <a:off x="2283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/>
                <p:cNvCxnSpPr/>
                <p:nvPr/>
              </p:nvCxnSpPr>
              <p:spPr>
                <a:xfrm>
                  <a:off x="2436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2588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>
                  <a:off x="2740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2893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>
                  <a:off x="3045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3198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コネクタ 80"/>
                <p:cNvCxnSpPr/>
                <p:nvPr/>
              </p:nvCxnSpPr>
              <p:spPr>
                <a:xfrm>
                  <a:off x="3350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線コネクタ 81"/>
                <p:cNvCxnSpPr/>
                <p:nvPr/>
              </p:nvCxnSpPr>
              <p:spPr>
                <a:xfrm>
                  <a:off x="3502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コネクタ 82"/>
                <p:cNvCxnSpPr/>
                <p:nvPr/>
              </p:nvCxnSpPr>
              <p:spPr>
                <a:xfrm>
                  <a:off x="3655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線コネクタ 83"/>
                <p:cNvCxnSpPr/>
                <p:nvPr/>
              </p:nvCxnSpPr>
              <p:spPr>
                <a:xfrm>
                  <a:off x="3807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/>
                <p:cNvCxnSpPr/>
                <p:nvPr/>
              </p:nvCxnSpPr>
              <p:spPr>
                <a:xfrm>
                  <a:off x="3960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直線コネクタ 64"/>
              <p:cNvCxnSpPr/>
              <p:nvPr/>
            </p:nvCxnSpPr>
            <p:spPr>
              <a:xfrm>
                <a:off x="826827" y="2464979"/>
                <a:ext cx="30980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97" name="稲妻 4096"/>
          <p:cNvSpPr/>
          <p:nvPr/>
        </p:nvSpPr>
        <p:spPr>
          <a:xfrm flipH="1">
            <a:off x="3625185" y="3724406"/>
            <a:ext cx="762000" cy="87345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118" name="グループ化 117"/>
          <p:cNvGrpSpPr/>
          <p:nvPr/>
        </p:nvGrpSpPr>
        <p:grpSpPr>
          <a:xfrm>
            <a:off x="806922" y="5925528"/>
            <a:ext cx="6138079" cy="232012"/>
            <a:chOff x="826827" y="2232967"/>
            <a:chExt cx="6138079" cy="232012"/>
          </a:xfrm>
        </p:grpSpPr>
        <p:grpSp>
          <p:nvGrpSpPr>
            <p:cNvPr id="119" name="グループ化 118"/>
            <p:cNvGrpSpPr/>
            <p:nvPr/>
          </p:nvGrpSpPr>
          <p:grpSpPr>
            <a:xfrm>
              <a:off x="826827" y="2232967"/>
              <a:ext cx="3098042" cy="232012"/>
              <a:chOff x="826827" y="2232967"/>
              <a:chExt cx="3098042" cy="232012"/>
            </a:xfrm>
          </p:grpSpPr>
          <p:cxnSp>
            <p:nvCxnSpPr>
              <p:cNvPr id="144" name="直線コネクタ 143"/>
              <p:cNvCxnSpPr/>
              <p:nvPr/>
            </p:nvCxnSpPr>
            <p:spPr>
              <a:xfrm>
                <a:off x="826827" y="2232967"/>
                <a:ext cx="30980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5" name="グループ化 144"/>
              <p:cNvGrpSpPr/>
              <p:nvPr/>
            </p:nvGrpSpPr>
            <p:grpSpPr>
              <a:xfrm>
                <a:off x="928048" y="2232967"/>
                <a:ext cx="2895600" cy="232012"/>
                <a:chOff x="1064525" y="2115403"/>
                <a:chExt cx="2895600" cy="232012"/>
              </a:xfrm>
            </p:grpSpPr>
            <p:cxnSp>
              <p:nvCxnSpPr>
                <p:cNvPr id="147" name="直線コネクタ 146"/>
                <p:cNvCxnSpPr/>
                <p:nvPr/>
              </p:nvCxnSpPr>
              <p:spPr>
                <a:xfrm>
                  <a:off x="1064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線コネクタ 147"/>
                <p:cNvCxnSpPr/>
                <p:nvPr/>
              </p:nvCxnSpPr>
              <p:spPr>
                <a:xfrm>
                  <a:off x="1216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線コネクタ 148"/>
                <p:cNvCxnSpPr/>
                <p:nvPr/>
              </p:nvCxnSpPr>
              <p:spPr>
                <a:xfrm>
                  <a:off x="1369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線コネクタ 149"/>
                <p:cNvCxnSpPr/>
                <p:nvPr/>
              </p:nvCxnSpPr>
              <p:spPr>
                <a:xfrm>
                  <a:off x="1521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線コネクタ 150"/>
                <p:cNvCxnSpPr/>
                <p:nvPr/>
              </p:nvCxnSpPr>
              <p:spPr>
                <a:xfrm>
                  <a:off x="1674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線コネクタ 151"/>
                <p:cNvCxnSpPr/>
                <p:nvPr/>
              </p:nvCxnSpPr>
              <p:spPr>
                <a:xfrm>
                  <a:off x="1826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線コネクタ 152"/>
                <p:cNvCxnSpPr/>
                <p:nvPr/>
              </p:nvCxnSpPr>
              <p:spPr>
                <a:xfrm>
                  <a:off x="1978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線コネクタ 153"/>
                <p:cNvCxnSpPr/>
                <p:nvPr/>
              </p:nvCxnSpPr>
              <p:spPr>
                <a:xfrm>
                  <a:off x="2131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線コネクタ 154"/>
                <p:cNvCxnSpPr/>
                <p:nvPr/>
              </p:nvCxnSpPr>
              <p:spPr>
                <a:xfrm>
                  <a:off x="2283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線コネクタ 155"/>
                <p:cNvCxnSpPr/>
                <p:nvPr/>
              </p:nvCxnSpPr>
              <p:spPr>
                <a:xfrm>
                  <a:off x="2436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線コネクタ 156"/>
                <p:cNvCxnSpPr/>
                <p:nvPr/>
              </p:nvCxnSpPr>
              <p:spPr>
                <a:xfrm>
                  <a:off x="2588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線コネクタ 157"/>
                <p:cNvCxnSpPr/>
                <p:nvPr/>
              </p:nvCxnSpPr>
              <p:spPr>
                <a:xfrm>
                  <a:off x="2740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線コネクタ 158"/>
                <p:cNvCxnSpPr/>
                <p:nvPr/>
              </p:nvCxnSpPr>
              <p:spPr>
                <a:xfrm>
                  <a:off x="2893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線コネクタ 159"/>
                <p:cNvCxnSpPr/>
                <p:nvPr/>
              </p:nvCxnSpPr>
              <p:spPr>
                <a:xfrm>
                  <a:off x="3045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線コネクタ 160"/>
                <p:cNvCxnSpPr/>
                <p:nvPr/>
              </p:nvCxnSpPr>
              <p:spPr>
                <a:xfrm>
                  <a:off x="3198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線コネクタ 161"/>
                <p:cNvCxnSpPr/>
                <p:nvPr/>
              </p:nvCxnSpPr>
              <p:spPr>
                <a:xfrm>
                  <a:off x="3350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/>
                <p:cNvCxnSpPr/>
                <p:nvPr/>
              </p:nvCxnSpPr>
              <p:spPr>
                <a:xfrm>
                  <a:off x="3502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線コネクタ 163"/>
                <p:cNvCxnSpPr/>
                <p:nvPr/>
              </p:nvCxnSpPr>
              <p:spPr>
                <a:xfrm>
                  <a:off x="3655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/>
                <p:cNvCxnSpPr/>
                <p:nvPr/>
              </p:nvCxnSpPr>
              <p:spPr>
                <a:xfrm>
                  <a:off x="3807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コネクタ 165"/>
                <p:cNvCxnSpPr/>
                <p:nvPr/>
              </p:nvCxnSpPr>
              <p:spPr>
                <a:xfrm>
                  <a:off x="3960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直線コネクタ 145"/>
              <p:cNvCxnSpPr/>
              <p:nvPr/>
            </p:nvCxnSpPr>
            <p:spPr>
              <a:xfrm>
                <a:off x="826827" y="2464979"/>
                <a:ext cx="30980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グループ化 119"/>
            <p:cNvGrpSpPr/>
            <p:nvPr/>
          </p:nvGrpSpPr>
          <p:grpSpPr>
            <a:xfrm>
              <a:off x="3866864" y="2232967"/>
              <a:ext cx="3098042" cy="232012"/>
              <a:chOff x="826827" y="2232967"/>
              <a:chExt cx="3098042" cy="232012"/>
            </a:xfrm>
          </p:grpSpPr>
          <p:cxnSp>
            <p:nvCxnSpPr>
              <p:cNvPr id="121" name="直線コネクタ 120"/>
              <p:cNvCxnSpPr/>
              <p:nvPr/>
            </p:nvCxnSpPr>
            <p:spPr>
              <a:xfrm>
                <a:off x="826827" y="2232967"/>
                <a:ext cx="30980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" name="グループ化 121"/>
              <p:cNvGrpSpPr/>
              <p:nvPr/>
            </p:nvGrpSpPr>
            <p:grpSpPr>
              <a:xfrm>
                <a:off x="928048" y="2232967"/>
                <a:ext cx="2895600" cy="232012"/>
                <a:chOff x="1064525" y="2115403"/>
                <a:chExt cx="2895600" cy="232012"/>
              </a:xfrm>
            </p:grpSpPr>
            <p:cxnSp>
              <p:nvCxnSpPr>
                <p:cNvPr id="124" name="直線コネクタ 123"/>
                <p:cNvCxnSpPr/>
                <p:nvPr/>
              </p:nvCxnSpPr>
              <p:spPr>
                <a:xfrm>
                  <a:off x="1064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線コネクタ 124"/>
                <p:cNvCxnSpPr/>
                <p:nvPr/>
              </p:nvCxnSpPr>
              <p:spPr>
                <a:xfrm>
                  <a:off x="1216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線コネクタ 125"/>
                <p:cNvCxnSpPr/>
                <p:nvPr/>
              </p:nvCxnSpPr>
              <p:spPr>
                <a:xfrm>
                  <a:off x="1369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コネクタ 126"/>
                <p:cNvCxnSpPr/>
                <p:nvPr/>
              </p:nvCxnSpPr>
              <p:spPr>
                <a:xfrm>
                  <a:off x="1521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コネクタ 127"/>
                <p:cNvCxnSpPr/>
                <p:nvPr/>
              </p:nvCxnSpPr>
              <p:spPr>
                <a:xfrm>
                  <a:off x="1674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線コネクタ 128"/>
                <p:cNvCxnSpPr/>
                <p:nvPr/>
              </p:nvCxnSpPr>
              <p:spPr>
                <a:xfrm>
                  <a:off x="1826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線コネクタ 129"/>
                <p:cNvCxnSpPr/>
                <p:nvPr/>
              </p:nvCxnSpPr>
              <p:spPr>
                <a:xfrm>
                  <a:off x="1978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線コネクタ 130"/>
                <p:cNvCxnSpPr/>
                <p:nvPr/>
              </p:nvCxnSpPr>
              <p:spPr>
                <a:xfrm>
                  <a:off x="2131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線コネクタ 131"/>
                <p:cNvCxnSpPr/>
                <p:nvPr/>
              </p:nvCxnSpPr>
              <p:spPr>
                <a:xfrm>
                  <a:off x="2283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線コネクタ 132"/>
                <p:cNvCxnSpPr/>
                <p:nvPr/>
              </p:nvCxnSpPr>
              <p:spPr>
                <a:xfrm>
                  <a:off x="2436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線コネクタ 133"/>
                <p:cNvCxnSpPr/>
                <p:nvPr/>
              </p:nvCxnSpPr>
              <p:spPr>
                <a:xfrm>
                  <a:off x="2588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線コネクタ 134"/>
                <p:cNvCxnSpPr/>
                <p:nvPr/>
              </p:nvCxnSpPr>
              <p:spPr>
                <a:xfrm>
                  <a:off x="2740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線コネクタ 135"/>
                <p:cNvCxnSpPr/>
                <p:nvPr/>
              </p:nvCxnSpPr>
              <p:spPr>
                <a:xfrm>
                  <a:off x="2893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コネクタ 136"/>
                <p:cNvCxnSpPr/>
                <p:nvPr/>
              </p:nvCxnSpPr>
              <p:spPr>
                <a:xfrm>
                  <a:off x="3045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線コネクタ 137"/>
                <p:cNvCxnSpPr/>
                <p:nvPr/>
              </p:nvCxnSpPr>
              <p:spPr>
                <a:xfrm>
                  <a:off x="3198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線コネクタ 138"/>
                <p:cNvCxnSpPr/>
                <p:nvPr/>
              </p:nvCxnSpPr>
              <p:spPr>
                <a:xfrm>
                  <a:off x="33505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線コネクタ 139"/>
                <p:cNvCxnSpPr/>
                <p:nvPr/>
              </p:nvCxnSpPr>
              <p:spPr>
                <a:xfrm>
                  <a:off x="35029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140"/>
                <p:cNvCxnSpPr/>
                <p:nvPr/>
              </p:nvCxnSpPr>
              <p:spPr>
                <a:xfrm>
                  <a:off x="36553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コネクタ 141"/>
                <p:cNvCxnSpPr/>
                <p:nvPr/>
              </p:nvCxnSpPr>
              <p:spPr>
                <a:xfrm>
                  <a:off x="38077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コネクタ 142"/>
                <p:cNvCxnSpPr/>
                <p:nvPr/>
              </p:nvCxnSpPr>
              <p:spPr>
                <a:xfrm>
                  <a:off x="3960125" y="2115403"/>
                  <a:ext cx="0" cy="23201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3" name="直線コネクタ 122"/>
              <p:cNvCxnSpPr/>
              <p:nvPr/>
            </p:nvCxnSpPr>
            <p:spPr>
              <a:xfrm>
                <a:off x="826827" y="2464979"/>
                <a:ext cx="30980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3" name="フローチャート: 処理 222"/>
          <p:cNvSpPr/>
          <p:nvPr/>
        </p:nvSpPr>
        <p:spPr>
          <a:xfrm>
            <a:off x="3687453" y="4593500"/>
            <a:ext cx="211698" cy="60242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99" name="下矢印 4098"/>
          <p:cNvSpPr/>
          <p:nvPr/>
        </p:nvSpPr>
        <p:spPr>
          <a:xfrm>
            <a:off x="3585596" y="5253834"/>
            <a:ext cx="562403" cy="491319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02" name="環状矢印 4101"/>
          <p:cNvSpPr/>
          <p:nvPr/>
        </p:nvSpPr>
        <p:spPr>
          <a:xfrm rot="5400000" flipH="1">
            <a:off x="6444075" y="4757592"/>
            <a:ext cx="1550162" cy="1462710"/>
          </a:xfrm>
          <a:prstGeom prst="circular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03" name="テキスト ボックス 4102"/>
          <p:cNvSpPr txBox="1"/>
          <p:nvPr/>
        </p:nvSpPr>
        <p:spPr>
          <a:xfrm>
            <a:off x="7850751" y="5060735"/>
            <a:ext cx="713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x5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504968" y="191069"/>
            <a:ext cx="2386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“Dose rate effect”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4520814" y="3882477"/>
            <a:ext cx="3821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Low Dose Rate (= chronic) Irradiation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879140" y="682223"/>
            <a:ext cx="6167082" cy="2762286"/>
            <a:chOff x="879140" y="1050714"/>
            <a:chExt cx="6167082" cy="2762286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908143" y="2048721"/>
              <a:ext cx="6138079" cy="232012"/>
              <a:chOff x="826827" y="2232967"/>
              <a:chExt cx="6138079" cy="232012"/>
            </a:xfrm>
          </p:grpSpPr>
          <p:grpSp>
            <p:nvGrpSpPr>
              <p:cNvPr id="32" name="グループ化 31"/>
              <p:cNvGrpSpPr/>
              <p:nvPr/>
            </p:nvGrpSpPr>
            <p:grpSpPr>
              <a:xfrm>
                <a:off x="826827" y="2232967"/>
                <a:ext cx="3098042" cy="232012"/>
                <a:chOff x="826827" y="2232967"/>
                <a:chExt cx="3098042" cy="232012"/>
              </a:xfrm>
            </p:grpSpPr>
            <p:cxnSp>
              <p:nvCxnSpPr>
                <p:cNvPr id="8" name="直線コネクタ 7"/>
                <p:cNvCxnSpPr/>
                <p:nvPr/>
              </p:nvCxnSpPr>
              <p:spPr>
                <a:xfrm>
                  <a:off x="826827" y="2232967"/>
                  <a:ext cx="3098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グループ化 11"/>
                <p:cNvGrpSpPr/>
                <p:nvPr/>
              </p:nvGrpSpPr>
              <p:grpSpPr>
                <a:xfrm>
                  <a:off x="928048" y="2232967"/>
                  <a:ext cx="2895600" cy="232012"/>
                  <a:chOff x="1064525" y="2115403"/>
                  <a:chExt cx="2895600" cy="232012"/>
                </a:xfrm>
              </p:grpSpPr>
              <p:cxnSp>
                <p:nvCxnSpPr>
                  <p:cNvPr id="10" name="直線コネクタ 9"/>
                  <p:cNvCxnSpPr/>
                  <p:nvPr/>
                </p:nvCxnSpPr>
                <p:spPr>
                  <a:xfrm>
                    <a:off x="1064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線コネクタ 12"/>
                  <p:cNvCxnSpPr/>
                  <p:nvPr/>
                </p:nvCxnSpPr>
                <p:spPr>
                  <a:xfrm>
                    <a:off x="1216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線コネクタ 13"/>
                  <p:cNvCxnSpPr/>
                  <p:nvPr/>
                </p:nvCxnSpPr>
                <p:spPr>
                  <a:xfrm>
                    <a:off x="1369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線コネクタ 14"/>
                  <p:cNvCxnSpPr/>
                  <p:nvPr/>
                </p:nvCxnSpPr>
                <p:spPr>
                  <a:xfrm>
                    <a:off x="1521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線コネクタ 15"/>
                  <p:cNvCxnSpPr/>
                  <p:nvPr/>
                </p:nvCxnSpPr>
                <p:spPr>
                  <a:xfrm>
                    <a:off x="1674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/>
                  <p:cNvCxnSpPr/>
                  <p:nvPr/>
                </p:nvCxnSpPr>
                <p:spPr>
                  <a:xfrm>
                    <a:off x="1826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コネクタ 17"/>
                  <p:cNvCxnSpPr/>
                  <p:nvPr/>
                </p:nvCxnSpPr>
                <p:spPr>
                  <a:xfrm>
                    <a:off x="1978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線コネクタ 18"/>
                  <p:cNvCxnSpPr/>
                  <p:nvPr/>
                </p:nvCxnSpPr>
                <p:spPr>
                  <a:xfrm>
                    <a:off x="2131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コネクタ 19"/>
                  <p:cNvCxnSpPr/>
                  <p:nvPr/>
                </p:nvCxnSpPr>
                <p:spPr>
                  <a:xfrm>
                    <a:off x="2283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コネクタ 20"/>
                  <p:cNvCxnSpPr/>
                  <p:nvPr/>
                </p:nvCxnSpPr>
                <p:spPr>
                  <a:xfrm>
                    <a:off x="2436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直線コネクタ 21"/>
                  <p:cNvCxnSpPr/>
                  <p:nvPr/>
                </p:nvCxnSpPr>
                <p:spPr>
                  <a:xfrm>
                    <a:off x="2588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直線コネクタ 22"/>
                  <p:cNvCxnSpPr/>
                  <p:nvPr/>
                </p:nvCxnSpPr>
                <p:spPr>
                  <a:xfrm>
                    <a:off x="2740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線コネクタ 23"/>
                  <p:cNvCxnSpPr/>
                  <p:nvPr/>
                </p:nvCxnSpPr>
                <p:spPr>
                  <a:xfrm>
                    <a:off x="2893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直線コネクタ 24"/>
                  <p:cNvCxnSpPr/>
                  <p:nvPr/>
                </p:nvCxnSpPr>
                <p:spPr>
                  <a:xfrm>
                    <a:off x="3045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直線コネクタ 25"/>
                  <p:cNvCxnSpPr/>
                  <p:nvPr/>
                </p:nvCxnSpPr>
                <p:spPr>
                  <a:xfrm>
                    <a:off x="3198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直線コネクタ 26"/>
                  <p:cNvCxnSpPr/>
                  <p:nvPr/>
                </p:nvCxnSpPr>
                <p:spPr>
                  <a:xfrm>
                    <a:off x="3350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直線コネクタ 27"/>
                  <p:cNvCxnSpPr/>
                  <p:nvPr/>
                </p:nvCxnSpPr>
                <p:spPr>
                  <a:xfrm>
                    <a:off x="3502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コネクタ 28"/>
                  <p:cNvCxnSpPr/>
                  <p:nvPr/>
                </p:nvCxnSpPr>
                <p:spPr>
                  <a:xfrm>
                    <a:off x="3655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線コネクタ 29"/>
                  <p:cNvCxnSpPr/>
                  <p:nvPr/>
                </p:nvCxnSpPr>
                <p:spPr>
                  <a:xfrm>
                    <a:off x="3807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直線コネクタ 30"/>
                  <p:cNvCxnSpPr/>
                  <p:nvPr/>
                </p:nvCxnSpPr>
                <p:spPr>
                  <a:xfrm>
                    <a:off x="3960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直線コネクタ 32"/>
                <p:cNvCxnSpPr/>
                <p:nvPr/>
              </p:nvCxnSpPr>
              <p:spPr>
                <a:xfrm>
                  <a:off x="826827" y="2464979"/>
                  <a:ext cx="3098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グループ化 34"/>
              <p:cNvGrpSpPr/>
              <p:nvPr/>
            </p:nvGrpSpPr>
            <p:grpSpPr>
              <a:xfrm>
                <a:off x="3866864" y="2232967"/>
                <a:ext cx="3098042" cy="232012"/>
                <a:chOff x="826827" y="2232967"/>
                <a:chExt cx="3098042" cy="232012"/>
              </a:xfrm>
            </p:grpSpPr>
            <p:cxnSp>
              <p:nvCxnSpPr>
                <p:cNvPr id="36" name="直線コネクタ 35"/>
                <p:cNvCxnSpPr/>
                <p:nvPr/>
              </p:nvCxnSpPr>
              <p:spPr>
                <a:xfrm>
                  <a:off x="826827" y="2232967"/>
                  <a:ext cx="3098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グループ化 36"/>
                <p:cNvGrpSpPr/>
                <p:nvPr/>
              </p:nvGrpSpPr>
              <p:grpSpPr>
                <a:xfrm>
                  <a:off x="928048" y="2232967"/>
                  <a:ext cx="2895600" cy="232012"/>
                  <a:chOff x="1064525" y="2115403"/>
                  <a:chExt cx="2895600" cy="232012"/>
                </a:xfrm>
              </p:grpSpPr>
              <p:cxnSp>
                <p:nvCxnSpPr>
                  <p:cNvPr id="39" name="直線コネクタ 38"/>
                  <p:cNvCxnSpPr/>
                  <p:nvPr/>
                </p:nvCxnSpPr>
                <p:spPr>
                  <a:xfrm>
                    <a:off x="1064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コネクタ 39"/>
                  <p:cNvCxnSpPr/>
                  <p:nvPr/>
                </p:nvCxnSpPr>
                <p:spPr>
                  <a:xfrm>
                    <a:off x="1216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コネクタ 40"/>
                  <p:cNvCxnSpPr/>
                  <p:nvPr/>
                </p:nvCxnSpPr>
                <p:spPr>
                  <a:xfrm>
                    <a:off x="1369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直線コネクタ 41"/>
                  <p:cNvCxnSpPr/>
                  <p:nvPr/>
                </p:nvCxnSpPr>
                <p:spPr>
                  <a:xfrm>
                    <a:off x="1521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線コネクタ 42"/>
                  <p:cNvCxnSpPr/>
                  <p:nvPr/>
                </p:nvCxnSpPr>
                <p:spPr>
                  <a:xfrm>
                    <a:off x="1674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線コネクタ 43"/>
                  <p:cNvCxnSpPr/>
                  <p:nvPr/>
                </p:nvCxnSpPr>
                <p:spPr>
                  <a:xfrm>
                    <a:off x="1826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直線コネクタ 44"/>
                  <p:cNvCxnSpPr/>
                  <p:nvPr/>
                </p:nvCxnSpPr>
                <p:spPr>
                  <a:xfrm>
                    <a:off x="1978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直線コネクタ 45"/>
                  <p:cNvCxnSpPr/>
                  <p:nvPr/>
                </p:nvCxnSpPr>
                <p:spPr>
                  <a:xfrm>
                    <a:off x="2131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線コネクタ 46"/>
                  <p:cNvCxnSpPr/>
                  <p:nvPr/>
                </p:nvCxnSpPr>
                <p:spPr>
                  <a:xfrm>
                    <a:off x="2283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線コネクタ 47"/>
                  <p:cNvCxnSpPr/>
                  <p:nvPr/>
                </p:nvCxnSpPr>
                <p:spPr>
                  <a:xfrm>
                    <a:off x="2436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線コネクタ 48"/>
                  <p:cNvCxnSpPr/>
                  <p:nvPr/>
                </p:nvCxnSpPr>
                <p:spPr>
                  <a:xfrm>
                    <a:off x="2588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直線コネクタ 49"/>
                  <p:cNvCxnSpPr/>
                  <p:nvPr/>
                </p:nvCxnSpPr>
                <p:spPr>
                  <a:xfrm>
                    <a:off x="2740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50"/>
                  <p:cNvCxnSpPr/>
                  <p:nvPr/>
                </p:nvCxnSpPr>
                <p:spPr>
                  <a:xfrm>
                    <a:off x="2893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線コネクタ 51"/>
                  <p:cNvCxnSpPr/>
                  <p:nvPr/>
                </p:nvCxnSpPr>
                <p:spPr>
                  <a:xfrm>
                    <a:off x="3045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直線コネクタ 52"/>
                  <p:cNvCxnSpPr/>
                  <p:nvPr/>
                </p:nvCxnSpPr>
                <p:spPr>
                  <a:xfrm>
                    <a:off x="3198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直線コネクタ 53"/>
                  <p:cNvCxnSpPr/>
                  <p:nvPr/>
                </p:nvCxnSpPr>
                <p:spPr>
                  <a:xfrm>
                    <a:off x="3350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線コネクタ 54"/>
                  <p:cNvCxnSpPr/>
                  <p:nvPr/>
                </p:nvCxnSpPr>
                <p:spPr>
                  <a:xfrm>
                    <a:off x="3502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線コネクタ 55"/>
                  <p:cNvCxnSpPr/>
                  <p:nvPr/>
                </p:nvCxnSpPr>
                <p:spPr>
                  <a:xfrm>
                    <a:off x="3655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線コネクタ 56"/>
                  <p:cNvCxnSpPr/>
                  <p:nvPr/>
                </p:nvCxnSpPr>
                <p:spPr>
                  <a:xfrm>
                    <a:off x="3807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>
                  <a:xfrm>
                    <a:off x="3960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8" name="直線コネクタ 37"/>
                <p:cNvCxnSpPr/>
                <p:nvPr/>
              </p:nvCxnSpPr>
              <p:spPr>
                <a:xfrm>
                  <a:off x="826827" y="2464979"/>
                  <a:ext cx="3098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2" name="稲妻 111"/>
            <p:cNvSpPr/>
            <p:nvPr/>
          </p:nvSpPr>
          <p:spPr>
            <a:xfrm flipH="1">
              <a:off x="2508343" y="1091103"/>
              <a:ext cx="762000" cy="873456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3" name="稲妻 112"/>
            <p:cNvSpPr/>
            <p:nvPr/>
          </p:nvSpPr>
          <p:spPr>
            <a:xfrm flipH="1">
              <a:off x="3371564" y="1091103"/>
              <a:ext cx="762000" cy="873456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4" name="稲妻 113"/>
            <p:cNvSpPr/>
            <p:nvPr/>
          </p:nvSpPr>
          <p:spPr>
            <a:xfrm flipH="1">
              <a:off x="4252980" y="1091103"/>
              <a:ext cx="762000" cy="873456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5" name="稲妻 114"/>
            <p:cNvSpPr/>
            <p:nvPr/>
          </p:nvSpPr>
          <p:spPr>
            <a:xfrm flipH="1">
              <a:off x="5174770" y="1091103"/>
              <a:ext cx="762000" cy="873456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6" name="稲妻 115"/>
            <p:cNvSpPr/>
            <p:nvPr/>
          </p:nvSpPr>
          <p:spPr>
            <a:xfrm flipH="1">
              <a:off x="1823111" y="1050714"/>
              <a:ext cx="762000" cy="873456"/>
            </a:xfrm>
            <a:prstGeom prst="lightningBol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67" name="下矢印 166"/>
            <p:cNvSpPr/>
            <p:nvPr/>
          </p:nvSpPr>
          <p:spPr>
            <a:xfrm>
              <a:off x="3666978" y="2408892"/>
              <a:ext cx="562403" cy="491319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grpSp>
          <p:nvGrpSpPr>
            <p:cNvPr id="168" name="グループ化 167"/>
            <p:cNvGrpSpPr/>
            <p:nvPr/>
          </p:nvGrpSpPr>
          <p:grpSpPr>
            <a:xfrm>
              <a:off x="879140" y="3128329"/>
              <a:ext cx="6138079" cy="232012"/>
              <a:chOff x="826827" y="2232967"/>
              <a:chExt cx="6138079" cy="232012"/>
            </a:xfrm>
          </p:grpSpPr>
          <p:grpSp>
            <p:nvGrpSpPr>
              <p:cNvPr id="169" name="グループ化 168"/>
              <p:cNvGrpSpPr/>
              <p:nvPr/>
            </p:nvGrpSpPr>
            <p:grpSpPr>
              <a:xfrm>
                <a:off x="826827" y="2232967"/>
                <a:ext cx="3098042" cy="232012"/>
                <a:chOff x="826827" y="2232967"/>
                <a:chExt cx="3098042" cy="232012"/>
              </a:xfrm>
            </p:grpSpPr>
            <p:cxnSp>
              <p:nvCxnSpPr>
                <p:cNvPr id="194" name="直線コネクタ 193"/>
                <p:cNvCxnSpPr/>
                <p:nvPr/>
              </p:nvCxnSpPr>
              <p:spPr>
                <a:xfrm>
                  <a:off x="826827" y="2232967"/>
                  <a:ext cx="3098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5" name="グループ化 194"/>
                <p:cNvGrpSpPr/>
                <p:nvPr/>
              </p:nvGrpSpPr>
              <p:grpSpPr>
                <a:xfrm>
                  <a:off x="928048" y="2232967"/>
                  <a:ext cx="2895600" cy="232012"/>
                  <a:chOff x="1064525" y="2115403"/>
                  <a:chExt cx="2895600" cy="232012"/>
                </a:xfrm>
              </p:grpSpPr>
              <p:cxnSp>
                <p:nvCxnSpPr>
                  <p:cNvPr id="197" name="直線コネクタ 196"/>
                  <p:cNvCxnSpPr/>
                  <p:nvPr/>
                </p:nvCxnSpPr>
                <p:spPr>
                  <a:xfrm>
                    <a:off x="1064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直線コネクタ 197"/>
                  <p:cNvCxnSpPr/>
                  <p:nvPr/>
                </p:nvCxnSpPr>
                <p:spPr>
                  <a:xfrm>
                    <a:off x="1216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直線コネクタ 198"/>
                  <p:cNvCxnSpPr/>
                  <p:nvPr/>
                </p:nvCxnSpPr>
                <p:spPr>
                  <a:xfrm>
                    <a:off x="1369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直線コネクタ 199"/>
                  <p:cNvCxnSpPr/>
                  <p:nvPr/>
                </p:nvCxnSpPr>
                <p:spPr>
                  <a:xfrm>
                    <a:off x="1521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直線コネクタ 200"/>
                  <p:cNvCxnSpPr/>
                  <p:nvPr/>
                </p:nvCxnSpPr>
                <p:spPr>
                  <a:xfrm>
                    <a:off x="1674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直線コネクタ 201"/>
                  <p:cNvCxnSpPr/>
                  <p:nvPr/>
                </p:nvCxnSpPr>
                <p:spPr>
                  <a:xfrm>
                    <a:off x="1826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直線コネクタ 202"/>
                  <p:cNvCxnSpPr/>
                  <p:nvPr/>
                </p:nvCxnSpPr>
                <p:spPr>
                  <a:xfrm>
                    <a:off x="1978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直線コネクタ 203"/>
                  <p:cNvCxnSpPr/>
                  <p:nvPr/>
                </p:nvCxnSpPr>
                <p:spPr>
                  <a:xfrm>
                    <a:off x="2131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直線コネクタ 204"/>
                  <p:cNvCxnSpPr/>
                  <p:nvPr/>
                </p:nvCxnSpPr>
                <p:spPr>
                  <a:xfrm>
                    <a:off x="2283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直線コネクタ 205"/>
                  <p:cNvCxnSpPr/>
                  <p:nvPr/>
                </p:nvCxnSpPr>
                <p:spPr>
                  <a:xfrm>
                    <a:off x="2436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直線コネクタ 206"/>
                  <p:cNvCxnSpPr/>
                  <p:nvPr/>
                </p:nvCxnSpPr>
                <p:spPr>
                  <a:xfrm>
                    <a:off x="2588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直線コネクタ 207"/>
                  <p:cNvCxnSpPr/>
                  <p:nvPr/>
                </p:nvCxnSpPr>
                <p:spPr>
                  <a:xfrm>
                    <a:off x="2740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直線コネクタ 208"/>
                  <p:cNvCxnSpPr/>
                  <p:nvPr/>
                </p:nvCxnSpPr>
                <p:spPr>
                  <a:xfrm>
                    <a:off x="2893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直線コネクタ 209"/>
                  <p:cNvCxnSpPr/>
                  <p:nvPr/>
                </p:nvCxnSpPr>
                <p:spPr>
                  <a:xfrm>
                    <a:off x="3045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直線コネクタ 210"/>
                  <p:cNvCxnSpPr/>
                  <p:nvPr/>
                </p:nvCxnSpPr>
                <p:spPr>
                  <a:xfrm>
                    <a:off x="3198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直線コネクタ 211"/>
                  <p:cNvCxnSpPr/>
                  <p:nvPr/>
                </p:nvCxnSpPr>
                <p:spPr>
                  <a:xfrm>
                    <a:off x="3350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直線コネクタ 212"/>
                  <p:cNvCxnSpPr/>
                  <p:nvPr/>
                </p:nvCxnSpPr>
                <p:spPr>
                  <a:xfrm>
                    <a:off x="3502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直線コネクタ 213"/>
                  <p:cNvCxnSpPr/>
                  <p:nvPr/>
                </p:nvCxnSpPr>
                <p:spPr>
                  <a:xfrm>
                    <a:off x="3655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直線コネクタ 214"/>
                  <p:cNvCxnSpPr/>
                  <p:nvPr/>
                </p:nvCxnSpPr>
                <p:spPr>
                  <a:xfrm>
                    <a:off x="3807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直線コネクタ 215"/>
                  <p:cNvCxnSpPr/>
                  <p:nvPr/>
                </p:nvCxnSpPr>
                <p:spPr>
                  <a:xfrm>
                    <a:off x="3960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6" name="直線コネクタ 195"/>
                <p:cNvCxnSpPr/>
                <p:nvPr/>
              </p:nvCxnSpPr>
              <p:spPr>
                <a:xfrm>
                  <a:off x="826827" y="2464979"/>
                  <a:ext cx="3098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0" name="グループ化 169"/>
              <p:cNvGrpSpPr/>
              <p:nvPr/>
            </p:nvGrpSpPr>
            <p:grpSpPr>
              <a:xfrm>
                <a:off x="3866864" y="2232967"/>
                <a:ext cx="3098042" cy="232012"/>
                <a:chOff x="826827" y="2232967"/>
                <a:chExt cx="3098042" cy="232012"/>
              </a:xfrm>
            </p:grpSpPr>
            <p:cxnSp>
              <p:nvCxnSpPr>
                <p:cNvPr id="171" name="直線コネクタ 170"/>
                <p:cNvCxnSpPr/>
                <p:nvPr/>
              </p:nvCxnSpPr>
              <p:spPr>
                <a:xfrm>
                  <a:off x="826827" y="2232967"/>
                  <a:ext cx="3098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グループ化 171"/>
                <p:cNvGrpSpPr/>
                <p:nvPr/>
              </p:nvGrpSpPr>
              <p:grpSpPr>
                <a:xfrm>
                  <a:off x="928048" y="2232967"/>
                  <a:ext cx="2895600" cy="232012"/>
                  <a:chOff x="1064525" y="2115403"/>
                  <a:chExt cx="2895600" cy="232012"/>
                </a:xfrm>
              </p:grpSpPr>
              <p:cxnSp>
                <p:nvCxnSpPr>
                  <p:cNvPr id="174" name="直線コネクタ 173"/>
                  <p:cNvCxnSpPr/>
                  <p:nvPr/>
                </p:nvCxnSpPr>
                <p:spPr>
                  <a:xfrm>
                    <a:off x="1064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直線コネクタ 174"/>
                  <p:cNvCxnSpPr/>
                  <p:nvPr/>
                </p:nvCxnSpPr>
                <p:spPr>
                  <a:xfrm>
                    <a:off x="1216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直線コネクタ 175"/>
                  <p:cNvCxnSpPr/>
                  <p:nvPr/>
                </p:nvCxnSpPr>
                <p:spPr>
                  <a:xfrm>
                    <a:off x="1369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直線コネクタ 176"/>
                  <p:cNvCxnSpPr/>
                  <p:nvPr/>
                </p:nvCxnSpPr>
                <p:spPr>
                  <a:xfrm>
                    <a:off x="1521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直線コネクタ 177"/>
                  <p:cNvCxnSpPr/>
                  <p:nvPr/>
                </p:nvCxnSpPr>
                <p:spPr>
                  <a:xfrm>
                    <a:off x="1674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直線コネクタ 178"/>
                  <p:cNvCxnSpPr/>
                  <p:nvPr/>
                </p:nvCxnSpPr>
                <p:spPr>
                  <a:xfrm>
                    <a:off x="1826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直線コネクタ 179"/>
                  <p:cNvCxnSpPr/>
                  <p:nvPr/>
                </p:nvCxnSpPr>
                <p:spPr>
                  <a:xfrm>
                    <a:off x="1978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直線コネクタ 180"/>
                  <p:cNvCxnSpPr/>
                  <p:nvPr/>
                </p:nvCxnSpPr>
                <p:spPr>
                  <a:xfrm>
                    <a:off x="2131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直線コネクタ 181"/>
                  <p:cNvCxnSpPr/>
                  <p:nvPr/>
                </p:nvCxnSpPr>
                <p:spPr>
                  <a:xfrm>
                    <a:off x="2283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直線コネクタ 182"/>
                  <p:cNvCxnSpPr/>
                  <p:nvPr/>
                </p:nvCxnSpPr>
                <p:spPr>
                  <a:xfrm>
                    <a:off x="2436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直線コネクタ 183"/>
                  <p:cNvCxnSpPr/>
                  <p:nvPr/>
                </p:nvCxnSpPr>
                <p:spPr>
                  <a:xfrm>
                    <a:off x="2588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直線コネクタ 184"/>
                  <p:cNvCxnSpPr/>
                  <p:nvPr/>
                </p:nvCxnSpPr>
                <p:spPr>
                  <a:xfrm>
                    <a:off x="2740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直線コネクタ 185"/>
                  <p:cNvCxnSpPr/>
                  <p:nvPr/>
                </p:nvCxnSpPr>
                <p:spPr>
                  <a:xfrm>
                    <a:off x="2893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直線コネクタ 186"/>
                  <p:cNvCxnSpPr/>
                  <p:nvPr/>
                </p:nvCxnSpPr>
                <p:spPr>
                  <a:xfrm>
                    <a:off x="3045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直線コネクタ 187"/>
                  <p:cNvCxnSpPr/>
                  <p:nvPr/>
                </p:nvCxnSpPr>
                <p:spPr>
                  <a:xfrm>
                    <a:off x="3198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直線コネクタ 188"/>
                  <p:cNvCxnSpPr/>
                  <p:nvPr/>
                </p:nvCxnSpPr>
                <p:spPr>
                  <a:xfrm>
                    <a:off x="33505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直線コネクタ 189"/>
                  <p:cNvCxnSpPr/>
                  <p:nvPr/>
                </p:nvCxnSpPr>
                <p:spPr>
                  <a:xfrm>
                    <a:off x="35029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直線コネクタ 190"/>
                  <p:cNvCxnSpPr/>
                  <p:nvPr/>
                </p:nvCxnSpPr>
                <p:spPr>
                  <a:xfrm>
                    <a:off x="36553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直線コネクタ 191"/>
                  <p:cNvCxnSpPr/>
                  <p:nvPr/>
                </p:nvCxnSpPr>
                <p:spPr>
                  <a:xfrm>
                    <a:off x="38077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直線コネクタ 192"/>
                  <p:cNvCxnSpPr/>
                  <p:nvPr/>
                </p:nvCxnSpPr>
                <p:spPr>
                  <a:xfrm>
                    <a:off x="3960125" y="2115403"/>
                    <a:ext cx="0" cy="23201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3" name="直線コネクタ 172"/>
                <p:cNvCxnSpPr/>
                <p:nvPr/>
              </p:nvCxnSpPr>
              <p:spPr>
                <a:xfrm>
                  <a:off x="826827" y="2464979"/>
                  <a:ext cx="309804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01" name="フローチャート: 処理 4100"/>
            <p:cNvSpPr/>
            <p:nvPr/>
          </p:nvSpPr>
          <p:spPr>
            <a:xfrm>
              <a:off x="1814580" y="2900211"/>
              <a:ext cx="232581" cy="66185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19" name="フローチャート: 処理 218"/>
            <p:cNvSpPr/>
            <p:nvPr/>
          </p:nvSpPr>
          <p:spPr>
            <a:xfrm>
              <a:off x="2511753" y="2929453"/>
              <a:ext cx="232581" cy="66185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1" name="フローチャート: 処理 220"/>
            <p:cNvSpPr/>
            <p:nvPr/>
          </p:nvSpPr>
          <p:spPr>
            <a:xfrm>
              <a:off x="4288233" y="2812527"/>
              <a:ext cx="232581" cy="66185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625599" y="3443668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DSB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0" name="テキスト ボックス 219"/>
            <p:cNvSpPr txBox="1"/>
            <p:nvPr/>
          </p:nvSpPr>
          <p:spPr>
            <a:xfrm>
              <a:off x="2350249" y="3443668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DSB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2" name="テキスト ボックス 221"/>
            <p:cNvSpPr txBox="1"/>
            <p:nvPr/>
          </p:nvSpPr>
          <p:spPr>
            <a:xfrm>
              <a:off x="4152014" y="3405722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DSB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4" name="フローチャート: 処理 223"/>
            <p:cNvSpPr/>
            <p:nvPr/>
          </p:nvSpPr>
          <p:spPr>
            <a:xfrm>
              <a:off x="1761269" y="1976650"/>
              <a:ext cx="232581" cy="66185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5" name="フローチャート: 処理 224"/>
            <p:cNvSpPr/>
            <p:nvPr/>
          </p:nvSpPr>
          <p:spPr>
            <a:xfrm>
              <a:off x="2471666" y="2000452"/>
              <a:ext cx="232581" cy="66185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6" name="フローチャート: 処理 225"/>
            <p:cNvSpPr/>
            <p:nvPr/>
          </p:nvSpPr>
          <p:spPr>
            <a:xfrm>
              <a:off x="3292517" y="1976649"/>
              <a:ext cx="232581" cy="66185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7" name="フローチャート: 処理 226"/>
            <p:cNvSpPr/>
            <p:nvPr/>
          </p:nvSpPr>
          <p:spPr>
            <a:xfrm>
              <a:off x="4274020" y="2017091"/>
              <a:ext cx="232581" cy="66185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8" name="フローチャート: 処理 227"/>
            <p:cNvSpPr/>
            <p:nvPr/>
          </p:nvSpPr>
          <p:spPr>
            <a:xfrm>
              <a:off x="5122174" y="1989150"/>
              <a:ext cx="232581" cy="66185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3408747" y="6280620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Repaired !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224211" y="2457944"/>
            <a:ext cx="1722169" cy="712266"/>
            <a:chOff x="7224211" y="2457944"/>
            <a:chExt cx="1722169" cy="712266"/>
          </a:xfrm>
        </p:grpSpPr>
        <p:sp>
          <p:nvSpPr>
            <p:cNvPr id="2" name="右矢印 1"/>
            <p:cNvSpPr/>
            <p:nvPr/>
          </p:nvSpPr>
          <p:spPr>
            <a:xfrm>
              <a:off x="7224211" y="2640918"/>
              <a:ext cx="445823" cy="432633"/>
            </a:xfrm>
            <a:prstGeom prst="rightArrow">
              <a:avLst>
                <a:gd name="adj1" fmla="val 50000"/>
                <a:gd name="adj2" fmla="val 5992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7768408" y="2457944"/>
              <a:ext cx="11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Cell Death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29" name="テキスト ボックス 228"/>
            <p:cNvSpPr txBox="1"/>
            <p:nvPr/>
          </p:nvSpPr>
          <p:spPr>
            <a:xfrm>
              <a:off x="7796835" y="2800878"/>
              <a:ext cx="1149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Mutations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42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401850" y="473011"/>
            <a:ext cx="2448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Dose rate effect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7312" y="1110664"/>
            <a:ext cx="8437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Acute irradiation induces more severe biological effects than chronic irradiation.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26563" y="1307704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7528" y="2539765"/>
            <a:ext cx="873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Increase of cancer risk by 100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mGy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acute irradiation is small and can be negligible.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4536023" y="3311369"/>
            <a:ext cx="179696" cy="477671"/>
            <a:chOff x="4015964" y="4026090"/>
            <a:chExt cx="179696" cy="477671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4015964" y="4026090"/>
              <a:ext cx="0" cy="47767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>
              <a:off x="4195660" y="4026090"/>
              <a:ext cx="0" cy="47767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/>
          <p:cNvSpPr txBox="1"/>
          <p:nvPr/>
        </p:nvSpPr>
        <p:spPr>
          <a:xfrm>
            <a:off x="167679" y="4069918"/>
            <a:ext cx="8736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Increase of cancer risk by 100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mGy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of low dose rate (chronic) irradiation might be smaller than 100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mSv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high dose rate (acute) irradiation and must be negligible.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(So, there will be no problem !) 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99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331640" y="908720"/>
            <a:ext cx="5133975" cy="3030538"/>
            <a:chOff x="824" y="2432"/>
            <a:chExt cx="3234" cy="1909"/>
          </a:xfrm>
        </p:grpSpPr>
        <p:sp>
          <p:nvSpPr>
            <p:cNvPr id="3" name="Line 15"/>
            <p:cNvSpPr>
              <a:spLocks noChangeShapeType="1"/>
            </p:cNvSpPr>
            <p:nvPr/>
          </p:nvSpPr>
          <p:spPr bwMode="auto">
            <a:xfrm>
              <a:off x="1111" y="3521"/>
              <a:ext cx="2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4" name="Line 16"/>
            <p:cNvSpPr>
              <a:spLocks noChangeShapeType="1"/>
            </p:cNvSpPr>
            <p:nvPr/>
          </p:nvSpPr>
          <p:spPr bwMode="auto">
            <a:xfrm flipV="1">
              <a:off x="1985" y="2614"/>
              <a:ext cx="1938" cy="6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824" y="3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0</a:t>
              </a: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1274" y="4089"/>
              <a:ext cx="3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0.1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1897" y="410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2781" y="4089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</a:t>
              </a: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3704" y="4083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3</a:t>
              </a:r>
            </a:p>
          </p:txBody>
        </p: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1020" y="2432"/>
              <a:ext cx="91" cy="1588"/>
              <a:chOff x="1020" y="2432"/>
              <a:chExt cx="91" cy="1588"/>
            </a:xfrm>
          </p:grpSpPr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1111" y="2432"/>
                <a:ext cx="0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 flipH="1">
                <a:off x="1020" y="4020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5" name="Line 27"/>
              <p:cNvSpPr>
                <a:spLocks noChangeShapeType="1"/>
              </p:cNvSpPr>
              <p:nvPr/>
            </p:nvSpPr>
            <p:spPr bwMode="auto">
              <a:xfrm flipH="1">
                <a:off x="1020" y="352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6" name="Line 28"/>
              <p:cNvSpPr>
                <a:spLocks noChangeShapeType="1"/>
              </p:cNvSpPr>
              <p:nvPr/>
            </p:nvSpPr>
            <p:spPr bwMode="auto">
              <a:xfrm flipH="1">
                <a:off x="1020" y="3022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 flipH="1">
                <a:off x="1020" y="2523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111" y="4020"/>
              <a:ext cx="2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1988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>
              <a:off x="2865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3742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1435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>
              <a:off x="1111" y="4020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1985" y="3521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2059" y="3653"/>
              <a:ext cx="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100</a:t>
              </a:r>
            </a:p>
          </p:txBody>
        </p:sp>
      </p:grpSp>
      <p:sp>
        <p:nvSpPr>
          <p:cNvPr id="38" name="Line 16"/>
          <p:cNvSpPr>
            <a:spLocks noChangeShapeType="1"/>
          </p:cNvSpPr>
          <p:nvPr/>
        </p:nvSpPr>
        <p:spPr bwMode="auto">
          <a:xfrm flipV="1">
            <a:off x="2076409" y="2186690"/>
            <a:ext cx="1098320" cy="35080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9" name="円弧 38"/>
          <p:cNvSpPr/>
          <p:nvPr/>
        </p:nvSpPr>
        <p:spPr>
          <a:xfrm rot="20625290" flipH="1">
            <a:off x="2651830" y="2158319"/>
            <a:ext cx="1315673" cy="472248"/>
          </a:xfrm>
          <a:prstGeom prst="arc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弧 40"/>
          <p:cNvSpPr/>
          <p:nvPr/>
        </p:nvSpPr>
        <p:spPr>
          <a:xfrm rot="5740777">
            <a:off x="1475924" y="435063"/>
            <a:ext cx="1126538" cy="2700140"/>
          </a:xfrm>
          <a:prstGeom prst="arc">
            <a:avLst>
              <a:gd name="adj1" fmla="val 17014109"/>
              <a:gd name="adj2" fmla="val 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231563" y="1551356"/>
            <a:ext cx="498855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?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61653" y="4090106"/>
            <a:ext cx="443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Linear Non-Threshold :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LNT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hypothesis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）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 rot="16200000">
            <a:off x="-110372" y="1676275"/>
            <a:ext cx="264795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Rate of carcinogenesis (%)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4730021" y="1742951"/>
            <a:ext cx="334486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Increase due to radiation exposure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6807720" y="3301313"/>
            <a:ext cx="14033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Dose (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mSv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5123721" y="4090106"/>
            <a:ext cx="25574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UNSCARE report 1993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3909101" y="2868723"/>
            <a:ext cx="238125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Naturally occurred = BG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4668586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    The LNT model lies at a foundation of a postulate that all exposure to ionizing radiation is harmful, regardless of how low the dose is, and that the effect is cumulative over lifetime.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    The LNT model ignores existing DNA repair ability of cells and is not supported by biological evidence, however, it is still heavily used by the precautionary principle.</a:t>
            </a:r>
          </a:p>
        </p:txBody>
      </p:sp>
    </p:spTree>
    <p:extLst>
      <p:ext uri="{BB962C8B-B14F-4D97-AF65-F5344CB8AC3E}">
        <p14:creationId xmlns:p14="http://schemas.microsoft.com/office/powerpoint/2010/main" val="1956902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982637" y="1553320"/>
            <a:ext cx="57518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And the researchers found that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Biological effects of radiation  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 1. Induction of apoptosis (stem cell death)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    2. Induction of mutations (cancer risk)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6318" y="4737350"/>
            <a:ext cx="783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DNA damage is the only effect of irradiation on life?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0905" y="280059"/>
            <a:ext cx="868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The efforts of radiation biologists have been put mainly (fully)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into the high dose / high dose rate irradiation in human and animals.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70997" y="3429043"/>
            <a:ext cx="1228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But,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4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738" name="Picture 2" descr="5a2caf491582560095e3c59ee7f6e3f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745" y="1642257"/>
            <a:ext cx="6461125" cy="4846638"/>
          </a:xfrm>
          <a:prstGeom prst="rect">
            <a:avLst/>
          </a:prstGeom>
          <a:noFill/>
        </p:spPr>
      </p:pic>
      <p:sp>
        <p:nvSpPr>
          <p:cNvPr id="3" name="テキスト ボックス 2"/>
          <p:cNvSpPr txBox="1"/>
          <p:nvPr/>
        </p:nvSpPr>
        <p:spPr>
          <a:xfrm>
            <a:off x="2841674" y="112541"/>
            <a:ext cx="35499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2011.3.13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864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34950"/>
            <a:ext cx="8229600" cy="1143000"/>
          </a:xfrm>
        </p:spPr>
        <p:txBody>
          <a:bodyPr/>
          <a:lstStyle/>
          <a:p>
            <a:r>
              <a:rPr lang="ja-JP" altLang="en-US" sz="3600" dirty="0"/>
              <a:t>２０１１年の東葛地区の状況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468313" y="6381750"/>
            <a:ext cx="37449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(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文部科学省、航空機広域モニタリング結果より）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611188" y="692150"/>
            <a:ext cx="8064500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GPｺﾞｼｯｸE" pitchFamily="50" charset="-128"/>
                <a:cs typeface="+mn-cs"/>
              </a:rPr>
              <a:t>東京電力福島第一原発事故に伴う放射性物質の放出による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GPｺﾞｼｯｸE" pitchFamily="50" charset="-128"/>
                <a:cs typeface="+mn-cs"/>
              </a:rPr>
              <a:t>環境汚染（放射能汚染）</a:t>
            </a: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611188" y="1412875"/>
            <a:ext cx="3889375" cy="71913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GPｺﾞｼｯｸE" pitchFamily="50" charset="-128"/>
                <a:cs typeface="+mn-cs"/>
              </a:rPr>
              <a:t>東葛地区（流山、柏、我孫子、松戸）は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GPｺﾞｼｯｸE" pitchFamily="50" charset="-128"/>
                <a:cs typeface="+mn-cs"/>
              </a:rPr>
              <a:t>周りに比べて線量が高い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4932363" y="1506538"/>
            <a:ext cx="3816350" cy="431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GPｺﾞｼｯｸE" pitchFamily="50" charset="-128"/>
                <a:cs typeface="+mn-cs"/>
              </a:rPr>
              <a:t>市内で局所的に線量が高い箇所の検出</a:t>
            </a: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2268538" y="5229225"/>
            <a:ext cx="574675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38258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2339975" y="4508500"/>
            <a:ext cx="431800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989138"/>
            <a:ext cx="4248150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20" name="Line 12"/>
          <p:cNvSpPr>
            <a:spLocks noChangeShapeType="1"/>
          </p:cNvSpPr>
          <p:nvPr/>
        </p:nvSpPr>
        <p:spPr bwMode="auto">
          <a:xfrm flipH="1">
            <a:off x="4337050" y="5686425"/>
            <a:ext cx="5762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932363" y="4868863"/>
            <a:ext cx="2663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(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平成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23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年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22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日　読売新聞朝刊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9153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13537" y="834363"/>
            <a:ext cx="840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 living cells, free radicals are produced by the indirect effect of irradiation and free radicals attack DNA double strand to break it.  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2844" y="285677"/>
            <a:ext cx="475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Direct effect and Indirect effect of irradiation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069466" y="1838295"/>
            <a:ext cx="6936894" cy="4541942"/>
            <a:chOff x="851102" y="2341011"/>
            <a:chExt cx="6936894" cy="4541942"/>
          </a:xfrm>
        </p:grpSpPr>
        <p:pic>
          <p:nvPicPr>
            <p:cNvPr id="13314" name="Picture 2" descr="図３　直接効果と関節効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198" y="2479510"/>
              <a:ext cx="6779798" cy="4400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テキスト ボックス 2"/>
            <p:cNvSpPr txBox="1"/>
            <p:nvPr/>
          </p:nvSpPr>
          <p:spPr>
            <a:xfrm>
              <a:off x="928047" y="3107307"/>
              <a:ext cx="141160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Direct effect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51102" y="4863486"/>
              <a:ext cx="156549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Indirect effect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909624" y="2341011"/>
              <a:ext cx="12105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Irradiation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26514" y="4080973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Break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671872" y="6513621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Break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7322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87624" y="1052736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Low dose and low dose-rate irradiation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1356" y="1620907"/>
            <a:ext cx="6583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Small amount </a:t>
            </a:r>
            <a:r>
              <a:rPr lang="en-US" altLang="ja-JP" dirty="0">
                <a:solidFill>
                  <a:srgbClr val="000000"/>
                </a:solidFill>
              </a:rPr>
              <a:t>of Reactive oxygen species (</a:t>
            </a:r>
            <a:r>
              <a:rPr lang="en-US" altLang="ja-JP" dirty="0" err="1">
                <a:solidFill>
                  <a:srgbClr val="000000"/>
                </a:solidFill>
              </a:rPr>
              <a:t>ROS</a:t>
            </a:r>
            <a:r>
              <a:rPr lang="en-US" altLang="ja-JP" dirty="0">
                <a:solidFill>
                  <a:srgbClr val="000000"/>
                </a:solidFill>
              </a:rPr>
              <a:t>)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are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formed,</a:t>
            </a:r>
          </a:p>
          <a:p>
            <a:pPr lvl="0">
              <a:defRPr/>
            </a:pPr>
            <a:r>
              <a:rPr lang="en-US" altLang="ja-JP" dirty="0">
                <a:solidFill>
                  <a:srgbClr val="000000"/>
                </a:solidFill>
              </a:rPr>
              <a:t>But they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will be rapidly reduced to water by 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antioxidant activity </a:t>
            </a:r>
          </a:p>
          <a:p>
            <a:pPr lvl="0">
              <a:defRPr/>
            </a:pPr>
            <a:r>
              <a:rPr lang="en-US" altLang="ja-JP" baseline="0" dirty="0">
                <a:solidFill>
                  <a:srgbClr val="000000"/>
                </a:solidFill>
              </a:rPr>
              <a:t>in living cells.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7342" y="2888297"/>
            <a:ext cx="893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DNA damages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are not induced. Even if DNA </a:t>
            </a:r>
            <a:r>
              <a:rPr lang="en-US" altLang="ja-JP" dirty="0">
                <a:solidFill>
                  <a:srgbClr val="000000"/>
                </a:solidFill>
              </a:rPr>
              <a:t>was damaged, it will be repaired rapidly.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184754" y="3714303"/>
            <a:ext cx="504056" cy="36004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27251" y="3709657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No increase of cancer risk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61356" y="4552092"/>
            <a:ext cx="674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dirty="0">
                <a:solidFill>
                  <a:srgbClr val="000000"/>
                </a:solidFill>
              </a:rPr>
              <a:t>However, this does not mean that there are no biological effects.</a:t>
            </a:r>
          </a:p>
        </p:txBody>
      </p:sp>
    </p:spTree>
    <p:extLst>
      <p:ext uri="{BB962C8B-B14F-4D97-AF65-F5344CB8AC3E}">
        <p14:creationId xmlns:p14="http://schemas.microsoft.com/office/powerpoint/2010/main" val="267395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9572" y="382926"/>
            <a:ext cx="4265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What is Radiation Biology ?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0855" y="1186965"/>
            <a:ext cx="764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Studies dealing with biological effects of irradiation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0059" y="2070640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What is Irradiation ?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48549" y="4225299"/>
            <a:ext cx="7322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Alfa rays, Beta rays, Gamma rays, X-rays,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Heavy ion beams and the higher ultraviolet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0059" y="2727810"/>
            <a:ext cx="787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Ionizing radiation (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放射線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) is radiation that carries sufficient energy to detach electrons from atoms or molecules, thereby ionizing them (from Wikipedia)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64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26138" y="1700176"/>
            <a:ext cx="7154851" cy="2556846"/>
            <a:chOff x="526138" y="1700176"/>
            <a:chExt cx="7154851" cy="2556846"/>
          </a:xfrm>
        </p:grpSpPr>
        <p:sp>
          <p:nvSpPr>
            <p:cNvPr id="2" name="正方形/長方形 1"/>
            <p:cNvSpPr/>
            <p:nvPr/>
          </p:nvSpPr>
          <p:spPr>
            <a:xfrm>
              <a:off x="526138" y="1700176"/>
              <a:ext cx="70055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Anti-oxidant power (= reducing power) of living cell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090467" y="2318030"/>
              <a:ext cx="659052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Times New Roman" panose="02020603050405020304" pitchFamily="18" charset="0"/>
                </a:rPr>
                <a:t>NADPH (Nicotinamide Adenine Dinucleotide Phosphate)</a:t>
              </a:r>
              <a:endPara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Ascorbic acid  (Vitamin C)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a- Tocopherol (Vitamin 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Glutathione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SOD (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SuperOxide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Dismutase)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Thioredoxin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363174" y="345150"/>
            <a:ext cx="840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A small amount of free radicals are generated even in low dose rate irradiation, however, antioxidative activity of cells would quench the free radicals and no biological effects will be induced.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6138" y="4288153"/>
            <a:ext cx="794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The inside of living cells are maintained reduced, not oxidized.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pic>
        <p:nvPicPr>
          <p:cNvPr id="13314" name="Picture 2" descr="「ミトコンドリア 酸化ストレス」の画像検索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011362"/>
            <a:ext cx="2287374" cy="152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396820" y="4716069"/>
            <a:ext cx="8526502" cy="1957598"/>
            <a:chOff x="396820" y="4716069"/>
            <a:chExt cx="8526502" cy="1957598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396820" y="4980897"/>
              <a:ext cx="79692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Living cell has the anti-oxidant activities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to protect themselves from free radials,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those are come from oxidative phosphorylation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(respiration) in mitochondria.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grpSp>
          <p:nvGrpSpPr>
            <p:cNvPr id="10" name="グループ化 9"/>
            <p:cNvGrpSpPr/>
            <p:nvPr/>
          </p:nvGrpSpPr>
          <p:grpSpPr>
            <a:xfrm>
              <a:off x="6171591" y="4716069"/>
              <a:ext cx="2751731" cy="1957598"/>
              <a:chOff x="6171591" y="4716069"/>
              <a:chExt cx="2751731" cy="1957598"/>
            </a:xfrm>
          </p:grpSpPr>
          <p:pic>
            <p:nvPicPr>
              <p:cNvPr id="13316" name="Picture 4" descr="「ミトコンドリア 酸化ストレス」の画像検索結果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71591" y="4716069"/>
                <a:ext cx="2751731" cy="1834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テキスト ボックス 8"/>
              <p:cNvSpPr txBox="1"/>
              <p:nvPr/>
            </p:nvSpPr>
            <p:spPr>
              <a:xfrm>
                <a:off x="6279316" y="6427446"/>
                <a:ext cx="218842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ＭＳ Ｐゴシック"/>
                    <a:cs typeface="+mn-cs"/>
                    <a:hlinkClick r:id="rId4"/>
                  </a:rPr>
                  <a:t>https://antioxidantres.jp/column010/</a:t>
                </a:r>
                <a:endPara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1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1642" y="694308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Expose medaka to low dose and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low dose-rate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>
                <a:solidFill>
                  <a:srgbClr val="000000"/>
                </a:solidFill>
              </a:rPr>
              <a:t>Gamma-rays</a:t>
            </a:r>
            <a:r>
              <a:rPr lang="en-US" altLang="ja-JP" dirty="0">
                <a:solidFill>
                  <a:srgbClr val="000000"/>
                </a:solidFill>
              </a:rPr>
              <a:t> chronically in Kyoto University.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61096" y="1497963"/>
            <a:ext cx="433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dirty="0">
                <a:solidFill>
                  <a:srgbClr val="000000"/>
                </a:solidFill>
              </a:rPr>
              <a:t>low dose irradiation = less than 100 </a:t>
            </a:r>
            <a:r>
              <a:rPr lang="en-US" altLang="ja-JP" dirty="0" err="1">
                <a:solidFill>
                  <a:srgbClr val="000000"/>
                </a:solidFill>
              </a:rPr>
              <a:t>mSv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1072493" y="2609458"/>
            <a:ext cx="6262397" cy="387784"/>
            <a:chOff x="1072493" y="2609458"/>
            <a:chExt cx="6262397" cy="387784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645004" y="2609458"/>
              <a:ext cx="1689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 under 3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µ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Gy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/h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1072493" y="2627910"/>
              <a:ext cx="4309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Namie-machi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, Fukushima 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（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2021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年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12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月）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837197" y="3495389"/>
            <a:ext cx="7901969" cy="394648"/>
            <a:chOff x="1798015" y="3495389"/>
            <a:chExt cx="7901969" cy="394648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8471763" y="3495389"/>
              <a:ext cx="1228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595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µ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Gy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/h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16" name="グループ化 15"/>
            <p:cNvGrpSpPr/>
            <p:nvPr/>
          </p:nvGrpSpPr>
          <p:grpSpPr>
            <a:xfrm>
              <a:off x="1798015" y="3495389"/>
              <a:ext cx="6789854" cy="394648"/>
              <a:chOff x="1798015" y="3495389"/>
              <a:chExt cx="6789854" cy="394648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1798015" y="3520705"/>
                <a:ext cx="4570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rPr>
                  <a:t>Radiation Biology Center, Kyoto</a:t>
                </a:r>
                <a:r>
                  <a:rPr kumimoji="1" lang="en-US" altLang="ja-JP" sz="18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rPr>
                  <a:t> University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6529292" y="3495389"/>
                <a:ext cx="2058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rPr>
                  <a:t>100 </a:t>
                </a:r>
                <a:r>
                  <a:rPr kumimoji="1" lang="en-US" altLang="ja-JP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mGy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/ 7 days  =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</p:grpSp>
      <p:grpSp>
        <p:nvGrpSpPr>
          <p:cNvPr id="15" name="グループ化 14"/>
          <p:cNvGrpSpPr/>
          <p:nvPr/>
        </p:nvGrpSpPr>
        <p:grpSpPr>
          <a:xfrm>
            <a:off x="727969" y="4653136"/>
            <a:ext cx="7867457" cy="387852"/>
            <a:chOff x="727969" y="4653136"/>
            <a:chExt cx="7867457" cy="387852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727969" y="4671656"/>
              <a:ext cx="40190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Gamma-cell, 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Seimeitou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, Kashiwa, UT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883816" y="4653136"/>
              <a:ext cx="1616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1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 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Gy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/ 1 min   =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597763" y="4653136"/>
              <a:ext cx="1997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60,000,000 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µ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Gy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/h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6754152" y="412445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X 100,000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97763" y="315137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X 200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696184" y="3059158"/>
            <a:ext cx="2082621" cy="3070210"/>
            <a:chOff x="1696184" y="3059158"/>
            <a:chExt cx="2082621" cy="3070210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2174946" y="3059158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26 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mGy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/year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854345" y="4090426"/>
              <a:ext cx="18261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5,214 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mGy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/year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696184" y="5215846"/>
              <a:ext cx="2082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525,600 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mGy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/year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046705" y="576003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525 </a:t>
              </a:r>
              <a:r>
                <a:rPr kumimoji="1" lang="en-US" altLang="ja-JP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Gy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/year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"/>
          <a:stretch/>
        </p:blipFill>
        <p:spPr>
          <a:xfrm rot="10800000">
            <a:off x="5854387" y="142657"/>
            <a:ext cx="2896330" cy="23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82549" y="283187"/>
            <a:ext cx="874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We conducted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low dose and low dose-rate irradiation of </a:t>
            </a:r>
            <a:r>
              <a:rPr kumimoji="1" lang="el-GR" altLang="ja-JP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γ</a:t>
            </a:r>
            <a:r>
              <a:rPr kumimoji="1" lang="en-US" altLang="ja-JP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-rays to adult medaka to evaluate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the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pjysiological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effects of low dose rate irradiation.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909752" y="1303922"/>
            <a:ext cx="7647394" cy="2741859"/>
            <a:chOff x="909752" y="1303922"/>
            <a:chExt cx="7647394" cy="2741859"/>
          </a:xfrm>
        </p:grpSpPr>
        <p:pic>
          <p:nvPicPr>
            <p:cNvPr id="12" name="図 4" descr="Zenshin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752" y="1901590"/>
              <a:ext cx="7647394" cy="2144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4067944" y="1303922"/>
              <a:ext cx="40959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Serial sectioning of whole body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406958" y="4086724"/>
            <a:ext cx="487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Transcriptome analysis in whole body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9" name="12年02月15日14時47分～15日14時47分">
            <a:hlinkClick r:id="" action="ppaction://media"/>
          </p:cNvPr>
          <p:cNvPicPr>
            <a:picLocks noGrp="1" noChangeAspect="1"/>
          </p:cNvPicPr>
          <p:nvPr>
            <p:ph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75933" y="5415466"/>
            <a:ext cx="1809568" cy="1206379"/>
          </a:xfrm>
        </p:spPr>
      </p:pic>
      <p:grpSp>
        <p:nvGrpSpPr>
          <p:cNvPr id="2" name="グループ化 1"/>
          <p:cNvGrpSpPr/>
          <p:nvPr/>
        </p:nvGrpSpPr>
        <p:grpSpPr>
          <a:xfrm>
            <a:off x="406958" y="4858267"/>
            <a:ext cx="8518679" cy="1884857"/>
            <a:chOff x="406958" y="4858267"/>
            <a:chExt cx="8518679" cy="1884857"/>
          </a:xfrm>
        </p:grpSpPr>
        <p:pic>
          <p:nvPicPr>
            <p:cNvPr id="11" name="Picture 2" descr="03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33796" y="5319932"/>
              <a:ext cx="2391841" cy="1423192"/>
            </a:xfrm>
            <a:prstGeom prst="rect">
              <a:avLst/>
            </a:prstGeom>
            <a:noFill/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406958" y="4858267"/>
              <a:ext cx="85186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Recoding and Digitization of whole swimming behavior of Medaka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5" descr="mdm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04" y="5415467"/>
              <a:ext cx="1752770" cy="116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mdm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459" y="5415466"/>
              <a:ext cx="1930129" cy="1206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053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09684" y="4743257"/>
            <a:ext cx="779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Moreover,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the radiation effects of low dose-rate irradiation are masked by the repair systems, such as p53-dependens, antioxidants.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684" y="2154001"/>
            <a:ext cx="779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Even without histological abnormalities, gene expression spectra in the tissues/organs are changed largely, indicating that the cells respond against low dose-rate irradiation.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9684" y="3429000"/>
            <a:ext cx="779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Glycolysis is suppressed </a:t>
            </a:r>
            <a:r>
              <a:rPr lang="en-US" altLang="ja-JP" sz="2000" dirty="0">
                <a:solidFill>
                  <a:prstClr val="black"/>
                </a:solidFill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and pentose-phosphate-pathway is activated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to enhance the production of NADPH, the most common antioxidant molecules in living cells. Consequently, the cells are in ATP shortage.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3013" y="427534"/>
            <a:ext cx="6921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We have found that, low dose-rate irradiation induces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9684" y="1167150"/>
            <a:ext cx="734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Unquestionable suppression of spermatogenesis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(but still produce enough amount of sperm to fertilize spawned eggs)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2832823" y="3894150"/>
            <a:ext cx="2717254" cy="649551"/>
            <a:chOff x="3068891" y="3932913"/>
            <a:chExt cx="2943692" cy="703680"/>
          </a:xfrm>
        </p:grpSpPr>
        <p:sp>
          <p:nvSpPr>
            <p:cNvPr id="4" name="下矢印 3"/>
            <p:cNvSpPr/>
            <p:nvPr/>
          </p:nvSpPr>
          <p:spPr>
            <a:xfrm rot="2700000">
              <a:off x="3291202" y="3967054"/>
              <a:ext cx="259057" cy="70368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62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7" name="下矢印 26"/>
            <p:cNvSpPr/>
            <p:nvPr/>
          </p:nvSpPr>
          <p:spPr>
            <a:xfrm rot="18900000" flipH="1">
              <a:off x="5753526" y="3932913"/>
              <a:ext cx="259057" cy="70368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662">
                <a:solidFill>
                  <a:prstClr val="white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9" name="楕円 8"/>
          <p:cNvSpPr/>
          <p:nvPr/>
        </p:nvSpPr>
        <p:spPr>
          <a:xfrm>
            <a:off x="3235626" y="3725425"/>
            <a:ext cx="1868936" cy="1621357"/>
          </a:xfrm>
          <a:prstGeom prst="ellipse">
            <a:avLst/>
          </a:prstGeom>
          <a:noFill/>
          <a:ln w="76200">
            <a:solidFill>
              <a:srgbClr val="FFCC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662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7031" y="698615"/>
            <a:ext cx="7616563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15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To repair DNA damages, cells have to arrest cell cycle.</a:t>
            </a:r>
            <a:endParaRPr lang="ja-JP" altLang="en-US" sz="2215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58371" y="2163144"/>
            <a:ext cx="3284568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585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DNA damage induction</a:t>
            </a:r>
            <a:endParaRPr lang="ja-JP" altLang="en-US" sz="2585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58371" y="1570780"/>
            <a:ext cx="2776466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585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Expose to radiation</a:t>
            </a:r>
            <a:endParaRPr lang="ja-JP" altLang="en-US" sz="2585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79559" y="3401069"/>
            <a:ext cx="2592417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585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Cell cycle arrest</a:t>
            </a:r>
            <a:endParaRPr lang="ja-JP" altLang="en-US" sz="2585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03052" y="4541368"/>
            <a:ext cx="2592417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585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DNA Repair</a:t>
            </a:r>
            <a:endParaRPr lang="ja-JP" altLang="en-US" sz="2585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55313" y="4541368"/>
            <a:ext cx="3175220" cy="490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585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Apoptotic cell death</a:t>
            </a:r>
            <a:endParaRPr lang="ja-JP" altLang="en-US" sz="2585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39904" y="4004790"/>
            <a:ext cx="987771" cy="717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4220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62" dirty="0" err="1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p53</a:t>
            </a:r>
            <a:endParaRPr lang="ja-JP" altLang="en-US" sz="4062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942938" y="1992086"/>
            <a:ext cx="2946009" cy="2149657"/>
            <a:chOff x="6509691" y="1296064"/>
            <a:chExt cx="3191510" cy="2328795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8049799" y="2676798"/>
              <a:ext cx="1158651" cy="5309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altLang="ja-JP" sz="2585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γ</a:t>
              </a:r>
              <a:r>
                <a:rPr lang="en-US" altLang="ja-JP" sz="2585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H2AX</a:t>
              </a:r>
              <a:endParaRPr lang="ja-JP" altLang="en-US" sz="2585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288804" y="3247741"/>
              <a:ext cx="2412397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62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= phosphorylated</a:t>
              </a:r>
              <a:r>
                <a:rPr lang="ja-JP" altLang="en-US" sz="1662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 </a:t>
              </a:r>
              <a:r>
                <a:rPr lang="en-US" altLang="ja-JP" sz="1662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H2AX</a:t>
              </a:r>
              <a:endParaRPr lang="ja-JP" altLang="en-US" sz="1662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2"/>
            <a:srcRect t="7736" r="33987" b="2665"/>
            <a:stretch/>
          </p:blipFill>
          <p:spPr>
            <a:xfrm>
              <a:off x="6509691" y="1296064"/>
              <a:ext cx="2870578" cy="1306286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887963" y="2626943"/>
              <a:ext cx="649900" cy="377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62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DAPI</a:t>
              </a:r>
              <a:endParaRPr lang="ja-JP" altLang="en-US" sz="1662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6361629" y="5057193"/>
            <a:ext cx="1043876" cy="3481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4220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62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Caspase 3</a:t>
            </a:r>
            <a:endParaRPr lang="ja-JP" altLang="en-US" sz="1662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38163" y="3216266"/>
            <a:ext cx="3157404" cy="1319774"/>
            <a:chOff x="41343" y="3198538"/>
            <a:chExt cx="3420521" cy="1429755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2057753" y="3198538"/>
              <a:ext cx="841411" cy="377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62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Cyclins</a:t>
              </a:r>
              <a:endParaRPr lang="ja-JP" altLang="en-US" sz="1662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1343" y="3974086"/>
              <a:ext cx="3420521" cy="6542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62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ATM</a:t>
              </a:r>
            </a:p>
            <a:p>
              <a:pPr algn="ctr"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662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（</a:t>
              </a:r>
              <a:r>
                <a:rPr lang="en-US" altLang="ja-JP" sz="1662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ataxia telangiectasia mutated</a:t>
              </a:r>
              <a:r>
                <a:rPr lang="ja-JP" altLang="en-US" sz="1662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）</a:t>
              </a: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919273" y="5176319"/>
            <a:ext cx="2497382" cy="853454"/>
            <a:chOff x="995879" y="5321931"/>
            <a:chExt cx="2705497" cy="924576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995879" y="5321931"/>
              <a:ext cx="1147559" cy="377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62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DNA-</a:t>
              </a:r>
              <a:r>
                <a:rPr lang="en-US" altLang="ja-JP" sz="1662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PKcs</a:t>
              </a:r>
              <a:endParaRPr lang="ja-JP" altLang="en-US" sz="1662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302020" y="5321931"/>
              <a:ext cx="991799" cy="377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62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Ku70</a:t>
              </a:r>
              <a:r>
                <a:rPr lang="en-US" altLang="ja-JP" sz="1662" dirty="0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/80</a:t>
              </a:r>
              <a:endParaRPr lang="ja-JP" altLang="en-US" sz="1662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879901" y="5855909"/>
              <a:ext cx="821475" cy="377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62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BRCA1</a:t>
              </a:r>
              <a:endParaRPr lang="ja-JP" altLang="en-US" sz="1662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866491" y="5869389"/>
              <a:ext cx="696719" cy="377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defTabSz="42204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62" dirty="0" err="1">
                  <a:solidFill>
                    <a:prstClr val="black"/>
                  </a:solidFill>
                  <a:latin typeface="Calibri" panose="020F0502020204030204"/>
                  <a:ea typeface="游ゴシック" panose="020B0400000000000000" pitchFamily="50" charset="-128"/>
                </a:rPr>
                <a:t>NBS1</a:t>
              </a:r>
              <a:endParaRPr lang="ja-JP" altLang="en-US" sz="1662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endParaRPr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 flipH="1">
            <a:off x="4051442" y="5711839"/>
            <a:ext cx="4620374" cy="6038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42204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62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Defects in DNA repair-related genes are often associated with defects in spermatogenesis. </a:t>
            </a:r>
            <a:endParaRPr lang="ja-JP" altLang="en-US" sz="1662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5" grpId="0"/>
      <p:bldP spid="6" grpId="0"/>
      <p:bldP spid="7" grpId="0"/>
      <p:bldP spid="8" grpId="0"/>
      <p:bldP spid="10" grpId="0" animBg="1"/>
      <p:bldP spid="16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5"/>
          <p:cNvSpPr>
            <a:spLocks noChangeShapeType="1"/>
          </p:cNvSpPr>
          <p:nvPr/>
        </p:nvSpPr>
        <p:spPr bwMode="auto">
          <a:xfrm>
            <a:off x="1621334" y="3069556"/>
            <a:ext cx="4678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165721" y="3645818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0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880096" y="3971256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0.1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2869109" y="4001418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4272459" y="3971256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2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737721" y="3961731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3</a:t>
            </a:r>
          </a:p>
        </p:txBody>
      </p: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1476871" y="1340768"/>
            <a:ext cx="144463" cy="2520950"/>
            <a:chOff x="1020" y="2432"/>
            <a:chExt cx="91" cy="1588"/>
          </a:xfrm>
        </p:grpSpPr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1111" y="2432"/>
              <a:ext cx="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H="1">
              <a:off x="1020" y="402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H="1">
              <a:off x="1020" y="3521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1020" y="302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 flipH="1">
              <a:off x="1020" y="2523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1621334" y="3861718"/>
            <a:ext cx="4678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7" name="Line 32"/>
          <p:cNvSpPr>
            <a:spLocks noChangeShapeType="1"/>
          </p:cNvSpPr>
          <p:nvPr/>
        </p:nvSpPr>
        <p:spPr bwMode="auto">
          <a:xfrm>
            <a:off x="3013571" y="386171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4405809" y="386171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5798046" y="386171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>
            <a:off x="2135684" y="386171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>
            <a:off x="1621334" y="3861718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>
            <a:off x="3008809" y="3069556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3126284" y="3279106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100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523204" y="1629693"/>
            <a:ext cx="5562180" cy="1432922"/>
            <a:chOff x="523204" y="1629693"/>
            <a:chExt cx="5562180" cy="1432922"/>
          </a:xfrm>
        </p:grpSpPr>
        <p:sp>
          <p:nvSpPr>
            <p:cNvPr id="4" name="Line 16"/>
            <p:cNvSpPr>
              <a:spLocks noChangeShapeType="1"/>
            </p:cNvSpPr>
            <p:nvPr/>
          </p:nvSpPr>
          <p:spPr bwMode="auto">
            <a:xfrm flipV="1">
              <a:off x="3008809" y="1629693"/>
              <a:ext cx="3076575" cy="982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 flipV="1">
              <a:off x="1910490" y="2618738"/>
              <a:ext cx="1098320" cy="3508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9" name="円弧 38"/>
            <p:cNvSpPr/>
            <p:nvPr/>
          </p:nvSpPr>
          <p:spPr>
            <a:xfrm rot="20625290" flipH="1">
              <a:off x="2485911" y="2590367"/>
              <a:ext cx="1315673" cy="472248"/>
            </a:xfrm>
            <a:prstGeom prst="arc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" name="円弧 40"/>
            <p:cNvSpPr/>
            <p:nvPr/>
          </p:nvSpPr>
          <p:spPr>
            <a:xfrm rot="5740777">
              <a:off x="1310005" y="867111"/>
              <a:ext cx="1126538" cy="2700140"/>
            </a:xfrm>
            <a:prstGeom prst="arc">
              <a:avLst>
                <a:gd name="adj1" fmla="val 17014109"/>
                <a:gd name="adj2" fmla="val 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2065644" y="1983404"/>
              <a:ext cx="498855" cy="76944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?</a:t>
              </a:r>
              <a:endPara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392008" y="4848111"/>
            <a:ext cx="588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しきい値無し直線仮説（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Linear Non-Threshold :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LNT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仮説）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 rot="16200000">
            <a:off x="-276291" y="2108323"/>
            <a:ext cx="264795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Rate of carcinogenesis (%)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4866109" y="2404392"/>
            <a:ext cx="334486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Increase due to radiation exposure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6641801" y="3733361"/>
            <a:ext cx="14033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Dose (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mSv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5020965" y="5354522"/>
            <a:ext cx="2557464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UNSCARE report 1993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/>
        </p:nvSpPr>
        <p:spPr bwMode="auto">
          <a:xfrm>
            <a:off x="3743182" y="3300771"/>
            <a:ext cx="238125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Naturally occurred = BG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48" name="Line 15"/>
          <p:cNvSpPr>
            <a:spLocks noChangeShapeType="1"/>
          </p:cNvSpPr>
          <p:nvPr/>
        </p:nvSpPr>
        <p:spPr bwMode="auto">
          <a:xfrm>
            <a:off x="1621333" y="3069556"/>
            <a:ext cx="4678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99696" y="140135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Wild type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562254" y="361812"/>
            <a:ext cx="7231592" cy="1660125"/>
            <a:chOff x="562254" y="361812"/>
            <a:chExt cx="7231592" cy="1660125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562254" y="573893"/>
              <a:ext cx="5562180" cy="1432922"/>
              <a:chOff x="523204" y="1629693"/>
              <a:chExt cx="5562180" cy="1432922"/>
            </a:xfrm>
          </p:grpSpPr>
          <p:sp>
            <p:nvSpPr>
              <p:cNvPr id="50" name="Line 16"/>
              <p:cNvSpPr>
                <a:spLocks noChangeShapeType="1"/>
              </p:cNvSpPr>
              <p:nvPr/>
            </p:nvSpPr>
            <p:spPr bwMode="auto">
              <a:xfrm flipV="1">
                <a:off x="3008809" y="1629693"/>
                <a:ext cx="3076575" cy="98266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1" name="Line 16"/>
              <p:cNvSpPr>
                <a:spLocks noChangeShapeType="1"/>
              </p:cNvSpPr>
              <p:nvPr/>
            </p:nvSpPr>
            <p:spPr bwMode="auto">
              <a:xfrm flipV="1">
                <a:off x="1910490" y="2618738"/>
                <a:ext cx="1098320" cy="35080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  <p:sp>
            <p:nvSpPr>
              <p:cNvPr id="52" name="円弧 51"/>
              <p:cNvSpPr/>
              <p:nvPr/>
            </p:nvSpPr>
            <p:spPr>
              <a:xfrm rot="20625290" flipH="1">
                <a:off x="2485911" y="2590367"/>
                <a:ext cx="1315673" cy="472248"/>
              </a:xfrm>
              <a:prstGeom prst="arc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53" name="円弧 52"/>
              <p:cNvSpPr/>
              <p:nvPr/>
            </p:nvSpPr>
            <p:spPr>
              <a:xfrm rot="5740777">
                <a:off x="1310005" y="867111"/>
                <a:ext cx="1126538" cy="2700140"/>
              </a:xfrm>
              <a:prstGeom prst="arc">
                <a:avLst>
                  <a:gd name="adj1" fmla="val 17014109"/>
                  <a:gd name="adj2" fmla="val 0"/>
                </a:avLst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2065644" y="1983404"/>
                <a:ext cx="498855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pitchFamily="50" charset="-128"/>
                    <a:cs typeface="+mn-cs"/>
                  </a:rPr>
                  <a:t>?</a:t>
                </a:r>
                <a:endParaRPr kumimoji="1" lang="ja-JP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endParaRPr>
              </a:p>
            </p:txBody>
          </p:sp>
        </p:grpSp>
        <p:sp>
          <p:nvSpPr>
            <p:cNvPr id="7" name="下矢印 6"/>
            <p:cNvSpPr/>
            <p:nvPr/>
          </p:nvSpPr>
          <p:spPr>
            <a:xfrm flipV="1">
              <a:off x="3960514" y="1471242"/>
              <a:ext cx="445295" cy="550695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262658" y="361812"/>
              <a:ext cx="1531188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solidFill>
                    <a:srgbClr val="FF0000"/>
                  </a:solidFill>
                </a:rPr>
                <a:t>P53</a:t>
              </a:r>
              <a:r>
                <a:rPr kumimoji="1" lang="en-US" altLang="ja-JP" dirty="0">
                  <a:solidFill>
                    <a:srgbClr val="FF0000"/>
                  </a:solidFill>
                </a:rPr>
                <a:t>-deficient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9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3861" y="850550"/>
            <a:ext cx="4742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Significant impacts to the Ecosystem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3861" y="1606561"/>
            <a:ext cx="744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Severe damages for living organisms which DNA repair activity is low.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613861" y="2199060"/>
            <a:ext cx="7884824" cy="2089217"/>
            <a:chOff x="641447" y="1723844"/>
            <a:chExt cx="7884824" cy="2089217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641447" y="1723844"/>
              <a:ext cx="668484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Reduced reproducibility will result 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Decrease of population, decrease of genetic variation, and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Instability of ecosystem, </a:t>
              </a:r>
              <a:r>
                <a:rPr lang="en-US" altLang="ja-JP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I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ncrease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 in risk of extinction in future </a:t>
              </a:r>
            </a:p>
          </p:txBody>
        </p:sp>
        <p:sp>
          <p:nvSpPr>
            <p:cNvPr id="6" name="右矢印 5"/>
            <p:cNvSpPr/>
            <p:nvPr/>
          </p:nvSpPr>
          <p:spPr>
            <a:xfrm>
              <a:off x="1422736" y="3102084"/>
              <a:ext cx="1023582" cy="4776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596443" y="2982064"/>
              <a:ext cx="5929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There is no other way than to wash out radioactivity and decontaminate the ecosystem.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97991" y="4581128"/>
            <a:ext cx="7900694" cy="1576443"/>
            <a:chOff x="625577" y="4105912"/>
            <a:chExt cx="7900694" cy="1576443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625577" y="4105912"/>
              <a:ext cx="79006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Consumption of the anti-oxidant power in the cells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 = load to the health by chronic oxidation stress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右矢印 7"/>
            <p:cNvSpPr/>
            <p:nvPr/>
          </p:nvSpPr>
          <p:spPr>
            <a:xfrm>
              <a:off x="1422736" y="5202240"/>
              <a:ext cx="1023582" cy="4776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596443" y="5220690"/>
              <a:ext cx="5533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Reducing of oxidation stress by fresh foods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597991" y="248088"/>
            <a:ext cx="785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In addition, we also have to evaluate the impacts on the ecosystem.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13666" y="2862452"/>
            <a:ext cx="80842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Radioactivity is a property of certain types of elements which emit energy and sub-atomic particles spontaneously.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13666" y="5806749"/>
            <a:ext cx="87544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The sievert (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) is a derived unit of ionizing radiation dose in the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SI and is a measure of the health effect of low levels of ionizing radiation on the human body. The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is widely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used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in dosimetry and radiation protection.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13666" y="5139925"/>
            <a:ext cx="879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Half-life (symbol t</a:t>
            </a:r>
            <a:r>
              <a:rPr kumimoji="1" lang="en-US" altLang="ja-JP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1⁄2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) is the time required for a quantity to reduce to half of its initial value and</a:t>
            </a:r>
            <a:r>
              <a:rPr kumimoji="1" lang="en-US" altLang="ja-JP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commonly used to describe how quickly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radioactive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atoms decay.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13666" y="4196101"/>
            <a:ext cx="86475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The becquerel (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Bq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) is the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International System of Units (SI)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derived unit of radioactivity. One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Bq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is defined as 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radio-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activity of a quantity of radioactive material in which one nucleus decays per second.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313666" y="3529277"/>
            <a:ext cx="8647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itchFamily="50" charset="-128"/>
                <a:cs typeface="+mn-cs"/>
              </a:rPr>
              <a:t>b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itchFamily="50" charset="-128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decay is a type of radioactive decay in which electron is emitted from an atomic nucleus, and the original element changes to an isobar.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3094" y="229533"/>
            <a:ext cx="4216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What is Ionizing Radiation?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21301" y="846587"/>
            <a:ext cx="8385896" cy="1983096"/>
            <a:chOff x="221301" y="846587"/>
            <a:chExt cx="8385896" cy="1983096"/>
          </a:xfrm>
        </p:grpSpPr>
        <p:grpSp>
          <p:nvGrpSpPr>
            <p:cNvPr id="41988" name="Group 4"/>
            <p:cNvGrpSpPr>
              <a:grpSpLocks/>
            </p:cNvGrpSpPr>
            <p:nvPr/>
          </p:nvGrpSpPr>
          <p:grpSpPr bwMode="auto">
            <a:xfrm>
              <a:off x="221301" y="846587"/>
              <a:ext cx="8158163" cy="1854201"/>
              <a:chOff x="242" y="1149"/>
              <a:chExt cx="5139" cy="1168"/>
            </a:xfrm>
          </p:grpSpPr>
          <p:sp>
            <p:nvSpPr>
              <p:cNvPr id="41989" name="Text Box 5"/>
              <p:cNvSpPr txBox="1">
                <a:spLocks noChangeArrowheads="1"/>
              </p:cNvSpPr>
              <p:nvPr/>
            </p:nvSpPr>
            <p:spPr bwMode="auto">
              <a:xfrm>
                <a:off x="242" y="1149"/>
                <a:ext cx="509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1" lang="en-US" altLang="ja-JP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131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Iodine has too many neutrons and unstable. It causes a beta decay ( a neutron slips an electron and an anti-electron neutrino and becomes a proton) and become</a:t>
                </a:r>
                <a:r>
                  <a:rPr kumimoji="1" lang="en-US" altLang="ja-JP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 131 </a:t>
                </a:r>
                <a:r>
                  <a:rPr kumimoji="1" lang="en-US" altLang="ja-JP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Xes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itchFamily="50" charset="-128"/>
                    <a:cs typeface="Times New Roman" panose="02020603050405020304" pitchFamily="18" charset="0"/>
                  </a:rPr>
                  <a:t>.</a:t>
                </a:r>
              </a:p>
            </p:txBody>
          </p:sp>
          <p:graphicFrame>
            <p:nvGraphicFramePr>
              <p:cNvPr id="41990" name="Object 6"/>
              <p:cNvGraphicFramePr>
                <a:graphicFrameLocks noChangeAspect="1"/>
              </p:cNvGraphicFramePr>
              <p:nvPr/>
            </p:nvGraphicFramePr>
            <p:xfrm>
              <a:off x="394" y="1645"/>
              <a:ext cx="4987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Drawing" r:id="rId2" imgW="8154000" imgH="1098000" progId="">
                      <p:embed/>
                    </p:oleObj>
                  </mc:Choice>
                  <mc:Fallback>
                    <p:oleObj name="Drawing" r:id="rId2" imgW="8154000" imgH="1098000" progId="">
                      <p:embed/>
                      <p:pic>
                        <p:nvPicPr>
                          <p:cNvPr id="4199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" y="1645"/>
                            <a:ext cx="4987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" name="テキスト ボックス 4"/>
            <p:cNvSpPr txBox="1"/>
            <p:nvPr/>
          </p:nvSpPr>
          <p:spPr>
            <a:xfrm>
              <a:off x="5020108" y="2460351"/>
              <a:ext cx="109182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b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 rays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428395" y="1743346"/>
              <a:ext cx="21788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anti-electron neutrino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5063318" y="1713890"/>
              <a:ext cx="1091821" cy="42824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106526" y="1759698"/>
              <a:ext cx="10054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electron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4C01B8-A174-6342-5463-953271AA5ECC}"/>
              </a:ext>
            </a:extLst>
          </p:cNvPr>
          <p:cNvSpPr txBox="1"/>
          <p:nvPr/>
        </p:nvSpPr>
        <p:spPr>
          <a:xfrm>
            <a:off x="2770797" y="4190418"/>
            <a:ext cx="416648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Isobars are atoms (nuclides) of different chemical elements that have the same number of nucleons.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6811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  <p:bldP spid="41992" grpId="0"/>
      <p:bldP spid="41993" grpId="0"/>
      <p:bldP spid="41994" grpId="0"/>
      <p:bldP spid="41995" grpId="0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44335" y="234018"/>
            <a:ext cx="82109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Nuclear fission reaction and Nuclear Power Generation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911302" y="1169988"/>
            <a:ext cx="3107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95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Y + 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139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+ 2 Neutron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11302" y="2540000"/>
            <a:ext cx="3506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141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Ba + 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92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Kr + 3 Neutron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33805" name="Group 13"/>
          <p:cNvGrpSpPr>
            <a:grpSpLocks/>
          </p:cNvGrpSpPr>
          <p:nvPr/>
        </p:nvGrpSpPr>
        <p:grpSpPr bwMode="auto">
          <a:xfrm>
            <a:off x="103014" y="1169989"/>
            <a:ext cx="2519363" cy="461963"/>
            <a:chOff x="340" y="737"/>
            <a:chExt cx="1587" cy="291"/>
          </a:xfrm>
        </p:grpSpPr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340" y="737"/>
              <a:ext cx="13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235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U + Neutron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1655" y="88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703464" y="1630363"/>
            <a:ext cx="4116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139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t>I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→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138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Xe </a:t>
            </a:r>
            <a:r>
              <a:rPr kumimoji="1" lang="en-US" altLang="ja-JP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137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Cs ,</a:t>
            </a:r>
            <a:r>
              <a:rPr kumimoji="1" lang="en-US" altLang="ja-JP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137</a:t>
            </a: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Ba , 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・・・</a:t>
            </a:r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103014" y="2540001"/>
            <a:ext cx="2519363" cy="461963"/>
            <a:chOff x="340" y="737"/>
            <a:chExt cx="1587" cy="291"/>
          </a:xfrm>
        </p:grpSpPr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340" y="737"/>
              <a:ext cx="13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235</a:t>
              </a: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U + Neutron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1655" y="88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grpSp>
        <p:nvGrpSpPr>
          <p:cNvPr id="33818" name="Group 26"/>
          <p:cNvGrpSpPr>
            <a:grpSpLocks/>
          </p:cNvGrpSpPr>
          <p:nvPr/>
        </p:nvGrpSpPr>
        <p:grpSpPr bwMode="auto">
          <a:xfrm>
            <a:off x="6006927" y="1196975"/>
            <a:ext cx="3368674" cy="1768475"/>
            <a:chOff x="4059" y="754"/>
            <a:chExt cx="2122" cy="1114"/>
          </a:xfrm>
        </p:grpSpPr>
        <p:sp>
          <p:nvSpPr>
            <p:cNvPr id="33809" name="Text Box 17"/>
            <p:cNvSpPr txBox="1">
              <a:spLocks noChangeArrowheads="1"/>
            </p:cNvSpPr>
            <p:nvPr/>
          </p:nvSpPr>
          <p:spPr bwMode="auto">
            <a:xfrm>
              <a:off x="4059" y="754"/>
              <a:ext cx="212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+ </a:t>
              </a:r>
              <a:r>
                <a:rPr kumimoji="1" lang="en-US" altLang="ja-JP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Huge Thermal Energy</a:t>
              </a:r>
              <a:endPara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33810" name="Text Box 18"/>
            <p:cNvSpPr txBox="1">
              <a:spLocks noChangeArrowheads="1"/>
            </p:cNvSpPr>
            <p:nvPr/>
          </p:nvSpPr>
          <p:spPr bwMode="auto">
            <a:xfrm>
              <a:off x="4267" y="1616"/>
              <a:ext cx="175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+ </a:t>
              </a:r>
              <a:r>
                <a:rPr kumimoji="1" lang="en-US" altLang="ja-JP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Huge Thermal Energy</a:t>
              </a:r>
              <a:endPara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6933936" y="2057400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(from Wikipedia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）</a:t>
            </a: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1547980" y="3905249"/>
            <a:ext cx="44710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1g of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235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U give us 8.2 x 10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10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J energy !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890363" y="3149104"/>
            <a:ext cx="39466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(from HP pf The Institute of Applied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）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491319" y="3905249"/>
            <a:ext cx="8652681" cy="2075663"/>
            <a:chOff x="491319" y="3905249"/>
            <a:chExt cx="8652681" cy="2075663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491319" y="5026805"/>
              <a:ext cx="86526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Energy performance of NPG is more than 3 million times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of thermal power generation !!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pic>
          <p:nvPicPr>
            <p:cNvPr id="11268" name="Picture 4" descr="「福島第一　原発　」の画像検索結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3936" y="3905249"/>
              <a:ext cx="1811511" cy="999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92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42988" y="692150"/>
            <a:ext cx="208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原子力発電</a:t>
            </a:r>
            <a:r>
              <a:rPr lang="ja-JP" altLang="en-US" sz="2000" b="1" dirty="0">
                <a:solidFill>
                  <a:srgbClr val="000000"/>
                </a:solidFill>
              </a:rPr>
              <a:t>所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975100" y="6315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F8D3769-58DD-4FA5-CCBE-445C52C14CFE}"/>
              </a:ext>
            </a:extLst>
          </p:cNvPr>
          <p:cNvGrpSpPr/>
          <p:nvPr/>
        </p:nvGrpSpPr>
        <p:grpSpPr>
          <a:xfrm>
            <a:off x="19076" y="1101044"/>
            <a:ext cx="5975350" cy="9009063"/>
            <a:chOff x="1390581" y="1101044"/>
            <a:chExt cx="5975350" cy="9009063"/>
          </a:xfrm>
        </p:grpSpPr>
        <p:pic>
          <p:nvPicPr>
            <p:cNvPr id="34828" name="Picture 12" descr="BWR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175" y="1101044"/>
              <a:ext cx="4781550" cy="8943975"/>
            </a:xfrm>
            <a:prstGeom prst="rect">
              <a:avLst/>
            </a:prstGeom>
            <a:noFill/>
          </p:spPr>
        </p:pic>
        <p:sp>
          <p:nvSpPr>
            <p:cNvPr id="34831" name="Rectangle 15"/>
            <p:cNvSpPr>
              <a:spLocks noChangeArrowheads="1"/>
            </p:cNvSpPr>
            <p:nvPr/>
          </p:nvSpPr>
          <p:spPr bwMode="auto">
            <a:xfrm>
              <a:off x="1390581" y="5212669"/>
              <a:ext cx="5975350" cy="4897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5145" y="5313612"/>
            <a:ext cx="5426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東北電力ホームページより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(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  <a:hlinkClick r:id="rId3"/>
              </a:rPr>
              <a:t>http://www.tohoku-epco.co.jp/electr/genshi/shiryo/system/03.html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42B2FF-8B7F-F7F6-D5F7-E331E6DC0DF9}"/>
              </a:ext>
            </a:extLst>
          </p:cNvPr>
          <p:cNvSpPr txBox="1"/>
          <p:nvPr/>
        </p:nvSpPr>
        <p:spPr>
          <a:xfrm>
            <a:off x="305644" y="172392"/>
            <a:ext cx="2730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Nuclear Power Plant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4C987D-729F-3040-F0A2-B712ABACB9CD}"/>
              </a:ext>
            </a:extLst>
          </p:cNvPr>
          <p:cNvSpPr txBox="1"/>
          <p:nvPr/>
        </p:nvSpPr>
        <p:spPr>
          <a:xfrm>
            <a:off x="5652120" y="1700808"/>
            <a:ext cx="33123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A nuclear power plant (NPP) is a thermal power station in which the heat source is a nuclear reactor. As is typical of thermal power stations, heat is used to generate steam that drives a steam turbine connected to a generator that produces electricity. 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99CD24C2-6766-58E4-7C56-ED7C0F219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6256" y="3900847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(from Wikipedia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4397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65321" y="149287"/>
            <a:ext cx="744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Radiation Biology is most eagerly studied in 1960s-1980s.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665321" y="764704"/>
            <a:ext cx="7785639" cy="5474980"/>
            <a:chOff x="565407" y="771651"/>
            <a:chExt cx="7785639" cy="547498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65407" y="771651"/>
              <a:ext cx="778563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Because people in the world were preparing Nuclear War.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USA and USSR were racing to develop more and more powerful nuclear bombs to kill each other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游ゴシック" panose="020B0400000000000000" pitchFamily="50" charset="-128"/>
                  <a:cs typeface="Times New Roman" panose="02020603050405020304" pitchFamily="18" charset="0"/>
                </a:rPr>
                <a:t>(and all the other countries on the Earth with them). 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2290" name="Picture 2" descr="「核爆弾 爆発」の画像検索結果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424" y="2868465"/>
              <a:ext cx="4789248" cy="2693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771800" y="5938854"/>
              <a:ext cx="3826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  <a:hlinkClick r:id="rId3"/>
                </a:rPr>
                <a:t>https://www.youtube.com/watch?v=f_2ps6RIR9U</a:t>
              </a:r>
              <a:endPara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83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0162" y="743402"/>
            <a:ext cx="84982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   Irradiation breaks DNA double strand (DNA DSB).  Cells repair these DSBs powerfully (DNA repair), however, DNA repair system is not 100% perfect but failed by a low probability (about 1/10,000 per 1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Sv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), resulting in mutation. Accumulated mutations will transform a cell to a cancer cell.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/>
          </p:nvPr>
        </p:nvGraphicFramePr>
        <p:xfrm>
          <a:off x="446088" y="2279650"/>
          <a:ext cx="8229600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10258425" imgH="3857625" progId="">
                  <p:embed/>
                </p:oleObj>
              </mc:Choice>
              <mc:Fallback>
                <p:oleObj name="Drawing" r:id="rId2" imgW="10258425" imgH="3857625" progId="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2279650"/>
                        <a:ext cx="8229600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92725" y="4076700"/>
            <a:ext cx="1727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Transformation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219667" y="4076700"/>
            <a:ext cx="192433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Cancer/Tumor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232012" y="161703"/>
            <a:ext cx="8734567" cy="43088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What will occur in your cells when you are exposed to High Dose IR?  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26577" y="5103916"/>
            <a:ext cx="9156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NK cell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33767" y="5050520"/>
            <a:ext cx="1069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Mutation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96585" y="2623500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Repaired !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81572" y="3432464"/>
            <a:ext cx="12378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MPN complex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76207" y="3432464"/>
            <a:ext cx="12474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MPN complex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5252" y="2654278"/>
            <a:ext cx="178112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DNA double strand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63863" y="3353463"/>
            <a:ext cx="228928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DNA double strand break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70036" y="2234147"/>
            <a:ext cx="18453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HR / NHEJ repair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11281" y="5473248"/>
            <a:ext cx="8127960" cy="1200329"/>
            <a:chOff x="411281" y="5473248"/>
            <a:chExt cx="8127960" cy="1200329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11281" y="5473248"/>
              <a:ext cx="412115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Deterministic effects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(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＝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 Acute radiation injury 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(</a:t>
              </a:r>
              <a:r>
                <a:rPr kumimoji="1" lang="ja-JP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＝</a:t>
              </a: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50" charset="-128"/>
                  <a:cs typeface="Times New Roman" panose="02020603050405020304" pitchFamily="18" charset="0"/>
                </a:rPr>
                <a:t> stem cell death)</a:t>
              </a:r>
              <a:endPara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130872" y="5473248"/>
              <a:ext cx="34083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Stochastic effects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(= Cancer risk in future)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(= Increased mutations)</a:t>
              </a: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1950228" y="2301644"/>
            <a:ext cx="932148" cy="6834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80807" y="1932312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Irradiation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28" name="稲妻 27"/>
          <p:cNvSpPr/>
          <p:nvPr/>
        </p:nvSpPr>
        <p:spPr>
          <a:xfrm flipH="1">
            <a:off x="1936381" y="2312136"/>
            <a:ext cx="624072" cy="715354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0870" y="3826669"/>
            <a:ext cx="1720989" cy="619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370036" y="3710621"/>
            <a:ext cx="1157751" cy="388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3449" y="3681085"/>
            <a:ext cx="2547004" cy="988802"/>
            <a:chOff x="-145837" y="3665085"/>
            <a:chExt cx="2848093" cy="988802"/>
          </a:xfrm>
        </p:grpSpPr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199717" y="3842829"/>
              <a:ext cx="2289175" cy="60320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Apoptosis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50" charset="-128"/>
                  <a:cs typeface="+mn-cs"/>
                </a:rPr>
                <a:t>Programed cell death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-145837" y="3665085"/>
              <a:ext cx="2848093" cy="98880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6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53708" y="6184815"/>
            <a:ext cx="6285409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（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Deterministic effects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＝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 Acute radiation injury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）</a:t>
            </a:r>
          </a:p>
        </p:txBody>
      </p:sp>
      <p:graphicFrame>
        <p:nvGraphicFramePr>
          <p:cNvPr id="17474" name="Group 66"/>
          <p:cNvGraphicFramePr>
            <a:graphicFrameLocks noGrp="1"/>
          </p:cNvGraphicFramePr>
          <p:nvPr>
            <p:ph/>
          </p:nvPr>
        </p:nvGraphicFramePr>
        <p:xfrm>
          <a:off x="400231" y="823564"/>
          <a:ext cx="8392367" cy="5338086"/>
        </p:xfrm>
        <a:graphic>
          <a:graphicData uri="http://schemas.openxmlformats.org/drawingml/2006/table">
            <a:tbl>
              <a:tblPr/>
              <a:tblGrid>
                <a:gridCol w="198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0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6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 Sv</a:t>
                      </a:r>
                      <a:endParaRPr kumimoji="1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symptom that resembles to a hangover such as the vomit, weariness  (radiation sickness) is induced in some persons but doesn't result in the death.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1.5 SV  &lt;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Hematopoietic cells are killed and leukocytes and platelet decrease.</a:t>
                      </a:r>
                      <a:endParaRPr kumimoji="1" lang="ja-JP" altLang="ja-JP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Bleeding increases and the immunity functions declines, and an infection occurs frequently.</a:t>
                      </a:r>
                      <a:endParaRPr kumimoji="1" lang="ja-JP" altLang="ja-JP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of the irradiated die in 30-60 days (acute bone marrow syndrome).</a:t>
                      </a:r>
                      <a:endParaRPr kumimoji="1" lang="ja-JP" altLang="ja-JP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3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3-4 Sv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Hair loss and temporary erythema.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Half of the irradiated die in 30 days by acute bone marrow syndrome and intestinal death.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5 Sv &lt;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Stem cells of the small intestines are killed, and an intestines epithelium will be lost. Trots, bacterial-infection and sepsis are induced, resulting in the death (intestinal death).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7 Sv &lt;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All of the irradiated die in 30 days by acute bone marrow syndrome and intestinal death.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30 Sv &lt;</a:t>
                      </a:r>
                      <a:endParaRPr kumimoji="1" lang="ja-JP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Neural system is severely damaged and consciousness disorder, Shock-disease are induced before you die.</a:t>
                      </a:r>
                      <a:endParaRPr kumimoji="1" lang="ja-JP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77" name="Text Box 69"/>
          <p:cNvSpPr txBox="1">
            <a:spLocks noChangeArrowheads="1"/>
          </p:cNvSpPr>
          <p:nvPr/>
        </p:nvSpPr>
        <p:spPr bwMode="auto">
          <a:xfrm>
            <a:off x="634700" y="140296"/>
            <a:ext cx="7923427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What will occur when you are exposed to High Dose IR? 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276093" y="1556792"/>
            <a:ext cx="8640638" cy="830997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2400" dirty="0">
                <a:solidFill>
                  <a:srgbClr val="000000"/>
                </a:solidFill>
              </a:rPr>
              <a:t>The public people will never be exposed to such a high dose radiation. It also never happens with low dose exposure.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34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7" grpId="0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標準デザイン">
  <a:themeElements>
    <a:clrScheme name="3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標準デザイン">
  <a:themeElements>
    <a:clrScheme name="3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3381</Words>
  <Application>Microsoft Office PowerPoint</Application>
  <PresentationFormat>画面に合わせる (4:3)</PresentationFormat>
  <Paragraphs>488</Paragraphs>
  <Slides>36</Slides>
  <Notes>0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7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52" baseType="lpstr">
      <vt:lpstr>ＭＳ Ｐゴシック</vt:lpstr>
      <vt:lpstr>游ゴシック</vt:lpstr>
      <vt:lpstr>Arial</vt:lpstr>
      <vt:lpstr>Calibri</vt:lpstr>
      <vt:lpstr>Calibri Light</vt:lpstr>
      <vt:lpstr>Symbol</vt:lpstr>
      <vt:lpstr>Times</vt:lpstr>
      <vt:lpstr>Times New Roman</vt:lpstr>
      <vt:lpstr>標準デザイン</vt:lpstr>
      <vt:lpstr>17_標準デザイン</vt:lpstr>
      <vt:lpstr>2_標準デザイン</vt:lpstr>
      <vt:lpstr>1_Office テーマ</vt:lpstr>
      <vt:lpstr>3_標準デザイン</vt:lpstr>
      <vt:lpstr>18_標準デザイン</vt:lpstr>
      <vt:lpstr>Office テーマ</vt:lpstr>
      <vt:lpstr>Drawing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２０１１年の東葛地区の状況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LGS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Oda</dc:creator>
  <cp:lastModifiedBy>正二 尾田</cp:lastModifiedBy>
  <cp:revision>121</cp:revision>
  <dcterms:created xsi:type="dcterms:W3CDTF">2011-09-21T22:47:10Z</dcterms:created>
  <dcterms:modified xsi:type="dcterms:W3CDTF">2023-11-28T07:52:04Z</dcterms:modified>
</cp:coreProperties>
</file>