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6"/>
  </p:notesMasterIdLst>
  <p:sldIdLst>
    <p:sldId id="264" r:id="rId4"/>
    <p:sldId id="287" r:id="rId5"/>
    <p:sldId id="269" r:id="rId6"/>
    <p:sldId id="270" r:id="rId7"/>
    <p:sldId id="291" r:id="rId8"/>
    <p:sldId id="273" r:id="rId9"/>
    <p:sldId id="299" r:id="rId10"/>
    <p:sldId id="256" r:id="rId11"/>
    <p:sldId id="292" r:id="rId12"/>
    <p:sldId id="295" r:id="rId13"/>
    <p:sldId id="267" r:id="rId14"/>
    <p:sldId id="298" r:id="rId15"/>
    <p:sldId id="283" r:id="rId16"/>
    <p:sldId id="296" r:id="rId17"/>
    <p:sldId id="276" r:id="rId18"/>
    <p:sldId id="257" r:id="rId19"/>
    <p:sldId id="265" r:id="rId20"/>
    <p:sldId id="263" r:id="rId21"/>
    <p:sldId id="258" r:id="rId22"/>
    <p:sldId id="262" r:id="rId23"/>
    <p:sldId id="266" r:id="rId24"/>
    <p:sldId id="261" r:id="rId25"/>
    <p:sldId id="301" r:id="rId26"/>
    <p:sldId id="294" r:id="rId27"/>
    <p:sldId id="302" r:id="rId28"/>
    <p:sldId id="303" r:id="rId29"/>
    <p:sldId id="304" r:id="rId30"/>
    <p:sldId id="305" r:id="rId31"/>
    <p:sldId id="306" r:id="rId32"/>
    <p:sldId id="307" r:id="rId33"/>
    <p:sldId id="297" r:id="rId34"/>
    <p:sldId id="274" r:id="rId35"/>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DCEAF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967" autoAdjust="0"/>
  </p:normalViewPr>
  <p:slideViewPr>
    <p:cSldViewPr snapToGrid="0">
      <p:cViewPr varScale="1">
        <p:scale>
          <a:sx n="76" d="100"/>
          <a:sy n="76" d="100"/>
        </p:scale>
        <p:origin x="1075" y="58"/>
      </p:cViewPr>
      <p:guideLst/>
    </p:cSldViewPr>
  </p:slideViewPr>
  <p:notesTextViewPr>
    <p:cViewPr>
      <p:scale>
        <a:sx n="1" d="1"/>
        <a:sy n="1" d="1"/>
      </p:scale>
      <p:origin x="0" y="0"/>
    </p:cViewPr>
  </p:notesTextViewPr>
  <p:sorterViewPr>
    <p:cViewPr>
      <p:scale>
        <a:sx n="100" d="100"/>
        <a:sy n="100" d="100"/>
      </p:scale>
      <p:origin x="0" y="-769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7046" cy="34193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567" y="0"/>
            <a:ext cx="4307046" cy="341936"/>
          </a:xfrm>
          <a:prstGeom prst="rect">
            <a:avLst/>
          </a:prstGeom>
        </p:spPr>
        <p:txBody>
          <a:bodyPr vert="horz" lIns="91440" tIns="45720" rIns="91440" bIns="45720" rtlCol="0"/>
          <a:lstStyle>
            <a:lvl1pPr algn="r">
              <a:defRPr sz="1200"/>
            </a:lvl1pPr>
          </a:lstStyle>
          <a:p>
            <a:fld id="{E3E93F15-5872-46BA-9CB2-50BCE8DE527C}" type="datetimeFigureOut">
              <a:rPr kumimoji="1" lang="ja-JP" altLang="en-US" smtClean="0"/>
              <a:t>2025/1/9</a:t>
            </a:fld>
            <a:endParaRPr kumimoji="1" lang="ja-JP" altLang="en-US"/>
          </a:p>
        </p:txBody>
      </p:sp>
      <p:sp>
        <p:nvSpPr>
          <p:cNvPr id="4" name="スライド イメージ プレースホルダー 3"/>
          <p:cNvSpPr>
            <a:spLocks noGrp="1" noRot="1" noChangeAspect="1"/>
          </p:cNvSpPr>
          <p:nvPr>
            <p:ph type="sldImg" idx="2"/>
          </p:nvPr>
        </p:nvSpPr>
        <p:spPr>
          <a:xfrm>
            <a:off x="3309938" y="850900"/>
            <a:ext cx="3319462"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934" y="3275966"/>
            <a:ext cx="7951470" cy="268033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5265"/>
            <a:ext cx="4307046" cy="34193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567" y="6465265"/>
            <a:ext cx="4307046" cy="341935"/>
          </a:xfrm>
          <a:prstGeom prst="rect">
            <a:avLst/>
          </a:prstGeom>
        </p:spPr>
        <p:txBody>
          <a:bodyPr vert="horz" lIns="91440" tIns="45720" rIns="91440" bIns="45720" rtlCol="0" anchor="b"/>
          <a:lstStyle>
            <a:lvl1pPr algn="r">
              <a:defRPr sz="1200"/>
            </a:lvl1pPr>
          </a:lstStyle>
          <a:p>
            <a:fld id="{533B1E43-67BE-4F99-8CCA-68DCFF5E290A}" type="slidenum">
              <a:rPr kumimoji="1" lang="ja-JP" altLang="en-US" smtClean="0"/>
              <a:t>‹#›</a:t>
            </a:fld>
            <a:endParaRPr kumimoji="1" lang="ja-JP" altLang="en-US"/>
          </a:p>
        </p:txBody>
      </p:sp>
    </p:spTree>
    <p:extLst>
      <p:ext uri="{BB962C8B-B14F-4D97-AF65-F5344CB8AC3E}">
        <p14:creationId xmlns:p14="http://schemas.microsoft.com/office/powerpoint/2010/main" val="30701072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191C3BB-387C-478D-9368-FE42A20A66AD}"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289029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F71BE43-9FB7-4779-AC5D-83F2557A943F}"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2376560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B35662-1A16-40CD-A5C4-2C34ED9639E6}"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2038804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4107801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283562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195738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3474726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103567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1584085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1007766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320512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284053-C214-4C46-8C34-4A0CD31DD7AE}"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790554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56916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1225582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E945E27-574F-45E6-862C-7D466722F0F9}" type="datetimeFigureOut">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4026522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191C3BB-387C-478D-9368-FE42A20A66AD}"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3294665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284053-C214-4C46-8C34-4A0CD31DD7AE}"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2458847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0EFBDE6-53EC-485F-81E5-6E6F45E8E86F}"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2944615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B6761E2-33F3-4897-927D-8C6D5D6AC14A}" type="datetime1">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4251735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1916B8-4E81-4612-8295-F8E80E5133BB}" type="datetime1">
              <a:rPr kumimoji="1" lang="ja-JP" altLang="en-US" smtClean="0"/>
              <a:t>2025/1/9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1265698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1A37BE8-9F0A-449F-ADC6-98B5F137EC65}" type="datetime1">
              <a:rPr kumimoji="1" lang="ja-JP" altLang="en-US" smtClean="0"/>
              <a:t>2025/1/9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1833312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96FCF-0F9E-429A-A080-D10FFA10DAB9}" type="datetime1">
              <a:rPr kumimoji="1" lang="ja-JP" altLang="en-US" smtClean="0"/>
              <a:t>2025/1/9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293295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0EFBDE6-53EC-485F-81E5-6E6F45E8E86F}"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3593242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E114516-6252-499A-A3AD-65CD9F898A9B}" type="datetime1">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1803936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D2DFEE-7DA5-4C70-A7AD-B9CE5DD636CC}" type="datetime1">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414560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F71BE43-9FB7-4779-AC5D-83F2557A943F}"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2984786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B35662-1A16-40CD-A5C4-2C34ED9639E6}" type="datetime1">
              <a:rPr kumimoji="1" lang="ja-JP" altLang="en-US" smtClean="0"/>
              <a:t>2025/1/9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426377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B6761E2-33F3-4897-927D-8C6D5D6AC14A}" type="datetime1">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360474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1916B8-4E81-4612-8295-F8E80E5133BB}" type="datetime1">
              <a:rPr kumimoji="1" lang="ja-JP" altLang="en-US" smtClean="0"/>
              <a:t>2025/1/9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376362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1A37BE8-9F0A-449F-ADC6-98B5F137EC65}" type="datetime1">
              <a:rPr kumimoji="1" lang="ja-JP" altLang="en-US" smtClean="0"/>
              <a:t>2025/1/9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405353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96FCF-0F9E-429A-A080-D10FFA10DAB9}" type="datetime1">
              <a:rPr kumimoji="1" lang="ja-JP" altLang="en-US" smtClean="0"/>
              <a:t>2025/1/9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85548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E114516-6252-499A-A3AD-65CD9F898A9B}" type="datetime1">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7072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D2DFEE-7DA5-4C70-A7AD-B9CE5DD636CC}" type="datetime1">
              <a:rPr kumimoji="1" lang="ja-JP" altLang="en-US" smtClean="0"/>
              <a:t>2025/1/9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105343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FDEC96-27F2-45BA-A64A-4C8BD522A1D0}" type="datetime1">
              <a:rPr kumimoji="1" lang="ja-JP" altLang="en-US" smtClean="0"/>
              <a:t>2025/1/9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904774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945E27-574F-45E6-862C-7D466722F0F9}" type="datetimeFigureOut">
              <a:rPr kumimoji="1" lang="ja-JP" altLang="en-US" smtClean="0"/>
              <a:t>2025/1/9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BD8AF6D-D22E-4DE1-A0CD-F84CF8F005F8}" type="slidenum">
              <a:rPr kumimoji="1" lang="ja-JP" altLang="en-US" smtClean="0"/>
              <a:t>‹#›</a:t>
            </a:fld>
            <a:endParaRPr kumimoji="1" lang="ja-JP" altLang="en-US"/>
          </a:p>
        </p:txBody>
      </p:sp>
    </p:spTree>
    <p:extLst>
      <p:ext uri="{BB962C8B-B14F-4D97-AF65-F5344CB8AC3E}">
        <p14:creationId xmlns:p14="http://schemas.microsoft.com/office/powerpoint/2010/main" val="203413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FDEC96-27F2-45BA-A64A-4C8BD522A1D0}" type="datetime1">
              <a:rPr kumimoji="1" lang="ja-JP" altLang="en-US" smtClean="0"/>
              <a:t>2025/1/9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148AD2-1B53-4099-9276-3B391BC86C7A}" type="slidenum">
              <a:rPr kumimoji="1" lang="ja-JP" altLang="en-US" smtClean="0"/>
              <a:t>‹#›</a:t>
            </a:fld>
            <a:endParaRPr kumimoji="1" lang="ja-JP" altLang="en-US"/>
          </a:p>
        </p:txBody>
      </p:sp>
    </p:spTree>
    <p:extLst>
      <p:ext uri="{BB962C8B-B14F-4D97-AF65-F5344CB8AC3E}">
        <p14:creationId xmlns:p14="http://schemas.microsoft.com/office/powerpoint/2010/main" val="30121899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1.gif"/><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33.jpeg"/><Relationship Id="rId1" Type="http://schemas.openxmlformats.org/officeDocument/2006/relationships/slideLayout" Target="../slideLayouts/slideLayout2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38.png"/><Relationship Id="rId2" Type="http://schemas.openxmlformats.org/officeDocument/2006/relationships/image" Target="../media/image64.jpeg"/><Relationship Id="rId1" Type="http://schemas.openxmlformats.org/officeDocument/2006/relationships/slideLayout" Target="../slideLayouts/slideLayout2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9.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9.xml"/><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image" Target="../media/image79.jpeg"/><Relationship Id="rId1" Type="http://schemas.openxmlformats.org/officeDocument/2006/relationships/slideLayout" Target="../slideLayouts/slideLayout29.xml"/><Relationship Id="rId6" Type="http://schemas.openxmlformats.org/officeDocument/2006/relationships/image" Target="../media/image33.jpeg"/><Relationship Id="rId5" Type="http://schemas.openxmlformats.org/officeDocument/2006/relationships/image" Target="../media/image82.png"/><Relationship Id="rId4" Type="http://schemas.openxmlformats.org/officeDocument/2006/relationships/image" Target="../media/image81.jpeg"/><Relationship Id="rId9" Type="http://schemas.openxmlformats.org/officeDocument/2006/relationships/image" Target="../media/image85.jpe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17.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40.png"/><Relationship Id="rId7" Type="http://schemas.openxmlformats.org/officeDocument/2006/relationships/image" Target="../media/image89.jpeg"/><Relationship Id="rId2" Type="http://schemas.openxmlformats.org/officeDocument/2006/relationships/image" Target="../media/image41.gif"/><Relationship Id="rId1" Type="http://schemas.openxmlformats.org/officeDocument/2006/relationships/slideLayout" Target="../slideLayouts/slideLayout29.xml"/><Relationship Id="rId6" Type="http://schemas.openxmlformats.org/officeDocument/2006/relationships/image" Target="../media/image88.gif"/><Relationship Id="rId5" Type="http://schemas.openxmlformats.org/officeDocument/2006/relationships/image" Target="../media/image87.jpeg"/><Relationship Id="rId10" Type="http://schemas.openxmlformats.org/officeDocument/2006/relationships/image" Target="../media/image44.png"/><Relationship Id="rId4" Type="http://schemas.openxmlformats.org/officeDocument/2006/relationships/image" Target="../media/image45.jpe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8.gif"/><Relationship Id="rId7" Type="http://schemas.openxmlformats.org/officeDocument/2006/relationships/image" Target="../media/image38.png"/><Relationship Id="rId2" Type="http://schemas.openxmlformats.org/officeDocument/2006/relationships/image" Target="../media/image91.jpeg"/><Relationship Id="rId1" Type="http://schemas.openxmlformats.org/officeDocument/2006/relationships/slideLayout" Target="../slideLayouts/slideLayout29.xml"/><Relationship Id="rId6" Type="http://schemas.openxmlformats.org/officeDocument/2006/relationships/image" Target="../media/image92.jpeg"/><Relationship Id="rId5" Type="http://schemas.openxmlformats.org/officeDocument/2006/relationships/image" Target="../media/image90.gif"/><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40.png"/><Relationship Id="rId7" Type="http://schemas.openxmlformats.org/officeDocument/2006/relationships/image" Target="../media/image89.jpeg"/><Relationship Id="rId2" Type="http://schemas.openxmlformats.org/officeDocument/2006/relationships/image" Target="../media/image41.gif"/><Relationship Id="rId1" Type="http://schemas.openxmlformats.org/officeDocument/2006/relationships/slideLayout" Target="../slideLayouts/slideLayout29.xml"/><Relationship Id="rId6" Type="http://schemas.openxmlformats.org/officeDocument/2006/relationships/image" Target="../media/image88.gif"/><Relationship Id="rId5" Type="http://schemas.openxmlformats.org/officeDocument/2006/relationships/image" Target="../media/image87.jpeg"/><Relationship Id="rId10" Type="http://schemas.openxmlformats.org/officeDocument/2006/relationships/image" Target="../media/image44.png"/><Relationship Id="rId4" Type="http://schemas.openxmlformats.org/officeDocument/2006/relationships/image" Target="../media/image45.jpe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41.gif"/><Relationship Id="rId1" Type="http://schemas.openxmlformats.org/officeDocument/2006/relationships/slideLayout" Target="../slideLayouts/slideLayout29.xml"/><Relationship Id="rId6" Type="http://schemas.openxmlformats.org/officeDocument/2006/relationships/image" Target="../media/image90.gif"/><Relationship Id="rId5" Type="http://schemas.openxmlformats.org/officeDocument/2006/relationships/image" Target="../media/image89.jpeg"/><Relationship Id="rId4" Type="http://schemas.openxmlformats.org/officeDocument/2006/relationships/image" Target="../media/image88.gi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94.jp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17.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ハッピを着てメガホンを使うパンダのイラスト（右向き） | 無料イラスト素材｜素材ラボ">
            <a:extLst>
              <a:ext uri="{FF2B5EF4-FFF2-40B4-BE49-F238E27FC236}">
                <a16:creationId xmlns:a16="http://schemas.microsoft.com/office/drawing/2014/main" id="{8A314E91-756E-1B7D-3AE3-7C951563D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90" y="3154928"/>
            <a:ext cx="2362200" cy="193357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B7E2C955-D3F6-A764-6DFF-FD69522C41B6}"/>
              </a:ext>
            </a:extLst>
          </p:cNvPr>
          <p:cNvSpPr>
            <a:spLocks noGrp="1"/>
          </p:cNvSpPr>
          <p:nvPr>
            <p:ph type="sldNum" sz="quarter" idx="12"/>
          </p:nvPr>
        </p:nvSpPr>
        <p:spPr/>
        <p:txBody>
          <a:bodyPr/>
          <a:lstStyle/>
          <a:p>
            <a:fld id="{EC148AD2-1B53-4099-9276-3B391BC86C7A}" type="slidenum">
              <a:rPr kumimoji="1" lang="ja-JP" altLang="en-US" smtClean="0"/>
              <a:t>1</a:t>
            </a:fld>
            <a:endParaRPr kumimoji="1" lang="ja-JP" altLang="en-US"/>
          </a:p>
        </p:txBody>
      </p:sp>
      <p:sp>
        <p:nvSpPr>
          <p:cNvPr id="4" name="テキスト ボックス 3">
            <a:extLst>
              <a:ext uri="{FF2B5EF4-FFF2-40B4-BE49-F238E27FC236}">
                <a16:creationId xmlns:a16="http://schemas.microsoft.com/office/drawing/2014/main" id="{CA2FF7A2-A7B6-A4B1-6BC5-EFFC584211AE}"/>
              </a:ext>
            </a:extLst>
          </p:cNvPr>
          <p:cNvSpPr txBox="1"/>
          <p:nvPr/>
        </p:nvSpPr>
        <p:spPr>
          <a:xfrm>
            <a:off x="1875876" y="634424"/>
            <a:ext cx="6154249" cy="523220"/>
          </a:xfrm>
          <a:prstGeom prst="rect">
            <a:avLst/>
          </a:prstGeom>
          <a:noFill/>
        </p:spPr>
        <p:txBody>
          <a:bodyPr wrap="none" rtlCol="0">
            <a:spAutoFit/>
          </a:bodyPr>
          <a:lstStyle/>
          <a:p>
            <a:r>
              <a:rPr kumimoji="1" lang="ja-JP" altLang="en-US" sz="2800" dirty="0"/>
              <a:t>クフ王の大ピラミッドの研究　</a:t>
            </a:r>
            <a:r>
              <a:rPr kumimoji="1" lang="en-US" altLang="ja-JP" sz="2800" dirty="0" err="1"/>
              <a:t>neo_2</a:t>
            </a:r>
            <a:endParaRPr kumimoji="1" lang="ja-JP" altLang="en-US" sz="2800" dirty="0"/>
          </a:p>
        </p:txBody>
      </p:sp>
      <p:grpSp>
        <p:nvGrpSpPr>
          <p:cNvPr id="13" name="グループ化 12">
            <a:extLst>
              <a:ext uri="{FF2B5EF4-FFF2-40B4-BE49-F238E27FC236}">
                <a16:creationId xmlns:a16="http://schemas.microsoft.com/office/drawing/2014/main" id="{9DFAFA97-FFEF-A85F-A32F-39ACF5A4CB65}"/>
              </a:ext>
            </a:extLst>
          </p:cNvPr>
          <p:cNvGrpSpPr/>
          <p:nvPr/>
        </p:nvGrpSpPr>
        <p:grpSpPr>
          <a:xfrm>
            <a:off x="3958177" y="5658608"/>
            <a:ext cx="1989647" cy="861552"/>
            <a:chOff x="4305782" y="5658608"/>
            <a:chExt cx="1989647" cy="861552"/>
          </a:xfrm>
        </p:grpSpPr>
        <p:sp>
          <p:nvSpPr>
            <p:cNvPr id="8" name="テキスト ボックス 7">
              <a:extLst>
                <a:ext uri="{FF2B5EF4-FFF2-40B4-BE49-F238E27FC236}">
                  <a16:creationId xmlns:a16="http://schemas.microsoft.com/office/drawing/2014/main" id="{3D059EA3-8BBC-1889-B4C4-E6D58687F2BE}"/>
                </a:ext>
              </a:extLst>
            </p:cNvPr>
            <p:cNvSpPr txBox="1"/>
            <p:nvPr/>
          </p:nvSpPr>
          <p:spPr>
            <a:xfrm>
              <a:off x="4368298" y="6150828"/>
              <a:ext cx="1617751" cy="369332"/>
            </a:xfrm>
            <a:prstGeom prst="rect">
              <a:avLst/>
            </a:prstGeom>
            <a:noFill/>
          </p:spPr>
          <p:txBody>
            <a:bodyPr wrap="none" rtlCol="0">
              <a:spAutoFit/>
            </a:bodyPr>
            <a:lstStyle/>
            <a:p>
              <a:r>
                <a:rPr kumimoji="1" lang="en-US" altLang="ja-JP" dirty="0"/>
                <a:t>2025</a:t>
              </a:r>
              <a:r>
                <a:rPr kumimoji="1" lang="ja-JP" altLang="en-US" dirty="0"/>
                <a:t>年</a:t>
              </a:r>
              <a:r>
                <a:rPr kumimoji="1" lang="en-US" altLang="ja-JP" dirty="0"/>
                <a:t>1</a:t>
              </a:r>
              <a:r>
                <a:rPr kumimoji="1" lang="ja-JP" altLang="en-US" dirty="0"/>
                <a:t>月</a:t>
              </a:r>
              <a:r>
                <a:rPr kumimoji="1" lang="en-US" altLang="ja-JP" dirty="0"/>
                <a:t>9</a:t>
              </a:r>
              <a:r>
                <a:rPr kumimoji="1" lang="ja-JP" altLang="en-US" dirty="0"/>
                <a:t>日</a:t>
              </a:r>
            </a:p>
          </p:txBody>
        </p:sp>
        <p:sp>
          <p:nvSpPr>
            <p:cNvPr id="9" name="テキスト ボックス 8">
              <a:extLst>
                <a:ext uri="{FF2B5EF4-FFF2-40B4-BE49-F238E27FC236}">
                  <a16:creationId xmlns:a16="http://schemas.microsoft.com/office/drawing/2014/main" id="{31FB740B-894D-8CA7-346A-C103C131E730}"/>
                </a:ext>
              </a:extLst>
            </p:cNvPr>
            <p:cNvSpPr txBox="1"/>
            <p:nvPr/>
          </p:nvSpPr>
          <p:spPr>
            <a:xfrm>
              <a:off x="4305782" y="5658608"/>
              <a:ext cx="1989647" cy="523220"/>
            </a:xfrm>
            <a:prstGeom prst="rect">
              <a:avLst/>
            </a:prstGeom>
            <a:noFill/>
          </p:spPr>
          <p:txBody>
            <a:bodyPr wrap="none" rtlCol="0">
              <a:spAutoFit/>
            </a:bodyPr>
            <a:lstStyle/>
            <a:p>
              <a:r>
                <a:rPr kumimoji="1" lang="ja-JP" altLang="en-US" sz="2800" dirty="0"/>
                <a:t>尾 田   正 二</a:t>
              </a:r>
            </a:p>
          </p:txBody>
        </p:sp>
      </p:grpSp>
      <p:grpSp>
        <p:nvGrpSpPr>
          <p:cNvPr id="12" name="グループ化 11">
            <a:extLst>
              <a:ext uri="{FF2B5EF4-FFF2-40B4-BE49-F238E27FC236}">
                <a16:creationId xmlns:a16="http://schemas.microsoft.com/office/drawing/2014/main" id="{DBA1451B-021F-57E6-610E-2EAD26F00F45}"/>
              </a:ext>
            </a:extLst>
          </p:cNvPr>
          <p:cNvGrpSpPr/>
          <p:nvPr/>
        </p:nvGrpSpPr>
        <p:grpSpPr>
          <a:xfrm>
            <a:off x="2910517" y="3802358"/>
            <a:ext cx="4013109" cy="1330460"/>
            <a:chOff x="2910517" y="3802358"/>
            <a:chExt cx="4013109" cy="1330460"/>
          </a:xfrm>
        </p:grpSpPr>
        <p:pic>
          <p:nvPicPr>
            <p:cNvPr id="5124" name="Picture 4" descr="ツタンカーメンイラスト｜無料イラスト・フリー素材なら「イラストAC」">
              <a:extLst>
                <a:ext uri="{FF2B5EF4-FFF2-40B4-BE49-F238E27FC236}">
                  <a16:creationId xmlns:a16="http://schemas.microsoft.com/office/drawing/2014/main" id="{6F21E316-A00F-A3AC-25ED-219ECF90B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840" y="3945340"/>
              <a:ext cx="1187786" cy="11843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スフィンクス | 無料イラスト＆かわいいフリー素材集 ねこ画伯コハクちゃん">
              <a:extLst>
                <a:ext uri="{FF2B5EF4-FFF2-40B4-BE49-F238E27FC236}">
                  <a16:creationId xmlns:a16="http://schemas.microsoft.com/office/drawing/2014/main" id="{0EE4CC51-316D-33B6-29D8-8D06F695E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10517" y="3802358"/>
              <a:ext cx="1262070" cy="126207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ホルスイラスト｜無料イラスト・フリー素材なら「イラストAC」">
              <a:extLst>
                <a:ext uri="{FF2B5EF4-FFF2-40B4-BE49-F238E27FC236}">
                  <a16:creationId xmlns:a16="http://schemas.microsoft.com/office/drawing/2014/main" id="{8268DCD5-F954-CA6B-1A08-E345C7FBE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72587" y="3945340"/>
              <a:ext cx="838220" cy="118747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セト神イラスト｜無料イラスト・フリー素材なら「イラストAC」">
              <a:extLst>
                <a:ext uri="{FF2B5EF4-FFF2-40B4-BE49-F238E27FC236}">
                  <a16:creationId xmlns:a16="http://schemas.microsoft.com/office/drawing/2014/main" id="{1645BF99-E7BD-7882-AD94-62306B572D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515" y="3867573"/>
              <a:ext cx="890873" cy="126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a:extLst>
              <a:ext uri="{FF2B5EF4-FFF2-40B4-BE49-F238E27FC236}">
                <a16:creationId xmlns:a16="http://schemas.microsoft.com/office/drawing/2014/main" id="{2A57F612-EC5E-B201-17A2-C8E1F5FE3C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7063" y="1381205"/>
            <a:ext cx="357187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ひらめいて嬉しそうな猫イラスト - No: 22651505｜無料イラスト・フリー素材なら「イラストAC」">
            <a:extLst>
              <a:ext uri="{FF2B5EF4-FFF2-40B4-BE49-F238E27FC236}">
                <a16:creationId xmlns:a16="http://schemas.microsoft.com/office/drawing/2014/main" id="{4192BD60-B727-05C9-CE3E-06E69BFF05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3650" y="3134357"/>
            <a:ext cx="1974715" cy="197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897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177013B-7184-6FFF-ECFE-62520C7BFD48}"/>
              </a:ext>
            </a:extLst>
          </p:cNvPr>
          <p:cNvSpPr>
            <a:spLocks noGrp="1"/>
          </p:cNvSpPr>
          <p:nvPr>
            <p:ph type="sldNum" sz="quarter" idx="12"/>
          </p:nvPr>
        </p:nvSpPr>
        <p:spPr/>
        <p:txBody>
          <a:bodyPr/>
          <a:lstStyle/>
          <a:p>
            <a:fld id="{EC148AD2-1B53-4099-9276-3B391BC86C7A}" type="slidenum">
              <a:rPr kumimoji="1" lang="ja-JP" altLang="en-US" smtClean="0"/>
              <a:t>10</a:t>
            </a:fld>
            <a:endParaRPr kumimoji="1" lang="ja-JP" altLang="en-US"/>
          </a:p>
        </p:txBody>
      </p:sp>
      <p:sp>
        <p:nvSpPr>
          <p:cNvPr id="3" name="テキスト ボックス 2">
            <a:extLst>
              <a:ext uri="{FF2B5EF4-FFF2-40B4-BE49-F238E27FC236}">
                <a16:creationId xmlns:a16="http://schemas.microsoft.com/office/drawing/2014/main" id="{BCE158C6-FB70-5D8A-16F3-051C3D9FEF7F}"/>
              </a:ext>
            </a:extLst>
          </p:cNvPr>
          <p:cNvSpPr txBox="1"/>
          <p:nvPr/>
        </p:nvSpPr>
        <p:spPr>
          <a:xfrm>
            <a:off x="594245" y="4268277"/>
            <a:ext cx="1809344" cy="461665"/>
          </a:xfrm>
          <a:prstGeom prst="rect">
            <a:avLst/>
          </a:prstGeom>
          <a:noFill/>
        </p:spPr>
        <p:txBody>
          <a:bodyPr wrap="square" rtlCol="0">
            <a:spAutoFit/>
          </a:bodyPr>
          <a:lstStyle/>
          <a:p>
            <a:pPr algn="l"/>
            <a:r>
              <a:rPr kumimoji="1" lang="ja-JP" altLang="en-US" sz="2400" b="1" dirty="0"/>
              <a:t>それでも、</a:t>
            </a:r>
          </a:p>
        </p:txBody>
      </p:sp>
      <p:pic>
        <p:nvPicPr>
          <p:cNvPr id="4" name="Picture 2">
            <a:extLst>
              <a:ext uri="{FF2B5EF4-FFF2-40B4-BE49-F238E27FC236}">
                <a16:creationId xmlns:a16="http://schemas.microsoft.com/office/drawing/2014/main" id="{30601076-F80E-70A4-C6E6-7766BB684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52030" y="570640"/>
            <a:ext cx="3903118" cy="294470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0F6C2F5-99AE-C444-5F64-3F0009907E10}"/>
              </a:ext>
            </a:extLst>
          </p:cNvPr>
          <p:cNvSpPr txBox="1"/>
          <p:nvPr/>
        </p:nvSpPr>
        <p:spPr>
          <a:xfrm>
            <a:off x="1347681" y="3638678"/>
            <a:ext cx="2698175"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スネフェル王の崩れピラミッド</a:t>
            </a:r>
            <a:endParaRPr kumimoji="1" lang="en-US" altLang="ja-JP"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（メイドゥーム）</a:t>
            </a:r>
          </a:p>
        </p:txBody>
      </p:sp>
      <p:sp>
        <p:nvSpPr>
          <p:cNvPr id="7" name="テキスト ボックス 6">
            <a:extLst>
              <a:ext uri="{FF2B5EF4-FFF2-40B4-BE49-F238E27FC236}">
                <a16:creationId xmlns:a16="http://schemas.microsoft.com/office/drawing/2014/main" id="{D350FC53-A15B-7008-7F1D-3065D14962D1}"/>
              </a:ext>
            </a:extLst>
          </p:cNvPr>
          <p:cNvSpPr txBox="1"/>
          <p:nvPr/>
        </p:nvSpPr>
        <p:spPr>
          <a:xfrm>
            <a:off x="4573905" y="566520"/>
            <a:ext cx="4844416" cy="830997"/>
          </a:xfrm>
          <a:prstGeom prst="rect">
            <a:avLst/>
          </a:prstGeom>
          <a:noFill/>
        </p:spPr>
        <p:txBody>
          <a:bodyPr wrap="square" rtlCol="0">
            <a:spAutoFit/>
          </a:bodyPr>
          <a:lstStyle/>
          <a:p>
            <a:pPr algn="l"/>
            <a:r>
              <a:rPr kumimoji="1" lang="ja-JP" altLang="en-US" sz="1600" dirty="0"/>
              <a:t>当時は地下構造内の照明に松明を使用した。松明を長時間使用した場合、地下構造内部は酸欠となり、死亡事故が起きたはず。</a:t>
            </a:r>
            <a:endParaRPr kumimoji="1" lang="en-US" altLang="ja-JP" sz="1600" dirty="0"/>
          </a:p>
        </p:txBody>
      </p:sp>
      <p:sp>
        <p:nvSpPr>
          <p:cNvPr id="8" name="テキスト ボックス 7">
            <a:extLst>
              <a:ext uri="{FF2B5EF4-FFF2-40B4-BE49-F238E27FC236}">
                <a16:creationId xmlns:a16="http://schemas.microsoft.com/office/drawing/2014/main" id="{7E03D936-E5EA-C947-428A-16084B98CEED}"/>
              </a:ext>
            </a:extLst>
          </p:cNvPr>
          <p:cNvSpPr txBox="1"/>
          <p:nvPr/>
        </p:nvSpPr>
        <p:spPr>
          <a:xfrm>
            <a:off x="4596736" y="1734426"/>
            <a:ext cx="3761792" cy="1323439"/>
          </a:xfrm>
          <a:prstGeom prst="rect">
            <a:avLst/>
          </a:prstGeom>
          <a:noFill/>
        </p:spPr>
        <p:txBody>
          <a:bodyPr wrap="square" rtlCol="0">
            <a:spAutoFit/>
          </a:bodyPr>
          <a:lstStyle/>
          <a:p>
            <a:pPr algn="l"/>
            <a:r>
              <a:rPr kumimoji="1" lang="ja-JP" altLang="en-US" sz="1600" dirty="0"/>
              <a:t>当時は燃焼による酸素の消費、酸欠による死亡が理解されていなかったため、死亡事故は「死の神」のせいと考えられた。（オシリス神信仰はもっと新しいとされている）</a:t>
            </a:r>
          </a:p>
        </p:txBody>
      </p:sp>
      <p:pic>
        <p:nvPicPr>
          <p:cNvPr id="5122" name="Picture 2" descr="古代エジプトの神々">
            <a:extLst>
              <a:ext uri="{FF2B5EF4-FFF2-40B4-BE49-F238E27FC236}">
                <a16:creationId xmlns:a16="http://schemas.microsoft.com/office/drawing/2014/main" id="{2FE76A40-DDB4-29BE-1046-70455BE0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886" y="1978330"/>
            <a:ext cx="866435" cy="198042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16D8DA0B-B7B8-F26B-9826-FFA429131B5D}"/>
              </a:ext>
            </a:extLst>
          </p:cNvPr>
          <p:cNvSpPr txBox="1"/>
          <p:nvPr/>
        </p:nvSpPr>
        <p:spPr>
          <a:xfrm>
            <a:off x="594244" y="4880998"/>
            <a:ext cx="8325369" cy="707886"/>
          </a:xfrm>
          <a:prstGeom prst="rect">
            <a:avLst/>
          </a:prstGeom>
          <a:noFill/>
          <a:ln>
            <a:solidFill>
              <a:schemeClr val="accent1"/>
            </a:solidFill>
          </a:ln>
        </p:spPr>
        <p:txBody>
          <a:bodyPr wrap="square" rtlCol="0">
            <a:spAutoFit/>
          </a:bodyPr>
          <a:lstStyle/>
          <a:p>
            <a:pPr algn="l"/>
            <a:r>
              <a:rPr kumimoji="1" lang="ja-JP" altLang="en-US" sz="2000" dirty="0"/>
              <a:t>ピラミッドをつくったスネフェル王は、どうにか解決策をみつけようと次々にピラミッドの試行を続けた。</a:t>
            </a:r>
            <a:endParaRPr kumimoji="1" lang="en-US" altLang="ja-JP" sz="2000" dirty="0"/>
          </a:p>
        </p:txBody>
      </p:sp>
      <p:sp>
        <p:nvSpPr>
          <p:cNvPr id="6" name="テキスト ボックス 5">
            <a:extLst>
              <a:ext uri="{FF2B5EF4-FFF2-40B4-BE49-F238E27FC236}">
                <a16:creationId xmlns:a16="http://schemas.microsoft.com/office/drawing/2014/main" id="{5232F9E2-A9DF-592E-A756-F65E63EA63A3}"/>
              </a:ext>
            </a:extLst>
          </p:cNvPr>
          <p:cNvSpPr txBox="1"/>
          <p:nvPr/>
        </p:nvSpPr>
        <p:spPr>
          <a:xfrm>
            <a:off x="594245" y="5831028"/>
            <a:ext cx="8325369" cy="707886"/>
          </a:xfrm>
          <a:prstGeom prst="rect">
            <a:avLst/>
          </a:prstGeom>
          <a:noFill/>
          <a:ln>
            <a:solidFill>
              <a:schemeClr val="accent1"/>
            </a:solidFill>
          </a:ln>
        </p:spPr>
        <p:txBody>
          <a:bodyPr wrap="square" rtlCol="0">
            <a:spAutoFit/>
          </a:bodyPr>
          <a:lstStyle/>
          <a:p>
            <a:pPr algn="l"/>
            <a:r>
              <a:rPr kumimoji="1" lang="ja-JP" altLang="en-US" sz="2000" dirty="0"/>
              <a:t>その過程で、ピラミッドは王墓からオシリス（またはイシス）の神殿に位置づけが変化していった（のかも）。</a:t>
            </a:r>
          </a:p>
        </p:txBody>
      </p:sp>
    </p:spTree>
    <p:extLst>
      <p:ext uri="{BB962C8B-B14F-4D97-AF65-F5344CB8AC3E}">
        <p14:creationId xmlns:p14="http://schemas.microsoft.com/office/powerpoint/2010/main" val="334987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ancientegypt - Internal Architecture Of The Egyptian Pyramids - Why are they so different? ">
            <a:extLst>
              <a:ext uri="{FF2B5EF4-FFF2-40B4-BE49-F238E27FC236}">
                <a16:creationId xmlns:a16="http://schemas.microsoft.com/office/drawing/2014/main" id="{BFD637B6-FF25-2497-6B87-93ADD92C1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152"/>
          <a:stretch/>
        </p:blipFill>
        <p:spPr bwMode="auto">
          <a:xfrm>
            <a:off x="176805" y="4921435"/>
            <a:ext cx="2617707" cy="193656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コネクタ 12">
            <a:extLst>
              <a:ext uri="{FF2B5EF4-FFF2-40B4-BE49-F238E27FC236}">
                <a16:creationId xmlns:a16="http://schemas.microsoft.com/office/drawing/2014/main" id="{A35817E4-2522-39C7-2666-619FB4FE4A6A}"/>
              </a:ext>
            </a:extLst>
          </p:cNvPr>
          <p:cNvCxnSpPr>
            <a:cxnSpLocks/>
          </p:cNvCxnSpPr>
          <p:nvPr/>
        </p:nvCxnSpPr>
        <p:spPr>
          <a:xfrm>
            <a:off x="1828525" y="6605642"/>
            <a:ext cx="81027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4" name="グループ化 23">
            <a:extLst>
              <a:ext uri="{FF2B5EF4-FFF2-40B4-BE49-F238E27FC236}">
                <a16:creationId xmlns:a16="http://schemas.microsoft.com/office/drawing/2014/main" id="{89467AC5-AFEC-8F80-FC6E-E0E60B66173F}"/>
              </a:ext>
            </a:extLst>
          </p:cNvPr>
          <p:cNvGrpSpPr/>
          <p:nvPr/>
        </p:nvGrpSpPr>
        <p:grpSpPr>
          <a:xfrm>
            <a:off x="1727250" y="6402977"/>
            <a:ext cx="810279" cy="292040"/>
            <a:chOff x="1675344" y="6462153"/>
            <a:chExt cx="810279" cy="292040"/>
          </a:xfrm>
        </p:grpSpPr>
        <p:sp>
          <p:nvSpPr>
            <p:cNvPr id="18" name="テキスト ボックス 17">
              <a:extLst>
                <a:ext uri="{FF2B5EF4-FFF2-40B4-BE49-F238E27FC236}">
                  <a16:creationId xmlns:a16="http://schemas.microsoft.com/office/drawing/2014/main" id="{43F38CFD-C075-B202-E168-48C47722B64F}"/>
                </a:ext>
              </a:extLst>
            </p:cNvPr>
            <p:cNvSpPr txBox="1"/>
            <p:nvPr/>
          </p:nvSpPr>
          <p:spPr>
            <a:xfrm>
              <a:off x="2077214" y="6462153"/>
              <a:ext cx="399247" cy="253916"/>
            </a:xfrm>
            <a:prstGeom prst="rect">
              <a:avLst/>
            </a:prstGeom>
            <a:noFill/>
          </p:spPr>
          <p:txBody>
            <a:bodyPr wrap="square" rtlCol="0">
              <a:spAutoFit/>
            </a:bodyPr>
            <a:lstStyle/>
            <a:p>
              <a:pPr algn="ctr"/>
              <a:r>
                <a:rPr kumimoji="1" lang="en-US" altLang="ja-JP" sz="1050" b="1" dirty="0"/>
                <a:t>27</a:t>
              </a:r>
              <a:endParaRPr kumimoji="1" lang="ja-JP" altLang="en-US" sz="1050" b="1" dirty="0"/>
            </a:p>
          </p:txBody>
        </p:sp>
        <p:grpSp>
          <p:nvGrpSpPr>
            <p:cNvPr id="23" name="グループ化 22">
              <a:extLst>
                <a:ext uri="{FF2B5EF4-FFF2-40B4-BE49-F238E27FC236}">
                  <a16:creationId xmlns:a16="http://schemas.microsoft.com/office/drawing/2014/main" id="{31D5A098-16EB-B06A-DB45-F30F7EF604AB}"/>
                </a:ext>
              </a:extLst>
            </p:cNvPr>
            <p:cNvGrpSpPr/>
            <p:nvPr/>
          </p:nvGrpSpPr>
          <p:grpSpPr>
            <a:xfrm>
              <a:off x="1675344" y="6541912"/>
              <a:ext cx="810279" cy="212281"/>
              <a:chOff x="1675344" y="6541912"/>
              <a:chExt cx="810279" cy="212281"/>
            </a:xfrm>
          </p:grpSpPr>
          <p:cxnSp>
            <p:nvCxnSpPr>
              <p:cNvPr id="15" name="直線コネクタ 14">
                <a:extLst>
                  <a:ext uri="{FF2B5EF4-FFF2-40B4-BE49-F238E27FC236}">
                    <a16:creationId xmlns:a16="http://schemas.microsoft.com/office/drawing/2014/main" id="{EDBB246B-4874-4D4F-6188-BD50FE70530F}"/>
                  </a:ext>
                </a:extLst>
              </p:cNvPr>
              <p:cNvCxnSpPr>
                <a:cxnSpLocks/>
              </p:cNvCxnSpPr>
              <p:nvPr/>
            </p:nvCxnSpPr>
            <p:spPr>
              <a:xfrm rot="19980000">
                <a:off x="1835505" y="6542240"/>
                <a:ext cx="54000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部分円 16">
                <a:extLst>
                  <a:ext uri="{FF2B5EF4-FFF2-40B4-BE49-F238E27FC236}">
                    <a16:creationId xmlns:a16="http://schemas.microsoft.com/office/drawing/2014/main" id="{3F28C397-433F-5BB5-EF52-C5F6986C9956}"/>
                  </a:ext>
                </a:extLst>
              </p:cNvPr>
              <p:cNvSpPr/>
              <p:nvPr/>
            </p:nvSpPr>
            <p:spPr>
              <a:xfrm flipV="1">
                <a:off x="1831860" y="6541912"/>
                <a:ext cx="212281" cy="212281"/>
              </a:xfrm>
              <a:prstGeom prst="pie">
                <a:avLst>
                  <a:gd name="adj1" fmla="val 0"/>
                  <a:gd name="adj2" fmla="val 16415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0" name="直線コネクタ 19">
                <a:extLst>
                  <a:ext uri="{FF2B5EF4-FFF2-40B4-BE49-F238E27FC236}">
                    <a16:creationId xmlns:a16="http://schemas.microsoft.com/office/drawing/2014/main" id="{29DC9F59-05DB-1074-0987-A2B8C7C1C014}"/>
                  </a:ext>
                </a:extLst>
              </p:cNvPr>
              <p:cNvCxnSpPr>
                <a:cxnSpLocks/>
              </p:cNvCxnSpPr>
              <p:nvPr/>
            </p:nvCxnSpPr>
            <p:spPr>
              <a:xfrm>
                <a:off x="1675344" y="6664817"/>
                <a:ext cx="810279" cy="0"/>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34" name="グループ化 33">
            <a:extLst>
              <a:ext uri="{FF2B5EF4-FFF2-40B4-BE49-F238E27FC236}">
                <a16:creationId xmlns:a16="http://schemas.microsoft.com/office/drawing/2014/main" id="{47DE0B58-23A7-BD58-97ED-A0C7919307BF}"/>
              </a:ext>
            </a:extLst>
          </p:cNvPr>
          <p:cNvGrpSpPr/>
          <p:nvPr/>
        </p:nvGrpSpPr>
        <p:grpSpPr>
          <a:xfrm>
            <a:off x="256841" y="3044814"/>
            <a:ext cx="2617706" cy="1936565"/>
            <a:chOff x="281137" y="3103990"/>
            <a:chExt cx="2617706" cy="1936565"/>
          </a:xfrm>
        </p:grpSpPr>
        <p:pic>
          <p:nvPicPr>
            <p:cNvPr id="3082" name="Picture 10" descr="r/ancientegypt - Internal Architecture Of The Egyptian Pyramids - Why are they so different? ">
              <a:extLst>
                <a:ext uri="{FF2B5EF4-FFF2-40B4-BE49-F238E27FC236}">
                  <a16:creationId xmlns:a16="http://schemas.microsoft.com/office/drawing/2014/main" id="{53685427-46A4-1D08-AC0A-8464A0AF6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153"/>
            <a:stretch/>
          </p:blipFill>
          <p:spPr bwMode="auto">
            <a:xfrm>
              <a:off x="281137" y="3103990"/>
              <a:ext cx="2617706" cy="193656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F15349EF-8919-7760-12BB-293C279A0518}"/>
                </a:ext>
              </a:extLst>
            </p:cNvPr>
            <p:cNvGrpSpPr/>
            <p:nvPr/>
          </p:nvGrpSpPr>
          <p:grpSpPr>
            <a:xfrm>
              <a:off x="734455" y="4574536"/>
              <a:ext cx="816898" cy="307791"/>
              <a:chOff x="773092" y="4323398"/>
              <a:chExt cx="816898" cy="307791"/>
            </a:xfrm>
          </p:grpSpPr>
          <p:sp>
            <p:nvSpPr>
              <p:cNvPr id="26" name="テキスト ボックス 25">
                <a:extLst>
                  <a:ext uri="{FF2B5EF4-FFF2-40B4-BE49-F238E27FC236}">
                    <a16:creationId xmlns:a16="http://schemas.microsoft.com/office/drawing/2014/main" id="{677ED545-64D5-E341-FB81-5120BA8EEF56}"/>
                  </a:ext>
                </a:extLst>
              </p:cNvPr>
              <p:cNvSpPr txBox="1"/>
              <p:nvPr/>
            </p:nvSpPr>
            <p:spPr>
              <a:xfrm>
                <a:off x="773092" y="4323398"/>
                <a:ext cx="399247" cy="253916"/>
              </a:xfrm>
              <a:prstGeom prst="rect">
                <a:avLst/>
              </a:prstGeom>
              <a:noFill/>
            </p:spPr>
            <p:txBody>
              <a:bodyPr wrap="square" rtlCol="0">
                <a:spAutoFit/>
              </a:bodyPr>
              <a:lstStyle/>
              <a:p>
                <a:pPr algn="ctr"/>
                <a:r>
                  <a:rPr kumimoji="1" lang="en-US" altLang="ja-JP" sz="1050" b="1" dirty="0"/>
                  <a:t>23</a:t>
                </a:r>
                <a:endParaRPr kumimoji="1" lang="ja-JP" altLang="en-US" sz="1050" b="1" dirty="0"/>
              </a:p>
            </p:txBody>
          </p:sp>
          <p:grpSp>
            <p:nvGrpSpPr>
              <p:cNvPr id="32" name="グループ化 31">
                <a:extLst>
                  <a:ext uri="{FF2B5EF4-FFF2-40B4-BE49-F238E27FC236}">
                    <a16:creationId xmlns:a16="http://schemas.microsoft.com/office/drawing/2014/main" id="{1184CF08-9D5A-DA2F-1B61-E435E06AEE99}"/>
                  </a:ext>
                </a:extLst>
              </p:cNvPr>
              <p:cNvGrpSpPr/>
              <p:nvPr/>
            </p:nvGrpSpPr>
            <p:grpSpPr>
              <a:xfrm>
                <a:off x="779711" y="4418908"/>
                <a:ext cx="810279" cy="212281"/>
                <a:chOff x="779711" y="4418908"/>
                <a:chExt cx="810279" cy="212281"/>
              </a:xfrm>
            </p:grpSpPr>
            <p:cxnSp>
              <p:nvCxnSpPr>
                <p:cNvPr id="28" name="直線コネクタ 27">
                  <a:extLst>
                    <a:ext uri="{FF2B5EF4-FFF2-40B4-BE49-F238E27FC236}">
                      <a16:creationId xmlns:a16="http://schemas.microsoft.com/office/drawing/2014/main" id="{9EEC41AD-E4CF-0527-4977-C79323ADBD4F}"/>
                    </a:ext>
                  </a:extLst>
                </p:cNvPr>
                <p:cNvCxnSpPr>
                  <a:cxnSpLocks/>
                </p:cNvCxnSpPr>
                <p:nvPr/>
              </p:nvCxnSpPr>
              <p:spPr>
                <a:xfrm rot="1380000" flipH="1">
                  <a:off x="889829" y="4428896"/>
                  <a:ext cx="540000" cy="0"/>
                </a:xfrm>
                <a:prstGeom prst="line">
                  <a:avLst/>
                </a:prstGeom>
              </p:spPr>
              <p:style>
                <a:lnRef idx="2">
                  <a:schemeClr val="accent1"/>
                </a:lnRef>
                <a:fillRef idx="0">
                  <a:schemeClr val="accent1"/>
                </a:fillRef>
                <a:effectRef idx="1">
                  <a:schemeClr val="accent1"/>
                </a:effectRef>
                <a:fontRef idx="minor">
                  <a:schemeClr val="tx1"/>
                </a:fontRef>
              </p:style>
            </p:cxnSp>
            <p:sp>
              <p:nvSpPr>
                <p:cNvPr id="29" name="部分円 28">
                  <a:extLst>
                    <a:ext uri="{FF2B5EF4-FFF2-40B4-BE49-F238E27FC236}">
                      <a16:creationId xmlns:a16="http://schemas.microsoft.com/office/drawing/2014/main" id="{6DE8010B-719C-D45C-CFEF-E7927F51B5BE}"/>
                    </a:ext>
                  </a:extLst>
                </p:cNvPr>
                <p:cNvSpPr/>
                <p:nvPr/>
              </p:nvSpPr>
              <p:spPr>
                <a:xfrm flipH="1" flipV="1">
                  <a:off x="1221193" y="4418908"/>
                  <a:ext cx="212281" cy="212281"/>
                </a:xfrm>
                <a:prstGeom prst="pie">
                  <a:avLst>
                    <a:gd name="adj1" fmla="val 0"/>
                    <a:gd name="adj2" fmla="val 12376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0" name="直線コネクタ 29">
                  <a:extLst>
                    <a:ext uri="{FF2B5EF4-FFF2-40B4-BE49-F238E27FC236}">
                      <a16:creationId xmlns:a16="http://schemas.microsoft.com/office/drawing/2014/main" id="{6197A137-8CD9-CC2C-7DB8-783117A38AFD}"/>
                    </a:ext>
                  </a:extLst>
                </p:cNvPr>
                <p:cNvCxnSpPr>
                  <a:cxnSpLocks/>
                </p:cNvCxnSpPr>
                <p:nvPr/>
              </p:nvCxnSpPr>
              <p:spPr>
                <a:xfrm flipH="1">
                  <a:off x="779711" y="4541813"/>
                  <a:ext cx="810279" cy="0"/>
                </a:xfrm>
                <a:prstGeom prst="line">
                  <a:avLst/>
                </a:prstGeom>
              </p:spPr>
              <p:style>
                <a:lnRef idx="2">
                  <a:schemeClr val="accent1"/>
                </a:lnRef>
                <a:fillRef idx="0">
                  <a:schemeClr val="accent1"/>
                </a:fillRef>
                <a:effectRef idx="1">
                  <a:schemeClr val="accent1"/>
                </a:effectRef>
                <a:fontRef idx="minor">
                  <a:schemeClr val="tx1"/>
                </a:fontRef>
              </p:style>
            </p:cxnSp>
          </p:grpSp>
        </p:grpSp>
      </p:grpSp>
      <p:sp>
        <p:nvSpPr>
          <p:cNvPr id="2" name="スライド番号プレースホルダー 1">
            <a:extLst>
              <a:ext uri="{FF2B5EF4-FFF2-40B4-BE49-F238E27FC236}">
                <a16:creationId xmlns:a16="http://schemas.microsoft.com/office/drawing/2014/main" id="{301F8C5C-CA6A-FC9E-D749-B36E6DCE0CB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3074" name="Picture 2">
            <a:extLst>
              <a:ext uri="{FF2B5EF4-FFF2-40B4-BE49-F238E27FC236}">
                <a16:creationId xmlns:a16="http://schemas.microsoft.com/office/drawing/2014/main" id="{6D801506-842E-57C1-BBA2-8BBC6A171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06" y="624055"/>
            <a:ext cx="2520000" cy="16776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09C8789-3B67-648C-6B00-836572D617C0}"/>
              </a:ext>
            </a:extLst>
          </p:cNvPr>
          <p:cNvSpPr txBox="1"/>
          <p:nvPr/>
        </p:nvSpPr>
        <p:spPr>
          <a:xfrm>
            <a:off x="2321510" y="129008"/>
            <a:ext cx="6587060"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スネフェル王の屈折ピラミッド（ダハシュール）</a:t>
            </a:r>
            <a:r>
              <a:rPr kumimoji="1" lang="en-US" altLang="ja-JP"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a:t>
            </a: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試作１号</a:t>
            </a:r>
          </a:p>
        </p:txBody>
      </p:sp>
      <p:sp>
        <p:nvSpPr>
          <p:cNvPr id="4" name="テキスト ボックス 3">
            <a:extLst>
              <a:ext uri="{FF2B5EF4-FFF2-40B4-BE49-F238E27FC236}">
                <a16:creationId xmlns:a16="http://schemas.microsoft.com/office/drawing/2014/main" id="{578297C9-4A9B-0E8E-CD83-D92C35ACCF80}"/>
              </a:ext>
            </a:extLst>
          </p:cNvPr>
          <p:cNvSpPr txBox="1"/>
          <p:nvPr/>
        </p:nvSpPr>
        <p:spPr>
          <a:xfrm>
            <a:off x="2948314" y="635800"/>
            <a:ext cx="653033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a:t>
            </a:r>
            <a:r>
              <a:rPr kumimoji="1" lang="en-US" altLang="ja-JP" sz="14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105m</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、底辺</a:t>
            </a:r>
            <a:r>
              <a:rPr kumimoji="1" lang="en-US" altLang="ja-JP" sz="14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189m</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であるが、特徴的なのは屈折ピラミッドの名のとおり途中で傾斜角度が変わっていて、下部は</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54</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27</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分、上部は</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43</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22</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分となっている。下側は石を内側に向けて斜めに積み、上側は平積みにしている。</a:t>
            </a:r>
          </a:p>
        </p:txBody>
      </p:sp>
      <p:sp>
        <p:nvSpPr>
          <p:cNvPr id="5" name="テキスト ボックス 4">
            <a:extLst>
              <a:ext uri="{FF2B5EF4-FFF2-40B4-BE49-F238E27FC236}">
                <a16:creationId xmlns:a16="http://schemas.microsoft.com/office/drawing/2014/main" id="{64566E62-7700-A802-BF37-A254CC1D622E}"/>
              </a:ext>
            </a:extLst>
          </p:cNvPr>
          <p:cNvSpPr txBox="1"/>
          <p:nvPr/>
        </p:nvSpPr>
        <p:spPr>
          <a:xfrm>
            <a:off x="2948315" y="1511924"/>
            <a:ext cx="6530338" cy="523220"/>
          </a:xfrm>
          <a:prstGeom prst="rect">
            <a:avLst/>
          </a:prstGeom>
          <a:noFill/>
        </p:spPr>
        <p:txBody>
          <a:bodyPr wrap="square" rtlCol="0">
            <a:spAutoFit/>
          </a:bodyPr>
          <a:lstStyle/>
          <a:p>
            <a:pPr algn="l"/>
            <a:r>
              <a:rPr kumimoji="1" lang="ja-JP" altLang="en-US" sz="1400" dirty="0"/>
              <a:t>ピラミッドの内部構造は比較的シンプルであり、地下の掘削部分は小規模である。</a:t>
            </a:r>
            <a:r>
              <a:rPr kumimoji="1" lang="ja-JP" altLang="en-US" sz="1400" dirty="0">
                <a:solidFill>
                  <a:srgbClr val="FF0000"/>
                </a:solidFill>
              </a:rPr>
              <a:t>２つの玄室を有し、それぞれに通じる入り口</a:t>
            </a:r>
            <a:r>
              <a:rPr kumimoji="1" lang="ja-JP" altLang="en-US" sz="1400" dirty="0"/>
              <a:t>（北と西）がある。</a:t>
            </a:r>
          </a:p>
        </p:txBody>
      </p:sp>
      <p:sp>
        <p:nvSpPr>
          <p:cNvPr id="6" name="テキスト ボックス 5">
            <a:extLst>
              <a:ext uri="{FF2B5EF4-FFF2-40B4-BE49-F238E27FC236}">
                <a16:creationId xmlns:a16="http://schemas.microsoft.com/office/drawing/2014/main" id="{BDBA1CC4-C660-0C9F-7139-5758EAFB5152}"/>
              </a:ext>
            </a:extLst>
          </p:cNvPr>
          <p:cNvSpPr txBox="1"/>
          <p:nvPr/>
        </p:nvSpPr>
        <p:spPr>
          <a:xfrm>
            <a:off x="222606" y="2405147"/>
            <a:ext cx="2973891" cy="523220"/>
          </a:xfrm>
          <a:prstGeom prst="rect">
            <a:avLst/>
          </a:prstGeom>
          <a:noFill/>
        </p:spPr>
        <p:txBody>
          <a:bodyPr wrap="none" rtlCol="0">
            <a:spAutoFit/>
          </a:bodyPr>
          <a:lstStyle/>
          <a:p>
            <a:pPr algn="l"/>
            <a:r>
              <a:rPr kumimoji="1" lang="ja-JP" altLang="en-US" sz="1400" dirty="0"/>
              <a:t>スネフェル王は</a:t>
            </a:r>
            <a:r>
              <a:rPr kumimoji="1" lang="en-US" altLang="ja-JP" sz="1400" dirty="0"/>
              <a:t>5</a:t>
            </a:r>
            <a:r>
              <a:rPr kumimoji="1" lang="ja-JP" altLang="en-US" sz="1400" dirty="0"/>
              <a:t>基のピラミッドを</a:t>
            </a:r>
            <a:endParaRPr kumimoji="1" lang="en-US" altLang="ja-JP" sz="1400" dirty="0"/>
          </a:p>
          <a:p>
            <a:pPr algn="l"/>
            <a:r>
              <a:rPr kumimoji="1" lang="ja-JP" altLang="en-US" sz="1400" dirty="0"/>
              <a:t>建設した。屈折ピラミッドは</a:t>
            </a:r>
            <a:r>
              <a:rPr kumimoji="1" lang="en-US" altLang="ja-JP" sz="1400" dirty="0"/>
              <a:t>4</a:t>
            </a:r>
            <a:r>
              <a:rPr kumimoji="1" lang="ja-JP" altLang="en-US" sz="1400" dirty="0"/>
              <a:t>番目</a:t>
            </a:r>
          </a:p>
        </p:txBody>
      </p:sp>
      <p:pic>
        <p:nvPicPr>
          <p:cNvPr id="1026" name="Picture 2">
            <a:extLst>
              <a:ext uri="{FF2B5EF4-FFF2-40B4-BE49-F238E27FC236}">
                <a16:creationId xmlns:a16="http://schemas.microsoft.com/office/drawing/2014/main" id="{88CF66C3-F5BB-BB36-9CAE-5839EB71B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025" y="2269325"/>
            <a:ext cx="4857750" cy="395287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725FD385-1802-F23D-CF0E-C096C462CA1F}"/>
              </a:ext>
            </a:extLst>
          </p:cNvPr>
          <p:cNvGrpSpPr/>
          <p:nvPr/>
        </p:nvGrpSpPr>
        <p:grpSpPr>
          <a:xfrm rot="16736135">
            <a:off x="7908717" y="4908364"/>
            <a:ext cx="994091" cy="430463"/>
            <a:chOff x="5764076" y="5745673"/>
            <a:chExt cx="994091" cy="430463"/>
          </a:xfrm>
        </p:grpSpPr>
        <p:cxnSp>
          <p:nvCxnSpPr>
            <p:cNvPr id="8" name="直線矢印コネクタ 7">
              <a:extLst>
                <a:ext uri="{FF2B5EF4-FFF2-40B4-BE49-F238E27FC236}">
                  <a16:creationId xmlns:a16="http://schemas.microsoft.com/office/drawing/2014/main" id="{BB8CAE3E-C936-2C9B-B769-204245DEA65B}"/>
                </a:ext>
              </a:extLst>
            </p:cNvPr>
            <p:cNvCxnSpPr>
              <a:cxnSpLocks/>
            </p:cNvCxnSpPr>
            <p:nvPr/>
          </p:nvCxnSpPr>
          <p:spPr>
            <a:xfrm>
              <a:off x="5764076" y="5745673"/>
              <a:ext cx="666232" cy="198251"/>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C5F0A853-EADD-C31B-3B8D-117F33342029}"/>
                </a:ext>
              </a:extLst>
            </p:cNvPr>
            <p:cNvSpPr txBox="1"/>
            <p:nvPr/>
          </p:nvSpPr>
          <p:spPr>
            <a:xfrm rot="6362386">
              <a:off x="6448627" y="5866595"/>
              <a:ext cx="311304" cy="307777"/>
            </a:xfrm>
            <a:prstGeom prst="rect">
              <a:avLst/>
            </a:prstGeom>
            <a:noFill/>
          </p:spPr>
          <p:txBody>
            <a:bodyPr wrap="none" rtlCol="0">
              <a:spAutoFit/>
            </a:bodyPr>
            <a:lstStyle/>
            <a:p>
              <a:pPr algn="l"/>
              <a:r>
                <a:rPr kumimoji="1" lang="en-US" altLang="ja-JP" sz="1400" dirty="0"/>
                <a:t>N</a:t>
              </a:r>
              <a:endParaRPr kumimoji="1" lang="ja-JP" altLang="en-US" sz="1400" dirty="0"/>
            </a:p>
          </p:txBody>
        </p:sp>
      </p:grpSp>
      <p:sp>
        <p:nvSpPr>
          <p:cNvPr id="9" name="テキスト ボックス 8">
            <a:extLst>
              <a:ext uri="{FF2B5EF4-FFF2-40B4-BE49-F238E27FC236}">
                <a16:creationId xmlns:a16="http://schemas.microsoft.com/office/drawing/2014/main" id="{DFE21E4B-A206-732D-046E-84BD4544063F}"/>
              </a:ext>
            </a:extLst>
          </p:cNvPr>
          <p:cNvSpPr txBox="1"/>
          <p:nvPr/>
        </p:nvSpPr>
        <p:spPr>
          <a:xfrm>
            <a:off x="222606" y="190563"/>
            <a:ext cx="1430200" cy="307777"/>
          </a:xfrm>
          <a:prstGeom prst="rect">
            <a:avLst/>
          </a:prstGeom>
          <a:noFill/>
        </p:spPr>
        <p:txBody>
          <a:bodyPr wrap="none" rtlCol="0">
            <a:spAutoFit/>
          </a:bodyPr>
          <a:lstStyle/>
          <a:p>
            <a:pPr algn="l"/>
            <a:r>
              <a:rPr kumimoji="1" lang="pt-BR" altLang="ja-JP" sz="1400" dirty="0"/>
              <a:t>29 47 N, 31.12 E</a:t>
            </a:r>
            <a:endParaRPr kumimoji="1" lang="ja-JP" altLang="en-US" sz="1400" dirty="0"/>
          </a:p>
        </p:txBody>
      </p:sp>
      <p:sp>
        <p:nvSpPr>
          <p:cNvPr id="12" name="テキスト ボックス 11">
            <a:extLst>
              <a:ext uri="{FF2B5EF4-FFF2-40B4-BE49-F238E27FC236}">
                <a16:creationId xmlns:a16="http://schemas.microsoft.com/office/drawing/2014/main" id="{E206927C-E076-BEB9-A78C-AE09414D7EDD}"/>
              </a:ext>
            </a:extLst>
          </p:cNvPr>
          <p:cNvSpPr txBox="1"/>
          <p:nvPr/>
        </p:nvSpPr>
        <p:spPr>
          <a:xfrm>
            <a:off x="3491325" y="2172604"/>
            <a:ext cx="949299" cy="400110"/>
          </a:xfrm>
          <a:prstGeom prst="rect">
            <a:avLst/>
          </a:prstGeom>
          <a:noFill/>
          <a:ln>
            <a:solidFill>
              <a:srgbClr val="FF0000"/>
            </a:solidFill>
          </a:ln>
        </p:spPr>
        <p:txBody>
          <a:bodyPr wrap="none" rtlCol="0">
            <a:spAutoFit/>
          </a:bodyPr>
          <a:lstStyle/>
          <a:p>
            <a:pPr algn="l"/>
            <a:r>
              <a:rPr kumimoji="1" lang="en-US" altLang="ja-JP" sz="2000" b="1" dirty="0">
                <a:solidFill>
                  <a:srgbClr val="FF0000"/>
                </a:solidFill>
              </a:rPr>
              <a:t>WHY ?</a:t>
            </a:r>
            <a:endParaRPr kumimoji="1" lang="ja-JP" altLang="en-US" sz="2000" b="1" dirty="0">
              <a:solidFill>
                <a:srgbClr val="FF0000"/>
              </a:solidFill>
            </a:endParaRPr>
          </a:p>
        </p:txBody>
      </p:sp>
      <p:grpSp>
        <p:nvGrpSpPr>
          <p:cNvPr id="16" name="グループ化 15">
            <a:extLst>
              <a:ext uri="{FF2B5EF4-FFF2-40B4-BE49-F238E27FC236}">
                <a16:creationId xmlns:a16="http://schemas.microsoft.com/office/drawing/2014/main" id="{2EBB0130-5F75-323D-EE3A-69039BE23819}"/>
              </a:ext>
            </a:extLst>
          </p:cNvPr>
          <p:cNvGrpSpPr/>
          <p:nvPr/>
        </p:nvGrpSpPr>
        <p:grpSpPr>
          <a:xfrm rot="10800000">
            <a:off x="4885891" y="4823151"/>
            <a:ext cx="994091" cy="447294"/>
            <a:chOff x="5764076" y="5745673"/>
            <a:chExt cx="994091" cy="447294"/>
          </a:xfrm>
        </p:grpSpPr>
        <p:cxnSp>
          <p:nvCxnSpPr>
            <p:cNvPr id="19" name="直線矢印コネクタ 18">
              <a:extLst>
                <a:ext uri="{FF2B5EF4-FFF2-40B4-BE49-F238E27FC236}">
                  <a16:creationId xmlns:a16="http://schemas.microsoft.com/office/drawing/2014/main" id="{FAA853F9-7D4B-4E8A-E0BA-426E71CF27E8}"/>
                </a:ext>
              </a:extLst>
            </p:cNvPr>
            <p:cNvCxnSpPr>
              <a:cxnSpLocks/>
            </p:cNvCxnSpPr>
            <p:nvPr/>
          </p:nvCxnSpPr>
          <p:spPr>
            <a:xfrm>
              <a:off x="5764076" y="5745673"/>
              <a:ext cx="666232" cy="198251"/>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35325083-E545-AFC6-6690-0CCC29F6AC4F}"/>
                </a:ext>
              </a:extLst>
            </p:cNvPr>
            <p:cNvSpPr txBox="1"/>
            <p:nvPr/>
          </p:nvSpPr>
          <p:spPr>
            <a:xfrm rot="6362386">
              <a:off x="6431796" y="5866595"/>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spTree>
    <p:extLst>
      <p:ext uri="{BB962C8B-B14F-4D97-AF65-F5344CB8AC3E}">
        <p14:creationId xmlns:p14="http://schemas.microsoft.com/office/powerpoint/2010/main" val="2631123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0BE35-8958-0940-DE99-D3D8F64751AC}"/>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A2EF30A-7E58-0EF6-546E-7BD82B3C1E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1026" name="Picture 2">
            <a:extLst>
              <a:ext uri="{FF2B5EF4-FFF2-40B4-BE49-F238E27FC236}">
                <a16:creationId xmlns:a16="http://schemas.microsoft.com/office/drawing/2014/main" id="{10A729B9-5904-D711-E8C6-59C7DD23C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624" y="2397176"/>
            <a:ext cx="300037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3B7CDA1-ECF4-5161-F7BF-C60974BC8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44" y="356070"/>
            <a:ext cx="2532777" cy="2339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upper system.  ">
            <a:extLst>
              <a:ext uri="{FF2B5EF4-FFF2-40B4-BE49-F238E27FC236}">
                <a16:creationId xmlns:a16="http://schemas.microsoft.com/office/drawing/2014/main" id="{8F35B5D6-8398-5F5C-B582-5B31A14F0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743" y="1349654"/>
            <a:ext cx="4048126" cy="337661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9C3AF9C-C46B-7721-BF10-47C272A7C37F}"/>
              </a:ext>
            </a:extLst>
          </p:cNvPr>
          <p:cNvSpPr txBox="1"/>
          <p:nvPr/>
        </p:nvSpPr>
        <p:spPr>
          <a:xfrm>
            <a:off x="3652233" y="661481"/>
            <a:ext cx="5968422" cy="523220"/>
          </a:xfrm>
          <a:prstGeom prst="rect">
            <a:avLst/>
          </a:prstGeom>
          <a:noFill/>
        </p:spPr>
        <p:txBody>
          <a:bodyPr wrap="square" rtlCol="0">
            <a:spAutoFit/>
          </a:bodyPr>
          <a:lstStyle/>
          <a:p>
            <a:pPr algn="l"/>
            <a:r>
              <a:rPr kumimoji="1" lang="ja-JP" altLang="en-US" sz="1400" dirty="0"/>
              <a:t>屈折ピラミッドの西の通路には玄室の手前に</a:t>
            </a:r>
            <a:r>
              <a:rPr kumimoji="1" lang="ja-JP" altLang="en-US" sz="1400" dirty="0">
                <a:solidFill>
                  <a:srgbClr val="FF0000"/>
                </a:solidFill>
              </a:rPr>
              <a:t>２個の</a:t>
            </a:r>
            <a:r>
              <a:rPr kumimoji="1" lang="en-US" altLang="ja-JP" sz="1400" dirty="0">
                <a:solidFill>
                  <a:srgbClr val="FF0000"/>
                </a:solidFill>
              </a:rPr>
              <a:t>portcullis</a:t>
            </a:r>
            <a:r>
              <a:rPr kumimoji="1" lang="ja-JP" altLang="en-US" sz="1400" dirty="0">
                <a:solidFill>
                  <a:srgbClr val="FF0000"/>
                </a:solidFill>
              </a:rPr>
              <a:t>（落し戸）</a:t>
            </a:r>
            <a:r>
              <a:rPr kumimoji="1" lang="ja-JP" altLang="en-US" sz="1400" dirty="0"/>
              <a:t>がある。北の通路には無い。</a:t>
            </a:r>
          </a:p>
        </p:txBody>
      </p:sp>
      <p:sp>
        <p:nvSpPr>
          <p:cNvPr id="3" name="テキスト ボックス 2">
            <a:extLst>
              <a:ext uri="{FF2B5EF4-FFF2-40B4-BE49-F238E27FC236}">
                <a16:creationId xmlns:a16="http://schemas.microsoft.com/office/drawing/2014/main" id="{74C1B77C-72FD-75D0-416D-09E28A8F2BBF}"/>
              </a:ext>
            </a:extLst>
          </p:cNvPr>
          <p:cNvSpPr txBox="1"/>
          <p:nvPr/>
        </p:nvSpPr>
        <p:spPr>
          <a:xfrm>
            <a:off x="7752040" y="178895"/>
            <a:ext cx="949299" cy="400110"/>
          </a:xfrm>
          <a:prstGeom prst="rect">
            <a:avLst/>
          </a:prstGeom>
          <a:noFill/>
          <a:ln>
            <a:solidFill>
              <a:srgbClr val="FF0000"/>
            </a:solidFill>
          </a:ln>
        </p:spPr>
        <p:txBody>
          <a:bodyPr wrap="none" rtlCol="0">
            <a:spAutoFit/>
          </a:bodyPr>
          <a:lstStyle/>
          <a:p>
            <a:pPr algn="l"/>
            <a:r>
              <a:rPr kumimoji="1" lang="en-US" altLang="ja-JP" sz="2000" b="1" dirty="0">
                <a:solidFill>
                  <a:srgbClr val="FF0000"/>
                </a:solidFill>
              </a:rPr>
              <a:t>WHY ?</a:t>
            </a:r>
            <a:endParaRPr kumimoji="1" lang="ja-JP" altLang="en-US" sz="2000" b="1" dirty="0">
              <a:solidFill>
                <a:srgbClr val="FF0000"/>
              </a:solidFill>
            </a:endParaRPr>
          </a:p>
        </p:txBody>
      </p:sp>
      <p:sp>
        <p:nvSpPr>
          <p:cNvPr id="6" name="テキスト ボックス 5">
            <a:extLst>
              <a:ext uri="{FF2B5EF4-FFF2-40B4-BE49-F238E27FC236}">
                <a16:creationId xmlns:a16="http://schemas.microsoft.com/office/drawing/2014/main" id="{7278A3FC-C029-562C-D880-2F2F97D3097A}"/>
              </a:ext>
            </a:extLst>
          </p:cNvPr>
          <p:cNvSpPr txBox="1"/>
          <p:nvPr/>
        </p:nvSpPr>
        <p:spPr>
          <a:xfrm>
            <a:off x="4558990" y="4855140"/>
            <a:ext cx="5158942" cy="523220"/>
          </a:xfrm>
          <a:prstGeom prst="rect">
            <a:avLst/>
          </a:prstGeom>
          <a:noFill/>
        </p:spPr>
        <p:txBody>
          <a:bodyPr wrap="square" rtlCol="0">
            <a:spAutoFit/>
          </a:bodyPr>
          <a:lstStyle/>
          <a:p>
            <a:pPr algn="l"/>
            <a:r>
              <a:rPr kumimoji="1" lang="ja-JP" altLang="en-US" sz="1400" dirty="0"/>
              <a:t>屈折ピラミッドでは２セットの下降通路と玄室が方位を</a:t>
            </a:r>
            <a:r>
              <a:rPr kumimoji="1" lang="en-US" altLang="ja-JP" sz="1400" dirty="0"/>
              <a:t>90</a:t>
            </a:r>
            <a:r>
              <a:rPr kumimoji="1" lang="ja-JP" altLang="en-US" sz="1400" dirty="0"/>
              <a:t>度ずらせてつくられている。</a:t>
            </a:r>
          </a:p>
        </p:txBody>
      </p:sp>
      <p:sp>
        <p:nvSpPr>
          <p:cNvPr id="7" name="テキスト ボックス 6">
            <a:extLst>
              <a:ext uri="{FF2B5EF4-FFF2-40B4-BE49-F238E27FC236}">
                <a16:creationId xmlns:a16="http://schemas.microsoft.com/office/drawing/2014/main" id="{10FF12B3-1FA4-510B-BD6E-18A86EF03B86}"/>
              </a:ext>
            </a:extLst>
          </p:cNvPr>
          <p:cNvSpPr txBox="1"/>
          <p:nvPr/>
        </p:nvSpPr>
        <p:spPr>
          <a:xfrm>
            <a:off x="4521701" y="5410892"/>
            <a:ext cx="3416320" cy="307777"/>
          </a:xfrm>
          <a:prstGeom prst="rect">
            <a:avLst/>
          </a:prstGeom>
          <a:noFill/>
        </p:spPr>
        <p:txBody>
          <a:bodyPr wrap="none" rtlCol="0">
            <a:spAutoFit/>
          </a:bodyPr>
          <a:lstStyle/>
          <a:p>
            <a:pPr algn="l"/>
            <a:r>
              <a:rPr kumimoji="1" lang="ja-JP" altLang="en-US" sz="1400" dirty="0"/>
              <a:t>北へ開く通路は北極星を指向している。</a:t>
            </a:r>
          </a:p>
        </p:txBody>
      </p:sp>
      <p:sp>
        <p:nvSpPr>
          <p:cNvPr id="8" name="テキスト ボックス 7">
            <a:extLst>
              <a:ext uri="{FF2B5EF4-FFF2-40B4-BE49-F238E27FC236}">
                <a16:creationId xmlns:a16="http://schemas.microsoft.com/office/drawing/2014/main" id="{FA23B125-7BEB-A5E6-8C5A-68BB7DABBAD6}"/>
              </a:ext>
            </a:extLst>
          </p:cNvPr>
          <p:cNvSpPr txBox="1"/>
          <p:nvPr/>
        </p:nvSpPr>
        <p:spPr>
          <a:xfrm>
            <a:off x="4521701" y="5713467"/>
            <a:ext cx="5211683" cy="307777"/>
          </a:xfrm>
          <a:prstGeom prst="rect">
            <a:avLst/>
          </a:prstGeom>
          <a:noFill/>
        </p:spPr>
        <p:txBody>
          <a:bodyPr wrap="none" rtlCol="0">
            <a:spAutoFit/>
          </a:bodyPr>
          <a:lstStyle/>
          <a:p>
            <a:pPr algn="l"/>
            <a:r>
              <a:rPr kumimoji="1" lang="ja-JP" altLang="en-US" sz="1400" dirty="0"/>
              <a:t>西へ開く通路は、シリウスないしは彼岸に向いているのかも。</a:t>
            </a:r>
          </a:p>
        </p:txBody>
      </p:sp>
      <p:sp>
        <p:nvSpPr>
          <p:cNvPr id="9" name="テキスト ボックス 8">
            <a:extLst>
              <a:ext uri="{FF2B5EF4-FFF2-40B4-BE49-F238E27FC236}">
                <a16:creationId xmlns:a16="http://schemas.microsoft.com/office/drawing/2014/main" id="{4FEECCBF-0252-E186-7F40-F6A69B6DDE92}"/>
              </a:ext>
            </a:extLst>
          </p:cNvPr>
          <p:cNvSpPr txBox="1"/>
          <p:nvPr/>
        </p:nvSpPr>
        <p:spPr>
          <a:xfrm>
            <a:off x="4521701" y="6029371"/>
            <a:ext cx="4673074" cy="307777"/>
          </a:xfrm>
          <a:prstGeom prst="rect">
            <a:avLst/>
          </a:prstGeom>
          <a:noFill/>
        </p:spPr>
        <p:txBody>
          <a:bodyPr wrap="none" rtlCol="0">
            <a:spAutoFit/>
          </a:bodyPr>
          <a:lstStyle/>
          <a:p>
            <a:pPr algn="l"/>
            <a:r>
              <a:rPr kumimoji="1" lang="ja-JP" altLang="en-US" sz="1400" dirty="0"/>
              <a:t>西へ開く通路には、落し戸が２セットつくられている。</a:t>
            </a:r>
          </a:p>
        </p:txBody>
      </p:sp>
      <p:sp>
        <p:nvSpPr>
          <p:cNvPr id="10" name="テキスト ボックス 9">
            <a:extLst>
              <a:ext uri="{FF2B5EF4-FFF2-40B4-BE49-F238E27FC236}">
                <a16:creationId xmlns:a16="http://schemas.microsoft.com/office/drawing/2014/main" id="{2F8A40AE-4FF6-4494-AF97-0B09C05A42E9}"/>
              </a:ext>
            </a:extLst>
          </p:cNvPr>
          <p:cNvSpPr txBox="1"/>
          <p:nvPr/>
        </p:nvSpPr>
        <p:spPr>
          <a:xfrm>
            <a:off x="1802411" y="6088484"/>
            <a:ext cx="1441420" cy="523220"/>
          </a:xfrm>
          <a:prstGeom prst="rect">
            <a:avLst/>
          </a:prstGeom>
          <a:solidFill>
            <a:schemeClr val="bg1"/>
          </a:solidFill>
          <a:ln>
            <a:solidFill>
              <a:schemeClr val="accent1"/>
            </a:solidFill>
          </a:ln>
        </p:spPr>
        <p:txBody>
          <a:bodyPr wrap="none" rtlCol="0">
            <a:spAutoFit/>
          </a:bodyPr>
          <a:lstStyle/>
          <a:p>
            <a:pPr algn="l"/>
            <a:r>
              <a:rPr kumimoji="1" lang="ja-JP" altLang="en-US" sz="1400" dirty="0">
                <a:solidFill>
                  <a:srgbClr val="FF0000"/>
                </a:solidFill>
              </a:rPr>
              <a:t>こっちが「生」</a:t>
            </a:r>
            <a:endParaRPr kumimoji="1" lang="en-US" altLang="ja-JP" sz="1400" dirty="0">
              <a:solidFill>
                <a:srgbClr val="FF0000"/>
              </a:solidFill>
            </a:endParaRPr>
          </a:p>
          <a:p>
            <a:pPr algn="l"/>
            <a:r>
              <a:rPr kumimoji="1" lang="ja-JP" altLang="en-US" sz="1400" dirty="0">
                <a:solidFill>
                  <a:srgbClr val="FF0000"/>
                </a:solidFill>
              </a:rPr>
              <a:t>＝イシス神</a:t>
            </a:r>
          </a:p>
        </p:txBody>
      </p:sp>
      <p:sp>
        <p:nvSpPr>
          <p:cNvPr id="11" name="テキスト ボックス 10">
            <a:extLst>
              <a:ext uri="{FF2B5EF4-FFF2-40B4-BE49-F238E27FC236}">
                <a16:creationId xmlns:a16="http://schemas.microsoft.com/office/drawing/2014/main" id="{432EDCBC-7AD1-6610-D880-FDED226ADC0B}"/>
              </a:ext>
            </a:extLst>
          </p:cNvPr>
          <p:cNvSpPr txBox="1"/>
          <p:nvPr/>
        </p:nvSpPr>
        <p:spPr>
          <a:xfrm>
            <a:off x="1015966" y="4592069"/>
            <a:ext cx="1441420" cy="523220"/>
          </a:xfrm>
          <a:prstGeom prst="rect">
            <a:avLst/>
          </a:prstGeom>
          <a:solidFill>
            <a:schemeClr val="bg1"/>
          </a:solidFill>
          <a:ln>
            <a:solidFill>
              <a:schemeClr val="accent1"/>
            </a:solidFill>
          </a:ln>
        </p:spPr>
        <p:txBody>
          <a:bodyPr wrap="none" rtlCol="0">
            <a:spAutoFit/>
          </a:bodyPr>
          <a:lstStyle/>
          <a:p>
            <a:pPr algn="l"/>
            <a:r>
              <a:rPr kumimoji="1" lang="ja-JP" altLang="en-US" sz="1400" dirty="0">
                <a:solidFill>
                  <a:srgbClr val="FF0000"/>
                </a:solidFill>
              </a:rPr>
              <a:t>こっちが「死」</a:t>
            </a:r>
            <a:endParaRPr kumimoji="1" lang="en-US" altLang="ja-JP" sz="1400" dirty="0">
              <a:solidFill>
                <a:srgbClr val="FF0000"/>
              </a:solidFill>
            </a:endParaRPr>
          </a:p>
          <a:p>
            <a:pPr algn="l"/>
            <a:r>
              <a:rPr kumimoji="1" lang="ja-JP" altLang="en-US" sz="1400" dirty="0">
                <a:solidFill>
                  <a:srgbClr val="FF0000"/>
                </a:solidFill>
              </a:rPr>
              <a:t>＝オシリス神</a:t>
            </a:r>
          </a:p>
        </p:txBody>
      </p:sp>
      <p:pic>
        <p:nvPicPr>
          <p:cNvPr id="12" name="Picture 2" descr="古代エジプトの神々">
            <a:extLst>
              <a:ext uri="{FF2B5EF4-FFF2-40B4-BE49-F238E27FC236}">
                <a16:creationId xmlns:a16="http://schemas.microsoft.com/office/drawing/2014/main" id="{7E9A0C9D-F3D2-13C6-F635-B3582AD5E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010" y="3743298"/>
            <a:ext cx="613578" cy="1402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51B130DD-F2F7-4D07-24E3-5B4699CB0E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297" y="5280417"/>
            <a:ext cx="656384" cy="144106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BB96E85A-4288-7867-D2A8-46686BDEE573}"/>
              </a:ext>
            </a:extLst>
          </p:cNvPr>
          <p:cNvSpPr txBox="1"/>
          <p:nvPr/>
        </p:nvSpPr>
        <p:spPr>
          <a:xfrm>
            <a:off x="259864" y="2346611"/>
            <a:ext cx="1467068" cy="553998"/>
          </a:xfrm>
          <a:prstGeom prst="rect">
            <a:avLst/>
          </a:prstGeom>
          <a:noFill/>
        </p:spPr>
        <p:txBody>
          <a:bodyPr wrap="none" rtlCol="0">
            <a:spAutoFit/>
          </a:bodyPr>
          <a:lstStyle/>
          <a:p>
            <a:pPr algn="l"/>
            <a:r>
              <a:rPr kumimoji="1" lang="ja-JP" altLang="en-US" sz="1000" dirty="0"/>
              <a:t>オシリス神が</a:t>
            </a:r>
            <a:endParaRPr kumimoji="1" lang="en-US" altLang="ja-JP" sz="1000" dirty="0"/>
          </a:p>
          <a:p>
            <a:pPr algn="l"/>
            <a:r>
              <a:rPr kumimoji="1" lang="ja-JP" altLang="en-US" sz="1000" dirty="0"/>
              <a:t>「外」に出てこない</a:t>
            </a:r>
            <a:endParaRPr kumimoji="1" lang="en-US" altLang="ja-JP" sz="1000" dirty="0"/>
          </a:p>
          <a:p>
            <a:pPr algn="l"/>
            <a:r>
              <a:rPr kumimoji="1" lang="ja-JP" altLang="en-US" sz="1000" dirty="0"/>
              <a:t>様に落し戸で封印した</a:t>
            </a:r>
          </a:p>
        </p:txBody>
      </p:sp>
    </p:spTree>
    <p:extLst>
      <p:ext uri="{BB962C8B-B14F-4D97-AF65-F5344CB8AC3E}">
        <p14:creationId xmlns:p14="http://schemas.microsoft.com/office/powerpoint/2010/main" val="431116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6330596-9058-DD8C-9D41-998F76330D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1028" name="Picture 4" descr="undefined">
            <a:extLst>
              <a:ext uri="{FF2B5EF4-FFF2-40B4-BE49-F238E27FC236}">
                <a16:creationId xmlns:a16="http://schemas.microsoft.com/office/drawing/2014/main" id="{9DCA6A62-5CAB-68A1-F6FB-0C8CBAAF6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552" y="1571950"/>
            <a:ext cx="3656486" cy="39104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BFF7DAE0-3514-F402-E34D-A6FB8CE4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51" y="2429672"/>
            <a:ext cx="5180385" cy="28616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CBDA3CB-3C75-39FC-37E7-1DC4D9046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48" y="620922"/>
            <a:ext cx="2106129" cy="153352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C767E9A-59B3-CAC0-79F9-AB9781C360EA}"/>
              </a:ext>
            </a:extLst>
          </p:cNvPr>
          <p:cNvSpPr txBox="1"/>
          <p:nvPr/>
        </p:nvSpPr>
        <p:spPr>
          <a:xfrm>
            <a:off x="280709" y="5302431"/>
            <a:ext cx="49073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内部に装飾は一切なく、巨大な岩を組んで作成されている。</a:t>
            </a:r>
            <a:endPar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内部に埋葬跡らしきものは見つかっていない。</a:t>
            </a:r>
          </a:p>
        </p:txBody>
      </p:sp>
      <p:sp>
        <p:nvSpPr>
          <p:cNvPr id="7" name="テキスト ボックス 6">
            <a:extLst>
              <a:ext uri="{FF2B5EF4-FFF2-40B4-BE49-F238E27FC236}">
                <a16:creationId xmlns:a16="http://schemas.microsoft.com/office/drawing/2014/main" id="{9E64A548-F6C1-6A22-B540-DC68C3FFDB44}"/>
              </a:ext>
            </a:extLst>
          </p:cNvPr>
          <p:cNvSpPr txBox="1"/>
          <p:nvPr/>
        </p:nvSpPr>
        <p:spPr>
          <a:xfrm>
            <a:off x="1842777" y="140712"/>
            <a:ext cx="640271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a:t>
            </a:r>
            <a:r>
              <a:rPr kumimoji="1" lang="ja-JP" altLang="en-US" b="1" dirty="0">
                <a:solidFill>
                  <a:prstClr val="black"/>
                </a:solidFill>
                <a:latin typeface="Aptos" panose="02110004020202020204"/>
                <a:ea typeface="游ゴシック" panose="020B0400000000000000" pitchFamily="50" charset="-128"/>
              </a:rPr>
              <a:t>赤い</a:t>
            </a: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ピラミッド（ダハシュール）</a:t>
            </a:r>
            <a:r>
              <a:rPr kumimoji="1" lang="en-US" altLang="ja-JP"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 </a:t>
            </a: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試作２号</a:t>
            </a:r>
          </a:p>
        </p:txBody>
      </p:sp>
      <p:sp>
        <p:nvSpPr>
          <p:cNvPr id="3" name="テキスト ボックス 2">
            <a:extLst>
              <a:ext uri="{FF2B5EF4-FFF2-40B4-BE49-F238E27FC236}">
                <a16:creationId xmlns:a16="http://schemas.microsoft.com/office/drawing/2014/main" id="{6C2CC58B-C49F-338F-534A-44EF00D22A9C}"/>
              </a:ext>
            </a:extLst>
          </p:cNvPr>
          <p:cNvSpPr txBox="1"/>
          <p:nvPr/>
        </p:nvSpPr>
        <p:spPr>
          <a:xfrm>
            <a:off x="222606" y="190563"/>
            <a:ext cx="1430200" cy="307777"/>
          </a:xfrm>
          <a:prstGeom prst="rect">
            <a:avLst/>
          </a:prstGeom>
          <a:noFill/>
        </p:spPr>
        <p:txBody>
          <a:bodyPr wrap="none" rtlCol="0">
            <a:spAutoFit/>
          </a:bodyPr>
          <a:lstStyle/>
          <a:p>
            <a:pPr algn="l"/>
            <a:r>
              <a:rPr kumimoji="1" lang="pt-BR" altLang="ja-JP" sz="1400" dirty="0"/>
              <a:t>29 48 N, 31.12 E</a:t>
            </a:r>
            <a:endParaRPr kumimoji="1" lang="ja-JP" altLang="en-US" sz="1400" dirty="0"/>
          </a:p>
        </p:txBody>
      </p:sp>
      <p:sp>
        <p:nvSpPr>
          <p:cNvPr id="5" name="テキスト ボックス 4">
            <a:extLst>
              <a:ext uri="{FF2B5EF4-FFF2-40B4-BE49-F238E27FC236}">
                <a16:creationId xmlns:a16="http://schemas.microsoft.com/office/drawing/2014/main" id="{9848369C-38B5-86D9-B345-DB80832129AC}"/>
              </a:ext>
            </a:extLst>
          </p:cNvPr>
          <p:cNvSpPr txBox="1"/>
          <p:nvPr/>
        </p:nvSpPr>
        <p:spPr>
          <a:xfrm>
            <a:off x="2689845" y="589629"/>
            <a:ext cx="470858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スネフェルが建築した中で最後に当たる</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番目のもので、</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番目に建設した屈折ピラミッドのすぐ</a:t>
            </a:r>
            <a:r>
              <a:rPr kumimoji="1" lang="ja-JP" altLang="en-US" sz="1400" dirty="0">
                <a:solidFill>
                  <a:prstClr val="black"/>
                </a:solidFill>
                <a:latin typeface="Aptos" panose="02110004020202020204"/>
                <a:ea typeface="游ゴシック" panose="020B0400000000000000" pitchFamily="50" charset="-128"/>
              </a:rPr>
              <a:t>隣</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に建設された。</a:t>
            </a:r>
          </a:p>
        </p:txBody>
      </p:sp>
      <p:sp>
        <p:nvSpPr>
          <p:cNvPr id="4" name="テキスト ボックス 3">
            <a:extLst>
              <a:ext uri="{FF2B5EF4-FFF2-40B4-BE49-F238E27FC236}">
                <a16:creationId xmlns:a16="http://schemas.microsoft.com/office/drawing/2014/main" id="{BC816C1A-17A9-4924-0F2F-D86494195A0D}"/>
              </a:ext>
            </a:extLst>
          </p:cNvPr>
          <p:cNvSpPr txBox="1"/>
          <p:nvPr/>
        </p:nvSpPr>
        <p:spPr>
          <a:xfrm>
            <a:off x="2689844" y="1162506"/>
            <a:ext cx="2492990"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104.4</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a:t>
            </a:r>
            <a:endPar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底辺</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218.5×221.5</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a:t>
            </a:r>
            <a:endPar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傾斜角度は</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43</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19</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a:t>
            </a:r>
          </a:p>
        </p:txBody>
      </p:sp>
      <p:pic>
        <p:nvPicPr>
          <p:cNvPr id="1034" name="Picture 10" descr="内部の部屋の梁">
            <a:extLst>
              <a:ext uri="{FF2B5EF4-FFF2-40B4-BE49-F238E27FC236}">
                <a16:creationId xmlns:a16="http://schemas.microsoft.com/office/drawing/2014/main" id="{CF70832F-D2FA-1A21-325F-8B27D5D81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2934" y="697953"/>
            <a:ext cx="1992153" cy="265753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3D1782DE-4055-DE64-5C77-4752E8E42050}"/>
              </a:ext>
            </a:extLst>
          </p:cNvPr>
          <p:cNvGrpSpPr/>
          <p:nvPr/>
        </p:nvGrpSpPr>
        <p:grpSpPr>
          <a:xfrm>
            <a:off x="4064005" y="4209367"/>
            <a:ext cx="810279" cy="292040"/>
            <a:chOff x="4064005" y="3634936"/>
            <a:chExt cx="810279" cy="292040"/>
          </a:xfrm>
        </p:grpSpPr>
        <p:sp>
          <p:nvSpPr>
            <p:cNvPr id="9" name="テキスト ボックス 8">
              <a:extLst>
                <a:ext uri="{FF2B5EF4-FFF2-40B4-BE49-F238E27FC236}">
                  <a16:creationId xmlns:a16="http://schemas.microsoft.com/office/drawing/2014/main" id="{D808B3BE-FBBA-F419-589D-84A835BCB843}"/>
                </a:ext>
              </a:extLst>
            </p:cNvPr>
            <p:cNvSpPr txBox="1"/>
            <p:nvPr/>
          </p:nvSpPr>
          <p:spPr>
            <a:xfrm>
              <a:off x="4465875" y="3634936"/>
              <a:ext cx="399247" cy="253916"/>
            </a:xfrm>
            <a:prstGeom prst="rect">
              <a:avLst/>
            </a:prstGeom>
            <a:noFill/>
          </p:spPr>
          <p:txBody>
            <a:bodyPr wrap="square" rtlCol="0">
              <a:spAutoFit/>
            </a:bodyPr>
            <a:lstStyle/>
            <a:p>
              <a:pPr algn="ctr"/>
              <a:r>
                <a:rPr kumimoji="1" lang="en-US" altLang="ja-JP" sz="1050" b="1" dirty="0"/>
                <a:t>26</a:t>
              </a:r>
              <a:endParaRPr kumimoji="1" lang="ja-JP" altLang="en-US" sz="1050" b="1" dirty="0"/>
            </a:p>
          </p:txBody>
        </p:sp>
        <p:cxnSp>
          <p:nvCxnSpPr>
            <p:cNvPr id="11" name="直線コネクタ 10">
              <a:extLst>
                <a:ext uri="{FF2B5EF4-FFF2-40B4-BE49-F238E27FC236}">
                  <a16:creationId xmlns:a16="http://schemas.microsoft.com/office/drawing/2014/main" id="{23BF7283-BAC5-1632-3446-A9DC1BC3B79C}"/>
                </a:ext>
              </a:extLst>
            </p:cNvPr>
            <p:cNvCxnSpPr>
              <a:cxnSpLocks/>
            </p:cNvCxnSpPr>
            <p:nvPr/>
          </p:nvCxnSpPr>
          <p:spPr>
            <a:xfrm rot="20040000">
              <a:off x="4224166" y="3715023"/>
              <a:ext cx="540000"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部分円 11">
              <a:extLst>
                <a:ext uri="{FF2B5EF4-FFF2-40B4-BE49-F238E27FC236}">
                  <a16:creationId xmlns:a16="http://schemas.microsoft.com/office/drawing/2014/main" id="{10D00869-B3CE-5E2C-F54E-722088D03214}"/>
                </a:ext>
              </a:extLst>
            </p:cNvPr>
            <p:cNvSpPr/>
            <p:nvPr/>
          </p:nvSpPr>
          <p:spPr>
            <a:xfrm flipV="1">
              <a:off x="4220521" y="3714695"/>
              <a:ext cx="212281" cy="212281"/>
            </a:xfrm>
            <a:prstGeom prst="pie">
              <a:avLst>
                <a:gd name="adj1" fmla="val 0"/>
                <a:gd name="adj2" fmla="val 16415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3" name="直線コネクタ 12">
              <a:extLst>
                <a:ext uri="{FF2B5EF4-FFF2-40B4-BE49-F238E27FC236}">
                  <a16:creationId xmlns:a16="http://schemas.microsoft.com/office/drawing/2014/main" id="{06243C0A-B54E-7B49-5455-AC3E453CAB18}"/>
                </a:ext>
              </a:extLst>
            </p:cNvPr>
            <p:cNvCxnSpPr>
              <a:cxnSpLocks/>
            </p:cNvCxnSpPr>
            <p:nvPr/>
          </p:nvCxnSpPr>
          <p:spPr>
            <a:xfrm>
              <a:off x="4064005" y="3837600"/>
              <a:ext cx="810279"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テキスト ボックス 13">
            <a:extLst>
              <a:ext uri="{FF2B5EF4-FFF2-40B4-BE49-F238E27FC236}">
                <a16:creationId xmlns:a16="http://schemas.microsoft.com/office/drawing/2014/main" id="{A6500A33-181D-007D-2E6E-43718423DD8E}"/>
              </a:ext>
            </a:extLst>
          </p:cNvPr>
          <p:cNvSpPr txBox="1"/>
          <p:nvPr/>
        </p:nvSpPr>
        <p:spPr>
          <a:xfrm>
            <a:off x="5800753" y="4564427"/>
            <a:ext cx="1441420" cy="1600438"/>
          </a:xfrm>
          <a:prstGeom prst="rect">
            <a:avLst/>
          </a:prstGeom>
          <a:noFill/>
        </p:spPr>
        <p:txBody>
          <a:bodyPr wrap="none" rtlCol="0">
            <a:spAutoFit/>
          </a:bodyPr>
          <a:lstStyle/>
          <a:p>
            <a:pPr algn="l"/>
            <a:r>
              <a:rPr kumimoji="1" lang="ja-JP" altLang="en-US" sz="1400" dirty="0"/>
              <a:t>下降通路の先の</a:t>
            </a:r>
            <a:endParaRPr kumimoji="1" lang="en-US" altLang="ja-JP" sz="1400" dirty="0"/>
          </a:p>
          <a:p>
            <a:pPr algn="l"/>
            <a:r>
              <a:rPr kumimoji="1" lang="ja-JP" altLang="en-US" sz="1400" dirty="0">
                <a:solidFill>
                  <a:srgbClr val="FF0000"/>
                </a:solidFill>
              </a:rPr>
              <a:t>３連の「玄室」</a:t>
            </a:r>
            <a:endParaRPr kumimoji="1" lang="en-US" altLang="ja-JP" sz="1400" dirty="0">
              <a:solidFill>
                <a:srgbClr val="FF0000"/>
              </a:solidFill>
            </a:endParaRPr>
          </a:p>
          <a:p>
            <a:pPr algn="l"/>
            <a:endParaRPr kumimoji="1" lang="en-US" altLang="ja-JP" sz="1400" dirty="0">
              <a:solidFill>
                <a:srgbClr val="FF0000"/>
              </a:solidFill>
            </a:endParaRPr>
          </a:p>
          <a:p>
            <a:pPr algn="l"/>
            <a:r>
              <a:rPr kumimoji="1" lang="ja-JP" altLang="en-US" sz="1400" dirty="0">
                <a:solidFill>
                  <a:srgbClr val="FF0000"/>
                </a:solidFill>
              </a:rPr>
              <a:t>最奥の玄室は</a:t>
            </a:r>
            <a:endParaRPr kumimoji="1" lang="en-US" altLang="ja-JP" sz="1400" dirty="0">
              <a:solidFill>
                <a:srgbClr val="FF0000"/>
              </a:solidFill>
            </a:endParaRPr>
          </a:p>
          <a:p>
            <a:pPr algn="l"/>
            <a:r>
              <a:rPr kumimoji="1" lang="ja-JP" altLang="en-US" sz="1400" dirty="0">
                <a:solidFill>
                  <a:srgbClr val="FF0000"/>
                </a:solidFill>
              </a:rPr>
              <a:t>隠し部屋的</a:t>
            </a:r>
            <a:endParaRPr kumimoji="1" lang="en-US" altLang="ja-JP" sz="1400" dirty="0">
              <a:solidFill>
                <a:srgbClr val="FF0000"/>
              </a:solidFill>
            </a:endParaRPr>
          </a:p>
          <a:p>
            <a:pPr algn="l"/>
            <a:r>
              <a:rPr kumimoji="1" lang="ja-JP" altLang="en-US" sz="1400" dirty="0">
                <a:solidFill>
                  <a:srgbClr val="FF0000"/>
                </a:solidFill>
              </a:rPr>
              <a:t>かつ</a:t>
            </a:r>
            <a:endParaRPr kumimoji="1" lang="en-US" altLang="ja-JP" sz="1400" dirty="0">
              <a:solidFill>
                <a:srgbClr val="FF0000"/>
              </a:solidFill>
            </a:endParaRPr>
          </a:p>
          <a:p>
            <a:pPr algn="l"/>
            <a:r>
              <a:rPr kumimoji="1" lang="ja-JP" altLang="en-US" sz="1400" dirty="0">
                <a:solidFill>
                  <a:srgbClr val="FF0000"/>
                </a:solidFill>
              </a:rPr>
              <a:t>東西方向</a:t>
            </a:r>
          </a:p>
        </p:txBody>
      </p:sp>
      <p:sp>
        <p:nvSpPr>
          <p:cNvPr id="8" name="テキスト ボックス 7">
            <a:extLst>
              <a:ext uri="{FF2B5EF4-FFF2-40B4-BE49-F238E27FC236}">
                <a16:creationId xmlns:a16="http://schemas.microsoft.com/office/drawing/2014/main" id="{13D3E969-6F18-B164-28DE-F9FE2F56CD95}"/>
              </a:ext>
            </a:extLst>
          </p:cNvPr>
          <p:cNvSpPr txBox="1"/>
          <p:nvPr/>
        </p:nvSpPr>
        <p:spPr>
          <a:xfrm>
            <a:off x="7109840" y="5868261"/>
            <a:ext cx="949299" cy="400110"/>
          </a:xfrm>
          <a:prstGeom prst="rect">
            <a:avLst/>
          </a:prstGeom>
          <a:noFill/>
          <a:ln>
            <a:solidFill>
              <a:srgbClr val="FF0000"/>
            </a:solidFill>
          </a:ln>
        </p:spPr>
        <p:txBody>
          <a:bodyPr wrap="none" rtlCol="0">
            <a:spAutoFit/>
          </a:bodyPr>
          <a:lstStyle/>
          <a:p>
            <a:pPr algn="l"/>
            <a:r>
              <a:rPr kumimoji="1" lang="en-US" altLang="ja-JP" sz="2000" b="1" dirty="0">
                <a:solidFill>
                  <a:srgbClr val="FF0000"/>
                </a:solidFill>
              </a:rPr>
              <a:t>WHY ?</a:t>
            </a:r>
            <a:endParaRPr kumimoji="1" lang="ja-JP" altLang="en-US" sz="2000" b="1" dirty="0">
              <a:solidFill>
                <a:srgbClr val="FF0000"/>
              </a:solidFill>
            </a:endParaRPr>
          </a:p>
        </p:txBody>
      </p:sp>
    </p:spTree>
    <p:extLst>
      <p:ext uri="{BB962C8B-B14F-4D97-AF65-F5344CB8AC3E}">
        <p14:creationId xmlns:p14="http://schemas.microsoft.com/office/powerpoint/2010/main" val="520074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25734C9-872D-0BB7-D31D-DCCC47319941}"/>
              </a:ext>
            </a:extLst>
          </p:cNvPr>
          <p:cNvSpPr>
            <a:spLocks noGrp="1"/>
          </p:cNvSpPr>
          <p:nvPr>
            <p:ph type="sldNum" sz="quarter" idx="12"/>
          </p:nvPr>
        </p:nvSpPr>
        <p:spPr/>
        <p:txBody>
          <a:bodyPr/>
          <a:lstStyle/>
          <a:p>
            <a:fld id="{EC148AD2-1B53-4099-9276-3B391BC86C7A}" type="slidenum">
              <a:rPr kumimoji="1" lang="ja-JP" altLang="en-US" smtClean="0"/>
              <a:t>14</a:t>
            </a:fld>
            <a:endParaRPr kumimoji="1" lang="ja-JP" altLang="en-US"/>
          </a:p>
        </p:txBody>
      </p:sp>
      <p:sp>
        <p:nvSpPr>
          <p:cNvPr id="5" name="テキスト ボックス 4">
            <a:extLst>
              <a:ext uri="{FF2B5EF4-FFF2-40B4-BE49-F238E27FC236}">
                <a16:creationId xmlns:a16="http://schemas.microsoft.com/office/drawing/2014/main" id="{76F76FCC-3360-F2B6-E765-41E0643A5321}"/>
              </a:ext>
            </a:extLst>
          </p:cNvPr>
          <p:cNvSpPr txBox="1"/>
          <p:nvPr/>
        </p:nvSpPr>
        <p:spPr>
          <a:xfrm>
            <a:off x="5942604" y="119549"/>
            <a:ext cx="2698175"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a:t>
            </a:r>
            <a:r>
              <a:rPr kumimoji="1" lang="ja-JP" altLang="en-US" sz="1400" dirty="0">
                <a:solidFill>
                  <a:prstClr val="black"/>
                </a:solidFill>
                <a:latin typeface="Aptos" panose="02110004020202020204"/>
                <a:ea typeface="游ゴシック" panose="020B0400000000000000" pitchFamily="50" charset="-128"/>
              </a:rPr>
              <a:t>赤い</a:t>
            </a: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ピラミッド</a:t>
            </a:r>
            <a:endParaRPr kumimoji="1" lang="en-US" altLang="ja-JP"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6" name="テキスト ボックス 5">
            <a:extLst>
              <a:ext uri="{FF2B5EF4-FFF2-40B4-BE49-F238E27FC236}">
                <a16:creationId xmlns:a16="http://schemas.microsoft.com/office/drawing/2014/main" id="{751C8B8C-702C-DA41-2915-4C553669C6FD}"/>
              </a:ext>
            </a:extLst>
          </p:cNvPr>
          <p:cNvSpPr txBox="1"/>
          <p:nvPr/>
        </p:nvSpPr>
        <p:spPr>
          <a:xfrm>
            <a:off x="1376690" y="158203"/>
            <a:ext cx="2698175"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スネフェル王の屈折ピラミッド</a:t>
            </a:r>
            <a:endParaRPr kumimoji="1" lang="en-US" altLang="ja-JP"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pic>
        <p:nvPicPr>
          <p:cNvPr id="1032" name="Picture 8" descr="東西南北イラスト｜無料イラスト・フリー素材なら「イラストAC」">
            <a:extLst>
              <a:ext uri="{FF2B5EF4-FFF2-40B4-BE49-F238E27FC236}">
                <a16:creationId xmlns:a16="http://schemas.microsoft.com/office/drawing/2014/main" id="{D2D5B4D8-0147-584F-A8FF-3863EEC56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761" y="642769"/>
            <a:ext cx="709612" cy="16192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750EF78-0162-54BD-7CE0-DE0D7332B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48642" y="1268987"/>
            <a:ext cx="5009745" cy="37573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defined">
            <a:extLst>
              <a:ext uri="{FF2B5EF4-FFF2-40B4-BE49-F238E27FC236}">
                <a16:creationId xmlns:a16="http://schemas.microsoft.com/office/drawing/2014/main" id="{07C08568-6ACD-4C9B-105F-4FDEEA218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256054">
            <a:off x="5289312" y="3377981"/>
            <a:ext cx="1887065" cy="20181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lords of the horizon (Chapter 3) - Architecture, Astronomy and Sacred  Landscape in Ancient Egypt">
            <a:extLst>
              <a:ext uri="{FF2B5EF4-FFF2-40B4-BE49-F238E27FC236}">
                <a16:creationId xmlns:a16="http://schemas.microsoft.com/office/drawing/2014/main" id="{B9CF5383-FE49-D9AC-CF06-563105381E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7605"/>
          <a:stretch/>
        </p:blipFill>
        <p:spPr bwMode="auto">
          <a:xfrm>
            <a:off x="473831" y="681423"/>
            <a:ext cx="4454444" cy="274757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0CEA21A9-2F4B-936A-ADD6-0A24BA233905}"/>
              </a:ext>
            </a:extLst>
          </p:cNvPr>
          <p:cNvSpPr txBox="1"/>
          <p:nvPr/>
        </p:nvSpPr>
        <p:spPr>
          <a:xfrm>
            <a:off x="331585" y="3857671"/>
            <a:ext cx="4674171" cy="1169551"/>
          </a:xfrm>
          <a:prstGeom prst="rect">
            <a:avLst/>
          </a:prstGeom>
          <a:noFill/>
        </p:spPr>
        <p:txBody>
          <a:bodyPr wrap="square" rtlCol="0">
            <a:spAutoFit/>
          </a:bodyPr>
          <a:lstStyle/>
          <a:p>
            <a:pPr algn="l"/>
            <a:r>
              <a:rPr kumimoji="1" lang="ja-JP" altLang="en-US" sz="1400" dirty="0"/>
              <a:t>屈折ピラミッドには、北に開口した通路と西に開口した通路の２セットがあり、それぞれ玄室を有する。</a:t>
            </a:r>
            <a:endParaRPr kumimoji="1" lang="en-US" altLang="ja-JP" sz="1400" dirty="0"/>
          </a:p>
          <a:p>
            <a:pPr algn="l"/>
            <a:r>
              <a:rPr kumimoji="1" lang="ja-JP" altLang="en-US" sz="1400" dirty="0"/>
              <a:t>トラップを備える東西方向の通路と玄室は、ヒトが使用するための玄室ではなく「死の神オシリス」を閉じ込めるための構造ではないか？</a:t>
            </a:r>
          </a:p>
        </p:txBody>
      </p:sp>
      <p:sp>
        <p:nvSpPr>
          <p:cNvPr id="9" name="テキスト ボックス 8">
            <a:extLst>
              <a:ext uri="{FF2B5EF4-FFF2-40B4-BE49-F238E27FC236}">
                <a16:creationId xmlns:a16="http://schemas.microsoft.com/office/drawing/2014/main" id="{B83FDDE7-11F8-C0D8-2821-65DF322D64FE}"/>
              </a:ext>
            </a:extLst>
          </p:cNvPr>
          <p:cNvSpPr txBox="1"/>
          <p:nvPr/>
        </p:nvSpPr>
        <p:spPr>
          <a:xfrm>
            <a:off x="4732311" y="2513830"/>
            <a:ext cx="4823393" cy="738664"/>
          </a:xfrm>
          <a:prstGeom prst="rect">
            <a:avLst/>
          </a:prstGeom>
          <a:solidFill>
            <a:schemeClr val="bg1"/>
          </a:solidFill>
        </p:spPr>
        <p:txBody>
          <a:bodyPr wrap="square" rtlCol="0">
            <a:spAutoFit/>
          </a:bodyPr>
          <a:lstStyle/>
          <a:p>
            <a:pPr algn="l"/>
            <a:r>
              <a:rPr kumimoji="1" lang="ja-JP" altLang="en-US" sz="1400" dirty="0"/>
              <a:t>赤いピラミッドは、北に開口した通路（①）のみを有し、その先に南北方向の玄室を２個（②、③） 、さらに奥に東西方向の玄室１個（④）を有する有する。</a:t>
            </a:r>
          </a:p>
        </p:txBody>
      </p:sp>
      <p:sp>
        <p:nvSpPr>
          <p:cNvPr id="10" name="テキスト ボックス 9">
            <a:extLst>
              <a:ext uri="{FF2B5EF4-FFF2-40B4-BE49-F238E27FC236}">
                <a16:creationId xmlns:a16="http://schemas.microsoft.com/office/drawing/2014/main" id="{088E769B-38F6-0A85-BEBB-CED5B2992159}"/>
              </a:ext>
            </a:extLst>
          </p:cNvPr>
          <p:cNvSpPr txBox="1"/>
          <p:nvPr/>
        </p:nvSpPr>
        <p:spPr>
          <a:xfrm flipH="1">
            <a:off x="5467176" y="3854762"/>
            <a:ext cx="794577" cy="307777"/>
          </a:xfrm>
          <a:prstGeom prst="rect">
            <a:avLst/>
          </a:prstGeom>
          <a:noFill/>
        </p:spPr>
        <p:txBody>
          <a:bodyPr wrap="square" rtlCol="0">
            <a:spAutoFit/>
          </a:bodyPr>
          <a:lstStyle/>
          <a:p>
            <a:pPr algn="l"/>
            <a:r>
              <a:rPr kumimoji="1" lang="ja-JP" altLang="en-US" sz="1400" dirty="0"/>
              <a:t>玄室①</a:t>
            </a:r>
          </a:p>
        </p:txBody>
      </p:sp>
      <p:sp>
        <p:nvSpPr>
          <p:cNvPr id="13" name="テキスト ボックス 12">
            <a:extLst>
              <a:ext uri="{FF2B5EF4-FFF2-40B4-BE49-F238E27FC236}">
                <a16:creationId xmlns:a16="http://schemas.microsoft.com/office/drawing/2014/main" id="{91FFAA7D-92F6-EB58-3D37-EBD36F580A95}"/>
              </a:ext>
            </a:extLst>
          </p:cNvPr>
          <p:cNvSpPr txBox="1"/>
          <p:nvPr/>
        </p:nvSpPr>
        <p:spPr>
          <a:xfrm flipH="1">
            <a:off x="5406959" y="4354261"/>
            <a:ext cx="794577" cy="307777"/>
          </a:xfrm>
          <a:prstGeom prst="rect">
            <a:avLst/>
          </a:prstGeom>
          <a:noFill/>
        </p:spPr>
        <p:txBody>
          <a:bodyPr wrap="square" rtlCol="0">
            <a:spAutoFit/>
          </a:bodyPr>
          <a:lstStyle/>
          <a:p>
            <a:pPr algn="l"/>
            <a:r>
              <a:rPr kumimoji="1" lang="ja-JP" altLang="en-US" sz="1400" dirty="0"/>
              <a:t>玄室②</a:t>
            </a:r>
          </a:p>
        </p:txBody>
      </p:sp>
      <p:sp>
        <p:nvSpPr>
          <p:cNvPr id="14" name="テキスト ボックス 13">
            <a:extLst>
              <a:ext uri="{FF2B5EF4-FFF2-40B4-BE49-F238E27FC236}">
                <a16:creationId xmlns:a16="http://schemas.microsoft.com/office/drawing/2014/main" id="{0B47D2A0-4B6D-A206-FF6F-4DDFC2470E69}"/>
              </a:ext>
            </a:extLst>
          </p:cNvPr>
          <p:cNvSpPr txBox="1"/>
          <p:nvPr/>
        </p:nvSpPr>
        <p:spPr>
          <a:xfrm flipH="1">
            <a:off x="5005756" y="4770748"/>
            <a:ext cx="794577" cy="307777"/>
          </a:xfrm>
          <a:prstGeom prst="rect">
            <a:avLst/>
          </a:prstGeom>
          <a:noFill/>
        </p:spPr>
        <p:txBody>
          <a:bodyPr wrap="square" rtlCol="0">
            <a:spAutoFit/>
          </a:bodyPr>
          <a:lstStyle/>
          <a:p>
            <a:pPr algn="l"/>
            <a:r>
              <a:rPr kumimoji="1" lang="ja-JP" altLang="en-US" sz="1400" dirty="0">
                <a:solidFill>
                  <a:srgbClr val="FF0000"/>
                </a:solidFill>
              </a:rPr>
              <a:t>玄室③</a:t>
            </a:r>
          </a:p>
        </p:txBody>
      </p:sp>
      <p:sp>
        <p:nvSpPr>
          <p:cNvPr id="15" name="テキスト ボックス 14">
            <a:extLst>
              <a:ext uri="{FF2B5EF4-FFF2-40B4-BE49-F238E27FC236}">
                <a16:creationId xmlns:a16="http://schemas.microsoft.com/office/drawing/2014/main" id="{B830D430-7668-082A-0740-68A6C2D81E92}"/>
              </a:ext>
            </a:extLst>
          </p:cNvPr>
          <p:cNvSpPr txBox="1"/>
          <p:nvPr/>
        </p:nvSpPr>
        <p:spPr>
          <a:xfrm>
            <a:off x="681037" y="5834065"/>
            <a:ext cx="8138007" cy="738664"/>
          </a:xfrm>
          <a:prstGeom prst="rect">
            <a:avLst/>
          </a:prstGeom>
          <a:noFill/>
          <a:ln>
            <a:solidFill>
              <a:srgbClr val="FF0000"/>
            </a:solidFill>
          </a:ln>
        </p:spPr>
        <p:txBody>
          <a:bodyPr wrap="square" rtlCol="0">
            <a:spAutoFit/>
          </a:bodyPr>
          <a:lstStyle/>
          <a:p>
            <a:pPr algn="l"/>
            <a:r>
              <a:rPr kumimoji="1" lang="ja-JP" altLang="en-US" sz="1400" dirty="0"/>
              <a:t>屈折ピラミッドで一定の「成功」を得たスネフェル王は、南北向きの玄室を設置することが災いを防ぐために有効であると考え、次作（赤いピラミッド）では最奥に隠し部屋的（神棚的）に「南北向き」の玄室をつくった。</a:t>
            </a:r>
          </a:p>
        </p:txBody>
      </p:sp>
      <p:sp>
        <p:nvSpPr>
          <p:cNvPr id="3" name="テキスト ボックス 2">
            <a:extLst>
              <a:ext uri="{FF2B5EF4-FFF2-40B4-BE49-F238E27FC236}">
                <a16:creationId xmlns:a16="http://schemas.microsoft.com/office/drawing/2014/main" id="{2A330B7E-FD6D-0C93-84CF-35BEBC4DE7FC}"/>
              </a:ext>
            </a:extLst>
          </p:cNvPr>
          <p:cNvSpPr txBox="1"/>
          <p:nvPr/>
        </p:nvSpPr>
        <p:spPr>
          <a:xfrm>
            <a:off x="859516" y="5223652"/>
            <a:ext cx="1809344" cy="461665"/>
          </a:xfrm>
          <a:prstGeom prst="rect">
            <a:avLst/>
          </a:prstGeom>
          <a:noFill/>
        </p:spPr>
        <p:txBody>
          <a:bodyPr wrap="square" rtlCol="0">
            <a:spAutoFit/>
          </a:bodyPr>
          <a:lstStyle/>
          <a:p>
            <a:pPr algn="l"/>
            <a:r>
              <a:rPr kumimoji="1" lang="ja-JP" altLang="en-US" sz="2400" b="1" dirty="0"/>
              <a:t>そこで、</a:t>
            </a:r>
          </a:p>
        </p:txBody>
      </p:sp>
    </p:spTree>
    <p:extLst>
      <p:ext uri="{BB962C8B-B14F-4D97-AF65-F5344CB8AC3E}">
        <p14:creationId xmlns:p14="http://schemas.microsoft.com/office/powerpoint/2010/main" val="92270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クフ王のピラミッド">
            <a:extLst>
              <a:ext uri="{FF2B5EF4-FFF2-40B4-BE49-F238E27FC236}">
                <a16:creationId xmlns:a16="http://schemas.microsoft.com/office/drawing/2014/main" id="{75ADCF76-8FCC-F5FA-47E5-979500D09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924293"/>
            <a:ext cx="3141555" cy="2433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AC78AC3-F606-C2AB-4607-23CAE5AAF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98" y="2601450"/>
            <a:ext cx="3329637" cy="208102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D57A014D-346D-7DA2-DCB7-9AD2BC8DCE4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B5D298FC-B900-EF5C-12F7-071A662DC07A}"/>
              </a:ext>
            </a:extLst>
          </p:cNvPr>
          <p:cNvSpPr txBox="1"/>
          <p:nvPr/>
        </p:nvSpPr>
        <p:spPr>
          <a:xfrm>
            <a:off x="457200" y="2080542"/>
            <a:ext cx="2185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クフ王のピラミッド</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（ギザ）</a:t>
            </a:r>
            <a:endParaRPr kumimoji="0"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p:txBody>
      </p:sp>
      <p:pic>
        <p:nvPicPr>
          <p:cNvPr id="5" name="Picture 6" descr="undefined">
            <a:extLst>
              <a:ext uri="{FF2B5EF4-FFF2-40B4-BE49-F238E27FC236}">
                <a16:creationId xmlns:a16="http://schemas.microsoft.com/office/drawing/2014/main" id="{86019B7A-6ABA-4D09-53C6-7E2F62946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267" y="1552750"/>
            <a:ext cx="2420772" cy="1609581"/>
          </a:xfrm>
          <a:prstGeom prst="rect">
            <a:avLst/>
          </a:prstGeom>
          <a:noFill/>
          <a:extLst>
            <a:ext uri="{909E8E84-426E-40DD-AFC4-6F175D3DCCD1}">
              <a14:hiddenFill xmlns:a14="http://schemas.microsoft.com/office/drawing/2010/main">
                <a:solidFill>
                  <a:srgbClr val="FFFFFF"/>
                </a:solidFill>
              </a14:hiddenFill>
            </a:ext>
          </a:extLst>
        </p:spPr>
      </p:pic>
      <p:sp>
        <p:nvSpPr>
          <p:cNvPr id="6" name="矢印: 下 5">
            <a:extLst>
              <a:ext uri="{FF2B5EF4-FFF2-40B4-BE49-F238E27FC236}">
                <a16:creationId xmlns:a16="http://schemas.microsoft.com/office/drawing/2014/main" id="{3AFAABED-4225-82A6-E90D-9A87D6BB048D}"/>
              </a:ext>
            </a:extLst>
          </p:cNvPr>
          <p:cNvSpPr/>
          <p:nvPr/>
        </p:nvSpPr>
        <p:spPr>
          <a:xfrm>
            <a:off x="4953000" y="1843815"/>
            <a:ext cx="190500" cy="2367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pic>
        <p:nvPicPr>
          <p:cNvPr id="8194" name="Picture 2">
            <a:extLst>
              <a:ext uri="{FF2B5EF4-FFF2-40B4-BE49-F238E27FC236}">
                <a16:creationId xmlns:a16="http://schemas.microsoft.com/office/drawing/2014/main" id="{B3604164-F33C-DFC7-CFD3-3F0A47913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006" y="264912"/>
            <a:ext cx="2327910" cy="174593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C463538-4932-DB64-1EDF-A4B8AD892B56}"/>
              </a:ext>
            </a:extLst>
          </p:cNvPr>
          <p:cNvSpPr txBox="1"/>
          <p:nvPr/>
        </p:nvSpPr>
        <p:spPr>
          <a:xfrm>
            <a:off x="2895600" y="253533"/>
            <a:ext cx="6566714"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第</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王朝はクフの父スネフェルによって開かれ、巨大なピラミッドが建造された時期にあたる。ギザには第</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王朝に築かれたピラミッドが</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基（三大ピラミッド）があるが、その中で最初に建造され、</a:t>
            </a:r>
            <a:r>
              <a:rPr kumimoji="1" lang="ja-JP" altLang="en-US" sz="1200" b="0" i="0" u="sng"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最大のピラミッド</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が大ピラミッドである。古代エジプトで大ピラミッドは</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アケト・クフと呼ばれていた。これは「クフの地平」を意味するが、「クフがアクになる場所」に掛けた語呂合わせとされる。</a:t>
            </a:r>
          </a:p>
        </p:txBody>
      </p:sp>
      <p:sp>
        <p:nvSpPr>
          <p:cNvPr id="8" name="テキスト ボックス 7">
            <a:extLst>
              <a:ext uri="{FF2B5EF4-FFF2-40B4-BE49-F238E27FC236}">
                <a16:creationId xmlns:a16="http://schemas.microsoft.com/office/drawing/2014/main" id="{BA994B00-9816-E142-8817-2133236F112A}"/>
              </a:ext>
            </a:extLst>
          </p:cNvPr>
          <p:cNvSpPr txBox="1"/>
          <p:nvPr/>
        </p:nvSpPr>
        <p:spPr>
          <a:xfrm>
            <a:off x="5833482" y="3010727"/>
            <a:ext cx="392773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大ピラミッドはギザ台地と呼ばれる</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巨大な岩盤の北端に位置する。</a:t>
            </a:r>
            <a:r>
              <a:rPr kumimoji="1" lang="ja-JP" altLang="en-US" sz="1200" b="0" i="0" u="none" strike="noStrike" kern="1200" cap="none" spc="0" normalizeH="0" baseline="0" noProof="0" dirty="0">
                <a:ln>
                  <a:noFill/>
                </a:ln>
                <a:solidFill>
                  <a:prstClr val="black">
                    <a:lumMod val="95000"/>
                    <a:lumOff val="5000"/>
                  </a:prstClr>
                </a:solidFill>
                <a:effectLst/>
                <a:uLnTx/>
                <a:uFillTx/>
                <a:latin typeface="Aptos" panose="02110004020202020204"/>
                <a:ea typeface="游ゴシック" panose="020B0400000000000000" pitchFamily="50" charset="-128"/>
                <a:cs typeface="+mn-cs"/>
              </a:rPr>
              <a:t>岩盤の上に正確に水平な基壇を作った理由はスネフェルのピラミッドの失敗を教訓にしたものと考えられる。</a:t>
            </a:r>
          </a:p>
        </p:txBody>
      </p:sp>
      <p:pic>
        <p:nvPicPr>
          <p:cNvPr id="8196" name="Picture 4">
            <a:extLst>
              <a:ext uri="{FF2B5EF4-FFF2-40B4-BE49-F238E27FC236}">
                <a16:creationId xmlns:a16="http://schemas.microsoft.com/office/drawing/2014/main" id="{192A94F6-3971-E85B-3D7E-936CEDB2B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3483" y="1569578"/>
            <a:ext cx="2095500" cy="1371600"/>
          </a:xfrm>
          <a:prstGeom prst="rect">
            <a:avLst/>
          </a:prstGeom>
          <a:noFill/>
          <a:extLst>
            <a:ext uri="{909E8E84-426E-40DD-AFC4-6F175D3DCCD1}">
              <a14:hiddenFill xmlns:a14="http://schemas.microsoft.com/office/drawing/2010/main">
                <a:solidFill>
                  <a:srgbClr val="FFFFFF"/>
                </a:solidFill>
              </a14:hiddenFill>
            </a:ext>
          </a:extLst>
        </p:spPr>
      </p:pic>
      <p:sp>
        <p:nvSpPr>
          <p:cNvPr id="9" name="矢印: 下 8">
            <a:extLst>
              <a:ext uri="{FF2B5EF4-FFF2-40B4-BE49-F238E27FC236}">
                <a16:creationId xmlns:a16="http://schemas.microsoft.com/office/drawing/2014/main" id="{CD3F2F17-B3D7-AA7B-FA13-3F12481AD127}"/>
              </a:ext>
            </a:extLst>
          </p:cNvPr>
          <p:cNvSpPr/>
          <p:nvPr/>
        </p:nvSpPr>
        <p:spPr>
          <a:xfrm>
            <a:off x="6324600" y="1784871"/>
            <a:ext cx="190500" cy="2367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86368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129292-2CBC-F14D-8896-0E7CA6EF2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018" y="1885950"/>
            <a:ext cx="4608352" cy="288022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42550EA-BBB6-B122-AF10-21DFB9425CFB}"/>
              </a:ext>
            </a:extLst>
          </p:cNvPr>
          <p:cNvSpPr txBox="1"/>
          <p:nvPr/>
        </p:nvSpPr>
        <p:spPr>
          <a:xfrm>
            <a:off x="931510" y="371765"/>
            <a:ext cx="36471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クフ王の大ピラミッドの内部構造</a:t>
            </a:r>
          </a:p>
        </p:txBody>
      </p:sp>
      <p:pic>
        <p:nvPicPr>
          <p:cNvPr id="1028" name="Picture 4">
            <a:extLst>
              <a:ext uri="{FF2B5EF4-FFF2-40B4-BE49-F238E27FC236}">
                <a16:creationId xmlns:a16="http://schemas.microsoft.com/office/drawing/2014/main" id="{2A07F2E1-E2A1-B663-B92C-B9976AD7D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677" y="246993"/>
            <a:ext cx="7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5749C4-7AF5-9DAB-B7A8-F05D40CE3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230" y="250950"/>
            <a:ext cx="720000" cy="10760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2F19455-0E21-CC0D-D0D5-D515F9EA6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24" y="1997839"/>
            <a:ext cx="1800225" cy="120015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1729484-66DE-3AE8-2A7C-2FD55C224A2E}"/>
              </a:ext>
            </a:extLst>
          </p:cNvPr>
          <p:cNvSpPr txBox="1"/>
          <p:nvPr/>
        </p:nvSpPr>
        <p:spPr>
          <a:xfrm>
            <a:off x="931510" y="3287178"/>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上昇通路</a:t>
            </a:r>
          </a:p>
        </p:txBody>
      </p:sp>
      <p:cxnSp>
        <p:nvCxnSpPr>
          <p:cNvPr id="6" name="直線矢印コネクタ 5">
            <a:extLst>
              <a:ext uri="{FF2B5EF4-FFF2-40B4-BE49-F238E27FC236}">
                <a16:creationId xmlns:a16="http://schemas.microsoft.com/office/drawing/2014/main" id="{4D5B0A27-17E6-7AAF-01E0-820D7E55AF01}"/>
              </a:ext>
            </a:extLst>
          </p:cNvPr>
          <p:cNvCxnSpPr>
            <a:cxnSpLocks/>
          </p:cNvCxnSpPr>
          <p:nvPr/>
        </p:nvCxnSpPr>
        <p:spPr>
          <a:xfrm flipH="1">
            <a:off x="4657105" y="2330208"/>
            <a:ext cx="282283" cy="1564148"/>
          </a:xfrm>
          <a:prstGeom prst="straightConnector1">
            <a:avLst/>
          </a:prstGeom>
          <a:ln w="12700">
            <a:solidFill>
              <a:srgbClr val="FF0066"/>
            </a:solidFill>
            <a:tailEnd type="triangle"/>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399593D8-933C-EE08-1E4A-E0DED8A27053}"/>
              </a:ext>
            </a:extLst>
          </p:cNvPr>
          <p:cNvSpPr txBox="1"/>
          <p:nvPr/>
        </p:nvSpPr>
        <p:spPr>
          <a:xfrm>
            <a:off x="6393289" y="2274838"/>
            <a:ext cx="1679337" cy="230832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上昇通路は（下降通路から上方通路が簡単に発見されないように）花こう岩のつめ石によって隠されていました。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このため、アル＝マムーンがクフ王のピラミッドに入る以前は</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誰も上昇通路に入っていないはず</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、といわれています。</a:t>
            </a:r>
          </a:p>
        </p:txBody>
      </p:sp>
      <p:sp>
        <p:nvSpPr>
          <p:cNvPr id="8" name="テキスト ボックス 7">
            <a:extLst>
              <a:ext uri="{FF2B5EF4-FFF2-40B4-BE49-F238E27FC236}">
                <a16:creationId xmlns:a16="http://schemas.microsoft.com/office/drawing/2014/main" id="{ECFE3EBB-0606-2280-7984-DD58D64F8794}"/>
              </a:ext>
            </a:extLst>
          </p:cNvPr>
          <p:cNvSpPr txBox="1"/>
          <p:nvPr/>
        </p:nvSpPr>
        <p:spPr>
          <a:xfrm>
            <a:off x="3605037" y="5706299"/>
            <a:ext cx="603939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アル＝マムーンが開けたとされる通路（左図２）はこの花こう岩のつめ石をうまく迂回するような形で上昇通路につながっています。このことから、アル＝マムーンが開けたとされる通路は、アル＝マムーンがクフ王のピラミッドに入る以前から開いていた（ピラミッドの構造を知る古代人によって開けらた）と考える人もいるようです。</a:t>
            </a:r>
          </a:p>
        </p:txBody>
      </p:sp>
      <p:sp>
        <p:nvSpPr>
          <p:cNvPr id="11" name="平行四辺形 10">
            <a:extLst>
              <a:ext uri="{FF2B5EF4-FFF2-40B4-BE49-F238E27FC236}">
                <a16:creationId xmlns:a16="http://schemas.microsoft.com/office/drawing/2014/main" id="{8265CC0B-2576-CE9E-76FE-35B92C62CA6C}"/>
              </a:ext>
            </a:extLst>
          </p:cNvPr>
          <p:cNvSpPr/>
          <p:nvPr/>
        </p:nvSpPr>
        <p:spPr>
          <a:xfrm rot="1597109">
            <a:off x="4733547" y="3950577"/>
            <a:ext cx="308288" cy="114685"/>
          </a:xfrm>
          <a:prstGeom prst="parallelogram">
            <a:avLst>
              <a:gd name="adj" fmla="val 71562"/>
            </a:avLst>
          </a:prstGeom>
          <a:solidFill>
            <a:srgbClr val="FF0066"/>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cxnSp>
        <p:nvCxnSpPr>
          <p:cNvPr id="12" name="直線矢印コネクタ 11">
            <a:extLst>
              <a:ext uri="{FF2B5EF4-FFF2-40B4-BE49-F238E27FC236}">
                <a16:creationId xmlns:a16="http://schemas.microsoft.com/office/drawing/2014/main" id="{3DE5E7E1-F7BB-B074-2020-435938DCF2B9}"/>
              </a:ext>
            </a:extLst>
          </p:cNvPr>
          <p:cNvCxnSpPr>
            <a:cxnSpLocks/>
          </p:cNvCxnSpPr>
          <p:nvPr/>
        </p:nvCxnSpPr>
        <p:spPr>
          <a:xfrm flipH="1">
            <a:off x="5021501" y="3439586"/>
            <a:ext cx="1289675" cy="527917"/>
          </a:xfrm>
          <a:prstGeom prst="straightConnector1">
            <a:avLst/>
          </a:prstGeom>
          <a:ln w="12700">
            <a:solidFill>
              <a:srgbClr val="FF0066"/>
            </a:solidFill>
            <a:tailEnd type="triangle"/>
          </a:ln>
        </p:spPr>
        <p:style>
          <a:lnRef idx="2">
            <a:schemeClr val="accent1"/>
          </a:lnRef>
          <a:fillRef idx="0">
            <a:schemeClr val="accent1"/>
          </a:fillRef>
          <a:effectRef idx="1">
            <a:schemeClr val="accent1"/>
          </a:effectRef>
          <a:fontRef idx="minor">
            <a:schemeClr val="tx1"/>
          </a:fontRef>
        </p:style>
      </p:cxnSp>
      <p:pic>
        <p:nvPicPr>
          <p:cNvPr id="1034" name="Picture 10">
            <a:extLst>
              <a:ext uri="{FF2B5EF4-FFF2-40B4-BE49-F238E27FC236}">
                <a16:creationId xmlns:a16="http://schemas.microsoft.com/office/drawing/2014/main" id="{60F90DB0-CD50-C1E7-1CA6-F702B94B2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4222" y="2330208"/>
            <a:ext cx="1620212" cy="2160282"/>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0E89D629-8210-ABDD-26AB-9F1A5D17E995}"/>
              </a:ext>
            </a:extLst>
          </p:cNvPr>
          <p:cNvSpPr txBox="1"/>
          <p:nvPr/>
        </p:nvSpPr>
        <p:spPr>
          <a:xfrm>
            <a:off x="7614708" y="236530"/>
            <a:ext cx="207813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北側にある本来の入口はピラミッドの</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中心軸より東に</a:t>
            </a:r>
            <a:r>
              <a:rPr kumimoji="1" lang="en-US" altLang="ja-JP"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7. 29 m</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ずれています</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。下の入口は９世紀にアル</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マムーンが開いたとされています。</a:t>
            </a:r>
          </a:p>
        </p:txBody>
      </p:sp>
      <p:sp>
        <p:nvSpPr>
          <p:cNvPr id="18" name="テキスト ボックス 17">
            <a:extLst>
              <a:ext uri="{FF2B5EF4-FFF2-40B4-BE49-F238E27FC236}">
                <a16:creationId xmlns:a16="http://schemas.microsoft.com/office/drawing/2014/main" id="{5C40FD26-63CB-3B04-009E-5F045F59639C}"/>
              </a:ext>
            </a:extLst>
          </p:cNvPr>
          <p:cNvSpPr txBox="1"/>
          <p:nvPr/>
        </p:nvSpPr>
        <p:spPr>
          <a:xfrm>
            <a:off x="6127130" y="1435923"/>
            <a:ext cx="3332672" cy="646331"/>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下辺の長さが約 </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230m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・高さ約</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146 m </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であるので、それぞれの </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3.17% </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4.99</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であり、誤差としては大きすぎる。</a:t>
            </a:r>
          </a:p>
        </p:txBody>
      </p:sp>
      <p:sp>
        <p:nvSpPr>
          <p:cNvPr id="19" name="テキスト ボックス 18">
            <a:extLst>
              <a:ext uri="{FF2B5EF4-FFF2-40B4-BE49-F238E27FC236}">
                <a16:creationId xmlns:a16="http://schemas.microsoft.com/office/drawing/2014/main" id="{094B8F1B-1EB6-0017-36E7-49861417EA6E}"/>
              </a:ext>
            </a:extLst>
          </p:cNvPr>
          <p:cNvSpPr txBox="1"/>
          <p:nvPr/>
        </p:nvSpPr>
        <p:spPr>
          <a:xfrm>
            <a:off x="6527513" y="4624527"/>
            <a:ext cx="2916797" cy="461665"/>
          </a:xfrm>
          <a:prstGeom prst="rect">
            <a:avLst/>
          </a:prstGeom>
          <a:noFill/>
          <a:ln>
            <a:solidFill>
              <a:srgbClr val="FF006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しかし、アル＝マムーンが「最初に」王の間に入った時点で</a:t>
            </a:r>
            <a:r>
              <a:rPr kumimoji="1" lang="ja-JP" altLang="en-US" sz="12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何もなかった</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pic>
        <p:nvPicPr>
          <p:cNvPr id="1036" name="Picture 12">
            <a:extLst>
              <a:ext uri="{FF2B5EF4-FFF2-40B4-BE49-F238E27FC236}">
                <a16:creationId xmlns:a16="http://schemas.microsoft.com/office/drawing/2014/main" id="{3D624F7E-AAE4-62F1-60CE-B1F720CB0E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734" t="49351"/>
          <a:stretch/>
        </p:blipFill>
        <p:spPr bwMode="auto">
          <a:xfrm>
            <a:off x="492154" y="4855359"/>
            <a:ext cx="2956440" cy="183596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C876C3F1-1EFF-8375-4213-43BE328CA44B}"/>
              </a:ext>
            </a:extLst>
          </p:cNvPr>
          <p:cNvSpPr txBox="1"/>
          <p:nvPr/>
        </p:nvSpPr>
        <p:spPr>
          <a:xfrm>
            <a:off x="901327" y="1264602"/>
            <a:ext cx="47847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吉村大先生は「</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西側にも、見つかっていない入り口があるはず</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と言っている。（</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http://www13.plala.or.jp/rameses2/big2.htm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sp>
        <p:nvSpPr>
          <p:cNvPr id="21" name="テキスト ボックス 20">
            <a:extLst>
              <a:ext uri="{FF2B5EF4-FFF2-40B4-BE49-F238E27FC236}">
                <a16:creationId xmlns:a16="http://schemas.microsoft.com/office/drawing/2014/main" id="{11113A70-3090-C854-CBE6-1466ADFF6955}"/>
              </a:ext>
            </a:extLst>
          </p:cNvPr>
          <p:cNvSpPr txBox="1"/>
          <p:nvPr/>
        </p:nvSpPr>
        <p:spPr>
          <a:xfrm>
            <a:off x="4539278" y="1997839"/>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上昇通路</a:t>
            </a:r>
          </a:p>
        </p:txBody>
      </p:sp>
      <p:sp>
        <p:nvSpPr>
          <p:cNvPr id="23" name="テキスト ボックス 22">
            <a:extLst>
              <a:ext uri="{FF2B5EF4-FFF2-40B4-BE49-F238E27FC236}">
                <a16:creationId xmlns:a16="http://schemas.microsoft.com/office/drawing/2014/main" id="{37CB8C4F-9B3C-EE51-F792-B2657C952423}"/>
              </a:ext>
            </a:extLst>
          </p:cNvPr>
          <p:cNvSpPr txBox="1"/>
          <p:nvPr/>
        </p:nvSpPr>
        <p:spPr>
          <a:xfrm>
            <a:off x="5367880" y="5139843"/>
            <a:ext cx="4076430" cy="461665"/>
          </a:xfrm>
          <a:prstGeom prst="rect">
            <a:avLst/>
          </a:prstGeom>
          <a:noFill/>
          <a:ln>
            <a:solidFill>
              <a:srgbClr val="FF006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＝上昇通路が栓をされた時点で、中には何もなかった。→</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なんらかの理由で</a:t>
            </a:r>
            <a:r>
              <a:rPr kumimoji="1" lang="ja-JP" altLang="en-US" sz="12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封印・遺棄</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された。</a:t>
            </a:r>
          </a:p>
        </p:txBody>
      </p:sp>
      <p:sp>
        <p:nvSpPr>
          <p:cNvPr id="24" name="スライド番号プレースホルダー 23">
            <a:extLst>
              <a:ext uri="{FF2B5EF4-FFF2-40B4-BE49-F238E27FC236}">
                <a16:creationId xmlns:a16="http://schemas.microsoft.com/office/drawing/2014/main" id="{C7B316D6-7450-219E-D4C6-232FB383A3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D436B874-0D49-193A-3F4B-242EC2BF66F1}"/>
              </a:ext>
            </a:extLst>
          </p:cNvPr>
          <p:cNvSpPr txBox="1"/>
          <p:nvPr/>
        </p:nvSpPr>
        <p:spPr>
          <a:xfrm>
            <a:off x="5507476" y="3770877"/>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入口</a:t>
            </a:r>
          </a:p>
        </p:txBody>
      </p:sp>
      <p:sp>
        <p:nvSpPr>
          <p:cNvPr id="26" name="矢印: 右 25">
            <a:extLst>
              <a:ext uri="{FF2B5EF4-FFF2-40B4-BE49-F238E27FC236}">
                <a16:creationId xmlns:a16="http://schemas.microsoft.com/office/drawing/2014/main" id="{B7833389-35FD-BB70-CB6F-5CF399C4A26D}"/>
              </a:ext>
            </a:extLst>
          </p:cNvPr>
          <p:cNvSpPr/>
          <p:nvPr/>
        </p:nvSpPr>
        <p:spPr>
          <a:xfrm flipH="1">
            <a:off x="5523130" y="1522437"/>
            <a:ext cx="385894" cy="276999"/>
          </a:xfrm>
          <a:prstGeom prst="rightArrow">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33EF99A9-EFCA-A589-AEDD-12A727B182D3}"/>
              </a:ext>
            </a:extLst>
          </p:cNvPr>
          <p:cNvSpPr txBox="1"/>
          <p:nvPr/>
        </p:nvSpPr>
        <p:spPr>
          <a:xfrm>
            <a:off x="355957" y="3549036"/>
            <a:ext cx="167853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Ascending Passage</a:t>
            </a:r>
            <a:endPar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3737B95E-7FC4-1A80-9596-C0997B05D86B}"/>
              </a:ext>
            </a:extLst>
          </p:cNvPr>
          <p:cNvSpPr txBox="1"/>
          <p:nvPr/>
        </p:nvSpPr>
        <p:spPr>
          <a:xfrm>
            <a:off x="631884" y="4298952"/>
            <a:ext cx="200426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Subterranean Chamber</a:t>
            </a:r>
            <a:endPar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B312894E-72AE-7B61-BDC9-F1E1B375A507}"/>
              </a:ext>
            </a:extLst>
          </p:cNvPr>
          <p:cNvSpPr txBox="1"/>
          <p:nvPr/>
        </p:nvSpPr>
        <p:spPr>
          <a:xfrm>
            <a:off x="5097505" y="2680466"/>
            <a:ext cx="114486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Descending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Passage</a:t>
            </a:r>
            <a:endPar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50028041-31A9-C0F7-69B8-5A3492849D52}"/>
              </a:ext>
            </a:extLst>
          </p:cNvPr>
          <p:cNvSpPr txBox="1"/>
          <p:nvPr/>
        </p:nvSpPr>
        <p:spPr>
          <a:xfrm>
            <a:off x="4567875" y="4558543"/>
            <a:ext cx="152639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王の間の通気口が機能するための通気道</a:t>
            </a:r>
          </a:p>
        </p:txBody>
      </p:sp>
      <p:cxnSp>
        <p:nvCxnSpPr>
          <p:cNvPr id="5" name="直線矢印コネクタ 4">
            <a:extLst>
              <a:ext uri="{FF2B5EF4-FFF2-40B4-BE49-F238E27FC236}">
                <a16:creationId xmlns:a16="http://schemas.microsoft.com/office/drawing/2014/main" id="{5A3F01EF-A229-8041-5AE6-029D58ED13B8}"/>
              </a:ext>
            </a:extLst>
          </p:cNvPr>
          <p:cNvCxnSpPr>
            <a:cxnSpLocks/>
          </p:cNvCxnSpPr>
          <p:nvPr/>
        </p:nvCxnSpPr>
        <p:spPr>
          <a:xfrm flipH="1" flipV="1">
            <a:off x="4379293" y="4263023"/>
            <a:ext cx="738984" cy="320139"/>
          </a:xfrm>
          <a:prstGeom prst="straightConnector1">
            <a:avLst/>
          </a:prstGeom>
          <a:ln w="12700">
            <a:solidFill>
              <a:srgbClr val="FF006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590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2F40D10-8D62-F53B-414A-01F4071F525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04564680-4B5A-041A-6BB0-F57A39D49D9D}"/>
              </a:ext>
            </a:extLst>
          </p:cNvPr>
          <p:cNvSpPr txBox="1"/>
          <p:nvPr/>
        </p:nvSpPr>
        <p:spPr>
          <a:xfrm>
            <a:off x="2112453" y="543065"/>
            <a:ext cx="759352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アル・マムーンの盗掘孔の突き当たり。</a:t>
            </a:r>
            <a:r>
              <a:rPr kumimoji="0"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上昇通路からそのまま滑り落ちてきた感じ</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の３つの岩。１個</a:t>
            </a:r>
            <a:r>
              <a:rPr kumimoji="0"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５トン以上</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あるこの３個の岩はきれいに上昇の通路の入り口を”栓”のように塞いでいる。マムーンはこの岩を破壊するのはマズイと考え、下に進んで下降通路、右に回り込んで上昇通路を</a:t>
            </a:r>
            <a:endPar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発見している。正規の入り口から下降通路を降りて来たなら、この”栓”が邪</a:t>
            </a:r>
            <a:endPar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魔して上昇通路にあがれない。つまり玄室方向には行けない。マムーンが、</a:t>
            </a:r>
            <a:endPar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変な方向からまさか上昇通路を発見しようとは建設時に想定していなかった？</a:t>
            </a:r>
          </a:p>
        </p:txBody>
      </p:sp>
      <p:pic>
        <p:nvPicPr>
          <p:cNvPr id="7170" name="Picture 2">
            <a:extLst>
              <a:ext uri="{FF2B5EF4-FFF2-40B4-BE49-F238E27FC236}">
                <a16:creationId xmlns:a16="http://schemas.microsoft.com/office/drawing/2014/main" id="{7BB8A41E-60B1-67B2-6964-5C0DAE5E8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62" y="304602"/>
            <a:ext cx="1544112" cy="113575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5CF37AB-8A2E-7378-274C-BD33070BEF9C}"/>
              </a:ext>
            </a:extLst>
          </p:cNvPr>
          <p:cNvSpPr txBox="1"/>
          <p:nvPr/>
        </p:nvSpPr>
        <p:spPr>
          <a:xfrm>
            <a:off x="2112453" y="266974"/>
            <a:ext cx="366318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上昇通路の入り口を塞ぐ巨大な３つの花崗岩。</a:t>
            </a:r>
          </a:p>
        </p:txBody>
      </p:sp>
      <p:sp>
        <p:nvSpPr>
          <p:cNvPr id="6" name="テキスト ボックス 5">
            <a:extLst>
              <a:ext uri="{FF2B5EF4-FFF2-40B4-BE49-F238E27FC236}">
                <a16:creationId xmlns:a16="http://schemas.microsoft.com/office/drawing/2014/main" id="{02ED080F-4583-1A9B-44A8-BCD51F8C8CF0}"/>
              </a:ext>
            </a:extLst>
          </p:cNvPr>
          <p:cNvSpPr txBox="1"/>
          <p:nvPr/>
        </p:nvSpPr>
        <p:spPr>
          <a:xfrm>
            <a:off x="2035174" y="5333991"/>
            <a:ext cx="751840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大回廊といわれる全長</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48m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の巨大な通路がありますが、その天井はせり出し構造になっていて、上方にいくほど徐々に狭くなってゆく。この回廊の幅は</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2.1m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、高さは</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8.5m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もある。回廊自体が</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26</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度の急傾斜路になっているため、天井はさらに高く感じる。この急傾斜の側壁から、壁画などの装飾を跡形もなく除去することは不可能に思える。</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つまり、</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装飾など、最初からなかったのだ。</a:t>
            </a:r>
            <a:r>
              <a:rPr kumimoji="1" lang="ja-JP" altLang="en-US" sz="1200" b="1"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 王墓ではない。</a:t>
            </a:r>
          </a:p>
        </p:txBody>
      </p:sp>
      <p:pic>
        <p:nvPicPr>
          <p:cNvPr id="7" name="Picture 2">
            <a:extLst>
              <a:ext uri="{FF2B5EF4-FFF2-40B4-BE49-F238E27FC236}">
                <a16:creationId xmlns:a16="http://schemas.microsoft.com/office/drawing/2014/main" id="{BC5847EB-554F-EA3D-D353-2E0E4C881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49" y="2122152"/>
            <a:ext cx="1614856" cy="4422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5D40BB0-59F2-4AA9-D7F2-A7F5DBEF2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605" y="2760544"/>
            <a:ext cx="3295650" cy="24765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5D89E7E8-C326-1B88-A8BD-6FA12064C1FA}"/>
              </a:ext>
            </a:extLst>
          </p:cNvPr>
          <p:cNvSpPr txBox="1"/>
          <p:nvPr/>
        </p:nvSpPr>
        <p:spPr>
          <a:xfrm>
            <a:off x="1844553" y="2175754"/>
            <a:ext cx="3554499" cy="46166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大回廊（</a:t>
            </a:r>
            <a:r>
              <a:rPr kumimoji="1" lang="en-US" altLang="ja-JP"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Grand Gallery</a:t>
            </a: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sp>
        <p:nvSpPr>
          <p:cNvPr id="11" name="テキスト ボックス 10">
            <a:extLst>
              <a:ext uri="{FF2B5EF4-FFF2-40B4-BE49-F238E27FC236}">
                <a16:creationId xmlns:a16="http://schemas.microsoft.com/office/drawing/2014/main" id="{2CF3A692-CAC9-D543-D6F6-44B6A446D69C}"/>
              </a:ext>
            </a:extLst>
          </p:cNvPr>
          <p:cNvSpPr txBox="1"/>
          <p:nvPr/>
        </p:nvSpPr>
        <p:spPr>
          <a:xfrm>
            <a:off x="5448301" y="4118995"/>
            <a:ext cx="41719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大回廊の両側にはベンチみたいな段があり、このベンチの上部には左右それぞれ</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27</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個の四角い穴が均等な間隔であけられており、それに対応するように壁面にも窪みがある。</a:t>
            </a:r>
          </a:p>
        </p:txBody>
      </p:sp>
      <p:pic>
        <p:nvPicPr>
          <p:cNvPr id="7172" name="Picture 4">
            <a:extLst>
              <a:ext uri="{FF2B5EF4-FFF2-40B4-BE49-F238E27FC236}">
                <a16:creationId xmlns:a16="http://schemas.microsoft.com/office/drawing/2014/main" id="{DF55420F-BA82-EFE9-BC13-DD6195DCC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839" y="1382323"/>
            <a:ext cx="1874737" cy="249315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06862123-93EA-9FD7-0C46-29B4FC529984}"/>
              </a:ext>
            </a:extLst>
          </p:cNvPr>
          <p:cNvSpPr txBox="1"/>
          <p:nvPr/>
        </p:nvSpPr>
        <p:spPr>
          <a:xfrm>
            <a:off x="5654755" y="4856737"/>
            <a:ext cx="3570208" cy="276999"/>
          </a:xfrm>
          <a:prstGeom prst="rect">
            <a:avLst/>
          </a:prstGeom>
          <a:noFill/>
          <a:ln>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等間隔の穴は松明（松明）を設置する窪みでは？</a:t>
            </a:r>
          </a:p>
        </p:txBody>
      </p:sp>
      <p:sp>
        <p:nvSpPr>
          <p:cNvPr id="3" name="テキスト ボックス 2">
            <a:extLst>
              <a:ext uri="{FF2B5EF4-FFF2-40B4-BE49-F238E27FC236}">
                <a16:creationId xmlns:a16="http://schemas.microsoft.com/office/drawing/2014/main" id="{10ACBD68-C2E5-037C-904E-17184D20885F}"/>
              </a:ext>
            </a:extLst>
          </p:cNvPr>
          <p:cNvSpPr txBox="1"/>
          <p:nvPr/>
        </p:nvSpPr>
        <p:spPr>
          <a:xfrm>
            <a:off x="1900605" y="1743394"/>
            <a:ext cx="5314275" cy="338554"/>
          </a:xfrm>
          <a:prstGeom prst="rect">
            <a:avLst/>
          </a:prstGeom>
          <a:noFill/>
          <a:ln>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王の墳墓ではないのに、なぜ上昇通路を封鎖したのか？</a:t>
            </a:r>
          </a:p>
        </p:txBody>
      </p:sp>
      <p:pic>
        <p:nvPicPr>
          <p:cNvPr id="10" name="Picture 2" descr="古代エジプトの神々">
            <a:extLst>
              <a:ext uri="{FF2B5EF4-FFF2-40B4-BE49-F238E27FC236}">
                <a16:creationId xmlns:a16="http://schemas.microsoft.com/office/drawing/2014/main" id="{E8D7CD8B-EB18-956A-FBC0-FE18DF2114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2670"/>
          <a:stretch/>
        </p:blipFill>
        <p:spPr bwMode="auto">
          <a:xfrm>
            <a:off x="6082075" y="2182075"/>
            <a:ext cx="1384916" cy="149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894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3C31FA36-2007-D8FD-B167-411F98B851AA}"/>
              </a:ext>
            </a:extLst>
          </p:cNvPr>
          <p:cNvGrpSpPr/>
          <p:nvPr/>
        </p:nvGrpSpPr>
        <p:grpSpPr>
          <a:xfrm>
            <a:off x="2975969" y="2352629"/>
            <a:ext cx="3203041" cy="2857539"/>
            <a:chOff x="2975969" y="2352629"/>
            <a:chExt cx="3203041" cy="2857539"/>
          </a:xfrm>
        </p:grpSpPr>
        <p:pic>
          <p:nvPicPr>
            <p:cNvPr id="6146" name="Picture 2">
              <a:extLst>
                <a:ext uri="{FF2B5EF4-FFF2-40B4-BE49-F238E27FC236}">
                  <a16:creationId xmlns:a16="http://schemas.microsoft.com/office/drawing/2014/main" id="{32E81CB5-89B0-855B-9AC6-0DDAB79CE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155" y="2352629"/>
              <a:ext cx="3071855" cy="2857539"/>
            </a:xfrm>
            <a:prstGeom prst="rect">
              <a:avLst/>
            </a:prstGeom>
            <a:noFill/>
            <a:extLst>
              <a:ext uri="{909E8E84-426E-40DD-AFC4-6F175D3DCCD1}">
                <a14:hiddenFill xmlns:a14="http://schemas.microsoft.com/office/drawing/2010/main">
                  <a:solidFill>
                    <a:srgbClr val="FFFFFF"/>
                  </a:solidFill>
                </a14:hiddenFill>
              </a:ext>
            </a:extLst>
          </p:spPr>
        </p:pic>
        <p:sp>
          <p:nvSpPr>
            <p:cNvPr id="6" name="矢印: 下 5">
              <a:extLst>
                <a:ext uri="{FF2B5EF4-FFF2-40B4-BE49-F238E27FC236}">
                  <a16:creationId xmlns:a16="http://schemas.microsoft.com/office/drawing/2014/main" id="{5C18A316-19B8-801B-A895-AA190ABA98B0}"/>
                </a:ext>
              </a:extLst>
            </p:cNvPr>
            <p:cNvSpPr/>
            <p:nvPr/>
          </p:nvSpPr>
          <p:spPr>
            <a:xfrm rot="16200000" flipH="1" flipV="1">
              <a:off x="5449350" y="4495546"/>
              <a:ext cx="542925" cy="364938"/>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3" name="矢印: 下 12">
              <a:extLst>
                <a:ext uri="{FF2B5EF4-FFF2-40B4-BE49-F238E27FC236}">
                  <a16:creationId xmlns:a16="http://schemas.microsoft.com/office/drawing/2014/main" id="{72757C36-D854-3CC8-9DBD-DBA97D099971}"/>
                </a:ext>
              </a:extLst>
            </p:cNvPr>
            <p:cNvSpPr/>
            <p:nvPr/>
          </p:nvSpPr>
          <p:spPr>
            <a:xfrm rot="16200000" flipH="1" flipV="1">
              <a:off x="2886975" y="4495546"/>
              <a:ext cx="542925" cy="364938"/>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2" name="テキスト ボックス 1">
            <a:extLst>
              <a:ext uri="{FF2B5EF4-FFF2-40B4-BE49-F238E27FC236}">
                <a16:creationId xmlns:a16="http://schemas.microsoft.com/office/drawing/2014/main" id="{64724452-DCA7-5062-A6F0-1E6201F784C7}"/>
              </a:ext>
            </a:extLst>
          </p:cNvPr>
          <p:cNvSpPr txBox="1"/>
          <p:nvPr/>
        </p:nvSpPr>
        <p:spPr>
          <a:xfrm>
            <a:off x="545809" y="360940"/>
            <a:ext cx="5069145" cy="46166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控えの間（前室）（</a:t>
            </a:r>
            <a:r>
              <a:rPr kumimoji="1" lang="en-US" altLang="ja-JP"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Antechamber</a:t>
            </a: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sp>
        <p:nvSpPr>
          <p:cNvPr id="3" name="スライド番号プレースホルダー 2">
            <a:extLst>
              <a:ext uri="{FF2B5EF4-FFF2-40B4-BE49-F238E27FC236}">
                <a16:creationId xmlns:a16="http://schemas.microsoft.com/office/drawing/2014/main" id="{9C93CDBA-0E29-85DD-05AC-59208D0B44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6150" name="Picture 6">
            <a:extLst>
              <a:ext uri="{FF2B5EF4-FFF2-40B4-BE49-F238E27FC236}">
                <a16:creationId xmlns:a16="http://schemas.microsoft.com/office/drawing/2014/main" id="{7FFC2DDF-59DA-5914-E2B8-698398579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954" y="2306759"/>
            <a:ext cx="2393190" cy="179299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E92790C3-0451-B3A7-DAC5-C9BC4AD72274}"/>
              </a:ext>
            </a:extLst>
          </p:cNvPr>
          <p:cNvSpPr txBox="1"/>
          <p:nvPr/>
        </p:nvSpPr>
        <p:spPr>
          <a:xfrm>
            <a:off x="545808" y="943579"/>
            <a:ext cx="9017291"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このうち幅が広く床まで届く3つの溝に上下にスライドする花崗岩製の落とし戸が3つ設けられていたと考えられ、それぞれ上部に渡された丸太と綱を使って</a:t>
            </a:r>
            <a:r>
              <a:rPr kumimoji="0"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開閉された（！）</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と考えられている（けれど、構造的に無理） 。</a:t>
            </a:r>
          </a:p>
        </p:txBody>
      </p:sp>
      <p:sp>
        <p:nvSpPr>
          <p:cNvPr id="9" name="テキスト ボックス 8">
            <a:extLst>
              <a:ext uri="{FF2B5EF4-FFF2-40B4-BE49-F238E27FC236}">
                <a16:creationId xmlns:a16="http://schemas.microsoft.com/office/drawing/2014/main" id="{31E766EC-8E6F-5E32-2ACF-EBD0648D459F}"/>
              </a:ext>
            </a:extLst>
          </p:cNvPr>
          <p:cNvSpPr txBox="1"/>
          <p:nvPr/>
        </p:nvSpPr>
        <p:spPr>
          <a:xfrm>
            <a:off x="612980" y="1540561"/>
            <a:ext cx="2546168" cy="461665"/>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開閉するのに、なぜこのような大岩の扉が必要であったのか？</a:t>
            </a:r>
          </a:p>
        </p:txBody>
      </p:sp>
      <p:sp>
        <p:nvSpPr>
          <p:cNvPr id="10" name="テキスト ボックス 9">
            <a:extLst>
              <a:ext uri="{FF2B5EF4-FFF2-40B4-BE49-F238E27FC236}">
                <a16:creationId xmlns:a16="http://schemas.microsoft.com/office/drawing/2014/main" id="{E4E284E6-3BB0-ABED-C834-4EF85B45C8D1}"/>
              </a:ext>
            </a:extLst>
          </p:cNvPr>
          <p:cNvSpPr txBox="1"/>
          <p:nvPr/>
        </p:nvSpPr>
        <p:spPr>
          <a:xfrm>
            <a:off x="612270" y="2075927"/>
            <a:ext cx="2546168" cy="461665"/>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３枚の大岩で「完全密封」する必要があった？</a:t>
            </a:r>
          </a:p>
        </p:txBody>
      </p:sp>
      <p:sp>
        <p:nvSpPr>
          <p:cNvPr id="11" name="テキスト ボックス 10">
            <a:extLst>
              <a:ext uri="{FF2B5EF4-FFF2-40B4-BE49-F238E27FC236}">
                <a16:creationId xmlns:a16="http://schemas.microsoft.com/office/drawing/2014/main" id="{DAAB90A8-B1D0-C7DB-5CC7-2534C5718716}"/>
              </a:ext>
            </a:extLst>
          </p:cNvPr>
          <p:cNvSpPr txBox="1"/>
          <p:nvPr/>
        </p:nvSpPr>
        <p:spPr>
          <a:xfrm>
            <a:off x="612270" y="2607701"/>
            <a:ext cx="2546168" cy="461665"/>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瞑想するため？</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何かをとじこめるため？</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pic>
        <p:nvPicPr>
          <p:cNvPr id="6152" name="Picture 8" descr="The Great Pyramid, Part 34 – Sickle of Truth">
            <a:extLst>
              <a:ext uri="{FF2B5EF4-FFF2-40B4-BE49-F238E27FC236}">
                <a16:creationId xmlns:a16="http://schemas.microsoft.com/office/drawing/2014/main" id="{381029BF-8AB8-6353-2810-1A272731B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389" y="4496374"/>
            <a:ext cx="2850925" cy="194664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6980E36F-9E28-65B9-E378-C0A83257A76E}"/>
              </a:ext>
            </a:extLst>
          </p:cNvPr>
          <p:cNvSpPr txBox="1"/>
          <p:nvPr/>
        </p:nvSpPr>
        <p:spPr>
          <a:xfrm flipH="1">
            <a:off x="2956616" y="5471817"/>
            <a:ext cx="165439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王の間への通路</a:t>
            </a:r>
          </a:p>
        </p:txBody>
      </p:sp>
      <p:pic>
        <p:nvPicPr>
          <p:cNvPr id="6156" name="Picture 12" descr="エジプト・トルコ旅⑦ピラミッド 王の間 | ワーキングママの非日常的な日常">
            <a:extLst>
              <a:ext uri="{FF2B5EF4-FFF2-40B4-BE49-F238E27FC236}">
                <a16:creationId xmlns:a16="http://schemas.microsoft.com/office/drawing/2014/main" id="{0DFA99B7-A1FA-C2FC-B3CD-C7505F7E9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8787" y="2350049"/>
            <a:ext cx="1344745" cy="179299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C989C027-F498-7FC4-85A4-0DA56F34D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808" y="3429000"/>
            <a:ext cx="2259818" cy="301402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8296252-2B5F-951C-7321-1E8768E2CF9B}"/>
              </a:ext>
            </a:extLst>
          </p:cNvPr>
          <p:cNvSpPr txBox="1"/>
          <p:nvPr/>
        </p:nvSpPr>
        <p:spPr>
          <a:xfrm>
            <a:off x="2975968" y="5775921"/>
            <a:ext cx="203132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茶の湯の入り口に似ている</a:t>
            </a:r>
          </a:p>
        </p:txBody>
      </p:sp>
      <p:sp>
        <p:nvSpPr>
          <p:cNvPr id="7" name="テキスト ボックス 6">
            <a:extLst>
              <a:ext uri="{FF2B5EF4-FFF2-40B4-BE49-F238E27FC236}">
                <a16:creationId xmlns:a16="http://schemas.microsoft.com/office/drawing/2014/main" id="{571A6530-0513-ECA1-F637-250034A71EFC}"/>
              </a:ext>
            </a:extLst>
          </p:cNvPr>
          <p:cNvSpPr txBox="1"/>
          <p:nvPr/>
        </p:nvSpPr>
        <p:spPr>
          <a:xfrm>
            <a:off x="3293827" y="1701751"/>
            <a:ext cx="3959738" cy="646331"/>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「開閉」できる構造ではない。</a:t>
            </a:r>
            <a:endParaRPr kumimoji="1" lang="en-US" altLang="ja-JP"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a:t>
            </a:r>
            <a:r>
              <a:rPr kumimoji="1" lang="en-US" altLang="ja-JP"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3</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枚の花崗岩をつりあげて通れるようにしていた構造</a:t>
            </a:r>
            <a:endParaRPr kumimoji="1" lang="en-US" altLang="ja-JP"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 その時が来たら封印する構造</a:t>
            </a:r>
          </a:p>
        </p:txBody>
      </p:sp>
      <p:sp>
        <p:nvSpPr>
          <p:cNvPr id="4" name="テキスト ボックス 3">
            <a:extLst>
              <a:ext uri="{FF2B5EF4-FFF2-40B4-BE49-F238E27FC236}">
                <a16:creationId xmlns:a16="http://schemas.microsoft.com/office/drawing/2014/main" id="{12FE860E-607E-91F5-DC4E-54630842EABE}"/>
              </a:ext>
            </a:extLst>
          </p:cNvPr>
          <p:cNvSpPr txBox="1"/>
          <p:nvPr/>
        </p:nvSpPr>
        <p:spPr>
          <a:xfrm>
            <a:off x="5988787" y="1405244"/>
            <a:ext cx="37240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前室の側壁には３枚の花こう岩の落とし石が、</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「侵入者が王の間に入ることを阻んでいました。」</a:t>
            </a:r>
          </a:p>
        </p:txBody>
      </p:sp>
      <p:pic>
        <p:nvPicPr>
          <p:cNvPr id="14" name="Picture 2" descr="古代エジプトの神々">
            <a:extLst>
              <a:ext uri="{FF2B5EF4-FFF2-40B4-BE49-F238E27FC236}">
                <a16:creationId xmlns:a16="http://schemas.microsoft.com/office/drawing/2014/main" id="{F35392DF-4DBB-7891-F71A-7EDC4B5B36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r="4487" b="53030"/>
          <a:stretch/>
        </p:blipFill>
        <p:spPr bwMode="auto">
          <a:xfrm>
            <a:off x="2495324" y="2431580"/>
            <a:ext cx="585057" cy="65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51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69F2335-90FE-4B1F-7C9E-C9D3C391AA50}"/>
              </a:ext>
            </a:extLst>
          </p:cNvPr>
          <p:cNvSpPr txBox="1"/>
          <p:nvPr/>
        </p:nvSpPr>
        <p:spPr>
          <a:xfrm>
            <a:off x="4236438" y="177530"/>
            <a:ext cx="5410453" cy="138499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10.5m×5.2m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5.8m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）には赤色花こう岩でできた石棺（長さ</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1m98cm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、幅</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68cm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、深さ８７ｃｍ）が残されています。この石棺には石棺の蓋を取り付ける際の穴が開いています。</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また、石棺はピラミッドの</a:t>
            </a:r>
            <a:r>
              <a:rPr kumimoji="1" lang="ja-JP" altLang="en-US" sz="12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南北の中心軸上</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にあります。王の間は東西の中心線上であるので、石棺はピラミッドの東西南北の中心にある。</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 </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女王の間は東西の中心線上ではあるが、南北の中心線からずれている。</a:t>
            </a:r>
          </a:p>
        </p:txBody>
      </p:sp>
      <p:pic>
        <p:nvPicPr>
          <p:cNvPr id="2052" name="Picture 4">
            <a:extLst>
              <a:ext uri="{FF2B5EF4-FFF2-40B4-BE49-F238E27FC236}">
                <a16:creationId xmlns:a16="http://schemas.microsoft.com/office/drawing/2014/main" id="{6A475D06-D47A-DF9B-9428-3C6F1B5C7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755" y="4434460"/>
            <a:ext cx="2354684" cy="192189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5BB1760-4424-8198-FECF-3DBB3ED4E027}"/>
              </a:ext>
            </a:extLst>
          </p:cNvPr>
          <p:cNvSpPr txBox="1"/>
          <p:nvPr/>
        </p:nvSpPr>
        <p:spPr>
          <a:xfrm>
            <a:off x="4236439" y="5193583"/>
            <a:ext cx="535056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王の間の南北の側面には通称「通気孔」と呼ばれる穴が開けられており、外部へ通じています。← </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このままでは「通気」しない。</a:t>
            </a:r>
            <a:endParaRPr kumimoji="1" lang="en-US" altLang="ja-JP"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松明を点けるので、換気が必要だったはず。</a:t>
            </a:r>
            <a:endParaRPr kumimoji="1" lang="en-US" altLang="ja-JP"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それにしては、しょぼい「換気口」である。</a:t>
            </a:r>
            <a:endParaRPr kumimoji="1" lang="en-US" altLang="ja-JP"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人間が呼吸をするため、もしくは灯（照明のため）をともすためのはず。</a:t>
            </a:r>
          </a:p>
        </p:txBody>
      </p:sp>
      <p:pic>
        <p:nvPicPr>
          <p:cNvPr id="2054" name="Picture 6">
            <a:extLst>
              <a:ext uri="{FF2B5EF4-FFF2-40B4-BE49-F238E27FC236}">
                <a16:creationId xmlns:a16="http://schemas.microsoft.com/office/drawing/2014/main" id="{8DB17295-4DEB-3B99-4DB8-2DBBE31AE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024" y="825907"/>
            <a:ext cx="1587743" cy="134076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3E078CB-98CC-9CE7-034B-A36D3004E1FB}"/>
              </a:ext>
            </a:extLst>
          </p:cNvPr>
          <p:cNvSpPr txBox="1"/>
          <p:nvPr/>
        </p:nvSpPr>
        <p:spPr>
          <a:xfrm>
            <a:off x="229015" y="2798543"/>
            <a:ext cx="14759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誰が壊した？</a:t>
            </a:r>
          </a:p>
        </p:txBody>
      </p:sp>
      <p:sp>
        <p:nvSpPr>
          <p:cNvPr id="6" name="テキスト ボックス 5">
            <a:extLst>
              <a:ext uri="{FF2B5EF4-FFF2-40B4-BE49-F238E27FC236}">
                <a16:creationId xmlns:a16="http://schemas.microsoft.com/office/drawing/2014/main" id="{A8A91F12-F623-1889-9632-5F5AED4FFF34}"/>
              </a:ext>
            </a:extLst>
          </p:cNvPr>
          <p:cNvSpPr txBox="1"/>
          <p:nvPr/>
        </p:nvSpPr>
        <p:spPr>
          <a:xfrm>
            <a:off x="4609727" y="4329369"/>
            <a:ext cx="4814331" cy="660252"/>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王の間への入口は石棺よりもサイズが小さいので、石棺は後から運び入れられたものではなく、ピラミッド建設時に作られていたと考えられます。</a:t>
            </a:r>
          </a:p>
        </p:txBody>
      </p:sp>
      <p:sp>
        <p:nvSpPr>
          <p:cNvPr id="7" name="テキスト ボックス 6">
            <a:extLst>
              <a:ext uri="{FF2B5EF4-FFF2-40B4-BE49-F238E27FC236}">
                <a16:creationId xmlns:a16="http://schemas.microsoft.com/office/drawing/2014/main" id="{0F1DBFF0-46C3-9FBC-38C3-2E298053D514}"/>
              </a:ext>
            </a:extLst>
          </p:cNvPr>
          <p:cNvSpPr txBox="1"/>
          <p:nvPr/>
        </p:nvSpPr>
        <p:spPr>
          <a:xfrm>
            <a:off x="155980" y="1685983"/>
            <a:ext cx="1622030" cy="1015663"/>
          </a:xfrm>
          <a:prstGeom prst="rect">
            <a:avLst/>
          </a:prstGeom>
          <a:noFill/>
          <a:ln>
            <a:solidFill>
              <a:srgbClr val="FF006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「しかし、アル＝マムーンが最初に王の間に入った時点で何もなかった」のであれば、</a:t>
            </a:r>
          </a:p>
        </p:txBody>
      </p:sp>
      <p:sp>
        <p:nvSpPr>
          <p:cNvPr id="8" name="テキスト ボックス 7">
            <a:extLst>
              <a:ext uri="{FF2B5EF4-FFF2-40B4-BE49-F238E27FC236}">
                <a16:creationId xmlns:a16="http://schemas.microsoft.com/office/drawing/2014/main" id="{DFD64029-6DB2-B628-AE3E-37D83CC5073D}"/>
              </a:ext>
            </a:extLst>
          </p:cNvPr>
          <p:cNvSpPr txBox="1"/>
          <p:nvPr/>
        </p:nvSpPr>
        <p:spPr>
          <a:xfrm>
            <a:off x="4609727" y="3511990"/>
            <a:ext cx="4802721" cy="646331"/>
          </a:xfrm>
          <a:prstGeom prst="rect">
            <a:avLst/>
          </a:prstGeom>
          <a:noFill/>
          <a:ln>
            <a:solidFill>
              <a:srgbClr val="FF006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ピラミッドの内部に入って気づくのは、装飾が一切施されていないということ。このような王墓があり得るだろうか。装飾を削って剥がしたような跡も一切見えない。</a:t>
            </a:r>
          </a:p>
        </p:txBody>
      </p:sp>
      <p:sp>
        <p:nvSpPr>
          <p:cNvPr id="9" name="テキスト ボックス 8">
            <a:extLst>
              <a:ext uri="{FF2B5EF4-FFF2-40B4-BE49-F238E27FC236}">
                <a16:creationId xmlns:a16="http://schemas.microsoft.com/office/drawing/2014/main" id="{62338407-8C7B-D979-23B6-25FFDF7A7A38}"/>
              </a:ext>
            </a:extLst>
          </p:cNvPr>
          <p:cNvSpPr txBox="1"/>
          <p:nvPr/>
        </p:nvSpPr>
        <p:spPr>
          <a:xfrm>
            <a:off x="4705052" y="2122109"/>
            <a:ext cx="49418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ただし、</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石棺は部屋の隅（だけど、ピラミッドの南北軸上）</a:t>
            </a:r>
            <a:endParaRPr kumimoji="1" lang="en-US" altLang="ja-JP"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に置かれている。</a:t>
            </a:r>
            <a:endParaRPr kumimoji="1" lang="en-US" altLang="ja-JP"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この配置では石棺を覆う厨子が入らないため、</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王墓とすると非常に不自然。</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6DA186F4-97B0-2298-841A-48CF364D0759}"/>
              </a:ext>
            </a:extLst>
          </p:cNvPr>
          <p:cNvSpPr txBox="1"/>
          <p:nvPr/>
        </p:nvSpPr>
        <p:spPr>
          <a:xfrm>
            <a:off x="259108" y="281879"/>
            <a:ext cx="3806940" cy="46166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a:t>
            </a:r>
            <a:r>
              <a:rPr kumimoji="1" lang="en-US" altLang="ja-JP"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King‘s Chamber</a:t>
            </a: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sp>
        <p:nvSpPr>
          <p:cNvPr id="11" name="スライド番号プレースホルダー 10">
            <a:extLst>
              <a:ext uri="{FF2B5EF4-FFF2-40B4-BE49-F238E27FC236}">
                <a16:creationId xmlns:a16="http://schemas.microsoft.com/office/drawing/2014/main" id="{92C4CD33-0FC2-45A7-7056-44A1696D1A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3614313D-CFD3-08EC-0C0F-35B2D8ADC227}"/>
              </a:ext>
            </a:extLst>
          </p:cNvPr>
          <p:cNvSpPr txBox="1"/>
          <p:nvPr/>
        </p:nvSpPr>
        <p:spPr>
          <a:xfrm>
            <a:off x="3387991" y="1983610"/>
            <a:ext cx="105779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Sarcophagus</a:t>
            </a:r>
            <a:endPar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5881D05D-CB32-BA65-1D9D-0E7958727E60}"/>
              </a:ext>
            </a:extLst>
          </p:cNvPr>
          <p:cNvSpPr txBox="1"/>
          <p:nvPr/>
        </p:nvSpPr>
        <p:spPr>
          <a:xfrm>
            <a:off x="153784" y="3320919"/>
            <a:ext cx="147595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robbers </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盗掘者が</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壊したことになっている。</a:t>
            </a:r>
          </a:p>
        </p:txBody>
      </p:sp>
      <p:sp>
        <p:nvSpPr>
          <p:cNvPr id="16" name="テキスト ボックス 15">
            <a:extLst>
              <a:ext uri="{FF2B5EF4-FFF2-40B4-BE49-F238E27FC236}">
                <a16:creationId xmlns:a16="http://schemas.microsoft.com/office/drawing/2014/main" id="{D2109F67-E42C-94B7-51F2-1D4E5DD43176}"/>
              </a:ext>
            </a:extLst>
          </p:cNvPr>
          <p:cNvSpPr txBox="1"/>
          <p:nvPr/>
        </p:nvSpPr>
        <p:spPr>
          <a:xfrm>
            <a:off x="153783" y="4013335"/>
            <a:ext cx="14007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盗掘者が石棺だけでも持って帰ろうとした？</a:t>
            </a:r>
          </a:p>
        </p:txBody>
      </p:sp>
      <p:pic>
        <p:nvPicPr>
          <p:cNvPr id="2058" name="Picture 10" descr="In the Great Pyramid at Giza, why was the King's chamber so massively and  elaborately over-engineered? - Quora">
            <a:extLst>
              <a:ext uri="{FF2B5EF4-FFF2-40B4-BE49-F238E27FC236}">
                <a16:creationId xmlns:a16="http://schemas.microsoft.com/office/drawing/2014/main" id="{B34D2D60-C3F6-096A-3639-28AFDF2B4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798" y="2381506"/>
            <a:ext cx="2597886" cy="1776815"/>
          </a:xfrm>
          <a:prstGeom prst="rect">
            <a:avLst/>
          </a:prstGeom>
          <a:noFill/>
          <a:extLst>
            <a:ext uri="{909E8E84-426E-40DD-AFC4-6F175D3DCCD1}">
              <a14:hiddenFill xmlns:a14="http://schemas.microsoft.com/office/drawing/2010/main">
                <a:solidFill>
                  <a:srgbClr val="FFFFFF"/>
                </a:solidFill>
              </a14:hiddenFill>
            </a:ext>
          </a:extLst>
        </p:spPr>
      </p:pic>
      <p:sp>
        <p:nvSpPr>
          <p:cNvPr id="5" name="矢印: 下 4">
            <a:extLst>
              <a:ext uri="{FF2B5EF4-FFF2-40B4-BE49-F238E27FC236}">
                <a16:creationId xmlns:a16="http://schemas.microsoft.com/office/drawing/2014/main" id="{BBE4AE4A-B69F-9FA2-0062-0F7F307CC277}"/>
              </a:ext>
            </a:extLst>
          </p:cNvPr>
          <p:cNvSpPr/>
          <p:nvPr/>
        </p:nvSpPr>
        <p:spPr>
          <a:xfrm rot="17789697">
            <a:off x="1775518" y="2846400"/>
            <a:ext cx="220516" cy="84522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24583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3C896DB-DB52-DC02-84CC-5EFF11673C91}"/>
              </a:ext>
            </a:extLst>
          </p:cNvPr>
          <p:cNvSpPr>
            <a:spLocks noGrp="1"/>
          </p:cNvSpPr>
          <p:nvPr>
            <p:ph type="sldNum" sz="quarter" idx="12"/>
          </p:nvPr>
        </p:nvSpPr>
        <p:spPr/>
        <p:txBody>
          <a:bodyPr/>
          <a:lstStyle/>
          <a:p>
            <a:fld id="{EC148AD2-1B53-4099-9276-3B391BC86C7A}" type="slidenum">
              <a:rPr kumimoji="1" lang="ja-JP" altLang="en-US" smtClean="0"/>
              <a:t>2</a:t>
            </a:fld>
            <a:endParaRPr kumimoji="1" lang="ja-JP" altLang="en-US"/>
          </a:p>
        </p:txBody>
      </p:sp>
      <p:pic>
        <p:nvPicPr>
          <p:cNvPr id="4" name="Picture 4" descr="undefined">
            <a:extLst>
              <a:ext uri="{FF2B5EF4-FFF2-40B4-BE49-F238E27FC236}">
                <a16:creationId xmlns:a16="http://schemas.microsoft.com/office/drawing/2014/main" id="{75B91347-9AF8-5097-4AC5-F93692EF2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227181" y="1596172"/>
            <a:ext cx="2507994" cy="383387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6CE806CD-E597-A4E4-BE78-4754F70DD2A9}"/>
              </a:ext>
            </a:extLst>
          </p:cNvPr>
          <p:cNvSpPr txBox="1"/>
          <p:nvPr/>
        </p:nvSpPr>
        <p:spPr>
          <a:xfrm>
            <a:off x="646730" y="219373"/>
            <a:ext cx="2954655" cy="369332"/>
          </a:xfrm>
          <a:prstGeom prst="rect">
            <a:avLst/>
          </a:prstGeom>
          <a:noFill/>
        </p:spPr>
        <p:txBody>
          <a:bodyPr wrap="none" rtlCol="0">
            <a:spAutoFit/>
          </a:bodyPr>
          <a:lstStyle/>
          <a:p>
            <a:pPr algn="l"/>
            <a:r>
              <a:rPr kumimoji="1" lang="ja-JP" altLang="en-US" b="1" dirty="0"/>
              <a:t>ピラミッドを建築した理由</a:t>
            </a:r>
          </a:p>
        </p:txBody>
      </p:sp>
      <p:sp>
        <p:nvSpPr>
          <p:cNvPr id="10" name="テキスト ボックス 9">
            <a:extLst>
              <a:ext uri="{FF2B5EF4-FFF2-40B4-BE49-F238E27FC236}">
                <a16:creationId xmlns:a16="http://schemas.microsoft.com/office/drawing/2014/main" id="{361808B8-10C9-0060-A370-F23A0BCD9357}"/>
              </a:ext>
            </a:extLst>
          </p:cNvPr>
          <p:cNvSpPr txBox="1"/>
          <p:nvPr/>
        </p:nvSpPr>
        <p:spPr>
          <a:xfrm>
            <a:off x="536174" y="650188"/>
            <a:ext cx="8544327" cy="954107"/>
          </a:xfrm>
          <a:prstGeom prst="rect">
            <a:avLst/>
          </a:prstGeom>
          <a:noFill/>
        </p:spPr>
        <p:txBody>
          <a:bodyPr wrap="none" rtlCol="0">
            <a:spAutoFit/>
          </a:bodyPr>
          <a:lstStyle/>
          <a:p>
            <a:pPr algn="l"/>
            <a:r>
              <a:rPr kumimoji="1" lang="ja-JP" altLang="en-US" sz="1400" dirty="0"/>
              <a:t>①　</a:t>
            </a:r>
            <a:r>
              <a:rPr kumimoji="1" lang="ja-JP" altLang="en-US" sz="1400" dirty="0">
                <a:highlight>
                  <a:srgbClr val="C0C0C0"/>
                </a:highlight>
              </a:rPr>
              <a:t>王墓</a:t>
            </a:r>
            <a:r>
              <a:rPr kumimoji="1" lang="ja-JP" altLang="en-US" sz="1400" dirty="0"/>
              <a:t>、テーマパークのシンボル的な</a:t>
            </a:r>
            <a:endParaRPr kumimoji="1" lang="en-US" altLang="ja-JP" sz="1400" dirty="0"/>
          </a:p>
          <a:p>
            <a:r>
              <a:rPr kumimoji="1" lang="ja-JP" altLang="en-US" sz="1400" dirty="0"/>
              <a:t>②　</a:t>
            </a:r>
            <a:r>
              <a:rPr kumimoji="1" lang="ja-JP" altLang="en-US" sz="1400" dirty="0">
                <a:highlight>
                  <a:srgbClr val="C0C0C0"/>
                </a:highlight>
              </a:rPr>
              <a:t>モニュメント</a:t>
            </a:r>
            <a:r>
              <a:rPr kumimoji="1" lang="ja-JP" altLang="en-US" sz="1400" dirty="0"/>
              <a:t>・</a:t>
            </a:r>
            <a:r>
              <a:rPr kumimoji="1" lang="ja-JP" altLang="en-US" sz="1400" dirty="0">
                <a:highlight>
                  <a:srgbClr val="C0C0C0"/>
                </a:highlight>
              </a:rPr>
              <a:t>オブジェ</a:t>
            </a:r>
            <a:r>
              <a:rPr kumimoji="1" lang="ja-JP" altLang="en-US" sz="1400" dirty="0"/>
              <a:t>　（大きすぎ、コスパ悪すぎ。王墓も同じ理由で可能性低い）</a:t>
            </a:r>
            <a:endParaRPr kumimoji="1" lang="en-US" altLang="ja-JP" sz="1400" dirty="0"/>
          </a:p>
          <a:p>
            <a:r>
              <a:rPr kumimoji="1" lang="ja-JP" altLang="en-US" sz="1400" dirty="0"/>
              <a:t>③　</a:t>
            </a:r>
            <a:r>
              <a:rPr kumimoji="1" lang="ja-JP" altLang="en-US" sz="1400" dirty="0">
                <a:highlight>
                  <a:srgbClr val="C0C0C0"/>
                </a:highlight>
              </a:rPr>
              <a:t>軍事施設</a:t>
            </a:r>
            <a:r>
              <a:rPr kumimoji="1" lang="ja-JP" altLang="en-US" sz="1400" dirty="0"/>
              <a:t>　（完成までに時間がかかりすぎるので、可能性は低い）</a:t>
            </a:r>
            <a:endParaRPr kumimoji="1" lang="en-US" altLang="ja-JP" sz="1400" dirty="0"/>
          </a:p>
          <a:p>
            <a:pPr algn="l"/>
            <a:r>
              <a:rPr kumimoji="1" lang="ja-JP" altLang="en-US" sz="1400" dirty="0"/>
              <a:t>④　社会的信仰＝宗教、学究的活動（現在で言えば、国際宇宙ステーション、カミオカンデ、</a:t>
            </a:r>
            <a:r>
              <a:rPr kumimoji="1" lang="en-US" altLang="ja-JP" sz="1400" dirty="0"/>
              <a:t>CERN</a:t>
            </a:r>
            <a:r>
              <a:rPr kumimoji="1" lang="ja-JP" altLang="en-US" sz="1400" dirty="0"/>
              <a:t>、）</a:t>
            </a:r>
          </a:p>
        </p:txBody>
      </p:sp>
      <p:sp>
        <p:nvSpPr>
          <p:cNvPr id="11" name="テキスト ボックス 10">
            <a:extLst>
              <a:ext uri="{FF2B5EF4-FFF2-40B4-BE49-F238E27FC236}">
                <a16:creationId xmlns:a16="http://schemas.microsoft.com/office/drawing/2014/main" id="{285A8F54-DF2D-D31B-5219-D3AB5194D094}"/>
              </a:ext>
            </a:extLst>
          </p:cNvPr>
          <p:cNvSpPr txBox="1"/>
          <p:nvPr/>
        </p:nvSpPr>
        <p:spPr>
          <a:xfrm>
            <a:off x="4191637" y="230015"/>
            <a:ext cx="5184513" cy="523220"/>
          </a:xfrm>
          <a:prstGeom prst="rect">
            <a:avLst/>
          </a:prstGeom>
          <a:noFill/>
          <a:ln>
            <a:solidFill>
              <a:srgbClr val="FF0000"/>
            </a:solidFill>
          </a:ln>
        </p:spPr>
        <p:txBody>
          <a:bodyPr wrap="square" rtlCol="0">
            <a:spAutoFit/>
          </a:bodyPr>
          <a:lstStyle/>
          <a:p>
            <a:pPr algn="l"/>
            <a:r>
              <a:rPr kumimoji="1" lang="ja-JP" altLang="en-US" sz="1400" dirty="0"/>
              <a:t>クフ王の大ピラミッドの内部の大回廊、王の間、女王の間には装飾が全く無いので、王墓である可能性は低い。</a:t>
            </a:r>
          </a:p>
        </p:txBody>
      </p:sp>
      <p:sp>
        <p:nvSpPr>
          <p:cNvPr id="12" name="テキスト ボックス 11">
            <a:extLst>
              <a:ext uri="{FF2B5EF4-FFF2-40B4-BE49-F238E27FC236}">
                <a16:creationId xmlns:a16="http://schemas.microsoft.com/office/drawing/2014/main" id="{9E13C92F-7520-3802-77FC-1B0D57376B8E}"/>
              </a:ext>
            </a:extLst>
          </p:cNvPr>
          <p:cNvSpPr txBox="1"/>
          <p:nvPr/>
        </p:nvSpPr>
        <p:spPr>
          <a:xfrm>
            <a:off x="450269" y="1660544"/>
            <a:ext cx="8622873" cy="307777"/>
          </a:xfrm>
          <a:prstGeom prst="rect">
            <a:avLst/>
          </a:prstGeom>
          <a:noFill/>
          <a:ln>
            <a:solidFill>
              <a:srgbClr val="FF0000"/>
            </a:solidFill>
          </a:ln>
        </p:spPr>
        <p:txBody>
          <a:bodyPr wrap="none" rtlCol="0">
            <a:spAutoFit/>
          </a:bodyPr>
          <a:lstStyle/>
          <a:p>
            <a:pPr algn="l"/>
            <a:r>
              <a:rPr kumimoji="1" lang="ja-JP" altLang="en-US" sz="1400" b="1" dirty="0">
                <a:solidFill>
                  <a:schemeClr val="tx1">
                    <a:lumMod val="95000"/>
                    <a:lumOff val="5000"/>
                  </a:schemeClr>
                </a:solidFill>
              </a:rPr>
              <a:t>ピラミッド複合施設（＝テーマパーク）の中心となる神殿であった可能性が高い（その可能性しかない）</a:t>
            </a:r>
          </a:p>
        </p:txBody>
      </p:sp>
      <p:sp>
        <p:nvSpPr>
          <p:cNvPr id="17" name="テキスト ボックス 16">
            <a:extLst>
              <a:ext uri="{FF2B5EF4-FFF2-40B4-BE49-F238E27FC236}">
                <a16:creationId xmlns:a16="http://schemas.microsoft.com/office/drawing/2014/main" id="{372031AD-C326-49FF-5F8D-495C913005BA}"/>
              </a:ext>
            </a:extLst>
          </p:cNvPr>
          <p:cNvSpPr txBox="1"/>
          <p:nvPr/>
        </p:nvSpPr>
        <p:spPr>
          <a:xfrm>
            <a:off x="584655" y="4199656"/>
            <a:ext cx="2877711" cy="523220"/>
          </a:xfrm>
          <a:prstGeom prst="rect">
            <a:avLst/>
          </a:prstGeom>
          <a:noFill/>
        </p:spPr>
        <p:txBody>
          <a:bodyPr wrap="none" rtlCol="0">
            <a:spAutoFit/>
          </a:bodyPr>
          <a:lstStyle/>
          <a:p>
            <a:pPr algn="l"/>
            <a:r>
              <a:rPr kumimoji="1" lang="ja-JP" altLang="en-US" sz="1400" b="1" dirty="0"/>
              <a:t>限度を超えて巨大な「王の墓」の</a:t>
            </a:r>
            <a:endParaRPr kumimoji="1" lang="en-US" altLang="ja-JP" sz="1400" b="1" dirty="0"/>
          </a:p>
          <a:p>
            <a:pPr algn="l"/>
            <a:r>
              <a:rPr kumimoji="1" lang="ja-JP" altLang="en-US" sz="1400" b="1" dirty="0"/>
              <a:t>社会的価値、意義は何か？</a:t>
            </a:r>
          </a:p>
        </p:txBody>
      </p:sp>
      <p:sp>
        <p:nvSpPr>
          <p:cNvPr id="18" name="テキスト ボックス 17">
            <a:extLst>
              <a:ext uri="{FF2B5EF4-FFF2-40B4-BE49-F238E27FC236}">
                <a16:creationId xmlns:a16="http://schemas.microsoft.com/office/drawing/2014/main" id="{CD8CA1B4-F6B9-7F76-609D-912557021E10}"/>
              </a:ext>
            </a:extLst>
          </p:cNvPr>
          <p:cNvSpPr txBox="1"/>
          <p:nvPr/>
        </p:nvSpPr>
        <p:spPr>
          <a:xfrm>
            <a:off x="236708" y="4774959"/>
            <a:ext cx="3954929" cy="738664"/>
          </a:xfrm>
          <a:prstGeom prst="rect">
            <a:avLst/>
          </a:prstGeom>
          <a:noFill/>
        </p:spPr>
        <p:txBody>
          <a:bodyPr wrap="none" rtlCol="0">
            <a:spAutoFit/>
          </a:bodyPr>
          <a:lstStyle/>
          <a:p>
            <a:pPr algn="l"/>
            <a:r>
              <a:rPr kumimoji="1" lang="ja-JP" altLang="en-US" sz="1400" dirty="0">
                <a:highlight>
                  <a:srgbClr val="FFFFFF"/>
                </a:highlight>
              </a:rPr>
              <a:t>①　王による支配システムの正当化</a:t>
            </a:r>
            <a:endParaRPr kumimoji="1" lang="en-US" altLang="ja-JP" sz="1400" dirty="0">
              <a:highlight>
                <a:srgbClr val="FFFFFF"/>
              </a:highlight>
            </a:endParaRPr>
          </a:p>
          <a:p>
            <a:pPr algn="l"/>
            <a:r>
              <a:rPr kumimoji="1" lang="ja-JP" altLang="en-US" sz="1400" dirty="0">
                <a:highlight>
                  <a:srgbClr val="FFFFFF"/>
                </a:highlight>
              </a:rPr>
              <a:t>②　公共事業（にしても建築物の目的が必要）</a:t>
            </a:r>
            <a:endParaRPr kumimoji="1" lang="en-US" altLang="ja-JP" sz="1400" dirty="0">
              <a:highlight>
                <a:srgbClr val="FFFFFF"/>
              </a:highlight>
            </a:endParaRPr>
          </a:p>
          <a:p>
            <a:pPr algn="l"/>
            <a:r>
              <a:rPr kumimoji="1" lang="ja-JP" altLang="en-US" sz="1400" dirty="0">
                <a:highlight>
                  <a:srgbClr val="FFFFFF"/>
                </a:highlight>
              </a:rPr>
              <a:t>③　社会的信仰＝宗教、「ノアの箱舟」的な</a:t>
            </a:r>
          </a:p>
        </p:txBody>
      </p:sp>
      <p:sp>
        <p:nvSpPr>
          <p:cNvPr id="19" name="テキスト ボックス 18">
            <a:extLst>
              <a:ext uri="{FF2B5EF4-FFF2-40B4-BE49-F238E27FC236}">
                <a16:creationId xmlns:a16="http://schemas.microsoft.com/office/drawing/2014/main" id="{D6380AB1-F1B2-9C70-33A3-0F640A422CDC}"/>
              </a:ext>
            </a:extLst>
          </p:cNvPr>
          <p:cNvSpPr txBox="1"/>
          <p:nvPr/>
        </p:nvSpPr>
        <p:spPr>
          <a:xfrm>
            <a:off x="2138851" y="5688081"/>
            <a:ext cx="5109091" cy="461665"/>
          </a:xfrm>
          <a:prstGeom prst="rect">
            <a:avLst/>
          </a:prstGeom>
          <a:noFill/>
        </p:spPr>
        <p:txBody>
          <a:bodyPr wrap="none" rtlCol="0">
            <a:spAutoFit/>
          </a:bodyPr>
          <a:lstStyle/>
          <a:p>
            <a:pPr algn="l"/>
            <a:r>
              <a:rPr kumimoji="1" lang="ja-JP" altLang="en-US" sz="1200" dirty="0"/>
              <a:t>ギザの３大ピラミッド完成後はエジプト第４王朝が衰退を始めている。</a:t>
            </a:r>
            <a:endParaRPr kumimoji="1" lang="en-US" altLang="ja-JP" sz="1200" dirty="0"/>
          </a:p>
          <a:p>
            <a:pPr algn="l"/>
            <a:r>
              <a:rPr kumimoji="1" lang="ja-JP" altLang="en-US" sz="1200" dirty="0"/>
              <a:t>やはり、ピラミッド建築の経済的負担が大きすぎたと思われる。</a:t>
            </a:r>
          </a:p>
        </p:txBody>
      </p:sp>
      <p:sp>
        <p:nvSpPr>
          <p:cNvPr id="20" name="テキスト ボックス 19">
            <a:extLst>
              <a:ext uri="{FF2B5EF4-FFF2-40B4-BE49-F238E27FC236}">
                <a16:creationId xmlns:a16="http://schemas.microsoft.com/office/drawing/2014/main" id="{D9EA69C6-DA35-0DF7-DD82-1892BEBE82FE}"/>
              </a:ext>
            </a:extLst>
          </p:cNvPr>
          <p:cNvSpPr txBox="1"/>
          <p:nvPr/>
        </p:nvSpPr>
        <p:spPr>
          <a:xfrm>
            <a:off x="584655" y="2104570"/>
            <a:ext cx="6647974" cy="276999"/>
          </a:xfrm>
          <a:prstGeom prst="rect">
            <a:avLst/>
          </a:prstGeom>
          <a:noFill/>
        </p:spPr>
        <p:txBody>
          <a:bodyPr wrap="none" rtlCol="0">
            <a:spAutoFit/>
          </a:bodyPr>
          <a:lstStyle/>
          <a:p>
            <a:pPr algn="l"/>
            <a:r>
              <a:rPr kumimoji="1" lang="ja-JP" altLang="en-US" sz="1200" dirty="0"/>
              <a:t>ゼロからでなくて、すでにあったピラミッドを増改築するのであれば、経済的にも成立する。</a:t>
            </a:r>
          </a:p>
        </p:txBody>
      </p:sp>
      <p:sp>
        <p:nvSpPr>
          <p:cNvPr id="21" name="テキスト ボックス 20">
            <a:extLst>
              <a:ext uri="{FF2B5EF4-FFF2-40B4-BE49-F238E27FC236}">
                <a16:creationId xmlns:a16="http://schemas.microsoft.com/office/drawing/2014/main" id="{29A57187-60B4-FD09-2AB0-B21BA53526B9}"/>
              </a:ext>
            </a:extLst>
          </p:cNvPr>
          <p:cNvSpPr txBox="1"/>
          <p:nvPr/>
        </p:nvSpPr>
        <p:spPr>
          <a:xfrm>
            <a:off x="4191637" y="4522854"/>
            <a:ext cx="3288870" cy="1015663"/>
          </a:xfrm>
          <a:prstGeom prst="rect">
            <a:avLst/>
          </a:prstGeom>
          <a:noFill/>
          <a:ln>
            <a:solidFill>
              <a:schemeClr val="bg1">
                <a:lumMod val="50000"/>
              </a:schemeClr>
            </a:solidFill>
          </a:ln>
        </p:spPr>
        <p:txBody>
          <a:bodyPr wrap="square" rtlCol="0">
            <a:spAutoFit/>
          </a:bodyPr>
          <a:lstStyle/>
          <a:p>
            <a:pPr algn="l"/>
            <a:r>
              <a:rPr kumimoji="1" lang="ja-JP" altLang="en-US" sz="1200" dirty="0"/>
              <a:t>カウラー王のピラミッドは巨大であるが、内供構造はシンプル（未解明のままである可能性もある）である。</a:t>
            </a:r>
            <a:endParaRPr kumimoji="1" lang="en-US" altLang="ja-JP" sz="1200" dirty="0"/>
          </a:p>
          <a:p>
            <a:pPr algn="l"/>
            <a:r>
              <a:rPr kumimoji="1" lang="ja-JP" altLang="en-US" sz="1200" dirty="0"/>
              <a:t>メンカウラー王のピラミッドが小さいのは、経済的に叶わなかったことが原因。</a:t>
            </a:r>
          </a:p>
        </p:txBody>
      </p:sp>
      <p:grpSp>
        <p:nvGrpSpPr>
          <p:cNvPr id="6" name="グループ化 5">
            <a:extLst>
              <a:ext uri="{FF2B5EF4-FFF2-40B4-BE49-F238E27FC236}">
                <a16:creationId xmlns:a16="http://schemas.microsoft.com/office/drawing/2014/main" id="{31E9083D-A5AE-635F-34E9-C48E1A35E50C}"/>
              </a:ext>
            </a:extLst>
          </p:cNvPr>
          <p:cNvGrpSpPr/>
          <p:nvPr/>
        </p:nvGrpSpPr>
        <p:grpSpPr>
          <a:xfrm>
            <a:off x="7174047" y="4460389"/>
            <a:ext cx="2492990" cy="1935515"/>
            <a:chOff x="7133478" y="2091737"/>
            <a:chExt cx="2492990" cy="1935515"/>
          </a:xfrm>
        </p:grpSpPr>
        <p:grpSp>
          <p:nvGrpSpPr>
            <p:cNvPr id="5" name="グループ化 4">
              <a:extLst>
                <a:ext uri="{FF2B5EF4-FFF2-40B4-BE49-F238E27FC236}">
                  <a16:creationId xmlns:a16="http://schemas.microsoft.com/office/drawing/2014/main" id="{10DD3775-5944-DD5C-563D-77E67B408938}"/>
                </a:ext>
              </a:extLst>
            </p:cNvPr>
            <p:cNvGrpSpPr/>
            <p:nvPr/>
          </p:nvGrpSpPr>
          <p:grpSpPr>
            <a:xfrm>
              <a:off x="7543847" y="2091737"/>
              <a:ext cx="1712639" cy="1672000"/>
              <a:chOff x="7543847" y="2091737"/>
              <a:chExt cx="1712639" cy="1672000"/>
            </a:xfrm>
          </p:grpSpPr>
          <p:pic>
            <p:nvPicPr>
              <p:cNvPr id="22" name="Picture 6" descr="undefined">
                <a:extLst>
                  <a:ext uri="{FF2B5EF4-FFF2-40B4-BE49-F238E27FC236}">
                    <a16:creationId xmlns:a16="http://schemas.microsoft.com/office/drawing/2014/main" id="{1A3359BF-A89F-5CDB-A3A0-24DD5AC86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47" y="2091737"/>
                <a:ext cx="1712639" cy="16720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線コネクタ 25">
                <a:extLst>
                  <a:ext uri="{FF2B5EF4-FFF2-40B4-BE49-F238E27FC236}">
                    <a16:creationId xmlns:a16="http://schemas.microsoft.com/office/drawing/2014/main" id="{0B434E04-2F63-9781-62C0-7629F54EBD27}"/>
                  </a:ext>
                </a:extLst>
              </p:cNvPr>
              <p:cNvCxnSpPr>
                <a:cxnSpLocks/>
              </p:cNvCxnSpPr>
              <p:nvPr/>
            </p:nvCxnSpPr>
            <p:spPr>
              <a:xfrm flipH="1">
                <a:off x="7810994" y="2707903"/>
                <a:ext cx="912091" cy="95596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088DC14C-330F-4440-35B6-B8CE73EF135B}"/>
                  </a:ext>
                </a:extLst>
              </p:cNvPr>
              <p:cNvCxnSpPr>
                <a:cxnSpLocks/>
              </p:cNvCxnSpPr>
              <p:nvPr/>
            </p:nvCxnSpPr>
            <p:spPr>
              <a:xfrm flipH="1">
                <a:off x="7707085" y="2553307"/>
                <a:ext cx="912091" cy="95596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31" name="正方形/長方形 30">
                <a:extLst>
                  <a:ext uri="{FF2B5EF4-FFF2-40B4-BE49-F238E27FC236}">
                    <a16:creationId xmlns:a16="http://schemas.microsoft.com/office/drawing/2014/main" id="{11ABAF17-884A-228E-43B3-0AF86E08F37D}"/>
                  </a:ext>
                </a:extLst>
              </p:cNvPr>
              <p:cNvSpPr/>
              <p:nvPr/>
            </p:nvSpPr>
            <p:spPr>
              <a:xfrm>
                <a:off x="7673780" y="3231449"/>
                <a:ext cx="274428" cy="270037"/>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sp>
          <p:nvSpPr>
            <p:cNvPr id="32" name="テキスト ボックス 31">
              <a:extLst>
                <a:ext uri="{FF2B5EF4-FFF2-40B4-BE49-F238E27FC236}">
                  <a16:creationId xmlns:a16="http://schemas.microsoft.com/office/drawing/2014/main" id="{FC0CFB59-22C9-AFDB-6674-2DDC7E5919DA}"/>
                </a:ext>
              </a:extLst>
            </p:cNvPr>
            <p:cNvSpPr txBox="1"/>
            <p:nvPr/>
          </p:nvSpPr>
          <p:spPr>
            <a:xfrm>
              <a:off x="7133478" y="3781031"/>
              <a:ext cx="2492990" cy="246221"/>
            </a:xfrm>
            <a:prstGeom prst="rect">
              <a:avLst/>
            </a:prstGeom>
            <a:noFill/>
          </p:spPr>
          <p:txBody>
            <a:bodyPr wrap="none" rtlCol="0">
              <a:spAutoFit/>
            </a:bodyPr>
            <a:lstStyle/>
            <a:p>
              <a:pPr algn="l"/>
              <a:r>
                <a:rPr kumimoji="1" lang="ja-JP" altLang="en-US" sz="1000">
                  <a:solidFill>
                    <a:srgbClr val="FF0000"/>
                  </a:solidFill>
                </a:rPr>
                <a:t>本当は同じ大きさでつくりたかった？！</a:t>
              </a:r>
              <a:endParaRPr kumimoji="1" lang="ja-JP" altLang="en-US" sz="1000" dirty="0">
                <a:solidFill>
                  <a:srgbClr val="FF0000"/>
                </a:solidFill>
              </a:endParaRPr>
            </a:p>
          </p:txBody>
        </p:sp>
      </p:grpSp>
      <p:pic>
        <p:nvPicPr>
          <p:cNvPr id="7" name="Picture 12" descr="undefined">
            <a:extLst>
              <a:ext uri="{FF2B5EF4-FFF2-40B4-BE49-F238E27FC236}">
                <a16:creationId xmlns:a16="http://schemas.microsoft.com/office/drawing/2014/main" id="{5753F56E-DD44-2B55-2138-3F5231E10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104" y="2441992"/>
            <a:ext cx="2387909" cy="1574719"/>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635E204A-5331-585B-9591-C02F42D4A414}"/>
              </a:ext>
            </a:extLst>
          </p:cNvPr>
          <p:cNvPicPr>
            <a:picLocks noChangeAspect="1"/>
          </p:cNvPicPr>
          <p:nvPr/>
        </p:nvPicPr>
        <p:blipFill>
          <a:blip r:embed="rId5"/>
          <a:stretch>
            <a:fillRect/>
          </a:stretch>
        </p:blipFill>
        <p:spPr>
          <a:xfrm>
            <a:off x="7415038" y="2106793"/>
            <a:ext cx="2092447" cy="1563443"/>
          </a:xfrm>
          <a:prstGeom prst="rect">
            <a:avLst/>
          </a:prstGeom>
        </p:spPr>
      </p:pic>
      <p:sp>
        <p:nvSpPr>
          <p:cNvPr id="25" name="テキスト ボックス 24">
            <a:extLst>
              <a:ext uri="{FF2B5EF4-FFF2-40B4-BE49-F238E27FC236}">
                <a16:creationId xmlns:a16="http://schemas.microsoft.com/office/drawing/2014/main" id="{457C4843-1CC4-267C-E6F9-B7DC09EBF27E}"/>
              </a:ext>
            </a:extLst>
          </p:cNvPr>
          <p:cNvSpPr txBox="1"/>
          <p:nvPr/>
        </p:nvSpPr>
        <p:spPr>
          <a:xfrm>
            <a:off x="7939951" y="3752034"/>
            <a:ext cx="1451038" cy="276999"/>
          </a:xfrm>
          <a:prstGeom prst="rect">
            <a:avLst/>
          </a:prstGeom>
          <a:noFill/>
        </p:spPr>
        <p:txBody>
          <a:bodyPr wrap="none" rtlCol="0">
            <a:spAutoFit/>
          </a:bodyPr>
          <a:lstStyle/>
          <a:p>
            <a:pPr algn="l"/>
            <a:r>
              <a:rPr kumimoji="1" lang="ja-JP" altLang="en-US" sz="1200" b="1" dirty="0"/>
              <a:t>牛久大仏と一緒 </a:t>
            </a:r>
            <a:r>
              <a:rPr kumimoji="1" lang="en-US" altLang="ja-JP" sz="1200" b="1" dirty="0"/>
              <a:t>! ?</a:t>
            </a:r>
            <a:endParaRPr kumimoji="1" lang="ja-JP" altLang="en-US" sz="1200" b="1" dirty="0"/>
          </a:p>
        </p:txBody>
      </p:sp>
      <p:sp>
        <p:nvSpPr>
          <p:cNvPr id="3" name="テキスト ボックス 2">
            <a:extLst>
              <a:ext uri="{FF2B5EF4-FFF2-40B4-BE49-F238E27FC236}">
                <a16:creationId xmlns:a16="http://schemas.microsoft.com/office/drawing/2014/main" id="{6CD53C36-38BF-DD0F-E536-BD31708E2172}"/>
              </a:ext>
            </a:extLst>
          </p:cNvPr>
          <p:cNvSpPr txBox="1"/>
          <p:nvPr/>
        </p:nvSpPr>
        <p:spPr>
          <a:xfrm>
            <a:off x="8350844" y="5770201"/>
            <a:ext cx="256802" cy="215444"/>
          </a:xfrm>
          <a:prstGeom prst="rect">
            <a:avLst/>
          </a:prstGeom>
          <a:noFill/>
        </p:spPr>
        <p:txBody>
          <a:bodyPr wrap="none" rtlCol="0">
            <a:spAutoFit/>
          </a:bodyPr>
          <a:lstStyle/>
          <a:p>
            <a:pPr algn="l"/>
            <a:r>
              <a:rPr kumimoji="1" lang="en-US" altLang="ja-JP" sz="800" dirty="0"/>
              <a:t>N</a:t>
            </a:r>
            <a:endParaRPr kumimoji="1" lang="ja-JP" altLang="en-US" sz="800" dirty="0"/>
          </a:p>
        </p:txBody>
      </p:sp>
      <p:sp>
        <p:nvSpPr>
          <p:cNvPr id="8" name="テキスト ボックス 7">
            <a:extLst>
              <a:ext uri="{FF2B5EF4-FFF2-40B4-BE49-F238E27FC236}">
                <a16:creationId xmlns:a16="http://schemas.microsoft.com/office/drawing/2014/main" id="{117EB0F2-4A83-7CD6-CF32-37228EF3C5A6}"/>
              </a:ext>
            </a:extLst>
          </p:cNvPr>
          <p:cNvSpPr txBox="1"/>
          <p:nvPr/>
        </p:nvSpPr>
        <p:spPr>
          <a:xfrm>
            <a:off x="8503244" y="5922601"/>
            <a:ext cx="242374" cy="215444"/>
          </a:xfrm>
          <a:prstGeom prst="rect">
            <a:avLst/>
          </a:prstGeom>
          <a:noFill/>
        </p:spPr>
        <p:txBody>
          <a:bodyPr wrap="none" rtlCol="0">
            <a:spAutoFit/>
          </a:bodyPr>
          <a:lstStyle/>
          <a:p>
            <a:pPr algn="l"/>
            <a:r>
              <a:rPr kumimoji="1" lang="en-US" altLang="ja-JP" sz="800" dirty="0"/>
              <a:t>E</a:t>
            </a:r>
            <a:endParaRPr kumimoji="1" lang="ja-JP" altLang="en-US" sz="800" dirty="0"/>
          </a:p>
        </p:txBody>
      </p:sp>
      <p:sp>
        <p:nvSpPr>
          <p:cNvPr id="13" name="テキスト ボックス 12">
            <a:extLst>
              <a:ext uri="{FF2B5EF4-FFF2-40B4-BE49-F238E27FC236}">
                <a16:creationId xmlns:a16="http://schemas.microsoft.com/office/drawing/2014/main" id="{3BB9508A-E72F-47A2-E475-283B1397D34D}"/>
              </a:ext>
            </a:extLst>
          </p:cNvPr>
          <p:cNvSpPr txBox="1"/>
          <p:nvPr/>
        </p:nvSpPr>
        <p:spPr>
          <a:xfrm>
            <a:off x="2941507" y="6356352"/>
            <a:ext cx="3775393" cy="307777"/>
          </a:xfrm>
          <a:prstGeom prst="rect">
            <a:avLst/>
          </a:prstGeom>
          <a:noFill/>
        </p:spPr>
        <p:txBody>
          <a:bodyPr wrap="none" rtlCol="0">
            <a:spAutoFit/>
          </a:bodyPr>
          <a:lstStyle/>
          <a:p>
            <a:pPr algn="l"/>
            <a:r>
              <a:rPr kumimoji="1" lang="ja-JP" altLang="en-US" sz="1400" dirty="0"/>
              <a:t>内部構造を考慮すると、この可能性は無い。</a:t>
            </a:r>
          </a:p>
        </p:txBody>
      </p:sp>
      <p:cxnSp>
        <p:nvCxnSpPr>
          <p:cNvPr id="15" name="直線矢印コネクタ 14">
            <a:extLst>
              <a:ext uri="{FF2B5EF4-FFF2-40B4-BE49-F238E27FC236}">
                <a16:creationId xmlns:a16="http://schemas.microsoft.com/office/drawing/2014/main" id="{A046DBEE-4C55-10FD-D443-A64873B8497D}"/>
              </a:ext>
            </a:extLst>
          </p:cNvPr>
          <p:cNvCxnSpPr>
            <a:cxnSpLocks/>
            <a:endCxn id="32" idx="1"/>
          </p:cNvCxnSpPr>
          <p:nvPr/>
        </p:nvCxnSpPr>
        <p:spPr>
          <a:xfrm flipV="1">
            <a:off x="6600060" y="6272794"/>
            <a:ext cx="573987" cy="2502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1841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A18DFCA-801E-3F9F-6F58-EABE4F9599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grpSp>
        <p:nvGrpSpPr>
          <p:cNvPr id="10" name="グループ化 9">
            <a:extLst>
              <a:ext uri="{FF2B5EF4-FFF2-40B4-BE49-F238E27FC236}">
                <a16:creationId xmlns:a16="http://schemas.microsoft.com/office/drawing/2014/main" id="{02D86C6A-CB95-587A-B29F-8BF5E6CEF238}"/>
              </a:ext>
            </a:extLst>
          </p:cNvPr>
          <p:cNvGrpSpPr/>
          <p:nvPr/>
        </p:nvGrpSpPr>
        <p:grpSpPr>
          <a:xfrm>
            <a:off x="5206956" y="1685088"/>
            <a:ext cx="4438184" cy="5052879"/>
            <a:chOff x="5109944" y="477787"/>
            <a:chExt cx="4438184" cy="5052879"/>
          </a:xfrm>
        </p:grpSpPr>
        <p:pic>
          <p:nvPicPr>
            <p:cNvPr id="10242" name="Picture 2" descr="投影図">
              <a:extLst>
                <a:ext uri="{FF2B5EF4-FFF2-40B4-BE49-F238E27FC236}">
                  <a16:creationId xmlns:a16="http://schemas.microsoft.com/office/drawing/2014/main" id="{00C44209-CA18-0228-756E-320304A83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6275" y="616287"/>
              <a:ext cx="3571661" cy="462391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65024A1F-D099-DFD0-C23E-B35707C32E9F}"/>
                </a:ext>
              </a:extLst>
            </p:cNvPr>
            <p:cNvSpPr txBox="1"/>
            <p:nvPr/>
          </p:nvSpPr>
          <p:spPr>
            <a:xfrm>
              <a:off x="8901797" y="477787"/>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通気口</a:t>
              </a:r>
            </a:p>
          </p:txBody>
        </p:sp>
        <p:sp>
          <p:nvSpPr>
            <p:cNvPr id="4" name="テキスト ボックス 3">
              <a:extLst>
                <a:ext uri="{FF2B5EF4-FFF2-40B4-BE49-F238E27FC236}">
                  <a16:creationId xmlns:a16="http://schemas.microsoft.com/office/drawing/2014/main" id="{E1475600-1E49-4033-5E28-921EFE43283D}"/>
                </a:ext>
              </a:extLst>
            </p:cNvPr>
            <p:cNvSpPr txBox="1"/>
            <p:nvPr/>
          </p:nvSpPr>
          <p:spPr>
            <a:xfrm>
              <a:off x="5109944" y="4668787"/>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通気口</a:t>
              </a:r>
            </a:p>
          </p:txBody>
        </p:sp>
        <p:sp>
          <p:nvSpPr>
            <p:cNvPr id="5" name="テキスト ボックス 4">
              <a:extLst>
                <a:ext uri="{FF2B5EF4-FFF2-40B4-BE49-F238E27FC236}">
                  <a16:creationId xmlns:a16="http://schemas.microsoft.com/office/drawing/2014/main" id="{CAD609E5-7AF8-7C0A-5868-30821F303138}"/>
                </a:ext>
              </a:extLst>
            </p:cNvPr>
            <p:cNvSpPr txBox="1"/>
            <p:nvPr/>
          </p:nvSpPr>
          <p:spPr>
            <a:xfrm>
              <a:off x="5433109" y="5253667"/>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大回廊</a:t>
              </a:r>
            </a:p>
          </p:txBody>
        </p:sp>
        <p:sp>
          <p:nvSpPr>
            <p:cNvPr id="6" name="テキスト ボックス 5">
              <a:extLst>
                <a:ext uri="{FF2B5EF4-FFF2-40B4-BE49-F238E27FC236}">
                  <a16:creationId xmlns:a16="http://schemas.microsoft.com/office/drawing/2014/main" id="{1FCE0521-950B-9AB6-4B34-D37C659DE844}"/>
                </a:ext>
              </a:extLst>
            </p:cNvPr>
            <p:cNvSpPr txBox="1"/>
            <p:nvPr/>
          </p:nvSpPr>
          <p:spPr>
            <a:xfrm>
              <a:off x="7668781" y="3857858"/>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a:t>
              </a:r>
            </a:p>
          </p:txBody>
        </p:sp>
        <p:sp>
          <p:nvSpPr>
            <p:cNvPr id="8" name="テキスト ボックス 7">
              <a:extLst>
                <a:ext uri="{FF2B5EF4-FFF2-40B4-BE49-F238E27FC236}">
                  <a16:creationId xmlns:a16="http://schemas.microsoft.com/office/drawing/2014/main" id="{D615FE95-E092-A20F-91DA-EC757774119E}"/>
                </a:ext>
              </a:extLst>
            </p:cNvPr>
            <p:cNvSpPr txBox="1"/>
            <p:nvPr/>
          </p:nvSpPr>
          <p:spPr>
            <a:xfrm>
              <a:off x="7119772" y="4831434"/>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控えの間</a:t>
              </a:r>
            </a:p>
          </p:txBody>
        </p:sp>
        <p:sp>
          <p:nvSpPr>
            <p:cNvPr id="9" name="テキスト ボックス 8">
              <a:extLst>
                <a:ext uri="{FF2B5EF4-FFF2-40B4-BE49-F238E27FC236}">
                  <a16:creationId xmlns:a16="http://schemas.microsoft.com/office/drawing/2014/main" id="{9FB946A9-3EC3-4DC2-E37B-34FF253004F9}"/>
                </a:ext>
              </a:extLst>
            </p:cNvPr>
            <p:cNvSpPr txBox="1"/>
            <p:nvPr/>
          </p:nvSpPr>
          <p:spPr>
            <a:xfrm>
              <a:off x="7542105" y="2699967"/>
              <a:ext cx="1107996"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重力拡散の間</a:t>
              </a:r>
            </a:p>
          </p:txBody>
        </p:sp>
      </p:grpSp>
      <p:sp>
        <p:nvSpPr>
          <p:cNvPr id="7" name="テキスト ボックス 6">
            <a:extLst>
              <a:ext uri="{FF2B5EF4-FFF2-40B4-BE49-F238E27FC236}">
                <a16:creationId xmlns:a16="http://schemas.microsoft.com/office/drawing/2014/main" id="{73E02B5A-ECB2-B921-DF8D-6D0F3F7104BE}"/>
              </a:ext>
            </a:extLst>
          </p:cNvPr>
          <p:cNvSpPr txBox="1"/>
          <p:nvPr/>
        </p:nvSpPr>
        <p:spPr>
          <a:xfrm>
            <a:off x="510779" y="520411"/>
            <a:ext cx="6375186"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奥にすすむと石の棺桶がおいてあります。これって『はいるべき人が入れば何かが起きる』系としか思えませんでした。「王の間」は</a:t>
            </a:r>
            <a:r>
              <a:rPr kumimoji="0"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とても暑くて</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ただその暑さがなんか普通じゃない、む〜〜〜んという感じ。熱気プラス波という感じです。これはやばいと１０分ほど滞在してみました。最初ははっきりと分からなかったのですが、ずっと佇んでいると３６０度から身体に圧迫感というかジンジン今まで感じたことのない、</a:t>
            </a:r>
            <a:r>
              <a:rPr kumimoji="0"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空間に圧力を感じる</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というか、何かよくわかんないけど</a:t>
            </a:r>
            <a:r>
              <a:rPr kumimoji="0"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エネルギーのようなものを四方八方から感じます</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。３６０度ってとこがミソで、この感覚は今まで生きてきて初めてです。言葉だとうまく伝わらない気がするのですがあえて言葉にするなら　</a:t>
            </a:r>
            <a:r>
              <a:rPr kumimoji="0" lang="ja-JP" altLang="en-US" sz="12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びよびよ　じんじん　びよびよ　じんじん　む〜〜ん　</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という感じです。だんだん頭もクラクラしてきてなんかやばい。と思いお邪魔いたしました。と部屋を出ました。（</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https://www.djwara.com/archives/2703</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sp>
        <p:nvSpPr>
          <p:cNvPr id="11" name="テキスト ボックス 10">
            <a:extLst>
              <a:ext uri="{FF2B5EF4-FFF2-40B4-BE49-F238E27FC236}">
                <a16:creationId xmlns:a16="http://schemas.microsoft.com/office/drawing/2014/main" id="{82323CEB-F2D5-59C3-8B60-574FFB773122}"/>
              </a:ext>
            </a:extLst>
          </p:cNvPr>
          <p:cNvSpPr txBox="1"/>
          <p:nvPr/>
        </p:nvSpPr>
        <p:spPr>
          <a:xfrm>
            <a:off x="5000937" y="6038735"/>
            <a:ext cx="85234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"air-shaft"</a:t>
            </a:r>
            <a:endPar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pic>
        <p:nvPicPr>
          <p:cNvPr id="10244" name="Picture 4">
            <a:extLst>
              <a:ext uri="{FF2B5EF4-FFF2-40B4-BE49-F238E27FC236}">
                <a16:creationId xmlns:a16="http://schemas.microsoft.com/office/drawing/2014/main" id="{26DB98D2-9336-54B1-9A0A-038582EB8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525" y="4460922"/>
            <a:ext cx="1609725" cy="85725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1DFC64E5-988C-8F3F-1535-6ACEDD2FBB3E}"/>
              </a:ext>
            </a:extLst>
          </p:cNvPr>
          <p:cNvSpPr txBox="1"/>
          <p:nvPr/>
        </p:nvSpPr>
        <p:spPr>
          <a:xfrm>
            <a:off x="4246657" y="2797014"/>
            <a:ext cx="271462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ちなみに重力拡散の間の最下部「デビッドソンの部屋」　狭い部屋の床部分は</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かなりの砂が埋まっている</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4600</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年の間にこんなに砂は埋まるのだろうか？その砂はどこから？</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ピラミッドの中のどこかから</a:t>
            </a:r>
            <a:endParaRPr kumimoji="1" lang="en-US" altLang="ja-JP"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しかあり得ない。</a:t>
            </a:r>
          </a:p>
        </p:txBody>
      </p:sp>
      <p:sp>
        <p:nvSpPr>
          <p:cNvPr id="13" name="テキスト ボックス 12">
            <a:extLst>
              <a:ext uri="{FF2B5EF4-FFF2-40B4-BE49-F238E27FC236}">
                <a16:creationId xmlns:a16="http://schemas.microsoft.com/office/drawing/2014/main" id="{415F4902-98EF-CCAF-DE9D-F808F9B957D3}"/>
              </a:ext>
            </a:extLst>
          </p:cNvPr>
          <p:cNvSpPr txBox="1"/>
          <p:nvPr/>
        </p:nvSpPr>
        <p:spPr>
          <a:xfrm>
            <a:off x="6844373" y="434513"/>
            <a:ext cx="2800767"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各部屋は当時の有名人の名をつけて、</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下の部屋から</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”デビットソンの間”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”ウェリントンの間”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”ネルソンの間”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”アーバス・ノット婦人の間”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”キャンベルの間”　　</a:t>
            </a:r>
          </a:p>
        </p:txBody>
      </p:sp>
      <p:pic>
        <p:nvPicPr>
          <p:cNvPr id="10246" name="Picture 6" descr="エジプト・トルコ旅⑦ピラミッド 王の間 | ワーキングママの非日常的な日常">
            <a:extLst>
              <a:ext uri="{FF2B5EF4-FFF2-40B4-BE49-F238E27FC236}">
                <a16:creationId xmlns:a16="http://schemas.microsoft.com/office/drawing/2014/main" id="{9D153F4D-86CE-9F47-F6E4-F9E8D6F9D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180" y="2709161"/>
            <a:ext cx="2499578" cy="333277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4900B10D-4B6A-41E7-C0EA-360B6AA8FB23}"/>
              </a:ext>
            </a:extLst>
          </p:cNvPr>
          <p:cNvSpPr txBox="1"/>
          <p:nvPr/>
        </p:nvSpPr>
        <p:spPr>
          <a:xfrm>
            <a:off x="1939380" y="6183969"/>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石棺の中</a:t>
            </a:r>
          </a:p>
        </p:txBody>
      </p:sp>
    </p:spTree>
    <p:extLst>
      <p:ext uri="{BB962C8B-B14F-4D97-AF65-F5344CB8AC3E}">
        <p14:creationId xmlns:p14="http://schemas.microsoft.com/office/powerpoint/2010/main" val="4041403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6BCB56F-A1A0-6E17-70B0-2D7AB5A5EB2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9D01CF45-3CD8-DB33-9778-A8074E942671}"/>
              </a:ext>
            </a:extLst>
          </p:cNvPr>
          <p:cNvSpPr txBox="1"/>
          <p:nvPr/>
        </p:nvSpPr>
        <p:spPr>
          <a:xfrm>
            <a:off x="259108" y="281879"/>
            <a:ext cx="4571188" cy="46166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水平通路（</a:t>
            </a:r>
            <a:r>
              <a:rPr kumimoji="1" lang="en-US" altLang="ja-JP"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Horizontal Passage</a:t>
            </a: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sp>
        <p:nvSpPr>
          <p:cNvPr id="4" name="テキスト ボックス 3">
            <a:extLst>
              <a:ext uri="{FF2B5EF4-FFF2-40B4-BE49-F238E27FC236}">
                <a16:creationId xmlns:a16="http://schemas.microsoft.com/office/drawing/2014/main" id="{5FF9E9E1-CFD4-C2A9-BB6D-674AEA588872}"/>
              </a:ext>
            </a:extLst>
          </p:cNvPr>
          <p:cNvSpPr txBox="1"/>
          <p:nvPr/>
        </p:nvSpPr>
        <p:spPr>
          <a:xfrm>
            <a:off x="685800" y="892453"/>
            <a:ext cx="83465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完成時には、水平通路への入口は</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大回廊の床下に隠されていた</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と考えられる</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。通路は女王の間に至るが、その</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5m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ほど手前に段差があり、女王の間は水平通路より</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60cm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ほど下がっている。これを石泥棒が花崗岩の仕上げをはぎ取った跡とする研究者もいる。</a:t>
            </a:r>
          </a:p>
        </p:txBody>
      </p:sp>
      <p:grpSp>
        <p:nvGrpSpPr>
          <p:cNvPr id="9" name="グループ化 8">
            <a:extLst>
              <a:ext uri="{FF2B5EF4-FFF2-40B4-BE49-F238E27FC236}">
                <a16:creationId xmlns:a16="http://schemas.microsoft.com/office/drawing/2014/main" id="{35699710-4924-2038-59B5-74950017982E}"/>
              </a:ext>
            </a:extLst>
          </p:cNvPr>
          <p:cNvGrpSpPr/>
          <p:nvPr/>
        </p:nvGrpSpPr>
        <p:grpSpPr>
          <a:xfrm>
            <a:off x="618071" y="1687693"/>
            <a:ext cx="6824663" cy="3539056"/>
            <a:chOff x="1285875" y="1952625"/>
            <a:chExt cx="6824663" cy="3539056"/>
          </a:xfrm>
        </p:grpSpPr>
        <p:pic>
          <p:nvPicPr>
            <p:cNvPr id="9218" name="Picture 2" descr="大回廊の断面図">
              <a:extLst>
                <a:ext uri="{FF2B5EF4-FFF2-40B4-BE49-F238E27FC236}">
                  <a16:creationId xmlns:a16="http://schemas.microsoft.com/office/drawing/2014/main" id="{E6EA7D1D-2525-E34E-C30B-D25B80668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050" y="2041526"/>
              <a:ext cx="4072488" cy="33408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大回廊入口 下部は水平通路">
              <a:extLst>
                <a:ext uri="{FF2B5EF4-FFF2-40B4-BE49-F238E27FC236}">
                  <a16:creationId xmlns:a16="http://schemas.microsoft.com/office/drawing/2014/main" id="{683B41CF-D26C-3533-81C6-62574F9D2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2041526"/>
              <a:ext cx="2400300" cy="317658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50B7140-8AE6-96DC-CECC-2A0509DECECC}"/>
                </a:ext>
              </a:extLst>
            </p:cNvPr>
            <p:cNvSpPr txBox="1"/>
            <p:nvPr/>
          </p:nvSpPr>
          <p:spPr>
            <a:xfrm>
              <a:off x="1795462" y="1952625"/>
              <a:ext cx="87630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大回廊</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4B5FBFFF-6E77-8832-F2EA-9D9A3B1BED1B}"/>
                </a:ext>
              </a:extLst>
            </p:cNvPr>
            <p:cNvSpPr txBox="1"/>
            <p:nvPr/>
          </p:nvSpPr>
          <p:spPr>
            <a:xfrm>
              <a:off x="1635918" y="5122349"/>
              <a:ext cx="119538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水平通路</a:t>
              </a:r>
            </a:p>
          </p:txBody>
        </p:sp>
        <p:sp>
          <p:nvSpPr>
            <p:cNvPr id="7" name="テキスト ボックス 6">
              <a:extLst>
                <a:ext uri="{FF2B5EF4-FFF2-40B4-BE49-F238E27FC236}">
                  <a16:creationId xmlns:a16="http://schemas.microsoft.com/office/drawing/2014/main" id="{F157A19D-A088-93B1-B7BE-E96A34745526}"/>
                </a:ext>
              </a:extLst>
            </p:cNvPr>
            <p:cNvSpPr txBox="1"/>
            <p:nvPr/>
          </p:nvSpPr>
          <p:spPr>
            <a:xfrm>
              <a:off x="5605462" y="3208261"/>
              <a:ext cx="87630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大回廊</a:t>
              </a:r>
            </a:p>
          </p:txBody>
        </p:sp>
        <p:sp>
          <p:nvSpPr>
            <p:cNvPr id="8" name="テキスト ボックス 7">
              <a:extLst>
                <a:ext uri="{FF2B5EF4-FFF2-40B4-BE49-F238E27FC236}">
                  <a16:creationId xmlns:a16="http://schemas.microsoft.com/office/drawing/2014/main" id="{B42AD0C3-CBE8-132D-1911-878011B599AA}"/>
                </a:ext>
              </a:extLst>
            </p:cNvPr>
            <p:cNvSpPr txBox="1"/>
            <p:nvPr/>
          </p:nvSpPr>
          <p:spPr>
            <a:xfrm>
              <a:off x="4661760" y="5103096"/>
              <a:ext cx="119538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水平通路</a:t>
              </a:r>
            </a:p>
          </p:txBody>
        </p:sp>
      </p:grpSp>
      <p:pic>
        <p:nvPicPr>
          <p:cNvPr id="14" name="Picture 2">
            <a:extLst>
              <a:ext uri="{FF2B5EF4-FFF2-40B4-BE49-F238E27FC236}">
                <a16:creationId xmlns:a16="http://schemas.microsoft.com/office/drawing/2014/main" id="{4D654E16-CE66-BC8E-ADE7-AE48575E8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669" y="1538784"/>
            <a:ext cx="3683744" cy="23023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628A21BA-67D3-9DA6-EA71-9B288F3BA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77" y="5347293"/>
            <a:ext cx="1202161" cy="61825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08B5F5C8-C58A-5018-331B-C8B4DDACC2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8348" y="3916290"/>
            <a:ext cx="1499501" cy="2335102"/>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87F0465E-8727-C065-5560-389587D80520}"/>
              </a:ext>
            </a:extLst>
          </p:cNvPr>
          <p:cNvSpPr txBox="1"/>
          <p:nvPr/>
        </p:nvSpPr>
        <p:spPr>
          <a:xfrm>
            <a:off x="1809538" y="5366627"/>
            <a:ext cx="6256240"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女王の間に行く水平通路途中の右側。（</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水平通路の石積みは不思議な組まれ方をしている＝製作の方法、過程、意図、経緯のいずれかが異なる</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）水平通路の西側に未知の空間を発見（微小重力探査で）して、ドリルで実際に開けた。結果は予想に反して</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大量の砂が噴き出てきた</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しかしこの結果に専門家は驚いた。それまで</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ピラミッドは石だけでできていると思っていた専門家は感動した</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とともに世界中に事実が漏れてしまい、貴重な古代遺跡を傷つけたことで非難が集中。その結果フランス隊の調査は中止に。</a:t>
            </a:r>
          </a:p>
        </p:txBody>
      </p:sp>
      <p:sp>
        <p:nvSpPr>
          <p:cNvPr id="10" name="テキスト ボックス 9">
            <a:extLst>
              <a:ext uri="{FF2B5EF4-FFF2-40B4-BE49-F238E27FC236}">
                <a16:creationId xmlns:a16="http://schemas.microsoft.com/office/drawing/2014/main" id="{75C7B7F7-A8E7-CBD7-9B69-E5CE09C021F9}"/>
              </a:ext>
            </a:extLst>
          </p:cNvPr>
          <p:cNvSpPr txBox="1"/>
          <p:nvPr/>
        </p:nvSpPr>
        <p:spPr>
          <a:xfrm>
            <a:off x="5749618" y="1410309"/>
            <a:ext cx="2492990"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女王の間の床の加工が「未完成」</a:t>
            </a:r>
          </a:p>
        </p:txBody>
      </p:sp>
      <p:cxnSp>
        <p:nvCxnSpPr>
          <p:cNvPr id="12" name="直線コネクタ 11">
            <a:extLst>
              <a:ext uri="{FF2B5EF4-FFF2-40B4-BE49-F238E27FC236}">
                <a16:creationId xmlns:a16="http://schemas.microsoft.com/office/drawing/2014/main" id="{50B9D50D-A3B5-D11F-BAAA-D57A542655B1}"/>
              </a:ext>
            </a:extLst>
          </p:cNvPr>
          <p:cNvCxnSpPr>
            <a:cxnSpLocks/>
          </p:cNvCxnSpPr>
          <p:nvPr/>
        </p:nvCxnSpPr>
        <p:spPr>
          <a:xfrm>
            <a:off x="5943600" y="3108705"/>
            <a:ext cx="3424136" cy="0"/>
          </a:xfrm>
          <a:prstGeom prst="line">
            <a:avLst/>
          </a:prstGeom>
          <a:ln w="28575">
            <a:solidFill>
              <a:srgbClr val="0070C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180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37213DC-F85D-414B-18FC-23EBB471E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37" y="3827621"/>
            <a:ext cx="1921079" cy="256143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7CC73A5-1FC9-3A8B-A1D4-068E22B6D54F}"/>
              </a:ext>
            </a:extLst>
          </p:cNvPr>
          <p:cNvSpPr txBox="1"/>
          <p:nvPr/>
        </p:nvSpPr>
        <p:spPr>
          <a:xfrm>
            <a:off x="503891" y="241046"/>
            <a:ext cx="4438523" cy="46166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女王の間（</a:t>
            </a:r>
            <a:r>
              <a:rPr kumimoji="1" lang="en-US" altLang="ja-JP"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Queen‘s Chamber</a:t>
            </a:r>
            <a:r>
              <a:rPr kumimoji="1" lang="ja-JP" altLang="en-US"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sp>
        <p:nvSpPr>
          <p:cNvPr id="3" name="スライド番号プレースホルダー 2">
            <a:extLst>
              <a:ext uri="{FF2B5EF4-FFF2-40B4-BE49-F238E27FC236}">
                <a16:creationId xmlns:a16="http://schemas.microsoft.com/office/drawing/2014/main" id="{EB66E103-1486-CA8B-227B-62EB493B05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4100" name="Picture 4">
            <a:extLst>
              <a:ext uri="{FF2B5EF4-FFF2-40B4-BE49-F238E27FC236}">
                <a16:creationId xmlns:a16="http://schemas.microsoft.com/office/drawing/2014/main" id="{58F443FF-F4BF-348E-624B-5E3C42E68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66" y="1631332"/>
            <a:ext cx="1915450" cy="108576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EFA541C-B8E2-B273-6E96-A4DC83004361}"/>
              </a:ext>
            </a:extLst>
          </p:cNvPr>
          <p:cNvSpPr txBox="1"/>
          <p:nvPr/>
        </p:nvSpPr>
        <p:spPr>
          <a:xfrm>
            <a:off x="241042" y="2905711"/>
            <a:ext cx="368276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王妃の間の東側の奇妙な碧眼（岩のくぼみ）構造。</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上にいくほど狭くなるこの”せり出し”構造は、</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王の間に行く</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大回廊の作りに全く酷似</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している。</a:t>
            </a:r>
          </a:p>
        </p:txBody>
      </p:sp>
      <p:pic>
        <p:nvPicPr>
          <p:cNvPr id="4104" name="Picture 8">
            <a:extLst>
              <a:ext uri="{FF2B5EF4-FFF2-40B4-BE49-F238E27FC236}">
                <a16:creationId xmlns:a16="http://schemas.microsoft.com/office/drawing/2014/main" id="{6A5C07D5-C4A3-5ADB-D04E-2A5F7BB77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809" y="2922748"/>
            <a:ext cx="1238534" cy="138892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投影図">
            <a:extLst>
              <a:ext uri="{FF2B5EF4-FFF2-40B4-BE49-F238E27FC236}">
                <a16:creationId xmlns:a16="http://schemas.microsoft.com/office/drawing/2014/main" id="{45F8280B-1736-8630-610B-20F0AFED1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947" y="488576"/>
            <a:ext cx="2777037" cy="382917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ECE74DD-0133-A33C-7246-BCC9328203AC}"/>
              </a:ext>
            </a:extLst>
          </p:cNvPr>
          <p:cNvSpPr txBox="1"/>
          <p:nvPr/>
        </p:nvSpPr>
        <p:spPr>
          <a:xfrm>
            <a:off x="2339916" y="1657415"/>
            <a:ext cx="326243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①北側の通気孔　</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②水平通路　</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③碧眼構造　</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④南側の通気孔（</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途中からは磨かれた表面</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grpSp>
        <p:nvGrpSpPr>
          <p:cNvPr id="12" name="グループ化 11">
            <a:extLst>
              <a:ext uri="{FF2B5EF4-FFF2-40B4-BE49-F238E27FC236}">
                <a16:creationId xmlns:a16="http://schemas.microsoft.com/office/drawing/2014/main" id="{AE3E3D50-8D13-2390-7959-F610A730AF0C}"/>
              </a:ext>
            </a:extLst>
          </p:cNvPr>
          <p:cNvGrpSpPr/>
          <p:nvPr/>
        </p:nvGrpSpPr>
        <p:grpSpPr>
          <a:xfrm>
            <a:off x="6108543" y="4184887"/>
            <a:ext cx="3683744" cy="2302340"/>
            <a:chOff x="5796358" y="4054012"/>
            <a:chExt cx="3683744" cy="2302340"/>
          </a:xfrm>
        </p:grpSpPr>
        <p:grpSp>
          <p:nvGrpSpPr>
            <p:cNvPr id="7" name="グループ化 6">
              <a:extLst>
                <a:ext uri="{FF2B5EF4-FFF2-40B4-BE49-F238E27FC236}">
                  <a16:creationId xmlns:a16="http://schemas.microsoft.com/office/drawing/2014/main" id="{E2CBCB98-4603-85A4-1241-8CD1E25E440F}"/>
                </a:ext>
              </a:extLst>
            </p:cNvPr>
            <p:cNvGrpSpPr/>
            <p:nvPr/>
          </p:nvGrpSpPr>
          <p:grpSpPr>
            <a:xfrm>
              <a:off x="5796358" y="4054012"/>
              <a:ext cx="3683744" cy="2302340"/>
              <a:chOff x="3588653" y="1055440"/>
              <a:chExt cx="4608352" cy="2880220"/>
            </a:xfrm>
          </p:grpSpPr>
          <p:pic>
            <p:nvPicPr>
              <p:cNvPr id="8" name="Picture 2">
                <a:extLst>
                  <a:ext uri="{FF2B5EF4-FFF2-40B4-BE49-F238E27FC236}">
                    <a16:creationId xmlns:a16="http://schemas.microsoft.com/office/drawing/2014/main" id="{4CBACA6E-9976-6822-09F6-B8CF889F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653" y="1055440"/>
                <a:ext cx="4608352" cy="2880220"/>
              </a:xfrm>
              <a:prstGeom prst="rect">
                <a:avLst/>
              </a:prstGeom>
              <a:noFill/>
              <a:extLst>
                <a:ext uri="{909E8E84-426E-40DD-AFC4-6F175D3DCCD1}">
                  <a14:hiddenFill xmlns:a14="http://schemas.microsoft.com/office/drawing/2010/main">
                    <a:solidFill>
                      <a:srgbClr val="FFFFFF"/>
                    </a:solidFill>
                  </a14:hiddenFill>
                </a:ext>
              </a:extLst>
            </p:spPr>
          </p:pic>
          <p:sp>
            <p:nvSpPr>
              <p:cNvPr id="9" name="二等辺三角形 8">
                <a:extLst>
                  <a:ext uri="{FF2B5EF4-FFF2-40B4-BE49-F238E27FC236}">
                    <a16:creationId xmlns:a16="http://schemas.microsoft.com/office/drawing/2014/main" id="{3C46DB45-D54D-FEAB-E0F4-5D316012CA7C}"/>
                  </a:ext>
                </a:extLst>
              </p:cNvPr>
              <p:cNvSpPr/>
              <p:nvPr/>
            </p:nvSpPr>
            <p:spPr>
              <a:xfrm>
                <a:off x="4303994" y="1387862"/>
                <a:ext cx="3095335" cy="1959233"/>
              </a:xfrm>
              <a:prstGeom prst="triangle">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10" name="楕円 9">
              <a:extLst>
                <a:ext uri="{FF2B5EF4-FFF2-40B4-BE49-F238E27FC236}">
                  <a16:creationId xmlns:a16="http://schemas.microsoft.com/office/drawing/2014/main" id="{7A1F3D2F-197D-2E3B-3F1F-94D60A41B2C1}"/>
                </a:ext>
              </a:extLst>
            </p:cNvPr>
            <p:cNvSpPr/>
            <p:nvPr/>
          </p:nvSpPr>
          <p:spPr>
            <a:xfrm>
              <a:off x="6747291" y="5008327"/>
              <a:ext cx="377505" cy="344048"/>
            </a:xfrm>
            <a:prstGeom prst="ellipse">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68E6BD33-9E95-59A8-29F6-6E9E13EEABFD}"/>
                </a:ext>
              </a:extLst>
            </p:cNvPr>
            <p:cNvSpPr/>
            <p:nvPr/>
          </p:nvSpPr>
          <p:spPr>
            <a:xfrm>
              <a:off x="8023816" y="4930782"/>
              <a:ext cx="377505" cy="344048"/>
            </a:xfrm>
            <a:prstGeom prst="ellipse">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6" name="テキスト ボックス 5">
            <a:extLst>
              <a:ext uri="{FF2B5EF4-FFF2-40B4-BE49-F238E27FC236}">
                <a16:creationId xmlns:a16="http://schemas.microsoft.com/office/drawing/2014/main" id="{30C59FD5-C765-9BFB-9E05-F348E166A785}"/>
              </a:ext>
            </a:extLst>
          </p:cNvPr>
          <p:cNvSpPr txBox="1"/>
          <p:nvPr/>
        </p:nvSpPr>
        <p:spPr>
          <a:xfrm>
            <a:off x="2552090" y="4538489"/>
            <a:ext cx="3829152"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ドイツ人ガンテンブリングは１９９３年に「王妃の間」の南側通気孔でミニ探査ロボットを登らせ、約６５㍍登ったところで</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”金属片”を発見</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。さらに</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その先で閉ざされた石の扉を発見</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。扉の中央には銅製の止め金がついており、金属片はそこから落ちたものらしい。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さらに１９９４年に北側</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通気孔を調査。</a:t>
            </a: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儀式の道具</a:t>
            </a:r>
            <a:endParaRPr kumimoji="1" lang="en-US" altLang="ja-JP"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66"/>
                </a:solidFill>
                <a:effectLst/>
                <a:uLnTx/>
                <a:uFillTx/>
                <a:latin typeface="Aptos" panose="02110004020202020204"/>
                <a:ea typeface="游ゴシック" panose="020B0400000000000000" pitchFamily="50" charset="-128"/>
                <a:cs typeface="+mn-cs"/>
              </a:rPr>
              <a:t>らしい物を発見</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。この調査</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結果に対し、エジプト学者</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は冷ややかに無視したそうだ。</a:t>
            </a:r>
          </a:p>
        </p:txBody>
      </p:sp>
      <p:sp>
        <p:nvSpPr>
          <p:cNvPr id="14" name="テキスト ボックス 13">
            <a:extLst>
              <a:ext uri="{FF2B5EF4-FFF2-40B4-BE49-F238E27FC236}">
                <a16:creationId xmlns:a16="http://schemas.microsoft.com/office/drawing/2014/main" id="{F6CAEFC7-EB00-CF67-EA52-7C863F3F2C01}"/>
              </a:ext>
            </a:extLst>
          </p:cNvPr>
          <p:cNvSpPr txBox="1"/>
          <p:nvPr/>
        </p:nvSpPr>
        <p:spPr>
          <a:xfrm>
            <a:off x="253080" y="787877"/>
            <a:ext cx="52509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王妃の間はピラミッドの</a:t>
            </a:r>
            <a:r>
              <a:rPr kumimoji="1" lang="ja-JP" altLang="en-US" sz="1200" b="1"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東西中心軸線上</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に位置しており、東側の壁には高さ</a:t>
            </a:r>
            <a:r>
              <a:rPr kumimoji="1" lang="en-US" altLang="ja-JP" sz="12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4.7m</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の持ち送り構造の壁龕があります（下の写真）。全体が上質な石灰岩でつくられ、装飾等はない。また</a:t>
            </a:r>
            <a:r>
              <a:rPr kumimoji="1" lang="ja-JP" altLang="en-US" sz="12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床は粗雑で</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未完成と考えられる。</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pic>
        <p:nvPicPr>
          <p:cNvPr id="4108" name="Picture 12">
            <a:extLst>
              <a:ext uri="{FF2B5EF4-FFF2-40B4-BE49-F238E27FC236}">
                <a16:creationId xmlns:a16="http://schemas.microsoft.com/office/drawing/2014/main" id="{3B57425A-CAC9-A0D7-69FF-18F6E97F6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2014" y="3020676"/>
            <a:ext cx="1346891" cy="123375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irst images from Great Pyramid's chamber of secrets | New Scientist">
            <a:extLst>
              <a:ext uri="{FF2B5EF4-FFF2-40B4-BE49-F238E27FC236}">
                <a16:creationId xmlns:a16="http://schemas.microsoft.com/office/drawing/2014/main" id="{02FA5927-A98A-E32A-95B3-329EE7E655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0112" y="324469"/>
            <a:ext cx="1706869" cy="194583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通気孔から採取された遺物">
            <a:extLst>
              <a:ext uri="{FF2B5EF4-FFF2-40B4-BE49-F238E27FC236}">
                <a16:creationId xmlns:a16="http://schemas.microsoft.com/office/drawing/2014/main" id="{B06D13A0-BCBB-CE35-D488-614828967B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8627" y="5590174"/>
            <a:ext cx="1348633" cy="101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511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509DF-1721-3E42-779D-B8AB385BB68D}"/>
            </a:ext>
          </a:extLst>
        </p:cNvPr>
        <p:cNvGrpSpPr/>
        <p:nvPr/>
      </p:nvGrpSpPr>
      <p:grpSpPr>
        <a:xfrm>
          <a:off x="0" y="0"/>
          <a:ext cx="0" cy="0"/>
          <a:chOff x="0" y="0"/>
          <a:chExt cx="0" cy="0"/>
        </a:xfrm>
      </p:grpSpPr>
      <p:pic>
        <p:nvPicPr>
          <p:cNvPr id="13" name="Picture 2" descr="r/ancientegypt - Internal Architecture Of The Egyptian Pyramids - Why are they so different? ">
            <a:extLst>
              <a:ext uri="{FF2B5EF4-FFF2-40B4-BE49-F238E27FC236}">
                <a16:creationId xmlns:a16="http://schemas.microsoft.com/office/drawing/2014/main" id="{4C044A8A-8FBE-9C4D-EEA8-923739C10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7118" y="4143537"/>
            <a:ext cx="1957756" cy="1279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ncientegypt - Internal Architecture Of The Egyptian Pyramids - Why are they so different? ">
            <a:extLst>
              <a:ext uri="{FF2B5EF4-FFF2-40B4-BE49-F238E27FC236}">
                <a16:creationId xmlns:a16="http://schemas.microsoft.com/office/drawing/2014/main" id="{967E2569-EB60-BE5F-907C-C663A0EE2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23" y="3300199"/>
            <a:ext cx="3463774" cy="2436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ancientegypt - Internal Architecture Of The Egyptian Pyramids - Why are they so different? ">
            <a:extLst>
              <a:ext uri="{FF2B5EF4-FFF2-40B4-BE49-F238E27FC236}">
                <a16:creationId xmlns:a16="http://schemas.microsoft.com/office/drawing/2014/main" id="{78167245-62FA-F1CB-1E97-3E186FEE8E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152"/>
          <a:stretch/>
        </p:blipFill>
        <p:spPr bwMode="auto">
          <a:xfrm>
            <a:off x="3986723" y="508139"/>
            <a:ext cx="2617707" cy="1936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67C30F48-12DB-3A95-1F8B-BEFCDE0BD3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671"/>
          <a:stretch/>
        </p:blipFill>
        <p:spPr bwMode="auto">
          <a:xfrm>
            <a:off x="200623" y="1405231"/>
            <a:ext cx="1425916" cy="80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A53165E-A491-F123-D2D6-94BE6207B8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379" y="892844"/>
            <a:ext cx="2070000" cy="1551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9795918-F82E-D49B-D147-0B268F210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086" y="3477782"/>
            <a:ext cx="3329637" cy="2081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undefined">
            <a:extLst>
              <a:ext uri="{FF2B5EF4-FFF2-40B4-BE49-F238E27FC236}">
                <a16:creationId xmlns:a16="http://schemas.microsoft.com/office/drawing/2014/main" id="{7E47BFF2-25FF-084E-6F10-64539A7E55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469" b="38513"/>
          <a:stretch/>
        </p:blipFill>
        <p:spPr bwMode="auto">
          <a:xfrm>
            <a:off x="6604430" y="0"/>
            <a:ext cx="3410053" cy="229215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B2F7550A-5953-7281-F0C3-10CB6370D795}"/>
              </a:ext>
            </a:extLst>
          </p:cNvPr>
          <p:cNvGrpSpPr/>
          <p:nvPr/>
        </p:nvGrpSpPr>
        <p:grpSpPr>
          <a:xfrm>
            <a:off x="7797889" y="2672119"/>
            <a:ext cx="1094400" cy="524605"/>
            <a:chOff x="1052835" y="6251944"/>
            <a:chExt cx="1094400" cy="524605"/>
          </a:xfrm>
        </p:grpSpPr>
        <p:sp>
          <p:nvSpPr>
            <p:cNvPr id="8" name="正方形/長方形 7">
              <a:extLst>
                <a:ext uri="{FF2B5EF4-FFF2-40B4-BE49-F238E27FC236}">
                  <a16:creationId xmlns:a16="http://schemas.microsoft.com/office/drawing/2014/main" id="{B1E119C5-1E30-71D1-FA98-A1DDD26673A5}"/>
                </a:ext>
              </a:extLst>
            </p:cNvPr>
            <p:cNvSpPr/>
            <p:nvPr/>
          </p:nvSpPr>
          <p:spPr>
            <a:xfrm>
              <a:off x="1052835" y="6251944"/>
              <a:ext cx="1094400" cy="86382"/>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ptos" panose="0211000402020202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F5AA4380-9FF5-9E05-C8C7-D8FB17E55A73}"/>
                </a:ext>
              </a:extLst>
            </p:cNvPr>
            <p:cNvSpPr txBox="1"/>
            <p:nvPr/>
          </p:nvSpPr>
          <p:spPr>
            <a:xfrm>
              <a:off x="1200726" y="6407217"/>
              <a:ext cx="7986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100 m</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sp>
        <p:nvSpPr>
          <p:cNvPr id="2" name="二等辺三角形 1">
            <a:extLst>
              <a:ext uri="{FF2B5EF4-FFF2-40B4-BE49-F238E27FC236}">
                <a16:creationId xmlns:a16="http://schemas.microsoft.com/office/drawing/2014/main" id="{E7A7C6DA-0BE9-9779-8CE9-8679466938DC}"/>
              </a:ext>
            </a:extLst>
          </p:cNvPr>
          <p:cNvSpPr/>
          <p:nvPr/>
        </p:nvSpPr>
        <p:spPr>
          <a:xfrm>
            <a:off x="1197901" y="3752219"/>
            <a:ext cx="2187556" cy="1382329"/>
          </a:xfrm>
          <a:prstGeom prst="triangl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 name="二等辺三角形 2">
            <a:extLst>
              <a:ext uri="{FF2B5EF4-FFF2-40B4-BE49-F238E27FC236}">
                <a16:creationId xmlns:a16="http://schemas.microsoft.com/office/drawing/2014/main" id="{852EAC2B-C664-4086-9C7E-B0D469BA2902}"/>
              </a:ext>
            </a:extLst>
          </p:cNvPr>
          <p:cNvSpPr/>
          <p:nvPr/>
        </p:nvSpPr>
        <p:spPr>
          <a:xfrm>
            <a:off x="5902834" y="4769857"/>
            <a:ext cx="642692" cy="397349"/>
          </a:xfrm>
          <a:prstGeom prst="triangle">
            <a:avLst>
              <a:gd name="adj" fmla="val 48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 name="二等辺三角形 5">
            <a:extLst>
              <a:ext uri="{FF2B5EF4-FFF2-40B4-BE49-F238E27FC236}">
                <a16:creationId xmlns:a16="http://schemas.microsoft.com/office/drawing/2014/main" id="{AFED1D51-9977-F5FB-02BE-B7B04EB2FA1F}"/>
              </a:ext>
            </a:extLst>
          </p:cNvPr>
          <p:cNvSpPr/>
          <p:nvPr/>
        </p:nvSpPr>
        <p:spPr>
          <a:xfrm>
            <a:off x="8117767" y="4842611"/>
            <a:ext cx="525016" cy="324595"/>
          </a:xfrm>
          <a:prstGeom prst="triangle">
            <a:avLst>
              <a:gd name="adj" fmla="val 48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cxnSp>
        <p:nvCxnSpPr>
          <p:cNvPr id="16" name="直線コネクタ 15">
            <a:extLst>
              <a:ext uri="{FF2B5EF4-FFF2-40B4-BE49-F238E27FC236}">
                <a16:creationId xmlns:a16="http://schemas.microsoft.com/office/drawing/2014/main" id="{8281F135-3BF4-AC17-B7CD-3F3016FB77D4}"/>
              </a:ext>
            </a:extLst>
          </p:cNvPr>
          <p:cNvCxnSpPr/>
          <p:nvPr/>
        </p:nvCxnSpPr>
        <p:spPr>
          <a:xfrm>
            <a:off x="6744677" y="2000737"/>
            <a:ext cx="292295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0D3B0B00-4680-91EF-68E1-8BEB575AE24B}"/>
              </a:ext>
            </a:extLst>
          </p:cNvPr>
          <p:cNvSpPr txBox="1"/>
          <p:nvPr/>
        </p:nvSpPr>
        <p:spPr>
          <a:xfrm flipH="1">
            <a:off x="657086" y="2791966"/>
            <a:ext cx="51917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王墓＝マスタバ → 階段ピラミッド → 真正ピラミッド</a:t>
            </a:r>
            <a:endParaRPr kumimoji="1" lang="en-US" altLang="ja-JP"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E32709D9-C838-47D4-6B82-16ECCDD4913F}"/>
              </a:ext>
            </a:extLst>
          </p:cNvPr>
          <p:cNvSpPr txBox="1"/>
          <p:nvPr/>
        </p:nvSpPr>
        <p:spPr>
          <a:xfrm>
            <a:off x="3982763" y="1476030"/>
            <a:ext cx="116477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54度27分</a:t>
            </a:r>
          </a:p>
        </p:txBody>
      </p:sp>
      <p:sp>
        <p:nvSpPr>
          <p:cNvPr id="22" name="テキスト ボックス 21">
            <a:extLst>
              <a:ext uri="{FF2B5EF4-FFF2-40B4-BE49-F238E27FC236}">
                <a16:creationId xmlns:a16="http://schemas.microsoft.com/office/drawing/2014/main" id="{FEA78C24-23B6-723B-BF1A-37F86F9E3F29}"/>
              </a:ext>
            </a:extLst>
          </p:cNvPr>
          <p:cNvSpPr txBox="1"/>
          <p:nvPr/>
        </p:nvSpPr>
        <p:spPr>
          <a:xfrm>
            <a:off x="4368633" y="806462"/>
            <a:ext cx="116477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43</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22</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a:t>
            </a:r>
          </a:p>
        </p:txBody>
      </p:sp>
      <p:sp>
        <p:nvSpPr>
          <p:cNvPr id="23" name="テキスト ボックス 22">
            <a:extLst>
              <a:ext uri="{FF2B5EF4-FFF2-40B4-BE49-F238E27FC236}">
                <a16:creationId xmlns:a16="http://schemas.microsoft.com/office/drawing/2014/main" id="{5E84C7BB-4C6A-07A3-CEA7-A41609E1B410}"/>
              </a:ext>
            </a:extLst>
          </p:cNvPr>
          <p:cNvSpPr txBox="1"/>
          <p:nvPr/>
        </p:nvSpPr>
        <p:spPr>
          <a:xfrm>
            <a:off x="6868111" y="1146075"/>
            <a:ext cx="116477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43</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19</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a:t>
            </a:r>
          </a:p>
        </p:txBody>
      </p:sp>
      <p:sp>
        <p:nvSpPr>
          <p:cNvPr id="24" name="テキスト ボックス 23">
            <a:extLst>
              <a:ext uri="{FF2B5EF4-FFF2-40B4-BE49-F238E27FC236}">
                <a16:creationId xmlns:a16="http://schemas.microsoft.com/office/drawing/2014/main" id="{F7A4BC05-0520-CE64-9842-FEF1D9A336E5}"/>
              </a:ext>
            </a:extLst>
          </p:cNvPr>
          <p:cNvSpPr txBox="1"/>
          <p:nvPr/>
        </p:nvSpPr>
        <p:spPr>
          <a:xfrm>
            <a:off x="572205" y="4144919"/>
            <a:ext cx="116477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51</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50</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a:t>
            </a:r>
          </a:p>
        </p:txBody>
      </p:sp>
      <p:sp>
        <p:nvSpPr>
          <p:cNvPr id="25" name="テキスト ボックス 24">
            <a:extLst>
              <a:ext uri="{FF2B5EF4-FFF2-40B4-BE49-F238E27FC236}">
                <a16:creationId xmlns:a16="http://schemas.microsoft.com/office/drawing/2014/main" id="{649F7FFB-0612-92F2-9352-375CB26BACE6}"/>
              </a:ext>
            </a:extLst>
          </p:cNvPr>
          <p:cNvSpPr txBox="1"/>
          <p:nvPr/>
        </p:nvSpPr>
        <p:spPr>
          <a:xfrm>
            <a:off x="4101608" y="4006419"/>
            <a:ext cx="116477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53</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a:t>
            </a:r>
          </a:p>
        </p:txBody>
      </p:sp>
      <p:sp>
        <p:nvSpPr>
          <p:cNvPr id="26" name="テキスト ボックス 25">
            <a:extLst>
              <a:ext uri="{FF2B5EF4-FFF2-40B4-BE49-F238E27FC236}">
                <a16:creationId xmlns:a16="http://schemas.microsoft.com/office/drawing/2014/main" id="{173B7073-5DB2-7151-0E95-E183503DABD9}"/>
              </a:ext>
            </a:extLst>
          </p:cNvPr>
          <p:cNvSpPr txBox="1"/>
          <p:nvPr/>
        </p:nvSpPr>
        <p:spPr>
          <a:xfrm>
            <a:off x="7215503" y="4421918"/>
            <a:ext cx="116477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51</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0"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20</a:t>
            </a:r>
            <a:r>
              <a:rPr kumimoji="0"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a:t>
            </a:r>
          </a:p>
        </p:txBody>
      </p:sp>
      <p:sp>
        <p:nvSpPr>
          <p:cNvPr id="9" name="テキスト ボックス 8">
            <a:extLst>
              <a:ext uri="{FF2B5EF4-FFF2-40B4-BE49-F238E27FC236}">
                <a16:creationId xmlns:a16="http://schemas.microsoft.com/office/drawing/2014/main" id="{5FB3C7B6-626C-03FF-48C8-EE3FDCE3A6E6}"/>
              </a:ext>
            </a:extLst>
          </p:cNvPr>
          <p:cNvSpPr txBox="1"/>
          <p:nvPr/>
        </p:nvSpPr>
        <p:spPr>
          <a:xfrm>
            <a:off x="4441267" y="220425"/>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スネフェル王の屈折ピラミッド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17" name="テキスト ボックス 16">
            <a:extLst>
              <a:ext uri="{FF2B5EF4-FFF2-40B4-BE49-F238E27FC236}">
                <a16:creationId xmlns:a16="http://schemas.microsoft.com/office/drawing/2014/main" id="{185F00F9-848D-3239-4F7F-968A1FF0D9A2}"/>
              </a:ext>
            </a:extLst>
          </p:cNvPr>
          <p:cNvSpPr txBox="1"/>
          <p:nvPr/>
        </p:nvSpPr>
        <p:spPr>
          <a:xfrm>
            <a:off x="7447706" y="239788"/>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スネフェル王の赤いピラミッド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18" name="テキスト ボックス 17">
            <a:extLst>
              <a:ext uri="{FF2B5EF4-FFF2-40B4-BE49-F238E27FC236}">
                <a16:creationId xmlns:a16="http://schemas.microsoft.com/office/drawing/2014/main" id="{95C18B53-6831-2BE9-B8FD-7BFD3442F35E}"/>
              </a:ext>
            </a:extLst>
          </p:cNvPr>
          <p:cNvSpPr txBox="1"/>
          <p:nvPr/>
        </p:nvSpPr>
        <p:spPr>
          <a:xfrm>
            <a:off x="2039600" y="220425"/>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スネフェル王の崩れピラミッド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（メイドゥーム）</a:t>
            </a:r>
          </a:p>
        </p:txBody>
      </p:sp>
      <p:sp>
        <p:nvSpPr>
          <p:cNvPr id="20" name="テキスト ボックス 19">
            <a:extLst>
              <a:ext uri="{FF2B5EF4-FFF2-40B4-BE49-F238E27FC236}">
                <a16:creationId xmlns:a16="http://schemas.microsoft.com/office/drawing/2014/main" id="{95C672A9-27CD-8FAE-F9B5-28325F693AAD}"/>
              </a:ext>
            </a:extLst>
          </p:cNvPr>
          <p:cNvSpPr txBox="1"/>
          <p:nvPr/>
        </p:nvSpPr>
        <p:spPr>
          <a:xfrm>
            <a:off x="47564" y="218297"/>
            <a:ext cx="185178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ジェセル王の階段ピラミッド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（サッカラ）</a:t>
            </a:r>
          </a:p>
        </p:txBody>
      </p:sp>
      <p:sp>
        <p:nvSpPr>
          <p:cNvPr id="27" name="テキスト ボックス 26">
            <a:extLst>
              <a:ext uri="{FF2B5EF4-FFF2-40B4-BE49-F238E27FC236}">
                <a16:creationId xmlns:a16="http://schemas.microsoft.com/office/drawing/2014/main" id="{7C56CC2B-C134-462A-87BC-48A9D7395DEF}"/>
              </a:ext>
            </a:extLst>
          </p:cNvPr>
          <p:cNvSpPr txBox="1"/>
          <p:nvPr/>
        </p:nvSpPr>
        <p:spPr>
          <a:xfrm>
            <a:off x="1454551" y="5744049"/>
            <a:ext cx="133882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クフ王のピラミッド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sp>
        <p:nvSpPr>
          <p:cNvPr id="28" name="テキスト ボックス 27">
            <a:extLst>
              <a:ext uri="{FF2B5EF4-FFF2-40B4-BE49-F238E27FC236}">
                <a16:creationId xmlns:a16="http://schemas.microsoft.com/office/drawing/2014/main" id="{BCC61D5C-3ED2-C5C3-2D64-EA26C1E4F718}"/>
              </a:ext>
            </a:extLst>
          </p:cNvPr>
          <p:cNvSpPr txBox="1"/>
          <p:nvPr/>
        </p:nvSpPr>
        <p:spPr>
          <a:xfrm>
            <a:off x="4565149" y="5744049"/>
            <a:ext cx="159530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カフラー王のピラミッド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sp>
        <p:nvSpPr>
          <p:cNvPr id="29" name="テキスト ボックス 28">
            <a:extLst>
              <a:ext uri="{FF2B5EF4-FFF2-40B4-BE49-F238E27FC236}">
                <a16:creationId xmlns:a16="http://schemas.microsoft.com/office/drawing/2014/main" id="{B2687E1E-3422-9505-BAE5-8B9AC161FFAC}"/>
              </a:ext>
            </a:extLst>
          </p:cNvPr>
          <p:cNvSpPr txBox="1"/>
          <p:nvPr/>
        </p:nvSpPr>
        <p:spPr>
          <a:xfrm>
            <a:off x="7554183" y="5744049"/>
            <a:ext cx="185178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メンカウラー王のピラミッド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sp>
        <p:nvSpPr>
          <p:cNvPr id="30" name="テキスト ボックス 29">
            <a:extLst>
              <a:ext uri="{FF2B5EF4-FFF2-40B4-BE49-F238E27FC236}">
                <a16:creationId xmlns:a16="http://schemas.microsoft.com/office/drawing/2014/main" id="{58EF9D9C-C790-5F7C-868C-C44297E9EB1B}"/>
              </a:ext>
            </a:extLst>
          </p:cNvPr>
          <p:cNvSpPr txBox="1"/>
          <p:nvPr/>
        </p:nvSpPr>
        <p:spPr>
          <a:xfrm>
            <a:off x="607016" y="6552834"/>
            <a:ext cx="693010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全てのピラミッドは北向きに </a:t>
            </a:r>
            <a:r>
              <a:rPr kumimoji="1" lang="en-US" altLang="ja-JP" sz="16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26-27 </a:t>
            </a:r>
            <a:r>
              <a:rPr kumimoji="1" lang="ja-JP" altLang="en-US" sz="16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度の傾斜を有する上昇通路を有する。</a:t>
            </a:r>
          </a:p>
        </p:txBody>
      </p:sp>
      <p:cxnSp>
        <p:nvCxnSpPr>
          <p:cNvPr id="32" name="直線コネクタ 31">
            <a:extLst>
              <a:ext uri="{FF2B5EF4-FFF2-40B4-BE49-F238E27FC236}">
                <a16:creationId xmlns:a16="http://schemas.microsoft.com/office/drawing/2014/main" id="{2F6B8C1E-AC9E-E39A-64F1-EA48B2A11D47}"/>
              </a:ext>
            </a:extLst>
          </p:cNvPr>
          <p:cNvCxnSpPr>
            <a:cxnSpLocks/>
          </p:cNvCxnSpPr>
          <p:nvPr/>
        </p:nvCxnSpPr>
        <p:spPr>
          <a:xfrm>
            <a:off x="1086289" y="2491284"/>
            <a:ext cx="1812554"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F5A89A3E-79AC-7544-7F40-893F46CCBD15}"/>
              </a:ext>
            </a:extLst>
          </p:cNvPr>
          <p:cNvSpPr txBox="1"/>
          <p:nvPr/>
        </p:nvSpPr>
        <p:spPr>
          <a:xfrm>
            <a:off x="1626539" y="2510467"/>
            <a:ext cx="5565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36</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年</a:t>
            </a:r>
          </a:p>
        </p:txBody>
      </p:sp>
      <p:cxnSp>
        <p:nvCxnSpPr>
          <p:cNvPr id="34" name="直線コネクタ 33">
            <a:extLst>
              <a:ext uri="{FF2B5EF4-FFF2-40B4-BE49-F238E27FC236}">
                <a16:creationId xmlns:a16="http://schemas.microsoft.com/office/drawing/2014/main" id="{CC49947D-0404-9834-95DA-915DBF7B5FB7}"/>
              </a:ext>
            </a:extLst>
          </p:cNvPr>
          <p:cNvCxnSpPr>
            <a:cxnSpLocks/>
          </p:cNvCxnSpPr>
          <p:nvPr/>
        </p:nvCxnSpPr>
        <p:spPr>
          <a:xfrm>
            <a:off x="3276326" y="2497649"/>
            <a:ext cx="5468071" cy="19743"/>
          </a:xfrm>
          <a:prstGeom prst="line">
            <a:avLst/>
          </a:prstGeom>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22D2278D-24E8-8D44-1C8F-51236EA437E5}"/>
              </a:ext>
            </a:extLst>
          </p:cNvPr>
          <p:cNvSpPr txBox="1"/>
          <p:nvPr/>
        </p:nvSpPr>
        <p:spPr>
          <a:xfrm>
            <a:off x="6224180" y="2517392"/>
            <a:ext cx="5565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24</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年</a:t>
            </a:r>
          </a:p>
        </p:txBody>
      </p:sp>
      <p:grpSp>
        <p:nvGrpSpPr>
          <p:cNvPr id="41" name="グループ化 40">
            <a:extLst>
              <a:ext uri="{FF2B5EF4-FFF2-40B4-BE49-F238E27FC236}">
                <a16:creationId xmlns:a16="http://schemas.microsoft.com/office/drawing/2014/main" id="{8ADD3FC8-DA68-900F-732F-3348ED532D15}"/>
              </a:ext>
            </a:extLst>
          </p:cNvPr>
          <p:cNvGrpSpPr/>
          <p:nvPr/>
        </p:nvGrpSpPr>
        <p:grpSpPr>
          <a:xfrm>
            <a:off x="2289054" y="6224691"/>
            <a:ext cx="3142227" cy="317960"/>
            <a:chOff x="2289054" y="6224691"/>
            <a:chExt cx="3142227" cy="317960"/>
          </a:xfrm>
        </p:grpSpPr>
        <p:cxnSp>
          <p:nvCxnSpPr>
            <p:cNvPr id="38" name="直線コネクタ 37">
              <a:extLst>
                <a:ext uri="{FF2B5EF4-FFF2-40B4-BE49-F238E27FC236}">
                  <a16:creationId xmlns:a16="http://schemas.microsoft.com/office/drawing/2014/main" id="{0112DFE5-78B2-8DFA-EF15-0B64F2807E79}"/>
                </a:ext>
              </a:extLst>
            </p:cNvPr>
            <p:cNvCxnSpPr>
              <a:cxnSpLocks/>
            </p:cNvCxnSpPr>
            <p:nvPr/>
          </p:nvCxnSpPr>
          <p:spPr>
            <a:xfrm>
              <a:off x="2289054" y="6224691"/>
              <a:ext cx="3142227"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0E2564F1-D69C-6A1F-2EDE-B75F47A1C465}"/>
                </a:ext>
              </a:extLst>
            </p:cNvPr>
            <p:cNvSpPr txBox="1"/>
            <p:nvPr/>
          </p:nvSpPr>
          <p:spPr>
            <a:xfrm>
              <a:off x="3550097" y="6234874"/>
              <a:ext cx="5565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26</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年</a:t>
              </a:r>
            </a:p>
          </p:txBody>
        </p:sp>
      </p:grpSp>
      <p:grpSp>
        <p:nvGrpSpPr>
          <p:cNvPr id="42" name="グループ化 41">
            <a:extLst>
              <a:ext uri="{FF2B5EF4-FFF2-40B4-BE49-F238E27FC236}">
                <a16:creationId xmlns:a16="http://schemas.microsoft.com/office/drawing/2014/main" id="{0C8BCDEC-9A4A-850E-7049-725396AB6EFE}"/>
              </a:ext>
            </a:extLst>
          </p:cNvPr>
          <p:cNvGrpSpPr/>
          <p:nvPr/>
        </p:nvGrpSpPr>
        <p:grpSpPr>
          <a:xfrm>
            <a:off x="5602170" y="6211417"/>
            <a:ext cx="3142227" cy="317960"/>
            <a:chOff x="2289054" y="6224691"/>
            <a:chExt cx="3142227" cy="317960"/>
          </a:xfrm>
        </p:grpSpPr>
        <p:cxnSp>
          <p:nvCxnSpPr>
            <p:cNvPr id="43" name="直線コネクタ 42">
              <a:extLst>
                <a:ext uri="{FF2B5EF4-FFF2-40B4-BE49-F238E27FC236}">
                  <a16:creationId xmlns:a16="http://schemas.microsoft.com/office/drawing/2014/main" id="{3CF49BF9-452E-09BB-FD9F-2CD982485F1E}"/>
                </a:ext>
              </a:extLst>
            </p:cNvPr>
            <p:cNvCxnSpPr>
              <a:cxnSpLocks/>
            </p:cNvCxnSpPr>
            <p:nvPr/>
          </p:nvCxnSpPr>
          <p:spPr>
            <a:xfrm>
              <a:off x="2289054" y="6224691"/>
              <a:ext cx="3142227"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テキスト ボックス 43">
              <a:extLst>
                <a:ext uri="{FF2B5EF4-FFF2-40B4-BE49-F238E27FC236}">
                  <a16:creationId xmlns:a16="http://schemas.microsoft.com/office/drawing/2014/main" id="{01C95767-3D0E-1B59-0795-697E652B3498}"/>
                </a:ext>
              </a:extLst>
            </p:cNvPr>
            <p:cNvSpPr txBox="1"/>
            <p:nvPr/>
          </p:nvSpPr>
          <p:spPr>
            <a:xfrm>
              <a:off x="3550097" y="6234874"/>
              <a:ext cx="5565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28</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年</a:t>
              </a:r>
            </a:p>
          </p:txBody>
        </p:sp>
      </p:grpSp>
      <p:grpSp>
        <p:nvGrpSpPr>
          <p:cNvPr id="46" name="グループ化 45">
            <a:extLst>
              <a:ext uri="{FF2B5EF4-FFF2-40B4-BE49-F238E27FC236}">
                <a16:creationId xmlns:a16="http://schemas.microsoft.com/office/drawing/2014/main" id="{058982FD-FAF1-79C7-92E0-66863FC185E2}"/>
              </a:ext>
            </a:extLst>
          </p:cNvPr>
          <p:cNvGrpSpPr/>
          <p:nvPr/>
        </p:nvGrpSpPr>
        <p:grpSpPr>
          <a:xfrm>
            <a:off x="200623" y="6211415"/>
            <a:ext cx="1767750" cy="318286"/>
            <a:chOff x="2289054" y="6224691"/>
            <a:chExt cx="3142227" cy="308409"/>
          </a:xfrm>
        </p:grpSpPr>
        <p:cxnSp>
          <p:nvCxnSpPr>
            <p:cNvPr id="47" name="直線コネクタ 46">
              <a:extLst>
                <a:ext uri="{FF2B5EF4-FFF2-40B4-BE49-F238E27FC236}">
                  <a16:creationId xmlns:a16="http://schemas.microsoft.com/office/drawing/2014/main" id="{8DE64380-96BF-3F66-5D7A-7E8781EC2FBD}"/>
                </a:ext>
              </a:extLst>
            </p:cNvPr>
            <p:cNvCxnSpPr>
              <a:cxnSpLocks/>
            </p:cNvCxnSpPr>
            <p:nvPr/>
          </p:nvCxnSpPr>
          <p:spPr>
            <a:xfrm>
              <a:off x="2289054" y="6224691"/>
              <a:ext cx="3142227"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817BE24A-6340-5787-EBCB-AD429B1C72F2}"/>
                </a:ext>
              </a:extLst>
            </p:cNvPr>
            <p:cNvSpPr txBox="1"/>
            <p:nvPr/>
          </p:nvSpPr>
          <p:spPr>
            <a:xfrm>
              <a:off x="3550097" y="6234874"/>
              <a:ext cx="989307" cy="2982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23</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年</a:t>
              </a:r>
            </a:p>
          </p:txBody>
        </p:sp>
      </p:grpSp>
    </p:spTree>
    <p:extLst>
      <p:ext uri="{BB962C8B-B14F-4D97-AF65-F5344CB8AC3E}">
        <p14:creationId xmlns:p14="http://schemas.microsoft.com/office/powerpoint/2010/main" val="307453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2932A-EABB-8BFE-6993-0E7518DF0DA4}"/>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BFE37BEC-7A65-9BEE-D351-EA4E01D00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454" y="2414598"/>
            <a:ext cx="3329637" cy="2081023"/>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5AD28029-A81E-0962-2B19-043D16A79175}"/>
              </a:ext>
            </a:extLst>
          </p:cNvPr>
          <p:cNvSpPr txBox="1"/>
          <p:nvPr/>
        </p:nvSpPr>
        <p:spPr>
          <a:xfrm flipH="1">
            <a:off x="434422" y="459316"/>
            <a:ext cx="51917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Aptos" panose="02110004020202020204"/>
                <a:ea typeface="游ゴシック" panose="020B0400000000000000" pitchFamily="50" charset="-128"/>
              </a:rPr>
              <a:t>クフ王のピラミッドの建築の経緯（推測）</a:t>
            </a:r>
            <a:endParaRPr kumimoji="1" lang="en-US" altLang="ja-JP"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nvGrpSpPr>
          <p:cNvPr id="26" name="グループ化 25">
            <a:extLst>
              <a:ext uri="{FF2B5EF4-FFF2-40B4-BE49-F238E27FC236}">
                <a16:creationId xmlns:a16="http://schemas.microsoft.com/office/drawing/2014/main" id="{925C9625-1382-DC1A-4F1B-97E73DEEA98B}"/>
              </a:ext>
            </a:extLst>
          </p:cNvPr>
          <p:cNvGrpSpPr/>
          <p:nvPr/>
        </p:nvGrpSpPr>
        <p:grpSpPr>
          <a:xfrm>
            <a:off x="0" y="2439946"/>
            <a:ext cx="3329637" cy="2081023"/>
            <a:chOff x="3695662" y="845608"/>
            <a:chExt cx="3329637" cy="2081023"/>
          </a:xfrm>
        </p:grpSpPr>
        <p:pic>
          <p:nvPicPr>
            <p:cNvPr id="20" name="Picture 2">
              <a:extLst>
                <a:ext uri="{FF2B5EF4-FFF2-40B4-BE49-F238E27FC236}">
                  <a16:creationId xmlns:a16="http://schemas.microsoft.com/office/drawing/2014/main" id="{0300E5DC-07AC-2146-A5E6-7169228A1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662" y="845608"/>
              <a:ext cx="3329637" cy="2081023"/>
            </a:xfrm>
            <a:prstGeom prst="rect">
              <a:avLst/>
            </a:prstGeom>
            <a:noFill/>
            <a:extLst>
              <a:ext uri="{909E8E84-426E-40DD-AFC4-6F175D3DCCD1}">
                <a14:hiddenFill xmlns:a14="http://schemas.microsoft.com/office/drawing/2010/main">
                  <a:solidFill>
                    <a:srgbClr val="FFFFFF"/>
                  </a:solidFill>
                </a14:hiddenFill>
              </a:ext>
            </a:extLst>
          </p:spPr>
        </p:pic>
        <p:sp>
          <p:nvSpPr>
            <p:cNvPr id="21" name="二等辺三角形 20">
              <a:extLst>
                <a:ext uri="{FF2B5EF4-FFF2-40B4-BE49-F238E27FC236}">
                  <a16:creationId xmlns:a16="http://schemas.microsoft.com/office/drawing/2014/main" id="{55D05519-CBF3-4D6F-8222-3D63264C9D6F}"/>
                </a:ext>
              </a:extLst>
            </p:cNvPr>
            <p:cNvSpPr/>
            <p:nvPr/>
          </p:nvSpPr>
          <p:spPr>
            <a:xfrm>
              <a:off x="3984170" y="845608"/>
              <a:ext cx="2569029" cy="1576623"/>
            </a:xfrm>
            <a:prstGeom prst="triangle">
              <a:avLst>
                <a:gd name="adj" fmla="val 47845"/>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4" name="二等辺三角形 23">
              <a:extLst>
                <a:ext uri="{FF2B5EF4-FFF2-40B4-BE49-F238E27FC236}">
                  <a16:creationId xmlns:a16="http://schemas.microsoft.com/office/drawing/2014/main" id="{B59A497C-1A6E-E5FE-C4D8-12A005AD06D3}"/>
                </a:ext>
              </a:extLst>
            </p:cNvPr>
            <p:cNvSpPr/>
            <p:nvPr/>
          </p:nvSpPr>
          <p:spPr>
            <a:xfrm>
              <a:off x="4568993" y="1798640"/>
              <a:ext cx="1501155" cy="699041"/>
            </a:xfrm>
            <a:prstGeom prst="triangle">
              <a:avLst>
                <a:gd name="adj" fmla="val 50048"/>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grpSp>
        <p:nvGrpSpPr>
          <p:cNvPr id="15" name="グループ化 14">
            <a:extLst>
              <a:ext uri="{FF2B5EF4-FFF2-40B4-BE49-F238E27FC236}">
                <a16:creationId xmlns:a16="http://schemas.microsoft.com/office/drawing/2014/main" id="{1FEF5491-D714-9194-2468-B57867C0E948}"/>
              </a:ext>
            </a:extLst>
          </p:cNvPr>
          <p:cNvGrpSpPr/>
          <p:nvPr/>
        </p:nvGrpSpPr>
        <p:grpSpPr>
          <a:xfrm>
            <a:off x="7695072" y="6250123"/>
            <a:ext cx="1094400" cy="524605"/>
            <a:chOff x="1052835" y="6251944"/>
            <a:chExt cx="1094400" cy="524605"/>
          </a:xfrm>
        </p:grpSpPr>
        <p:sp>
          <p:nvSpPr>
            <p:cNvPr id="8" name="正方形/長方形 7">
              <a:extLst>
                <a:ext uri="{FF2B5EF4-FFF2-40B4-BE49-F238E27FC236}">
                  <a16:creationId xmlns:a16="http://schemas.microsoft.com/office/drawing/2014/main" id="{4F25C5C8-2530-68D8-0FB8-7581A3B28BDA}"/>
                </a:ext>
              </a:extLst>
            </p:cNvPr>
            <p:cNvSpPr/>
            <p:nvPr/>
          </p:nvSpPr>
          <p:spPr>
            <a:xfrm>
              <a:off x="1052835" y="6251944"/>
              <a:ext cx="1094400" cy="86382"/>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ptos" panose="0211000402020202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6477EB4C-96C6-52E1-752C-62CC8B2E435D}"/>
                </a:ext>
              </a:extLst>
            </p:cNvPr>
            <p:cNvSpPr txBox="1"/>
            <p:nvPr/>
          </p:nvSpPr>
          <p:spPr>
            <a:xfrm>
              <a:off x="1200726" y="6407217"/>
              <a:ext cx="7986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100 m</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grpSp>
        <p:nvGrpSpPr>
          <p:cNvPr id="39" name="グループ化 38">
            <a:extLst>
              <a:ext uri="{FF2B5EF4-FFF2-40B4-BE49-F238E27FC236}">
                <a16:creationId xmlns:a16="http://schemas.microsoft.com/office/drawing/2014/main" id="{4A4D1385-46F1-05BA-4AF6-D141DFACBAA1}"/>
              </a:ext>
            </a:extLst>
          </p:cNvPr>
          <p:cNvGrpSpPr/>
          <p:nvPr/>
        </p:nvGrpSpPr>
        <p:grpSpPr>
          <a:xfrm>
            <a:off x="3247817" y="2414598"/>
            <a:ext cx="3417235" cy="2432196"/>
            <a:chOff x="-174451" y="3787259"/>
            <a:chExt cx="4282440" cy="3048000"/>
          </a:xfrm>
        </p:grpSpPr>
        <p:pic>
          <p:nvPicPr>
            <p:cNvPr id="35" name="図 34" descr="ダイアグラム&#10;&#10;自動的に生成された説明">
              <a:extLst>
                <a:ext uri="{FF2B5EF4-FFF2-40B4-BE49-F238E27FC236}">
                  <a16:creationId xmlns:a16="http://schemas.microsoft.com/office/drawing/2014/main" id="{7B5E3C96-8EBA-0C60-08C2-CAA807A56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1" y="3787259"/>
              <a:ext cx="4282440" cy="3048000"/>
            </a:xfrm>
            <a:prstGeom prst="rect">
              <a:avLst/>
            </a:prstGeom>
          </p:spPr>
        </p:pic>
        <p:grpSp>
          <p:nvGrpSpPr>
            <p:cNvPr id="38" name="グループ化 37">
              <a:extLst>
                <a:ext uri="{FF2B5EF4-FFF2-40B4-BE49-F238E27FC236}">
                  <a16:creationId xmlns:a16="http://schemas.microsoft.com/office/drawing/2014/main" id="{3BF8A7FE-096F-2520-297F-88B94E3EC247}"/>
                </a:ext>
              </a:extLst>
            </p:cNvPr>
            <p:cNvGrpSpPr/>
            <p:nvPr/>
          </p:nvGrpSpPr>
          <p:grpSpPr>
            <a:xfrm>
              <a:off x="528639" y="4114800"/>
              <a:ext cx="2820901" cy="1742319"/>
              <a:chOff x="528639" y="4114800"/>
              <a:chExt cx="2820901" cy="1742319"/>
            </a:xfrm>
          </p:grpSpPr>
          <p:sp>
            <p:nvSpPr>
              <p:cNvPr id="22" name="正方形/長方形 21">
                <a:extLst>
                  <a:ext uri="{FF2B5EF4-FFF2-40B4-BE49-F238E27FC236}">
                    <a16:creationId xmlns:a16="http://schemas.microsoft.com/office/drawing/2014/main" id="{5934788C-8081-9912-3759-C30997F34875}"/>
                  </a:ext>
                </a:extLst>
              </p:cNvPr>
              <p:cNvSpPr/>
              <p:nvPr/>
            </p:nvSpPr>
            <p:spPr>
              <a:xfrm rot="19095049">
                <a:off x="1918145" y="5285575"/>
                <a:ext cx="792000" cy="25200"/>
              </a:xfrm>
              <a:prstGeom prst="rect">
                <a:avLst/>
              </a:prstGeom>
              <a:solidFill>
                <a:schemeClr val="bg1"/>
              </a:solidFill>
              <a:ln w="31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a:extLst>
                  <a:ext uri="{FF2B5EF4-FFF2-40B4-BE49-F238E27FC236}">
                    <a16:creationId xmlns:a16="http://schemas.microsoft.com/office/drawing/2014/main" id="{BB9CE2CB-49C8-49CD-CF87-448B92373221}"/>
                  </a:ext>
                </a:extLst>
              </p:cNvPr>
              <p:cNvSpPr/>
              <p:nvPr/>
            </p:nvSpPr>
            <p:spPr>
              <a:xfrm>
                <a:off x="528639" y="4114800"/>
                <a:ext cx="2820901" cy="1742319"/>
              </a:xfrm>
              <a:prstGeom prst="triangle">
                <a:avLst>
                  <a:gd name="adj" fmla="val 47845"/>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2DE2AB4D-55B9-B88A-04FB-F9C4C92BD6DB}"/>
                  </a:ext>
                </a:extLst>
              </p:cNvPr>
              <p:cNvSpPr/>
              <p:nvPr/>
            </p:nvSpPr>
            <p:spPr>
              <a:xfrm rot="2225142" flipV="1">
                <a:off x="1116151" y="5294236"/>
                <a:ext cx="792000" cy="25200"/>
              </a:xfrm>
              <a:prstGeom prst="rect">
                <a:avLst/>
              </a:prstGeom>
              <a:solidFill>
                <a:schemeClr val="bg1"/>
              </a:solidFill>
              <a:ln w="31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9F0786C-4DEA-4BB6-2FB4-A6E972DB3917}"/>
                  </a:ext>
                </a:extLst>
              </p:cNvPr>
              <p:cNvSpPr/>
              <p:nvPr/>
            </p:nvSpPr>
            <p:spPr>
              <a:xfrm>
                <a:off x="2045233" y="5539564"/>
                <a:ext cx="1080000" cy="54000"/>
              </a:xfrm>
              <a:prstGeom prst="rect">
                <a:avLst/>
              </a:prstGeom>
              <a:solidFill>
                <a:schemeClr val="bg1"/>
              </a:solidFill>
              <a:ln w="31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テキスト ボックス 1">
            <a:extLst>
              <a:ext uri="{FF2B5EF4-FFF2-40B4-BE49-F238E27FC236}">
                <a16:creationId xmlns:a16="http://schemas.microsoft.com/office/drawing/2014/main" id="{B069907A-600C-A227-35B9-78305B17655F}"/>
              </a:ext>
            </a:extLst>
          </p:cNvPr>
          <p:cNvSpPr txBox="1"/>
          <p:nvPr/>
        </p:nvSpPr>
        <p:spPr>
          <a:xfrm>
            <a:off x="1253062" y="4969601"/>
            <a:ext cx="723275" cy="307777"/>
          </a:xfrm>
          <a:prstGeom prst="rect">
            <a:avLst/>
          </a:prstGeom>
          <a:noFill/>
        </p:spPr>
        <p:txBody>
          <a:bodyPr wrap="none" rtlCol="0">
            <a:spAutoFit/>
          </a:bodyPr>
          <a:lstStyle/>
          <a:p>
            <a:r>
              <a:rPr kumimoji="1" lang="ja-JP" altLang="en-US" sz="1400" dirty="0"/>
              <a:t>第１期</a:t>
            </a:r>
          </a:p>
        </p:txBody>
      </p:sp>
      <p:sp>
        <p:nvSpPr>
          <p:cNvPr id="3" name="テキスト ボックス 2">
            <a:extLst>
              <a:ext uri="{FF2B5EF4-FFF2-40B4-BE49-F238E27FC236}">
                <a16:creationId xmlns:a16="http://schemas.microsoft.com/office/drawing/2014/main" id="{1D60D106-1C4F-7C09-0A73-E8B29F46144B}"/>
              </a:ext>
            </a:extLst>
          </p:cNvPr>
          <p:cNvSpPr txBox="1"/>
          <p:nvPr/>
        </p:nvSpPr>
        <p:spPr>
          <a:xfrm>
            <a:off x="4531849" y="4969601"/>
            <a:ext cx="723275" cy="307777"/>
          </a:xfrm>
          <a:prstGeom prst="rect">
            <a:avLst/>
          </a:prstGeom>
          <a:noFill/>
        </p:spPr>
        <p:txBody>
          <a:bodyPr wrap="none" rtlCol="0">
            <a:spAutoFit/>
          </a:bodyPr>
          <a:lstStyle/>
          <a:p>
            <a:r>
              <a:rPr kumimoji="1" lang="ja-JP" altLang="en-US" sz="1400" dirty="0"/>
              <a:t>第２期</a:t>
            </a:r>
          </a:p>
        </p:txBody>
      </p:sp>
      <p:sp>
        <p:nvSpPr>
          <p:cNvPr id="4" name="テキスト ボックス 3">
            <a:extLst>
              <a:ext uri="{FF2B5EF4-FFF2-40B4-BE49-F238E27FC236}">
                <a16:creationId xmlns:a16="http://schemas.microsoft.com/office/drawing/2014/main" id="{AFB7CDAE-12C0-A14B-E7BD-CDB759CBD1F2}"/>
              </a:ext>
            </a:extLst>
          </p:cNvPr>
          <p:cNvSpPr txBox="1"/>
          <p:nvPr/>
        </p:nvSpPr>
        <p:spPr>
          <a:xfrm>
            <a:off x="7861021" y="4969601"/>
            <a:ext cx="723275" cy="307777"/>
          </a:xfrm>
          <a:prstGeom prst="rect">
            <a:avLst/>
          </a:prstGeom>
          <a:noFill/>
        </p:spPr>
        <p:txBody>
          <a:bodyPr wrap="none" rtlCol="0">
            <a:spAutoFit/>
          </a:bodyPr>
          <a:lstStyle/>
          <a:p>
            <a:r>
              <a:rPr kumimoji="1" lang="ja-JP" altLang="en-US" sz="1400" dirty="0"/>
              <a:t>第３期</a:t>
            </a:r>
          </a:p>
        </p:txBody>
      </p:sp>
      <p:sp>
        <p:nvSpPr>
          <p:cNvPr id="5" name="テキスト ボックス 4">
            <a:extLst>
              <a:ext uri="{FF2B5EF4-FFF2-40B4-BE49-F238E27FC236}">
                <a16:creationId xmlns:a16="http://schemas.microsoft.com/office/drawing/2014/main" id="{8572BB07-69D2-2261-35C0-43400547E125}"/>
              </a:ext>
            </a:extLst>
          </p:cNvPr>
          <p:cNvSpPr txBox="1"/>
          <p:nvPr/>
        </p:nvSpPr>
        <p:spPr>
          <a:xfrm>
            <a:off x="7162488" y="5445888"/>
            <a:ext cx="2159566" cy="307777"/>
          </a:xfrm>
          <a:prstGeom prst="rect">
            <a:avLst/>
          </a:prstGeom>
          <a:noFill/>
        </p:spPr>
        <p:txBody>
          <a:bodyPr wrap="none" rtlCol="0">
            <a:spAutoFit/>
          </a:bodyPr>
          <a:lstStyle/>
          <a:p>
            <a:r>
              <a:rPr kumimoji="1" lang="ja-JP" altLang="en-US" sz="1400" dirty="0"/>
              <a:t>クフ王が「増改築」した</a:t>
            </a:r>
          </a:p>
        </p:txBody>
      </p:sp>
      <p:grpSp>
        <p:nvGrpSpPr>
          <p:cNvPr id="6" name="グループ化 5">
            <a:extLst>
              <a:ext uri="{FF2B5EF4-FFF2-40B4-BE49-F238E27FC236}">
                <a16:creationId xmlns:a16="http://schemas.microsoft.com/office/drawing/2014/main" id="{FDCB265D-8726-529E-1E2E-61BA3A0C805B}"/>
              </a:ext>
            </a:extLst>
          </p:cNvPr>
          <p:cNvGrpSpPr/>
          <p:nvPr/>
        </p:nvGrpSpPr>
        <p:grpSpPr>
          <a:xfrm>
            <a:off x="187410" y="5567030"/>
            <a:ext cx="6477642" cy="443541"/>
            <a:chOff x="2289054" y="6224691"/>
            <a:chExt cx="3142227" cy="443541"/>
          </a:xfrm>
        </p:grpSpPr>
        <p:cxnSp>
          <p:nvCxnSpPr>
            <p:cNvPr id="9" name="直線コネクタ 8">
              <a:extLst>
                <a:ext uri="{FF2B5EF4-FFF2-40B4-BE49-F238E27FC236}">
                  <a16:creationId xmlns:a16="http://schemas.microsoft.com/office/drawing/2014/main" id="{F5275136-E9C8-56D4-6F81-89ED85747422}"/>
                </a:ext>
              </a:extLst>
            </p:cNvPr>
            <p:cNvCxnSpPr>
              <a:cxnSpLocks/>
            </p:cNvCxnSpPr>
            <p:nvPr/>
          </p:nvCxnSpPr>
          <p:spPr>
            <a:xfrm>
              <a:off x="2289054" y="6224691"/>
              <a:ext cx="314222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3CABEF57-B52B-6F35-2C03-7342007566D3}"/>
                </a:ext>
              </a:extLst>
            </p:cNvPr>
            <p:cNvSpPr txBox="1"/>
            <p:nvPr/>
          </p:nvSpPr>
          <p:spPr>
            <a:xfrm>
              <a:off x="3245975" y="6360455"/>
              <a:ext cx="113467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Aptos" panose="02110004020202020204"/>
                  <a:ea typeface="游ゴシック" panose="020B0400000000000000" pitchFamily="50" charset="-128"/>
                </a:rPr>
                <a:t>スネフェル王がつくった？</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2EA4D166-CB04-E380-67CF-97172DC70B3B}"/>
              </a:ext>
            </a:extLst>
          </p:cNvPr>
          <p:cNvSpPr txBox="1"/>
          <p:nvPr/>
        </p:nvSpPr>
        <p:spPr>
          <a:xfrm>
            <a:off x="288508" y="2420822"/>
            <a:ext cx="2941658" cy="646331"/>
          </a:xfrm>
          <a:prstGeom prst="rect">
            <a:avLst/>
          </a:prstGeom>
          <a:noFill/>
        </p:spPr>
        <p:txBody>
          <a:bodyPr wrap="square" rtlCol="0">
            <a:spAutoFit/>
          </a:bodyPr>
          <a:lstStyle/>
          <a:p>
            <a:r>
              <a:rPr kumimoji="1" lang="ja-JP" altLang="en-US" sz="1200" dirty="0"/>
              <a:t>最初に「基本形」のピラミッドが建築されたが、岩盤が硬く地下玄室は未完成となった。</a:t>
            </a:r>
          </a:p>
        </p:txBody>
      </p:sp>
      <p:sp>
        <p:nvSpPr>
          <p:cNvPr id="12" name="テキスト ボックス 11">
            <a:extLst>
              <a:ext uri="{FF2B5EF4-FFF2-40B4-BE49-F238E27FC236}">
                <a16:creationId xmlns:a16="http://schemas.microsoft.com/office/drawing/2014/main" id="{68753487-9527-4531-E8BC-CFAC34392038}"/>
              </a:ext>
            </a:extLst>
          </p:cNvPr>
          <p:cNvSpPr txBox="1"/>
          <p:nvPr/>
        </p:nvSpPr>
        <p:spPr>
          <a:xfrm>
            <a:off x="3375154" y="1484309"/>
            <a:ext cx="3015471" cy="1015663"/>
          </a:xfrm>
          <a:prstGeom prst="rect">
            <a:avLst/>
          </a:prstGeom>
          <a:noFill/>
        </p:spPr>
        <p:txBody>
          <a:bodyPr wrap="square" rtlCol="0">
            <a:spAutoFit/>
          </a:bodyPr>
          <a:lstStyle/>
          <a:p>
            <a:r>
              <a:rPr kumimoji="1" lang="ja-JP" altLang="en-US" sz="1200" dirty="0"/>
              <a:t>通気口の設置により酸欠問題が解決し、女王の間での祭事が可能となった。</a:t>
            </a:r>
            <a:endParaRPr kumimoji="1" lang="en-US" altLang="ja-JP" sz="1200" dirty="0"/>
          </a:p>
          <a:p>
            <a:r>
              <a:rPr kumimoji="1" lang="ja-JP" altLang="en-US" sz="1200" dirty="0"/>
              <a:t>スネフェル王が至ったピラミッドの完成型である。ピラミッドの主体は石ではなく日干し煉瓦を使用した。</a:t>
            </a:r>
          </a:p>
        </p:txBody>
      </p:sp>
      <p:sp>
        <p:nvSpPr>
          <p:cNvPr id="13" name="テキスト ボックス 12">
            <a:extLst>
              <a:ext uri="{FF2B5EF4-FFF2-40B4-BE49-F238E27FC236}">
                <a16:creationId xmlns:a16="http://schemas.microsoft.com/office/drawing/2014/main" id="{A1666FE2-8479-BDA9-D057-F2C2EA5DF516}"/>
              </a:ext>
            </a:extLst>
          </p:cNvPr>
          <p:cNvSpPr txBox="1"/>
          <p:nvPr/>
        </p:nvSpPr>
        <p:spPr>
          <a:xfrm>
            <a:off x="6577454" y="661698"/>
            <a:ext cx="3154797" cy="1569660"/>
          </a:xfrm>
          <a:prstGeom prst="rect">
            <a:avLst/>
          </a:prstGeom>
          <a:noFill/>
        </p:spPr>
        <p:txBody>
          <a:bodyPr wrap="square" rtlCol="0">
            <a:spAutoFit/>
          </a:bodyPr>
          <a:lstStyle/>
          <a:p>
            <a:r>
              <a:rPr kumimoji="1" lang="ja-JP" altLang="en-US" sz="1200" dirty="0"/>
              <a:t>日干し煉瓦でつくられた第２期ピラミッドが崩壊したため、スネフェル王の子であるクフ王が修復した。その際に、より立派な内部構造を増築したが、通気口の設置が不適切だったために酸欠事故が再発し、ピラミッドは封印された。</a:t>
            </a:r>
            <a:endParaRPr kumimoji="1" lang="en-US" altLang="ja-JP" sz="1200" dirty="0"/>
          </a:p>
          <a:p>
            <a:r>
              <a:rPr kumimoji="1" lang="ja-JP" altLang="en-US" sz="1200" dirty="0"/>
              <a:t>その後のピラミッドでは、複雑な内部構造（地下構造）が建築されることはなかった。</a:t>
            </a:r>
          </a:p>
        </p:txBody>
      </p:sp>
    </p:spTree>
    <p:extLst>
      <p:ext uri="{BB962C8B-B14F-4D97-AF65-F5344CB8AC3E}">
        <p14:creationId xmlns:p14="http://schemas.microsoft.com/office/powerpoint/2010/main" val="4210430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794B6ECB-1BCF-4EC7-A717-4B6C83CBF2F3}"/>
              </a:ext>
            </a:extLst>
          </p:cNvPr>
          <p:cNvGrpSpPr/>
          <p:nvPr/>
        </p:nvGrpSpPr>
        <p:grpSpPr>
          <a:xfrm>
            <a:off x="1296596" y="2178295"/>
            <a:ext cx="1997921" cy="2872301"/>
            <a:chOff x="974073" y="3213237"/>
            <a:chExt cx="1997921" cy="2872301"/>
          </a:xfrm>
        </p:grpSpPr>
        <p:grpSp>
          <p:nvGrpSpPr>
            <p:cNvPr id="31" name="グループ化 30">
              <a:extLst>
                <a:ext uri="{FF2B5EF4-FFF2-40B4-BE49-F238E27FC236}">
                  <a16:creationId xmlns:a16="http://schemas.microsoft.com/office/drawing/2014/main" id="{811228D1-AFD6-8749-2C10-C2BA51F9B5E2}"/>
                </a:ext>
              </a:extLst>
            </p:cNvPr>
            <p:cNvGrpSpPr/>
            <p:nvPr/>
          </p:nvGrpSpPr>
          <p:grpSpPr>
            <a:xfrm>
              <a:off x="974073" y="3213237"/>
              <a:ext cx="1997921" cy="2872301"/>
              <a:chOff x="838882" y="3171597"/>
              <a:chExt cx="1997921" cy="2872301"/>
            </a:xfrm>
          </p:grpSpPr>
          <p:pic>
            <p:nvPicPr>
              <p:cNvPr id="23" name="Picture 2">
                <a:extLst>
                  <a:ext uri="{FF2B5EF4-FFF2-40B4-BE49-F238E27FC236}">
                    <a16:creationId xmlns:a16="http://schemas.microsoft.com/office/drawing/2014/main" id="{085D76C4-E65F-E2BF-D6F6-FB441190E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82" y="3171597"/>
                <a:ext cx="1925497" cy="264068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グループ化 19">
                <a:extLst>
                  <a:ext uri="{FF2B5EF4-FFF2-40B4-BE49-F238E27FC236}">
                    <a16:creationId xmlns:a16="http://schemas.microsoft.com/office/drawing/2014/main" id="{AC7C61B0-9647-521E-D783-4069CBE56532}"/>
                  </a:ext>
                </a:extLst>
              </p:cNvPr>
              <p:cNvGrpSpPr/>
              <p:nvPr/>
            </p:nvGrpSpPr>
            <p:grpSpPr>
              <a:xfrm rot="520337">
                <a:off x="1813222" y="5836287"/>
                <a:ext cx="710192" cy="207611"/>
                <a:chOff x="1713117" y="4452889"/>
                <a:chExt cx="710192" cy="207611"/>
              </a:xfrm>
            </p:grpSpPr>
            <p:cxnSp>
              <p:nvCxnSpPr>
                <p:cNvPr id="21" name="直線矢印コネクタ 20">
                  <a:extLst>
                    <a:ext uri="{FF2B5EF4-FFF2-40B4-BE49-F238E27FC236}">
                      <a16:creationId xmlns:a16="http://schemas.microsoft.com/office/drawing/2014/main" id="{525C728B-E707-144A-E822-548E4DB6A33E}"/>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ABEB4C6B-EAE6-7E45-F65B-8AC1D1BF3E97}"/>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grpSp>
            <p:nvGrpSpPr>
              <p:cNvPr id="24" name="グループ化 23">
                <a:extLst>
                  <a:ext uri="{FF2B5EF4-FFF2-40B4-BE49-F238E27FC236}">
                    <a16:creationId xmlns:a16="http://schemas.microsoft.com/office/drawing/2014/main" id="{E1758672-ECF7-C356-65B1-8BCC53AB62CC}"/>
                  </a:ext>
                </a:extLst>
              </p:cNvPr>
              <p:cNvGrpSpPr/>
              <p:nvPr/>
            </p:nvGrpSpPr>
            <p:grpSpPr>
              <a:xfrm rot="17525502">
                <a:off x="2340885" y="3621075"/>
                <a:ext cx="646869" cy="344966"/>
                <a:chOff x="1713117" y="4433290"/>
                <a:chExt cx="646869" cy="344966"/>
              </a:xfrm>
            </p:grpSpPr>
            <p:cxnSp>
              <p:nvCxnSpPr>
                <p:cNvPr id="25" name="直線矢印コネクタ 24">
                  <a:extLst>
                    <a:ext uri="{FF2B5EF4-FFF2-40B4-BE49-F238E27FC236}">
                      <a16:creationId xmlns:a16="http://schemas.microsoft.com/office/drawing/2014/main" id="{52E64FF1-9EE6-3B7E-2DF3-CA5A71EE7D05}"/>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344C905E-03D0-6EC0-6A7A-10796E39A1C9}"/>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grpSp>
        <p:sp>
          <p:nvSpPr>
            <p:cNvPr id="3" name="楕円 2">
              <a:extLst>
                <a:ext uri="{FF2B5EF4-FFF2-40B4-BE49-F238E27FC236}">
                  <a16:creationId xmlns:a16="http://schemas.microsoft.com/office/drawing/2014/main" id="{4F653B19-F68D-A605-B2F5-97EC6076C86D}"/>
                </a:ext>
              </a:extLst>
            </p:cNvPr>
            <p:cNvSpPr/>
            <p:nvPr/>
          </p:nvSpPr>
          <p:spPr>
            <a:xfrm>
              <a:off x="1300834" y="3894747"/>
              <a:ext cx="413045" cy="4130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101B06B8-1887-3A71-FA1B-62037E6223FE}"/>
                </a:ext>
              </a:extLst>
            </p:cNvPr>
            <p:cNvSpPr/>
            <p:nvPr/>
          </p:nvSpPr>
          <p:spPr>
            <a:xfrm>
              <a:off x="1687157" y="3716420"/>
              <a:ext cx="413045" cy="4130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スライド番号プレースホルダー 1">
            <a:extLst>
              <a:ext uri="{FF2B5EF4-FFF2-40B4-BE49-F238E27FC236}">
                <a16:creationId xmlns:a16="http://schemas.microsoft.com/office/drawing/2014/main" id="{F603BC9E-6F86-7AF9-D40D-001445D68F68}"/>
              </a:ext>
            </a:extLst>
          </p:cNvPr>
          <p:cNvSpPr>
            <a:spLocks noGrp="1"/>
          </p:cNvSpPr>
          <p:nvPr>
            <p:ph type="sldNum" sz="quarter" idx="12"/>
          </p:nvPr>
        </p:nvSpPr>
        <p:spPr/>
        <p:txBody>
          <a:bodyPr/>
          <a:lstStyle/>
          <a:p>
            <a:fld id="{EC148AD2-1B53-4099-9276-3B391BC86C7A}" type="slidenum">
              <a:rPr kumimoji="1" lang="ja-JP" altLang="en-US" smtClean="0"/>
              <a:t>25</a:t>
            </a:fld>
            <a:endParaRPr kumimoji="1" lang="ja-JP" altLang="en-US"/>
          </a:p>
        </p:txBody>
      </p:sp>
      <p:pic>
        <p:nvPicPr>
          <p:cNvPr id="4" name="Picture 2">
            <a:extLst>
              <a:ext uri="{FF2B5EF4-FFF2-40B4-BE49-F238E27FC236}">
                <a16:creationId xmlns:a16="http://schemas.microsoft.com/office/drawing/2014/main" id="{7AD3E016-97C6-6BBB-97DE-AD65B349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2" y="1074726"/>
            <a:ext cx="1664677" cy="135459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グループ化 40">
            <a:extLst>
              <a:ext uri="{FF2B5EF4-FFF2-40B4-BE49-F238E27FC236}">
                <a16:creationId xmlns:a16="http://schemas.microsoft.com/office/drawing/2014/main" id="{11F14003-8043-9C0B-9598-1CF2607A0D3D}"/>
              </a:ext>
            </a:extLst>
          </p:cNvPr>
          <p:cNvGrpSpPr/>
          <p:nvPr/>
        </p:nvGrpSpPr>
        <p:grpSpPr>
          <a:xfrm>
            <a:off x="3635110" y="2236499"/>
            <a:ext cx="2304964" cy="2647163"/>
            <a:chOff x="4007993" y="3220559"/>
            <a:chExt cx="2304964" cy="2647163"/>
          </a:xfrm>
        </p:grpSpPr>
        <p:pic>
          <p:nvPicPr>
            <p:cNvPr id="7" name="Picture 4" descr="undefined">
              <a:extLst>
                <a:ext uri="{FF2B5EF4-FFF2-40B4-BE49-F238E27FC236}">
                  <a16:creationId xmlns:a16="http://schemas.microsoft.com/office/drawing/2014/main" id="{243E96F8-C90B-D080-08EA-7FC503434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3524">
              <a:off x="4007993" y="3402693"/>
              <a:ext cx="2304964" cy="246502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a:extLst>
                <a:ext uri="{FF2B5EF4-FFF2-40B4-BE49-F238E27FC236}">
                  <a16:creationId xmlns:a16="http://schemas.microsoft.com/office/drawing/2014/main" id="{EF509916-F40B-33C1-2E91-435F92EE07DD}"/>
                </a:ext>
              </a:extLst>
            </p:cNvPr>
            <p:cNvGrpSpPr/>
            <p:nvPr/>
          </p:nvGrpSpPr>
          <p:grpSpPr>
            <a:xfrm rot="1299324">
              <a:off x="4406416" y="5517368"/>
              <a:ext cx="710192" cy="207611"/>
              <a:chOff x="1713117" y="4452889"/>
              <a:chExt cx="710192" cy="207611"/>
            </a:xfrm>
          </p:grpSpPr>
          <p:cxnSp>
            <p:nvCxnSpPr>
              <p:cNvPr id="5" name="直線矢印コネクタ 4">
                <a:extLst>
                  <a:ext uri="{FF2B5EF4-FFF2-40B4-BE49-F238E27FC236}">
                    <a16:creationId xmlns:a16="http://schemas.microsoft.com/office/drawing/2014/main" id="{D6461C2E-45AA-413D-CF83-DB7993E4D532}"/>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2ED1CB2C-CCCB-E43D-1C71-D495D2C565D7}"/>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grpSp>
          <p:nvGrpSpPr>
            <p:cNvPr id="17" name="グループ化 16">
              <a:extLst>
                <a:ext uri="{FF2B5EF4-FFF2-40B4-BE49-F238E27FC236}">
                  <a16:creationId xmlns:a16="http://schemas.microsoft.com/office/drawing/2014/main" id="{64E7E1BF-39E4-2609-5080-81F9DD6A2238}"/>
                </a:ext>
              </a:extLst>
            </p:cNvPr>
            <p:cNvGrpSpPr/>
            <p:nvPr/>
          </p:nvGrpSpPr>
          <p:grpSpPr>
            <a:xfrm rot="17525502">
              <a:off x="4035828" y="3371511"/>
              <a:ext cx="646869" cy="344966"/>
              <a:chOff x="1713117" y="4433290"/>
              <a:chExt cx="646869" cy="344966"/>
            </a:xfrm>
          </p:grpSpPr>
          <p:cxnSp>
            <p:nvCxnSpPr>
              <p:cNvPr id="18" name="直線矢印コネクタ 17">
                <a:extLst>
                  <a:ext uri="{FF2B5EF4-FFF2-40B4-BE49-F238E27FC236}">
                    <a16:creationId xmlns:a16="http://schemas.microsoft.com/office/drawing/2014/main" id="{CB851AF6-A629-55E8-E97C-F1A3D59E8ED7}"/>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E8C18202-4318-0A8A-32BD-B307EB9ADDE4}"/>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grpSp>
      <p:sp>
        <p:nvSpPr>
          <p:cNvPr id="27" name="テキスト ボックス 26">
            <a:extLst>
              <a:ext uri="{FF2B5EF4-FFF2-40B4-BE49-F238E27FC236}">
                <a16:creationId xmlns:a16="http://schemas.microsoft.com/office/drawing/2014/main" id="{0A09E48F-6E1C-4EA0-FEE4-610998A03920}"/>
              </a:ext>
            </a:extLst>
          </p:cNvPr>
          <p:cNvSpPr txBox="1"/>
          <p:nvPr/>
        </p:nvSpPr>
        <p:spPr>
          <a:xfrm>
            <a:off x="1030588" y="439843"/>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スネフェル王の屈折ピラミッド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28" name="テキスト ボックス 27">
            <a:extLst>
              <a:ext uri="{FF2B5EF4-FFF2-40B4-BE49-F238E27FC236}">
                <a16:creationId xmlns:a16="http://schemas.microsoft.com/office/drawing/2014/main" id="{C3FEE6C8-485B-8CF3-3360-29E89E57FB29}"/>
              </a:ext>
            </a:extLst>
          </p:cNvPr>
          <p:cNvSpPr txBox="1"/>
          <p:nvPr/>
        </p:nvSpPr>
        <p:spPr>
          <a:xfrm>
            <a:off x="4004708" y="439843"/>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スネフェル王の赤いピラミッド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29" name="テキスト ボックス 28">
            <a:extLst>
              <a:ext uri="{FF2B5EF4-FFF2-40B4-BE49-F238E27FC236}">
                <a16:creationId xmlns:a16="http://schemas.microsoft.com/office/drawing/2014/main" id="{32B1A2FD-C87B-BA74-409E-F9B98D81AD42}"/>
              </a:ext>
            </a:extLst>
          </p:cNvPr>
          <p:cNvSpPr txBox="1"/>
          <p:nvPr/>
        </p:nvSpPr>
        <p:spPr>
          <a:xfrm>
            <a:off x="7300196" y="439843"/>
            <a:ext cx="1338828"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クフ王のピラミッド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pic>
        <p:nvPicPr>
          <p:cNvPr id="1026" name="Picture 2" descr="The Pyramid of Snefru (Red Pyramid) at Dahshur">
            <a:extLst>
              <a:ext uri="{FF2B5EF4-FFF2-40B4-BE49-F238E27FC236}">
                <a16:creationId xmlns:a16="http://schemas.microsoft.com/office/drawing/2014/main" id="{648CD3F7-904E-F233-71A1-F4202E4DE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645" y="1036352"/>
            <a:ext cx="1533762" cy="1122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reat Pyramid of Khufu - Guardian's Egypt - Guardian's ...">
            <a:extLst>
              <a:ext uri="{FF2B5EF4-FFF2-40B4-BE49-F238E27FC236}">
                <a16:creationId xmlns:a16="http://schemas.microsoft.com/office/drawing/2014/main" id="{E240C49B-54B4-B65D-0ACA-7DEA805B6C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2529"/>
          <a:stretch/>
        </p:blipFill>
        <p:spPr bwMode="auto">
          <a:xfrm>
            <a:off x="5558361" y="927829"/>
            <a:ext cx="1896866" cy="1369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eed of the Phoenix - The Orion Mystery: Unlocking the Secrets of the  Pyramids">
            <a:extLst>
              <a:ext uri="{FF2B5EF4-FFF2-40B4-BE49-F238E27FC236}">
                <a16:creationId xmlns:a16="http://schemas.microsoft.com/office/drawing/2014/main" id="{51B89AED-F3C0-E69D-637F-1F3FD9031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7296" y="2428958"/>
            <a:ext cx="2385482" cy="301135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44E3A5A1-995F-58E4-9AD4-5B2174912858}"/>
              </a:ext>
            </a:extLst>
          </p:cNvPr>
          <p:cNvGrpSpPr/>
          <p:nvPr/>
        </p:nvGrpSpPr>
        <p:grpSpPr>
          <a:xfrm rot="443397">
            <a:off x="8125869" y="5070924"/>
            <a:ext cx="710192" cy="207611"/>
            <a:chOff x="1713117" y="4452889"/>
            <a:chExt cx="710192" cy="207611"/>
          </a:xfrm>
        </p:grpSpPr>
        <p:cxnSp>
          <p:nvCxnSpPr>
            <p:cNvPr id="34" name="直線矢印コネクタ 33">
              <a:extLst>
                <a:ext uri="{FF2B5EF4-FFF2-40B4-BE49-F238E27FC236}">
                  <a16:creationId xmlns:a16="http://schemas.microsoft.com/office/drawing/2014/main" id="{3F32DD6A-E1D7-D3C2-DA4F-2356D0ECD25D}"/>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F7FD293C-718A-7AA3-70C8-81C93B0303AE}"/>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grpSp>
        <p:nvGrpSpPr>
          <p:cNvPr id="36" name="グループ化 35">
            <a:extLst>
              <a:ext uri="{FF2B5EF4-FFF2-40B4-BE49-F238E27FC236}">
                <a16:creationId xmlns:a16="http://schemas.microsoft.com/office/drawing/2014/main" id="{51E85D0E-D0CE-5FC6-F397-6303A04A0C4E}"/>
              </a:ext>
            </a:extLst>
          </p:cNvPr>
          <p:cNvGrpSpPr/>
          <p:nvPr/>
        </p:nvGrpSpPr>
        <p:grpSpPr>
          <a:xfrm rot="18277327">
            <a:off x="6449911" y="2426365"/>
            <a:ext cx="646869" cy="344966"/>
            <a:chOff x="1713117" y="4433290"/>
            <a:chExt cx="646869" cy="344966"/>
          </a:xfrm>
        </p:grpSpPr>
        <p:cxnSp>
          <p:nvCxnSpPr>
            <p:cNvPr id="37" name="直線矢印コネクタ 36">
              <a:extLst>
                <a:ext uri="{FF2B5EF4-FFF2-40B4-BE49-F238E27FC236}">
                  <a16:creationId xmlns:a16="http://schemas.microsoft.com/office/drawing/2014/main" id="{D108AF11-B485-87AD-77DD-BE05491B3D16}"/>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471BF01A-9F6F-A467-7C2C-DD7F041D55A9}"/>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sp>
        <p:nvSpPr>
          <p:cNvPr id="9" name="楕円 8">
            <a:extLst>
              <a:ext uri="{FF2B5EF4-FFF2-40B4-BE49-F238E27FC236}">
                <a16:creationId xmlns:a16="http://schemas.microsoft.com/office/drawing/2014/main" id="{29AC9870-C0D5-AE99-8320-44AA3C725F9E}"/>
              </a:ext>
            </a:extLst>
          </p:cNvPr>
          <p:cNvSpPr/>
          <p:nvPr/>
        </p:nvSpPr>
        <p:spPr>
          <a:xfrm>
            <a:off x="7660971" y="3113978"/>
            <a:ext cx="644026" cy="6440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9A49B468-2F9C-4E03-248B-61B58E703850}"/>
              </a:ext>
            </a:extLst>
          </p:cNvPr>
          <p:cNvSpPr/>
          <p:nvPr/>
        </p:nvSpPr>
        <p:spPr>
          <a:xfrm>
            <a:off x="9130803" y="5093434"/>
            <a:ext cx="491626" cy="4916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219D4418-56C7-E291-DD72-6FA710A4FEFC}"/>
              </a:ext>
            </a:extLst>
          </p:cNvPr>
          <p:cNvGrpSpPr/>
          <p:nvPr/>
        </p:nvGrpSpPr>
        <p:grpSpPr>
          <a:xfrm>
            <a:off x="5875461" y="3876037"/>
            <a:ext cx="1851475" cy="1369423"/>
            <a:chOff x="6139631" y="5718601"/>
            <a:chExt cx="1506630" cy="1114362"/>
          </a:xfrm>
        </p:grpSpPr>
        <p:pic>
          <p:nvPicPr>
            <p:cNvPr id="11" name="Picture 2" descr="The building of the great pyramid of Khufu (Cheops) in Giza -details of the  chambers and shafts">
              <a:extLst>
                <a:ext uri="{FF2B5EF4-FFF2-40B4-BE49-F238E27FC236}">
                  <a16:creationId xmlns:a16="http://schemas.microsoft.com/office/drawing/2014/main" id="{57544A50-91B9-7CBB-A821-10EC349DA96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2730" r="44617"/>
            <a:stretch/>
          </p:blipFill>
          <p:spPr bwMode="auto">
            <a:xfrm>
              <a:off x="6335592" y="5718601"/>
              <a:ext cx="1171533" cy="88491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77C825B5-BB20-5B55-EAE3-9373D4020AD2}"/>
                </a:ext>
              </a:extLst>
            </p:cNvPr>
            <p:cNvGrpSpPr/>
            <p:nvPr/>
          </p:nvGrpSpPr>
          <p:grpSpPr>
            <a:xfrm rot="15270963">
              <a:off x="5988679" y="5926066"/>
              <a:ext cx="646869" cy="344966"/>
              <a:chOff x="1713117" y="4433290"/>
              <a:chExt cx="646869" cy="344966"/>
            </a:xfrm>
          </p:grpSpPr>
          <p:cxnSp>
            <p:nvCxnSpPr>
              <p:cNvPr id="13" name="直線矢印コネクタ 12">
                <a:extLst>
                  <a:ext uri="{FF2B5EF4-FFF2-40B4-BE49-F238E27FC236}">
                    <a16:creationId xmlns:a16="http://schemas.microsoft.com/office/drawing/2014/main" id="{56B4D8A2-6ED3-DDC3-7B21-44769E69368A}"/>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D31C0556-6EE9-B18C-BB25-D7CAB3DDC3A8}"/>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grpSp>
          <p:nvGrpSpPr>
            <p:cNvPr id="15" name="グループ化 14">
              <a:extLst>
                <a:ext uri="{FF2B5EF4-FFF2-40B4-BE49-F238E27FC236}">
                  <a16:creationId xmlns:a16="http://schemas.microsoft.com/office/drawing/2014/main" id="{A01FDE8C-C27D-4D72-0661-9AD6A06F8E4C}"/>
                </a:ext>
              </a:extLst>
            </p:cNvPr>
            <p:cNvGrpSpPr/>
            <p:nvPr/>
          </p:nvGrpSpPr>
          <p:grpSpPr>
            <a:xfrm rot="20720948">
              <a:off x="6936069" y="6625352"/>
              <a:ext cx="710192" cy="207611"/>
              <a:chOff x="1713117" y="4452889"/>
              <a:chExt cx="710192" cy="207611"/>
            </a:xfrm>
          </p:grpSpPr>
          <p:cxnSp>
            <p:nvCxnSpPr>
              <p:cNvPr id="30" name="直線矢印コネクタ 29">
                <a:extLst>
                  <a:ext uri="{FF2B5EF4-FFF2-40B4-BE49-F238E27FC236}">
                    <a16:creationId xmlns:a16="http://schemas.microsoft.com/office/drawing/2014/main" id="{6AEB3165-A080-4449-D6B5-E2B9BCCC0112}"/>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E98BB6B1-0149-E741-DFE5-523CC46616D0}"/>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grpSp>
      <p:sp>
        <p:nvSpPr>
          <p:cNvPr id="39" name="テキスト ボックス 38">
            <a:extLst>
              <a:ext uri="{FF2B5EF4-FFF2-40B4-BE49-F238E27FC236}">
                <a16:creationId xmlns:a16="http://schemas.microsoft.com/office/drawing/2014/main" id="{151BD381-47AC-F7F5-C977-DA4286CCA0C9}"/>
              </a:ext>
            </a:extLst>
          </p:cNvPr>
          <p:cNvSpPr txBox="1"/>
          <p:nvPr/>
        </p:nvSpPr>
        <p:spPr>
          <a:xfrm>
            <a:off x="138856" y="5079958"/>
            <a:ext cx="2477955" cy="1569660"/>
          </a:xfrm>
          <a:prstGeom prst="rect">
            <a:avLst/>
          </a:prstGeom>
          <a:noFill/>
        </p:spPr>
        <p:txBody>
          <a:bodyPr wrap="square" rtlCol="0">
            <a:spAutoFit/>
          </a:bodyPr>
          <a:lstStyle/>
          <a:p>
            <a:pPr algn="l"/>
            <a:r>
              <a:rPr kumimoji="1" lang="ja-JP" altLang="en-US" sz="1200" dirty="0"/>
              <a:t>東西方向の通路と玄室に「死の神オシリス」を封印することを意図した。</a:t>
            </a:r>
            <a:endParaRPr kumimoji="1" lang="en-US" altLang="ja-JP" sz="1200" dirty="0"/>
          </a:p>
          <a:p>
            <a:pPr algn="l"/>
            <a:r>
              <a:rPr kumimoji="1" lang="ja-JP" altLang="en-US" sz="1200" dirty="0"/>
              <a:t>北向き玄室にはイシス神を、西向き玄室にはオシリス神を祭った。</a:t>
            </a:r>
            <a:endParaRPr kumimoji="1" lang="en-US" altLang="ja-JP" sz="1200" dirty="0"/>
          </a:p>
          <a:p>
            <a:pPr algn="l"/>
            <a:r>
              <a:rPr kumimoji="1" lang="ja-JP" altLang="en-US" sz="1200" dirty="0"/>
              <a:t>イシスは豊穣の女神であり、その兄であるオシリスは死を司る冥界の神である。</a:t>
            </a:r>
          </a:p>
        </p:txBody>
      </p:sp>
      <p:sp>
        <p:nvSpPr>
          <p:cNvPr id="42" name="テキスト ボックス 41">
            <a:extLst>
              <a:ext uri="{FF2B5EF4-FFF2-40B4-BE49-F238E27FC236}">
                <a16:creationId xmlns:a16="http://schemas.microsoft.com/office/drawing/2014/main" id="{0D3D830C-C8F5-E0B2-8EF6-41E2CF1D956A}"/>
              </a:ext>
            </a:extLst>
          </p:cNvPr>
          <p:cNvSpPr txBox="1"/>
          <p:nvPr/>
        </p:nvSpPr>
        <p:spPr>
          <a:xfrm>
            <a:off x="2972577" y="5165912"/>
            <a:ext cx="2749344" cy="830997"/>
          </a:xfrm>
          <a:prstGeom prst="rect">
            <a:avLst/>
          </a:prstGeom>
          <a:noFill/>
        </p:spPr>
        <p:txBody>
          <a:bodyPr wrap="square" rtlCol="0">
            <a:spAutoFit/>
          </a:bodyPr>
          <a:lstStyle/>
          <a:p>
            <a:pPr algn="l"/>
            <a:r>
              <a:rPr kumimoji="1" lang="ja-JP" altLang="en-US" sz="1200" dirty="0"/>
              <a:t>北に開く通路の奥の玄室のさらに奥に、神棚としてに「死の神オシリス」のための祭室を東西方向につくった。</a:t>
            </a:r>
          </a:p>
        </p:txBody>
      </p:sp>
      <p:sp>
        <p:nvSpPr>
          <p:cNvPr id="44" name="テキスト ボックス 43">
            <a:extLst>
              <a:ext uri="{FF2B5EF4-FFF2-40B4-BE49-F238E27FC236}">
                <a16:creationId xmlns:a16="http://schemas.microsoft.com/office/drawing/2014/main" id="{37B9125C-016C-FC67-2CA1-DF182A2FE0F4}"/>
              </a:ext>
            </a:extLst>
          </p:cNvPr>
          <p:cNvSpPr txBox="1"/>
          <p:nvPr/>
        </p:nvSpPr>
        <p:spPr>
          <a:xfrm>
            <a:off x="5564498" y="5523363"/>
            <a:ext cx="3303488" cy="646331"/>
          </a:xfrm>
          <a:prstGeom prst="rect">
            <a:avLst/>
          </a:prstGeom>
          <a:noFill/>
        </p:spPr>
        <p:txBody>
          <a:bodyPr wrap="square" rtlCol="0">
            <a:spAutoFit/>
          </a:bodyPr>
          <a:lstStyle/>
          <a:p>
            <a:pPr algn="l"/>
            <a:r>
              <a:rPr kumimoji="1" lang="ja-JP" altLang="en-US" sz="1200" dirty="0"/>
              <a:t>オシリスのための祭室である王の間に続く大回廊は切妻構造の天井が特徴であり、赤いピラミッドの３連玄室構造と類似している。</a:t>
            </a:r>
          </a:p>
        </p:txBody>
      </p:sp>
      <p:pic>
        <p:nvPicPr>
          <p:cNvPr id="45" name="Picture 2" descr="古代エジプトの神々">
            <a:extLst>
              <a:ext uri="{FF2B5EF4-FFF2-40B4-BE49-F238E27FC236}">
                <a16:creationId xmlns:a16="http://schemas.microsoft.com/office/drawing/2014/main" id="{CA4C6ACB-FAFF-DD83-4DC9-A32255F129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202" y="2473574"/>
            <a:ext cx="613578" cy="14024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B700F876-2358-DB65-3A87-61965E3041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7285" y="3500807"/>
            <a:ext cx="656384" cy="14410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古代エジプトの神々">
            <a:extLst>
              <a:ext uri="{FF2B5EF4-FFF2-40B4-BE49-F238E27FC236}">
                <a16:creationId xmlns:a16="http://schemas.microsoft.com/office/drawing/2014/main" id="{6F067ABF-8374-BB5E-6252-2B82D5FE7F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984" y="871055"/>
            <a:ext cx="613578" cy="140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75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51848B1-1EAC-442F-7F02-D4DC257CB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973" y="2667910"/>
            <a:ext cx="3097870" cy="427156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33EB51E3-F62C-0D12-51CE-232DE87E77A0}"/>
              </a:ext>
            </a:extLst>
          </p:cNvPr>
          <p:cNvSpPr>
            <a:spLocks noGrp="1"/>
          </p:cNvSpPr>
          <p:nvPr>
            <p:ph type="sldNum" sz="quarter" idx="12"/>
          </p:nvPr>
        </p:nvSpPr>
        <p:spPr/>
        <p:txBody>
          <a:bodyPr/>
          <a:lstStyle/>
          <a:p>
            <a:fld id="{EC148AD2-1B53-4099-9276-3B391BC86C7A}" type="slidenum">
              <a:rPr kumimoji="1" lang="ja-JP" altLang="en-US" smtClean="0"/>
              <a:t>26</a:t>
            </a:fld>
            <a:endParaRPr kumimoji="1" lang="ja-JP" altLang="en-US"/>
          </a:p>
        </p:txBody>
      </p:sp>
      <p:grpSp>
        <p:nvGrpSpPr>
          <p:cNvPr id="4" name="グループ化 3">
            <a:extLst>
              <a:ext uri="{FF2B5EF4-FFF2-40B4-BE49-F238E27FC236}">
                <a16:creationId xmlns:a16="http://schemas.microsoft.com/office/drawing/2014/main" id="{B58D31F6-02F6-84A8-32BD-BC2EBFF57A5F}"/>
              </a:ext>
            </a:extLst>
          </p:cNvPr>
          <p:cNvGrpSpPr/>
          <p:nvPr/>
        </p:nvGrpSpPr>
        <p:grpSpPr>
          <a:xfrm rot="17525502">
            <a:off x="4258935" y="4027765"/>
            <a:ext cx="646869" cy="344966"/>
            <a:chOff x="1713117" y="4433290"/>
            <a:chExt cx="646869" cy="344966"/>
          </a:xfrm>
        </p:grpSpPr>
        <p:cxnSp>
          <p:nvCxnSpPr>
            <p:cNvPr id="5" name="直線矢印コネクタ 4">
              <a:extLst>
                <a:ext uri="{FF2B5EF4-FFF2-40B4-BE49-F238E27FC236}">
                  <a16:creationId xmlns:a16="http://schemas.microsoft.com/office/drawing/2014/main" id="{DC6DC25C-613A-7106-6DB7-AEC5EADA88C4}"/>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4317C898-C431-46A2-85E2-889EFA9329B7}"/>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grpSp>
        <p:nvGrpSpPr>
          <p:cNvPr id="7" name="グループ化 6">
            <a:extLst>
              <a:ext uri="{FF2B5EF4-FFF2-40B4-BE49-F238E27FC236}">
                <a16:creationId xmlns:a16="http://schemas.microsoft.com/office/drawing/2014/main" id="{B1CE5E2F-A642-3487-4732-1771003576A4}"/>
              </a:ext>
            </a:extLst>
          </p:cNvPr>
          <p:cNvGrpSpPr/>
          <p:nvPr/>
        </p:nvGrpSpPr>
        <p:grpSpPr>
          <a:xfrm rot="1299324">
            <a:off x="3305872" y="5383442"/>
            <a:ext cx="710192" cy="207611"/>
            <a:chOff x="1713117" y="4452889"/>
            <a:chExt cx="710192" cy="207611"/>
          </a:xfrm>
        </p:grpSpPr>
        <p:cxnSp>
          <p:nvCxnSpPr>
            <p:cNvPr id="8" name="直線矢印コネクタ 7">
              <a:extLst>
                <a:ext uri="{FF2B5EF4-FFF2-40B4-BE49-F238E27FC236}">
                  <a16:creationId xmlns:a16="http://schemas.microsoft.com/office/drawing/2014/main" id="{7FA5A0B1-474E-6FED-EBF9-B88780FA0BB9}"/>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772E7EBD-E1D9-F5D2-BC88-920DE8409518}"/>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sp>
        <p:nvSpPr>
          <p:cNvPr id="10" name="テキスト ボックス 9">
            <a:extLst>
              <a:ext uri="{FF2B5EF4-FFF2-40B4-BE49-F238E27FC236}">
                <a16:creationId xmlns:a16="http://schemas.microsoft.com/office/drawing/2014/main" id="{C4474010-F110-05BF-1C26-C102E13B34D0}"/>
              </a:ext>
            </a:extLst>
          </p:cNvPr>
          <p:cNvSpPr txBox="1"/>
          <p:nvPr/>
        </p:nvSpPr>
        <p:spPr>
          <a:xfrm>
            <a:off x="1648789" y="285955"/>
            <a:ext cx="1338828"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クフ王のピラミッド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王妃の間</a:t>
            </a:r>
          </a:p>
        </p:txBody>
      </p:sp>
      <p:sp>
        <p:nvSpPr>
          <p:cNvPr id="12" name="テキスト ボックス 11">
            <a:extLst>
              <a:ext uri="{FF2B5EF4-FFF2-40B4-BE49-F238E27FC236}">
                <a16:creationId xmlns:a16="http://schemas.microsoft.com/office/drawing/2014/main" id="{AFAE4582-15E0-99A6-A933-F6D5A63D3EBB}"/>
              </a:ext>
            </a:extLst>
          </p:cNvPr>
          <p:cNvSpPr txBox="1"/>
          <p:nvPr/>
        </p:nvSpPr>
        <p:spPr>
          <a:xfrm>
            <a:off x="5916358" y="251086"/>
            <a:ext cx="1338828"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クフ王のピラミッド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a:t>
            </a:r>
          </a:p>
        </p:txBody>
      </p:sp>
      <p:sp>
        <p:nvSpPr>
          <p:cNvPr id="13" name="スライド番号プレースホルダー 1">
            <a:extLst>
              <a:ext uri="{FF2B5EF4-FFF2-40B4-BE49-F238E27FC236}">
                <a16:creationId xmlns:a16="http://schemas.microsoft.com/office/drawing/2014/main" id="{127752D1-C4F9-B497-6459-05F6C12604B0}"/>
              </a:ext>
            </a:extLst>
          </p:cNvPr>
          <p:cNvSpPr txBox="1">
            <a:spLocks/>
          </p:cNvSpPr>
          <p:nvPr/>
        </p:nvSpPr>
        <p:spPr>
          <a:xfrm>
            <a:off x="6996113" y="635635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148AD2-1B53-4099-9276-3B391BC86C7A}" type="slidenum">
              <a:rPr kumimoji="1" lang="ja-JP" altLang="en-US" smtClean="0"/>
              <a:pPr/>
              <a:t>26</a:t>
            </a:fld>
            <a:endParaRPr kumimoji="1" lang="ja-JP" altLang="en-US"/>
          </a:p>
        </p:txBody>
      </p:sp>
      <p:pic>
        <p:nvPicPr>
          <p:cNvPr id="15" name="Picture 4" descr="The Great Pyramid of Khufu - Guardian's Egypt - Guardian's ...">
            <a:extLst>
              <a:ext uri="{FF2B5EF4-FFF2-40B4-BE49-F238E27FC236}">
                <a16:creationId xmlns:a16="http://schemas.microsoft.com/office/drawing/2014/main" id="{7FE68CDF-68E3-CD0C-DEC5-E8E55D99E7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529"/>
          <a:stretch/>
        </p:blipFill>
        <p:spPr bwMode="auto">
          <a:xfrm>
            <a:off x="3114908" y="929309"/>
            <a:ext cx="3067210" cy="22143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e Seed of the Phoenix - The Orion Mystery: Unlocking the Secrets of the  Pyramids">
            <a:extLst>
              <a:ext uri="{FF2B5EF4-FFF2-40B4-BE49-F238E27FC236}">
                <a16:creationId xmlns:a16="http://schemas.microsoft.com/office/drawing/2014/main" id="{A6DA2BC8-2F73-21E7-279C-0A64DF27E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779" y="3337628"/>
            <a:ext cx="2385482" cy="301135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グループ化 19">
            <a:extLst>
              <a:ext uri="{FF2B5EF4-FFF2-40B4-BE49-F238E27FC236}">
                <a16:creationId xmlns:a16="http://schemas.microsoft.com/office/drawing/2014/main" id="{E84D2026-526C-2740-EEAD-984260224402}"/>
              </a:ext>
            </a:extLst>
          </p:cNvPr>
          <p:cNvGrpSpPr/>
          <p:nvPr/>
        </p:nvGrpSpPr>
        <p:grpSpPr>
          <a:xfrm rot="18277327">
            <a:off x="6353060" y="3734059"/>
            <a:ext cx="646869" cy="344966"/>
            <a:chOff x="1713117" y="4433290"/>
            <a:chExt cx="646869" cy="344966"/>
          </a:xfrm>
        </p:grpSpPr>
        <p:cxnSp>
          <p:nvCxnSpPr>
            <p:cNvPr id="21" name="直線矢印コネクタ 20">
              <a:extLst>
                <a:ext uri="{FF2B5EF4-FFF2-40B4-BE49-F238E27FC236}">
                  <a16:creationId xmlns:a16="http://schemas.microsoft.com/office/drawing/2014/main" id="{F0ED57E4-0F2E-AD1F-0207-60EB11E0E0D5}"/>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3D8E22CE-2BB2-B636-D0BC-63CB188CC325}"/>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sp>
        <p:nvSpPr>
          <p:cNvPr id="14" name="楕円 13">
            <a:extLst>
              <a:ext uri="{FF2B5EF4-FFF2-40B4-BE49-F238E27FC236}">
                <a16:creationId xmlns:a16="http://schemas.microsoft.com/office/drawing/2014/main" id="{7CC1542D-1F97-CA74-F56A-B2A6285EC750}"/>
              </a:ext>
            </a:extLst>
          </p:cNvPr>
          <p:cNvSpPr/>
          <p:nvPr/>
        </p:nvSpPr>
        <p:spPr>
          <a:xfrm>
            <a:off x="4503907" y="1984442"/>
            <a:ext cx="359923" cy="3599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29E3C927-DDF4-973E-218C-F25EB63A7C8B}"/>
              </a:ext>
            </a:extLst>
          </p:cNvPr>
          <p:cNvSpPr/>
          <p:nvPr/>
        </p:nvSpPr>
        <p:spPr>
          <a:xfrm>
            <a:off x="4347514" y="1452313"/>
            <a:ext cx="601997" cy="6019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The building of the great pyramid of Khufu (Cheops) in Giza -details of the  chambers and shafts">
            <a:extLst>
              <a:ext uri="{FF2B5EF4-FFF2-40B4-BE49-F238E27FC236}">
                <a16:creationId xmlns:a16="http://schemas.microsoft.com/office/drawing/2014/main" id="{33B70969-8016-5AE9-38C9-1B3B26EDF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724" y="251086"/>
            <a:ext cx="2115332" cy="23743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SimoneWayland: Photo">
            <a:extLst>
              <a:ext uri="{FF2B5EF4-FFF2-40B4-BE49-F238E27FC236}">
                <a16:creationId xmlns:a16="http://schemas.microsoft.com/office/drawing/2014/main" id="{F508BB21-45CD-A634-2AD3-06BF26BF7E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71" y="1473251"/>
            <a:ext cx="1890770" cy="267983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A25A34B-0C5F-C634-807D-199A440EE557}"/>
              </a:ext>
            </a:extLst>
          </p:cNvPr>
          <p:cNvSpPr txBox="1"/>
          <p:nvPr/>
        </p:nvSpPr>
        <p:spPr>
          <a:xfrm>
            <a:off x="416183" y="839953"/>
            <a:ext cx="2492990" cy="276999"/>
          </a:xfrm>
          <a:prstGeom prst="rect">
            <a:avLst/>
          </a:prstGeom>
          <a:noFill/>
        </p:spPr>
        <p:txBody>
          <a:bodyPr wrap="none" rtlCol="0">
            <a:spAutoFit/>
          </a:bodyPr>
          <a:lstStyle/>
          <a:p>
            <a:pPr algn="l"/>
            <a:r>
              <a:rPr kumimoji="1" lang="ja-JP" altLang="en-US" sz="1200" dirty="0"/>
              <a:t>東西方向の中心に位置している。</a:t>
            </a:r>
          </a:p>
        </p:txBody>
      </p:sp>
      <p:sp>
        <p:nvSpPr>
          <p:cNvPr id="11" name="テキスト ボックス 10">
            <a:extLst>
              <a:ext uri="{FF2B5EF4-FFF2-40B4-BE49-F238E27FC236}">
                <a16:creationId xmlns:a16="http://schemas.microsoft.com/office/drawing/2014/main" id="{9AC10208-1C7C-921F-9F3F-A79D63A507C2}"/>
              </a:ext>
            </a:extLst>
          </p:cNvPr>
          <p:cNvSpPr txBox="1"/>
          <p:nvPr/>
        </p:nvSpPr>
        <p:spPr>
          <a:xfrm>
            <a:off x="7184263" y="2625439"/>
            <a:ext cx="2885617" cy="461665"/>
          </a:xfrm>
          <a:prstGeom prst="rect">
            <a:avLst/>
          </a:prstGeom>
          <a:noFill/>
        </p:spPr>
        <p:txBody>
          <a:bodyPr wrap="square" rtlCol="0">
            <a:spAutoFit/>
          </a:bodyPr>
          <a:lstStyle/>
          <a:p>
            <a:pPr algn="l"/>
            <a:r>
              <a:rPr kumimoji="1" lang="ja-JP" altLang="en-US" sz="1200" dirty="0"/>
              <a:t>王の間の端にある石棺はピラミッドの南北方向の中心線に位置している。</a:t>
            </a:r>
          </a:p>
        </p:txBody>
      </p:sp>
      <p:sp>
        <p:nvSpPr>
          <p:cNvPr id="24" name="テキスト ボックス 23">
            <a:extLst>
              <a:ext uri="{FF2B5EF4-FFF2-40B4-BE49-F238E27FC236}">
                <a16:creationId xmlns:a16="http://schemas.microsoft.com/office/drawing/2014/main" id="{04246EEE-5941-185C-67B4-E05B7DCDF94D}"/>
              </a:ext>
            </a:extLst>
          </p:cNvPr>
          <p:cNvSpPr txBox="1"/>
          <p:nvPr/>
        </p:nvSpPr>
        <p:spPr>
          <a:xfrm>
            <a:off x="2740533" y="5801101"/>
            <a:ext cx="3416320" cy="830997"/>
          </a:xfrm>
          <a:prstGeom prst="rect">
            <a:avLst/>
          </a:prstGeom>
          <a:solidFill>
            <a:schemeClr val="bg1"/>
          </a:solidFill>
        </p:spPr>
        <p:txBody>
          <a:bodyPr wrap="none" rtlCol="0">
            <a:spAutoFit/>
          </a:bodyPr>
          <a:lstStyle/>
          <a:p>
            <a:pPr algn="l"/>
            <a:r>
              <a:rPr kumimoji="1" lang="ja-JP" altLang="en-US" sz="1200" dirty="0"/>
              <a:t>王の間も王妃の間も、</a:t>
            </a:r>
            <a:endParaRPr kumimoji="1" lang="en-US" altLang="ja-JP" sz="1200" dirty="0"/>
          </a:p>
          <a:p>
            <a:pPr algn="l"/>
            <a:r>
              <a:rPr kumimoji="1" lang="ja-JP" altLang="en-US" sz="1200" dirty="0"/>
              <a:t>通路から西方向へ部屋がつくられている。</a:t>
            </a:r>
            <a:endParaRPr kumimoji="1" lang="en-US" altLang="ja-JP" sz="1200" dirty="0"/>
          </a:p>
          <a:p>
            <a:pPr algn="l"/>
            <a:r>
              <a:rPr kumimoji="1" lang="ja-JP" altLang="en-US" sz="1200" dirty="0"/>
              <a:t>ともに、埋葬のための部屋（玄室）ではなく、</a:t>
            </a:r>
            <a:endParaRPr kumimoji="1" lang="en-US" altLang="ja-JP" sz="1200" dirty="0"/>
          </a:p>
          <a:p>
            <a:pPr algn="l"/>
            <a:r>
              <a:rPr kumimoji="1" lang="ja-JP" altLang="en-US" sz="1200" dirty="0"/>
              <a:t>神を祭るための部屋である。</a:t>
            </a:r>
          </a:p>
        </p:txBody>
      </p:sp>
      <p:grpSp>
        <p:nvGrpSpPr>
          <p:cNvPr id="17" name="グループ化 16">
            <a:extLst>
              <a:ext uri="{FF2B5EF4-FFF2-40B4-BE49-F238E27FC236}">
                <a16:creationId xmlns:a16="http://schemas.microsoft.com/office/drawing/2014/main" id="{1D2995F5-0DD6-60C8-82E9-D1EA3C32E96C}"/>
              </a:ext>
            </a:extLst>
          </p:cNvPr>
          <p:cNvGrpSpPr/>
          <p:nvPr/>
        </p:nvGrpSpPr>
        <p:grpSpPr>
          <a:xfrm rot="443397">
            <a:off x="7607374" y="5988318"/>
            <a:ext cx="710192" cy="207611"/>
            <a:chOff x="1713117" y="4452889"/>
            <a:chExt cx="710192" cy="207611"/>
          </a:xfrm>
        </p:grpSpPr>
        <p:cxnSp>
          <p:nvCxnSpPr>
            <p:cNvPr id="18" name="直線矢印コネクタ 17">
              <a:extLst>
                <a:ext uri="{FF2B5EF4-FFF2-40B4-BE49-F238E27FC236}">
                  <a16:creationId xmlns:a16="http://schemas.microsoft.com/office/drawing/2014/main" id="{90691C85-E2B5-E5A0-D2BC-8C216FADC327}"/>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2481671E-0ECD-1876-9685-2717109C4A86}"/>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sp>
        <p:nvSpPr>
          <p:cNvPr id="25" name="テキスト ボックス 24">
            <a:extLst>
              <a:ext uri="{FF2B5EF4-FFF2-40B4-BE49-F238E27FC236}">
                <a16:creationId xmlns:a16="http://schemas.microsoft.com/office/drawing/2014/main" id="{0DA9EE21-F818-2317-28AF-06F4EE6F3F38}"/>
              </a:ext>
            </a:extLst>
          </p:cNvPr>
          <p:cNvSpPr txBox="1"/>
          <p:nvPr/>
        </p:nvSpPr>
        <p:spPr>
          <a:xfrm flipH="1">
            <a:off x="4827151" y="4586854"/>
            <a:ext cx="2385481" cy="1015663"/>
          </a:xfrm>
          <a:prstGeom prst="rect">
            <a:avLst/>
          </a:prstGeom>
          <a:solidFill>
            <a:schemeClr val="bg1"/>
          </a:solidFill>
        </p:spPr>
        <p:txBody>
          <a:bodyPr wrap="square" rtlCol="0">
            <a:spAutoFit/>
          </a:bodyPr>
          <a:lstStyle/>
          <a:p>
            <a:pPr algn="l"/>
            <a:r>
              <a:rPr kumimoji="1" lang="ja-JP" altLang="en-US" sz="1200" dirty="0"/>
              <a:t>最初はピラミッドの中心にある王妃の間を祭室としてイシス神を祭ったが、その後クフ王が修復した際に王の間を新しい祭室として増築したと考えられる。</a:t>
            </a:r>
          </a:p>
        </p:txBody>
      </p:sp>
      <p:sp>
        <p:nvSpPr>
          <p:cNvPr id="26" name="テキスト ボックス 25">
            <a:extLst>
              <a:ext uri="{FF2B5EF4-FFF2-40B4-BE49-F238E27FC236}">
                <a16:creationId xmlns:a16="http://schemas.microsoft.com/office/drawing/2014/main" id="{2DB5693F-D4E4-2AF8-7324-5C7F14DB8307}"/>
              </a:ext>
            </a:extLst>
          </p:cNvPr>
          <p:cNvSpPr txBox="1"/>
          <p:nvPr/>
        </p:nvSpPr>
        <p:spPr>
          <a:xfrm>
            <a:off x="55410" y="4231441"/>
            <a:ext cx="2013599" cy="1569660"/>
          </a:xfrm>
          <a:prstGeom prst="rect">
            <a:avLst/>
          </a:prstGeom>
          <a:noFill/>
        </p:spPr>
        <p:txBody>
          <a:bodyPr wrap="square" rtlCol="0">
            <a:spAutoFit/>
          </a:bodyPr>
          <a:lstStyle/>
          <a:p>
            <a:pPr algn="l"/>
            <a:r>
              <a:rPr kumimoji="1" lang="ja-JP" altLang="en-US" sz="1200" dirty="0"/>
              <a:t>祭事の場としてのピラミッドにとって重要な何かが、王妃の間の奥にあったはず。</a:t>
            </a:r>
            <a:endParaRPr kumimoji="1" lang="en-US" altLang="ja-JP" sz="1200" dirty="0"/>
          </a:p>
          <a:p>
            <a:pPr algn="l"/>
            <a:endParaRPr kumimoji="1" lang="en-US" altLang="ja-JP" sz="1200" dirty="0"/>
          </a:p>
          <a:p>
            <a:pPr algn="l"/>
            <a:r>
              <a:rPr kumimoji="1" lang="ja-JP" altLang="en-US" sz="1200" dirty="0"/>
              <a:t>おそらく、日干し煉瓦でつくられていた部分が崩壊し、クフ王が修復したものと考えられる。</a:t>
            </a:r>
          </a:p>
        </p:txBody>
      </p:sp>
      <p:pic>
        <p:nvPicPr>
          <p:cNvPr id="27" name="Picture 2" descr="古代エジプトの神々">
            <a:extLst>
              <a:ext uri="{FF2B5EF4-FFF2-40B4-BE49-F238E27FC236}">
                <a16:creationId xmlns:a16="http://schemas.microsoft.com/office/drawing/2014/main" id="{CBD3B520-5DE8-5828-0125-04A1923D86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2579" y="1046764"/>
            <a:ext cx="791164" cy="18083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A2F1224E-0C98-6263-899B-1E0B017BAA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8851" y="1275028"/>
            <a:ext cx="846359" cy="185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4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F656972-FB00-4A5C-23CC-97601CEF8F67}"/>
              </a:ext>
            </a:extLst>
          </p:cNvPr>
          <p:cNvSpPr>
            <a:spLocks noGrp="1"/>
          </p:cNvSpPr>
          <p:nvPr>
            <p:ph type="sldNum" sz="quarter" idx="12"/>
          </p:nvPr>
        </p:nvSpPr>
        <p:spPr/>
        <p:txBody>
          <a:bodyPr/>
          <a:lstStyle/>
          <a:p>
            <a:fld id="{EC148AD2-1B53-4099-9276-3B391BC86C7A}"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349D9213-C1FE-9130-5FAC-7605BE5B143B}"/>
              </a:ext>
            </a:extLst>
          </p:cNvPr>
          <p:cNvSpPr txBox="1"/>
          <p:nvPr/>
        </p:nvSpPr>
        <p:spPr>
          <a:xfrm>
            <a:off x="250371" y="21507"/>
            <a:ext cx="2156809" cy="461665"/>
          </a:xfrm>
          <a:prstGeom prst="rect">
            <a:avLst/>
          </a:prstGeom>
          <a:noFill/>
        </p:spPr>
        <p:txBody>
          <a:bodyPr wrap="none" rtlCol="0">
            <a:spAutoFit/>
          </a:bodyPr>
          <a:lstStyle/>
          <a:p>
            <a:pPr algn="l"/>
            <a:r>
              <a:rPr kumimoji="1" lang="en-US" altLang="ja-JP" sz="2400" dirty="0"/>
              <a:t>Inventory Stela</a:t>
            </a:r>
            <a:endParaRPr kumimoji="1" lang="ja-JP" altLang="en-US" sz="2400" dirty="0"/>
          </a:p>
        </p:txBody>
      </p:sp>
      <p:pic>
        <p:nvPicPr>
          <p:cNvPr id="1026" name="Picture 2">
            <a:extLst>
              <a:ext uri="{FF2B5EF4-FFF2-40B4-BE49-F238E27FC236}">
                <a16:creationId xmlns:a16="http://schemas.microsoft.com/office/drawing/2014/main" id="{660411C1-27E4-F4B2-6EF5-AA83C87C7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2" y="600958"/>
            <a:ext cx="2095500" cy="284797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386DEAA0-F4C3-E01F-D421-2AB94A978F1B}"/>
              </a:ext>
            </a:extLst>
          </p:cNvPr>
          <p:cNvSpPr txBox="1"/>
          <p:nvPr/>
        </p:nvSpPr>
        <p:spPr>
          <a:xfrm>
            <a:off x="2638105" y="87738"/>
            <a:ext cx="7114232" cy="1169551"/>
          </a:xfrm>
          <a:prstGeom prst="rect">
            <a:avLst/>
          </a:prstGeom>
          <a:noFill/>
        </p:spPr>
        <p:txBody>
          <a:bodyPr wrap="square" rtlCol="0">
            <a:spAutoFit/>
          </a:bodyPr>
          <a:lstStyle/>
          <a:p>
            <a:pPr algn="l"/>
            <a:r>
              <a:rPr kumimoji="1" lang="ja-JP" altLang="en-US" sz="1400" dirty="0"/>
              <a:t>インベントリー・ステラ（クフの娘のステラとも）は、古代エジプト第</a:t>
            </a:r>
            <a:r>
              <a:rPr kumimoji="1" lang="en-US" altLang="ja-JP" sz="1400" dirty="0"/>
              <a:t>26</a:t>
            </a:r>
            <a:r>
              <a:rPr kumimoji="1" lang="ja-JP" altLang="en-US" sz="1400" dirty="0"/>
              <a:t>王朝時代（紀元前</a:t>
            </a:r>
            <a:r>
              <a:rPr kumimoji="1" lang="en-US" altLang="ja-JP" sz="1400" dirty="0"/>
              <a:t>670</a:t>
            </a:r>
            <a:r>
              <a:rPr kumimoji="1" lang="ja-JP" altLang="en-US" sz="1400" dirty="0"/>
              <a:t>年頃）の記念碑。</a:t>
            </a:r>
            <a:r>
              <a:rPr kumimoji="1" lang="en-US" altLang="ja-JP" sz="1400" dirty="0"/>
              <a:t>1858 </a:t>
            </a:r>
            <a:r>
              <a:rPr kumimoji="1" lang="ja-JP" altLang="en-US" sz="1400" dirty="0"/>
              <a:t>年にフランスの考古学者オーギュスト・マリエッタ（</a:t>
            </a:r>
            <a:r>
              <a:rPr kumimoji="1" lang="en-US" altLang="ja-JP" sz="1400" dirty="0"/>
              <a:t>Auguste Mariette)</a:t>
            </a:r>
            <a:r>
              <a:rPr kumimoji="1" lang="ja-JP" altLang="en-US" sz="1400" dirty="0"/>
              <a:t>により</a:t>
            </a:r>
            <a:r>
              <a:rPr kumimoji="1" lang="ja-JP" altLang="en-US" sz="1400" b="1" dirty="0">
                <a:solidFill>
                  <a:srgbClr val="FF0000"/>
                </a:solidFill>
              </a:rPr>
              <a:t>ギザの大ピラミッドに隣接するイシスの神殿で発見</a:t>
            </a:r>
            <a:r>
              <a:rPr kumimoji="1" lang="ja-JP" altLang="en-US" sz="1400" dirty="0"/>
              <a:t>された。このステラには、イシス神殿が所有する</a:t>
            </a:r>
            <a:r>
              <a:rPr kumimoji="1" lang="en-US" altLang="ja-JP" sz="1400" dirty="0"/>
              <a:t>22</a:t>
            </a:r>
            <a:r>
              <a:rPr kumimoji="1" lang="ja-JP" altLang="en-US" sz="1400" dirty="0"/>
              <a:t>の神像のリストが記載されており、</a:t>
            </a:r>
            <a:r>
              <a:rPr kumimoji="1" lang="ja-JP" altLang="en-US" sz="1400" b="1" dirty="0">
                <a:solidFill>
                  <a:srgbClr val="FF0000"/>
                </a:solidFill>
              </a:rPr>
              <a:t>クフ王の時代（紀元前</a:t>
            </a:r>
            <a:r>
              <a:rPr kumimoji="1" lang="en-US" altLang="ja-JP" sz="1400" b="1" dirty="0">
                <a:solidFill>
                  <a:srgbClr val="FF0000"/>
                </a:solidFill>
              </a:rPr>
              <a:t>2580</a:t>
            </a:r>
            <a:r>
              <a:rPr kumimoji="1" lang="ja-JP" altLang="en-US" sz="1400" b="1" dirty="0">
                <a:solidFill>
                  <a:srgbClr val="FF0000"/>
                </a:solidFill>
              </a:rPr>
              <a:t>年頃）以前から神殿が存在していたと主張</a:t>
            </a:r>
            <a:r>
              <a:rPr kumimoji="1" lang="ja-JP" altLang="en-US" sz="1400" dirty="0"/>
              <a:t>している。</a:t>
            </a:r>
          </a:p>
        </p:txBody>
      </p:sp>
      <p:sp>
        <p:nvSpPr>
          <p:cNvPr id="5" name="テキスト ボックス 4">
            <a:extLst>
              <a:ext uri="{FF2B5EF4-FFF2-40B4-BE49-F238E27FC236}">
                <a16:creationId xmlns:a16="http://schemas.microsoft.com/office/drawing/2014/main" id="{53A2ADAC-E1BF-3F75-A67A-F1F7C088A1B1}"/>
              </a:ext>
            </a:extLst>
          </p:cNvPr>
          <p:cNvSpPr txBox="1"/>
          <p:nvPr/>
        </p:nvSpPr>
        <p:spPr>
          <a:xfrm>
            <a:off x="2673319" y="1348348"/>
            <a:ext cx="7114232" cy="1384995"/>
          </a:xfrm>
          <a:prstGeom prst="rect">
            <a:avLst/>
          </a:prstGeom>
          <a:noFill/>
        </p:spPr>
        <p:txBody>
          <a:bodyPr wrap="square" rtlCol="0">
            <a:spAutoFit/>
          </a:bodyPr>
          <a:lstStyle/>
          <a:p>
            <a:pPr algn="l"/>
            <a:r>
              <a:rPr kumimoji="1" lang="ja-JP" altLang="en-US" sz="1400" dirty="0"/>
              <a:t>インベントリー・ステラの</a:t>
            </a:r>
            <a:r>
              <a:rPr kumimoji="1" lang="ja-JP" altLang="en-US" sz="1400" b="1" dirty="0">
                <a:solidFill>
                  <a:srgbClr val="FF0000"/>
                </a:solidFill>
              </a:rPr>
              <a:t>信憑性については、歴史学者やエジプト学者は非常に慎重</a:t>
            </a:r>
            <a:r>
              <a:rPr kumimoji="1" lang="ja-JP" altLang="en-US" sz="1400" dirty="0"/>
              <a:t>な見方をしている。その文章には多くの時代錯誤が含まれており、精緻さに欠ける。学者たちにとって、このステラが地元の司祭たちによって意図的に作られた偽物であり、イシス神殿に古代の歴史がなかったことを証明しようとしたものであることは明らかだ。このような行為は、寺院、神社、司祭の領地といった宗教施設が、政治的注目や財政的・経済的寄付をめぐって争っていた時代によく見られた。</a:t>
            </a:r>
            <a:endParaRPr kumimoji="1" lang="en-US" altLang="ja-JP" sz="1400" dirty="0"/>
          </a:p>
        </p:txBody>
      </p:sp>
      <p:sp>
        <p:nvSpPr>
          <p:cNvPr id="6" name="テキスト ボックス 5">
            <a:extLst>
              <a:ext uri="{FF2B5EF4-FFF2-40B4-BE49-F238E27FC236}">
                <a16:creationId xmlns:a16="http://schemas.microsoft.com/office/drawing/2014/main" id="{B01B7D7A-AB08-8C28-7395-7F493134B05B}"/>
              </a:ext>
            </a:extLst>
          </p:cNvPr>
          <p:cNvSpPr txBox="1"/>
          <p:nvPr/>
        </p:nvSpPr>
        <p:spPr>
          <a:xfrm>
            <a:off x="2638104" y="2797568"/>
            <a:ext cx="7017523" cy="1169551"/>
          </a:xfrm>
          <a:prstGeom prst="rect">
            <a:avLst/>
          </a:prstGeom>
          <a:noFill/>
        </p:spPr>
        <p:txBody>
          <a:bodyPr wrap="square" rtlCol="0">
            <a:spAutoFit/>
          </a:bodyPr>
          <a:lstStyle/>
          <a:p>
            <a:pPr algn="l"/>
            <a:r>
              <a:rPr kumimoji="1" lang="ja-JP" altLang="en-US" sz="1400" dirty="0"/>
              <a:t>イシス神殿は、今日</a:t>
            </a:r>
            <a:r>
              <a:rPr kumimoji="1" lang="en-US" altLang="ja-JP" sz="1400" dirty="0" err="1"/>
              <a:t>Henutsen</a:t>
            </a:r>
            <a:r>
              <a:rPr kumimoji="1" lang="ja-JP" altLang="en-US" sz="1400" dirty="0"/>
              <a:t>女王の墓と考えられている女王のピラミッド</a:t>
            </a:r>
            <a:r>
              <a:rPr kumimoji="1" lang="en-US" altLang="ja-JP" sz="1400" dirty="0" err="1"/>
              <a:t>G1</a:t>
            </a:r>
            <a:r>
              <a:rPr kumimoji="1" lang="en-US" altLang="ja-JP" sz="1400" dirty="0"/>
              <a:t>-c</a:t>
            </a:r>
            <a:r>
              <a:rPr kumimoji="1" lang="ja-JP" altLang="en-US" sz="1400" dirty="0"/>
              <a:t>の遺体安置所跡に建てられた。中王国時代の終わりにはすでに廃墟と化していたこの神殿は、第</a:t>
            </a:r>
            <a:r>
              <a:rPr kumimoji="1" lang="en-US" altLang="ja-JP" sz="1400" dirty="0"/>
              <a:t>18</a:t>
            </a:r>
            <a:r>
              <a:rPr kumimoji="1" lang="ja-JP" altLang="en-US" sz="1400" dirty="0"/>
              <a:t>王朝時代に初めて再建・拡張された。さらに再建が行われたのは第</a:t>
            </a:r>
            <a:r>
              <a:rPr kumimoji="1" lang="en-US" altLang="ja-JP" sz="1400" dirty="0"/>
              <a:t>21</a:t>
            </a:r>
            <a:r>
              <a:rPr kumimoji="1" lang="ja-JP" altLang="en-US" sz="1400" dirty="0"/>
              <a:t>王朝と第</a:t>
            </a:r>
            <a:r>
              <a:rPr kumimoji="1" lang="en-US" altLang="ja-JP" sz="1400" dirty="0"/>
              <a:t>26</a:t>
            </a:r>
            <a:r>
              <a:rPr kumimoji="1" lang="ja-JP" altLang="en-US" sz="1400" dirty="0"/>
              <a:t>王朝で、</a:t>
            </a:r>
            <a:r>
              <a:rPr kumimoji="1" lang="ja-JP" altLang="en-US" sz="1400" b="1" dirty="0">
                <a:solidFill>
                  <a:srgbClr val="FF0000"/>
                </a:solidFill>
              </a:rPr>
              <a:t>ピラミッドの女王（</a:t>
            </a:r>
            <a:r>
              <a:rPr kumimoji="1" lang="en-US" altLang="ja-JP" sz="1400" b="1" dirty="0">
                <a:solidFill>
                  <a:srgbClr val="FF0000"/>
                </a:solidFill>
              </a:rPr>
              <a:t> Isis, Mistress of the Pyramid</a:t>
            </a:r>
            <a:r>
              <a:rPr kumimoji="1" lang="ja-JP" altLang="en-US" sz="1400" b="1" dirty="0">
                <a:solidFill>
                  <a:srgbClr val="FF0000"/>
                </a:solidFill>
              </a:rPr>
              <a:t>）であるイシス</a:t>
            </a:r>
            <a:r>
              <a:rPr kumimoji="1" lang="ja-JP" altLang="en-US" sz="1400" dirty="0"/>
              <a:t>信仰の礼拝所として使われた。</a:t>
            </a:r>
          </a:p>
        </p:txBody>
      </p:sp>
      <p:sp>
        <p:nvSpPr>
          <p:cNvPr id="7" name="テキスト ボックス 6">
            <a:extLst>
              <a:ext uri="{FF2B5EF4-FFF2-40B4-BE49-F238E27FC236}">
                <a16:creationId xmlns:a16="http://schemas.microsoft.com/office/drawing/2014/main" id="{9A71D2A9-B150-22E3-DF73-FDE4D0EE984D}"/>
              </a:ext>
            </a:extLst>
          </p:cNvPr>
          <p:cNvSpPr txBox="1"/>
          <p:nvPr/>
        </p:nvSpPr>
        <p:spPr>
          <a:xfrm>
            <a:off x="2776816" y="3913172"/>
            <a:ext cx="7114233" cy="461665"/>
          </a:xfrm>
          <a:prstGeom prst="rect">
            <a:avLst/>
          </a:prstGeom>
          <a:noFill/>
        </p:spPr>
        <p:txBody>
          <a:bodyPr wrap="square" rtlCol="0">
            <a:spAutoFit/>
          </a:bodyPr>
          <a:lstStyle/>
          <a:p>
            <a:pPr algn="l"/>
            <a:r>
              <a:rPr kumimoji="1" lang="en-US" altLang="ja-JP" sz="1200" dirty="0" err="1"/>
              <a:t>Henutsen</a:t>
            </a:r>
            <a:r>
              <a:rPr kumimoji="1" lang="ja-JP" altLang="en-US" sz="1200" dirty="0"/>
              <a:t>は古代エジプト、古王国時代の第</a:t>
            </a:r>
            <a:r>
              <a:rPr kumimoji="1" lang="en-US" altLang="ja-JP" sz="1200" dirty="0"/>
              <a:t>4</a:t>
            </a:r>
            <a:r>
              <a:rPr kumimoji="1" lang="ja-JP" altLang="en-US" sz="1200" dirty="0"/>
              <a:t>王朝の王妃。彼女はクフ王の</a:t>
            </a:r>
            <a:r>
              <a:rPr kumimoji="1" lang="en-US" altLang="ja-JP" sz="1200" dirty="0"/>
              <a:t>2</a:t>
            </a:r>
            <a:r>
              <a:rPr kumimoji="1" lang="ja-JP" altLang="en-US" sz="1200" dirty="0"/>
              <a:t>番目か</a:t>
            </a:r>
            <a:r>
              <a:rPr kumimoji="1" lang="en-US" altLang="ja-JP" sz="1200" dirty="0"/>
              <a:t>3</a:t>
            </a:r>
            <a:r>
              <a:rPr kumimoji="1" lang="ja-JP" altLang="en-US" sz="1200" dirty="0"/>
              <a:t>番目の妻であり、ほぼ確実にギーザに埋葬された。</a:t>
            </a:r>
          </a:p>
        </p:txBody>
      </p:sp>
      <p:sp>
        <p:nvSpPr>
          <p:cNvPr id="8" name="テキスト ボックス 7">
            <a:extLst>
              <a:ext uri="{FF2B5EF4-FFF2-40B4-BE49-F238E27FC236}">
                <a16:creationId xmlns:a16="http://schemas.microsoft.com/office/drawing/2014/main" id="{8C2E5BA9-3A76-8EAF-888A-699B92356608}"/>
              </a:ext>
            </a:extLst>
          </p:cNvPr>
          <p:cNvSpPr txBox="1"/>
          <p:nvPr/>
        </p:nvSpPr>
        <p:spPr>
          <a:xfrm>
            <a:off x="2776816" y="4372466"/>
            <a:ext cx="6505307" cy="276999"/>
          </a:xfrm>
          <a:prstGeom prst="rect">
            <a:avLst/>
          </a:prstGeom>
          <a:noFill/>
        </p:spPr>
        <p:txBody>
          <a:bodyPr wrap="none" rtlCol="0">
            <a:spAutoFit/>
          </a:bodyPr>
          <a:lstStyle/>
          <a:p>
            <a:pPr algn="l"/>
            <a:r>
              <a:rPr kumimoji="1" lang="ja-JP" altLang="en-US" sz="1200" dirty="0"/>
              <a:t>第</a:t>
            </a:r>
            <a:r>
              <a:rPr kumimoji="1" lang="en-US" altLang="ja-JP" sz="1200" dirty="0"/>
              <a:t>18</a:t>
            </a:r>
            <a:r>
              <a:rPr kumimoji="1" lang="ja-JP" altLang="en-US" sz="1200" dirty="0"/>
              <a:t>王朝時代：紀元前</a:t>
            </a:r>
            <a:r>
              <a:rPr kumimoji="1" lang="en-US" altLang="ja-JP" sz="1200" dirty="0"/>
              <a:t>1570</a:t>
            </a:r>
            <a:r>
              <a:rPr kumimoji="1" lang="ja-JP" altLang="en-US" sz="1200" dirty="0"/>
              <a:t>年頃 </a:t>
            </a:r>
            <a:r>
              <a:rPr kumimoji="1" lang="en-US" altLang="ja-JP" sz="1200" dirty="0"/>
              <a:t>- </a:t>
            </a:r>
            <a:r>
              <a:rPr kumimoji="1" lang="ja-JP" altLang="en-US" sz="1200" dirty="0"/>
              <a:t>紀元前</a:t>
            </a:r>
            <a:r>
              <a:rPr kumimoji="1" lang="en-US" altLang="ja-JP" sz="1200" dirty="0"/>
              <a:t>1293</a:t>
            </a:r>
            <a:r>
              <a:rPr kumimoji="1" lang="ja-JP" altLang="en-US" sz="1200" dirty="0"/>
              <a:t>年頃）は、新王国時代最初の古代エジプト王朝</a:t>
            </a:r>
          </a:p>
        </p:txBody>
      </p:sp>
      <p:sp>
        <p:nvSpPr>
          <p:cNvPr id="9" name="テキスト ボックス 8">
            <a:extLst>
              <a:ext uri="{FF2B5EF4-FFF2-40B4-BE49-F238E27FC236}">
                <a16:creationId xmlns:a16="http://schemas.microsoft.com/office/drawing/2014/main" id="{B990A731-0157-69F4-1B79-7D8B69A361E7}"/>
              </a:ext>
            </a:extLst>
          </p:cNvPr>
          <p:cNvSpPr txBox="1"/>
          <p:nvPr/>
        </p:nvSpPr>
        <p:spPr>
          <a:xfrm>
            <a:off x="250371" y="4702269"/>
            <a:ext cx="9405257" cy="1169551"/>
          </a:xfrm>
          <a:prstGeom prst="rect">
            <a:avLst/>
          </a:prstGeom>
          <a:noFill/>
        </p:spPr>
        <p:txBody>
          <a:bodyPr wrap="square" rtlCol="0">
            <a:spAutoFit/>
          </a:bodyPr>
          <a:lstStyle/>
          <a:p>
            <a:pPr algn="l"/>
            <a:r>
              <a:rPr kumimoji="1" lang="ja-JP" altLang="en-US" sz="1400" dirty="0"/>
              <a:t>捏造の直接的な証拠としては、クフ王が、当時一般的であったカルトゥーシュの中の出生名ではなく、まずホルスの名で紹介されていることが挙げられる。第二に、女神イシスに言及していることである。しかし、イシスの名前は、第</a:t>
            </a:r>
            <a:r>
              <a:rPr kumimoji="1" lang="en-US" altLang="ja-JP" sz="1400" dirty="0"/>
              <a:t>5</a:t>
            </a:r>
            <a:r>
              <a:rPr kumimoji="1" lang="ja-JP" altLang="en-US" sz="1400" dirty="0"/>
              <a:t>王朝の王（ファラオ）ニュセール・レー以前には確認できないし、彼女は「ピラミッドの女主人」という称号を持っていなかった。そして第三に、</a:t>
            </a:r>
            <a:r>
              <a:rPr kumimoji="1" lang="en-US" altLang="ja-JP" sz="1400" dirty="0"/>
              <a:t> </a:t>
            </a:r>
            <a:r>
              <a:rPr kumimoji="1" lang="en-US" altLang="ja-JP" sz="1400" dirty="0" err="1"/>
              <a:t>Henutsen</a:t>
            </a:r>
            <a:r>
              <a:rPr kumimoji="1" lang="ja-JP" altLang="en-US" sz="1400" dirty="0"/>
              <a:t>は王妃（側室）であり、実際の両親は不明で、王の娘であるとも知られていない。</a:t>
            </a:r>
          </a:p>
        </p:txBody>
      </p:sp>
      <p:sp>
        <p:nvSpPr>
          <p:cNvPr id="10" name="テキスト ボックス 9">
            <a:extLst>
              <a:ext uri="{FF2B5EF4-FFF2-40B4-BE49-F238E27FC236}">
                <a16:creationId xmlns:a16="http://schemas.microsoft.com/office/drawing/2014/main" id="{1227307C-1BA1-C222-02BC-3E06A0DFC89B}"/>
              </a:ext>
            </a:extLst>
          </p:cNvPr>
          <p:cNvSpPr txBox="1"/>
          <p:nvPr/>
        </p:nvSpPr>
        <p:spPr>
          <a:xfrm>
            <a:off x="623877" y="4141633"/>
            <a:ext cx="1497526" cy="461665"/>
          </a:xfrm>
          <a:prstGeom prst="rect">
            <a:avLst/>
          </a:prstGeom>
          <a:noFill/>
        </p:spPr>
        <p:txBody>
          <a:bodyPr wrap="none" rtlCol="0">
            <a:spAutoFit/>
          </a:bodyPr>
          <a:lstStyle/>
          <a:p>
            <a:pPr algn="l"/>
            <a:r>
              <a:rPr kumimoji="1" lang="ja-JP" altLang="en-US" sz="1200" dirty="0"/>
              <a:t>クフ王は第</a:t>
            </a:r>
            <a:r>
              <a:rPr kumimoji="1" lang="en-US" altLang="ja-JP" sz="1200" dirty="0"/>
              <a:t>4</a:t>
            </a:r>
            <a:r>
              <a:rPr kumimoji="1" lang="ja-JP" altLang="en-US" sz="1200" dirty="0"/>
              <a:t>王朝の</a:t>
            </a:r>
            <a:endParaRPr kumimoji="1" lang="en-US" altLang="ja-JP" sz="1200" dirty="0"/>
          </a:p>
          <a:p>
            <a:pPr algn="l"/>
            <a:r>
              <a:rPr kumimoji="1" lang="ja-JP" altLang="en-US" sz="1200" dirty="0"/>
              <a:t>２番目のファラオ</a:t>
            </a:r>
            <a:endParaRPr kumimoji="1" lang="en-US" altLang="ja-JP" sz="1200" dirty="0"/>
          </a:p>
        </p:txBody>
      </p:sp>
      <p:sp>
        <p:nvSpPr>
          <p:cNvPr id="12" name="テキスト ボックス 11">
            <a:extLst>
              <a:ext uri="{FF2B5EF4-FFF2-40B4-BE49-F238E27FC236}">
                <a16:creationId xmlns:a16="http://schemas.microsoft.com/office/drawing/2014/main" id="{C11108EF-B0FD-3BF5-36E7-9CFBE0D93D75}"/>
              </a:ext>
            </a:extLst>
          </p:cNvPr>
          <p:cNvSpPr txBox="1"/>
          <p:nvPr/>
        </p:nvSpPr>
        <p:spPr>
          <a:xfrm>
            <a:off x="250371" y="5970791"/>
            <a:ext cx="9405256" cy="523220"/>
          </a:xfrm>
          <a:prstGeom prst="rect">
            <a:avLst/>
          </a:prstGeom>
          <a:noFill/>
        </p:spPr>
        <p:txBody>
          <a:bodyPr wrap="square" rtlCol="0">
            <a:spAutoFit/>
          </a:bodyPr>
          <a:lstStyle/>
          <a:p>
            <a:pPr algn="l"/>
            <a:r>
              <a:rPr kumimoji="1" lang="ja-JP" altLang="en-US" sz="1400" dirty="0"/>
              <a:t>このような学者の結論にもかかわらず、</a:t>
            </a:r>
            <a:r>
              <a:rPr kumimoji="1" lang="ja-JP" altLang="en-US" sz="1400" dirty="0">
                <a:solidFill>
                  <a:srgbClr val="FF0000"/>
                </a:solidFill>
              </a:rPr>
              <a:t>大スフィンクスやピラミッドはエジプト学者が信じたいよりもずっと古いという仮説を支持する人々は、このステラをそのような主張を裏付ける証拠と考えている</a:t>
            </a:r>
            <a:r>
              <a:rPr kumimoji="1" lang="ja-JP" altLang="en-US" sz="1400" dirty="0"/>
              <a:t>。</a:t>
            </a:r>
          </a:p>
        </p:txBody>
      </p:sp>
    </p:spTree>
    <p:extLst>
      <p:ext uri="{BB962C8B-B14F-4D97-AF65-F5344CB8AC3E}">
        <p14:creationId xmlns:p14="http://schemas.microsoft.com/office/powerpoint/2010/main" val="3397641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930F9-455C-6BB4-B1A2-35C03562ED12}"/>
            </a:ext>
          </a:extLst>
        </p:cNvPr>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B73C11E7-FE3F-F92D-4360-630F8BCD179A}"/>
              </a:ext>
            </a:extLst>
          </p:cNvPr>
          <p:cNvGrpSpPr/>
          <p:nvPr/>
        </p:nvGrpSpPr>
        <p:grpSpPr>
          <a:xfrm>
            <a:off x="1296596" y="2178295"/>
            <a:ext cx="1997921" cy="2872301"/>
            <a:chOff x="974073" y="3213237"/>
            <a:chExt cx="1997921" cy="2872301"/>
          </a:xfrm>
        </p:grpSpPr>
        <p:grpSp>
          <p:nvGrpSpPr>
            <p:cNvPr id="31" name="グループ化 30">
              <a:extLst>
                <a:ext uri="{FF2B5EF4-FFF2-40B4-BE49-F238E27FC236}">
                  <a16:creationId xmlns:a16="http://schemas.microsoft.com/office/drawing/2014/main" id="{18545389-933E-23BA-C4BA-EB567B794539}"/>
                </a:ext>
              </a:extLst>
            </p:cNvPr>
            <p:cNvGrpSpPr/>
            <p:nvPr/>
          </p:nvGrpSpPr>
          <p:grpSpPr>
            <a:xfrm>
              <a:off x="974073" y="3213237"/>
              <a:ext cx="1997921" cy="2872301"/>
              <a:chOff x="838882" y="3171597"/>
              <a:chExt cx="1997921" cy="2872301"/>
            </a:xfrm>
          </p:grpSpPr>
          <p:pic>
            <p:nvPicPr>
              <p:cNvPr id="23" name="Picture 2">
                <a:extLst>
                  <a:ext uri="{FF2B5EF4-FFF2-40B4-BE49-F238E27FC236}">
                    <a16:creationId xmlns:a16="http://schemas.microsoft.com/office/drawing/2014/main" id="{B3A57F77-034B-7C20-CFB0-39AEC2395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82" y="3171597"/>
                <a:ext cx="1925497" cy="264068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グループ化 19">
                <a:extLst>
                  <a:ext uri="{FF2B5EF4-FFF2-40B4-BE49-F238E27FC236}">
                    <a16:creationId xmlns:a16="http://schemas.microsoft.com/office/drawing/2014/main" id="{8456B323-A692-04BE-25CD-ACC8614677B9}"/>
                  </a:ext>
                </a:extLst>
              </p:cNvPr>
              <p:cNvGrpSpPr/>
              <p:nvPr/>
            </p:nvGrpSpPr>
            <p:grpSpPr>
              <a:xfrm rot="520337">
                <a:off x="1813222" y="5836287"/>
                <a:ext cx="710192" cy="207611"/>
                <a:chOff x="1713117" y="4452889"/>
                <a:chExt cx="710192" cy="207611"/>
              </a:xfrm>
            </p:grpSpPr>
            <p:cxnSp>
              <p:nvCxnSpPr>
                <p:cNvPr id="21" name="直線矢印コネクタ 20">
                  <a:extLst>
                    <a:ext uri="{FF2B5EF4-FFF2-40B4-BE49-F238E27FC236}">
                      <a16:creationId xmlns:a16="http://schemas.microsoft.com/office/drawing/2014/main" id="{90B6026D-F9F2-ED7A-15CE-9F2483670E42}"/>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BE5CA800-D4C1-B302-7D84-ABA7987204E3}"/>
                    </a:ext>
                  </a:extLst>
                </p:cNvPr>
                <p:cNvSpPr txBox="1"/>
                <p:nvPr/>
              </p:nvSpPr>
              <p:spPr>
                <a:xfrm rot="6362386">
                  <a:off x="2238517" y="4475708"/>
                  <a:ext cx="185845" cy="1837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N</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grpSp>
            <p:nvGrpSpPr>
              <p:cNvPr id="24" name="グループ化 23">
                <a:extLst>
                  <a:ext uri="{FF2B5EF4-FFF2-40B4-BE49-F238E27FC236}">
                    <a16:creationId xmlns:a16="http://schemas.microsoft.com/office/drawing/2014/main" id="{D4C66681-4AA8-6EB7-3714-CF71F7FAD452}"/>
                  </a:ext>
                </a:extLst>
              </p:cNvPr>
              <p:cNvGrpSpPr/>
              <p:nvPr/>
            </p:nvGrpSpPr>
            <p:grpSpPr>
              <a:xfrm rot="17525502">
                <a:off x="2340885" y="3621075"/>
                <a:ext cx="646869" cy="344966"/>
                <a:chOff x="1713117" y="4433290"/>
                <a:chExt cx="646869" cy="344966"/>
              </a:xfrm>
            </p:grpSpPr>
            <p:cxnSp>
              <p:nvCxnSpPr>
                <p:cNvPr id="25" name="直線矢印コネクタ 24">
                  <a:extLst>
                    <a:ext uri="{FF2B5EF4-FFF2-40B4-BE49-F238E27FC236}">
                      <a16:creationId xmlns:a16="http://schemas.microsoft.com/office/drawing/2014/main" id="{746F652E-B9EA-F9E4-B111-60227D8907B5}"/>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02C0BBBC-2264-EB0B-1FC4-1261E2E9FB5E}"/>
                    </a:ext>
                  </a:extLst>
                </p:cNvPr>
                <p:cNvSpPr txBox="1"/>
                <p:nvPr/>
              </p:nvSpPr>
              <p:spPr>
                <a:xfrm rot="6362386">
                  <a:off x="2033615" y="4451884"/>
                  <a:ext cx="3449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W</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grpSp>
        <p:sp>
          <p:nvSpPr>
            <p:cNvPr id="3" name="楕円 2">
              <a:extLst>
                <a:ext uri="{FF2B5EF4-FFF2-40B4-BE49-F238E27FC236}">
                  <a16:creationId xmlns:a16="http://schemas.microsoft.com/office/drawing/2014/main" id="{DDD3A5CA-5622-BF89-5F4A-F19A96B34A8D}"/>
                </a:ext>
              </a:extLst>
            </p:cNvPr>
            <p:cNvSpPr/>
            <p:nvPr/>
          </p:nvSpPr>
          <p:spPr>
            <a:xfrm>
              <a:off x="1300834" y="3894747"/>
              <a:ext cx="413045" cy="4130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35383F73-1A23-7758-3E4C-C3A9172590C1}"/>
                </a:ext>
              </a:extLst>
            </p:cNvPr>
            <p:cNvSpPr/>
            <p:nvPr/>
          </p:nvSpPr>
          <p:spPr>
            <a:xfrm>
              <a:off x="1687157" y="3716420"/>
              <a:ext cx="413045" cy="4130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2" name="スライド番号プレースホルダー 1">
            <a:extLst>
              <a:ext uri="{FF2B5EF4-FFF2-40B4-BE49-F238E27FC236}">
                <a16:creationId xmlns:a16="http://schemas.microsoft.com/office/drawing/2014/main" id="{965AF08B-D45F-E152-F8F5-C6B9D409DBE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4" name="Picture 2">
            <a:extLst>
              <a:ext uri="{FF2B5EF4-FFF2-40B4-BE49-F238E27FC236}">
                <a16:creationId xmlns:a16="http://schemas.microsoft.com/office/drawing/2014/main" id="{E5E8123B-5202-AD2F-4CC1-A50E585C2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2" y="1074726"/>
            <a:ext cx="1664677" cy="135459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グループ化 40">
            <a:extLst>
              <a:ext uri="{FF2B5EF4-FFF2-40B4-BE49-F238E27FC236}">
                <a16:creationId xmlns:a16="http://schemas.microsoft.com/office/drawing/2014/main" id="{24348962-5252-5B2B-231E-8133D7D3BC4A}"/>
              </a:ext>
            </a:extLst>
          </p:cNvPr>
          <p:cNvGrpSpPr/>
          <p:nvPr/>
        </p:nvGrpSpPr>
        <p:grpSpPr>
          <a:xfrm>
            <a:off x="3635110" y="2236499"/>
            <a:ext cx="2304964" cy="2647163"/>
            <a:chOff x="4007993" y="3220559"/>
            <a:chExt cx="2304964" cy="2647163"/>
          </a:xfrm>
        </p:grpSpPr>
        <p:pic>
          <p:nvPicPr>
            <p:cNvPr id="7" name="Picture 4" descr="undefined">
              <a:extLst>
                <a:ext uri="{FF2B5EF4-FFF2-40B4-BE49-F238E27FC236}">
                  <a16:creationId xmlns:a16="http://schemas.microsoft.com/office/drawing/2014/main" id="{E0223D8D-78F0-179C-5E8F-86CB439EF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3524">
              <a:off x="4007993" y="3402693"/>
              <a:ext cx="2304964" cy="246502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a:extLst>
                <a:ext uri="{FF2B5EF4-FFF2-40B4-BE49-F238E27FC236}">
                  <a16:creationId xmlns:a16="http://schemas.microsoft.com/office/drawing/2014/main" id="{E839A1E0-1A91-3863-4DEE-7C1CF3F89B82}"/>
                </a:ext>
              </a:extLst>
            </p:cNvPr>
            <p:cNvGrpSpPr/>
            <p:nvPr/>
          </p:nvGrpSpPr>
          <p:grpSpPr>
            <a:xfrm rot="1299324">
              <a:off x="4406416" y="5517368"/>
              <a:ext cx="710192" cy="207611"/>
              <a:chOff x="1713117" y="4452889"/>
              <a:chExt cx="710192" cy="207611"/>
            </a:xfrm>
          </p:grpSpPr>
          <p:cxnSp>
            <p:nvCxnSpPr>
              <p:cNvPr id="5" name="直線矢印コネクタ 4">
                <a:extLst>
                  <a:ext uri="{FF2B5EF4-FFF2-40B4-BE49-F238E27FC236}">
                    <a16:creationId xmlns:a16="http://schemas.microsoft.com/office/drawing/2014/main" id="{409A6E7B-A020-0A52-FFCD-F1C14B45B140}"/>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C6163C2F-EA9E-2069-B869-02A13FF9324B}"/>
                  </a:ext>
                </a:extLst>
              </p:cNvPr>
              <p:cNvSpPr txBox="1"/>
              <p:nvPr/>
            </p:nvSpPr>
            <p:spPr>
              <a:xfrm rot="6362386">
                <a:off x="2238517" y="4475708"/>
                <a:ext cx="185845" cy="1837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N</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grpSp>
          <p:nvGrpSpPr>
            <p:cNvPr id="17" name="グループ化 16">
              <a:extLst>
                <a:ext uri="{FF2B5EF4-FFF2-40B4-BE49-F238E27FC236}">
                  <a16:creationId xmlns:a16="http://schemas.microsoft.com/office/drawing/2014/main" id="{C0BB4963-C72E-9D3F-977F-652AF62ED8B4}"/>
                </a:ext>
              </a:extLst>
            </p:cNvPr>
            <p:cNvGrpSpPr/>
            <p:nvPr/>
          </p:nvGrpSpPr>
          <p:grpSpPr>
            <a:xfrm rot="17525502">
              <a:off x="4035828" y="3371511"/>
              <a:ext cx="646869" cy="344966"/>
              <a:chOff x="1713117" y="4433290"/>
              <a:chExt cx="646869" cy="344966"/>
            </a:xfrm>
          </p:grpSpPr>
          <p:cxnSp>
            <p:nvCxnSpPr>
              <p:cNvPr id="18" name="直線矢印コネクタ 17">
                <a:extLst>
                  <a:ext uri="{FF2B5EF4-FFF2-40B4-BE49-F238E27FC236}">
                    <a16:creationId xmlns:a16="http://schemas.microsoft.com/office/drawing/2014/main" id="{88B68BCD-4EA3-29FB-F328-73CB8D89FC79}"/>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C199ECEF-2F59-66F8-0F70-51A6BF6AED94}"/>
                  </a:ext>
                </a:extLst>
              </p:cNvPr>
              <p:cNvSpPr txBox="1"/>
              <p:nvPr/>
            </p:nvSpPr>
            <p:spPr>
              <a:xfrm rot="6362386">
                <a:off x="2033615" y="4451884"/>
                <a:ext cx="3449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W</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grpSp>
      <p:sp>
        <p:nvSpPr>
          <p:cNvPr id="27" name="テキスト ボックス 26">
            <a:extLst>
              <a:ext uri="{FF2B5EF4-FFF2-40B4-BE49-F238E27FC236}">
                <a16:creationId xmlns:a16="http://schemas.microsoft.com/office/drawing/2014/main" id="{42605F47-E353-00FD-A541-AD75CCECAA3B}"/>
              </a:ext>
            </a:extLst>
          </p:cNvPr>
          <p:cNvSpPr txBox="1"/>
          <p:nvPr/>
        </p:nvSpPr>
        <p:spPr>
          <a:xfrm>
            <a:off x="1030588" y="439843"/>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スネフェル王の屈折ピラミッド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28" name="テキスト ボックス 27">
            <a:extLst>
              <a:ext uri="{FF2B5EF4-FFF2-40B4-BE49-F238E27FC236}">
                <a16:creationId xmlns:a16="http://schemas.microsoft.com/office/drawing/2014/main" id="{D9B058D0-60C7-DAF6-22D3-EDF5F6012280}"/>
              </a:ext>
            </a:extLst>
          </p:cNvPr>
          <p:cNvSpPr txBox="1"/>
          <p:nvPr/>
        </p:nvSpPr>
        <p:spPr>
          <a:xfrm>
            <a:off x="4004708" y="439843"/>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スネフェル王の赤いピラミッド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29" name="テキスト ボックス 28">
            <a:extLst>
              <a:ext uri="{FF2B5EF4-FFF2-40B4-BE49-F238E27FC236}">
                <a16:creationId xmlns:a16="http://schemas.microsoft.com/office/drawing/2014/main" id="{BCCFA64F-566F-E503-8148-4D82D5426C36}"/>
              </a:ext>
            </a:extLst>
          </p:cNvPr>
          <p:cNvSpPr txBox="1"/>
          <p:nvPr/>
        </p:nvSpPr>
        <p:spPr>
          <a:xfrm>
            <a:off x="7300196" y="439843"/>
            <a:ext cx="1338828"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クフ王のピラミッド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pic>
        <p:nvPicPr>
          <p:cNvPr id="1026" name="Picture 2" descr="The Pyramid of Snefru (Red Pyramid) at Dahshur">
            <a:extLst>
              <a:ext uri="{FF2B5EF4-FFF2-40B4-BE49-F238E27FC236}">
                <a16:creationId xmlns:a16="http://schemas.microsoft.com/office/drawing/2014/main" id="{1C782FE9-B02B-6889-0B9B-A3875B64E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645" y="1036352"/>
            <a:ext cx="1533762" cy="1122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reat Pyramid of Khufu - Guardian's Egypt - Guardian's ...">
            <a:extLst>
              <a:ext uri="{FF2B5EF4-FFF2-40B4-BE49-F238E27FC236}">
                <a16:creationId xmlns:a16="http://schemas.microsoft.com/office/drawing/2014/main" id="{07013D95-1F64-82FC-024B-F526312A24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2529"/>
          <a:stretch/>
        </p:blipFill>
        <p:spPr bwMode="auto">
          <a:xfrm>
            <a:off x="5558361" y="927829"/>
            <a:ext cx="1896866" cy="1369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eed of the Phoenix - The Orion Mystery: Unlocking the Secrets of the  Pyramids">
            <a:extLst>
              <a:ext uri="{FF2B5EF4-FFF2-40B4-BE49-F238E27FC236}">
                <a16:creationId xmlns:a16="http://schemas.microsoft.com/office/drawing/2014/main" id="{97F479C6-5E0B-79FC-3A3B-5F852B9FF2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7296" y="2428958"/>
            <a:ext cx="2385482" cy="301135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CDEC981E-9B4E-923E-6954-21C85A6AD9C1}"/>
              </a:ext>
            </a:extLst>
          </p:cNvPr>
          <p:cNvGrpSpPr/>
          <p:nvPr/>
        </p:nvGrpSpPr>
        <p:grpSpPr>
          <a:xfrm rot="443397">
            <a:off x="8125869" y="5070924"/>
            <a:ext cx="710192" cy="207611"/>
            <a:chOff x="1713117" y="4452889"/>
            <a:chExt cx="710192" cy="207611"/>
          </a:xfrm>
        </p:grpSpPr>
        <p:cxnSp>
          <p:nvCxnSpPr>
            <p:cNvPr id="34" name="直線矢印コネクタ 33">
              <a:extLst>
                <a:ext uri="{FF2B5EF4-FFF2-40B4-BE49-F238E27FC236}">
                  <a16:creationId xmlns:a16="http://schemas.microsoft.com/office/drawing/2014/main" id="{91AEB0ED-4643-D37B-F6E5-B73691677449}"/>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965CAB1B-75C4-E9CA-AAD0-87A0F15F90C6}"/>
                </a:ext>
              </a:extLst>
            </p:cNvPr>
            <p:cNvSpPr txBox="1"/>
            <p:nvPr/>
          </p:nvSpPr>
          <p:spPr>
            <a:xfrm rot="6362386">
              <a:off x="2238517" y="4475708"/>
              <a:ext cx="185845" cy="1837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N</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grpSp>
        <p:nvGrpSpPr>
          <p:cNvPr id="36" name="グループ化 35">
            <a:extLst>
              <a:ext uri="{FF2B5EF4-FFF2-40B4-BE49-F238E27FC236}">
                <a16:creationId xmlns:a16="http://schemas.microsoft.com/office/drawing/2014/main" id="{A1454877-CA94-CF33-9D50-39109E97A7D6}"/>
              </a:ext>
            </a:extLst>
          </p:cNvPr>
          <p:cNvGrpSpPr/>
          <p:nvPr/>
        </p:nvGrpSpPr>
        <p:grpSpPr>
          <a:xfrm rot="18277327">
            <a:off x="6449911" y="2426365"/>
            <a:ext cx="646869" cy="344966"/>
            <a:chOff x="1713117" y="4433290"/>
            <a:chExt cx="646869" cy="344966"/>
          </a:xfrm>
        </p:grpSpPr>
        <p:cxnSp>
          <p:nvCxnSpPr>
            <p:cNvPr id="37" name="直線矢印コネクタ 36">
              <a:extLst>
                <a:ext uri="{FF2B5EF4-FFF2-40B4-BE49-F238E27FC236}">
                  <a16:creationId xmlns:a16="http://schemas.microsoft.com/office/drawing/2014/main" id="{02EAD962-A0A9-07A6-551D-F55F1F059A64}"/>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8DF3F1DA-F90D-AFCB-B656-514D4E617997}"/>
                </a:ext>
              </a:extLst>
            </p:cNvPr>
            <p:cNvSpPr txBox="1"/>
            <p:nvPr/>
          </p:nvSpPr>
          <p:spPr>
            <a:xfrm rot="6362386">
              <a:off x="2033615" y="4451884"/>
              <a:ext cx="3449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W</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sp>
        <p:nvSpPr>
          <p:cNvPr id="9" name="楕円 8">
            <a:extLst>
              <a:ext uri="{FF2B5EF4-FFF2-40B4-BE49-F238E27FC236}">
                <a16:creationId xmlns:a16="http://schemas.microsoft.com/office/drawing/2014/main" id="{BB1EDE59-05EF-B8C0-3955-079B3A388474}"/>
              </a:ext>
            </a:extLst>
          </p:cNvPr>
          <p:cNvSpPr/>
          <p:nvPr/>
        </p:nvSpPr>
        <p:spPr>
          <a:xfrm>
            <a:off x="7660971" y="3113978"/>
            <a:ext cx="644026" cy="6440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50A48D8F-0805-1995-BA41-9CDA26839424}"/>
              </a:ext>
            </a:extLst>
          </p:cNvPr>
          <p:cNvSpPr/>
          <p:nvPr/>
        </p:nvSpPr>
        <p:spPr>
          <a:xfrm>
            <a:off x="9130803" y="5093434"/>
            <a:ext cx="491626" cy="4916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nvGrpSpPr>
          <p:cNvPr id="43" name="グループ化 42">
            <a:extLst>
              <a:ext uri="{FF2B5EF4-FFF2-40B4-BE49-F238E27FC236}">
                <a16:creationId xmlns:a16="http://schemas.microsoft.com/office/drawing/2014/main" id="{69A43DC9-7BFD-2B57-9192-DC26E8D12DD5}"/>
              </a:ext>
            </a:extLst>
          </p:cNvPr>
          <p:cNvGrpSpPr/>
          <p:nvPr/>
        </p:nvGrpSpPr>
        <p:grpSpPr>
          <a:xfrm>
            <a:off x="5875461" y="3876037"/>
            <a:ext cx="1851475" cy="1369423"/>
            <a:chOff x="6139631" y="5718601"/>
            <a:chExt cx="1506630" cy="1114362"/>
          </a:xfrm>
        </p:grpSpPr>
        <p:pic>
          <p:nvPicPr>
            <p:cNvPr id="11" name="Picture 2" descr="The building of the great pyramid of Khufu (Cheops) in Giza -details of the  chambers and shafts">
              <a:extLst>
                <a:ext uri="{FF2B5EF4-FFF2-40B4-BE49-F238E27FC236}">
                  <a16:creationId xmlns:a16="http://schemas.microsoft.com/office/drawing/2014/main" id="{4DD80D86-7662-3300-5C5D-72DDD3BE49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2730" r="44617"/>
            <a:stretch/>
          </p:blipFill>
          <p:spPr bwMode="auto">
            <a:xfrm>
              <a:off x="6335592" y="5718601"/>
              <a:ext cx="1171533" cy="88491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840CA69F-3F4C-4571-09BC-EBDB5BAB14B4}"/>
                </a:ext>
              </a:extLst>
            </p:cNvPr>
            <p:cNvGrpSpPr/>
            <p:nvPr/>
          </p:nvGrpSpPr>
          <p:grpSpPr>
            <a:xfrm rot="15270963">
              <a:off x="5988679" y="5926066"/>
              <a:ext cx="646869" cy="344966"/>
              <a:chOff x="1713117" y="4433290"/>
              <a:chExt cx="646869" cy="344966"/>
            </a:xfrm>
          </p:grpSpPr>
          <p:cxnSp>
            <p:nvCxnSpPr>
              <p:cNvPr id="13" name="直線矢印コネクタ 12">
                <a:extLst>
                  <a:ext uri="{FF2B5EF4-FFF2-40B4-BE49-F238E27FC236}">
                    <a16:creationId xmlns:a16="http://schemas.microsoft.com/office/drawing/2014/main" id="{DD19B751-433F-1FE0-195A-3C3418169CE5}"/>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D4340810-C026-3A19-47B5-BC9CA64D46E3}"/>
                  </a:ext>
                </a:extLst>
              </p:cNvPr>
              <p:cNvSpPr txBox="1"/>
              <p:nvPr/>
            </p:nvSpPr>
            <p:spPr>
              <a:xfrm rot="6362386">
                <a:off x="2033615" y="4451884"/>
                <a:ext cx="3449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W</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grpSp>
          <p:nvGrpSpPr>
            <p:cNvPr id="15" name="グループ化 14">
              <a:extLst>
                <a:ext uri="{FF2B5EF4-FFF2-40B4-BE49-F238E27FC236}">
                  <a16:creationId xmlns:a16="http://schemas.microsoft.com/office/drawing/2014/main" id="{B990A12C-B32B-2A6C-848E-FD5FE26B5D6A}"/>
                </a:ext>
              </a:extLst>
            </p:cNvPr>
            <p:cNvGrpSpPr/>
            <p:nvPr/>
          </p:nvGrpSpPr>
          <p:grpSpPr>
            <a:xfrm rot="20720948">
              <a:off x="6936069" y="6625352"/>
              <a:ext cx="710192" cy="207611"/>
              <a:chOff x="1713117" y="4452889"/>
              <a:chExt cx="710192" cy="207611"/>
            </a:xfrm>
          </p:grpSpPr>
          <p:cxnSp>
            <p:nvCxnSpPr>
              <p:cNvPr id="30" name="直線矢印コネクタ 29">
                <a:extLst>
                  <a:ext uri="{FF2B5EF4-FFF2-40B4-BE49-F238E27FC236}">
                    <a16:creationId xmlns:a16="http://schemas.microsoft.com/office/drawing/2014/main" id="{669D47D5-7E1C-F74D-E310-D6AE3B4FF06D}"/>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0330A440-0FA7-AC5B-0DCD-D458274F5694}"/>
                  </a:ext>
                </a:extLst>
              </p:cNvPr>
              <p:cNvSpPr txBox="1"/>
              <p:nvPr/>
            </p:nvSpPr>
            <p:spPr>
              <a:xfrm rot="6362386">
                <a:off x="2238517" y="4475708"/>
                <a:ext cx="185845" cy="1837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N</a:t>
                </a:r>
                <a:endPar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grpSp>
      <p:sp>
        <p:nvSpPr>
          <p:cNvPr id="39" name="テキスト ボックス 38">
            <a:extLst>
              <a:ext uri="{FF2B5EF4-FFF2-40B4-BE49-F238E27FC236}">
                <a16:creationId xmlns:a16="http://schemas.microsoft.com/office/drawing/2014/main" id="{A7910B3B-F4B7-3306-60B9-75843F39911D}"/>
              </a:ext>
            </a:extLst>
          </p:cNvPr>
          <p:cNvSpPr txBox="1"/>
          <p:nvPr/>
        </p:nvSpPr>
        <p:spPr>
          <a:xfrm>
            <a:off x="138856" y="5079958"/>
            <a:ext cx="247795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東西方向の通路と玄室に「死の神オシリス」を封印することを意図した。</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北向き玄室にはイシス神を、西向き玄室にはオシリス神を祭った。</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イシスは豊穣の女神であり、その兄であるオシリスは死を司る冥界の神である。</a:t>
            </a:r>
          </a:p>
        </p:txBody>
      </p:sp>
      <p:sp>
        <p:nvSpPr>
          <p:cNvPr id="42" name="テキスト ボックス 41">
            <a:extLst>
              <a:ext uri="{FF2B5EF4-FFF2-40B4-BE49-F238E27FC236}">
                <a16:creationId xmlns:a16="http://schemas.microsoft.com/office/drawing/2014/main" id="{1FB508E3-A9F7-43B7-FEB1-3F9F5742847B}"/>
              </a:ext>
            </a:extLst>
          </p:cNvPr>
          <p:cNvSpPr txBox="1"/>
          <p:nvPr/>
        </p:nvSpPr>
        <p:spPr>
          <a:xfrm>
            <a:off x="2972577" y="5165912"/>
            <a:ext cx="274934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北に開く通路の奥の玄室のさらに奥に、神棚としてに「死の神オシリス」のための祭室を東西方向につくった。</a:t>
            </a:r>
          </a:p>
        </p:txBody>
      </p:sp>
      <p:sp>
        <p:nvSpPr>
          <p:cNvPr id="44" name="テキスト ボックス 43">
            <a:extLst>
              <a:ext uri="{FF2B5EF4-FFF2-40B4-BE49-F238E27FC236}">
                <a16:creationId xmlns:a16="http://schemas.microsoft.com/office/drawing/2014/main" id="{79A905DD-3F4B-2E05-CF98-9FD9708D5075}"/>
              </a:ext>
            </a:extLst>
          </p:cNvPr>
          <p:cNvSpPr txBox="1"/>
          <p:nvPr/>
        </p:nvSpPr>
        <p:spPr>
          <a:xfrm>
            <a:off x="5564498" y="5523363"/>
            <a:ext cx="33034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オシリスのための祭室である王の間に続く大回廊は切妻構造の天井が特徴であり、赤いピラミッドの３連玄室構造と類似している。</a:t>
            </a:r>
          </a:p>
        </p:txBody>
      </p:sp>
      <p:pic>
        <p:nvPicPr>
          <p:cNvPr id="45" name="Picture 2" descr="古代エジプトの神々">
            <a:extLst>
              <a:ext uri="{FF2B5EF4-FFF2-40B4-BE49-F238E27FC236}">
                <a16:creationId xmlns:a16="http://schemas.microsoft.com/office/drawing/2014/main" id="{ECE1357D-42AA-B5E2-1169-9C17B27F1D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202" y="2473574"/>
            <a:ext cx="613578" cy="14024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FBB05F02-591B-AF8E-259B-E36F56E327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7285" y="3500807"/>
            <a:ext cx="656384" cy="14410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古代エジプトの神々">
            <a:extLst>
              <a:ext uri="{FF2B5EF4-FFF2-40B4-BE49-F238E27FC236}">
                <a16:creationId xmlns:a16="http://schemas.microsoft.com/office/drawing/2014/main" id="{72C0FE92-B883-88FA-9A54-E509439818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984" y="871055"/>
            <a:ext cx="613578" cy="140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221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4EB9-41BC-055F-3F07-C578E83E11D0}"/>
            </a:ext>
          </a:extLst>
        </p:cNvPr>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14F71BA5-E2B6-776F-A04D-53A776DD7166}"/>
              </a:ext>
            </a:extLst>
          </p:cNvPr>
          <p:cNvGrpSpPr/>
          <p:nvPr/>
        </p:nvGrpSpPr>
        <p:grpSpPr>
          <a:xfrm>
            <a:off x="1296596" y="2178295"/>
            <a:ext cx="1997921" cy="2872301"/>
            <a:chOff x="974073" y="3213237"/>
            <a:chExt cx="1997921" cy="2872301"/>
          </a:xfrm>
        </p:grpSpPr>
        <p:grpSp>
          <p:nvGrpSpPr>
            <p:cNvPr id="31" name="グループ化 30">
              <a:extLst>
                <a:ext uri="{FF2B5EF4-FFF2-40B4-BE49-F238E27FC236}">
                  <a16:creationId xmlns:a16="http://schemas.microsoft.com/office/drawing/2014/main" id="{6382F911-9124-C0E3-6698-18592E7313C8}"/>
                </a:ext>
              </a:extLst>
            </p:cNvPr>
            <p:cNvGrpSpPr/>
            <p:nvPr/>
          </p:nvGrpSpPr>
          <p:grpSpPr>
            <a:xfrm>
              <a:off x="974073" y="3213237"/>
              <a:ext cx="1997921" cy="2872301"/>
              <a:chOff x="838882" y="3171597"/>
              <a:chExt cx="1997921" cy="2872301"/>
            </a:xfrm>
          </p:grpSpPr>
          <p:pic>
            <p:nvPicPr>
              <p:cNvPr id="23" name="Picture 2">
                <a:extLst>
                  <a:ext uri="{FF2B5EF4-FFF2-40B4-BE49-F238E27FC236}">
                    <a16:creationId xmlns:a16="http://schemas.microsoft.com/office/drawing/2014/main" id="{9F7F9A99-C45A-9758-9351-E11DCEF05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82" y="3171597"/>
                <a:ext cx="1925497" cy="264068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グループ化 19">
                <a:extLst>
                  <a:ext uri="{FF2B5EF4-FFF2-40B4-BE49-F238E27FC236}">
                    <a16:creationId xmlns:a16="http://schemas.microsoft.com/office/drawing/2014/main" id="{06CDECC4-E908-9488-AF98-4BF306605BCF}"/>
                  </a:ext>
                </a:extLst>
              </p:cNvPr>
              <p:cNvGrpSpPr/>
              <p:nvPr/>
            </p:nvGrpSpPr>
            <p:grpSpPr>
              <a:xfrm rot="520337">
                <a:off x="1813222" y="5836287"/>
                <a:ext cx="710192" cy="207611"/>
                <a:chOff x="1713117" y="4452889"/>
                <a:chExt cx="710192" cy="207611"/>
              </a:xfrm>
            </p:grpSpPr>
            <p:cxnSp>
              <p:nvCxnSpPr>
                <p:cNvPr id="21" name="直線矢印コネクタ 20">
                  <a:extLst>
                    <a:ext uri="{FF2B5EF4-FFF2-40B4-BE49-F238E27FC236}">
                      <a16:creationId xmlns:a16="http://schemas.microsoft.com/office/drawing/2014/main" id="{F2634BF0-2F27-0C85-A2FC-D137A295F2D1}"/>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17EAA214-345F-3D58-94B6-0D58669D0065}"/>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grpSp>
            <p:nvGrpSpPr>
              <p:cNvPr id="24" name="グループ化 23">
                <a:extLst>
                  <a:ext uri="{FF2B5EF4-FFF2-40B4-BE49-F238E27FC236}">
                    <a16:creationId xmlns:a16="http://schemas.microsoft.com/office/drawing/2014/main" id="{F2FFE8FC-0F12-E2C1-2741-E6B5755AB9D3}"/>
                  </a:ext>
                </a:extLst>
              </p:cNvPr>
              <p:cNvGrpSpPr/>
              <p:nvPr/>
            </p:nvGrpSpPr>
            <p:grpSpPr>
              <a:xfrm rot="17525502">
                <a:off x="2340885" y="3621075"/>
                <a:ext cx="646869" cy="344966"/>
                <a:chOff x="1713117" y="4433290"/>
                <a:chExt cx="646869" cy="344966"/>
              </a:xfrm>
            </p:grpSpPr>
            <p:cxnSp>
              <p:nvCxnSpPr>
                <p:cNvPr id="25" name="直線矢印コネクタ 24">
                  <a:extLst>
                    <a:ext uri="{FF2B5EF4-FFF2-40B4-BE49-F238E27FC236}">
                      <a16:creationId xmlns:a16="http://schemas.microsoft.com/office/drawing/2014/main" id="{D9ECF5C7-4CA5-2E4A-B39B-1E84C72FE42C}"/>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88E706B9-9801-DC43-0BA7-54E48FB7B3AA}"/>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grpSp>
        <p:sp>
          <p:nvSpPr>
            <p:cNvPr id="3" name="楕円 2">
              <a:extLst>
                <a:ext uri="{FF2B5EF4-FFF2-40B4-BE49-F238E27FC236}">
                  <a16:creationId xmlns:a16="http://schemas.microsoft.com/office/drawing/2014/main" id="{4947E9F2-472C-814F-F58D-045DE6A8B4F1}"/>
                </a:ext>
              </a:extLst>
            </p:cNvPr>
            <p:cNvSpPr/>
            <p:nvPr/>
          </p:nvSpPr>
          <p:spPr>
            <a:xfrm>
              <a:off x="1300834" y="3894747"/>
              <a:ext cx="413045" cy="4130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99CE83AD-800C-76E7-4EA9-46EAF79FF5DA}"/>
                </a:ext>
              </a:extLst>
            </p:cNvPr>
            <p:cNvSpPr/>
            <p:nvPr/>
          </p:nvSpPr>
          <p:spPr>
            <a:xfrm>
              <a:off x="1687157" y="3716420"/>
              <a:ext cx="413045" cy="4130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スライド番号プレースホルダー 1">
            <a:extLst>
              <a:ext uri="{FF2B5EF4-FFF2-40B4-BE49-F238E27FC236}">
                <a16:creationId xmlns:a16="http://schemas.microsoft.com/office/drawing/2014/main" id="{EFFDAE54-EE92-BBB0-CD7F-FABB4A88555B}"/>
              </a:ext>
            </a:extLst>
          </p:cNvPr>
          <p:cNvSpPr>
            <a:spLocks noGrp="1"/>
          </p:cNvSpPr>
          <p:nvPr>
            <p:ph type="sldNum" sz="quarter" idx="12"/>
          </p:nvPr>
        </p:nvSpPr>
        <p:spPr/>
        <p:txBody>
          <a:bodyPr/>
          <a:lstStyle/>
          <a:p>
            <a:fld id="{EC148AD2-1B53-4099-9276-3B391BC86C7A}" type="slidenum">
              <a:rPr kumimoji="1" lang="ja-JP" altLang="en-US" smtClean="0"/>
              <a:t>29</a:t>
            </a:fld>
            <a:endParaRPr kumimoji="1" lang="ja-JP" altLang="en-US"/>
          </a:p>
        </p:txBody>
      </p:sp>
      <p:pic>
        <p:nvPicPr>
          <p:cNvPr id="4" name="Picture 2">
            <a:extLst>
              <a:ext uri="{FF2B5EF4-FFF2-40B4-BE49-F238E27FC236}">
                <a16:creationId xmlns:a16="http://schemas.microsoft.com/office/drawing/2014/main" id="{E20791F6-CB15-8ED0-62A5-E87399419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2" y="1074726"/>
            <a:ext cx="1664677" cy="1354590"/>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a:extLst>
              <a:ext uri="{FF2B5EF4-FFF2-40B4-BE49-F238E27FC236}">
                <a16:creationId xmlns:a16="http://schemas.microsoft.com/office/drawing/2014/main" id="{49AA6AA9-DD45-2A6C-A9C9-8B303573A827}"/>
              </a:ext>
            </a:extLst>
          </p:cNvPr>
          <p:cNvSpPr txBox="1"/>
          <p:nvPr/>
        </p:nvSpPr>
        <p:spPr>
          <a:xfrm>
            <a:off x="1030588" y="439843"/>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スネフェル王の屈折ピラミッド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29" name="テキスト ボックス 28">
            <a:extLst>
              <a:ext uri="{FF2B5EF4-FFF2-40B4-BE49-F238E27FC236}">
                <a16:creationId xmlns:a16="http://schemas.microsoft.com/office/drawing/2014/main" id="{253DA70F-0CD4-EEEC-2959-C6872CC8E09F}"/>
              </a:ext>
            </a:extLst>
          </p:cNvPr>
          <p:cNvSpPr txBox="1"/>
          <p:nvPr/>
        </p:nvSpPr>
        <p:spPr>
          <a:xfrm>
            <a:off x="7300196" y="439843"/>
            <a:ext cx="1338828"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クフ王のピラミッド</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王の間</a:t>
            </a:r>
            <a:endParaRPr kumimoji="1" lang="en-US" altLang="ja-JP"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pic>
        <p:nvPicPr>
          <p:cNvPr id="1028" name="Picture 4" descr="The Great Pyramid of Khufu - Guardian's Egypt - Guardian's ...">
            <a:extLst>
              <a:ext uri="{FF2B5EF4-FFF2-40B4-BE49-F238E27FC236}">
                <a16:creationId xmlns:a16="http://schemas.microsoft.com/office/drawing/2014/main" id="{F18895D3-7A01-2AC6-9E28-6191EB3871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529"/>
          <a:stretch/>
        </p:blipFill>
        <p:spPr bwMode="auto">
          <a:xfrm>
            <a:off x="5558361" y="927829"/>
            <a:ext cx="1896866" cy="1369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eed of the Phoenix - The Orion Mystery: Unlocking the Secrets of the  Pyramids">
            <a:extLst>
              <a:ext uri="{FF2B5EF4-FFF2-40B4-BE49-F238E27FC236}">
                <a16:creationId xmlns:a16="http://schemas.microsoft.com/office/drawing/2014/main" id="{40C90C8C-F59D-8B31-43FF-3C839267B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7296" y="2428958"/>
            <a:ext cx="2385482" cy="301135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DCC0700B-961D-8B7F-4521-A78D6B62BBF6}"/>
              </a:ext>
            </a:extLst>
          </p:cNvPr>
          <p:cNvGrpSpPr/>
          <p:nvPr/>
        </p:nvGrpSpPr>
        <p:grpSpPr>
          <a:xfrm rot="443397">
            <a:off x="8125869" y="5070924"/>
            <a:ext cx="710192" cy="207611"/>
            <a:chOff x="1713117" y="4452889"/>
            <a:chExt cx="710192" cy="207611"/>
          </a:xfrm>
        </p:grpSpPr>
        <p:cxnSp>
          <p:nvCxnSpPr>
            <p:cNvPr id="34" name="直線矢印コネクタ 33">
              <a:extLst>
                <a:ext uri="{FF2B5EF4-FFF2-40B4-BE49-F238E27FC236}">
                  <a16:creationId xmlns:a16="http://schemas.microsoft.com/office/drawing/2014/main" id="{3F145890-F4B7-10C7-E2FF-4988E1C7F2D0}"/>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37E57AEE-6C74-F396-0921-3BEC1CC0BBB9}"/>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grpSp>
        <p:nvGrpSpPr>
          <p:cNvPr id="36" name="グループ化 35">
            <a:extLst>
              <a:ext uri="{FF2B5EF4-FFF2-40B4-BE49-F238E27FC236}">
                <a16:creationId xmlns:a16="http://schemas.microsoft.com/office/drawing/2014/main" id="{C7E3772D-AEC8-26B4-B6D0-A7F4CB332478}"/>
              </a:ext>
            </a:extLst>
          </p:cNvPr>
          <p:cNvGrpSpPr/>
          <p:nvPr/>
        </p:nvGrpSpPr>
        <p:grpSpPr>
          <a:xfrm rot="18277327">
            <a:off x="6449911" y="2426365"/>
            <a:ext cx="646869" cy="344966"/>
            <a:chOff x="1713117" y="4433290"/>
            <a:chExt cx="646869" cy="344966"/>
          </a:xfrm>
        </p:grpSpPr>
        <p:cxnSp>
          <p:nvCxnSpPr>
            <p:cNvPr id="37" name="直線矢印コネクタ 36">
              <a:extLst>
                <a:ext uri="{FF2B5EF4-FFF2-40B4-BE49-F238E27FC236}">
                  <a16:creationId xmlns:a16="http://schemas.microsoft.com/office/drawing/2014/main" id="{D8FB5D9C-3CCD-497D-E11C-7B2C5BE77293}"/>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76B10064-943C-A65E-FAC3-B08E18FACBAB}"/>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sp>
        <p:nvSpPr>
          <p:cNvPr id="9" name="楕円 8">
            <a:extLst>
              <a:ext uri="{FF2B5EF4-FFF2-40B4-BE49-F238E27FC236}">
                <a16:creationId xmlns:a16="http://schemas.microsoft.com/office/drawing/2014/main" id="{6724B2B8-8F84-EB9A-6FC5-F854E4EEEE6D}"/>
              </a:ext>
            </a:extLst>
          </p:cNvPr>
          <p:cNvSpPr/>
          <p:nvPr/>
        </p:nvSpPr>
        <p:spPr>
          <a:xfrm>
            <a:off x="7660971" y="3113978"/>
            <a:ext cx="644026" cy="6440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660023B3-3D66-290F-989B-5EEC48AF6D88}"/>
              </a:ext>
            </a:extLst>
          </p:cNvPr>
          <p:cNvSpPr/>
          <p:nvPr/>
        </p:nvSpPr>
        <p:spPr>
          <a:xfrm>
            <a:off x="9130803" y="5093434"/>
            <a:ext cx="491626" cy="4916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4432E9D3-205D-E0FE-AB56-8E6B731BD8DE}"/>
              </a:ext>
            </a:extLst>
          </p:cNvPr>
          <p:cNvGrpSpPr/>
          <p:nvPr/>
        </p:nvGrpSpPr>
        <p:grpSpPr>
          <a:xfrm>
            <a:off x="5875461" y="3876037"/>
            <a:ext cx="1851475" cy="1369423"/>
            <a:chOff x="6139631" y="5718601"/>
            <a:chExt cx="1506630" cy="1114362"/>
          </a:xfrm>
        </p:grpSpPr>
        <p:pic>
          <p:nvPicPr>
            <p:cNvPr id="11" name="Picture 2" descr="The building of the great pyramid of Khufu (Cheops) in Giza -details of the  chambers and shafts">
              <a:extLst>
                <a:ext uri="{FF2B5EF4-FFF2-40B4-BE49-F238E27FC236}">
                  <a16:creationId xmlns:a16="http://schemas.microsoft.com/office/drawing/2014/main" id="{C9FCC665-65C6-2470-62A8-FC5BE8F74A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2730" r="44617"/>
            <a:stretch/>
          </p:blipFill>
          <p:spPr bwMode="auto">
            <a:xfrm>
              <a:off x="6335592" y="5718601"/>
              <a:ext cx="1171533" cy="88491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8437F14F-4D0F-16EF-2668-F29ACCC4082D}"/>
                </a:ext>
              </a:extLst>
            </p:cNvPr>
            <p:cNvGrpSpPr/>
            <p:nvPr/>
          </p:nvGrpSpPr>
          <p:grpSpPr>
            <a:xfrm rot="15270963">
              <a:off x="5988679" y="5926066"/>
              <a:ext cx="646869" cy="344966"/>
              <a:chOff x="1713117" y="4433290"/>
              <a:chExt cx="646869" cy="344966"/>
            </a:xfrm>
          </p:grpSpPr>
          <p:cxnSp>
            <p:nvCxnSpPr>
              <p:cNvPr id="13" name="直線矢印コネクタ 12">
                <a:extLst>
                  <a:ext uri="{FF2B5EF4-FFF2-40B4-BE49-F238E27FC236}">
                    <a16:creationId xmlns:a16="http://schemas.microsoft.com/office/drawing/2014/main" id="{4CD9F3BF-7358-0729-290D-0022A91DF486}"/>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D3C1B17D-1C4B-B8F6-8C31-8280C9843B91}"/>
                  </a:ext>
                </a:extLst>
              </p:cNvPr>
              <p:cNvSpPr txBox="1"/>
              <p:nvPr/>
            </p:nvSpPr>
            <p:spPr>
              <a:xfrm rot="6362386">
                <a:off x="2033615" y="4451884"/>
                <a:ext cx="344966" cy="307777"/>
              </a:xfrm>
              <a:prstGeom prst="rect">
                <a:avLst/>
              </a:prstGeom>
              <a:noFill/>
            </p:spPr>
            <p:txBody>
              <a:bodyPr wrap="none" rtlCol="0">
                <a:spAutoFit/>
              </a:bodyPr>
              <a:lstStyle/>
              <a:p>
                <a:pPr algn="l"/>
                <a:r>
                  <a:rPr kumimoji="1" lang="en-US" altLang="ja-JP" sz="1400" dirty="0"/>
                  <a:t>W</a:t>
                </a:r>
                <a:endParaRPr kumimoji="1" lang="ja-JP" altLang="en-US" sz="1400" dirty="0"/>
              </a:p>
            </p:txBody>
          </p:sp>
        </p:grpSp>
        <p:grpSp>
          <p:nvGrpSpPr>
            <p:cNvPr id="15" name="グループ化 14">
              <a:extLst>
                <a:ext uri="{FF2B5EF4-FFF2-40B4-BE49-F238E27FC236}">
                  <a16:creationId xmlns:a16="http://schemas.microsoft.com/office/drawing/2014/main" id="{32C14750-3368-9E82-1581-2986C57567A0}"/>
                </a:ext>
              </a:extLst>
            </p:cNvPr>
            <p:cNvGrpSpPr/>
            <p:nvPr/>
          </p:nvGrpSpPr>
          <p:grpSpPr>
            <a:xfrm rot="20720948">
              <a:off x="6936069" y="6625352"/>
              <a:ext cx="710192" cy="207611"/>
              <a:chOff x="1713117" y="4452889"/>
              <a:chExt cx="710192" cy="207611"/>
            </a:xfrm>
          </p:grpSpPr>
          <p:cxnSp>
            <p:nvCxnSpPr>
              <p:cNvPr id="30" name="直線矢印コネクタ 29">
                <a:extLst>
                  <a:ext uri="{FF2B5EF4-FFF2-40B4-BE49-F238E27FC236}">
                    <a16:creationId xmlns:a16="http://schemas.microsoft.com/office/drawing/2014/main" id="{CF7C768E-9DFC-A52D-5E1D-E42A9E269C5C}"/>
                  </a:ext>
                </a:extLst>
              </p:cNvPr>
              <p:cNvCxnSpPr>
                <a:cxnSpLocks/>
              </p:cNvCxnSpPr>
              <p:nvPr/>
            </p:nvCxnSpPr>
            <p:spPr>
              <a:xfrm>
                <a:off x="1713117" y="4452889"/>
                <a:ext cx="397732" cy="11835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3C183489-5B7E-7709-417A-A947D848BB3E}"/>
                  </a:ext>
                </a:extLst>
              </p:cNvPr>
              <p:cNvSpPr txBox="1"/>
              <p:nvPr/>
            </p:nvSpPr>
            <p:spPr>
              <a:xfrm rot="6362386">
                <a:off x="2238517" y="4475708"/>
                <a:ext cx="185845" cy="183739"/>
              </a:xfrm>
              <a:prstGeom prst="rect">
                <a:avLst/>
              </a:prstGeom>
              <a:noFill/>
            </p:spPr>
            <p:txBody>
              <a:bodyPr wrap="none" rtlCol="0">
                <a:spAutoFit/>
              </a:bodyPr>
              <a:lstStyle/>
              <a:p>
                <a:pPr algn="l"/>
                <a:r>
                  <a:rPr kumimoji="1" lang="en-US" altLang="ja-JP" sz="1400" dirty="0"/>
                  <a:t>N</a:t>
                </a:r>
                <a:endParaRPr kumimoji="1" lang="ja-JP" altLang="en-US" sz="1400" dirty="0"/>
              </a:p>
            </p:txBody>
          </p:sp>
        </p:grpSp>
      </p:grpSp>
      <p:sp>
        <p:nvSpPr>
          <p:cNvPr id="39" name="テキスト ボックス 38">
            <a:extLst>
              <a:ext uri="{FF2B5EF4-FFF2-40B4-BE49-F238E27FC236}">
                <a16:creationId xmlns:a16="http://schemas.microsoft.com/office/drawing/2014/main" id="{DCCFE00B-6C96-69A0-8277-2234DED6B3AE}"/>
              </a:ext>
            </a:extLst>
          </p:cNvPr>
          <p:cNvSpPr txBox="1"/>
          <p:nvPr/>
        </p:nvSpPr>
        <p:spPr>
          <a:xfrm>
            <a:off x="109928" y="5219378"/>
            <a:ext cx="2979125" cy="1200329"/>
          </a:xfrm>
          <a:prstGeom prst="rect">
            <a:avLst/>
          </a:prstGeom>
          <a:noFill/>
        </p:spPr>
        <p:txBody>
          <a:bodyPr wrap="square" rtlCol="0">
            <a:spAutoFit/>
          </a:bodyPr>
          <a:lstStyle/>
          <a:p>
            <a:pPr algn="l"/>
            <a:r>
              <a:rPr kumimoji="1" lang="ja-JP" altLang="en-US" sz="1200" dirty="0"/>
              <a:t>東西方向の通路と玄室に「死の神オシリス」を封印することを意図した。</a:t>
            </a:r>
            <a:endParaRPr kumimoji="1" lang="en-US" altLang="ja-JP" sz="1200" dirty="0"/>
          </a:p>
          <a:p>
            <a:pPr algn="l"/>
            <a:r>
              <a:rPr kumimoji="1" lang="ja-JP" altLang="en-US" sz="1200" dirty="0"/>
              <a:t>北向き玄室にはイシス神を、西向き玄室にはオシリス神を祭った。</a:t>
            </a:r>
            <a:endParaRPr kumimoji="1" lang="en-US" altLang="ja-JP" sz="1200" dirty="0"/>
          </a:p>
          <a:p>
            <a:pPr algn="l"/>
            <a:r>
              <a:rPr kumimoji="1" lang="ja-JP" altLang="en-US" sz="1200" dirty="0"/>
              <a:t>イシスは豊穣の女神であり、その兄であるオシリスは死を司る冥界の神である。</a:t>
            </a:r>
          </a:p>
        </p:txBody>
      </p:sp>
      <p:sp>
        <p:nvSpPr>
          <p:cNvPr id="44" name="テキスト ボックス 43">
            <a:extLst>
              <a:ext uri="{FF2B5EF4-FFF2-40B4-BE49-F238E27FC236}">
                <a16:creationId xmlns:a16="http://schemas.microsoft.com/office/drawing/2014/main" id="{D806ECF3-B36C-E4D2-9865-46FE84209A38}"/>
              </a:ext>
            </a:extLst>
          </p:cNvPr>
          <p:cNvSpPr txBox="1"/>
          <p:nvPr/>
        </p:nvSpPr>
        <p:spPr>
          <a:xfrm>
            <a:off x="5564498" y="5523363"/>
            <a:ext cx="3303488" cy="646331"/>
          </a:xfrm>
          <a:prstGeom prst="rect">
            <a:avLst/>
          </a:prstGeom>
          <a:noFill/>
        </p:spPr>
        <p:txBody>
          <a:bodyPr wrap="square" rtlCol="0">
            <a:spAutoFit/>
          </a:bodyPr>
          <a:lstStyle/>
          <a:p>
            <a:pPr algn="l"/>
            <a:r>
              <a:rPr kumimoji="1" lang="ja-JP" altLang="en-US" sz="1200" dirty="0"/>
              <a:t>オシリスのための祭室である王の間に続く大回廊は切妻構造の天井が特徴であり、赤いピラミッドの３連玄室構造と類似している。</a:t>
            </a:r>
          </a:p>
        </p:txBody>
      </p:sp>
      <p:pic>
        <p:nvPicPr>
          <p:cNvPr id="45" name="Picture 2" descr="古代エジプトの神々">
            <a:extLst>
              <a:ext uri="{FF2B5EF4-FFF2-40B4-BE49-F238E27FC236}">
                <a16:creationId xmlns:a16="http://schemas.microsoft.com/office/drawing/2014/main" id="{82F28E89-8812-CA87-4BD9-B9CF7D5DDC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202" y="2473574"/>
            <a:ext cx="613578" cy="14024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9301AC76-7E6D-10BF-B285-05F056A3DC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7285" y="3500807"/>
            <a:ext cx="656384" cy="1441060"/>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F70AFD9A-F9AF-CC3E-FFCD-0A988E175F6E}"/>
              </a:ext>
            </a:extLst>
          </p:cNvPr>
          <p:cNvSpPr txBox="1"/>
          <p:nvPr/>
        </p:nvSpPr>
        <p:spPr>
          <a:xfrm>
            <a:off x="3117981" y="439843"/>
            <a:ext cx="2318610" cy="646331"/>
          </a:xfrm>
          <a:prstGeom prst="rect">
            <a:avLst/>
          </a:prstGeom>
          <a:solidFill>
            <a:schemeClr val="bg1"/>
          </a:solidFill>
          <a:ln>
            <a:solidFill>
              <a:schemeClr val="tx1"/>
            </a:solidFill>
          </a:ln>
        </p:spPr>
        <p:txBody>
          <a:bodyPr wrap="square" rtlCol="0">
            <a:spAutoFit/>
          </a:bodyPr>
          <a:lstStyle/>
          <a:p>
            <a:pPr algn="l"/>
            <a:r>
              <a:rPr kumimoji="1" lang="ja-JP" altLang="en-US" sz="1200" dirty="0"/>
              <a:t>クフ王のピラミッドの王の間は</a:t>
            </a:r>
            <a:endParaRPr kumimoji="1" lang="en-US" altLang="ja-JP" sz="1200" dirty="0"/>
          </a:p>
          <a:p>
            <a:pPr algn="l"/>
            <a:r>
              <a:rPr kumimoji="1" lang="ja-JP" altLang="en-US" sz="1200" dirty="0"/>
              <a:t>２式のトラップを有する</a:t>
            </a:r>
            <a:endParaRPr kumimoji="1" lang="en-US" altLang="ja-JP" sz="1200" dirty="0"/>
          </a:p>
          <a:p>
            <a:pPr algn="l"/>
            <a:r>
              <a:rPr kumimoji="1" lang="ja-JP" altLang="en-US" sz="1200" dirty="0"/>
              <a:t>「オシリス向け」の祭室である。</a:t>
            </a:r>
          </a:p>
        </p:txBody>
      </p:sp>
      <p:sp>
        <p:nvSpPr>
          <p:cNvPr id="48" name="テキスト ボックス 47">
            <a:extLst>
              <a:ext uri="{FF2B5EF4-FFF2-40B4-BE49-F238E27FC236}">
                <a16:creationId xmlns:a16="http://schemas.microsoft.com/office/drawing/2014/main" id="{5B331194-F648-2B54-4865-7C6A3B31AEC5}"/>
              </a:ext>
            </a:extLst>
          </p:cNvPr>
          <p:cNvSpPr txBox="1"/>
          <p:nvPr/>
        </p:nvSpPr>
        <p:spPr>
          <a:xfrm>
            <a:off x="3396909" y="1198120"/>
            <a:ext cx="2572764" cy="1200329"/>
          </a:xfrm>
          <a:prstGeom prst="rect">
            <a:avLst/>
          </a:prstGeom>
          <a:solidFill>
            <a:schemeClr val="bg1"/>
          </a:solidFill>
          <a:ln>
            <a:solidFill>
              <a:schemeClr val="tx1"/>
            </a:solidFill>
          </a:ln>
        </p:spPr>
        <p:txBody>
          <a:bodyPr wrap="square" rtlCol="0">
            <a:spAutoFit/>
          </a:bodyPr>
          <a:lstStyle/>
          <a:p>
            <a:pPr algn="l"/>
            <a:r>
              <a:rPr kumimoji="1" lang="ja-JP" altLang="en-US" sz="1200" dirty="0"/>
              <a:t>先王であるスネフェル王が王妃の間をイシスの神殿とする「第２期ピラミッド」をつくったが、建材の多くを日干し煉瓦としたために王妃の間の奥の「オシリスの間」が崩壊し、クフ王が改築した。</a:t>
            </a:r>
          </a:p>
        </p:txBody>
      </p:sp>
      <p:sp>
        <p:nvSpPr>
          <p:cNvPr id="49" name="テキスト ボックス 48">
            <a:extLst>
              <a:ext uri="{FF2B5EF4-FFF2-40B4-BE49-F238E27FC236}">
                <a16:creationId xmlns:a16="http://schemas.microsoft.com/office/drawing/2014/main" id="{2F7246C3-462C-B99A-E0D1-136E69147397}"/>
              </a:ext>
            </a:extLst>
          </p:cNvPr>
          <p:cNvSpPr txBox="1"/>
          <p:nvPr/>
        </p:nvSpPr>
        <p:spPr>
          <a:xfrm>
            <a:off x="3553209" y="2611862"/>
            <a:ext cx="2691930" cy="461665"/>
          </a:xfrm>
          <a:prstGeom prst="rect">
            <a:avLst/>
          </a:prstGeom>
          <a:noFill/>
          <a:ln>
            <a:solidFill>
              <a:schemeClr val="tx1"/>
            </a:solidFill>
          </a:ln>
        </p:spPr>
        <p:txBody>
          <a:bodyPr wrap="square" rtlCol="0">
            <a:spAutoFit/>
          </a:bodyPr>
          <a:lstStyle/>
          <a:p>
            <a:pPr algn="l"/>
            <a:r>
              <a:rPr kumimoji="1" lang="ja-JP" altLang="en-US" sz="1200" dirty="0"/>
              <a:t>だから、王妃の間へ続く水平通路の横のスペースに砂がつまっていた。</a:t>
            </a:r>
          </a:p>
        </p:txBody>
      </p:sp>
      <p:sp>
        <p:nvSpPr>
          <p:cNvPr id="50" name="テキスト ボックス 49">
            <a:extLst>
              <a:ext uri="{FF2B5EF4-FFF2-40B4-BE49-F238E27FC236}">
                <a16:creationId xmlns:a16="http://schemas.microsoft.com/office/drawing/2014/main" id="{983FFB30-0FA4-C2B9-A755-1E68AB1425ED}"/>
              </a:ext>
            </a:extLst>
          </p:cNvPr>
          <p:cNvSpPr txBox="1"/>
          <p:nvPr/>
        </p:nvSpPr>
        <p:spPr>
          <a:xfrm>
            <a:off x="3499094" y="3205674"/>
            <a:ext cx="1972804" cy="1015663"/>
          </a:xfrm>
          <a:prstGeom prst="rect">
            <a:avLst/>
          </a:prstGeom>
          <a:noFill/>
          <a:ln>
            <a:solidFill>
              <a:schemeClr val="tx1"/>
            </a:solidFill>
          </a:ln>
        </p:spPr>
        <p:txBody>
          <a:bodyPr wrap="square" rtlCol="0">
            <a:spAutoFit/>
          </a:bodyPr>
          <a:lstStyle/>
          <a:p>
            <a:pPr algn="l"/>
            <a:r>
              <a:rPr kumimoji="1" lang="ja-JP" altLang="en-US" sz="1200" dirty="0"/>
              <a:t>クフ王も全ての部分に石材を使用していなくて、日干し煉瓦が風化して砂に戻り、重力拡散の間に侵入した。</a:t>
            </a:r>
          </a:p>
        </p:txBody>
      </p:sp>
      <p:sp>
        <p:nvSpPr>
          <p:cNvPr id="51" name="テキスト ボックス 50">
            <a:extLst>
              <a:ext uri="{FF2B5EF4-FFF2-40B4-BE49-F238E27FC236}">
                <a16:creationId xmlns:a16="http://schemas.microsoft.com/office/drawing/2014/main" id="{8CC62325-BEDA-FA94-83F5-4817D257C9D6}"/>
              </a:ext>
            </a:extLst>
          </p:cNvPr>
          <p:cNvSpPr txBox="1"/>
          <p:nvPr/>
        </p:nvSpPr>
        <p:spPr>
          <a:xfrm>
            <a:off x="3223530" y="4353453"/>
            <a:ext cx="2407990" cy="2308324"/>
          </a:xfrm>
          <a:prstGeom prst="rect">
            <a:avLst/>
          </a:prstGeom>
          <a:noFill/>
          <a:ln>
            <a:solidFill>
              <a:schemeClr val="tx1"/>
            </a:solidFill>
          </a:ln>
        </p:spPr>
        <p:txBody>
          <a:bodyPr wrap="square" rtlCol="0">
            <a:spAutoFit/>
          </a:bodyPr>
          <a:lstStyle/>
          <a:p>
            <a:pPr algn="l"/>
            <a:r>
              <a:rPr kumimoji="1" lang="ja-JP" altLang="en-US" sz="1200" dirty="0"/>
              <a:t>改築の際に、王妃の間は封鎖された。大回廊と王の間を建築する際には、既に完成していた内部空間を砂で埋めて建築工事を行った。</a:t>
            </a:r>
            <a:endParaRPr kumimoji="1" lang="en-US" altLang="ja-JP" sz="1200" dirty="0"/>
          </a:p>
          <a:p>
            <a:pPr algn="l"/>
            <a:r>
              <a:rPr kumimoji="1" lang="ja-JP" altLang="en-US" sz="1200" dirty="0"/>
              <a:t>古代エジプトでは動滑車がなかったために、砂で埋めて石を設置し、その後砂を掻き題して石材を沈め込みながら位置決めする方法で石積みをするしかなかったはず。そのために下降通路に「栓」をした。</a:t>
            </a:r>
          </a:p>
        </p:txBody>
      </p:sp>
      <p:pic>
        <p:nvPicPr>
          <p:cNvPr id="52" name="Picture 2" descr="古代エジプトの神々">
            <a:extLst>
              <a:ext uri="{FF2B5EF4-FFF2-40B4-BE49-F238E27FC236}">
                <a16:creationId xmlns:a16="http://schemas.microsoft.com/office/drawing/2014/main" id="{D171D1CF-DFE9-CA93-DDF1-6820AA405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2984" y="871055"/>
            <a:ext cx="613578" cy="140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09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B6C3E-A12A-29AF-E140-1CF3C767A40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54C166C-643E-FE5B-4953-75AF68D42B4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86DEDA91-B0B3-0A1F-62F0-CCC615BB4DD6}"/>
              </a:ext>
            </a:extLst>
          </p:cNvPr>
          <p:cNvPicPr>
            <a:picLocks noChangeAspect="1"/>
          </p:cNvPicPr>
          <p:nvPr/>
        </p:nvPicPr>
        <p:blipFill>
          <a:blip r:embed="rId2"/>
          <a:stretch>
            <a:fillRect/>
          </a:stretch>
        </p:blipFill>
        <p:spPr>
          <a:xfrm>
            <a:off x="132186" y="1002198"/>
            <a:ext cx="3262559" cy="3798792"/>
          </a:xfrm>
          <a:prstGeom prst="rect">
            <a:avLst/>
          </a:prstGeom>
        </p:spPr>
      </p:pic>
      <p:sp>
        <p:nvSpPr>
          <p:cNvPr id="5" name="テキスト ボックス 4">
            <a:extLst>
              <a:ext uri="{FF2B5EF4-FFF2-40B4-BE49-F238E27FC236}">
                <a16:creationId xmlns:a16="http://schemas.microsoft.com/office/drawing/2014/main" id="{972A0E5F-1654-7882-8FD0-FC9B8964DE84}"/>
              </a:ext>
            </a:extLst>
          </p:cNvPr>
          <p:cNvSpPr txBox="1"/>
          <p:nvPr/>
        </p:nvSpPr>
        <p:spPr>
          <a:xfrm>
            <a:off x="4848485" y="861200"/>
            <a:ext cx="3416320" cy="369332"/>
          </a:xfrm>
          <a:prstGeom prst="rect">
            <a:avLst/>
          </a:prstGeom>
          <a:noFill/>
          <a:ln>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ピラミッドの前は</a:t>
            </a:r>
            <a:r>
              <a:rPr kumimoji="1" lang="ja-JP" altLang="en-US" dirty="0">
                <a:solidFill>
                  <a:prstClr val="black"/>
                </a:solidFill>
                <a:latin typeface="Aptos" panose="02110004020202020204"/>
                <a:ea typeface="游ゴシック" panose="020B0400000000000000" pitchFamily="50" charset="-128"/>
              </a:rPr>
              <a:t>「</a:t>
            </a: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マスタバ</a:t>
            </a:r>
            <a:r>
              <a:rPr kumimoji="1" lang="ja-JP" altLang="en-US"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pic>
        <p:nvPicPr>
          <p:cNvPr id="2050" name="Picture 2">
            <a:extLst>
              <a:ext uri="{FF2B5EF4-FFF2-40B4-BE49-F238E27FC236}">
                <a16:creationId xmlns:a16="http://schemas.microsoft.com/office/drawing/2014/main" id="{A9F90B01-BEF1-6F60-2BCD-20051182E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614" y="3147969"/>
            <a:ext cx="2002310" cy="123142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4AC768A1-6E03-4300-2297-671CDB8F3673}"/>
              </a:ext>
            </a:extLst>
          </p:cNvPr>
          <p:cNvSpPr txBox="1"/>
          <p:nvPr/>
        </p:nvSpPr>
        <p:spPr>
          <a:xfrm>
            <a:off x="5821770" y="1407627"/>
            <a:ext cx="399288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古代エジプトで建設された</a:t>
            </a:r>
            <a:r>
              <a:rPr kumimoji="1" lang="ja-JP" altLang="en-US" sz="14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長方形の墓</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。エジプト先王朝時代末期頃からエジプト中王国時代頃にかけて建造され、古い時代の基本的な貴人の墓の形態であった。</a:t>
            </a:r>
          </a:p>
        </p:txBody>
      </p:sp>
      <p:sp>
        <p:nvSpPr>
          <p:cNvPr id="7" name="テキスト ボックス 6">
            <a:extLst>
              <a:ext uri="{FF2B5EF4-FFF2-40B4-BE49-F238E27FC236}">
                <a16:creationId xmlns:a16="http://schemas.microsoft.com/office/drawing/2014/main" id="{EE43147C-DC3F-5F3B-5FDA-2F2F02E53428}"/>
              </a:ext>
            </a:extLst>
          </p:cNvPr>
          <p:cNvSpPr txBox="1"/>
          <p:nvPr/>
        </p:nvSpPr>
        <p:spPr>
          <a:xfrm>
            <a:off x="5821770" y="2421719"/>
            <a:ext cx="3992880"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外見の類似から、アラビア語でベンチを意味する「マスタバ」と呼ばれるようになった。</a:t>
            </a:r>
            <a:endPar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主に日干しレンガを用いて建設された。長方形を基本とする。大きなものは長さ</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60</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メートル、幅</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30</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メートル程度の規模を</a:t>
            </a:r>
            <a:r>
              <a:rPr kumimoji="1" lang="ja-JP" altLang="en-US" sz="1400" b="0" i="0" u="none" strike="noStrike" kern="1200" cap="none" spc="0" normalizeH="0" baseline="0" noProof="0" dirty="0">
                <a:ln>
                  <a:noFill/>
                </a:ln>
                <a:solidFill>
                  <a:schemeClr val="tx1">
                    <a:lumMod val="95000"/>
                    <a:lumOff val="5000"/>
                  </a:schemeClr>
                </a:solidFill>
                <a:effectLst/>
                <a:uLnTx/>
                <a:uFillTx/>
                <a:latin typeface="Aptos" panose="02110004020202020204"/>
                <a:ea typeface="游ゴシック" panose="020B0400000000000000" pitchFamily="50" charset="-128"/>
                <a:cs typeface="+mn-cs"/>
              </a:rPr>
              <a:t>。内部には</a:t>
            </a:r>
            <a:r>
              <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深い立て抗</a:t>
            </a:r>
            <a:r>
              <a:rPr kumimoji="1" lang="ja-JP" altLang="en-US" sz="1400" b="0" i="0" u="none" strike="noStrike" kern="1200" cap="none" spc="0" normalizeH="0" baseline="0" noProof="0" dirty="0">
                <a:ln>
                  <a:noFill/>
                </a:ln>
                <a:solidFill>
                  <a:schemeClr val="tx1">
                    <a:lumMod val="95000"/>
                    <a:lumOff val="5000"/>
                  </a:schemeClr>
                </a:solidFill>
                <a:effectLst/>
                <a:uLnTx/>
                <a:uFillTx/>
                <a:latin typeface="Aptos" panose="02110004020202020204"/>
                <a:ea typeface="游ゴシック" panose="020B0400000000000000" pitchFamily="50" charset="-128"/>
                <a:cs typeface="+mn-cs"/>
              </a:rPr>
              <a:t>が作られ、</a:t>
            </a:r>
            <a:r>
              <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その底に墓室</a:t>
            </a:r>
            <a:r>
              <a:rPr kumimoji="1" lang="ja-JP" altLang="en-US" sz="1400" b="0" i="0" u="none" strike="noStrike" kern="1200" cap="none" spc="0" normalizeH="0" baseline="0" noProof="0" dirty="0">
                <a:ln>
                  <a:noFill/>
                </a:ln>
                <a:solidFill>
                  <a:schemeClr val="tx1">
                    <a:lumMod val="95000"/>
                    <a:lumOff val="5000"/>
                  </a:schemeClr>
                </a:solidFill>
                <a:effectLst/>
                <a:uLnTx/>
                <a:uFillTx/>
                <a:latin typeface="Aptos" panose="02110004020202020204"/>
                <a:ea typeface="游ゴシック" panose="020B0400000000000000" pitchFamily="50" charset="-128"/>
                <a:cs typeface="+mn-cs"/>
              </a:rPr>
              <a:t>が作られた。</a:t>
            </a:r>
            <a:r>
              <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墓室の壁面は主に日常生活などを描いたレリーフ</a:t>
            </a:r>
            <a:r>
              <a:rPr kumimoji="1" lang="ja-JP" altLang="en-US" sz="1400" b="0" i="0" u="none" strike="noStrike" kern="1200" cap="none" spc="0" normalizeH="0" baseline="0" noProof="0" dirty="0">
                <a:ln>
                  <a:noFill/>
                </a:ln>
                <a:solidFill>
                  <a:schemeClr val="tx1">
                    <a:lumMod val="95000"/>
                    <a:lumOff val="5000"/>
                  </a:schemeClr>
                </a:solidFill>
                <a:effectLst/>
                <a:uLnTx/>
                <a:uFillTx/>
                <a:latin typeface="Aptos" panose="02110004020202020204"/>
                <a:ea typeface="游ゴシック" panose="020B0400000000000000" pitchFamily="50" charset="-128"/>
                <a:cs typeface="+mn-cs"/>
              </a:rPr>
              <a:t>で埋められた</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p:txBody>
      </p:sp>
      <p:pic>
        <p:nvPicPr>
          <p:cNvPr id="2052" name="Picture 4" descr="Mastaba - Wikipedia">
            <a:extLst>
              <a:ext uri="{FF2B5EF4-FFF2-40B4-BE49-F238E27FC236}">
                <a16:creationId xmlns:a16="http://schemas.microsoft.com/office/drawing/2014/main" id="{1530C378-DC82-E1AF-8D09-A65EDD4C2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988" y="1407627"/>
            <a:ext cx="1991955" cy="14939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ogger">
            <a:extLst>
              <a:ext uri="{FF2B5EF4-FFF2-40B4-BE49-F238E27FC236}">
                <a16:creationId xmlns:a16="http://schemas.microsoft.com/office/drawing/2014/main" id="{86A3DB98-6639-F7C1-6842-6F6C64F331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411" y="4129615"/>
            <a:ext cx="2598787" cy="272838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877C7A0B-BD09-4447-1BDA-A3A5ADFA44D9}"/>
              </a:ext>
            </a:extLst>
          </p:cNvPr>
          <p:cNvSpPr txBox="1"/>
          <p:nvPr/>
        </p:nvSpPr>
        <p:spPr>
          <a:xfrm>
            <a:off x="2022271" y="5047365"/>
            <a:ext cx="473502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マスタバの建設様式が後のピラミッド建設に影響</a:t>
            </a:r>
            <a:r>
              <a:rPr kumimoji="1" lang="ja-JP" altLang="en-US" sz="1400" b="0" i="0" u="none" strike="noStrike" kern="1200" cap="none" spc="0" normalizeH="0" baseline="0" noProof="0" dirty="0">
                <a:ln>
                  <a:noFill/>
                </a:ln>
                <a:solidFill>
                  <a:schemeClr val="tx1">
                    <a:lumMod val="95000"/>
                    <a:lumOff val="5000"/>
                  </a:schemeClr>
                </a:solidFill>
                <a:effectLst/>
                <a:uLnTx/>
                <a:uFillTx/>
                <a:latin typeface="Aptos" panose="02110004020202020204"/>
                <a:ea typeface="游ゴシック" panose="020B0400000000000000" pitchFamily="50" charset="-128"/>
                <a:cs typeface="+mn-cs"/>
              </a:rPr>
              <a:t>を与えた</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ことは確か。史上初のピラミッドとされるジェセル王の階段ピラミッドは元々一辺</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63</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メートル、高さ</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メートルの方形のマスタバとして設計されたものが、建設中の相次ぐ計画変更で最終的に階段状のピラミッドの形態となったものである。</a:t>
            </a:r>
          </a:p>
        </p:txBody>
      </p:sp>
      <p:sp>
        <p:nvSpPr>
          <p:cNvPr id="3" name="テキスト ボックス 2">
            <a:extLst>
              <a:ext uri="{FF2B5EF4-FFF2-40B4-BE49-F238E27FC236}">
                <a16:creationId xmlns:a16="http://schemas.microsoft.com/office/drawing/2014/main" id="{F63BF211-0EB4-4D74-4DEA-41A1D0C7E18E}"/>
              </a:ext>
            </a:extLst>
          </p:cNvPr>
          <p:cNvSpPr txBox="1"/>
          <p:nvPr/>
        </p:nvSpPr>
        <p:spPr>
          <a:xfrm>
            <a:off x="212735" y="684696"/>
            <a:ext cx="287771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エジプト文明の主要なピラミッド</a:t>
            </a:r>
          </a:p>
        </p:txBody>
      </p:sp>
      <p:sp>
        <p:nvSpPr>
          <p:cNvPr id="9" name="テキスト ボックス 8">
            <a:extLst>
              <a:ext uri="{FF2B5EF4-FFF2-40B4-BE49-F238E27FC236}">
                <a16:creationId xmlns:a16="http://schemas.microsoft.com/office/drawing/2014/main" id="{63DB9822-523A-727D-0682-FB397D8C4356}"/>
              </a:ext>
            </a:extLst>
          </p:cNvPr>
          <p:cNvSpPr txBox="1"/>
          <p:nvPr/>
        </p:nvSpPr>
        <p:spPr>
          <a:xfrm>
            <a:off x="1513597" y="219373"/>
            <a:ext cx="6878806" cy="369332"/>
          </a:xfrm>
          <a:prstGeom prst="rect">
            <a:avLst/>
          </a:prstGeom>
          <a:noFill/>
        </p:spPr>
        <p:txBody>
          <a:bodyPr wrap="none" rtlCol="0">
            <a:spAutoFit/>
          </a:bodyPr>
          <a:lstStyle/>
          <a:p>
            <a:pPr algn="l"/>
            <a:r>
              <a:rPr kumimoji="1" lang="ja-JP" altLang="en-US" b="1" dirty="0"/>
              <a:t>そもそも（古代エジプトの）ピラミッドとはいかなる建築物か？</a:t>
            </a:r>
          </a:p>
        </p:txBody>
      </p:sp>
      <p:sp>
        <p:nvSpPr>
          <p:cNvPr id="10" name="テキスト ボックス 9">
            <a:extLst>
              <a:ext uri="{FF2B5EF4-FFF2-40B4-BE49-F238E27FC236}">
                <a16:creationId xmlns:a16="http://schemas.microsoft.com/office/drawing/2014/main" id="{24F197E5-37CB-56DF-644B-1EA908B64A18}"/>
              </a:ext>
            </a:extLst>
          </p:cNvPr>
          <p:cNvSpPr txBox="1"/>
          <p:nvPr/>
        </p:nvSpPr>
        <p:spPr>
          <a:xfrm>
            <a:off x="282969" y="4876117"/>
            <a:ext cx="1531188" cy="1869743"/>
          </a:xfrm>
          <a:prstGeom prst="rect">
            <a:avLst/>
          </a:prstGeom>
          <a:noFill/>
        </p:spPr>
        <p:txBody>
          <a:bodyPr wrap="none" rtlCol="0">
            <a:spAutoFit/>
          </a:bodyPr>
          <a:lstStyle/>
          <a:p>
            <a:pPr algn="l"/>
            <a:r>
              <a:rPr kumimoji="1" lang="ja-JP" altLang="en-US" sz="1050" dirty="0"/>
              <a:t>（エジプト第３王朝）</a:t>
            </a:r>
          </a:p>
          <a:p>
            <a:pPr algn="l"/>
            <a:r>
              <a:rPr kumimoji="1" lang="ja-JP" altLang="en-US" sz="1050" dirty="0"/>
              <a:t>ジェセル</a:t>
            </a:r>
          </a:p>
          <a:p>
            <a:pPr algn="l"/>
            <a:r>
              <a:rPr kumimoji="1" lang="ja-JP" altLang="en-US" sz="1050" dirty="0"/>
              <a:t>セムケト</a:t>
            </a:r>
          </a:p>
          <a:p>
            <a:pPr algn="l"/>
            <a:r>
              <a:rPr kumimoji="1" lang="ja-JP" altLang="en-US" sz="1050" dirty="0"/>
              <a:t>カーバー</a:t>
            </a:r>
          </a:p>
          <a:p>
            <a:pPr algn="l"/>
            <a:r>
              <a:rPr kumimoji="1" lang="ja-JP" altLang="en-US" sz="1050" dirty="0"/>
              <a:t>フニ</a:t>
            </a:r>
          </a:p>
          <a:p>
            <a:pPr algn="l"/>
            <a:r>
              <a:rPr kumimoji="1" lang="ja-JP" altLang="en-US" sz="1050" dirty="0"/>
              <a:t>（エジプト第４王朝）</a:t>
            </a:r>
          </a:p>
          <a:p>
            <a:pPr algn="l"/>
            <a:r>
              <a:rPr kumimoji="1" lang="ja-JP" altLang="en-US" sz="1050" dirty="0"/>
              <a:t>スフェニル</a:t>
            </a:r>
          </a:p>
          <a:p>
            <a:pPr algn="l"/>
            <a:r>
              <a:rPr kumimoji="1" lang="ja-JP" altLang="en-US" sz="1050" dirty="0"/>
              <a:t>クフ</a:t>
            </a:r>
            <a:endParaRPr kumimoji="1" lang="en-US" altLang="ja-JP" sz="1050" dirty="0"/>
          </a:p>
          <a:p>
            <a:pPr algn="l"/>
            <a:r>
              <a:rPr kumimoji="1" lang="ja-JP" altLang="en-US" sz="1050" dirty="0"/>
              <a:t>ジェドエフラー</a:t>
            </a:r>
            <a:endParaRPr kumimoji="1" lang="en-US" altLang="ja-JP" sz="1050" dirty="0"/>
          </a:p>
          <a:p>
            <a:pPr algn="l"/>
            <a:r>
              <a:rPr kumimoji="1" lang="ja-JP" altLang="en-US" sz="1050" dirty="0"/>
              <a:t>カフラー</a:t>
            </a:r>
          </a:p>
          <a:p>
            <a:pPr algn="l"/>
            <a:r>
              <a:rPr kumimoji="1" lang="ja-JP" altLang="en-US" sz="1050" dirty="0"/>
              <a:t>メンカウラー</a:t>
            </a:r>
          </a:p>
        </p:txBody>
      </p:sp>
    </p:spTree>
    <p:extLst>
      <p:ext uri="{BB962C8B-B14F-4D97-AF65-F5344CB8AC3E}">
        <p14:creationId xmlns:p14="http://schemas.microsoft.com/office/powerpoint/2010/main" val="144528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0A921-17CA-B84D-1ED7-34B596C8767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8084DA-A2D2-9B22-E6AB-1F652644C9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dirty="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4" name="Picture 4" descr="undefined">
            <a:extLst>
              <a:ext uri="{FF2B5EF4-FFF2-40B4-BE49-F238E27FC236}">
                <a16:creationId xmlns:a16="http://schemas.microsoft.com/office/drawing/2014/main" id="{78D22225-9776-8445-F1F4-2B40EE95D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196779" y="495157"/>
            <a:ext cx="2507994" cy="383387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88C196F-E9DC-88DF-9138-3CEF1D7394FB}"/>
              </a:ext>
            </a:extLst>
          </p:cNvPr>
          <p:cNvSpPr txBox="1"/>
          <p:nvPr/>
        </p:nvSpPr>
        <p:spPr>
          <a:xfrm>
            <a:off x="435714" y="758905"/>
            <a:ext cx="52629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お墓テーマパークのシンボルとしてのピラミッド</a:t>
            </a:r>
          </a:p>
        </p:txBody>
      </p:sp>
      <p:sp>
        <p:nvSpPr>
          <p:cNvPr id="12" name="テキスト ボックス 11">
            <a:extLst>
              <a:ext uri="{FF2B5EF4-FFF2-40B4-BE49-F238E27FC236}">
                <a16:creationId xmlns:a16="http://schemas.microsoft.com/office/drawing/2014/main" id="{B212B13D-CDDA-FDA6-F22E-56345EB43CD2}"/>
              </a:ext>
            </a:extLst>
          </p:cNvPr>
          <p:cNvSpPr txBox="1"/>
          <p:nvPr/>
        </p:nvSpPr>
        <p:spPr>
          <a:xfrm>
            <a:off x="435714" y="213460"/>
            <a:ext cx="8622873" cy="307777"/>
          </a:xfrm>
          <a:prstGeom prst="rect">
            <a:avLst/>
          </a:prstGeom>
          <a:noFill/>
          <a:ln>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lumMod val="95000"/>
                    <a:lumOff val="5000"/>
                  </a:prstClr>
                </a:solidFill>
                <a:effectLst/>
                <a:uLnTx/>
                <a:uFillTx/>
                <a:latin typeface="Aptos" panose="02110004020202020204"/>
                <a:ea typeface="游ゴシック" panose="020B0400000000000000" pitchFamily="50" charset="-128"/>
                <a:cs typeface="+mn-cs"/>
              </a:rPr>
              <a:t>ピラミッド複合施設（＝テーマパーク）の中心となる神殿であった可能性が高い（その可能性しかない）</a:t>
            </a:r>
          </a:p>
        </p:txBody>
      </p:sp>
      <p:pic>
        <p:nvPicPr>
          <p:cNvPr id="7" name="Picture 12" descr="undefined">
            <a:extLst>
              <a:ext uri="{FF2B5EF4-FFF2-40B4-BE49-F238E27FC236}">
                <a16:creationId xmlns:a16="http://schemas.microsoft.com/office/drawing/2014/main" id="{DF66ACFA-645E-BD6F-3F98-675147913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925" y="1365905"/>
            <a:ext cx="2387909" cy="157471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71BFD22D-E0B3-8D92-4B54-691FF8BC3011}"/>
              </a:ext>
            </a:extLst>
          </p:cNvPr>
          <p:cNvSpPr txBox="1"/>
          <p:nvPr/>
        </p:nvSpPr>
        <p:spPr>
          <a:xfrm>
            <a:off x="234746" y="3404482"/>
            <a:ext cx="9235540" cy="523220"/>
          </a:xfrm>
          <a:prstGeom prst="rect">
            <a:avLst/>
          </a:prstGeom>
          <a:noFill/>
        </p:spPr>
        <p:txBody>
          <a:bodyPr wrap="square" rtlCol="0">
            <a:spAutoFit/>
          </a:bodyPr>
          <a:lstStyle/>
          <a:p>
            <a:pPr algn="l"/>
            <a:r>
              <a:rPr kumimoji="1" lang="ja-JP" altLang="en-US" sz="1400" dirty="0"/>
              <a:t>「最初のピラミッド」であるジェセル王の階段ピラミッド（サッカラ）は、当初は王墓として建設が始まったが、その後セド祭を行う神殿が増設されるなどしてピラミッド複合体（ピラミッド・コンプレックス）を形成した。</a:t>
            </a:r>
          </a:p>
        </p:txBody>
      </p:sp>
      <p:pic>
        <p:nvPicPr>
          <p:cNvPr id="29" name="図 28" descr="屋外, 建物, 廃墟, 雪 が含まれている画像&#10;&#10;自動的に生成された説明">
            <a:extLst>
              <a:ext uri="{FF2B5EF4-FFF2-40B4-BE49-F238E27FC236}">
                <a16:creationId xmlns:a16="http://schemas.microsoft.com/office/drawing/2014/main" id="{D64FD39D-CE3A-28D8-3039-05BBD82BE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114" y="4253061"/>
            <a:ext cx="2716572" cy="2037429"/>
          </a:xfrm>
          <a:prstGeom prst="rect">
            <a:avLst/>
          </a:prstGeom>
        </p:spPr>
      </p:pic>
      <p:pic>
        <p:nvPicPr>
          <p:cNvPr id="34" name="Picture 16" descr="r/ancientegypt - Internal Architecture Of The Egyptian Pyramids - Why are they so different? ">
            <a:extLst>
              <a:ext uri="{FF2B5EF4-FFF2-40B4-BE49-F238E27FC236}">
                <a16:creationId xmlns:a16="http://schemas.microsoft.com/office/drawing/2014/main" id="{66D502C7-0F71-FCCE-7291-22EEBC316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786" y="4107643"/>
            <a:ext cx="3549966" cy="261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21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72C306-0A31-F759-1ED8-AE398B6C59C8}"/>
              </a:ext>
            </a:extLst>
          </p:cNvPr>
          <p:cNvSpPr>
            <a:spLocks noGrp="1"/>
          </p:cNvSpPr>
          <p:nvPr>
            <p:ph type="sldNum" sz="quarter" idx="12"/>
          </p:nvPr>
        </p:nvSpPr>
        <p:spPr/>
        <p:txBody>
          <a:bodyPr/>
          <a:lstStyle/>
          <a:p>
            <a:fld id="{EC148AD2-1B53-4099-9276-3B391BC86C7A}" type="slidenum">
              <a:rPr kumimoji="1" lang="ja-JP" altLang="en-US" smtClean="0"/>
              <a:t>31</a:t>
            </a:fld>
            <a:endParaRPr kumimoji="1" lang="ja-JP" altLang="en-US"/>
          </a:p>
        </p:txBody>
      </p:sp>
      <p:pic>
        <p:nvPicPr>
          <p:cNvPr id="9" name="図 8">
            <a:extLst>
              <a:ext uri="{FF2B5EF4-FFF2-40B4-BE49-F238E27FC236}">
                <a16:creationId xmlns:a16="http://schemas.microsoft.com/office/drawing/2014/main" id="{C9BC03A2-012A-F3BD-26FF-1B35A50A1FB1}"/>
              </a:ext>
            </a:extLst>
          </p:cNvPr>
          <p:cNvPicPr>
            <a:picLocks noChangeAspect="1"/>
          </p:cNvPicPr>
          <p:nvPr/>
        </p:nvPicPr>
        <p:blipFill>
          <a:blip r:embed="rId2"/>
          <a:srcRect l="16323" t="16578" r="42880"/>
          <a:stretch/>
        </p:blipFill>
        <p:spPr>
          <a:xfrm>
            <a:off x="261257" y="200968"/>
            <a:ext cx="4280598" cy="6562936"/>
          </a:xfrm>
          <a:prstGeom prst="rect">
            <a:avLst/>
          </a:prstGeom>
        </p:spPr>
      </p:pic>
      <p:grpSp>
        <p:nvGrpSpPr>
          <p:cNvPr id="7" name="グループ化 6">
            <a:extLst>
              <a:ext uri="{FF2B5EF4-FFF2-40B4-BE49-F238E27FC236}">
                <a16:creationId xmlns:a16="http://schemas.microsoft.com/office/drawing/2014/main" id="{154BA4AB-403C-A84A-9A05-3C5131723580}"/>
              </a:ext>
            </a:extLst>
          </p:cNvPr>
          <p:cNvGrpSpPr/>
          <p:nvPr/>
        </p:nvGrpSpPr>
        <p:grpSpPr>
          <a:xfrm>
            <a:off x="4828271" y="301450"/>
            <a:ext cx="3369928" cy="2924071"/>
            <a:chOff x="5119673" y="512465"/>
            <a:chExt cx="4105290" cy="3562141"/>
          </a:xfrm>
        </p:grpSpPr>
        <p:pic>
          <p:nvPicPr>
            <p:cNvPr id="5" name="図 4">
              <a:extLst>
                <a:ext uri="{FF2B5EF4-FFF2-40B4-BE49-F238E27FC236}">
                  <a16:creationId xmlns:a16="http://schemas.microsoft.com/office/drawing/2014/main" id="{6E784C1E-AD52-2FFC-3251-C622C2D45368}"/>
                </a:ext>
              </a:extLst>
            </p:cNvPr>
            <p:cNvPicPr>
              <a:picLocks noChangeAspect="1"/>
            </p:cNvPicPr>
            <p:nvPr/>
          </p:nvPicPr>
          <p:blipFill>
            <a:blip r:embed="rId3"/>
            <a:stretch>
              <a:fillRect/>
            </a:stretch>
          </p:blipFill>
          <p:spPr>
            <a:xfrm>
              <a:off x="5119673" y="512465"/>
              <a:ext cx="3334195" cy="3562141"/>
            </a:xfrm>
            <a:prstGeom prst="rect">
              <a:avLst/>
            </a:prstGeom>
          </p:spPr>
        </p:pic>
        <p:sp>
          <p:nvSpPr>
            <p:cNvPr id="3" name="右中かっこ 2">
              <a:extLst>
                <a:ext uri="{FF2B5EF4-FFF2-40B4-BE49-F238E27FC236}">
                  <a16:creationId xmlns:a16="http://schemas.microsoft.com/office/drawing/2014/main" id="{80F81D5F-65C9-F84E-B7FE-43BCDF6BB43A}"/>
                </a:ext>
              </a:extLst>
            </p:cNvPr>
            <p:cNvSpPr/>
            <p:nvPr/>
          </p:nvSpPr>
          <p:spPr>
            <a:xfrm>
              <a:off x="8543926" y="643093"/>
              <a:ext cx="681037" cy="1065125"/>
            </a:xfrm>
            <a:prstGeom prst="righ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highlight>
                  <a:srgbClr val="FFFF00"/>
                </a:highlight>
              </a:endParaRPr>
            </a:p>
          </p:txBody>
        </p:sp>
        <p:sp>
          <p:nvSpPr>
            <p:cNvPr id="6" name="右中かっこ 5">
              <a:extLst>
                <a:ext uri="{FF2B5EF4-FFF2-40B4-BE49-F238E27FC236}">
                  <a16:creationId xmlns:a16="http://schemas.microsoft.com/office/drawing/2014/main" id="{02A78223-F2C8-7B2E-5149-C46913D093F4}"/>
                </a:ext>
              </a:extLst>
            </p:cNvPr>
            <p:cNvSpPr/>
            <p:nvPr/>
          </p:nvSpPr>
          <p:spPr>
            <a:xfrm>
              <a:off x="8543926" y="1760972"/>
              <a:ext cx="681037" cy="2313634"/>
            </a:xfrm>
            <a:prstGeom prst="righ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highlight>
                  <a:srgbClr val="FFFF00"/>
                </a:highlight>
              </a:endParaRPr>
            </a:p>
          </p:txBody>
        </p:sp>
      </p:grpSp>
      <p:sp>
        <p:nvSpPr>
          <p:cNvPr id="8" name="テキスト ボックス 7">
            <a:extLst>
              <a:ext uri="{FF2B5EF4-FFF2-40B4-BE49-F238E27FC236}">
                <a16:creationId xmlns:a16="http://schemas.microsoft.com/office/drawing/2014/main" id="{64705DE7-C87A-5133-FEA6-B7ED7DF0E348}"/>
              </a:ext>
            </a:extLst>
          </p:cNvPr>
          <p:cNvSpPr txBox="1"/>
          <p:nvPr/>
        </p:nvSpPr>
        <p:spPr>
          <a:xfrm>
            <a:off x="8272125" y="615013"/>
            <a:ext cx="1261884" cy="461665"/>
          </a:xfrm>
          <a:prstGeom prst="rect">
            <a:avLst/>
          </a:prstGeom>
          <a:noFill/>
        </p:spPr>
        <p:txBody>
          <a:bodyPr wrap="none" rtlCol="0">
            <a:spAutoFit/>
          </a:bodyPr>
          <a:lstStyle/>
          <a:p>
            <a:pPr algn="l"/>
            <a:r>
              <a:rPr kumimoji="1" lang="ja-JP" altLang="en-US" sz="1200" dirty="0"/>
              <a:t>北エジプト</a:t>
            </a:r>
            <a:endParaRPr kumimoji="1" lang="en-US" altLang="ja-JP" sz="1200" dirty="0"/>
          </a:p>
          <a:p>
            <a:pPr algn="l"/>
            <a:r>
              <a:rPr kumimoji="1" lang="ja-JP" altLang="en-US" sz="1200" dirty="0"/>
              <a:t>（下エジプト）</a:t>
            </a:r>
          </a:p>
        </p:txBody>
      </p:sp>
      <p:sp>
        <p:nvSpPr>
          <p:cNvPr id="10" name="テキスト ボックス 9">
            <a:extLst>
              <a:ext uri="{FF2B5EF4-FFF2-40B4-BE49-F238E27FC236}">
                <a16:creationId xmlns:a16="http://schemas.microsoft.com/office/drawing/2014/main" id="{8ABC002D-55A5-2CAF-1784-BECA8ECFB4A4}"/>
              </a:ext>
            </a:extLst>
          </p:cNvPr>
          <p:cNvSpPr txBox="1"/>
          <p:nvPr/>
        </p:nvSpPr>
        <p:spPr>
          <a:xfrm>
            <a:off x="8272125" y="2133988"/>
            <a:ext cx="1261884" cy="461665"/>
          </a:xfrm>
          <a:prstGeom prst="rect">
            <a:avLst/>
          </a:prstGeom>
          <a:noFill/>
        </p:spPr>
        <p:txBody>
          <a:bodyPr wrap="none" rtlCol="0">
            <a:spAutoFit/>
          </a:bodyPr>
          <a:lstStyle/>
          <a:p>
            <a:pPr algn="l"/>
            <a:r>
              <a:rPr kumimoji="1" lang="ja-JP" altLang="en-US" sz="1200" dirty="0"/>
              <a:t>南エジプト</a:t>
            </a:r>
            <a:endParaRPr kumimoji="1" lang="en-US" altLang="ja-JP" sz="1200" dirty="0"/>
          </a:p>
          <a:p>
            <a:pPr algn="l"/>
            <a:r>
              <a:rPr kumimoji="1" lang="ja-JP" altLang="en-US" sz="1200" dirty="0"/>
              <a:t>（上エジプト）</a:t>
            </a:r>
          </a:p>
        </p:txBody>
      </p:sp>
      <p:sp>
        <p:nvSpPr>
          <p:cNvPr id="33" name="テキスト ボックス 32">
            <a:extLst>
              <a:ext uri="{FF2B5EF4-FFF2-40B4-BE49-F238E27FC236}">
                <a16:creationId xmlns:a16="http://schemas.microsoft.com/office/drawing/2014/main" id="{59ABB169-9748-251E-C5DF-F8DB864313A5}"/>
              </a:ext>
            </a:extLst>
          </p:cNvPr>
          <p:cNvSpPr txBox="1"/>
          <p:nvPr/>
        </p:nvSpPr>
        <p:spPr>
          <a:xfrm>
            <a:off x="4828272" y="3482436"/>
            <a:ext cx="4816472" cy="2893100"/>
          </a:xfrm>
          <a:prstGeom prst="rect">
            <a:avLst/>
          </a:prstGeom>
          <a:noFill/>
        </p:spPr>
        <p:txBody>
          <a:bodyPr wrap="square" rtlCol="0">
            <a:spAutoFit/>
          </a:bodyPr>
          <a:lstStyle/>
          <a:p>
            <a:pPr algn="l"/>
            <a:r>
              <a:rPr kumimoji="1" lang="ja-JP" altLang="en-US" sz="1400" dirty="0"/>
              <a:t>王の墳墓としてマスタバから派生したピラミッドは、ピラミッド王であるスネフェル王の次代に建設上の技術的要請から王墓でなくイシス・オシリス神殿として整備されることとなった。</a:t>
            </a:r>
            <a:endParaRPr kumimoji="1" lang="en-US" altLang="ja-JP" sz="1400" dirty="0"/>
          </a:p>
          <a:p>
            <a:pPr algn="l"/>
            <a:r>
              <a:rPr kumimoji="1" lang="ja-JP" altLang="en-US" sz="1400" dirty="0"/>
              <a:t>さらに第４王朝が北エジプトを統合して統一王朝となったために、都であったメンフィスからより北エジプトに近いギザに墓苑（ぼえん）としてのピラミッド・コンプレックスを整備することとなり、スネフェル王が第２期ピラミッドを建築したが破損したために、クフ王が修復兼増築して現存する大ピラミッドがつくられた。クフ王の王墓ではなく、北エジプトの国民（貴族たち）用の墓苑であり、そのシンボルとしてのオシリス神殿であるのが大ピラミッドである。</a:t>
            </a:r>
          </a:p>
        </p:txBody>
      </p:sp>
    </p:spTree>
    <p:extLst>
      <p:ext uri="{BB962C8B-B14F-4D97-AF65-F5344CB8AC3E}">
        <p14:creationId xmlns:p14="http://schemas.microsoft.com/office/powerpoint/2010/main" val="44654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20B599D-F237-4A6B-9BC1-CF13BAC05A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5122" name="Picture 2" descr="r/ancientegypt - Internal Architecture Of The Egyptian Pyramids - Why are they so different? ">
            <a:extLst>
              <a:ext uri="{FF2B5EF4-FFF2-40B4-BE49-F238E27FC236}">
                <a16:creationId xmlns:a16="http://schemas.microsoft.com/office/drawing/2014/main" id="{A8B8DFEF-9EEE-D675-4918-3903B15F3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35" y="3006009"/>
            <a:ext cx="1840119" cy="129421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1B6BB31-6820-7F5B-4AF3-A7D7F7F340D8}"/>
              </a:ext>
            </a:extLst>
          </p:cNvPr>
          <p:cNvSpPr txBox="1"/>
          <p:nvPr/>
        </p:nvSpPr>
        <p:spPr>
          <a:xfrm>
            <a:off x="119263" y="2902744"/>
            <a:ext cx="287771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カフラー王のピラミッド</a:t>
            </a:r>
            <a:r>
              <a:rPr kumimoji="1" lang="ja-JP" altLang="en-US" sz="1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（ギザ）</a:t>
            </a:r>
            <a:endParaRPr kumimoji="0" lang="ja-JP" altLang="en-US" sz="1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CE570982-24A5-95D9-02EA-AD62F3B7706E}"/>
              </a:ext>
            </a:extLst>
          </p:cNvPr>
          <p:cNvSpPr txBox="1"/>
          <p:nvPr/>
        </p:nvSpPr>
        <p:spPr>
          <a:xfrm>
            <a:off x="265225" y="3218784"/>
            <a:ext cx="4235713"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a:t>
            </a:r>
            <a:r>
              <a:rPr kumimoji="1" lang="en-US" altLang="ja-JP" sz="14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143.87m</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（現在の高さ</a:t>
            </a:r>
            <a:r>
              <a:rPr kumimoji="1" lang="en-US" altLang="ja-JP" sz="14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136m</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）、底辺：</a:t>
            </a:r>
            <a:r>
              <a:rPr kumimoji="1" lang="en-US" altLang="ja-JP" sz="14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215.29m</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、勾配：</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53</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分。四角錐の頂上部分には石灰石の化粧石が残っている。参道の入り口には、スフィンクスがピラミッドを守護するように建っているが、スフィンクスの建てられた時代には諸説ある。</a:t>
            </a:r>
          </a:p>
        </p:txBody>
      </p:sp>
      <p:grpSp>
        <p:nvGrpSpPr>
          <p:cNvPr id="12" name="グループ化 11">
            <a:extLst>
              <a:ext uri="{FF2B5EF4-FFF2-40B4-BE49-F238E27FC236}">
                <a16:creationId xmlns:a16="http://schemas.microsoft.com/office/drawing/2014/main" id="{91BF4603-D465-F00E-7F1F-0A440C10B3B2}"/>
              </a:ext>
            </a:extLst>
          </p:cNvPr>
          <p:cNvGrpSpPr/>
          <p:nvPr/>
        </p:nvGrpSpPr>
        <p:grpSpPr>
          <a:xfrm>
            <a:off x="4628772" y="2999007"/>
            <a:ext cx="2420772" cy="1609581"/>
            <a:chOff x="3215267" y="1552750"/>
            <a:chExt cx="2420772" cy="1609581"/>
          </a:xfrm>
        </p:grpSpPr>
        <p:pic>
          <p:nvPicPr>
            <p:cNvPr id="5126" name="Picture 6" descr="undefined">
              <a:extLst>
                <a:ext uri="{FF2B5EF4-FFF2-40B4-BE49-F238E27FC236}">
                  <a16:creationId xmlns:a16="http://schemas.microsoft.com/office/drawing/2014/main" id="{2F499706-3A65-39C8-42A3-50EF6D327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267" y="1552750"/>
              <a:ext cx="2420772" cy="1609581"/>
            </a:xfrm>
            <a:prstGeom prst="rect">
              <a:avLst/>
            </a:prstGeom>
            <a:noFill/>
            <a:extLst>
              <a:ext uri="{909E8E84-426E-40DD-AFC4-6F175D3DCCD1}">
                <a14:hiddenFill xmlns:a14="http://schemas.microsoft.com/office/drawing/2010/main">
                  <a:solidFill>
                    <a:srgbClr val="FFFFFF"/>
                  </a:solidFill>
                </a14:hiddenFill>
              </a:ext>
            </a:extLst>
          </p:spPr>
        </p:pic>
        <p:sp>
          <p:nvSpPr>
            <p:cNvPr id="5" name="矢印: 下 4">
              <a:extLst>
                <a:ext uri="{FF2B5EF4-FFF2-40B4-BE49-F238E27FC236}">
                  <a16:creationId xmlns:a16="http://schemas.microsoft.com/office/drawing/2014/main" id="{2EBDC299-7078-CBFD-A2E2-D5D52F16CD78}"/>
                </a:ext>
              </a:extLst>
            </p:cNvPr>
            <p:cNvSpPr/>
            <p:nvPr/>
          </p:nvSpPr>
          <p:spPr>
            <a:xfrm>
              <a:off x="4537710" y="1697058"/>
              <a:ext cx="190500" cy="2367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pic>
        <p:nvPicPr>
          <p:cNvPr id="4098" name="Picture 2" descr="r/ancientegypt - Internal Architecture Of The Egyptian Pyramids - Why are they so different? ">
            <a:extLst>
              <a:ext uri="{FF2B5EF4-FFF2-40B4-BE49-F238E27FC236}">
                <a16:creationId xmlns:a16="http://schemas.microsoft.com/office/drawing/2014/main" id="{67F86909-48D8-6245-71AF-9072F2D05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275" y="4989462"/>
            <a:ext cx="2092179" cy="136689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C4929024-73B4-AE79-31AD-0E9E5F72D0CE}"/>
              </a:ext>
            </a:extLst>
          </p:cNvPr>
          <p:cNvSpPr txBox="1"/>
          <p:nvPr/>
        </p:nvSpPr>
        <p:spPr>
          <a:xfrm>
            <a:off x="119263" y="4702195"/>
            <a:ext cx="323678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メンカウラー王のピラミッド</a:t>
            </a:r>
            <a:r>
              <a:rPr kumimoji="1" lang="ja-JP" altLang="en-US" sz="1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（ギザ）</a:t>
            </a:r>
            <a:endParaRPr kumimoji="0" lang="ja-JP" altLang="en-US" sz="1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299E8F65-FF13-EE76-A792-5F8A6371ED73}"/>
              </a:ext>
            </a:extLst>
          </p:cNvPr>
          <p:cNvSpPr txBox="1"/>
          <p:nvPr/>
        </p:nvSpPr>
        <p:spPr>
          <a:xfrm>
            <a:off x="265225" y="5025095"/>
            <a:ext cx="4064335"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a:t>
            </a:r>
            <a:r>
              <a:rPr kumimoji="1" lang="en-US" altLang="ja-JP" sz="14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65.5m</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（現在の高さ</a:t>
            </a:r>
            <a:r>
              <a:rPr kumimoji="1" lang="en-US" altLang="ja-JP" sz="14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62m</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、基礎部分の一辺の長さ</a:t>
            </a:r>
            <a:r>
              <a:rPr kumimoji="1" lang="en-US" altLang="ja-JP" sz="14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105m</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、底面積</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105㎡</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、勾配</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51</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度</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20</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分と三大ピラミッドのうち最も小さく、他の</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つのピラミッドと比較して長さで半分、体積で</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8</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分の</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ほどの大きさである。その理由には諸説あるが、何らかの事情で財政が逼迫していたため建設費用を節約したとの説が一般的である。</a:t>
            </a:r>
          </a:p>
        </p:txBody>
      </p:sp>
      <p:grpSp>
        <p:nvGrpSpPr>
          <p:cNvPr id="11" name="グループ化 10">
            <a:extLst>
              <a:ext uri="{FF2B5EF4-FFF2-40B4-BE49-F238E27FC236}">
                <a16:creationId xmlns:a16="http://schemas.microsoft.com/office/drawing/2014/main" id="{6DE0C1BF-3F6D-8409-8EE0-3F83767D7B99}"/>
              </a:ext>
            </a:extLst>
          </p:cNvPr>
          <p:cNvGrpSpPr/>
          <p:nvPr/>
        </p:nvGrpSpPr>
        <p:grpSpPr>
          <a:xfrm>
            <a:off x="4628772" y="4929333"/>
            <a:ext cx="2420772" cy="1609581"/>
            <a:chOff x="3343201" y="5611378"/>
            <a:chExt cx="2420772" cy="1609581"/>
          </a:xfrm>
        </p:grpSpPr>
        <p:pic>
          <p:nvPicPr>
            <p:cNvPr id="7" name="Picture 6" descr="undefined">
              <a:extLst>
                <a:ext uri="{FF2B5EF4-FFF2-40B4-BE49-F238E27FC236}">
                  <a16:creationId xmlns:a16="http://schemas.microsoft.com/office/drawing/2014/main" id="{E7493AD3-B4C5-DAD4-AF39-36F76D4AB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201" y="5611378"/>
              <a:ext cx="2420772" cy="1609581"/>
            </a:xfrm>
            <a:prstGeom prst="rect">
              <a:avLst/>
            </a:prstGeom>
            <a:noFill/>
            <a:extLst>
              <a:ext uri="{909E8E84-426E-40DD-AFC4-6F175D3DCCD1}">
                <a14:hiddenFill xmlns:a14="http://schemas.microsoft.com/office/drawing/2010/main">
                  <a:solidFill>
                    <a:srgbClr val="FFFFFF"/>
                  </a:solidFill>
                </a14:hiddenFill>
              </a:ext>
            </a:extLst>
          </p:spPr>
        </p:pic>
        <p:sp>
          <p:nvSpPr>
            <p:cNvPr id="10" name="矢印: 下 9">
              <a:extLst>
                <a:ext uri="{FF2B5EF4-FFF2-40B4-BE49-F238E27FC236}">
                  <a16:creationId xmlns:a16="http://schemas.microsoft.com/office/drawing/2014/main" id="{773C748F-BCBF-AA04-631D-EB5C59EEE9F1}"/>
                </a:ext>
              </a:extLst>
            </p:cNvPr>
            <p:cNvSpPr/>
            <p:nvPr/>
          </p:nvSpPr>
          <p:spPr>
            <a:xfrm>
              <a:off x="4330403" y="5771370"/>
              <a:ext cx="190500" cy="2367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pic>
        <p:nvPicPr>
          <p:cNvPr id="22" name="Picture 6" descr="undefined">
            <a:extLst>
              <a:ext uri="{FF2B5EF4-FFF2-40B4-BE49-F238E27FC236}">
                <a16:creationId xmlns:a16="http://schemas.microsoft.com/office/drawing/2014/main" id="{A8DEA908-51EF-4186-D7A1-A92A6594A6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8772" y="136062"/>
            <a:ext cx="2744833" cy="2679701"/>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a:extLst>
              <a:ext uri="{FF2B5EF4-FFF2-40B4-BE49-F238E27FC236}">
                <a16:creationId xmlns:a16="http://schemas.microsoft.com/office/drawing/2014/main" id="{658BC347-6874-8006-9F64-958935D03CB6}"/>
              </a:ext>
            </a:extLst>
          </p:cNvPr>
          <p:cNvSpPr txBox="1"/>
          <p:nvPr/>
        </p:nvSpPr>
        <p:spPr>
          <a:xfrm>
            <a:off x="314516" y="323308"/>
            <a:ext cx="4147341" cy="1169551"/>
          </a:xfrm>
          <a:prstGeom prst="rect">
            <a:avLst/>
          </a:prstGeom>
          <a:noFill/>
          <a:ln>
            <a:solidFill>
              <a:schemeClr val="tx1"/>
            </a:solidFill>
          </a:ln>
        </p:spPr>
        <p:txBody>
          <a:bodyPr wrap="square" rtlCol="0">
            <a:spAutoFit/>
          </a:bodyPr>
          <a:lstStyle/>
          <a:p>
            <a:pPr algn="l"/>
            <a:r>
              <a:rPr kumimoji="1" lang="ja-JP" altLang="en-US" sz="1400" dirty="0"/>
              <a:t>次王であるカフラー王、メンカウラー王がさらにピラミッドを墓苑に整備したが、やはり、ピラミッド建築の経済的負担が大きすぎたと思われ、ギザの３大ピラミッド完成後はエジプト第４王朝が衰退を始めている。</a:t>
            </a:r>
          </a:p>
        </p:txBody>
      </p:sp>
      <p:sp>
        <p:nvSpPr>
          <p:cNvPr id="28" name="テキスト ボックス 27">
            <a:extLst>
              <a:ext uri="{FF2B5EF4-FFF2-40B4-BE49-F238E27FC236}">
                <a16:creationId xmlns:a16="http://schemas.microsoft.com/office/drawing/2014/main" id="{48E2E461-52DB-9228-7D43-07061E877D80}"/>
              </a:ext>
            </a:extLst>
          </p:cNvPr>
          <p:cNvSpPr txBox="1"/>
          <p:nvPr/>
        </p:nvSpPr>
        <p:spPr>
          <a:xfrm>
            <a:off x="284696" y="1679854"/>
            <a:ext cx="4235713" cy="954107"/>
          </a:xfrm>
          <a:prstGeom prst="rect">
            <a:avLst/>
          </a:prstGeom>
          <a:noFill/>
        </p:spPr>
        <p:txBody>
          <a:bodyPr wrap="square" rtlCol="0">
            <a:spAutoFit/>
          </a:bodyPr>
          <a:lstStyle/>
          <a:p>
            <a:pPr algn="l"/>
            <a:r>
              <a:rPr kumimoji="1" lang="ja-JP" altLang="en-US" sz="1400" dirty="0"/>
              <a:t>カフラー王、メンカウラー王の両ピラミッドも内部により小規模なピラミッド（コア構造）を有することから、より古い時代にピラミッドがすでに同地に建築されていた可能性が高い。</a:t>
            </a:r>
          </a:p>
        </p:txBody>
      </p:sp>
      <p:pic>
        <p:nvPicPr>
          <p:cNvPr id="29" name="図 28">
            <a:extLst>
              <a:ext uri="{FF2B5EF4-FFF2-40B4-BE49-F238E27FC236}">
                <a16:creationId xmlns:a16="http://schemas.microsoft.com/office/drawing/2014/main" id="{4BDF9ABC-7BE6-22C2-8A0A-DFFB4FC57DD3}"/>
              </a:ext>
            </a:extLst>
          </p:cNvPr>
          <p:cNvPicPr>
            <a:picLocks noChangeAspect="1"/>
          </p:cNvPicPr>
          <p:nvPr/>
        </p:nvPicPr>
        <p:blipFill>
          <a:blip r:embed="rId6"/>
          <a:stretch>
            <a:fillRect/>
          </a:stretch>
        </p:blipFill>
        <p:spPr>
          <a:xfrm>
            <a:off x="7614831" y="323308"/>
            <a:ext cx="2092447" cy="1563443"/>
          </a:xfrm>
          <a:prstGeom prst="rect">
            <a:avLst/>
          </a:prstGeom>
        </p:spPr>
      </p:pic>
      <p:sp>
        <p:nvSpPr>
          <p:cNvPr id="30" name="テキスト ボックス 29">
            <a:extLst>
              <a:ext uri="{FF2B5EF4-FFF2-40B4-BE49-F238E27FC236}">
                <a16:creationId xmlns:a16="http://schemas.microsoft.com/office/drawing/2014/main" id="{82038D99-E974-17A0-24AD-A5E6D618D6CF}"/>
              </a:ext>
            </a:extLst>
          </p:cNvPr>
          <p:cNvSpPr txBox="1"/>
          <p:nvPr/>
        </p:nvSpPr>
        <p:spPr>
          <a:xfrm>
            <a:off x="7590330" y="1953039"/>
            <a:ext cx="18774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やっぱり牛久大仏と一緒</a:t>
            </a:r>
          </a:p>
        </p:txBody>
      </p:sp>
    </p:spTree>
    <p:extLst>
      <p:ext uri="{BB962C8B-B14F-4D97-AF65-F5344CB8AC3E}">
        <p14:creationId xmlns:p14="http://schemas.microsoft.com/office/powerpoint/2010/main" val="1326012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6B07-CD5A-A1A9-217F-BD8BF6ACFE2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15B762B-6173-9B2E-FF18-D106146779F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B4DFF8FC-4F62-BAB1-EA34-FED0437485AB}"/>
              </a:ext>
            </a:extLst>
          </p:cNvPr>
          <p:cNvSpPr txBox="1"/>
          <p:nvPr/>
        </p:nvSpPr>
        <p:spPr>
          <a:xfrm>
            <a:off x="936516" y="99073"/>
            <a:ext cx="80329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r>
              <a:rPr kumimoji="1" lang="ja-JP" altLang="en-US" b="1" i="0" u="sng"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最初のピラミッド」</a:t>
            </a: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である）ジェセル王の階段ピラミッド（サッカラ）</a:t>
            </a:r>
          </a:p>
        </p:txBody>
      </p:sp>
      <p:pic>
        <p:nvPicPr>
          <p:cNvPr id="1028" name="Picture 4">
            <a:extLst>
              <a:ext uri="{FF2B5EF4-FFF2-40B4-BE49-F238E27FC236}">
                <a16:creationId xmlns:a16="http://schemas.microsoft.com/office/drawing/2014/main" id="{5D74885E-AEE5-3C5F-541B-EB0209C90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70" y="562645"/>
            <a:ext cx="2520000" cy="168336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910C66B-9566-D2D7-5470-A345122F898E}"/>
              </a:ext>
            </a:extLst>
          </p:cNvPr>
          <p:cNvSpPr txBox="1"/>
          <p:nvPr/>
        </p:nvSpPr>
        <p:spPr>
          <a:xfrm>
            <a:off x="118995" y="2377722"/>
            <a:ext cx="251863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古文書を根拠に「世界最古の</a:t>
            </a:r>
            <a:endPar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石造建築物」とされている。</a:t>
            </a:r>
          </a:p>
        </p:txBody>
      </p:sp>
      <p:sp>
        <p:nvSpPr>
          <p:cNvPr id="6" name="テキスト ボックス 5">
            <a:extLst>
              <a:ext uri="{FF2B5EF4-FFF2-40B4-BE49-F238E27FC236}">
                <a16:creationId xmlns:a16="http://schemas.microsoft.com/office/drawing/2014/main" id="{5B78D858-5960-2C9F-16DD-3BB933E4A029}"/>
              </a:ext>
            </a:extLst>
          </p:cNvPr>
          <p:cNvSpPr txBox="1"/>
          <p:nvPr/>
        </p:nvSpPr>
        <p:spPr>
          <a:xfrm>
            <a:off x="118995" y="2981806"/>
            <a:ext cx="320953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62</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メートルであり、東西</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125</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a:t>
            </a:r>
            <a:endPar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南北</a:t>
            </a:r>
            <a:r>
              <a:rPr kumimoji="1" lang="en-US" altLang="ja-JP"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109</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メートルの長方形の底面</a:t>
            </a:r>
          </a:p>
        </p:txBody>
      </p:sp>
      <p:sp>
        <p:nvSpPr>
          <p:cNvPr id="7" name="テキスト ボックス 6">
            <a:extLst>
              <a:ext uri="{FF2B5EF4-FFF2-40B4-BE49-F238E27FC236}">
                <a16:creationId xmlns:a16="http://schemas.microsoft.com/office/drawing/2014/main" id="{246F17D7-B59C-0EB8-7CB4-68770E61225F}"/>
              </a:ext>
            </a:extLst>
          </p:cNvPr>
          <p:cNvSpPr txBox="1"/>
          <p:nvPr/>
        </p:nvSpPr>
        <p:spPr>
          <a:xfrm>
            <a:off x="3051729" y="591468"/>
            <a:ext cx="627774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正方形のマスタバとして</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高さ</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メートル、一辺</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63</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メートルの規模を持って建設される予定であった</a:t>
            </a:r>
            <a:r>
              <a:rPr kumimoji="1" lang="ja-JP" altLang="en-US" sz="1400" dirty="0">
                <a:solidFill>
                  <a:prstClr val="black"/>
                </a:solidFill>
                <a:latin typeface="Aptos" panose="02110004020202020204"/>
                <a:ea typeface="游ゴシック" panose="020B0400000000000000" pitchFamily="50" charset="-128"/>
              </a:rPr>
              <a:t>が</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、建設を担当したジェセルの重臣</a:t>
            </a:r>
            <a:r>
              <a:rPr kumimoji="1" lang="ja-JP" altLang="en-US" sz="1400" b="0"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イムホテプ</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らによって</a:t>
            </a:r>
            <a:r>
              <a:rPr kumimoji="1" lang="ja-JP" altLang="en-US" sz="1400" b="0"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東側に向けて何度も拡張が繰り返され</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、最終的には階段状の概観を持つピラミッドとして完成した。</a:t>
            </a:r>
          </a:p>
        </p:txBody>
      </p:sp>
      <p:sp>
        <p:nvSpPr>
          <p:cNvPr id="8" name="テキスト ボックス 7">
            <a:extLst>
              <a:ext uri="{FF2B5EF4-FFF2-40B4-BE49-F238E27FC236}">
                <a16:creationId xmlns:a16="http://schemas.microsoft.com/office/drawing/2014/main" id="{6F761F61-666C-23E5-D82D-7A529AE62721}"/>
              </a:ext>
            </a:extLst>
          </p:cNvPr>
          <p:cNvSpPr txBox="1"/>
          <p:nvPr/>
        </p:nvSpPr>
        <p:spPr>
          <a:xfrm>
            <a:off x="3745149" y="3363846"/>
            <a:ext cx="59144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地下には深さ</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28</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メートルの地下室が設けられており、</a:t>
            </a:r>
            <a:r>
              <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遺体を納める玄室</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や、</a:t>
            </a:r>
            <a:r>
              <a:rPr kumimoji="1" lang="ja-JP" altLang="en-US" sz="14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玄室を取り巻く多数の部屋、回廊</a:t>
            </a:r>
            <a:r>
              <a:rPr kumimoji="1" lang="ja-JP" altLang="en-US" sz="1400" b="0" i="0" u="none" strike="noStrike" kern="1200" cap="none" spc="0" normalizeH="0" baseline="0" noProof="0" dirty="0">
                <a:ln>
                  <a:noFill/>
                </a:ln>
                <a:solidFill>
                  <a:schemeClr val="tx1">
                    <a:lumMod val="95000"/>
                    <a:lumOff val="5000"/>
                  </a:schemeClr>
                </a:solidFill>
                <a:effectLst/>
                <a:uLnTx/>
                <a:uFillTx/>
                <a:latin typeface="Aptos" panose="02110004020202020204"/>
                <a:ea typeface="游ゴシック" panose="020B0400000000000000" pitchFamily="50" charset="-128"/>
                <a:cs typeface="+mn-cs"/>
              </a:rPr>
              <a:t>が張り巡らされた。</a:t>
            </a:r>
          </a:p>
        </p:txBody>
      </p:sp>
      <p:sp>
        <p:nvSpPr>
          <p:cNvPr id="9" name="テキスト ボックス 8">
            <a:extLst>
              <a:ext uri="{FF2B5EF4-FFF2-40B4-BE49-F238E27FC236}">
                <a16:creationId xmlns:a16="http://schemas.microsoft.com/office/drawing/2014/main" id="{74B3FF6D-4F82-8348-3434-57616F5F3106}"/>
              </a:ext>
            </a:extLst>
          </p:cNvPr>
          <p:cNvSpPr txBox="1"/>
          <p:nvPr/>
        </p:nvSpPr>
        <p:spPr>
          <a:xfrm>
            <a:off x="3576399" y="4066621"/>
            <a:ext cx="553111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階段ピラミッドは単体ではなく、周辺の付属建造物とあわせてピラミッド複合体（ピラミッド・コンプレックス）を形成</a:t>
            </a:r>
          </a:p>
        </p:txBody>
      </p:sp>
      <p:pic>
        <p:nvPicPr>
          <p:cNvPr id="1036" name="Picture 12">
            <a:extLst>
              <a:ext uri="{FF2B5EF4-FFF2-40B4-BE49-F238E27FC236}">
                <a16:creationId xmlns:a16="http://schemas.microsoft.com/office/drawing/2014/main" id="{FAD5D1EF-09A3-37AF-BE28-26F9BD1BCC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671"/>
          <a:stretch/>
        </p:blipFill>
        <p:spPr bwMode="auto">
          <a:xfrm>
            <a:off x="3932553" y="1592786"/>
            <a:ext cx="1779170" cy="14884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D22E798-5B2D-707E-8BD5-E2657806C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601" y="1388291"/>
            <a:ext cx="2953147" cy="19788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ancientegypt - Internal Architecture Of The Egyptian Pyramids - Why are they so different? ">
            <a:extLst>
              <a:ext uri="{FF2B5EF4-FFF2-40B4-BE49-F238E27FC236}">
                <a16:creationId xmlns:a16="http://schemas.microsoft.com/office/drawing/2014/main" id="{16DEAEC3-FA53-A9FF-8F76-82134AECB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94" y="3682236"/>
            <a:ext cx="2850934" cy="210018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792E624C-EC4E-CECD-2B75-E30494C1F9E9}"/>
              </a:ext>
            </a:extLst>
          </p:cNvPr>
          <p:cNvSpPr txBox="1"/>
          <p:nvPr/>
        </p:nvSpPr>
        <p:spPr>
          <a:xfrm>
            <a:off x="512863" y="5787697"/>
            <a:ext cx="8816611"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セド祭：</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古代エジプトのファラオ（王）が在位中に行った王位更新と王の再生の儀式であり、ファラオの即位後</a:t>
            </a:r>
            <a:r>
              <a:rPr kumimoji="1" lang="en-US" altLang="ja-JP"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30</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年目に行われ、</a:t>
            </a:r>
            <a:r>
              <a:rPr kumimoji="1" lang="ja-JP" altLang="en-US" sz="1400" b="0"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以後 </a:t>
            </a:r>
            <a:r>
              <a:rPr kumimoji="1" lang="en-US" altLang="ja-JP" sz="1400" b="0"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3-4 </a:t>
            </a:r>
            <a:r>
              <a:rPr kumimoji="1" lang="ja-JP" altLang="en-US" sz="1400" b="0"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年目ごとに繰り返される</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のが原則。</a:t>
            </a:r>
            <a:r>
              <a:rPr kumimoji="1" lang="ja-JP" altLang="en-US" sz="1400" b="0"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全王朝全ての時代を通して</a:t>
            </a:r>
            <a:r>
              <a:rPr kumimoji="1" lang="ja-JP" altLang="en-US" sz="1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、王の権威と権勢をより強くし守るものであったとされた。</a:t>
            </a:r>
          </a:p>
        </p:txBody>
      </p:sp>
      <p:sp>
        <p:nvSpPr>
          <p:cNvPr id="10" name="テキスト ボックス 9">
            <a:extLst>
              <a:ext uri="{FF2B5EF4-FFF2-40B4-BE49-F238E27FC236}">
                <a16:creationId xmlns:a16="http://schemas.microsoft.com/office/drawing/2014/main" id="{A7558F9A-29A3-E82E-6DC8-F244394B8F25}"/>
              </a:ext>
            </a:extLst>
          </p:cNvPr>
          <p:cNvSpPr txBox="1"/>
          <p:nvPr/>
        </p:nvSpPr>
        <p:spPr>
          <a:xfrm>
            <a:off x="3576399" y="4697614"/>
            <a:ext cx="615695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ピラミッド複合体全体の構成は上エジプトと下エジプトの墳墓様式を合わせたものであり、セド祭用神殿の併設という点もあわせて、単純な王の葬祭施設であると同時に、現世における王の支配権、及び権威を象徴する場としての意味を強く持っていた。</a:t>
            </a:r>
            <a:r>
              <a:rPr kumimoji="1" lang="ja-JP" altLang="en-US" sz="1200" b="0" i="0" u="sng"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支配権を表すという性格</a:t>
            </a:r>
            <a:r>
              <a:rPr kumimoji="1" lang="ja-JP" altLang="en-US" sz="12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は、墳墓としての機能を持たない小ピラミッドが別に多数建設されている点からも明らかである。</a:t>
            </a:r>
          </a:p>
        </p:txBody>
      </p:sp>
    </p:spTree>
    <p:extLst>
      <p:ext uri="{BB962C8B-B14F-4D97-AF65-F5344CB8AC3E}">
        <p14:creationId xmlns:p14="http://schemas.microsoft.com/office/powerpoint/2010/main" val="1532701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9B78A138-C1DD-9657-CE00-729F737AF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47" y="768518"/>
            <a:ext cx="8883881" cy="595295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126478A9-A323-312E-058A-5C4A84096FA5}"/>
              </a:ext>
            </a:extLst>
          </p:cNvPr>
          <p:cNvSpPr>
            <a:spLocks noGrp="1"/>
          </p:cNvSpPr>
          <p:nvPr>
            <p:ph type="sldNum" sz="quarter" idx="12"/>
          </p:nvPr>
        </p:nvSpPr>
        <p:spPr/>
        <p:txBody>
          <a:bodyPr/>
          <a:lstStyle/>
          <a:p>
            <a:fld id="{EC148AD2-1B53-4099-9276-3B391BC86C7A}" type="slidenum">
              <a:rPr kumimoji="1" lang="ja-JP" altLang="en-US" smtClean="0"/>
              <a:t>5</a:t>
            </a:fld>
            <a:endParaRPr kumimoji="1" lang="ja-JP" altLang="en-US"/>
          </a:p>
        </p:txBody>
      </p:sp>
      <p:sp>
        <p:nvSpPr>
          <p:cNvPr id="3" name="テキスト ボックス 2">
            <a:extLst>
              <a:ext uri="{FF2B5EF4-FFF2-40B4-BE49-F238E27FC236}">
                <a16:creationId xmlns:a16="http://schemas.microsoft.com/office/drawing/2014/main" id="{62B5E542-18F1-BE38-91ED-4E32224D32A6}"/>
              </a:ext>
            </a:extLst>
          </p:cNvPr>
          <p:cNvSpPr txBox="1"/>
          <p:nvPr/>
        </p:nvSpPr>
        <p:spPr>
          <a:xfrm>
            <a:off x="1759020" y="147401"/>
            <a:ext cx="5724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ジェセル王の階段ピラミッド（サッカラ）の地下構造</a:t>
            </a:r>
          </a:p>
        </p:txBody>
      </p:sp>
      <p:pic>
        <p:nvPicPr>
          <p:cNvPr id="2058" name="Picture 10" descr="IMG_0197">
            <a:extLst>
              <a:ext uri="{FF2B5EF4-FFF2-40B4-BE49-F238E27FC236}">
                <a16:creationId xmlns:a16="http://schemas.microsoft.com/office/drawing/2014/main" id="{3DB998AB-D469-DCB8-A70E-C6D7F5A99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802" y="628666"/>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G_0205">
            <a:extLst>
              <a:ext uri="{FF2B5EF4-FFF2-40B4-BE49-F238E27FC236}">
                <a16:creationId xmlns:a16="http://schemas.microsoft.com/office/drawing/2014/main" id="{E8E69DA9-9A0B-7644-421A-590AE8952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1499" y="628666"/>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G_0771">
            <a:extLst>
              <a:ext uri="{FF2B5EF4-FFF2-40B4-BE49-F238E27FC236}">
                <a16:creationId xmlns:a16="http://schemas.microsoft.com/office/drawing/2014/main" id="{25D270EB-EBDE-5801-8DBA-3E2EFCC3A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349" y="3555361"/>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G_0770">
            <a:extLst>
              <a:ext uri="{FF2B5EF4-FFF2-40B4-BE49-F238E27FC236}">
                <a16:creationId xmlns:a16="http://schemas.microsoft.com/office/drawing/2014/main" id="{31C24BB9-FA2D-2D32-6BC6-0ABB7404E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6796" y="5270599"/>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G_0805">
            <a:extLst>
              <a:ext uri="{FF2B5EF4-FFF2-40B4-BE49-F238E27FC236}">
                <a16:creationId xmlns:a16="http://schemas.microsoft.com/office/drawing/2014/main" id="{CAF768D4-DB0B-5C8A-6FFC-2362BFF3D2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652" y="3555361"/>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G_0807">
            <a:extLst>
              <a:ext uri="{FF2B5EF4-FFF2-40B4-BE49-F238E27FC236}">
                <a16:creationId xmlns:a16="http://schemas.microsoft.com/office/drawing/2014/main" id="{39A04BAE-8452-614A-EECF-F1A9A708CD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651" y="2569901"/>
            <a:ext cx="192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97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a:extLst>
              <a:ext uri="{FF2B5EF4-FFF2-40B4-BE49-F238E27FC236}">
                <a16:creationId xmlns:a16="http://schemas.microsoft.com/office/drawing/2014/main" id="{FE52C3FE-F90E-D2B2-AE24-7AF864A3E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649" y="3696688"/>
            <a:ext cx="2880658" cy="202040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52764B96-800E-0B83-B1DC-612C0EED5B2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148AD2-1B53-4099-9276-3B391BC86C7A}" type="slidenum">
              <a:rPr kumimoji="1" lang="ja-JP" altLang="en-US" sz="1200" b="0" i="0" u="none" strike="noStrike" kern="1200" cap="none" spc="0" normalizeH="0" baseline="0" noProof="0" smtClean="0">
                <a:ln>
                  <a:noFill/>
                </a:ln>
                <a:solidFill>
                  <a:prstClr val="black">
                    <a:tint val="82000"/>
                  </a:prstClr>
                </a:solidFill>
                <a:effectLst/>
                <a:uLnTx/>
                <a:uFillTx/>
                <a:latin typeface="Aptos"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82000"/>
                </a:prstClr>
              </a:solidFill>
              <a:effectLst/>
              <a:uLnTx/>
              <a:uFillTx/>
              <a:latin typeface="Aptos" panose="02110004020202020204"/>
              <a:ea typeface="游ゴシック" panose="020B0400000000000000" pitchFamily="50" charset="-128"/>
              <a:cs typeface="+mn-cs"/>
            </a:endParaRPr>
          </a:p>
        </p:txBody>
      </p:sp>
      <p:pic>
        <p:nvPicPr>
          <p:cNvPr id="6146" name="Picture 2">
            <a:extLst>
              <a:ext uri="{FF2B5EF4-FFF2-40B4-BE49-F238E27FC236}">
                <a16:creationId xmlns:a16="http://schemas.microsoft.com/office/drawing/2014/main" id="{15047E43-48B7-933E-88A2-7973CCAD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74" y="803677"/>
            <a:ext cx="2707295" cy="150525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2D2A9ED-544A-8C48-07B5-742EA0180C3B}"/>
              </a:ext>
            </a:extLst>
          </p:cNvPr>
          <p:cNvSpPr txBox="1"/>
          <p:nvPr/>
        </p:nvSpPr>
        <p:spPr>
          <a:xfrm>
            <a:off x="2552343" y="277048"/>
            <a:ext cx="5262979"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スネフェル王の崩れピラミッド（メイドゥーム）</a:t>
            </a:r>
          </a:p>
        </p:txBody>
      </p:sp>
      <p:pic>
        <p:nvPicPr>
          <p:cNvPr id="6154" name="Picture 10" descr="Pyramid of Meidum.">
            <a:extLst>
              <a:ext uri="{FF2B5EF4-FFF2-40B4-BE49-F238E27FC236}">
                <a16:creationId xmlns:a16="http://schemas.microsoft.com/office/drawing/2014/main" id="{E22D30D1-20AF-04B4-10CC-F476BE6079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96"/>
          <a:stretch/>
        </p:blipFill>
        <p:spPr bwMode="auto">
          <a:xfrm>
            <a:off x="342373" y="2466230"/>
            <a:ext cx="2707295" cy="335998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68EF45A7-77D2-7C67-2D91-DE6275AE6596}"/>
              </a:ext>
            </a:extLst>
          </p:cNvPr>
          <p:cNvSpPr txBox="1"/>
          <p:nvPr/>
        </p:nvSpPr>
        <p:spPr>
          <a:xfrm>
            <a:off x="3379098" y="3243816"/>
            <a:ext cx="4852610" cy="307777"/>
          </a:xfrm>
          <a:prstGeom prst="rect">
            <a:avLst/>
          </a:prstGeom>
          <a:noFill/>
        </p:spPr>
        <p:txBody>
          <a:bodyPr wrap="none" rtlCol="0">
            <a:spAutoFit/>
          </a:bodyPr>
          <a:lstStyle/>
          <a:p>
            <a:pPr algn="l"/>
            <a:r>
              <a:rPr kumimoji="1" lang="ja-JP" altLang="en-US" sz="1400" u="sng" dirty="0">
                <a:solidFill>
                  <a:srgbClr val="FF0000"/>
                </a:solidFill>
              </a:rPr>
              <a:t>内部構造はシンプルであり、地下の掘り込みも最小限。</a:t>
            </a:r>
          </a:p>
        </p:txBody>
      </p:sp>
      <p:pic>
        <p:nvPicPr>
          <p:cNvPr id="2050" name="Picture 2">
            <a:extLst>
              <a:ext uri="{FF2B5EF4-FFF2-40B4-BE49-F238E27FC236}">
                <a16:creationId xmlns:a16="http://schemas.microsoft.com/office/drawing/2014/main" id="{DF4F0ED3-49E9-4C0B-1B53-0A9736875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694" y="3696688"/>
            <a:ext cx="2676525" cy="20193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367ED4E-E960-246A-D43C-8E53B36B0D46}"/>
              </a:ext>
            </a:extLst>
          </p:cNvPr>
          <p:cNvSpPr txBox="1"/>
          <p:nvPr/>
        </p:nvSpPr>
        <p:spPr>
          <a:xfrm>
            <a:off x="3124384" y="1090276"/>
            <a:ext cx="6100579" cy="738664"/>
          </a:xfrm>
          <a:prstGeom prst="rect">
            <a:avLst/>
          </a:prstGeom>
          <a:noFill/>
        </p:spPr>
        <p:txBody>
          <a:bodyPr wrap="square" rtlCol="0">
            <a:spAutoFit/>
          </a:bodyPr>
          <a:lstStyle/>
          <a:p>
            <a:pPr algn="l"/>
            <a:r>
              <a:rPr kumimoji="1" lang="ja-JP" altLang="en-US" sz="1400" dirty="0"/>
              <a:t>①フニ王がつくった当初は７段のピラミッドだったのが、</a:t>
            </a:r>
          </a:p>
          <a:p>
            <a:pPr algn="l"/>
            <a:r>
              <a:rPr kumimoji="1" lang="ja-JP" altLang="en-US" sz="1400" dirty="0"/>
              <a:t>②その後８段のピラミッドとなって石灰岩の化粧石で表面が覆われ、</a:t>
            </a:r>
          </a:p>
          <a:p>
            <a:pPr algn="l"/>
            <a:r>
              <a:rPr kumimoji="1" lang="ja-JP" altLang="en-US" sz="1400" dirty="0"/>
              <a:t>③息子のスネフェル王が階段の部分に石を積んで真正ピラミッドにした。</a:t>
            </a:r>
          </a:p>
        </p:txBody>
      </p:sp>
      <p:sp>
        <p:nvSpPr>
          <p:cNvPr id="7" name="テキスト ボックス 6">
            <a:extLst>
              <a:ext uri="{FF2B5EF4-FFF2-40B4-BE49-F238E27FC236}">
                <a16:creationId xmlns:a16="http://schemas.microsoft.com/office/drawing/2014/main" id="{56920AB3-3DA7-DD2E-954F-37DA66471CB8}"/>
              </a:ext>
            </a:extLst>
          </p:cNvPr>
          <p:cNvSpPr txBox="1"/>
          <p:nvPr/>
        </p:nvSpPr>
        <p:spPr>
          <a:xfrm>
            <a:off x="3124384" y="2207206"/>
            <a:ext cx="6536987" cy="954107"/>
          </a:xfrm>
          <a:prstGeom prst="rect">
            <a:avLst/>
          </a:prstGeom>
          <a:noFill/>
        </p:spPr>
        <p:txBody>
          <a:bodyPr wrap="square" rtlCol="0">
            <a:spAutoFit/>
          </a:bodyPr>
          <a:lstStyle/>
          <a:p>
            <a:pPr algn="l"/>
            <a:r>
              <a:rPr kumimoji="1" lang="ja-JP" altLang="en-US" sz="1400" dirty="0"/>
              <a:t>真正ピラミッドの東側のふもとに作られた葬祭殿の遺跡からは、新王国時代に多数の訪問者の落書きの後が残っているうえピラミッドの北側と西側には古王国からギリシア・ローマ時代のお墓が残っている。ピラミッド複合体に隣接してピラミッド都市が建設され、ピラミッド複合体の管理や</a:t>
            </a:r>
            <a:r>
              <a:rPr kumimoji="1" lang="ja-JP" altLang="en-US" sz="1400" dirty="0">
                <a:solidFill>
                  <a:srgbClr val="FF0000"/>
                </a:solidFill>
              </a:rPr>
              <a:t>神事</a:t>
            </a:r>
            <a:r>
              <a:rPr kumimoji="1" lang="ja-JP" altLang="en-US" sz="1400" dirty="0"/>
              <a:t>が行われていた。</a:t>
            </a:r>
            <a:endParaRPr kumimoji="1" lang="en-US" altLang="ja-JP" sz="1400" dirty="0"/>
          </a:p>
        </p:txBody>
      </p:sp>
      <p:sp>
        <p:nvSpPr>
          <p:cNvPr id="4" name="テキスト ボックス 3">
            <a:extLst>
              <a:ext uri="{FF2B5EF4-FFF2-40B4-BE49-F238E27FC236}">
                <a16:creationId xmlns:a16="http://schemas.microsoft.com/office/drawing/2014/main" id="{44FD11B6-85C0-B8E0-09AE-2CFF0BF3BFE9}"/>
              </a:ext>
            </a:extLst>
          </p:cNvPr>
          <p:cNvSpPr txBox="1"/>
          <p:nvPr/>
        </p:nvSpPr>
        <p:spPr>
          <a:xfrm>
            <a:off x="5879737" y="1806108"/>
            <a:ext cx="2877711" cy="307777"/>
          </a:xfrm>
          <a:prstGeom prst="rect">
            <a:avLst/>
          </a:prstGeom>
          <a:noFill/>
        </p:spPr>
        <p:txBody>
          <a:bodyPr wrap="none" rtlCol="0">
            <a:spAutoFit/>
          </a:bodyPr>
          <a:lstStyle/>
          <a:p>
            <a:pPr algn="l"/>
            <a:r>
              <a:rPr kumimoji="1" lang="ja-JP" altLang="en-US" sz="1400" dirty="0"/>
              <a:t>（スネフェル王の次代がクフ王）</a:t>
            </a:r>
          </a:p>
        </p:txBody>
      </p:sp>
      <p:sp>
        <p:nvSpPr>
          <p:cNvPr id="8" name="テキスト ボックス 7">
            <a:extLst>
              <a:ext uri="{FF2B5EF4-FFF2-40B4-BE49-F238E27FC236}">
                <a16:creationId xmlns:a16="http://schemas.microsoft.com/office/drawing/2014/main" id="{6EA4E662-212D-00EE-A7C5-7F98C955ED99}"/>
              </a:ext>
            </a:extLst>
          </p:cNvPr>
          <p:cNvSpPr txBox="1"/>
          <p:nvPr/>
        </p:nvSpPr>
        <p:spPr>
          <a:xfrm>
            <a:off x="3321378" y="721201"/>
            <a:ext cx="5929828" cy="307777"/>
          </a:xfrm>
          <a:prstGeom prst="rect">
            <a:avLst/>
          </a:prstGeom>
          <a:noFill/>
        </p:spPr>
        <p:txBody>
          <a:bodyPr wrap="none" rtlCol="0">
            <a:spAutoFit/>
          </a:bodyPr>
          <a:lstStyle/>
          <a:p>
            <a:pPr algn="l"/>
            <a:r>
              <a:rPr kumimoji="1" lang="ja-JP" altLang="en-US" sz="1400" dirty="0"/>
              <a:t>構築されるピラミッドに耐えることができる</a:t>
            </a:r>
            <a:r>
              <a:rPr kumimoji="1" lang="ja-JP" altLang="en-US" sz="1400" u="sng" dirty="0">
                <a:solidFill>
                  <a:srgbClr val="FF0000"/>
                </a:solidFill>
              </a:rPr>
              <a:t>岩の多い台地の上に建造</a:t>
            </a:r>
          </a:p>
        </p:txBody>
      </p:sp>
      <p:sp>
        <p:nvSpPr>
          <p:cNvPr id="9" name="テキスト ボックス 8">
            <a:extLst>
              <a:ext uri="{FF2B5EF4-FFF2-40B4-BE49-F238E27FC236}">
                <a16:creationId xmlns:a16="http://schemas.microsoft.com/office/drawing/2014/main" id="{99C2F64B-0517-17BF-8125-A6AD5BC62E60}"/>
              </a:ext>
            </a:extLst>
          </p:cNvPr>
          <p:cNvSpPr txBox="1"/>
          <p:nvPr/>
        </p:nvSpPr>
        <p:spPr>
          <a:xfrm>
            <a:off x="454572" y="5926690"/>
            <a:ext cx="8741496" cy="830997"/>
          </a:xfrm>
          <a:prstGeom prst="rect">
            <a:avLst/>
          </a:prstGeom>
          <a:noFill/>
        </p:spPr>
        <p:txBody>
          <a:bodyPr wrap="none" rtlCol="0">
            <a:spAutoFit/>
          </a:bodyPr>
          <a:lstStyle/>
          <a:p>
            <a:pPr algn="l"/>
            <a:r>
              <a:rPr kumimoji="1" lang="ja-JP" altLang="en-US" sz="1200" dirty="0"/>
              <a:t>葬祭殿が初めて従来のピラミッドの北側→東側に作られるようになり、そこから参道がのびていた。このころから太陽信仰が</a:t>
            </a:r>
          </a:p>
          <a:p>
            <a:pPr algn="l"/>
            <a:r>
              <a:rPr kumimoji="1" lang="ja-JP" altLang="en-US" sz="1200" dirty="0"/>
              <a:t>盛んになってきた可能性。</a:t>
            </a:r>
          </a:p>
          <a:p>
            <a:pPr algn="l"/>
            <a:r>
              <a:rPr kumimoji="1" lang="ja-JP" altLang="en-US" sz="1200" dirty="0"/>
              <a:t>なお、この礼拝堂には２つの石碑が建てられているが、何も書かれておらず、このピラミッド自体が「未完成」という</a:t>
            </a:r>
          </a:p>
          <a:p>
            <a:pPr algn="l"/>
            <a:r>
              <a:rPr kumimoji="1" lang="ja-JP" altLang="en-US" sz="1200" dirty="0"/>
              <a:t>可能性もあり。</a:t>
            </a:r>
          </a:p>
        </p:txBody>
      </p:sp>
      <p:sp>
        <p:nvSpPr>
          <p:cNvPr id="10" name="テキスト ボックス 9">
            <a:extLst>
              <a:ext uri="{FF2B5EF4-FFF2-40B4-BE49-F238E27FC236}">
                <a16:creationId xmlns:a16="http://schemas.microsoft.com/office/drawing/2014/main" id="{A25A9381-C555-B6DF-3268-9BB120EDDED1}"/>
              </a:ext>
            </a:extLst>
          </p:cNvPr>
          <p:cNvSpPr txBox="1"/>
          <p:nvPr/>
        </p:nvSpPr>
        <p:spPr>
          <a:xfrm>
            <a:off x="222606" y="190563"/>
            <a:ext cx="1430200" cy="307777"/>
          </a:xfrm>
          <a:prstGeom prst="rect">
            <a:avLst/>
          </a:prstGeom>
          <a:noFill/>
        </p:spPr>
        <p:txBody>
          <a:bodyPr wrap="none" rtlCol="0">
            <a:spAutoFit/>
          </a:bodyPr>
          <a:lstStyle/>
          <a:p>
            <a:pPr algn="l"/>
            <a:r>
              <a:rPr kumimoji="1" lang="pt-BR" altLang="ja-JP" sz="1400" dirty="0"/>
              <a:t>29 52 N, 31.13 E</a:t>
            </a:r>
            <a:endParaRPr kumimoji="1" lang="ja-JP" altLang="en-US" sz="1400" dirty="0"/>
          </a:p>
        </p:txBody>
      </p:sp>
      <p:cxnSp>
        <p:nvCxnSpPr>
          <p:cNvPr id="11" name="直線コネクタ 10">
            <a:extLst>
              <a:ext uri="{FF2B5EF4-FFF2-40B4-BE49-F238E27FC236}">
                <a16:creationId xmlns:a16="http://schemas.microsoft.com/office/drawing/2014/main" id="{50E48F35-7736-12BD-61E9-0691CF18FA83}"/>
              </a:ext>
            </a:extLst>
          </p:cNvPr>
          <p:cNvCxnSpPr>
            <a:cxnSpLocks/>
          </p:cNvCxnSpPr>
          <p:nvPr/>
        </p:nvCxnSpPr>
        <p:spPr>
          <a:xfrm>
            <a:off x="5310279" y="5567693"/>
            <a:ext cx="8102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2" name="グループ化 11">
            <a:extLst>
              <a:ext uri="{FF2B5EF4-FFF2-40B4-BE49-F238E27FC236}">
                <a16:creationId xmlns:a16="http://schemas.microsoft.com/office/drawing/2014/main" id="{F3CD9FE4-0EB6-1726-C673-5EB9117907AD}"/>
              </a:ext>
            </a:extLst>
          </p:cNvPr>
          <p:cNvGrpSpPr/>
          <p:nvPr/>
        </p:nvGrpSpPr>
        <p:grpSpPr>
          <a:xfrm>
            <a:off x="5209004" y="5365028"/>
            <a:ext cx="810279" cy="292040"/>
            <a:chOff x="1675344" y="6462153"/>
            <a:chExt cx="810279" cy="292040"/>
          </a:xfrm>
        </p:grpSpPr>
        <p:sp>
          <p:nvSpPr>
            <p:cNvPr id="13" name="テキスト ボックス 12">
              <a:extLst>
                <a:ext uri="{FF2B5EF4-FFF2-40B4-BE49-F238E27FC236}">
                  <a16:creationId xmlns:a16="http://schemas.microsoft.com/office/drawing/2014/main" id="{26F6831D-0880-38F1-E2D0-C5A7C25FDE90}"/>
                </a:ext>
              </a:extLst>
            </p:cNvPr>
            <p:cNvSpPr txBox="1"/>
            <p:nvPr/>
          </p:nvSpPr>
          <p:spPr>
            <a:xfrm>
              <a:off x="2077214" y="6462153"/>
              <a:ext cx="399247" cy="253916"/>
            </a:xfrm>
            <a:prstGeom prst="rect">
              <a:avLst/>
            </a:prstGeom>
            <a:noFill/>
            <a:ln>
              <a:solidFill>
                <a:schemeClr val="bg1"/>
              </a:solidFill>
            </a:ln>
          </p:spPr>
          <p:txBody>
            <a:bodyPr wrap="square" rtlCol="0">
              <a:spAutoFit/>
            </a:bodyPr>
            <a:lstStyle/>
            <a:p>
              <a:pPr algn="ctr"/>
              <a:r>
                <a:rPr kumimoji="1" lang="en-US" altLang="ja-JP" sz="1050" b="1" dirty="0">
                  <a:solidFill>
                    <a:schemeClr val="bg1"/>
                  </a:solidFill>
                </a:rPr>
                <a:t>27</a:t>
              </a:r>
              <a:endParaRPr kumimoji="1" lang="ja-JP" altLang="en-US" sz="1050" b="1" dirty="0">
                <a:solidFill>
                  <a:schemeClr val="bg1"/>
                </a:solidFill>
              </a:endParaRPr>
            </a:p>
          </p:txBody>
        </p:sp>
        <p:grpSp>
          <p:nvGrpSpPr>
            <p:cNvPr id="14" name="グループ化 13">
              <a:extLst>
                <a:ext uri="{FF2B5EF4-FFF2-40B4-BE49-F238E27FC236}">
                  <a16:creationId xmlns:a16="http://schemas.microsoft.com/office/drawing/2014/main" id="{B2524627-9EA0-1775-B87F-DD97FD117D65}"/>
                </a:ext>
              </a:extLst>
            </p:cNvPr>
            <p:cNvGrpSpPr/>
            <p:nvPr/>
          </p:nvGrpSpPr>
          <p:grpSpPr>
            <a:xfrm>
              <a:off x="1675344" y="6541912"/>
              <a:ext cx="810279" cy="212281"/>
              <a:chOff x="1675344" y="6541912"/>
              <a:chExt cx="810279" cy="212281"/>
            </a:xfrm>
          </p:grpSpPr>
          <p:cxnSp>
            <p:nvCxnSpPr>
              <p:cNvPr id="15" name="直線コネクタ 14">
                <a:extLst>
                  <a:ext uri="{FF2B5EF4-FFF2-40B4-BE49-F238E27FC236}">
                    <a16:creationId xmlns:a16="http://schemas.microsoft.com/office/drawing/2014/main" id="{0F8894B6-EBB4-DBF6-59DE-7E4417F8E3F8}"/>
                  </a:ext>
                </a:extLst>
              </p:cNvPr>
              <p:cNvCxnSpPr>
                <a:cxnSpLocks/>
              </p:cNvCxnSpPr>
              <p:nvPr/>
            </p:nvCxnSpPr>
            <p:spPr>
              <a:xfrm rot="19980000">
                <a:off x="1835505" y="6542240"/>
                <a:ext cx="54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部分円 15">
                <a:extLst>
                  <a:ext uri="{FF2B5EF4-FFF2-40B4-BE49-F238E27FC236}">
                    <a16:creationId xmlns:a16="http://schemas.microsoft.com/office/drawing/2014/main" id="{55441B12-6CAB-C97D-6277-CA663FBDD9D7}"/>
                  </a:ext>
                </a:extLst>
              </p:cNvPr>
              <p:cNvSpPr/>
              <p:nvPr/>
            </p:nvSpPr>
            <p:spPr>
              <a:xfrm flipV="1">
                <a:off x="1831860" y="6541912"/>
                <a:ext cx="212281" cy="212281"/>
              </a:xfrm>
              <a:prstGeom prst="pie">
                <a:avLst>
                  <a:gd name="adj1" fmla="val 0"/>
                  <a:gd name="adj2" fmla="val 164156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17" name="直線コネクタ 16">
                <a:extLst>
                  <a:ext uri="{FF2B5EF4-FFF2-40B4-BE49-F238E27FC236}">
                    <a16:creationId xmlns:a16="http://schemas.microsoft.com/office/drawing/2014/main" id="{C0803656-8600-F9B1-5D92-3431675375BD}"/>
                  </a:ext>
                </a:extLst>
              </p:cNvPr>
              <p:cNvCxnSpPr>
                <a:cxnSpLocks/>
              </p:cNvCxnSpPr>
              <p:nvPr/>
            </p:nvCxnSpPr>
            <p:spPr>
              <a:xfrm>
                <a:off x="1675344" y="6664817"/>
                <a:ext cx="8102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cxnSp>
        <p:nvCxnSpPr>
          <p:cNvPr id="18" name="直線コネクタ 17">
            <a:extLst>
              <a:ext uri="{FF2B5EF4-FFF2-40B4-BE49-F238E27FC236}">
                <a16:creationId xmlns:a16="http://schemas.microsoft.com/office/drawing/2014/main" id="{BFB46A59-27B7-61C6-F6D0-222EDF6C267F}"/>
              </a:ext>
            </a:extLst>
          </p:cNvPr>
          <p:cNvCxnSpPr>
            <a:cxnSpLocks/>
          </p:cNvCxnSpPr>
          <p:nvPr/>
        </p:nvCxnSpPr>
        <p:spPr>
          <a:xfrm>
            <a:off x="7522704" y="5275653"/>
            <a:ext cx="81027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9" name="グループ化 18">
            <a:extLst>
              <a:ext uri="{FF2B5EF4-FFF2-40B4-BE49-F238E27FC236}">
                <a16:creationId xmlns:a16="http://schemas.microsoft.com/office/drawing/2014/main" id="{8B5FC710-5B60-ACA9-333D-41A3A4F73857}"/>
              </a:ext>
            </a:extLst>
          </p:cNvPr>
          <p:cNvGrpSpPr/>
          <p:nvPr/>
        </p:nvGrpSpPr>
        <p:grpSpPr>
          <a:xfrm>
            <a:off x="7421429" y="5072988"/>
            <a:ext cx="810279" cy="292040"/>
            <a:chOff x="1675344" y="6462153"/>
            <a:chExt cx="810279" cy="292040"/>
          </a:xfrm>
        </p:grpSpPr>
        <p:sp>
          <p:nvSpPr>
            <p:cNvPr id="20" name="テキスト ボックス 19">
              <a:extLst>
                <a:ext uri="{FF2B5EF4-FFF2-40B4-BE49-F238E27FC236}">
                  <a16:creationId xmlns:a16="http://schemas.microsoft.com/office/drawing/2014/main" id="{B1701E2D-7A06-EE27-BB1F-C6B91653282B}"/>
                </a:ext>
              </a:extLst>
            </p:cNvPr>
            <p:cNvSpPr txBox="1"/>
            <p:nvPr/>
          </p:nvSpPr>
          <p:spPr>
            <a:xfrm>
              <a:off x="2077214" y="6462153"/>
              <a:ext cx="399247" cy="253916"/>
            </a:xfrm>
            <a:prstGeom prst="rect">
              <a:avLst/>
            </a:prstGeom>
            <a:noFill/>
          </p:spPr>
          <p:txBody>
            <a:bodyPr wrap="square" rtlCol="0">
              <a:spAutoFit/>
            </a:bodyPr>
            <a:lstStyle/>
            <a:p>
              <a:pPr algn="ctr"/>
              <a:r>
                <a:rPr kumimoji="1" lang="en-US" altLang="ja-JP" sz="1050" b="1" dirty="0"/>
                <a:t>27</a:t>
              </a:r>
              <a:endParaRPr kumimoji="1" lang="ja-JP" altLang="en-US" sz="1050" b="1" dirty="0"/>
            </a:p>
          </p:txBody>
        </p:sp>
        <p:grpSp>
          <p:nvGrpSpPr>
            <p:cNvPr id="21" name="グループ化 20">
              <a:extLst>
                <a:ext uri="{FF2B5EF4-FFF2-40B4-BE49-F238E27FC236}">
                  <a16:creationId xmlns:a16="http://schemas.microsoft.com/office/drawing/2014/main" id="{6F1246B4-8240-FB2B-F268-819594D0F4F3}"/>
                </a:ext>
              </a:extLst>
            </p:cNvPr>
            <p:cNvGrpSpPr/>
            <p:nvPr/>
          </p:nvGrpSpPr>
          <p:grpSpPr>
            <a:xfrm>
              <a:off x="1675344" y="6541912"/>
              <a:ext cx="810279" cy="212281"/>
              <a:chOff x="1675344" y="6541912"/>
              <a:chExt cx="810279" cy="212281"/>
            </a:xfrm>
          </p:grpSpPr>
          <p:cxnSp>
            <p:nvCxnSpPr>
              <p:cNvPr id="22" name="直線コネクタ 21">
                <a:extLst>
                  <a:ext uri="{FF2B5EF4-FFF2-40B4-BE49-F238E27FC236}">
                    <a16:creationId xmlns:a16="http://schemas.microsoft.com/office/drawing/2014/main" id="{29B5716D-074A-2E8D-9E79-A16F9BB2D05A}"/>
                  </a:ext>
                </a:extLst>
              </p:cNvPr>
              <p:cNvCxnSpPr>
                <a:cxnSpLocks/>
              </p:cNvCxnSpPr>
              <p:nvPr/>
            </p:nvCxnSpPr>
            <p:spPr>
              <a:xfrm rot="19980000">
                <a:off x="1835505" y="6542240"/>
                <a:ext cx="54000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部分円 22">
                <a:extLst>
                  <a:ext uri="{FF2B5EF4-FFF2-40B4-BE49-F238E27FC236}">
                    <a16:creationId xmlns:a16="http://schemas.microsoft.com/office/drawing/2014/main" id="{E35024D4-66E2-0212-4DFC-70B664CE1060}"/>
                  </a:ext>
                </a:extLst>
              </p:cNvPr>
              <p:cNvSpPr/>
              <p:nvPr/>
            </p:nvSpPr>
            <p:spPr>
              <a:xfrm flipV="1">
                <a:off x="1831860" y="6541912"/>
                <a:ext cx="212281" cy="212281"/>
              </a:xfrm>
              <a:prstGeom prst="pie">
                <a:avLst>
                  <a:gd name="adj1" fmla="val 0"/>
                  <a:gd name="adj2" fmla="val 16415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4" name="直線コネクタ 23">
                <a:extLst>
                  <a:ext uri="{FF2B5EF4-FFF2-40B4-BE49-F238E27FC236}">
                    <a16:creationId xmlns:a16="http://schemas.microsoft.com/office/drawing/2014/main" id="{9337E8CB-4DB1-657F-FB89-8A6C55259B4F}"/>
                  </a:ext>
                </a:extLst>
              </p:cNvPr>
              <p:cNvCxnSpPr>
                <a:cxnSpLocks/>
              </p:cNvCxnSpPr>
              <p:nvPr/>
            </p:nvCxnSpPr>
            <p:spPr>
              <a:xfrm>
                <a:off x="1675344" y="6664817"/>
                <a:ext cx="810279" cy="0"/>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5" name="テキスト ボックス 24">
            <a:extLst>
              <a:ext uri="{FF2B5EF4-FFF2-40B4-BE49-F238E27FC236}">
                <a16:creationId xmlns:a16="http://schemas.microsoft.com/office/drawing/2014/main" id="{AC10BE2F-CC08-FF37-308E-41C0D77DBC07}"/>
              </a:ext>
            </a:extLst>
          </p:cNvPr>
          <p:cNvSpPr txBox="1"/>
          <p:nvPr/>
        </p:nvSpPr>
        <p:spPr>
          <a:xfrm>
            <a:off x="8246769" y="195415"/>
            <a:ext cx="949299" cy="400110"/>
          </a:xfrm>
          <a:prstGeom prst="rect">
            <a:avLst/>
          </a:prstGeom>
          <a:noFill/>
          <a:ln>
            <a:solidFill>
              <a:srgbClr val="FF0000"/>
            </a:solidFill>
          </a:ln>
        </p:spPr>
        <p:txBody>
          <a:bodyPr wrap="none" rtlCol="0">
            <a:spAutoFit/>
          </a:bodyPr>
          <a:lstStyle/>
          <a:p>
            <a:pPr algn="l"/>
            <a:r>
              <a:rPr kumimoji="1" lang="en-US" altLang="ja-JP" sz="2000" b="1" dirty="0">
                <a:solidFill>
                  <a:srgbClr val="FF0000"/>
                </a:solidFill>
              </a:rPr>
              <a:t>WHY ?</a:t>
            </a:r>
            <a:endParaRPr kumimoji="1" lang="ja-JP" altLang="en-US" sz="2000" b="1" dirty="0">
              <a:solidFill>
                <a:srgbClr val="FF0000"/>
              </a:solidFill>
            </a:endParaRPr>
          </a:p>
        </p:txBody>
      </p:sp>
      <p:sp>
        <p:nvSpPr>
          <p:cNvPr id="26" name="テキスト ボックス 25">
            <a:extLst>
              <a:ext uri="{FF2B5EF4-FFF2-40B4-BE49-F238E27FC236}">
                <a16:creationId xmlns:a16="http://schemas.microsoft.com/office/drawing/2014/main" id="{A7C4DDBD-ADE1-BD67-29F9-252A0ADA07C4}"/>
              </a:ext>
            </a:extLst>
          </p:cNvPr>
          <p:cNvSpPr txBox="1"/>
          <p:nvPr/>
        </p:nvSpPr>
        <p:spPr>
          <a:xfrm>
            <a:off x="8110538" y="3266719"/>
            <a:ext cx="949299" cy="400110"/>
          </a:xfrm>
          <a:prstGeom prst="rect">
            <a:avLst/>
          </a:prstGeom>
          <a:noFill/>
          <a:ln>
            <a:solidFill>
              <a:srgbClr val="FF0000"/>
            </a:solidFill>
          </a:ln>
        </p:spPr>
        <p:txBody>
          <a:bodyPr wrap="none" rtlCol="0">
            <a:spAutoFit/>
          </a:bodyPr>
          <a:lstStyle/>
          <a:p>
            <a:pPr algn="l"/>
            <a:r>
              <a:rPr kumimoji="1" lang="en-US" altLang="ja-JP" sz="2000" b="1" dirty="0">
                <a:solidFill>
                  <a:srgbClr val="FF0000"/>
                </a:solidFill>
              </a:rPr>
              <a:t>WHY ?</a:t>
            </a:r>
            <a:endParaRPr kumimoji="1" lang="ja-JP" altLang="en-US" sz="2000" b="1" dirty="0">
              <a:solidFill>
                <a:srgbClr val="FF0000"/>
              </a:solidFill>
            </a:endParaRPr>
          </a:p>
        </p:txBody>
      </p:sp>
      <p:sp>
        <p:nvSpPr>
          <p:cNvPr id="27" name="テキスト ボックス 26">
            <a:extLst>
              <a:ext uri="{FF2B5EF4-FFF2-40B4-BE49-F238E27FC236}">
                <a16:creationId xmlns:a16="http://schemas.microsoft.com/office/drawing/2014/main" id="{3E940DFB-FFFD-294C-94FE-2A25A782DEDE}"/>
              </a:ext>
            </a:extLst>
          </p:cNvPr>
          <p:cNvSpPr txBox="1"/>
          <p:nvPr/>
        </p:nvSpPr>
        <p:spPr>
          <a:xfrm>
            <a:off x="3325336" y="1799218"/>
            <a:ext cx="2877711" cy="307777"/>
          </a:xfrm>
          <a:prstGeom prst="rect">
            <a:avLst/>
          </a:prstGeom>
          <a:noFill/>
        </p:spPr>
        <p:txBody>
          <a:bodyPr wrap="none" rtlCol="0">
            <a:spAutoFit/>
          </a:bodyPr>
          <a:lstStyle/>
          <a:p>
            <a:pPr algn="l"/>
            <a:r>
              <a:rPr kumimoji="1" lang="ja-JP" altLang="en-US" sz="1400" dirty="0">
                <a:solidFill>
                  <a:srgbClr val="FF0000"/>
                </a:solidFill>
              </a:rPr>
              <a:t>王墓が王の葬祭の場に進化した。</a:t>
            </a:r>
          </a:p>
        </p:txBody>
      </p:sp>
    </p:spTree>
    <p:extLst>
      <p:ext uri="{BB962C8B-B14F-4D97-AF65-F5344CB8AC3E}">
        <p14:creationId xmlns:p14="http://schemas.microsoft.com/office/powerpoint/2010/main" val="209827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FDA2C-0CF7-8611-FB18-BFE209AB0D93}"/>
            </a:ext>
          </a:extLst>
        </p:cNvPr>
        <p:cNvGrpSpPr/>
        <p:nvPr/>
      </p:nvGrpSpPr>
      <p:grpSpPr>
        <a:xfrm>
          <a:off x="0" y="0"/>
          <a:ext cx="0" cy="0"/>
          <a:chOff x="0" y="0"/>
          <a:chExt cx="0" cy="0"/>
        </a:xfrm>
      </p:grpSpPr>
      <p:pic>
        <p:nvPicPr>
          <p:cNvPr id="4" name="Picture 12">
            <a:extLst>
              <a:ext uri="{FF2B5EF4-FFF2-40B4-BE49-F238E27FC236}">
                <a16:creationId xmlns:a16="http://schemas.microsoft.com/office/drawing/2014/main" id="{2E840AA4-801B-32FE-41FA-58F894591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671"/>
          <a:stretch/>
        </p:blipFill>
        <p:spPr bwMode="auto">
          <a:xfrm>
            <a:off x="924036" y="1056491"/>
            <a:ext cx="2688656" cy="22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85AC020-0214-FC06-83EC-EC5785EA3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4765552" y="103133"/>
            <a:ext cx="4548601" cy="343168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E2026CA9-919D-CB5F-D8A2-C7FF8541984E}"/>
              </a:ext>
            </a:extLst>
          </p:cNvPr>
          <p:cNvGrpSpPr/>
          <p:nvPr/>
        </p:nvGrpSpPr>
        <p:grpSpPr>
          <a:xfrm rot="16200000">
            <a:off x="3668526" y="2789901"/>
            <a:ext cx="1144800" cy="577725"/>
            <a:chOff x="1326485" y="6404040"/>
            <a:chExt cx="547101" cy="276095"/>
          </a:xfrm>
        </p:grpSpPr>
        <p:sp>
          <p:nvSpPr>
            <p:cNvPr id="8" name="正方形/長方形 7">
              <a:extLst>
                <a:ext uri="{FF2B5EF4-FFF2-40B4-BE49-F238E27FC236}">
                  <a16:creationId xmlns:a16="http://schemas.microsoft.com/office/drawing/2014/main" id="{15736E4A-F9FF-17AA-818F-1352E2B897FE}"/>
                </a:ext>
              </a:extLst>
            </p:cNvPr>
            <p:cNvSpPr/>
            <p:nvPr/>
          </p:nvSpPr>
          <p:spPr>
            <a:xfrm>
              <a:off x="1326485" y="6404040"/>
              <a:ext cx="547101" cy="86382"/>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ptos" panose="0211000402020202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F73AA5A4-041E-C930-D0D4-D1F82EC396FF}"/>
                </a:ext>
              </a:extLst>
            </p:cNvPr>
            <p:cNvSpPr txBox="1"/>
            <p:nvPr/>
          </p:nvSpPr>
          <p:spPr>
            <a:xfrm>
              <a:off x="1438699" y="6503631"/>
              <a:ext cx="322672" cy="17650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Aptos" panose="02110004020202020204"/>
                  <a:ea typeface="游ゴシック" panose="020B0400000000000000" pitchFamily="50" charset="-128"/>
                </a:rPr>
                <a:t>5</a:t>
              </a:r>
              <a:r>
                <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0 m</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cxnSp>
        <p:nvCxnSpPr>
          <p:cNvPr id="17" name="直線コネクタ 16">
            <a:extLst>
              <a:ext uri="{FF2B5EF4-FFF2-40B4-BE49-F238E27FC236}">
                <a16:creationId xmlns:a16="http://schemas.microsoft.com/office/drawing/2014/main" id="{EB743953-E224-D09D-DF47-FF3D15155EDB}"/>
              </a:ext>
            </a:extLst>
          </p:cNvPr>
          <p:cNvCxnSpPr/>
          <p:nvPr/>
        </p:nvCxnSpPr>
        <p:spPr>
          <a:xfrm>
            <a:off x="378462" y="2506364"/>
            <a:ext cx="9367736"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7FDCA3B5-A688-D46B-B4EF-CC440BAEB313}"/>
              </a:ext>
            </a:extLst>
          </p:cNvPr>
          <p:cNvSpPr txBox="1"/>
          <p:nvPr/>
        </p:nvSpPr>
        <p:spPr>
          <a:xfrm>
            <a:off x="5771559" y="3584971"/>
            <a:ext cx="2698175"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スネフェル王の崩れピラミッド</a:t>
            </a:r>
            <a:endParaRPr kumimoji="1" lang="en-US" altLang="ja-JP"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（メイドゥーム）</a:t>
            </a:r>
          </a:p>
        </p:txBody>
      </p:sp>
      <p:sp>
        <p:nvSpPr>
          <p:cNvPr id="20" name="テキスト ボックス 19">
            <a:extLst>
              <a:ext uri="{FF2B5EF4-FFF2-40B4-BE49-F238E27FC236}">
                <a16:creationId xmlns:a16="http://schemas.microsoft.com/office/drawing/2014/main" id="{37CCF4B9-DB76-AC2F-7DC2-071DD3F4101B}"/>
              </a:ext>
            </a:extLst>
          </p:cNvPr>
          <p:cNvSpPr txBox="1"/>
          <p:nvPr/>
        </p:nvSpPr>
        <p:spPr>
          <a:xfrm>
            <a:off x="1239373" y="3416358"/>
            <a:ext cx="251863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ジェセル王の階段ピラミッド</a:t>
            </a:r>
            <a:endParaRPr kumimoji="1" lang="en-US" altLang="ja-JP"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（サッカラ）</a:t>
            </a:r>
          </a:p>
        </p:txBody>
      </p:sp>
      <p:sp>
        <p:nvSpPr>
          <p:cNvPr id="28" name="テキスト ボックス 27">
            <a:extLst>
              <a:ext uri="{FF2B5EF4-FFF2-40B4-BE49-F238E27FC236}">
                <a16:creationId xmlns:a16="http://schemas.microsoft.com/office/drawing/2014/main" id="{F4B46696-6F24-B372-F5B4-4D110563D447}"/>
              </a:ext>
            </a:extLst>
          </p:cNvPr>
          <p:cNvSpPr txBox="1"/>
          <p:nvPr/>
        </p:nvSpPr>
        <p:spPr>
          <a:xfrm>
            <a:off x="647354" y="3913962"/>
            <a:ext cx="3110657" cy="523220"/>
          </a:xfrm>
          <a:prstGeom prst="rect">
            <a:avLst/>
          </a:prstGeom>
          <a:noFill/>
        </p:spPr>
        <p:txBody>
          <a:bodyPr wrap="square" rtlCol="0">
            <a:spAutoFit/>
          </a:bodyPr>
          <a:lstStyle/>
          <a:p>
            <a:r>
              <a:rPr kumimoji="1" lang="ja-JP" altLang="en-US" sz="1400" dirty="0"/>
              <a:t>ジョセル王の階段ピラミッドでは</a:t>
            </a:r>
            <a:endParaRPr kumimoji="1" lang="en-US" altLang="ja-JP" sz="1400" dirty="0"/>
          </a:p>
          <a:p>
            <a:r>
              <a:rPr kumimoji="1" lang="ja-JP" altLang="en-US" sz="1400" dirty="0"/>
              <a:t>広大な地下迷宮が建築された。</a:t>
            </a:r>
          </a:p>
        </p:txBody>
      </p:sp>
      <p:sp>
        <p:nvSpPr>
          <p:cNvPr id="29" name="テキスト ボックス 28">
            <a:extLst>
              <a:ext uri="{FF2B5EF4-FFF2-40B4-BE49-F238E27FC236}">
                <a16:creationId xmlns:a16="http://schemas.microsoft.com/office/drawing/2014/main" id="{89655C53-0ECC-78AE-E50E-664D51A64149}"/>
              </a:ext>
            </a:extLst>
          </p:cNvPr>
          <p:cNvSpPr txBox="1"/>
          <p:nvPr/>
        </p:nvSpPr>
        <p:spPr>
          <a:xfrm>
            <a:off x="647354" y="4512492"/>
            <a:ext cx="8000192" cy="307776"/>
          </a:xfrm>
          <a:prstGeom prst="rect">
            <a:avLst/>
          </a:prstGeom>
          <a:noFill/>
        </p:spPr>
        <p:txBody>
          <a:bodyPr wrap="square" rtlCol="0">
            <a:spAutoFit/>
          </a:bodyPr>
          <a:lstStyle/>
          <a:p>
            <a:r>
              <a:rPr kumimoji="1" lang="ja-JP" altLang="en-US" sz="1400" dirty="0"/>
              <a:t>一方、スネフェル王の崩れピラミッドでは地上レベルの「玄室」と下降通路のみがつくられた。</a:t>
            </a:r>
          </a:p>
        </p:txBody>
      </p:sp>
      <p:sp>
        <p:nvSpPr>
          <p:cNvPr id="30" name="テキスト ボックス 29">
            <a:extLst>
              <a:ext uri="{FF2B5EF4-FFF2-40B4-BE49-F238E27FC236}">
                <a16:creationId xmlns:a16="http://schemas.microsoft.com/office/drawing/2014/main" id="{7C36C89B-3245-D1C7-490E-FF94B7894D08}"/>
              </a:ext>
            </a:extLst>
          </p:cNvPr>
          <p:cNvSpPr txBox="1"/>
          <p:nvPr/>
        </p:nvSpPr>
        <p:spPr>
          <a:xfrm>
            <a:off x="647354" y="4870233"/>
            <a:ext cx="6742185" cy="307777"/>
          </a:xfrm>
          <a:prstGeom prst="rect">
            <a:avLst/>
          </a:prstGeom>
          <a:noFill/>
        </p:spPr>
        <p:txBody>
          <a:bodyPr wrap="square" rtlCol="0">
            <a:spAutoFit/>
          </a:bodyPr>
          <a:lstStyle/>
          <a:p>
            <a:r>
              <a:rPr kumimoji="1" lang="ja-JP" altLang="en-US" sz="1400" dirty="0"/>
              <a:t>構築されるピラミッドに耐えることができる岩の多い台地の上に建造された。</a:t>
            </a:r>
          </a:p>
        </p:txBody>
      </p:sp>
      <p:sp>
        <p:nvSpPr>
          <p:cNvPr id="31" name="テキスト ボックス 30">
            <a:extLst>
              <a:ext uri="{FF2B5EF4-FFF2-40B4-BE49-F238E27FC236}">
                <a16:creationId xmlns:a16="http://schemas.microsoft.com/office/drawing/2014/main" id="{577643BB-8543-A3F5-4E58-42529B2EB364}"/>
              </a:ext>
            </a:extLst>
          </p:cNvPr>
          <p:cNvSpPr txBox="1"/>
          <p:nvPr/>
        </p:nvSpPr>
        <p:spPr>
          <a:xfrm>
            <a:off x="602846" y="5224324"/>
            <a:ext cx="1262525" cy="400110"/>
          </a:xfrm>
          <a:prstGeom prst="rect">
            <a:avLst/>
          </a:prstGeom>
          <a:noFill/>
          <a:ln>
            <a:solidFill>
              <a:srgbClr val="FF0000"/>
            </a:solidFill>
          </a:ln>
        </p:spPr>
        <p:txBody>
          <a:bodyPr wrap="none" rtlCol="0">
            <a:spAutoFit/>
          </a:bodyPr>
          <a:lstStyle/>
          <a:p>
            <a:pPr algn="l"/>
            <a:r>
              <a:rPr kumimoji="1" lang="en-US" altLang="ja-JP" sz="2000" b="1" dirty="0">
                <a:solidFill>
                  <a:srgbClr val="FF0000"/>
                </a:solidFill>
              </a:rPr>
              <a:t>Because,</a:t>
            </a:r>
            <a:endParaRPr kumimoji="1" lang="ja-JP" altLang="en-US" sz="2000" b="1" dirty="0">
              <a:solidFill>
                <a:srgbClr val="FF0000"/>
              </a:solidFill>
            </a:endParaRPr>
          </a:p>
        </p:txBody>
      </p:sp>
      <p:sp>
        <p:nvSpPr>
          <p:cNvPr id="32" name="テキスト ボックス 31">
            <a:extLst>
              <a:ext uri="{FF2B5EF4-FFF2-40B4-BE49-F238E27FC236}">
                <a16:creationId xmlns:a16="http://schemas.microsoft.com/office/drawing/2014/main" id="{FAB9F246-B4AC-02B2-21B5-B1E771B71C46}"/>
              </a:ext>
            </a:extLst>
          </p:cNvPr>
          <p:cNvSpPr txBox="1"/>
          <p:nvPr/>
        </p:nvSpPr>
        <p:spPr>
          <a:xfrm>
            <a:off x="394778" y="5706552"/>
            <a:ext cx="8870332" cy="307777"/>
          </a:xfrm>
          <a:prstGeom prst="rect">
            <a:avLst/>
          </a:prstGeom>
          <a:noFill/>
        </p:spPr>
        <p:txBody>
          <a:bodyPr wrap="square" rtlCol="0">
            <a:spAutoFit/>
          </a:bodyPr>
          <a:lstStyle/>
          <a:p>
            <a:r>
              <a:rPr kumimoji="1" lang="ja-JP" altLang="en-US" sz="1400" dirty="0"/>
              <a:t>地下構造の建築は酸欠のために超難工事となり、完成後も酸欠による事故が多発し、祭事ができなかった。</a:t>
            </a:r>
          </a:p>
        </p:txBody>
      </p:sp>
      <p:sp>
        <p:nvSpPr>
          <p:cNvPr id="33" name="テキスト ボックス 32">
            <a:extLst>
              <a:ext uri="{FF2B5EF4-FFF2-40B4-BE49-F238E27FC236}">
                <a16:creationId xmlns:a16="http://schemas.microsoft.com/office/drawing/2014/main" id="{B988454A-2487-0A6A-70EF-D0EFDECA8675}"/>
              </a:ext>
            </a:extLst>
          </p:cNvPr>
          <p:cNvSpPr txBox="1"/>
          <p:nvPr/>
        </p:nvSpPr>
        <p:spPr>
          <a:xfrm>
            <a:off x="400590" y="6018880"/>
            <a:ext cx="8943163" cy="523220"/>
          </a:xfrm>
          <a:prstGeom prst="rect">
            <a:avLst/>
          </a:prstGeom>
          <a:noFill/>
        </p:spPr>
        <p:txBody>
          <a:bodyPr wrap="square" rtlCol="0">
            <a:spAutoFit/>
          </a:bodyPr>
          <a:lstStyle/>
          <a:p>
            <a:r>
              <a:rPr kumimoji="1" lang="ja-JP" altLang="en-US" sz="1400" dirty="0"/>
              <a:t>そこで、頑丈な岩盤の上に石を積んで人工の地下をつくり、そこに「地下構造」を再現した。また、「地下構造」を最小限に縮小した。工事中の松明による照明が不要となり、建築が可能になった。</a:t>
            </a:r>
          </a:p>
        </p:txBody>
      </p:sp>
    </p:spTree>
    <p:extLst>
      <p:ext uri="{BB962C8B-B14F-4D97-AF65-F5344CB8AC3E}">
        <p14:creationId xmlns:p14="http://schemas.microsoft.com/office/powerpoint/2010/main" val="3180208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ancientegypt - Internal Architecture Of The Egyptian Pyramids - Why are they so different? ">
            <a:extLst>
              <a:ext uri="{FF2B5EF4-FFF2-40B4-BE49-F238E27FC236}">
                <a16:creationId xmlns:a16="http://schemas.microsoft.com/office/drawing/2014/main" id="{6C01DF53-E275-0AC5-06E7-24057FBA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7118" y="4143537"/>
            <a:ext cx="1957756" cy="1279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ncientegypt - Internal Architecture Of The Egyptian Pyramids - Why are they so different? ">
            <a:extLst>
              <a:ext uri="{FF2B5EF4-FFF2-40B4-BE49-F238E27FC236}">
                <a16:creationId xmlns:a16="http://schemas.microsoft.com/office/drawing/2014/main" id="{DEDAE015-7976-A6B1-0948-3514CAB45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23" y="3300199"/>
            <a:ext cx="3463774" cy="2436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ancientegypt - Internal Architecture Of The Egyptian Pyramids - Why are they so different? ">
            <a:extLst>
              <a:ext uri="{FF2B5EF4-FFF2-40B4-BE49-F238E27FC236}">
                <a16:creationId xmlns:a16="http://schemas.microsoft.com/office/drawing/2014/main" id="{D1AF94E7-C7D4-F324-1593-3F96546855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152"/>
          <a:stretch/>
        </p:blipFill>
        <p:spPr bwMode="auto">
          <a:xfrm>
            <a:off x="3986723" y="508139"/>
            <a:ext cx="2617707" cy="1936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3CB66222-9DB3-A3A5-8257-E32FED324B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671"/>
          <a:stretch/>
        </p:blipFill>
        <p:spPr bwMode="auto">
          <a:xfrm>
            <a:off x="200623" y="1405231"/>
            <a:ext cx="1425916" cy="80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C2EE66B-719B-B067-F7CD-A0E1978104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379" y="892844"/>
            <a:ext cx="2070000" cy="1551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2CA3F7D-BE6C-F6A7-C239-5484E86948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086" y="3477782"/>
            <a:ext cx="3329637" cy="2081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undefined">
            <a:extLst>
              <a:ext uri="{FF2B5EF4-FFF2-40B4-BE49-F238E27FC236}">
                <a16:creationId xmlns:a16="http://schemas.microsoft.com/office/drawing/2014/main" id="{2934348B-A665-7569-61DB-AAC87A747E9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469" b="38513"/>
          <a:stretch/>
        </p:blipFill>
        <p:spPr bwMode="auto">
          <a:xfrm>
            <a:off x="6604430" y="0"/>
            <a:ext cx="3410053" cy="229215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357C7372-0894-F7E3-3031-01BB73087083}"/>
              </a:ext>
            </a:extLst>
          </p:cNvPr>
          <p:cNvGrpSpPr/>
          <p:nvPr/>
        </p:nvGrpSpPr>
        <p:grpSpPr>
          <a:xfrm>
            <a:off x="7797889" y="2672119"/>
            <a:ext cx="1094400" cy="524605"/>
            <a:chOff x="1052835" y="6251944"/>
            <a:chExt cx="1094400" cy="524605"/>
          </a:xfrm>
        </p:grpSpPr>
        <p:sp>
          <p:nvSpPr>
            <p:cNvPr id="8" name="正方形/長方形 7">
              <a:extLst>
                <a:ext uri="{FF2B5EF4-FFF2-40B4-BE49-F238E27FC236}">
                  <a16:creationId xmlns:a16="http://schemas.microsoft.com/office/drawing/2014/main" id="{CACA5A38-EDA6-4E30-24B1-38536DFEEA38}"/>
                </a:ext>
              </a:extLst>
            </p:cNvPr>
            <p:cNvSpPr/>
            <p:nvPr/>
          </p:nvSpPr>
          <p:spPr>
            <a:xfrm>
              <a:off x="1052835" y="6251944"/>
              <a:ext cx="1094400" cy="86382"/>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ptos" panose="0211000402020202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6CC6E663-D63E-6A42-4483-5BB622760E99}"/>
                </a:ext>
              </a:extLst>
            </p:cNvPr>
            <p:cNvSpPr txBox="1"/>
            <p:nvPr/>
          </p:nvSpPr>
          <p:spPr>
            <a:xfrm>
              <a:off x="1200726" y="6407217"/>
              <a:ext cx="7986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100 m</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grpSp>
      <p:sp>
        <p:nvSpPr>
          <p:cNvPr id="2" name="二等辺三角形 1">
            <a:extLst>
              <a:ext uri="{FF2B5EF4-FFF2-40B4-BE49-F238E27FC236}">
                <a16:creationId xmlns:a16="http://schemas.microsoft.com/office/drawing/2014/main" id="{67469E87-57E8-B3E4-DB04-6584B50B14E9}"/>
              </a:ext>
            </a:extLst>
          </p:cNvPr>
          <p:cNvSpPr/>
          <p:nvPr/>
        </p:nvSpPr>
        <p:spPr>
          <a:xfrm>
            <a:off x="1197901" y="3752219"/>
            <a:ext cx="2187556" cy="1382329"/>
          </a:xfrm>
          <a:prstGeom prst="triangl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1318745D-8CEC-DF2A-A3C5-7B7846AE40CD}"/>
              </a:ext>
            </a:extLst>
          </p:cNvPr>
          <p:cNvSpPr/>
          <p:nvPr/>
        </p:nvSpPr>
        <p:spPr>
          <a:xfrm>
            <a:off x="5902834" y="4769857"/>
            <a:ext cx="642692" cy="397349"/>
          </a:xfrm>
          <a:prstGeom prst="triangle">
            <a:avLst>
              <a:gd name="adj" fmla="val 48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a:extLst>
              <a:ext uri="{FF2B5EF4-FFF2-40B4-BE49-F238E27FC236}">
                <a16:creationId xmlns:a16="http://schemas.microsoft.com/office/drawing/2014/main" id="{40031EA1-A1FF-0365-6292-F3CEF3ED8787}"/>
              </a:ext>
            </a:extLst>
          </p:cNvPr>
          <p:cNvSpPr/>
          <p:nvPr/>
        </p:nvSpPr>
        <p:spPr>
          <a:xfrm>
            <a:off x="8117767" y="4842611"/>
            <a:ext cx="525016" cy="324595"/>
          </a:xfrm>
          <a:prstGeom prst="triangle">
            <a:avLst>
              <a:gd name="adj" fmla="val 48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CBC355E2-0E0A-3995-0522-E18B9C7456DB}"/>
              </a:ext>
            </a:extLst>
          </p:cNvPr>
          <p:cNvCxnSpPr/>
          <p:nvPr/>
        </p:nvCxnSpPr>
        <p:spPr>
          <a:xfrm>
            <a:off x="6744677" y="2000737"/>
            <a:ext cx="292295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40BAEBF6-156E-C303-B11E-1B106BE0B4A1}"/>
              </a:ext>
            </a:extLst>
          </p:cNvPr>
          <p:cNvSpPr txBox="1"/>
          <p:nvPr/>
        </p:nvSpPr>
        <p:spPr>
          <a:xfrm flipH="1">
            <a:off x="657086" y="2791966"/>
            <a:ext cx="5191749" cy="338554"/>
          </a:xfrm>
          <a:prstGeom prst="rect">
            <a:avLst/>
          </a:prstGeom>
          <a:noFill/>
        </p:spPr>
        <p:txBody>
          <a:bodyPr wrap="square" rtlCol="0">
            <a:spAutoFit/>
          </a:bodyPr>
          <a:lstStyle/>
          <a:p>
            <a:r>
              <a:rPr kumimoji="1" lang="ja-JP" altLang="en-US" sz="1600" dirty="0"/>
              <a:t>王墓＝マスタバ → 階段ピラミッド → 真正ピラミッド</a:t>
            </a:r>
            <a:endParaRPr kumimoji="1" lang="en-US" altLang="ja-JP" sz="1600" dirty="0"/>
          </a:p>
        </p:txBody>
      </p:sp>
      <p:sp>
        <p:nvSpPr>
          <p:cNvPr id="21" name="テキスト ボックス 20">
            <a:extLst>
              <a:ext uri="{FF2B5EF4-FFF2-40B4-BE49-F238E27FC236}">
                <a16:creationId xmlns:a16="http://schemas.microsoft.com/office/drawing/2014/main" id="{93B6DCE4-8771-05DD-8FF8-A8E7E8695323}"/>
              </a:ext>
            </a:extLst>
          </p:cNvPr>
          <p:cNvSpPr txBox="1"/>
          <p:nvPr/>
        </p:nvSpPr>
        <p:spPr>
          <a:xfrm>
            <a:off x="3982763" y="1476030"/>
            <a:ext cx="1164772" cy="276999"/>
          </a:xfrm>
          <a:prstGeom prst="rect">
            <a:avLst/>
          </a:prstGeom>
          <a:noFill/>
        </p:spPr>
        <p:txBody>
          <a:bodyPr wrap="square">
            <a:spAutoFit/>
          </a:bodyPr>
          <a:lstStyle/>
          <a:p>
            <a:r>
              <a:rPr lang="ja-JP" altLang="en-US" sz="1200" dirty="0"/>
              <a:t>54度27分</a:t>
            </a:r>
          </a:p>
        </p:txBody>
      </p:sp>
      <p:sp>
        <p:nvSpPr>
          <p:cNvPr id="22" name="テキスト ボックス 21">
            <a:extLst>
              <a:ext uri="{FF2B5EF4-FFF2-40B4-BE49-F238E27FC236}">
                <a16:creationId xmlns:a16="http://schemas.microsoft.com/office/drawing/2014/main" id="{390CD0E1-DB02-BD6D-3CCC-81284DE439E6}"/>
              </a:ext>
            </a:extLst>
          </p:cNvPr>
          <p:cNvSpPr txBox="1"/>
          <p:nvPr/>
        </p:nvSpPr>
        <p:spPr>
          <a:xfrm>
            <a:off x="4368633" y="806462"/>
            <a:ext cx="1164772" cy="276999"/>
          </a:xfrm>
          <a:prstGeom prst="rect">
            <a:avLst/>
          </a:prstGeom>
          <a:noFill/>
        </p:spPr>
        <p:txBody>
          <a:bodyPr wrap="square">
            <a:spAutoFit/>
          </a:bodyPr>
          <a:lstStyle/>
          <a:p>
            <a:r>
              <a:rPr lang="en-US" altLang="ja-JP" sz="1200" dirty="0"/>
              <a:t>43</a:t>
            </a:r>
            <a:r>
              <a:rPr lang="ja-JP" altLang="en-US" sz="1200" dirty="0"/>
              <a:t>度</a:t>
            </a:r>
            <a:r>
              <a:rPr lang="en-US" altLang="ja-JP" sz="1200" dirty="0"/>
              <a:t>22</a:t>
            </a:r>
            <a:r>
              <a:rPr lang="ja-JP" altLang="en-US" sz="1200" dirty="0"/>
              <a:t>分</a:t>
            </a:r>
          </a:p>
        </p:txBody>
      </p:sp>
      <p:sp>
        <p:nvSpPr>
          <p:cNvPr id="23" name="テキスト ボックス 22">
            <a:extLst>
              <a:ext uri="{FF2B5EF4-FFF2-40B4-BE49-F238E27FC236}">
                <a16:creationId xmlns:a16="http://schemas.microsoft.com/office/drawing/2014/main" id="{C5652F8C-1245-69CF-D51A-F4AA37E0A2CF}"/>
              </a:ext>
            </a:extLst>
          </p:cNvPr>
          <p:cNvSpPr txBox="1"/>
          <p:nvPr/>
        </p:nvSpPr>
        <p:spPr>
          <a:xfrm>
            <a:off x="6868111" y="1146075"/>
            <a:ext cx="1164772" cy="276999"/>
          </a:xfrm>
          <a:prstGeom prst="rect">
            <a:avLst/>
          </a:prstGeom>
          <a:noFill/>
        </p:spPr>
        <p:txBody>
          <a:bodyPr wrap="square">
            <a:spAutoFit/>
          </a:bodyPr>
          <a:lstStyle/>
          <a:p>
            <a:r>
              <a:rPr lang="en-US" altLang="ja-JP" sz="1200" dirty="0"/>
              <a:t>43</a:t>
            </a:r>
            <a:r>
              <a:rPr lang="ja-JP" altLang="en-US" sz="1200" dirty="0"/>
              <a:t>度</a:t>
            </a:r>
            <a:r>
              <a:rPr lang="en-US" altLang="ja-JP" sz="1200" dirty="0"/>
              <a:t>19</a:t>
            </a:r>
            <a:r>
              <a:rPr lang="ja-JP" altLang="en-US" sz="1200" dirty="0"/>
              <a:t>分</a:t>
            </a:r>
          </a:p>
        </p:txBody>
      </p:sp>
      <p:sp>
        <p:nvSpPr>
          <p:cNvPr id="24" name="テキスト ボックス 23">
            <a:extLst>
              <a:ext uri="{FF2B5EF4-FFF2-40B4-BE49-F238E27FC236}">
                <a16:creationId xmlns:a16="http://schemas.microsoft.com/office/drawing/2014/main" id="{519D40F1-D137-561F-7723-2A8E197A646D}"/>
              </a:ext>
            </a:extLst>
          </p:cNvPr>
          <p:cNvSpPr txBox="1"/>
          <p:nvPr/>
        </p:nvSpPr>
        <p:spPr>
          <a:xfrm>
            <a:off x="572205" y="4144919"/>
            <a:ext cx="1164772" cy="276999"/>
          </a:xfrm>
          <a:prstGeom prst="rect">
            <a:avLst/>
          </a:prstGeom>
          <a:noFill/>
        </p:spPr>
        <p:txBody>
          <a:bodyPr wrap="square">
            <a:spAutoFit/>
          </a:bodyPr>
          <a:lstStyle/>
          <a:p>
            <a:r>
              <a:rPr lang="en-US" altLang="ja-JP" sz="1200" dirty="0"/>
              <a:t>51</a:t>
            </a:r>
            <a:r>
              <a:rPr lang="ja-JP" altLang="en-US" sz="1200" dirty="0"/>
              <a:t>度</a:t>
            </a:r>
            <a:r>
              <a:rPr lang="en-US" altLang="ja-JP" sz="1200" dirty="0"/>
              <a:t>50</a:t>
            </a:r>
            <a:r>
              <a:rPr lang="ja-JP" altLang="en-US" sz="1200" dirty="0"/>
              <a:t>分</a:t>
            </a:r>
          </a:p>
        </p:txBody>
      </p:sp>
      <p:sp>
        <p:nvSpPr>
          <p:cNvPr id="25" name="テキスト ボックス 24">
            <a:extLst>
              <a:ext uri="{FF2B5EF4-FFF2-40B4-BE49-F238E27FC236}">
                <a16:creationId xmlns:a16="http://schemas.microsoft.com/office/drawing/2014/main" id="{AB4643BD-53D6-F02C-F358-297035D620D8}"/>
              </a:ext>
            </a:extLst>
          </p:cNvPr>
          <p:cNvSpPr txBox="1"/>
          <p:nvPr/>
        </p:nvSpPr>
        <p:spPr>
          <a:xfrm>
            <a:off x="4101608" y="4006419"/>
            <a:ext cx="1164772" cy="276999"/>
          </a:xfrm>
          <a:prstGeom prst="rect">
            <a:avLst/>
          </a:prstGeom>
          <a:noFill/>
        </p:spPr>
        <p:txBody>
          <a:bodyPr wrap="square">
            <a:spAutoFit/>
          </a:bodyPr>
          <a:lstStyle/>
          <a:p>
            <a:r>
              <a:rPr lang="en-US" altLang="ja-JP" sz="1200" dirty="0"/>
              <a:t>53</a:t>
            </a:r>
            <a:r>
              <a:rPr lang="ja-JP" altLang="en-US" sz="1200" dirty="0"/>
              <a:t>度</a:t>
            </a:r>
            <a:r>
              <a:rPr lang="en-US" altLang="ja-JP" sz="1200" dirty="0"/>
              <a:t>10</a:t>
            </a:r>
            <a:r>
              <a:rPr lang="ja-JP" altLang="en-US" sz="1200" dirty="0"/>
              <a:t>分</a:t>
            </a:r>
          </a:p>
        </p:txBody>
      </p:sp>
      <p:sp>
        <p:nvSpPr>
          <p:cNvPr id="26" name="テキスト ボックス 25">
            <a:extLst>
              <a:ext uri="{FF2B5EF4-FFF2-40B4-BE49-F238E27FC236}">
                <a16:creationId xmlns:a16="http://schemas.microsoft.com/office/drawing/2014/main" id="{2F4E00A3-0AD4-ED68-C619-D4AD5C1B6D36}"/>
              </a:ext>
            </a:extLst>
          </p:cNvPr>
          <p:cNvSpPr txBox="1"/>
          <p:nvPr/>
        </p:nvSpPr>
        <p:spPr>
          <a:xfrm>
            <a:off x="7215503" y="4421918"/>
            <a:ext cx="1164772" cy="276999"/>
          </a:xfrm>
          <a:prstGeom prst="rect">
            <a:avLst/>
          </a:prstGeom>
          <a:noFill/>
        </p:spPr>
        <p:txBody>
          <a:bodyPr wrap="square">
            <a:spAutoFit/>
          </a:bodyPr>
          <a:lstStyle/>
          <a:p>
            <a:r>
              <a:rPr lang="en-US" altLang="ja-JP" sz="1200" dirty="0"/>
              <a:t>51</a:t>
            </a:r>
            <a:r>
              <a:rPr lang="ja-JP" altLang="en-US" sz="1200" dirty="0"/>
              <a:t>度</a:t>
            </a:r>
            <a:r>
              <a:rPr lang="en-US" altLang="ja-JP" sz="1200" dirty="0"/>
              <a:t>20</a:t>
            </a:r>
            <a:r>
              <a:rPr lang="ja-JP" altLang="en-US" sz="1200" dirty="0"/>
              <a:t>分</a:t>
            </a:r>
          </a:p>
        </p:txBody>
      </p:sp>
      <p:sp>
        <p:nvSpPr>
          <p:cNvPr id="9" name="テキスト ボックス 8">
            <a:extLst>
              <a:ext uri="{FF2B5EF4-FFF2-40B4-BE49-F238E27FC236}">
                <a16:creationId xmlns:a16="http://schemas.microsoft.com/office/drawing/2014/main" id="{1913CE9C-AA4D-0422-717E-EA8E49264063}"/>
              </a:ext>
            </a:extLst>
          </p:cNvPr>
          <p:cNvSpPr txBox="1"/>
          <p:nvPr/>
        </p:nvSpPr>
        <p:spPr>
          <a:xfrm>
            <a:off x="4441267" y="220425"/>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スネフェル王の屈折ピラミッド</a:t>
            </a:r>
            <a:endParaRPr kumimoji="1" lang="en-US" altLang="ja-JP"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17" name="テキスト ボックス 16">
            <a:extLst>
              <a:ext uri="{FF2B5EF4-FFF2-40B4-BE49-F238E27FC236}">
                <a16:creationId xmlns:a16="http://schemas.microsoft.com/office/drawing/2014/main" id="{55EEB37F-AB2D-AD8E-EF96-C976DC8698D9}"/>
              </a:ext>
            </a:extLst>
          </p:cNvPr>
          <p:cNvSpPr txBox="1"/>
          <p:nvPr/>
        </p:nvSpPr>
        <p:spPr>
          <a:xfrm>
            <a:off x="7447706" y="239788"/>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a:t>
            </a:r>
            <a:r>
              <a:rPr kumimoji="1" lang="ja-JP" altLang="en-US" sz="1000" dirty="0">
                <a:solidFill>
                  <a:prstClr val="black"/>
                </a:solidFill>
                <a:latin typeface="Aptos" panose="02110004020202020204"/>
                <a:ea typeface="游ゴシック" panose="020B0400000000000000" pitchFamily="50" charset="-128"/>
              </a:rPr>
              <a:t>赤い</a:t>
            </a: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ピラミッド</a:t>
            </a:r>
            <a:endParaRPr kumimoji="1" lang="en-US" altLang="ja-JP"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（ダハシュール）</a:t>
            </a:r>
          </a:p>
        </p:txBody>
      </p:sp>
      <p:sp>
        <p:nvSpPr>
          <p:cNvPr id="18" name="テキスト ボックス 17">
            <a:extLst>
              <a:ext uri="{FF2B5EF4-FFF2-40B4-BE49-F238E27FC236}">
                <a16:creationId xmlns:a16="http://schemas.microsoft.com/office/drawing/2014/main" id="{5B1D7826-D937-2C75-357B-1BB7F4849F78}"/>
              </a:ext>
            </a:extLst>
          </p:cNvPr>
          <p:cNvSpPr txBox="1"/>
          <p:nvPr/>
        </p:nvSpPr>
        <p:spPr>
          <a:xfrm>
            <a:off x="2039600" y="220425"/>
            <a:ext cx="1980029"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スネフェル王の崩れピラミッド</a:t>
            </a:r>
            <a:endParaRPr kumimoji="1" lang="en-US" altLang="ja-JP"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（メイドゥーム）</a:t>
            </a:r>
          </a:p>
        </p:txBody>
      </p:sp>
      <p:sp>
        <p:nvSpPr>
          <p:cNvPr id="20" name="テキスト ボックス 19">
            <a:extLst>
              <a:ext uri="{FF2B5EF4-FFF2-40B4-BE49-F238E27FC236}">
                <a16:creationId xmlns:a16="http://schemas.microsoft.com/office/drawing/2014/main" id="{455EC764-61C6-7EA6-C6BC-44E29FED6BEB}"/>
              </a:ext>
            </a:extLst>
          </p:cNvPr>
          <p:cNvSpPr txBox="1"/>
          <p:nvPr/>
        </p:nvSpPr>
        <p:spPr>
          <a:xfrm>
            <a:off x="47564" y="218297"/>
            <a:ext cx="185178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ジェセル王の階段ピラミッド</a:t>
            </a:r>
            <a:endParaRPr kumimoji="1" lang="en-US" altLang="ja-JP"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（サッカラ）</a:t>
            </a:r>
          </a:p>
        </p:txBody>
      </p:sp>
      <p:sp>
        <p:nvSpPr>
          <p:cNvPr id="27" name="テキスト ボックス 26">
            <a:extLst>
              <a:ext uri="{FF2B5EF4-FFF2-40B4-BE49-F238E27FC236}">
                <a16:creationId xmlns:a16="http://schemas.microsoft.com/office/drawing/2014/main" id="{3C26B655-47BF-9B5C-C354-144AA9C57FF5}"/>
              </a:ext>
            </a:extLst>
          </p:cNvPr>
          <p:cNvSpPr txBox="1"/>
          <p:nvPr/>
        </p:nvSpPr>
        <p:spPr>
          <a:xfrm>
            <a:off x="1454551" y="5744049"/>
            <a:ext cx="133882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dirty="0">
                <a:solidFill>
                  <a:prstClr val="black"/>
                </a:solidFill>
                <a:latin typeface="Aptos" panose="02110004020202020204"/>
                <a:ea typeface="游ゴシック" panose="020B0400000000000000" pitchFamily="50" charset="-128"/>
              </a:rPr>
              <a:t>クフ</a:t>
            </a: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王のピラミッド</a:t>
            </a:r>
            <a:endParaRPr kumimoji="1" lang="en-US" altLang="ja-JP"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sp>
        <p:nvSpPr>
          <p:cNvPr id="28" name="テキスト ボックス 27">
            <a:extLst>
              <a:ext uri="{FF2B5EF4-FFF2-40B4-BE49-F238E27FC236}">
                <a16:creationId xmlns:a16="http://schemas.microsoft.com/office/drawing/2014/main" id="{7826CCCE-F8F8-5455-1329-C26C66AD65DF}"/>
              </a:ext>
            </a:extLst>
          </p:cNvPr>
          <p:cNvSpPr txBox="1"/>
          <p:nvPr/>
        </p:nvSpPr>
        <p:spPr>
          <a:xfrm>
            <a:off x="4565149" y="5744049"/>
            <a:ext cx="159530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dirty="0">
                <a:solidFill>
                  <a:prstClr val="black"/>
                </a:solidFill>
                <a:latin typeface="Aptos" panose="02110004020202020204"/>
                <a:ea typeface="游ゴシック" panose="020B0400000000000000" pitchFamily="50" charset="-128"/>
              </a:rPr>
              <a:t>カフラー</a:t>
            </a: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王のピラミッド</a:t>
            </a:r>
            <a:endParaRPr kumimoji="1" lang="en-US" altLang="ja-JP"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sp>
        <p:nvSpPr>
          <p:cNvPr id="29" name="テキスト ボックス 28">
            <a:extLst>
              <a:ext uri="{FF2B5EF4-FFF2-40B4-BE49-F238E27FC236}">
                <a16:creationId xmlns:a16="http://schemas.microsoft.com/office/drawing/2014/main" id="{5304FA9D-1F9E-9888-EB0C-E98908667720}"/>
              </a:ext>
            </a:extLst>
          </p:cNvPr>
          <p:cNvSpPr txBox="1"/>
          <p:nvPr/>
        </p:nvSpPr>
        <p:spPr>
          <a:xfrm>
            <a:off x="7554183" y="5744049"/>
            <a:ext cx="185178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dirty="0">
                <a:solidFill>
                  <a:prstClr val="black"/>
                </a:solidFill>
                <a:latin typeface="Aptos" panose="02110004020202020204"/>
                <a:ea typeface="游ゴシック" panose="020B0400000000000000" pitchFamily="50" charset="-128"/>
              </a:rPr>
              <a:t>メンカウラー</a:t>
            </a: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王のピラミッド</a:t>
            </a:r>
            <a:endParaRPr kumimoji="1" lang="en-US" altLang="ja-JP"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（ギザ）</a:t>
            </a:r>
          </a:p>
        </p:txBody>
      </p:sp>
      <p:sp>
        <p:nvSpPr>
          <p:cNvPr id="30" name="テキスト ボックス 29">
            <a:extLst>
              <a:ext uri="{FF2B5EF4-FFF2-40B4-BE49-F238E27FC236}">
                <a16:creationId xmlns:a16="http://schemas.microsoft.com/office/drawing/2014/main" id="{7FACB67D-CE6E-0BF6-74D9-D57F110766F7}"/>
              </a:ext>
            </a:extLst>
          </p:cNvPr>
          <p:cNvSpPr txBox="1"/>
          <p:nvPr/>
        </p:nvSpPr>
        <p:spPr>
          <a:xfrm>
            <a:off x="607016" y="6448935"/>
            <a:ext cx="6930102" cy="338554"/>
          </a:xfrm>
          <a:prstGeom prst="rect">
            <a:avLst/>
          </a:prstGeom>
          <a:noFill/>
        </p:spPr>
        <p:txBody>
          <a:bodyPr wrap="none" rtlCol="0">
            <a:spAutoFit/>
          </a:bodyPr>
          <a:lstStyle/>
          <a:p>
            <a:r>
              <a:rPr kumimoji="1" lang="ja-JP" altLang="en-US" sz="1600" dirty="0">
                <a:solidFill>
                  <a:srgbClr val="FF0000"/>
                </a:solidFill>
              </a:rPr>
              <a:t>全てのピラミッドは北向きに </a:t>
            </a:r>
            <a:r>
              <a:rPr kumimoji="1" lang="en-US" altLang="ja-JP" sz="1600" dirty="0">
                <a:solidFill>
                  <a:srgbClr val="FF0000"/>
                </a:solidFill>
              </a:rPr>
              <a:t>26-27 </a:t>
            </a:r>
            <a:r>
              <a:rPr kumimoji="1" lang="ja-JP" altLang="en-US" sz="1600" dirty="0">
                <a:solidFill>
                  <a:srgbClr val="FF0000"/>
                </a:solidFill>
              </a:rPr>
              <a:t>度の傾斜を有する上昇通路を有する。</a:t>
            </a:r>
          </a:p>
        </p:txBody>
      </p:sp>
      <p:cxnSp>
        <p:nvCxnSpPr>
          <p:cNvPr id="32" name="直線コネクタ 31">
            <a:extLst>
              <a:ext uri="{FF2B5EF4-FFF2-40B4-BE49-F238E27FC236}">
                <a16:creationId xmlns:a16="http://schemas.microsoft.com/office/drawing/2014/main" id="{9086F496-2BE6-F369-B409-645E30EF955B}"/>
              </a:ext>
            </a:extLst>
          </p:cNvPr>
          <p:cNvCxnSpPr>
            <a:cxnSpLocks/>
          </p:cNvCxnSpPr>
          <p:nvPr/>
        </p:nvCxnSpPr>
        <p:spPr>
          <a:xfrm>
            <a:off x="1086289" y="2491284"/>
            <a:ext cx="1812554"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69302C55-963C-A2B2-BD91-FC5BDC06791B}"/>
              </a:ext>
            </a:extLst>
          </p:cNvPr>
          <p:cNvSpPr txBox="1"/>
          <p:nvPr/>
        </p:nvSpPr>
        <p:spPr>
          <a:xfrm>
            <a:off x="1626539" y="2510467"/>
            <a:ext cx="556563" cy="307777"/>
          </a:xfrm>
          <a:prstGeom prst="rect">
            <a:avLst/>
          </a:prstGeom>
          <a:noFill/>
        </p:spPr>
        <p:txBody>
          <a:bodyPr wrap="none" rtlCol="0">
            <a:spAutoFit/>
          </a:bodyPr>
          <a:lstStyle/>
          <a:p>
            <a:r>
              <a:rPr kumimoji="1" lang="en-US" altLang="ja-JP" sz="1400" dirty="0"/>
              <a:t>36</a:t>
            </a:r>
            <a:r>
              <a:rPr kumimoji="1" lang="ja-JP" altLang="en-US" sz="1400" dirty="0"/>
              <a:t>年</a:t>
            </a:r>
          </a:p>
        </p:txBody>
      </p:sp>
      <p:cxnSp>
        <p:nvCxnSpPr>
          <p:cNvPr id="34" name="直線コネクタ 33">
            <a:extLst>
              <a:ext uri="{FF2B5EF4-FFF2-40B4-BE49-F238E27FC236}">
                <a16:creationId xmlns:a16="http://schemas.microsoft.com/office/drawing/2014/main" id="{A117F517-C3A3-E129-248A-AAD0CCDDAB62}"/>
              </a:ext>
            </a:extLst>
          </p:cNvPr>
          <p:cNvCxnSpPr>
            <a:cxnSpLocks/>
          </p:cNvCxnSpPr>
          <p:nvPr/>
        </p:nvCxnSpPr>
        <p:spPr>
          <a:xfrm>
            <a:off x="3276326" y="2497649"/>
            <a:ext cx="5468071" cy="19743"/>
          </a:xfrm>
          <a:prstGeom prst="line">
            <a:avLst/>
          </a:prstGeom>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11B5D537-8AED-6F35-2663-267B1CD688B5}"/>
              </a:ext>
            </a:extLst>
          </p:cNvPr>
          <p:cNvSpPr txBox="1"/>
          <p:nvPr/>
        </p:nvSpPr>
        <p:spPr>
          <a:xfrm>
            <a:off x="6224180" y="2517392"/>
            <a:ext cx="556563" cy="307777"/>
          </a:xfrm>
          <a:prstGeom prst="rect">
            <a:avLst/>
          </a:prstGeom>
          <a:noFill/>
        </p:spPr>
        <p:txBody>
          <a:bodyPr wrap="none" rtlCol="0">
            <a:spAutoFit/>
          </a:bodyPr>
          <a:lstStyle/>
          <a:p>
            <a:r>
              <a:rPr kumimoji="1" lang="en-US" altLang="ja-JP" sz="1400" dirty="0"/>
              <a:t>24</a:t>
            </a:r>
            <a:r>
              <a:rPr kumimoji="1" lang="ja-JP" altLang="en-US" sz="1400" dirty="0"/>
              <a:t>年</a:t>
            </a:r>
          </a:p>
        </p:txBody>
      </p:sp>
      <p:grpSp>
        <p:nvGrpSpPr>
          <p:cNvPr id="41" name="グループ化 40">
            <a:extLst>
              <a:ext uri="{FF2B5EF4-FFF2-40B4-BE49-F238E27FC236}">
                <a16:creationId xmlns:a16="http://schemas.microsoft.com/office/drawing/2014/main" id="{26B65D6F-BCE0-E4BE-09D4-D4FCC1901A15}"/>
              </a:ext>
            </a:extLst>
          </p:cNvPr>
          <p:cNvGrpSpPr/>
          <p:nvPr/>
        </p:nvGrpSpPr>
        <p:grpSpPr>
          <a:xfrm>
            <a:off x="2289054" y="6224691"/>
            <a:ext cx="3142227" cy="317960"/>
            <a:chOff x="2289054" y="6224691"/>
            <a:chExt cx="3142227" cy="317960"/>
          </a:xfrm>
        </p:grpSpPr>
        <p:cxnSp>
          <p:nvCxnSpPr>
            <p:cNvPr id="38" name="直線コネクタ 37">
              <a:extLst>
                <a:ext uri="{FF2B5EF4-FFF2-40B4-BE49-F238E27FC236}">
                  <a16:creationId xmlns:a16="http://schemas.microsoft.com/office/drawing/2014/main" id="{AC3E148F-3323-5691-8FE9-E14DA5389A1E}"/>
                </a:ext>
              </a:extLst>
            </p:cNvPr>
            <p:cNvCxnSpPr>
              <a:cxnSpLocks/>
            </p:cNvCxnSpPr>
            <p:nvPr/>
          </p:nvCxnSpPr>
          <p:spPr>
            <a:xfrm>
              <a:off x="2289054" y="6224691"/>
              <a:ext cx="3142227"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9F80905B-4755-602E-065C-771C955AD631}"/>
                </a:ext>
              </a:extLst>
            </p:cNvPr>
            <p:cNvSpPr txBox="1"/>
            <p:nvPr/>
          </p:nvSpPr>
          <p:spPr>
            <a:xfrm>
              <a:off x="3550097" y="6234874"/>
              <a:ext cx="556563" cy="307777"/>
            </a:xfrm>
            <a:prstGeom prst="rect">
              <a:avLst/>
            </a:prstGeom>
            <a:noFill/>
          </p:spPr>
          <p:txBody>
            <a:bodyPr wrap="none" rtlCol="0">
              <a:spAutoFit/>
            </a:bodyPr>
            <a:lstStyle/>
            <a:p>
              <a:r>
                <a:rPr kumimoji="1" lang="en-US" altLang="ja-JP" sz="1400" dirty="0"/>
                <a:t>26</a:t>
              </a:r>
              <a:r>
                <a:rPr kumimoji="1" lang="ja-JP" altLang="en-US" sz="1400" dirty="0"/>
                <a:t>年</a:t>
              </a:r>
            </a:p>
          </p:txBody>
        </p:sp>
      </p:grpSp>
      <p:grpSp>
        <p:nvGrpSpPr>
          <p:cNvPr id="42" name="グループ化 41">
            <a:extLst>
              <a:ext uri="{FF2B5EF4-FFF2-40B4-BE49-F238E27FC236}">
                <a16:creationId xmlns:a16="http://schemas.microsoft.com/office/drawing/2014/main" id="{D1511A27-B581-C548-1CF0-E239BB22121E}"/>
              </a:ext>
            </a:extLst>
          </p:cNvPr>
          <p:cNvGrpSpPr/>
          <p:nvPr/>
        </p:nvGrpSpPr>
        <p:grpSpPr>
          <a:xfrm>
            <a:off x="5602170" y="6211417"/>
            <a:ext cx="3142227" cy="317960"/>
            <a:chOff x="2289054" y="6224691"/>
            <a:chExt cx="3142227" cy="317960"/>
          </a:xfrm>
        </p:grpSpPr>
        <p:cxnSp>
          <p:nvCxnSpPr>
            <p:cNvPr id="43" name="直線コネクタ 42">
              <a:extLst>
                <a:ext uri="{FF2B5EF4-FFF2-40B4-BE49-F238E27FC236}">
                  <a16:creationId xmlns:a16="http://schemas.microsoft.com/office/drawing/2014/main" id="{0DEE5500-E901-8BB7-B527-72E5F43D8E3C}"/>
                </a:ext>
              </a:extLst>
            </p:cNvPr>
            <p:cNvCxnSpPr>
              <a:cxnSpLocks/>
            </p:cNvCxnSpPr>
            <p:nvPr/>
          </p:nvCxnSpPr>
          <p:spPr>
            <a:xfrm>
              <a:off x="2289054" y="6224691"/>
              <a:ext cx="3142227"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テキスト ボックス 43">
              <a:extLst>
                <a:ext uri="{FF2B5EF4-FFF2-40B4-BE49-F238E27FC236}">
                  <a16:creationId xmlns:a16="http://schemas.microsoft.com/office/drawing/2014/main" id="{32C63CDB-6E30-18AA-8720-EAB2B96F2A73}"/>
                </a:ext>
              </a:extLst>
            </p:cNvPr>
            <p:cNvSpPr txBox="1"/>
            <p:nvPr/>
          </p:nvSpPr>
          <p:spPr>
            <a:xfrm>
              <a:off x="3550097" y="6234874"/>
              <a:ext cx="556563" cy="307777"/>
            </a:xfrm>
            <a:prstGeom prst="rect">
              <a:avLst/>
            </a:prstGeom>
            <a:noFill/>
          </p:spPr>
          <p:txBody>
            <a:bodyPr wrap="none" rtlCol="0">
              <a:spAutoFit/>
            </a:bodyPr>
            <a:lstStyle/>
            <a:p>
              <a:r>
                <a:rPr kumimoji="1" lang="en-US" altLang="ja-JP" sz="1400" dirty="0"/>
                <a:t>28</a:t>
              </a:r>
              <a:r>
                <a:rPr kumimoji="1" lang="ja-JP" altLang="en-US" sz="1400" dirty="0"/>
                <a:t>年</a:t>
              </a:r>
            </a:p>
          </p:txBody>
        </p:sp>
      </p:grpSp>
      <p:grpSp>
        <p:nvGrpSpPr>
          <p:cNvPr id="46" name="グループ化 45">
            <a:extLst>
              <a:ext uri="{FF2B5EF4-FFF2-40B4-BE49-F238E27FC236}">
                <a16:creationId xmlns:a16="http://schemas.microsoft.com/office/drawing/2014/main" id="{E0BA7EC3-0142-B2D7-6EE7-7A26CD0712AA}"/>
              </a:ext>
            </a:extLst>
          </p:cNvPr>
          <p:cNvGrpSpPr/>
          <p:nvPr/>
        </p:nvGrpSpPr>
        <p:grpSpPr>
          <a:xfrm>
            <a:off x="200623" y="6211415"/>
            <a:ext cx="1767750" cy="318286"/>
            <a:chOff x="2289054" y="6224691"/>
            <a:chExt cx="3142227" cy="308409"/>
          </a:xfrm>
        </p:grpSpPr>
        <p:cxnSp>
          <p:nvCxnSpPr>
            <p:cNvPr id="47" name="直線コネクタ 46">
              <a:extLst>
                <a:ext uri="{FF2B5EF4-FFF2-40B4-BE49-F238E27FC236}">
                  <a16:creationId xmlns:a16="http://schemas.microsoft.com/office/drawing/2014/main" id="{8AD69E8D-1877-E5BA-4804-B4DE485A8161}"/>
                </a:ext>
              </a:extLst>
            </p:cNvPr>
            <p:cNvCxnSpPr>
              <a:cxnSpLocks/>
            </p:cNvCxnSpPr>
            <p:nvPr/>
          </p:nvCxnSpPr>
          <p:spPr>
            <a:xfrm>
              <a:off x="2289054" y="6224691"/>
              <a:ext cx="3142227"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4A0A2A8B-20A3-893B-EB01-60A31D9372D3}"/>
                </a:ext>
              </a:extLst>
            </p:cNvPr>
            <p:cNvSpPr txBox="1"/>
            <p:nvPr/>
          </p:nvSpPr>
          <p:spPr>
            <a:xfrm>
              <a:off x="3550097" y="6234874"/>
              <a:ext cx="989307" cy="298226"/>
            </a:xfrm>
            <a:prstGeom prst="rect">
              <a:avLst/>
            </a:prstGeom>
            <a:noFill/>
          </p:spPr>
          <p:txBody>
            <a:bodyPr wrap="none" rtlCol="0">
              <a:spAutoFit/>
            </a:bodyPr>
            <a:lstStyle/>
            <a:p>
              <a:r>
                <a:rPr kumimoji="1" lang="en-US" altLang="ja-JP" sz="1400" dirty="0"/>
                <a:t>23</a:t>
              </a:r>
              <a:r>
                <a:rPr kumimoji="1" lang="ja-JP" altLang="en-US" sz="1400" dirty="0"/>
                <a:t>年</a:t>
              </a:r>
            </a:p>
          </p:txBody>
        </p:sp>
      </p:grpSp>
    </p:spTree>
    <p:extLst>
      <p:ext uri="{BB962C8B-B14F-4D97-AF65-F5344CB8AC3E}">
        <p14:creationId xmlns:p14="http://schemas.microsoft.com/office/powerpoint/2010/main" val="54075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CC44FD4-693C-0E4C-1D2D-7A6626D45964}"/>
              </a:ext>
            </a:extLst>
          </p:cNvPr>
          <p:cNvSpPr>
            <a:spLocks noGrp="1"/>
          </p:cNvSpPr>
          <p:nvPr>
            <p:ph type="sldNum" sz="quarter" idx="12"/>
          </p:nvPr>
        </p:nvSpPr>
        <p:spPr/>
        <p:txBody>
          <a:bodyPr/>
          <a:lstStyle/>
          <a:p>
            <a:fld id="{EC148AD2-1B53-4099-9276-3B391BC86C7A}" type="slidenum">
              <a:rPr kumimoji="1" lang="ja-JP" altLang="en-US" smtClean="0"/>
              <a:t>9</a:t>
            </a:fld>
            <a:endParaRPr kumimoji="1" lang="ja-JP" altLang="en-US"/>
          </a:p>
        </p:txBody>
      </p:sp>
      <p:pic>
        <p:nvPicPr>
          <p:cNvPr id="3074" name="Picture 2" descr="天の北極">
            <a:extLst>
              <a:ext uri="{FF2B5EF4-FFF2-40B4-BE49-F238E27FC236}">
                <a16:creationId xmlns:a16="http://schemas.microsoft.com/office/drawing/2014/main" id="{09CBCE18-CFDD-8749-23D3-CF928196A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90" y="525134"/>
            <a:ext cx="2124075" cy="199072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B7A660E-BE57-3512-3549-6BBAAB5183E0}"/>
              </a:ext>
            </a:extLst>
          </p:cNvPr>
          <p:cNvSpPr txBox="1"/>
          <p:nvPr/>
        </p:nvSpPr>
        <p:spPr>
          <a:xfrm>
            <a:off x="2842954" y="350945"/>
            <a:ext cx="6741621" cy="1169551"/>
          </a:xfrm>
          <a:prstGeom prst="rect">
            <a:avLst/>
          </a:prstGeom>
          <a:noFill/>
        </p:spPr>
        <p:txBody>
          <a:bodyPr wrap="square" rtlCol="0">
            <a:spAutoFit/>
          </a:bodyPr>
          <a:lstStyle/>
          <a:p>
            <a:pPr algn="l"/>
            <a:r>
              <a:rPr kumimoji="1" lang="ja-JP" altLang="en-US" sz="1400" dirty="0"/>
              <a:t>紀元前</a:t>
            </a:r>
            <a:r>
              <a:rPr kumimoji="1" lang="en-US" altLang="ja-JP" sz="1400" dirty="0"/>
              <a:t>2600</a:t>
            </a:r>
            <a:r>
              <a:rPr kumimoji="1" lang="ja-JP" altLang="en-US" sz="1400" dirty="0"/>
              <a:t>年頃、古代エジプト人がピラミッドを建設したとき、北極星はりゅう座の</a:t>
            </a:r>
            <a:r>
              <a:rPr kumimoji="1" lang="en-US" altLang="ja-JP" sz="1400" dirty="0"/>
              <a:t>α</a:t>
            </a:r>
            <a:r>
              <a:rPr kumimoji="1" lang="ja-JP" altLang="en-US" sz="1400" dirty="0"/>
              <a:t>星（トゥバン）と呼ばれる薄暗い星でした。こぐま座</a:t>
            </a:r>
            <a:r>
              <a:rPr kumimoji="1" lang="en-US" altLang="ja-JP" sz="1400" dirty="0"/>
              <a:t>α</a:t>
            </a:r>
            <a:r>
              <a:rPr kumimoji="1" lang="ja-JP" altLang="en-US" sz="1400" dirty="0"/>
              <a:t>星が北極星になったのは、先に述べた地球の歳差運動のため、西暦</a:t>
            </a:r>
            <a:r>
              <a:rPr kumimoji="1" lang="en-US" altLang="ja-JP" sz="1400" dirty="0"/>
              <a:t>500</a:t>
            </a:r>
            <a:r>
              <a:rPr kumimoji="1" lang="ja-JP" altLang="en-US" sz="1400" dirty="0"/>
              <a:t>年頃のことです。地球がゆっくりと揺れると、北極星は地球の自転軸に沿って近づきます。</a:t>
            </a:r>
            <a:r>
              <a:rPr kumimoji="1" lang="en-US" altLang="ja-JP" sz="1400" dirty="0"/>
              <a:t>2100</a:t>
            </a:r>
            <a:r>
              <a:rPr kumimoji="1" lang="ja-JP" altLang="en-US" sz="1400" dirty="0"/>
              <a:t>年</a:t>
            </a:r>
            <a:r>
              <a:rPr kumimoji="1" lang="en-US" altLang="ja-JP" sz="1400" dirty="0"/>
              <a:t>3</a:t>
            </a:r>
            <a:r>
              <a:rPr kumimoji="1" lang="ja-JP" altLang="en-US" sz="1400" dirty="0"/>
              <a:t>月</a:t>
            </a:r>
            <a:r>
              <a:rPr kumimoji="1" lang="en-US" altLang="ja-JP" sz="1400" dirty="0"/>
              <a:t>24</a:t>
            </a:r>
            <a:r>
              <a:rPr kumimoji="1" lang="ja-JP" altLang="en-US" sz="1400" dirty="0"/>
              <a:t>日に、ポラリスは赤緯</a:t>
            </a:r>
            <a:r>
              <a:rPr kumimoji="1" lang="en-US" altLang="ja-JP" sz="1400" dirty="0"/>
              <a:t>+89°32′50.62″</a:t>
            </a:r>
            <a:r>
              <a:rPr kumimoji="1" lang="ja-JP" altLang="en-US" sz="1400" dirty="0"/>
              <a:t>で天の北極に最も近くなります。</a:t>
            </a:r>
          </a:p>
        </p:txBody>
      </p:sp>
      <p:sp>
        <p:nvSpPr>
          <p:cNvPr id="4" name="テキスト ボックス 3">
            <a:extLst>
              <a:ext uri="{FF2B5EF4-FFF2-40B4-BE49-F238E27FC236}">
                <a16:creationId xmlns:a16="http://schemas.microsoft.com/office/drawing/2014/main" id="{8EF1A763-9A5E-0738-7323-74D7E4769962}"/>
              </a:ext>
            </a:extLst>
          </p:cNvPr>
          <p:cNvSpPr txBox="1"/>
          <p:nvPr/>
        </p:nvSpPr>
        <p:spPr>
          <a:xfrm>
            <a:off x="3075709" y="1728413"/>
            <a:ext cx="6508866" cy="523220"/>
          </a:xfrm>
          <a:prstGeom prst="rect">
            <a:avLst/>
          </a:prstGeom>
          <a:noFill/>
        </p:spPr>
        <p:txBody>
          <a:bodyPr wrap="square" rtlCol="0">
            <a:spAutoFit/>
          </a:bodyPr>
          <a:lstStyle/>
          <a:p>
            <a:pPr algn="l"/>
            <a:r>
              <a:rPr kumimoji="1" lang="ja-JP" altLang="en-US" sz="1400" dirty="0"/>
              <a:t>紀元前</a:t>
            </a:r>
            <a:r>
              <a:rPr kumimoji="1" lang="en-US" altLang="ja-JP" sz="1400" dirty="0"/>
              <a:t>2700</a:t>
            </a:r>
            <a:r>
              <a:rPr kumimoji="1" lang="ja-JP" altLang="en-US" sz="1400" dirty="0"/>
              <a:t>年頃には、この恒星が天の北極に最も近い位置に見えていたが、地球の歳差運動により紀元前</a:t>
            </a:r>
            <a:r>
              <a:rPr kumimoji="1" lang="en-US" altLang="ja-JP" sz="1400" dirty="0"/>
              <a:t>1900</a:t>
            </a:r>
            <a:r>
              <a:rPr kumimoji="1" lang="ja-JP" altLang="en-US" sz="1400" dirty="0"/>
              <a:t>年頃にはこぐま座</a:t>
            </a:r>
            <a:r>
              <a:rPr kumimoji="1" lang="en-US" altLang="ja-JP" sz="1400" dirty="0"/>
              <a:t>β</a:t>
            </a:r>
            <a:r>
              <a:rPr kumimoji="1" lang="ja-JP" altLang="en-US" sz="1400" dirty="0"/>
              <a:t>星に取って代わられた</a:t>
            </a:r>
          </a:p>
        </p:txBody>
      </p:sp>
      <p:pic>
        <p:nvPicPr>
          <p:cNvPr id="3076" name="Picture 4" descr="図：地球の歳差運動">
            <a:extLst>
              <a:ext uri="{FF2B5EF4-FFF2-40B4-BE49-F238E27FC236}">
                <a16:creationId xmlns:a16="http://schemas.microsoft.com/office/drawing/2014/main" id="{B4A1C044-2A3C-9FEA-3B15-FA7A606DF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092" y="2860098"/>
            <a:ext cx="12382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図：歳差運動による天の北極の動き">
            <a:extLst>
              <a:ext uri="{FF2B5EF4-FFF2-40B4-BE49-F238E27FC236}">
                <a16:creationId xmlns:a16="http://schemas.microsoft.com/office/drawing/2014/main" id="{9F0BDFDB-93A7-F1AF-52BC-E785A4398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65" y="2723776"/>
            <a:ext cx="2705245" cy="238991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74CE283-A4B6-9872-4000-68035C705080}"/>
              </a:ext>
            </a:extLst>
          </p:cNvPr>
          <p:cNvSpPr txBox="1"/>
          <p:nvPr/>
        </p:nvSpPr>
        <p:spPr>
          <a:xfrm>
            <a:off x="5090498" y="2459550"/>
            <a:ext cx="4134465" cy="3970318"/>
          </a:xfrm>
          <a:prstGeom prst="rect">
            <a:avLst/>
          </a:prstGeom>
          <a:noFill/>
        </p:spPr>
        <p:txBody>
          <a:bodyPr wrap="none" rtlCol="0">
            <a:spAutoFit/>
          </a:bodyPr>
          <a:lstStyle/>
          <a:p>
            <a:pPr algn="l"/>
            <a:r>
              <a:rPr kumimoji="1" lang="ja-JP" altLang="en-US" sz="1400" dirty="0"/>
              <a:t>スネフェル王のピラミッド（メイドゥーム）</a:t>
            </a:r>
          </a:p>
          <a:p>
            <a:pPr algn="l"/>
            <a:r>
              <a:rPr kumimoji="1" lang="en-US" altLang="ja-JP" sz="1400" dirty="0">
                <a:solidFill>
                  <a:srgbClr val="FF0000"/>
                </a:solidFill>
              </a:rPr>
              <a:t>29</a:t>
            </a:r>
            <a:r>
              <a:rPr kumimoji="1" lang="en-US" altLang="ja-JP" sz="1400" dirty="0"/>
              <a:t> 52 N, 31.13 E</a:t>
            </a:r>
            <a:r>
              <a:rPr kumimoji="1" lang="ja-JP" altLang="en-US" sz="1400" dirty="0"/>
              <a:t>　</a:t>
            </a:r>
            <a:r>
              <a:rPr kumimoji="1" lang="ja-JP" altLang="en-US" sz="1400" dirty="0">
                <a:solidFill>
                  <a:srgbClr val="FF0000"/>
                </a:solidFill>
              </a:rPr>
              <a:t>北</a:t>
            </a:r>
            <a:r>
              <a:rPr kumimoji="1" lang="ja-JP" altLang="en-US" sz="1400" dirty="0"/>
              <a:t>向き </a:t>
            </a:r>
            <a:r>
              <a:rPr kumimoji="1" lang="en-US" altLang="ja-JP" sz="1400" dirty="0">
                <a:solidFill>
                  <a:srgbClr val="FF0000"/>
                </a:solidFill>
              </a:rPr>
              <a:t>27</a:t>
            </a:r>
            <a:r>
              <a:rPr kumimoji="1" lang="ja-JP" altLang="en-US" sz="1400" dirty="0">
                <a:solidFill>
                  <a:srgbClr val="FF0000"/>
                </a:solidFill>
              </a:rPr>
              <a:t>度</a:t>
            </a:r>
            <a:endParaRPr kumimoji="1" lang="en-US" altLang="ja-JP" sz="1400" dirty="0">
              <a:solidFill>
                <a:srgbClr val="FF0000"/>
              </a:solidFill>
            </a:endParaRPr>
          </a:p>
          <a:p>
            <a:pPr algn="l"/>
            <a:endParaRPr kumimoji="1" lang="en-US" altLang="ja-JP" sz="1400" dirty="0"/>
          </a:p>
          <a:p>
            <a:pPr algn="l"/>
            <a:r>
              <a:rPr kumimoji="1" lang="ja-JP" altLang="en-US" sz="1400" dirty="0"/>
              <a:t>スネフェル王の屈折ピラミッド（ダハシュール）</a:t>
            </a:r>
          </a:p>
          <a:p>
            <a:r>
              <a:rPr kumimoji="1" lang="en-US" altLang="ja-JP" sz="1400" dirty="0">
                <a:solidFill>
                  <a:srgbClr val="FF0000"/>
                </a:solidFill>
              </a:rPr>
              <a:t>29</a:t>
            </a:r>
            <a:r>
              <a:rPr kumimoji="1" lang="en-US" altLang="ja-JP" sz="1400" dirty="0"/>
              <a:t> 47 N, 31.12 E</a:t>
            </a:r>
            <a:r>
              <a:rPr kumimoji="1" lang="ja-JP" altLang="en-US" sz="1400" dirty="0"/>
              <a:t>　</a:t>
            </a:r>
            <a:r>
              <a:rPr kumimoji="1" lang="ja-JP" altLang="en-US" sz="1400" dirty="0">
                <a:solidFill>
                  <a:srgbClr val="FF0000"/>
                </a:solidFill>
              </a:rPr>
              <a:t>北</a:t>
            </a:r>
            <a:r>
              <a:rPr kumimoji="1" lang="ja-JP" altLang="en-US" sz="1400" dirty="0"/>
              <a:t>向き </a:t>
            </a:r>
            <a:r>
              <a:rPr kumimoji="1" lang="en-US" altLang="ja-JP" sz="1400" dirty="0">
                <a:solidFill>
                  <a:srgbClr val="FF0000"/>
                </a:solidFill>
              </a:rPr>
              <a:t>27</a:t>
            </a:r>
            <a:r>
              <a:rPr kumimoji="1" lang="ja-JP" altLang="en-US" sz="1400" dirty="0">
                <a:solidFill>
                  <a:srgbClr val="FF0000"/>
                </a:solidFill>
              </a:rPr>
              <a:t>度</a:t>
            </a:r>
            <a:r>
              <a:rPr kumimoji="1" lang="en-US" altLang="ja-JP" sz="1400" dirty="0"/>
              <a:t> + </a:t>
            </a:r>
            <a:r>
              <a:rPr kumimoji="1" lang="ja-JP" altLang="en-US" sz="1400" dirty="0"/>
              <a:t>西向き </a:t>
            </a:r>
            <a:r>
              <a:rPr kumimoji="1" lang="en-US" altLang="ja-JP" sz="1400" dirty="0"/>
              <a:t>23</a:t>
            </a:r>
            <a:r>
              <a:rPr kumimoji="1" lang="ja-JP" altLang="en-US" sz="1400" dirty="0"/>
              <a:t>度</a:t>
            </a:r>
            <a:endParaRPr kumimoji="1" lang="en-US" altLang="ja-JP" sz="1400" dirty="0"/>
          </a:p>
          <a:p>
            <a:pPr algn="l"/>
            <a:endParaRPr kumimoji="1" lang="en-US" altLang="ja-JP" sz="1400" dirty="0"/>
          </a:p>
          <a:p>
            <a:pPr algn="l"/>
            <a:r>
              <a:rPr kumimoji="1" lang="ja-JP" altLang="en-US" sz="1400" dirty="0"/>
              <a:t>スネフェル王の赤いピラミッド（ダハシュール）</a:t>
            </a:r>
          </a:p>
          <a:p>
            <a:pPr algn="l"/>
            <a:r>
              <a:rPr kumimoji="1" lang="en-US" altLang="ja-JP" sz="1400" dirty="0">
                <a:solidFill>
                  <a:srgbClr val="FF0000"/>
                </a:solidFill>
              </a:rPr>
              <a:t>29</a:t>
            </a:r>
            <a:r>
              <a:rPr kumimoji="1" lang="en-US" altLang="ja-JP" sz="1400" dirty="0"/>
              <a:t> 48 N, 31.12 E</a:t>
            </a:r>
            <a:r>
              <a:rPr kumimoji="1" lang="ja-JP" altLang="en-US" sz="1400" dirty="0"/>
              <a:t>　</a:t>
            </a:r>
            <a:r>
              <a:rPr kumimoji="1" lang="ja-JP" altLang="en-US" sz="1400" dirty="0">
                <a:solidFill>
                  <a:srgbClr val="FF0000"/>
                </a:solidFill>
              </a:rPr>
              <a:t>北</a:t>
            </a:r>
            <a:r>
              <a:rPr kumimoji="1" lang="ja-JP" altLang="en-US" sz="1400" dirty="0"/>
              <a:t>向き </a:t>
            </a:r>
            <a:r>
              <a:rPr kumimoji="1" lang="en-US" altLang="ja-JP" sz="1400" dirty="0">
                <a:solidFill>
                  <a:srgbClr val="FF0000"/>
                </a:solidFill>
              </a:rPr>
              <a:t>26</a:t>
            </a:r>
            <a:r>
              <a:rPr kumimoji="1" lang="ja-JP" altLang="en-US" sz="1400" dirty="0">
                <a:solidFill>
                  <a:srgbClr val="FF0000"/>
                </a:solidFill>
              </a:rPr>
              <a:t>度</a:t>
            </a:r>
            <a:r>
              <a:rPr kumimoji="1" lang="en-US" altLang="ja-JP" sz="1400" dirty="0"/>
              <a:t> </a:t>
            </a:r>
          </a:p>
          <a:p>
            <a:pPr algn="l"/>
            <a:endParaRPr kumimoji="1" lang="en-US" altLang="ja-JP" sz="1400" dirty="0"/>
          </a:p>
          <a:p>
            <a:pPr algn="l"/>
            <a:r>
              <a:rPr kumimoji="1" lang="ja-JP" altLang="en-US" sz="1400" dirty="0"/>
              <a:t>クフ王の大ピラミッド（ギザ）</a:t>
            </a:r>
          </a:p>
          <a:p>
            <a:pPr algn="l"/>
            <a:r>
              <a:rPr kumimoji="1" lang="pt-BR" altLang="ja-JP" sz="1400" dirty="0">
                <a:solidFill>
                  <a:srgbClr val="FF0000"/>
                </a:solidFill>
              </a:rPr>
              <a:t>29</a:t>
            </a:r>
            <a:r>
              <a:rPr kumimoji="1" lang="pt-BR" altLang="ja-JP" sz="1400" dirty="0"/>
              <a:t> 58 N, 31.08 E</a:t>
            </a:r>
            <a:r>
              <a:rPr kumimoji="1" lang="ja-JP" altLang="en-US" sz="1400" dirty="0"/>
              <a:t>　</a:t>
            </a:r>
            <a:r>
              <a:rPr kumimoji="1" lang="ja-JP" altLang="en-US" sz="1400" dirty="0">
                <a:solidFill>
                  <a:srgbClr val="FF0000"/>
                </a:solidFill>
              </a:rPr>
              <a:t>北</a:t>
            </a:r>
            <a:r>
              <a:rPr kumimoji="1" lang="ja-JP" altLang="en-US" sz="1400" dirty="0"/>
              <a:t>向き </a:t>
            </a:r>
            <a:r>
              <a:rPr kumimoji="1" lang="en-US" altLang="ja-JP" sz="1400" dirty="0">
                <a:solidFill>
                  <a:srgbClr val="FF0000"/>
                </a:solidFill>
              </a:rPr>
              <a:t>26</a:t>
            </a:r>
            <a:r>
              <a:rPr kumimoji="1" lang="ja-JP" altLang="en-US" sz="1400" dirty="0">
                <a:solidFill>
                  <a:srgbClr val="FF0000"/>
                </a:solidFill>
              </a:rPr>
              <a:t>度</a:t>
            </a:r>
            <a:r>
              <a:rPr kumimoji="1" lang="en-US" altLang="ja-JP" sz="1400" dirty="0"/>
              <a:t> </a:t>
            </a:r>
          </a:p>
          <a:p>
            <a:pPr algn="l"/>
            <a:endParaRPr kumimoji="1" lang="en-US" altLang="ja-JP" sz="1400" dirty="0"/>
          </a:p>
          <a:p>
            <a:pPr algn="l"/>
            <a:r>
              <a:rPr kumimoji="1" lang="ja-JP" altLang="en-US" sz="1400" dirty="0"/>
              <a:t>カフラー王の大ピラミッド（ギザ）</a:t>
            </a:r>
          </a:p>
          <a:p>
            <a:pPr algn="l"/>
            <a:r>
              <a:rPr kumimoji="1" lang="en-US" altLang="ja-JP" sz="1400" dirty="0">
                <a:solidFill>
                  <a:srgbClr val="FF0000"/>
                </a:solidFill>
              </a:rPr>
              <a:t>29</a:t>
            </a:r>
            <a:r>
              <a:rPr kumimoji="1" lang="en-US" altLang="ja-JP" sz="1400" dirty="0"/>
              <a:t> 58 N, 31.075 E</a:t>
            </a:r>
            <a:r>
              <a:rPr kumimoji="1" lang="ja-JP" altLang="en-US" sz="1400" dirty="0"/>
              <a:t>　</a:t>
            </a:r>
            <a:r>
              <a:rPr kumimoji="1" lang="ja-JP" altLang="en-US" sz="1400" dirty="0">
                <a:solidFill>
                  <a:srgbClr val="FF0000"/>
                </a:solidFill>
              </a:rPr>
              <a:t>北</a:t>
            </a:r>
            <a:r>
              <a:rPr kumimoji="1" lang="ja-JP" altLang="en-US" sz="1400" dirty="0"/>
              <a:t>向き </a:t>
            </a:r>
            <a:r>
              <a:rPr kumimoji="1" lang="en-US" altLang="ja-JP" sz="1400" dirty="0">
                <a:solidFill>
                  <a:srgbClr val="FF0000"/>
                </a:solidFill>
              </a:rPr>
              <a:t>27</a:t>
            </a:r>
            <a:r>
              <a:rPr kumimoji="1" lang="ja-JP" altLang="en-US" sz="1400" dirty="0">
                <a:solidFill>
                  <a:srgbClr val="FF0000"/>
                </a:solidFill>
              </a:rPr>
              <a:t>度</a:t>
            </a:r>
            <a:r>
              <a:rPr kumimoji="1" lang="en-US" altLang="ja-JP" sz="1400" dirty="0"/>
              <a:t> </a:t>
            </a:r>
          </a:p>
          <a:p>
            <a:pPr algn="l"/>
            <a:endParaRPr kumimoji="1" lang="en-US" altLang="ja-JP" sz="1400" dirty="0"/>
          </a:p>
          <a:p>
            <a:pPr algn="l"/>
            <a:r>
              <a:rPr kumimoji="1" lang="ja-JP" altLang="en-US" sz="1400" dirty="0"/>
              <a:t>メンカウラー王のピラミッド（ギザ）</a:t>
            </a:r>
          </a:p>
          <a:p>
            <a:pPr algn="l"/>
            <a:r>
              <a:rPr kumimoji="1" lang="en-US" altLang="ja-JP" sz="1400" dirty="0">
                <a:solidFill>
                  <a:srgbClr val="FF0000"/>
                </a:solidFill>
              </a:rPr>
              <a:t>29</a:t>
            </a:r>
            <a:r>
              <a:rPr kumimoji="1" lang="en-US" altLang="ja-JP" sz="1400" dirty="0"/>
              <a:t> 58 N, 31.07 E</a:t>
            </a:r>
            <a:r>
              <a:rPr kumimoji="1" lang="ja-JP" altLang="en-US" sz="1400" dirty="0"/>
              <a:t>　</a:t>
            </a:r>
            <a:r>
              <a:rPr kumimoji="1" lang="ja-JP" altLang="en-US" sz="1400" dirty="0">
                <a:solidFill>
                  <a:srgbClr val="FF0000"/>
                </a:solidFill>
              </a:rPr>
              <a:t>北</a:t>
            </a:r>
            <a:r>
              <a:rPr kumimoji="1" lang="ja-JP" altLang="en-US" sz="1400" dirty="0"/>
              <a:t>向き </a:t>
            </a:r>
            <a:r>
              <a:rPr kumimoji="1" lang="en-US" altLang="ja-JP" sz="1400" dirty="0">
                <a:solidFill>
                  <a:srgbClr val="FF0000"/>
                </a:solidFill>
              </a:rPr>
              <a:t>30</a:t>
            </a:r>
            <a:r>
              <a:rPr kumimoji="1" lang="ja-JP" altLang="en-US" sz="1400" dirty="0">
                <a:solidFill>
                  <a:srgbClr val="FF0000"/>
                </a:solidFill>
              </a:rPr>
              <a:t>度</a:t>
            </a:r>
            <a:r>
              <a:rPr kumimoji="1" lang="en-US" altLang="ja-JP" sz="1400" dirty="0"/>
              <a:t> </a:t>
            </a:r>
          </a:p>
          <a:p>
            <a:pPr algn="l"/>
            <a:endParaRPr kumimoji="1" lang="ja-JP" altLang="en-US" sz="1400" dirty="0"/>
          </a:p>
        </p:txBody>
      </p:sp>
      <p:sp>
        <p:nvSpPr>
          <p:cNvPr id="6" name="テキスト ボックス 5">
            <a:extLst>
              <a:ext uri="{FF2B5EF4-FFF2-40B4-BE49-F238E27FC236}">
                <a16:creationId xmlns:a16="http://schemas.microsoft.com/office/drawing/2014/main" id="{FAA3E4F6-7B95-83E8-2911-9D70099CF8E5}"/>
              </a:ext>
            </a:extLst>
          </p:cNvPr>
          <p:cNvSpPr txBox="1"/>
          <p:nvPr/>
        </p:nvSpPr>
        <p:spPr>
          <a:xfrm>
            <a:off x="886970" y="5460541"/>
            <a:ext cx="3057247" cy="523220"/>
          </a:xfrm>
          <a:prstGeom prst="rect">
            <a:avLst/>
          </a:prstGeom>
          <a:noFill/>
          <a:ln>
            <a:solidFill>
              <a:schemeClr val="tx1">
                <a:lumMod val="95000"/>
                <a:lumOff val="5000"/>
              </a:schemeClr>
            </a:solidFill>
          </a:ln>
        </p:spPr>
        <p:txBody>
          <a:bodyPr wrap="none" rtlCol="0">
            <a:spAutoFit/>
          </a:bodyPr>
          <a:lstStyle/>
          <a:p>
            <a:pPr algn="l"/>
            <a:r>
              <a:rPr kumimoji="1" lang="ja-JP" altLang="en-US" sz="1400" dirty="0">
                <a:solidFill>
                  <a:srgbClr val="FF0000"/>
                </a:solidFill>
              </a:rPr>
              <a:t>全てのピラミッドの上昇通路は</a:t>
            </a:r>
            <a:endParaRPr kumimoji="1" lang="en-US" altLang="ja-JP" sz="1400" dirty="0">
              <a:solidFill>
                <a:srgbClr val="FF0000"/>
              </a:solidFill>
            </a:endParaRPr>
          </a:p>
          <a:p>
            <a:pPr algn="l"/>
            <a:r>
              <a:rPr kumimoji="1" lang="ja-JP" altLang="en-US" sz="1400" dirty="0">
                <a:solidFill>
                  <a:srgbClr val="FF0000"/>
                </a:solidFill>
              </a:rPr>
              <a:t>当時の「北極星」に指向している。</a:t>
            </a:r>
          </a:p>
        </p:txBody>
      </p:sp>
      <p:sp>
        <p:nvSpPr>
          <p:cNvPr id="7" name="テキスト ボックス 6">
            <a:extLst>
              <a:ext uri="{FF2B5EF4-FFF2-40B4-BE49-F238E27FC236}">
                <a16:creationId xmlns:a16="http://schemas.microsoft.com/office/drawing/2014/main" id="{17F1E32A-3215-C530-2F30-756AFFEEFBCE}"/>
              </a:ext>
            </a:extLst>
          </p:cNvPr>
          <p:cNvSpPr txBox="1"/>
          <p:nvPr/>
        </p:nvSpPr>
        <p:spPr>
          <a:xfrm>
            <a:off x="916143" y="6060536"/>
            <a:ext cx="2159566" cy="738664"/>
          </a:xfrm>
          <a:prstGeom prst="rect">
            <a:avLst/>
          </a:prstGeom>
          <a:noFill/>
        </p:spPr>
        <p:txBody>
          <a:bodyPr wrap="none" rtlCol="0">
            <a:spAutoFit/>
          </a:bodyPr>
          <a:lstStyle/>
          <a:p>
            <a:pPr algn="l"/>
            <a:r>
              <a:rPr kumimoji="1" lang="ja-JP" altLang="en-US" sz="1400" dirty="0"/>
              <a:t>＝ピラミッドの共通要素</a:t>
            </a:r>
            <a:endParaRPr kumimoji="1" lang="en-US" altLang="ja-JP" sz="1400" dirty="0"/>
          </a:p>
          <a:p>
            <a:pPr algn="l"/>
            <a:r>
              <a:rPr kumimoji="1" lang="ja-JP" altLang="en-US" sz="1400" dirty="0"/>
              <a:t>＝最重要な要素</a:t>
            </a:r>
            <a:endParaRPr kumimoji="1" lang="en-US" altLang="ja-JP" sz="1400" dirty="0"/>
          </a:p>
          <a:p>
            <a:pPr algn="l"/>
            <a:r>
              <a:rPr kumimoji="1" lang="ja-JP" altLang="en-US" sz="1400" dirty="0"/>
              <a:t>＝</a:t>
            </a:r>
          </a:p>
        </p:txBody>
      </p:sp>
    </p:spTree>
    <p:extLst>
      <p:ext uri="{BB962C8B-B14F-4D97-AF65-F5344CB8AC3E}">
        <p14:creationId xmlns:p14="http://schemas.microsoft.com/office/powerpoint/2010/main" val="258815827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kumimoji="1" sz="14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kumimoji="1" sz="1200"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1813</TotalTime>
  <Words>6689</Words>
  <Application>Microsoft Office PowerPoint</Application>
  <PresentationFormat>A4 210 x 297 mm</PresentationFormat>
  <Paragraphs>490</Paragraphs>
  <Slides>32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3</vt:i4>
      </vt:variant>
      <vt:variant>
        <vt:lpstr>スライド タイトル</vt:lpstr>
      </vt:variant>
      <vt:variant>
        <vt:i4>32</vt:i4>
      </vt:variant>
    </vt:vector>
  </HeadingPairs>
  <TitlesOfParts>
    <vt:vector size="39" baseType="lpstr">
      <vt:lpstr>游ゴシック</vt:lpstr>
      <vt:lpstr>Aptos</vt:lpstr>
      <vt:lpstr>Aptos Display</vt:lpstr>
      <vt:lpstr>Arial</vt:lpstr>
      <vt:lpstr>Office テーマ</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正二 尾田</dc:creator>
  <cp:lastModifiedBy>正二 尾田</cp:lastModifiedBy>
  <cp:revision>144</cp:revision>
  <cp:lastPrinted>2025-01-09T01:01:34Z</cp:lastPrinted>
  <dcterms:created xsi:type="dcterms:W3CDTF">2024-11-11T03:19:52Z</dcterms:created>
  <dcterms:modified xsi:type="dcterms:W3CDTF">2025-01-09T01:02:55Z</dcterms:modified>
</cp:coreProperties>
</file>