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60" r:id="rId2"/>
    <p:sldId id="285" r:id="rId3"/>
    <p:sldId id="287" r:id="rId4"/>
    <p:sldId id="301" r:id="rId5"/>
    <p:sldId id="261" r:id="rId6"/>
    <p:sldId id="265" r:id="rId7"/>
    <p:sldId id="266" r:id="rId8"/>
    <p:sldId id="297" r:id="rId9"/>
    <p:sldId id="262" r:id="rId10"/>
    <p:sldId id="278" r:id="rId11"/>
    <p:sldId id="263" r:id="rId12"/>
    <p:sldId id="302" r:id="rId13"/>
    <p:sldId id="291" r:id="rId14"/>
    <p:sldId id="294" r:id="rId15"/>
    <p:sldId id="292" r:id="rId16"/>
    <p:sldId id="281" r:id="rId17"/>
    <p:sldId id="283" r:id="rId18"/>
    <p:sldId id="293" r:id="rId19"/>
    <p:sldId id="290" r:id="rId20"/>
    <p:sldId id="296" r:id="rId21"/>
    <p:sldId id="303" r:id="rId22"/>
    <p:sldId id="289" r:id="rId23"/>
    <p:sldId id="300" r:id="rId24"/>
    <p:sldId id="270" r:id="rId25"/>
    <p:sldId id="274" r:id="rId26"/>
    <p:sldId id="277" r:id="rId27"/>
    <p:sldId id="272" r:id="rId28"/>
    <p:sldId id="273" r:id="rId29"/>
    <p:sldId id="280" r:id="rId30"/>
    <p:sldId id="271" r:id="rId31"/>
    <p:sldId id="299" r:id="rId32"/>
    <p:sldId id="275" r:id="rId33"/>
    <p:sldId id="298" r:id="rId34"/>
    <p:sldId id="267" r:id="rId35"/>
    <p:sldId id="269" r:id="rId36"/>
    <p:sldId id="284" r:id="rId37"/>
    <p:sldId id="276" r:id="rId38"/>
    <p:sldId id="286" r:id="rId39"/>
  </p:sldIdLst>
  <p:sldSz cx="9906000" cy="6858000" type="A4"/>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636" autoAdjust="0"/>
    <p:restoredTop sz="94633" autoAdjust="0"/>
  </p:normalViewPr>
  <p:slideViewPr>
    <p:cSldViewPr snapToGrid="0">
      <p:cViewPr>
        <p:scale>
          <a:sx n="70" d="100"/>
          <a:sy n="70" d="100"/>
        </p:scale>
        <p:origin x="1186" y="115"/>
      </p:cViewPr>
      <p:guideLst/>
    </p:cSldViewPr>
  </p:slideViewPr>
  <p:outlineViewPr>
    <p:cViewPr>
      <p:scale>
        <a:sx n="33" d="100"/>
        <a:sy n="33" d="100"/>
      </p:scale>
      <p:origin x="0" y="-2299"/>
    </p:cViewPr>
  </p:outlineViewPr>
  <p:notesTextViewPr>
    <p:cViewPr>
      <p:scale>
        <a:sx n="1" d="1"/>
        <a:sy n="1" d="1"/>
      </p:scale>
      <p:origin x="0" y="0"/>
    </p:cViewPr>
  </p:notesTextViewPr>
  <p:sorterViewPr>
    <p:cViewPr varScale="1">
      <p:scale>
        <a:sx n="1" d="1"/>
        <a:sy n="1" d="1"/>
      </p:scale>
      <p:origin x="0" y="-27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8DEDD9FC-6555-4D54-91B7-DB4BBEEB8BD0}" type="datetimeFigureOut">
              <a:rPr kumimoji="1" lang="ja-JP" altLang="en-US" smtClean="0"/>
              <a:t>2025/1/28</a:t>
            </a:fld>
            <a:endParaRPr kumimoji="1" lang="ja-JP" altLang="en-US"/>
          </a:p>
        </p:txBody>
      </p:sp>
      <p:sp>
        <p:nvSpPr>
          <p:cNvPr id="4" name="スライド イメージ プレースホルダー 3"/>
          <p:cNvSpPr>
            <a:spLocks noGrp="1" noRot="1" noChangeAspect="1"/>
          </p:cNvSpPr>
          <p:nvPr>
            <p:ph type="sldImg" idx="2"/>
          </p:nvPr>
        </p:nvSpPr>
        <p:spPr>
          <a:xfrm>
            <a:off x="2900363" y="857250"/>
            <a:ext cx="3343275" cy="23145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C840E7B4-5B1D-4B12-B77F-606D91B27A68}" type="slidenum">
              <a:rPr kumimoji="1" lang="ja-JP" altLang="en-US" smtClean="0"/>
              <a:t>‹#›</a:t>
            </a:fld>
            <a:endParaRPr kumimoji="1" lang="ja-JP" altLang="en-US"/>
          </a:p>
        </p:txBody>
      </p:sp>
    </p:spTree>
    <p:extLst>
      <p:ext uri="{BB962C8B-B14F-4D97-AF65-F5344CB8AC3E}">
        <p14:creationId xmlns:p14="http://schemas.microsoft.com/office/powerpoint/2010/main" val="2487181927"/>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840E7B4-5B1D-4B12-B77F-606D91B27A68}" type="slidenum">
              <a:rPr kumimoji="1" lang="ja-JP" altLang="en-US" smtClean="0"/>
              <a:t>1</a:t>
            </a:fld>
            <a:endParaRPr kumimoji="1" lang="ja-JP" altLang="en-US"/>
          </a:p>
        </p:txBody>
      </p:sp>
    </p:spTree>
    <p:extLst>
      <p:ext uri="{BB962C8B-B14F-4D97-AF65-F5344CB8AC3E}">
        <p14:creationId xmlns:p14="http://schemas.microsoft.com/office/powerpoint/2010/main" val="533582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840E7B4-5B1D-4B12-B77F-606D91B27A68}" type="slidenum">
              <a:rPr kumimoji="1" lang="ja-JP" altLang="en-US" smtClean="0"/>
              <a:t>7</a:t>
            </a:fld>
            <a:endParaRPr kumimoji="1" lang="ja-JP" altLang="en-US"/>
          </a:p>
        </p:txBody>
      </p:sp>
    </p:spTree>
    <p:extLst>
      <p:ext uri="{BB962C8B-B14F-4D97-AF65-F5344CB8AC3E}">
        <p14:creationId xmlns:p14="http://schemas.microsoft.com/office/powerpoint/2010/main" val="24434815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840E7B4-5B1D-4B12-B77F-606D91B27A68}" type="slidenum">
              <a:rPr kumimoji="1" lang="ja-JP" altLang="en-US" smtClean="0"/>
              <a:t>13</a:t>
            </a:fld>
            <a:endParaRPr kumimoji="1" lang="ja-JP" altLang="en-US"/>
          </a:p>
        </p:txBody>
      </p:sp>
    </p:spTree>
    <p:extLst>
      <p:ext uri="{BB962C8B-B14F-4D97-AF65-F5344CB8AC3E}">
        <p14:creationId xmlns:p14="http://schemas.microsoft.com/office/powerpoint/2010/main" val="3526104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C840E7B4-5B1D-4B12-B77F-606D91B27A68}" type="slidenum">
              <a:rPr kumimoji="1" lang="ja-JP" altLang="en-US" smtClean="0"/>
              <a:t>19</a:t>
            </a:fld>
            <a:endParaRPr kumimoji="1" lang="ja-JP" altLang="en-US"/>
          </a:p>
        </p:txBody>
      </p:sp>
    </p:spTree>
    <p:extLst>
      <p:ext uri="{BB962C8B-B14F-4D97-AF65-F5344CB8AC3E}">
        <p14:creationId xmlns:p14="http://schemas.microsoft.com/office/powerpoint/2010/main" val="3834458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66552E3-988C-48F2-9F4E-408DD4A35549}" type="datetime1">
              <a:rPr kumimoji="1" lang="ja-JP" altLang="en-US" smtClean="0"/>
              <a:t>2025/1/28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AA46EA8-3D2B-457B-8F4B-B2B8F733E4C4}" type="slidenum">
              <a:rPr kumimoji="1" lang="ja-JP" altLang="en-US" smtClean="0"/>
              <a:t>‹#›</a:t>
            </a:fld>
            <a:endParaRPr kumimoji="1" lang="ja-JP" altLang="en-US"/>
          </a:p>
        </p:txBody>
      </p:sp>
    </p:spTree>
    <p:extLst>
      <p:ext uri="{BB962C8B-B14F-4D97-AF65-F5344CB8AC3E}">
        <p14:creationId xmlns:p14="http://schemas.microsoft.com/office/powerpoint/2010/main" val="1543385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6D21D07E-8EEF-4ECC-BCD5-21346EA7DC38}" type="datetime1">
              <a:rPr kumimoji="1" lang="ja-JP" altLang="en-US" smtClean="0"/>
              <a:t>2025/1/28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AA46EA8-3D2B-457B-8F4B-B2B8F733E4C4}" type="slidenum">
              <a:rPr kumimoji="1" lang="ja-JP" altLang="en-US" smtClean="0"/>
              <a:t>‹#›</a:t>
            </a:fld>
            <a:endParaRPr kumimoji="1" lang="ja-JP" altLang="en-US"/>
          </a:p>
        </p:txBody>
      </p:sp>
    </p:spTree>
    <p:extLst>
      <p:ext uri="{BB962C8B-B14F-4D97-AF65-F5344CB8AC3E}">
        <p14:creationId xmlns:p14="http://schemas.microsoft.com/office/powerpoint/2010/main" val="4125131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B6CD0A9-271D-4F9E-9227-D3807D87A0DE}" type="datetime1">
              <a:rPr kumimoji="1" lang="ja-JP" altLang="en-US" smtClean="0"/>
              <a:t>2025/1/28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AA46EA8-3D2B-457B-8F4B-B2B8F733E4C4}" type="slidenum">
              <a:rPr kumimoji="1" lang="ja-JP" altLang="en-US" smtClean="0"/>
              <a:t>‹#›</a:t>
            </a:fld>
            <a:endParaRPr kumimoji="1" lang="ja-JP" altLang="en-US"/>
          </a:p>
        </p:txBody>
      </p:sp>
    </p:spTree>
    <p:extLst>
      <p:ext uri="{BB962C8B-B14F-4D97-AF65-F5344CB8AC3E}">
        <p14:creationId xmlns:p14="http://schemas.microsoft.com/office/powerpoint/2010/main" val="22462534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BE22AEDB-EE51-4E57-AF43-B749CF9DD63B}" type="datetime1">
              <a:rPr kumimoji="1" lang="ja-JP" altLang="en-US" smtClean="0"/>
              <a:t>2025/1/28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AA46EA8-3D2B-457B-8F4B-B2B8F733E4C4}" type="slidenum">
              <a:rPr kumimoji="1" lang="ja-JP" altLang="en-US" smtClean="0"/>
              <a:t>‹#›</a:t>
            </a:fld>
            <a:endParaRPr kumimoji="1" lang="ja-JP" altLang="en-US"/>
          </a:p>
        </p:txBody>
      </p:sp>
    </p:spTree>
    <p:extLst>
      <p:ext uri="{BB962C8B-B14F-4D97-AF65-F5344CB8AC3E}">
        <p14:creationId xmlns:p14="http://schemas.microsoft.com/office/powerpoint/2010/main" val="2660664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569AB7FA-4DA8-4DB2-AFF7-2E302CFF7F4B}" type="datetime1">
              <a:rPr kumimoji="1" lang="ja-JP" altLang="en-US" smtClean="0"/>
              <a:t>2025/1/28</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CAA46EA8-3D2B-457B-8F4B-B2B8F733E4C4}" type="slidenum">
              <a:rPr kumimoji="1" lang="ja-JP" altLang="en-US" smtClean="0"/>
              <a:t>‹#›</a:t>
            </a:fld>
            <a:endParaRPr kumimoji="1" lang="ja-JP" altLang="en-US"/>
          </a:p>
        </p:txBody>
      </p:sp>
    </p:spTree>
    <p:extLst>
      <p:ext uri="{BB962C8B-B14F-4D97-AF65-F5344CB8AC3E}">
        <p14:creationId xmlns:p14="http://schemas.microsoft.com/office/powerpoint/2010/main" val="2314547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FBF01F9-CC38-4644-A8A5-4D6EE374136F}" type="datetime1">
              <a:rPr kumimoji="1" lang="ja-JP" altLang="en-US" smtClean="0"/>
              <a:t>2025/1/28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AA46EA8-3D2B-457B-8F4B-B2B8F733E4C4}" type="slidenum">
              <a:rPr kumimoji="1" lang="ja-JP" altLang="en-US" smtClean="0"/>
              <a:t>‹#›</a:t>
            </a:fld>
            <a:endParaRPr kumimoji="1" lang="ja-JP" altLang="en-US"/>
          </a:p>
        </p:txBody>
      </p:sp>
    </p:spTree>
    <p:extLst>
      <p:ext uri="{BB962C8B-B14F-4D97-AF65-F5344CB8AC3E}">
        <p14:creationId xmlns:p14="http://schemas.microsoft.com/office/powerpoint/2010/main" val="701934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82329" y="2505075"/>
            <a:ext cx="4190702"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5014913" y="2505075"/>
            <a:ext cx="4211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4615325-D04E-46AE-9820-71FB1387AE04}" type="datetime1">
              <a:rPr kumimoji="1" lang="ja-JP" altLang="en-US" smtClean="0"/>
              <a:t>2025/1/28</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CAA46EA8-3D2B-457B-8F4B-B2B8F733E4C4}" type="slidenum">
              <a:rPr kumimoji="1" lang="ja-JP" altLang="en-US" smtClean="0"/>
              <a:t>‹#›</a:t>
            </a:fld>
            <a:endParaRPr kumimoji="1" lang="ja-JP" altLang="en-US"/>
          </a:p>
        </p:txBody>
      </p:sp>
    </p:spTree>
    <p:extLst>
      <p:ext uri="{BB962C8B-B14F-4D97-AF65-F5344CB8AC3E}">
        <p14:creationId xmlns:p14="http://schemas.microsoft.com/office/powerpoint/2010/main" val="32506114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AE64793B-47C5-4CB6-9563-46C4E4F628A5}" type="datetime1">
              <a:rPr kumimoji="1" lang="ja-JP" altLang="en-US" smtClean="0"/>
              <a:t>2025/1/28</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CAA46EA8-3D2B-457B-8F4B-B2B8F733E4C4}" type="slidenum">
              <a:rPr kumimoji="1" lang="ja-JP" altLang="en-US" smtClean="0"/>
              <a:t>‹#›</a:t>
            </a:fld>
            <a:endParaRPr kumimoji="1" lang="ja-JP" altLang="en-US"/>
          </a:p>
        </p:txBody>
      </p:sp>
    </p:spTree>
    <p:extLst>
      <p:ext uri="{BB962C8B-B14F-4D97-AF65-F5344CB8AC3E}">
        <p14:creationId xmlns:p14="http://schemas.microsoft.com/office/powerpoint/2010/main" val="452808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E41622-3DAF-477E-83AC-6C5FC867694F}" type="datetime1">
              <a:rPr kumimoji="1" lang="ja-JP" altLang="en-US" smtClean="0"/>
              <a:t>2025/1/28</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CAA46EA8-3D2B-457B-8F4B-B2B8F733E4C4}" type="slidenum">
              <a:rPr kumimoji="1" lang="ja-JP" altLang="en-US" smtClean="0"/>
              <a:t>‹#›</a:t>
            </a:fld>
            <a:endParaRPr kumimoji="1" lang="ja-JP" altLang="en-US"/>
          </a:p>
        </p:txBody>
      </p:sp>
    </p:spTree>
    <p:extLst>
      <p:ext uri="{BB962C8B-B14F-4D97-AF65-F5344CB8AC3E}">
        <p14:creationId xmlns:p14="http://schemas.microsoft.com/office/powerpoint/2010/main" val="24144396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C34A7D7-D02A-4874-9873-A831A7A1DFFE}" type="datetime1">
              <a:rPr kumimoji="1" lang="ja-JP" altLang="en-US" smtClean="0"/>
              <a:t>2025/1/28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AA46EA8-3D2B-457B-8F4B-B2B8F733E4C4}" type="slidenum">
              <a:rPr kumimoji="1" lang="ja-JP" altLang="en-US" smtClean="0"/>
              <a:t>‹#›</a:t>
            </a:fld>
            <a:endParaRPr kumimoji="1" lang="ja-JP" altLang="en-US"/>
          </a:p>
        </p:txBody>
      </p:sp>
    </p:spTree>
    <p:extLst>
      <p:ext uri="{BB962C8B-B14F-4D97-AF65-F5344CB8AC3E}">
        <p14:creationId xmlns:p14="http://schemas.microsoft.com/office/powerpoint/2010/main" val="9623837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BBA72F6B-3749-4419-B2C4-E4334CACF40D}" type="datetime1">
              <a:rPr kumimoji="1" lang="ja-JP" altLang="en-US" smtClean="0"/>
              <a:t>2025/1/28</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CAA46EA8-3D2B-457B-8F4B-B2B8F733E4C4}" type="slidenum">
              <a:rPr kumimoji="1" lang="ja-JP" altLang="en-US" smtClean="0"/>
              <a:t>‹#›</a:t>
            </a:fld>
            <a:endParaRPr kumimoji="1" lang="ja-JP" altLang="en-US"/>
          </a:p>
        </p:txBody>
      </p:sp>
    </p:spTree>
    <p:extLst>
      <p:ext uri="{BB962C8B-B14F-4D97-AF65-F5344CB8AC3E}">
        <p14:creationId xmlns:p14="http://schemas.microsoft.com/office/powerpoint/2010/main" val="4046595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609F284-7DEF-40F0-A33B-5E4AF3AE2984}" type="datetime1">
              <a:rPr kumimoji="1" lang="ja-JP" altLang="en-US" smtClean="0"/>
              <a:t>2025/1/28</a:t>
            </a:fld>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AA46EA8-3D2B-457B-8F4B-B2B8F733E4C4}" type="slidenum">
              <a:rPr kumimoji="1" lang="ja-JP" altLang="en-US" smtClean="0"/>
              <a:t>‹#›</a:t>
            </a:fld>
            <a:endParaRPr kumimoji="1" lang="ja-JP" altLang="en-US"/>
          </a:p>
        </p:txBody>
      </p:sp>
    </p:spTree>
    <p:extLst>
      <p:ext uri="{BB962C8B-B14F-4D97-AF65-F5344CB8AC3E}">
        <p14:creationId xmlns:p14="http://schemas.microsoft.com/office/powerpoint/2010/main" val="17918354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emf"/><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48.jpe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 Id="rId9" Type="http://schemas.openxmlformats.org/officeDocument/2006/relationships/image" Target="../media/image55.jpeg"/></Relationships>
</file>

<file path=ppt/slides/_rels/slide17.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10" Type="http://schemas.openxmlformats.org/officeDocument/2006/relationships/image" Target="../media/image64.jpeg"/><Relationship Id="rId4" Type="http://schemas.openxmlformats.org/officeDocument/2006/relationships/image" Target="../media/image58.jpeg"/><Relationship Id="rId9" Type="http://schemas.openxmlformats.org/officeDocument/2006/relationships/image" Target="../media/image63.jpeg"/></Relationships>
</file>

<file path=ppt/slides/_rels/slide1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65.jpeg"/><Relationship Id="rId1" Type="http://schemas.openxmlformats.org/officeDocument/2006/relationships/slideLayout" Target="../slideLayouts/slideLayout7.xml"/><Relationship Id="rId5" Type="http://schemas.openxmlformats.org/officeDocument/2006/relationships/image" Target="../media/image68.jpeg"/><Relationship Id="rId4" Type="http://schemas.openxmlformats.org/officeDocument/2006/relationships/image" Target="../media/image67.jpg"/></Relationships>
</file>

<file path=ppt/slides/_rels/slide19.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emf"/><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21.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image" Target="../media/image80.jpeg"/><Relationship Id="rId7" Type="http://schemas.openxmlformats.org/officeDocument/2006/relationships/image" Target="../media/image84.jpeg"/><Relationship Id="rId2" Type="http://schemas.openxmlformats.org/officeDocument/2006/relationships/image" Target="../media/image79.jpeg"/><Relationship Id="rId1" Type="http://schemas.openxmlformats.org/officeDocument/2006/relationships/slideLayout" Target="../slideLayouts/slideLayout7.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eg"/></Relationships>
</file>

<file path=ppt/slides/_rels/slide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91.jpeg"/><Relationship Id="rId4" Type="http://schemas.openxmlformats.org/officeDocument/2006/relationships/image" Target="../media/image90.jpeg"/></Relationships>
</file>

<file path=ppt/slides/_rels/slide24.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5" Type="http://schemas.openxmlformats.org/officeDocument/2006/relationships/image" Target="../media/image98.jpeg"/><Relationship Id="rId4" Type="http://schemas.openxmlformats.org/officeDocument/2006/relationships/image" Target="../media/image97.jpe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99.jpe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100.jpeg"/></Relationships>
</file>

<file path=ppt/slides/_rels/slide2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jpeg"/><Relationship Id="rId1" Type="http://schemas.openxmlformats.org/officeDocument/2006/relationships/slideLayout" Target="../slideLayouts/slideLayout7.xml"/><Relationship Id="rId4" Type="http://schemas.openxmlformats.org/officeDocument/2006/relationships/image" Target="../media/image10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 Id="rId4" Type="http://schemas.openxmlformats.org/officeDocument/2006/relationships/image" Target="../media/image97.jpeg"/></Relationships>
</file>

<file path=ppt/slides/_rels/slide3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113.jpeg"/><Relationship Id="rId4" Type="http://schemas.openxmlformats.org/officeDocument/2006/relationships/image" Target="../media/image112.jpeg"/></Relationships>
</file>

<file path=ppt/slides/_rels/slide3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7.xml"/><Relationship Id="rId4" Type="http://schemas.openxmlformats.org/officeDocument/2006/relationships/image" Target="../media/image98.jpeg"/></Relationships>
</file>

<file path=ppt/slides/_rels/slide38.xml.rels><?xml version="1.0" encoding="UTF-8" standalone="yes"?>
<Relationships xmlns="http://schemas.openxmlformats.org/package/2006/relationships"><Relationship Id="rId3" Type="http://schemas.openxmlformats.org/officeDocument/2006/relationships/image" Target="../media/image117.jpeg"/><Relationship Id="rId7" Type="http://schemas.openxmlformats.org/officeDocument/2006/relationships/image" Target="../media/image77.jpeg"/><Relationship Id="rId2" Type="http://schemas.openxmlformats.org/officeDocument/2006/relationships/image" Target="../media/image116.jpe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11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gif"/><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5B4580D5-4E16-EDCE-1B1A-F96B470330AE}"/>
              </a:ext>
            </a:extLst>
          </p:cNvPr>
          <p:cNvSpPr txBox="1"/>
          <p:nvPr/>
        </p:nvSpPr>
        <p:spPr>
          <a:xfrm>
            <a:off x="1598995" y="895906"/>
            <a:ext cx="6853158" cy="707886"/>
          </a:xfrm>
          <a:prstGeom prst="rect">
            <a:avLst/>
          </a:prstGeom>
          <a:noFill/>
        </p:spPr>
        <p:txBody>
          <a:bodyPr wrap="none" rtlCol="0">
            <a:spAutoFit/>
          </a:bodyPr>
          <a:lstStyle/>
          <a:p>
            <a:pPr algn="l"/>
            <a:r>
              <a:rPr kumimoji="1" lang="ja-JP" altLang="en-US" sz="4000" dirty="0"/>
              <a:t>イースター島とモアイの研究</a:t>
            </a:r>
          </a:p>
        </p:txBody>
      </p:sp>
      <p:grpSp>
        <p:nvGrpSpPr>
          <p:cNvPr id="4" name="グループ化 3">
            <a:extLst>
              <a:ext uri="{FF2B5EF4-FFF2-40B4-BE49-F238E27FC236}">
                <a16:creationId xmlns:a16="http://schemas.microsoft.com/office/drawing/2014/main" id="{B8403A21-A808-8460-C555-C3552E6F5B07}"/>
              </a:ext>
            </a:extLst>
          </p:cNvPr>
          <p:cNvGrpSpPr/>
          <p:nvPr/>
        </p:nvGrpSpPr>
        <p:grpSpPr>
          <a:xfrm>
            <a:off x="4155736" y="5849300"/>
            <a:ext cx="1989647" cy="861552"/>
            <a:chOff x="4305782" y="5658608"/>
            <a:chExt cx="1989647" cy="861552"/>
          </a:xfrm>
        </p:grpSpPr>
        <p:sp>
          <p:nvSpPr>
            <p:cNvPr id="5" name="テキスト ボックス 4">
              <a:extLst>
                <a:ext uri="{FF2B5EF4-FFF2-40B4-BE49-F238E27FC236}">
                  <a16:creationId xmlns:a16="http://schemas.microsoft.com/office/drawing/2014/main" id="{927A31D6-271E-A796-9841-F04183016DBD}"/>
                </a:ext>
              </a:extLst>
            </p:cNvPr>
            <p:cNvSpPr txBox="1"/>
            <p:nvPr/>
          </p:nvSpPr>
          <p:spPr>
            <a:xfrm>
              <a:off x="4368298" y="6150828"/>
              <a:ext cx="1741182" cy="369332"/>
            </a:xfrm>
            <a:prstGeom prst="rect">
              <a:avLst/>
            </a:prstGeom>
            <a:noFill/>
          </p:spPr>
          <p:txBody>
            <a:bodyPr wrap="none" rtlCol="0">
              <a:spAutoFit/>
            </a:bodyPr>
            <a:lstStyle/>
            <a:p>
              <a:r>
                <a:rPr kumimoji="1" lang="en-US" altLang="ja-JP" dirty="0"/>
                <a:t>2025</a:t>
              </a:r>
              <a:r>
                <a:rPr kumimoji="1" lang="ja-JP" altLang="en-US" dirty="0"/>
                <a:t>年</a:t>
              </a:r>
              <a:r>
                <a:rPr kumimoji="1" lang="en-US" altLang="ja-JP" dirty="0"/>
                <a:t>1</a:t>
              </a:r>
              <a:r>
                <a:rPr kumimoji="1" lang="ja-JP" altLang="en-US" dirty="0"/>
                <a:t>月</a:t>
              </a:r>
              <a:r>
                <a:rPr kumimoji="1" lang="en-US" altLang="ja-JP" dirty="0"/>
                <a:t>28</a:t>
              </a:r>
              <a:r>
                <a:rPr kumimoji="1" lang="ja-JP" altLang="en-US" dirty="0"/>
                <a:t>日</a:t>
              </a:r>
            </a:p>
          </p:txBody>
        </p:sp>
        <p:sp>
          <p:nvSpPr>
            <p:cNvPr id="6" name="テキスト ボックス 5">
              <a:extLst>
                <a:ext uri="{FF2B5EF4-FFF2-40B4-BE49-F238E27FC236}">
                  <a16:creationId xmlns:a16="http://schemas.microsoft.com/office/drawing/2014/main" id="{382705E3-8B6A-6B9E-C1BF-8FB8BCA2C797}"/>
                </a:ext>
              </a:extLst>
            </p:cNvPr>
            <p:cNvSpPr txBox="1"/>
            <p:nvPr/>
          </p:nvSpPr>
          <p:spPr>
            <a:xfrm>
              <a:off x="4305782" y="5658608"/>
              <a:ext cx="1989647" cy="523220"/>
            </a:xfrm>
            <a:prstGeom prst="rect">
              <a:avLst/>
            </a:prstGeom>
            <a:noFill/>
          </p:spPr>
          <p:txBody>
            <a:bodyPr wrap="none" rtlCol="0">
              <a:spAutoFit/>
            </a:bodyPr>
            <a:lstStyle/>
            <a:p>
              <a:r>
                <a:rPr kumimoji="1" lang="ja-JP" altLang="en-US" sz="2800" dirty="0"/>
                <a:t>尾 田   正 二</a:t>
              </a:r>
            </a:p>
          </p:txBody>
        </p:sp>
      </p:grpSp>
      <p:sp>
        <p:nvSpPr>
          <p:cNvPr id="7" name="テキスト ボックス 6">
            <a:extLst>
              <a:ext uri="{FF2B5EF4-FFF2-40B4-BE49-F238E27FC236}">
                <a16:creationId xmlns:a16="http://schemas.microsoft.com/office/drawing/2014/main" id="{BF8B288A-D1F0-7252-25C5-BEA119BF55D3}"/>
              </a:ext>
            </a:extLst>
          </p:cNvPr>
          <p:cNvSpPr txBox="1"/>
          <p:nvPr/>
        </p:nvSpPr>
        <p:spPr>
          <a:xfrm>
            <a:off x="207019" y="143899"/>
            <a:ext cx="4288353" cy="400110"/>
          </a:xfrm>
          <a:prstGeom prst="rect">
            <a:avLst/>
          </a:prstGeom>
          <a:noFill/>
        </p:spPr>
        <p:txBody>
          <a:bodyPr wrap="none" rtlCol="0">
            <a:spAutoFit/>
          </a:bodyPr>
          <a:lstStyle/>
          <a:p>
            <a:pPr algn="l"/>
            <a:r>
              <a:rPr kumimoji="1" lang="ja-JP" altLang="en-US" sz="2000" b="1" dirty="0"/>
              <a:t>シリーズ「宇宙人を探せ」　第４弾</a:t>
            </a:r>
          </a:p>
        </p:txBody>
      </p:sp>
      <p:sp>
        <p:nvSpPr>
          <p:cNvPr id="8" name="スライド番号プレースホルダー 7">
            <a:extLst>
              <a:ext uri="{FF2B5EF4-FFF2-40B4-BE49-F238E27FC236}">
                <a16:creationId xmlns:a16="http://schemas.microsoft.com/office/drawing/2014/main" id="{0EF5D6A8-190F-F4DE-59EF-179BC6388641}"/>
              </a:ext>
            </a:extLst>
          </p:cNvPr>
          <p:cNvSpPr>
            <a:spLocks noGrp="1"/>
          </p:cNvSpPr>
          <p:nvPr>
            <p:ph type="sldNum" sz="quarter" idx="12"/>
          </p:nvPr>
        </p:nvSpPr>
        <p:spPr/>
        <p:txBody>
          <a:bodyPr/>
          <a:lstStyle/>
          <a:p>
            <a:fld id="{CAA46EA8-3D2B-457B-8F4B-B2B8F733E4C4}" type="slidenum">
              <a:rPr kumimoji="1" lang="ja-JP" altLang="en-US" smtClean="0"/>
              <a:t>1</a:t>
            </a:fld>
            <a:endParaRPr kumimoji="1" lang="ja-JP" altLang="en-US"/>
          </a:p>
        </p:txBody>
      </p:sp>
      <p:pic>
        <p:nvPicPr>
          <p:cNvPr id="1028" name="Picture 4" descr="うきわを持つペンギンのイラスト | 無料イラスト素材｜素材ラボ">
            <a:extLst>
              <a:ext uri="{FF2B5EF4-FFF2-40B4-BE49-F238E27FC236}">
                <a16:creationId xmlns:a16="http://schemas.microsoft.com/office/drawing/2014/main" id="{A443CA3F-8023-D9A5-6380-1988BE4741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7087" y="4100500"/>
            <a:ext cx="1174819" cy="131196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イルカに乗ったパンダイラスト - No: 1067459｜無料イラスト・フリー素材なら「イラストAC」">
            <a:extLst>
              <a:ext uri="{FF2B5EF4-FFF2-40B4-BE49-F238E27FC236}">
                <a16:creationId xmlns:a16="http://schemas.microsoft.com/office/drawing/2014/main" id="{2C04B5D0-B0B0-D156-164C-55C06E6EC4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299" y="3006868"/>
            <a:ext cx="1758486" cy="165161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浮き輪で遊ぶネコ（ハチワレ）のフリーイラスト | DECORすとっく -かわいいフリーイラスト素材サイト-">
            <a:extLst>
              <a:ext uri="{FF2B5EF4-FFF2-40B4-BE49-F238E27FC236}">
                <a16:creationId xmlns:a16="http://schemas.microsoft.com/office/drawing/2014/main" id="{7F766F2C-FFB6-06AA-C815-4C0BCD2B6C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7017" y="3981449"/>
            <a:ext cx="1550070" cy="1550070"/>
          </a:xfrm>
          <a:prstGeom prst="rect">
            <a:avLst/>
          </a:prstGeom>
          <a:noFill/>
          <a:extLst>
            <a:ext uri="{909E8E84-426E-40DD-AFC4-6F175D3DCCD1}">
              <a14:hiddenFill xmlns:a14="http://schemas.microsoft.com/office/drawing/2010/main">
                <a:solidFill>
                  <a:srgbClr val="FFFFFF"/>
                </a:solidFill>
              </a14:hiddenFill>
            </a:ext>
          </a:extLst>
        </p:spPr>
      </p:pic>
      <p:pic>
        <p:nvPicPr>
          <p:cNvPr id="11" name="図 10" descr="草, 屋外, フィールド, 建物 が含まれている画像&#10;&#10;自動的に生成された説明">
            <a:extLst>
              <a:ext uri="{FF2B5EF4-FFF2-40B4-BE49-F238E27FC236}">
                <a16:creationId xmlns:a16="http://schemas.microsoft.com/office/drawing/2014/main" id="{D0A4171D-00F3-7CAF-4B9F-874B4A73B6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72417" y="1861650"/>
            <a:ext cx="2961167" cy="1971027"/>
          </a:xfrm>
          <a:prstGeom prst="rect">
            <a:avLst/>
          </a:prstGeom>
        </p:spPr>
      </p:pic>
      <p:pic>
        <p:nvPicPr>
          <p:cNvPr id="1026" name="Picture 2" descr="モアイ｜シルエット イラストの無料ダウンロードサイト「シルエットAC」">
            <a:extLst>
              <a:ext uri="{FF2B5EF4-FFF2-40B4-BE49-F238E27FC236}">
                <a16:creationId xmlns:a16="http://schemas.microsoft.com/office/drawing/2014/main" id="{4D713DFB-FE78-734F-CD6E-698D27A03B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35919" y="3981449"/>
            <a:ext cx="1472996" cy="1472996"/>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宇宙人とUFOのイラスト [166369790] - イメージマート">
            <a:extLst>
              <a:ext uri="{FF2B5EF4-FFF2-40B4-BE49-F238E27FC236}">
                <a16:creationId xmlns:a16="http://schemas.microsoft.com/office/drawing/2014/main" id="{D366D573-C67D-8677-01AB-CF646F7883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273114">
            <a:off x="7416906" y="2281469"/>
            <a:ext cx="1521197" cy="1521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0193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B330F55-FE80-A423-0E10-67A29845408A}"/>
              </a:ext>
            </a:extLst>
          </p:cNvPr>
          <p:cNvSpPr>
            <a:spLocks noGrp="1"/>
          </p:cNvSpPr>
          <p:nvPr>
            <p:ph type="sldNum" sz="quarter" idx="12"/>
          </p:nvPr>
        </p:nvSpPr>
        <p:spPr/>
        <p:txBody>
          <a:bodyPr/>
          <a:lstStyle/>
          <a:p>
            <a:fld id="{CAA46EA8-3D2B-457B-8F4B-B2B8F733E4C4}" type="slidenum">
              <a:rPr kumimoji="1" lang="ja-JP" altLang="en-US" smtClean="0"/>
              <a:t>10</a:t>
            </a:fld>
            <a:endParaRPr kumimoji="1" lang="ja-JP" altLang="en-US"/>
          </a:p>
        </p:txBody>
      </p:sp>
      <p:sp>
        <p:nvSpPr>
          <p:cNvPr id="4" name="テキスト ボックス 3">
            <a:extLst>
              <a:ext uri="{FF2B5EF4-FFF2-40B4-BE49-F238E27FC236}">
                <a16:creationId xmlns:a16="http://schemas.microsoft.com/office/drawing/2014/main" id="{0342EA9E-CEFD-2EFC-0DDC-EFC145DD2C1E}"/>
              </a:ext>
            </a:extLst>
          </p:cNvPr>
          <p:cNvSpPr txBox="1"/>
          <p:nvPr/>
        </p:nvSpPr>
        <p:spPr>
          <a:xfrm>
            <a:off x="340795" y="309961"/>
            <a:ext cx="6253994" cy="830997"/>
          </a:xfrm>
          <a:prstGeom prst="rect">
            <a:avLst/>
          </a:prstGeom>
          <a:noFill/>
        </p:spPr>
        <p:txBody>
          <a:bodyPr wrap="square" rtlCol="0">
            <a:spAutoFit/>
          </a:bodyPr>
          <a:lstStyle/>
          <a:p>
            <a:pPr algn="l"/>
            <a:r>
              <a:rPr kumimoji="1" lang="ja-JP" altLang="en-US" sz="1600" dirty="0">
                <a:solidFill>
                  <a:srgbClr val="FF0000"/>
                </a:solidFill>
              </a:rPr>
              <a:t>　５世紀ごろ</a:t>
            </a:r>
            <a:r>
              <a:rPr kumimoji="1" lang="ja-JP" altLang="en-US" sz="1600" dirty="0"/>
              <a:t>、火山の噴火で生まれた絶海の孤島であるイースター島（ラパ・ヌイ）に、西から海を渡ってポリネシア人がやってきた。</a:t>
            </a:r>
            <a:r>
              <a:rPr kumimoji="1" lang="ja-JP" altLang="en-US" sz="1600" dirty="0">
                <a:solidFill>
                  <a:srgbClr val="FF0000"/>
                </a:solidFill>
              </a:rPr>
              <a:t>当時の島はヤシの巨木の深い森</a:t>
            </a:r>
            <a:r>
              <a:rPr kumimoji="1" lang="ja-JP" altLang="en-US" sz="1600" dirty="0"/>
              <a:t>でした。</a:t>
            </a:r>
          </a:p>
        </p:txBody>
      </p:sp>
      <p:sp>
        <p:nvSpPr>
          <p:cNvPr id="8" name="テキスト ボックス 7">
            <a:extLst>
              <a:ext uri="{FF2B5EF4-FFF2-40B4-BE49-F238E27FC236}">
                <a16:creationId xmlns:a16="http://schemas.microsoft.com/office/drawing/2014/main" id="{02D7CE6E-9FC4-91F6-DFBC-B25360F035C6}"/>
              </a:ext>
            </a:extLst>
          </p:cNvPr>
          <p:cNvSpPr txBox="1"/>
          <p:nvPr/>
        </p:nvSpPr>
        <p:spPr>
          <a:xfrm>
            <a:off x="340795" y="2058508"/>
            <a:ext cx="5930262" cy="584775"/>
          </a:xfrm>
          <a:prstGeom prst="rect">
            <a:avLst/>
          </a:prstGeom>
          <a:noFill/>
        </p:spPr>
        <p:txBody>
          <a:bodyPr wrap="square" rtlCol="0">
            <a:spAutoFit/>
          </a:bodyPr>
          <a:lstStyle/>
          <a:p>
            <a:pPr algn="l"/>
            <a:r>
              <a:rPr kumimoji="1" lang="ja-JP" altLang="en-US" sz="1600" dirty="0"/>
              <a:t>　島に住み着いたポリネシア人は</a:t>
            </a:r>
            <a:r>
              <a:rPr kumimoji="1" lang="ja-JP" altLang="en-US" sz="1600" dirty="0">
                <a:solidFill>
                  <a:srgbClr val="FF0000"/>
                </a:solidFill>
              </a:rPr>
              <a:t>ヤシの森を切り倒して</a:t>
            </a:r>
            <a:r>
              <a:rPr kumimoji="1" lang="ja-JP" altLang="en-US" sz="1600" dirty="0"/>
              <a:t>、畑をつくり、</a:t>
            </a:r>
            <a:r>
              <a:rPr kumimoji="1" lang="ja-JP" altLang="en-US" sz="1600" dirty="0">
                <a:solidFill>
                  <a:srgbClr val="FF0000"/>
                </a:solidFill>
              </a:rPr>
              <a:t>船をつくり</a:t>
            </a:r>
            <a:r>
              <a:rPr kumimoji="1" lang="ja-JP" altLang="en-US" sz="1600" dirty="0"/>
              <a:t>、魚を採って、豊かに暮らし始めました。</a:t>
            </a:r>
          </a:p>
        </p:txBody>
      </p:sp>
      <p:sp>
        <p:nvSpPr>
          <p:cNvPr id="9" name="テキスト ボックス 8">
            <a:extLst>
              <a:ext uri="{FF2B5EF4-FFF2-40B4-BE49-F238E27FC236}">
                <a16:creationId xmlns:a16="http://schemas.microsoft.com/office/drawing/2014/main" id="{77BC2B01-66FA-79D8-FDC9-CFF6978DC871}"/>
              </a:ext>
            </a:extLst>
          </p:cNvPr>
          <p:cNvSpPr txBox="1"/>
          <p:nvPr/>
        </p:nvSpPr>
        <p:spPr>
          <a:xfrm>
            <a:off x="340795" y="2771094"/>
            <a:ext cx="5935017" cy="1077218"/>
          </a:xfrm>
          <a:prstGeom prst="rect">
            <a:avLst/>
          </a:prstGeom>
          <a:noFill/>
        </p:spPr>
        <p:txBody>
          <a:bodyPr wrap="square" rtlCol="0">
            <a:spAutoFit/>
          </a:bodyPr>
          <a:lstStyle/>
          <a:p>
            <a:pPr algn="l"/>
            <a:r>
              <a:rPr kumimoji="1" lang="ja-JP" altLang="en-US" sz="1600" dirty="0"/>
              <a:t>　祖先を敬って祭るために、墓石（大きな石像）をつくって、海の先に戻った祖先が末永く子孫を見守ってくれるように集落がみえる海辺にアフ（台座）をつくって、祖先を象った石像を飾って祭りました（日本の墓石的な？）。</a:t>
            </a:r>
          </a:p>
        </p:txBody>
      </p:sp>
      <p:sp>
        <p:nvSpPr>
          <p:cNvPr id="3" name="テキスト ボックス 2">
            <a:extLst>
              <a:ext uri="{FF2B5EF4-FFF2-40B4-BE49-F238E27FC236}">
                <a16:creationId xmlns:a16="http://schemas.microsoft.com/office/drawing/2014/main" id="{3348A7CE-2C27-69A8-72B5-584A0ABED43F}"/>
              </a:ext>
            </a:extLst>
          </p:cNvPr>
          <p:cNvSpPr txBox="1"/>
          <p:nvPr/>
        </p:nvSpPr>
        <p:spPr>
          <a:xfrm>
            <a:off x="340795" y="1163605"/>
            <a:ext cx="6094505" cy="830997"/>
          </a:xfrm>
          <a:prstGeom prst="rect">
            <a:avLst/>
          </a:prstGeom>
          <a:noFill/>
        </p:spPr>
        <p:txBody>
          <a:bodyPr wrap="square" rtlCol="0">
            <a:spAutoFit/>
          </a:bodyPr>
          <a:lstStyle/>
          <a:p>
            <a:pPr algn="l"/>
            <a:r>
              <a:rPr kumimoji="1" lang="ja-JP" altLang="en-US" sz="1600" dirty="0"/>
              <a:t>　その時には、島には哺乳類はいませんでした。ポリネシア人が最初の哺乳類でした。ポリネシア人と一緒にネズミ（ラット）も島にやってきました。</a:t>
            </a:r>
            <a:r>
              <a:rPr kumimoji="1" lang="ja-JP" altLang="en-US" sz="1600" u="sng" dirty="0"/>
              <a:t>ラットは食用</a:t>
            </a:r>
            <a:r>
              <a:rPr kumimoji="1" lang="ja-JP" altLang="en-US" sz="1600" dirty="0"/>
              <a:t>でした。</a:t>
            </a:r>
          </a:p>
        </p:txBody>
      </p:sp>
      <p:pic>
        <p:nvPicPr>
          <p:cNvPr id="2050" name="Picture 2" descr="世界一有名な漂流記&quot;コン・ティキ号&quot;の乗組員が｢消しゴム味｣と嫌った日本人にはおなじみのある食材 椎名誠｢あらゆる漂流記の中で最高｣ |  PRESIDENT Online（プレジデントオンライン）">
            <a:extLst>
              <a:ext uri="{FF2B5EF4-FFF2-40B4-BE49-F238E27FC236}">
                <a16:creationId xmlns:a16="http://schemas.microsoft.com/office/drawing/2014/main" id="{5D791BC2-AC27-EE1D-000C-8B2C0E0D2E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5198" y="136523"/>
            <a:ext cx="2687595" cy="15117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モアイ像／イースター島 - チリ 世界遺産の旅【HIS】">
            <a:extLst>
              <a:ext uri="{FF2B5EF4-FFF2-40B4-BE49-F238E27FC236}">
                <a16:creationId xmlns:a16="http://schemas.microsoft.com/office/drawing/2014/main" id="{29DB089C-EC4E-FF74-1FC6-83D19E977E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5860" y="1806804"/>
            <a:ext cx="3156933" cy="1591196"/>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C1C94EE9-26F3-3A84-A24E-108A70FF3FD8}"/>
              </a:ext>
            </a:extLst>
          </p:cNvPr>
          <p:cNvSpPr txBox="1"/>
          <p:nvPr/>
        </p:nvSpPr>
        <p:spPr>
          <a:xfrm>
            <a:off x="6445535" y="3475498"/>
            <a:ext cx="3330006" cy="954107"/>
          </a:xfrm>
          <a:prstGeom prst="rect">
            <a:avLst/>
          </a:prstGeom>
          <a:noFill/>
        </p:spPr>
        <p:txBody>
          <a:bodyPr wrap="square" rtlCol="0">
            <a:spAutoFit/>
          </a:bodyPr>
          <a:lstStyle/>
          <a:p>
            <a:pPr algn="l"/>
            <a:r>
              <a:rPr kumimoji="1" lang="ja-JP" altLang="en-US" sz="1400" dirty="0"/>
              <a:t>島の海に面したアフと呼ばれる高台に、多くの場合海に背を向けて、正確にはかつての</a:t>
            </a:r>
            <a:r>
              <a:rPr kumimoji="1" lang="ja-JP" altLang="en-US" sz="1400" dirty="0">
                <a:solidFill>
                  <a:srgbClr val="FF0000"/>
                </a:solidFill>
              </a:rPr>
              <a:t>住居跡を取り囲むように</a:t>
            </a:r>
            <a:r>
              <a:rPr kumimoji="1" lang="ja-JP" altLang="en-US" sz="1400" dirty="0"/>
              <a:t>多数モアイが建てられている。</a:t>
            </a:r>
          </a:p>
        </p:txBody>
      </p:sp>
      <p:sp>
        <p:nvSpPr>
          <p:cNvPr id="5" name="テキスト ボックス 4">
            <a:extLst>
              <a:ext uri="{FF2B5EF4-FFF2-40B4-BE49-F238E27FC236}">
                <a16:creationId xmlns:a16="http://schemas.microsoft.com/office/drawing/2014/main" id="{B19874EB-B93B-8A0E-BCE6-98627BDA0A29}"/>
              </a:ext>
            </a:extLst>
          </p:cNvPr>
          <p:cNvSpPr txBox="1"/>
          <p:nvPr/>
        </p:nvSpPr>
        <p:spPr>
          <a:xfrm>
            <a:off x="263207" y="4589172"/>
            <a:ext cx="2852063" cy="338554"/>
          </a:xfrm>
          <a:prstGeom prst="rect">
            <a:avLst/>
          </a:prstGeom>
          <a:noFill/>
        </p:spPr>
        <p:txBody>
          <a:bodyPr wrap="none" rtlCol="0">
            <a:spAutoFit/>
          </a:bodyPr>
          <a:lstStyle/>
          <a:p>
            <a:pPr algn="l"/>
            <a:r>
              <a:rPr kumimoji="1" lang="ja-JP" altLang="en-US" sz="1600" dirty="0"/>
              <a:t>ポリネシア人は畑を作るか？</a:t>
            </a:r>
          </a:p>
        </p:txBody>
      </p:sp>
      <p:sp>
        <p:nvSpPr>
          <p:cNvPr id="6" name="テキスト ボックス 5">
            <a:extLst>
              <a:ext uri="{FF2B5EF4-FFF2-40B4-BE49-F238E27FC236}">
                <a16:creationId xmlns:a16="http://schemas.microsoft.com/office/drawing/2014/main" id="{5DB7C30E-2248-45A8-74A8-6E2AC316AA37}"/>
              </a:ext>
            </a:extLst>
          </p:cNvPr>
          <p:cNvSpPr txBox="1"/>
          <p:nvPr/>
        </p:nvSpPr>
        <p:spPr>
          <a:xfrm>
            <a:off x="340795" y="4971291"/>
            <a:ext cx="2461849" cy="1600438"/>
          </a:xfrm>
          <a:prstGeom prst="rect">
            <a:avLst/>
          </a:prstGeom>
          <a:noFill/>
        </p:spPr>
        <p:txBody>
          <a:bodyPr wrap="square" rtlCol="0">
            <a:spAutoFit/>
          </a:bodyPr>
          <a:lstStyle/>
          <a:p>
            <a:pPr algn="l"/>
            <a:r>
              <a:rPr kumimoji="1" lang="ja-JP" altLang="en-US" sz="1400" dirty="0"/>
              <a:t>フェイ（食用バナナ）、ウル（パンの木の実、別名フリュドゥパン）、タロ（タロイモ）、ウフィ（ヤム芋）、ウマラ（サツマイモ）、マニオク（キャッサバ芋）など。</a:t>
            </a:r>
          </a:p>
        </p:txBody>
      </p:sp>
      <p:sp>
        <p:nvSpPr>
          <p:cNvPr id="10" name="テキスト ボックス 9">
            <a:extLst>
              <a:ext uri="{FF2B5EF4-FFF2-40B4-BE49-F238E27FC236}">
                <a16:creationId xmlns:a16="http://schemas.microsoft.com/office/drawing/2014/main" id="{A29FC57A-6343-1498-6B34-80AA34FC4685}"/>
              </a:ext>
            </a:extLst>
          </p:cNvPr>
          <p:cNvSpPr txBox="1"/>
          <p:nvPr/>
        </p:nvSpPr>
        <p:spPr>
          <a:xfrm>
            <a:off x="446669" y="4078600"/>
            <a:ext cx="5824388" cy="338554"/>
          </a:xfrm>
          <a:prstGeom prst="rect">
            <a:avLst/>
          </a:prstGeom>
          <a:noFill/>
          <a:ln>
            <a:solidFill>
              <a:schemeClr val="tx1">
                <a:lumMod val="95000"/>
                <a:lumOff val="5000"/>
              </a:schemeClr>
            </a:solidFill>
          </a:ln>
        </p:spPr>
        <p:txBody>
          <a:bodyPr wrap="square">
            <a:spAutoFit/>
          </a:bodyPr>
          <a:lstStyle/>
          <a:p>
            <a:r>
              <a:rPr lang="ja-JP" altLang="en-US" sz="1600" dirty="0"/>
              <a:t>ポリネシア人の基本的な食材＝果物、ココナッツ、魚など</a:t>
            </a:r>
          </a:p>
        </p:txBody>
      </p:sp>
      <p:pic>
        <p:nvPicPr>
          <p:cNvPr id="15" name="図 14" descr="屋外, 草, 工場, 男 が含まれている画像&#10;&#10;自動的に生成された説明">
            <a:extLst>
              <a:ext uri="{FF2B5EF4-FFF2-40B4-BE49-F238E27FC236}">
                <a16:creationId xmlns:a16="http://schemas.microsoft.com/office/drawing/2014/main" id="{638CF8A0-36B1-0756-0085-D5B559B4DA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8573" y="4589172"/>
            <a:ext cx="3033073" cy="2022872"/>
          </a:xfrm>
          <a:prstGeom prst="rect">
            <a:avLst/>
          </a:prstGeom>
        </p:spPr>
      </p:pic>
      <p:sp>
        <p:nvSpPr>
          <p:cNvPr id="16" name="テキスト ボックス 15">
            <a:extLst>
              <a:ext uri="{FF2B5EF4-FFF2-40B4-BE49-F238E27FC236}">
                <a16:creationId xmlns:a16="http://schemas.microsoft.com/office/drawing/2014/main" id="{EB2076E9-B761-83B5-998E-F8BCAD8B08FB}"/>
              </a:ext>
            </a:extLst>
          </p:cNvPr>
          <p:cNvSpPr txBox="1"/>
          <p:nvPr/>
        </p:nvSpPr>
        <p:spPr>
          <a:xfrm>
            <a:off x="6197240" y="4574160"/>
            <a:ext cx="3445553" cy="2062103"/>
          </a:xfrm>
          <a:prstGeom prst="rect">
            <a:avLst/>
          </a:prstGeom>
          <a:noFill/>
        </p:spPr>
        <p:txBody>
          <a:bodyPr wrap="square" rtlCol="0">
            <a:spAutoFit/>
          </a:bodyPr>
          <a:lstStyle/>
          <a:p>
            <a:pPr algn="l"/>
            <a:r>
              <a:rPr kumimoji="1" lang="ja-JP" altLang="en-US" sz="1600" dirty="0"/>
              <a:t>　イースター島の気候 イースター島は海洋性亜熱帯気候で、</a:t>
            </a:r>
            <a:r>
              <a:rPr kumimoji="1" lang="ja-JP" altLang="en-US" sz="1600" dirty="0">
                <a:solidFill>
                  <a:srgbClr val="FF0000"/>
                </a:solidFill>
              </a:rPr>
              <a:t>温暖で湿度が高い</a:t>
            </a:r>
            <a:r>
              <a:rPr kumimoji="1" lang="ja-JP" altLang="en-US" sz="1600" dirty="0"/>
              <a:t>のが特徴です。 </a:t>
            </a:r>
            <a:r>
              <a:rPr kumimoji="1" lang="en-US" altLang="ja-JP" sz="1600" dirty="0"/>
              <a:t>5</a:t>
            </a:r>
            <a:r>
              <a:rPr kumimoji="1" lang="ja-JP" altLang="en-US" sz="1600" dirty="0"/>
              <a:t>～</a:t>
            </a:r>
            <a:r>
              <a:rPr kumimoji="1" lang="en-US" altLang="ja-JP" sz="1600" dirty="0"/>
              <a:t>10</a:t>
            </a:r>
            <a:r>
              <a:rPr kumimoji="1" lang="ja-JP" altLang="en-US" sz="1600" dirty="0"/>
              <a:t>月の雨季が冬、</a:t>
            </a:r>
            <a:r>
              <a:rPr kumimoji="1" lang="en-US" altLang="ja-JP" sz="1600" dirty="0"/>
              <a:t>11</a:t>
            </a:r>
            <a:r>
              <a:rPr kumimoji="1" lang="ja-JP" altLang="en-US" sz="1600" dirty="0"/>
              <a:t>～</a:t>
            </a:r>
            <a:r>
              <a:rPr kumimoji="1" lang="en-US" altLang="ja-JP" sz="1600" dirty="0"/>
              <a:t>4</a:t>
            </a:r>
            <a:r>
              <a:rPr kumimoji="1" lang="ja-JP" altLang="en-US" sz="1600" dirty="0"/>
              <a:t>月の乾季が夏になり、雨季の平均気温が約</a:t>
            </a:r>
            <a:r>
              <a:rPr kumimoji="1" lang="en-US" altLang="ja-JP" sz="1600" dirty="0"/>
              <a:t>19℃</a:t>
            </a:r>
            <a:r>
              <a:rPr kumimoji="1" lang="ja-JP" altLang="en-US" sz="1600" dirty="0"/>
              <a:t>、乾季の平均気温が約</a:t>
            </a:r>
            <a:r>
              <a:rPr kumimoji="1" lang="en-US" altLang="ja-JP" sz="1600" dirty="0"/>
              <a:t>22℃</a:t>
            </a:r>
            <a:r>
              <a:rPr kumimoji="1" lang="ja-JP" altLang="en-US" sz="1600" dirty="0"/>
              <a:t>になります。 一年を通して日差しが強く風も強く吹きます。</a:t>
            </a:r>
          </a:p>
        </p:txBody>
      </p:sp>
    </p:spTree>
    <p:extLst>
      <p:ext uri="{BB962C8B-B14F-4D97-AF65-F5344CB8AC3E}">
        <p14:creationId xmlns:p14="http://schemas.microsoft.com/office/powerpoint/2010/main" val="34217245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32B162-A668-73D7-455E-15473BBFE542}"/>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1F83C7E-A760-150D-CB73-8556FDF98A2C}"/>
              </a:ext>
            </a:extLst>
          </p:cNvPr>
          <p:cNvSpPr>
            <a:spLocks noGrp="1"/>
          </p:cNvSpPr>
          <p:nvPr>
            <p:ph type="sldNum" sz="quarter" idx="12"/>
          </p:nvPr>
        </p:nvSpPr>
        <p:spPr/>
        <p:txBody>
          <a:bodyPr/>
          <a:lstStyle/>
          <a:p>
            <a:fld id="{CAA46EA8-3D2B-457B-8F4B-B2B8F733E4C4}" type="slidenum">
              <a:rPr kumimoji="1" lang="ja-JP" altLang="en-US" smtClean="0"/>
              <a:t>11</a:t>
            </a:fld>
            <a:endParaRPr kumimoji="1" lang="ja-JP" altLang="en-US"/>
          </a:p>
        </p:txBody>
      </p:sp>
      <p:sp>
        <p:nvSpPr>
          <p:cNvPr id="4" name="テキスト ボックス 3">
            <a:extLst>
              <a:ext uri="{FF2B5EF4-FFF2-40B4-BE49-F238E27FC236}">
                <a16:creationId xmlns:a16="http://schemas.microsoft.com/office/drawing/2014/main" id="{D149A505-A23D-DDE6-1302-A732AA6DE9D9}"/>
              </a:ext>
            </a:extLst>
          </p:cNvPr>
          <p:cNvSpPr txBox="1"/>
          <p:nvPr/>
        </p:nvSpPr>
        <p:spPr>
          <a:xfrm>
            <a:off x="344331" y="679219"/>
            <a:ext cx="9367283" cy="954107"/>
          </a:xfrm>
          <a:prstGeom prst="rect">
            <a:avLst/>
          </a:prstGeom>
          <a:noFill/>
        </p:spPr>
        <p:txBody>
          <a:bodyPr wrap="square">
            <a:spAutoFit/>
          </a:bodyPr>
          <a:lstStyle/>
          <a:p>
            <a:r>
              <a:rPr lang="ja-JP" altLang="en-US" sz="1400" dirty="0"/>
              <a:t>　7世紀-8世紀頃にアフ（プラットホーム状に作られた石の祭壇）作りが始まり、遅くとも10世紀頃にはモアイも作られるようになった。他のポリネシアの地域と違っていたのは、</a:t>
            </a:r>
            <a:r>
              <a:rPr lang="ja-JP" altLang="en-US" sz="1400" u="sng" dirty="0"/>
              <a:t>島が完全に孤立していたため外敵の脅威が全くなく</a:t>
            </a:r>
            <a:r>
              <a:rPr lang="ja-JP" altLang="en-US" sz="1400" dirty="0"/>
              <a:t>、加工しやすい軟らかな凝灰岩が大量に存在していたことである。採石の中心は「ラノ・ララク」と呼ばれる直径約550mの噴火口跡で、現在でも</a:t>
            </a:r>
            <a:r>
              <a:rPr lang="ja-JP" altLang="en-US" sz="1400" dirty="0">
                <a:solidFill>
                  <a:srgbClr val="FF0000"/>
                </a:solidFill>
              </a:rPr>
              <a:t>完成前のあらゆる段階の石像が、散乱している彫る道具とともに残されている</a:t>
            </a:r>
            <a:r>
              <a:rPr lang="ja-JP" altLang="en-US" sz="1400" dirty="0"/>
              <a:t>。</a:t>
            </a:r>
          </a:p>
        </p:txBody>
      </p:sp>
      <p:pic>
        <p:nvPicPr>
          <p:cNvPr id="4098" name="Picture 2" descr="ラパ・ヌイ国立公園(イースター島) アフ アキヴィのモアイ The World Hertage.com 世界遺産への旅">
            <a:extLst>
              <a:ext uri="{FF2B5EF4-FFF2-40B4-BE49-F238E27FC236}">
                <a16:creationId xmlns:a16="http://schemas.microsoft.com/office/drawing/2014/main" id="{E02312D2-9012-D168-F883-88DABA3672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55806" y="1614144"/>
            <a:ext cx="288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ラパ・ヌイ国立公園(イースター島) アフ ラノララクの山 RANORARAKU The World Hertage.com 世界遺産への旅">
            <a:extLst>
              <a:ext uri="{FF2B5EF4-FFF2-40B4-BE49-F238E27FC236}">
                <a16:creationId xmlns:a16="http://schemas.microsoft.com/office/drawing/2014/main" id="{D686CB5E-4D3E-6858-7DB5-FF874F997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9244" y="1614144"/>
            <a:ext cx="2880001" cy="216000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AFE2A38F-EFB9-01FA-41AA-7C5039708283}"/>
              </a:ext>
            </a:extLst>
          </p:cNvPr>
          <p:cNvSpPr txBox="1"/>
          <p:nvPr/>
        </p:nvSpPr>
        <p:spPr>
          <a:xfrm>
            <a:off x="344331" y="227997"/>
            <a:ext cx="7109639" cy="369332"/>
          </a:xfrm>
          <a:prstGeom prst="rect">
            <a:avLst/>
          </a:prstGeom>
          <a:noFill/>
        </p:spPr>
        <p:txBody>
          <a:bodyPr wrap="none" rtlCol="0">
            <a:spAutoFit/>
          </a:bodyPr>
          <a:lstStyle/>
          <a:p>
            <a:pPr algn="l"/>
            <a:r>
              <a:rPr kumimoji="1" lang="ja-JP" altLang="en-US" b="1" dirty="0">
                <a:solidFill>
                  <a:srgbClr val="FF0000"/>
                </a:solidFill>
              </a:rPr>
              <a:t>どうやってモアイ（巨大な石像）をつくり、海辺まで運んだのか？</a:t>
            </a:r>
          </a:p>
        </p:txBody>
      </p:sp>
      <p:pic>
        <p:nvPicPr>
          <p:cNvPr id="1028" name="Picture 4">
            <a:extLst>
              <a:ext uri="{FF2B5EF4-FFF2-40B4-BE49-F238E27FC236}">
                <a16:creationId xmlns:a16="http://schemas.microsoft.com/office/drawing/2014/main" id="{F3ADCC90-0E0D-F0A5-F762-1409D06AEA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7676" y="3864236"/>
            <a:ext cx="2399999" cy="1799999"/>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E401F4C2-7407-851E-09F8-AA887AB6086C}"/>
              </a:ext>
            </a:extLst>
          </p:cNvPr>
          <p:cNvSpPr txBox="1"/>
          <p:nvPr/>
        </p:nvSpPr>
        <p:spPr>
          <a:xfrm>
            <a:off x="344331" y="5767370"/>
            <a:ext cx="4147926" cy="954107"/>
          </a:xfrm>
          <a:prstGeom prst="rect">
            <a:avLst/>
          </a:prstGeom>
          <a:noFill/>
        </p:spPr>
        <p:txBody>
          <a:bodyPr wrap="square" rtlCol="0">
            <a:spAutoFit/>
          </a:bodyPr>
          <a:lstStyle/>
          <a:p>
            <a:pPr algn="l"/>
            <a:r>
              <a:rPr kumimoji="1" lang="ja-JP" altLang="en-US" sz="1400" dirty="0"/>
              <a:t>　モアイを切り出す道具は、</a:t>
            </a:r>
            <a:r>
              <a:rPr kumimoji="1" lang="ja-JP" altLang="en-US" sz="1400" dirty="0">
                <a:solidFill>
                  <a:srgbClr val="FF0000"/>
                </a:solidFill>
              </a:rPr>
              <a:t>ただの石器</a:t>
            </a:r>
            <a:r>
              <a:rPr kumimoji="1" lang="ja-JP" altLang="en-US" sz="1400" dirty="0"/>
              <a:t>だった。金属が採取できないこの島で最も鋭く、最も使いやすいものは</a:t>
            </a:r>
            <a:r>
              <a:rPr kumimoji="1" lang="ja-JP" altLang="en-US" sz="1400" dirty="0">
                <a:solidFill>
                  <a:srgbClr val="FF0000"/>
                </a:solidFill>
              </a:rPr>
              <a:t>黒曜石</a:t>
            </a:r>
            <a:r>
              <a:rPr kumimoji="1" lang="ja-JP" altLang="en-US" sz="1400" dirty="0"/>
              <a:t>でした。この島の黒曜石の産地はオリト山と言われています。</a:t>
            </a:r>
          </a:p>
        </p:txBody>
      </p:sp>
      <p:pic>
        <p:nvPicPr>
          <p:cNvPr id="5" name="Picture 2">
            <a:extLst>
              <a:ext uri="{FF2B5EF4-FFF2-40B4-BE49-F238E27FC236}">
                <a16:creationId xmlns:a16="http://schemas.microsoft.com/office/drawing/2014/main" id="{208C8245-9088-8305-BA32-ED578CDFC9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48484" y="3870756"/>
            <a:ext cx="2170277" cy="2473427"/>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D524FC74-54FD-C51E-2414-9E7D8B653E54}"/>
              </a:ext>
            </a:extLst>
          </p:cNvPr>
          <p:cNvSpPr txBox="1"/>
          <p:nvPr/>
        </p:nvSpPr>
        <p:spPr>
          <a:xfrm>
            <a:off x="4724012" y="6011572"/>
            <a:ext cx="2567282" cy="738664"/>
          </a:xfrm>
          <a:prstGeom prst="rect">
            <a:avLst/>
          </a:prstGeom>
          <a:noFill/>
        </p:spPr>
        <p:txBody>
          <a:bodyPr wrap="square">
            <a:spAutoFit/>
          </a:bodyPr>
          <a:lstStyle/>
          <a:p>
            <a:r>
              <a:rPr lang="ja-JP" altLang="en-US" sz="1400" dirty="0"/>
              <a:t>　ラノ・ララク：未完成だが最大のモアイ（丈２１ｍで重さは２５０ｔと推定される）</a:t>
            </a:r>
          </a:p>
        </p:txBody>
      </p:sp>
      <p:pic>
        <p:nvPicPr>
          <p:cNvPr id="8" name="Picture 4" descr="22/10/09：イースター島の山火事で多くのモアイが損傷 - ART+LOGIC=TRAVEL [旅を考えるweb]">
            <a:extLst>
              <a:ext uri="{FF2B5EF4-FFF2-40B4-BE49-F238E27FC236}">
                <a16:creationId xmlns:a16="http://schemas.microsoft.com/office/drawing/2014/main" id="{67418210-7611-152E-1C02-8BEFDB5988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3707" y="3870755"/>
            <a:ext cx="2881888" cy="1799999"/>
          </a:xfrm>
          <a:prstGeom prst="rect">
            <a:avLst/>
          </a:prstGeom>
          <a:noFill/>
          <a:extLst>
            <a:ext uri="{909E8E84-426E-40DD-AFC4-6F175D3DCCD1}">
              <a14:hiddenFill xmlns:a14="http://schemas.microsoft.com/office/drawing/2010/main">
                <a:solidFill>
                  <a:srgbClr val="FFFFFF"/>
                </a:solidFill>
              </a14:hiddenFill>
            </a:ext>
          </a:extLst>
        </p:spPr>
      </p:pic>
      <p:pic>
        <p:nvPicPr>
          <p:cNvPr id="13" name="図 12" descr="動物園で砂の上にある岩&#10;&#10;中程度の精度で自動的に生成された説明">
            <a:extLst>
              <a:ext uri="{FF2B5EF4-FFF2-40B4-BE49-F238E27FC236}">
                <a16:creationId xmlns:a16="http://schemas.microsoft.com/office/drawing/2014/main" id="{B22460AE-79FA-850A-09AC-FC289A2006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85124" y="1657428"/>
            <a:ext cx="3183891" cy="2116715"/>
          </a:xfrm>
          <a:prstGeom prst="rect">
            <a:avLst/>
          </a:prstGeom>
        </p:spPr>
      </p:pic>
    </p:spTree>
    <p:extLst>
      <p:ext uri="{BB962C8B-B14F-4D97-AF65-F5344CB8AC3E}">
        <p14:creationId xmlns:p14="http://schemas.microsoft.com/office/powerpoint/2010/main" val="1195472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2CC745F-B672-46D0-7A03-9400ADE7932B}"/>
              </a:ext>
            </a:extLst>
          </p:cNvPr>
          <p:cNvSpPr>
            <a:spLocks noGrp="1"/>
          </p:cNvSpPr>
          <p:nvPr>
            <p:ph type="sldNum" sz="quarter" idx="12"/>
          </p:nvPr>
        </p:nvSpPr>
        <p:spPr/>
        <p:txBody>
          <a:bodyPr/>
          <a:lstStyle/>
          <a:p>
            <a:fld id="{CAA46EA8-3D2B-457B-8F4B-B2B8F733E4C4}" type="slidenum">
              <a:rPr kumimoji="1" lang="ja-JP" altLang="en-US" smtClean="0"/>
              <a:t>12</a:t>
            </a:fld>
            <a:endParaRPr kumimoji="1" lang="ja-JP" altLang="en-US"/>
          </a:p>
        </p:txBody>
      </p:sp>
      <p:sp>
        <p:nvSpPr>
          <p:cNvPr id="6" name="テキスト ボックス 5">
            <a:extLst>
              <a:ext uri="{FF2B5EF4-FFF2-40B4-BE49-F238E27FC236}">
                <a16:creationId xmlns:a16="http://schemas.microsoft.com/office/drawing/2014/main" id="{9E459DBB-C038-8720-64E4-583ADD831177}"/>
              </a:ext>
            </a:extLst>
          </p:cNvPr>
          <p:cNvSpPr txBox="1"/>
          <p:nvPr/>
        </p:nvSpPr>
        <p:spPr>
          <a:xfrm>
            <a:off x="302078" y="240464"/>
            <a:ext cx="9301843" cy="1569660"/>
          </a:xfrm>
          <a:prstGeom prst="rect">
            <a:avLst/>
          </a:prstGeom>
          <a:noFill/>
        </p:spPr>
        <p:txBody>
          <a:bodyPr wrap="square">
            <a:spAutoFit/>
          </a:bodyPr>
          <a:lstStyle/>
          <a:p>
            <a:r>
              <a:rPr lang="ja-JP" altLang="en-US" sz="1600" dirty="0"/>
              <a:t>　モアイは各々の民族の守り神であり、ラノ・ララクという山で生まれ夜な夜な自分の足で歩いて移動し、海岸沿いにあるアフという基壇の上に鎮座します。そして、その民族を見守るかのように</a:t>
            </a:r>
            <a:r>
              <a:rPr lang="ja-JP" altLang="en-US" sz="1600" dirty="0">
                <a:solidFill>
                  <a:srgbClr val="FF0000"/>
                </a:solidFill>
              </a:rPr>
              <a:t>島の内側（にある集落）を向いて鎮座</a:t>
            </a:r>
            <a:r>
              <a:rPr lang="ja-JP" altLang="en-US" sz="1600" dirty="0"/>
              <a:t>します。ラノ・ララクから海岸のほうを見ると、</a:t>
            </a:r>
            <a:r>
              <a:rPr lang="ja-JP" altLang="en-US" sz="1600" dirty="0">
                <a:solidFill>
                  <a:srgbClr val="FF0000"/>
                </a:solidFill>
              </a:rPr>
              <a:t>彼らが歩いた形跡が道のように跡になって残っている</a:t>
            </a:r>
            <a:r>
              <a:rPr lang="ja-JP" altLang="en-US" sz="1600" dirty="0"/>
              <a:t>のが見えます。</a:t>
            </a:r>
            <a:endParaRPr lang="en-US" altLang="ja-JP" sz="1600" dirty="0"/>
          </a:p>
          <a:p>
            <a:r>
              <a:rPr lang="ja-JP" altLang="en-US" sz="1600" dirty="0"/>
              <a:t>　ただ一か所（アフ・アキビ）では、７体のモアイは広い南太平洋のほうへ向いて鎮座します。それは、その島に初めて足を踏み入れた祖先の故郷のほうを愛おしむかのように向いて鎮座します。</a:t>
            </a:r>
          </a:p>
        </p:txBody>
      </p:sp>
      <p:grpSp>
        <p:nvGrpSpPr>
          <p:cNvPr id="4" name="グループ化 3">
            <a:extLst>
              <a:ext uri="{FF2B5EF4-FFF2-40B4-BE49-F238E27FC236}">
                <a16:creationId xmlns:a16="http://schemas.microsoft.com/office/drawing/2014/main" id="{7775E0FC-FDE3-6D06-3981-651831B095A9}"/>
              </a:ext>
            </a:extLst>
          </p:cNvPr>
          <p:cNvGrpSpPr/>
          <p:nvPr/>
        </p:nvGrpSpPr>
        <p:grpSpPr>
          <a:xfrm>
            <a:off x="481425" y="2133066"/>
            <a:ext cx="8943147" cy="2940144"/>
            <a:chOff x="521303" y="3732762"/>
            <a:chExt cx="8943147" cy="2940144"/>
          </a:xfrm>
        </p:grpSpPr>
        <p:pic>
          <p:nvPicPr>
            <p:cNvPr id="1026" name="Picture 2" descr="アフとは、モアイが乗っている石を積み上げた祭壇のこと">
              <a:extLst>
                <a:ext uri="{FF2B5EF4-FFF2-40B4-BE49-F238E27FC236}">
                  <a16:creationId xmlns:a16="http://schemas.microsoft.com/office/drawing/2014/main" id="{A0265090-6D60-9969-1FFB-D2CA797C38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303" y="3732762"/>
              <a:ext cx="2702078" cy="1800000"/>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FA512EAD-80C0-56C4-8BAE-5DBA27C37938}"/>
                </a:ext>
              </a:extLst>
            </p:cNvPr>
            <p:cNvSpPr txBox="1"/>
            <p:nvPr/>
          </p:nvSpPr>
          <p:spPr>
            <a:xfrm flipH="1">
              <a:off x="521304" y="5770961"/>
              <a:ext cx="2702077" cy="523220"/>
            </a:xfrm>
            <a:prstGeom prst="rect">
              <a:avLst/>
            </a:prstGeom>
            <a:noFill/>
          </p:spPr>
          <p:txBody>
            <a:bodyPr wrap="square" rtlCol="0">
              <a:spAutoFit/>
            </a:bodyPr>
            <a:lstStyle/>
            <a:p>
              <a:pPr algn="l"/>
              <a:r>
                <a:rPr kumimoji="1" lang="ja-JP" altLang="en-US" sz="1400" dirty="0"/>
                <a:t>アフとは、モアイが乗っている石を積み上げた祭壇</a:t>
              </a:r>
            </a:p>
          </p:txBody>
        </p:sp>
        <p:pic>
          <p:nvPicPr>
            <p:cNvPr id="1028" name="Picture 4" descr="アフ・アキビ　海を向いています　その方角は、伝説の国があるという説やちょうど春分・秋分の日に太陽が沈む方向で天文学的な意味があるなど、様々な推測がされていますが、真相は謎に包まれています">
              <a:extLst>
                <a:ext uri="{FF2B5EF4-FFF2-40B4-BE49-F238E27FC236}">
                  <a16:creationId xmlns:a16="http://schemas.microsoft.com/office/drawing/2014/main" id="{3E71A46D-05C8-6626-0CFC-7A0448363E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9343" y="3732762"/>
              <a:ext cx="2702078" cy="1800000"/>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CA6BA880-89E5-D47A-58C3-B25D659BCC0C}"/>
                </a:ext>
              </a:extLst>
            </p:cNvPr>
            <p:cNvSpPr txBox="1"/>
            <p:nvPr/>
          </p:nvSpPr>
          <p:spPr>
            <a:xfrm>
              <a:off x="5687787" y="5718799"/>
              <a:ext cx="3776663" cy="954107"/>
            </a:xfrm>
            <a:prstGeom prst="rect">
              <a:avLst/>
            </a:prstGeom>
            <a:noFill/>
          </p:spPr>
          <p:txBody>
            <a:bodyPr wrap="square">
              <a:spAutoFit/>
            </a:bodyPr>
            <a:lstStyle/>
            <a:p>
              <a:r>
                <a:rPr lang="ja-JP" altLang="en-US" sz="1400" dirty="0"/>
                <a:t>海を向いています　その方角は、伝説の国があるという説やちょうど春分・秋分の日に太陽が沈む方向で天文学的な意味があるなど、様々な推測</a:t>
              </a:r>
            </a:p>
          </p:txBody>
        </p:sp>
        <p:pic>
          <p:nvPicPr>
            <p:cNvPr id="1030" name="Picture 6" descr="どんな文化が・・">
              <a:extLst>
                <a:ext uri="{FF2B5EF4-FFF2-40B4-BE49-F238E27FC236}">
                  <a16:creationId xmlns:a16="http://schemas.microsoft.com/office/drawing/2014/main" id="{287B4D02-0536-4702-458A-F990B2FA86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0322" y="3732762"/>
              <a:ext cx="2702079" cy="1800000"/>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D411799B-C37B-6AF2-8F7A-5E9162872085}"/>
                </a:ext>
              </a:extLst>
            </p:cNvPr>
            <p:cNvSpPr txBox="1"/>
            <p:nvPr/>
          </p:nvSpPr>
          <p:spPr>
            <a:xfrm>
              <a:off x="4134740" y="5726780"/>
              <a:ext cx="1484120" cy="307777"/>
            </a:xfrm>
            <a:prstGeom prst="rect">
              <a:avLst/>
            </a:prstGeom>
            <a:noFill/>
          </p:spPr>
          <p:txBody>
            <a:bodyPr wrap="square">
              <a:spAutoFit/>
            </a:bodyPr>
            <a:lstStyle/>
            <a:p>
              <a:r>
                <a:rPr lang="ja-JP" altLang="en-US" sz="1400" dirty="0"/>
                <a:t>アフ・アキビ</a:t>
              </a:r>
            </a:p>
          </p:txBody>
        </p:sp>
      </p:grpSp>
      <p:pic>
        <p:nvPicPr>
          <p:cNvPr id="3" name="図 2">
            <a:extLst>
              <a:ext uri="{FF2B5EF4-FFF2-40B4-BE49-F238E27FC236}">
                <a16:creationId xmlns:a16="http://schemas.microsoft.com/office/drawing/2014/main" id="{ACE135EA-2998-719C-5A36-22DC2B1F3A4A}"/>
              </a:ext>
            </a:extLst>
          </p:cNvPr>
          <p:cNvPicPr>
            <a:picLocks noChangeAspect="1"/>
          </p:cNvPicPr>
          <p:nvPr/>
        </p:nvPicPr>
        <p:blipFill>
          <a:blip r:embed="rId5"/>
          <a:stretch>
            <a:fillRect/>
          </a:stretch>
        </p:blipFill>
        <p:spPr>
          <a:xfrm>
            <a:off x="2940037" y="4757803"/>
            <a:ext cx="2309650" cy="1800000"/>
          </a:xfrm>
          <a:prstGeom prst="rect">
            <a:avLst/>
          </a:prstGeom>
        </p:spPr>
      </p:pic>
      <p:sp>
        <p:nvSpPr>
          <p:cNvPr id="5" name="楕円 4">
            <a:extLst>
              <a:ext uri="{FF2B5EF4-FFF2-40B4-BE49-F238E27FC236}">
                <a16:creationId xmlns:a16="http://schemas.microsoft.com/office/drawing/2014/main" id="{46DFD837-005B-8B9A-7605-EF2BE955891C}"/>
              </a:ext>
            </a:extLst>
          </p:cNvPr>
          <p:cNvSpPr/>
          <p:nvPr/>
        </p:nvSpPr>
        <p:spPr>
          <a:xfrm>
            <a:off x="3583917" y="5523377"/>
            <a:ext cx="112259" cy="112259"/>
          </a:xfrm>
          <a:prstGeom prst="ellipse">
            <a:avLst/>
          </a:prstGeom>
          <a:solidFill>
            <a:srgbClr val="FFFF00"/>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96EB9138-D421-1380-32FB-5635B5570FDF}"/>
              </a:ext>
            </a:extLst>
          </p:cNvPr>
          <p:cNvSpPr txBox="1"/>
          <p:nvPr/>
        </p:nvSpPr>
        <p:spPr>
          <a:xfrm>
            <a:off x="3237359" y="5073210"/>
            <a:ext cx="989748" cy="246221"/>
          </a:xfrm>
          <a:prstGeom prst="rect">
            <a:avLst/>
          </a:prstGeom>
          <a:solidFill>
            <a:schemeClr val="bg1"/>
          </a:solidFill>
        </p:spPr>
        <p:txBody>
          <a:bodyPr wrap="square">
            <a:spAutoFit/>
          </a:bodyPr>
          <a:lstStyle/>
          <a:p>
            <a:r>
              <a:rPr lang="ja-JP" altLang="en-US" sz="1000" dirty="0"/>
              <a:t>アフ・アキビ</a:t>
            </a:r>
          </a:p>
        </p:txBody>
      </p:sp>
    </p:spTree>
    <p:extLst>
      <p:ext uri="{BB962C8B-B14F-4D97-AF65-F5344CB8AC3E}">
        <p14:creationId xmlns:p14="http://schemas.microsoft.com/office/powerpoint/2010/main" val="43586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B4EE12E-FA10-92C5-6347-DC38E0EBEFC3}"/>
              </a:ext>
            </a:extLst>
          </p:cNvPr>
          <p:cNvSpPr>
            <a:spLocks noGrp="1"/>
          </p:cNvSpPr>
          <p:nvPr>
            <p:ph type="sldNum" sz="quarter" idx="12"/>
          </p:nvPr>
        </p:nvSpPr>
        <p:spPr/>
        <p:txBody>
          <a:bodyPr/>
          <a:lstStyle/>
          <a:p>
            <a:fld id="{CAA46EA8-3D2B-457B-8F4B-B2B8F733E4C4}" type="slidenum">
              <a:rPr kumimoji="1" lang="ja-JP" altLang="en-US" smtClean="0"/>
              <a:t>13</a:t>
            </a:fld>
            <a:endParaRPr kumimoji="1" lang="ja-JP" altLang="en-US"/>
          </a:p>
        </p:txBody>
      </p:sp>
      <p:pic>
        <p:nvPicPr>
          <p:cNvPr id="7" name="Picture 2">
            <a:extLst>
              <a:ext uri="{FF2B5EF4-FFF2-40B4-BE49-F238E27FC236}">
                <a16:creationId xmlns:a16="http://schemas.microsoft.com/office/drawing/2014/main" id="{2DA8F5DD-A046-6510-3EFC-0851C0EB6E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3558" y="1480400"/>
            <a:ext cx="4059207" cy="2099893"/>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グループ化 13">
            <a:extLst>
              <a:ext uri="{FF2B5EF4-FFF2-40B4-BE49-F238E27FC236}">
                <a16:creationId xmlns:a16="http://schemas.microsoft.com/office/drawing/2014/main" id="{56CD4C10-BECE-AD55-A5EA-A14FC4407696}"/>
              </a:ext>
            </a:extLst>
          </p:cNvPr>
          <p:cNvGrpSpPr/>
          <p:nvPr/>
        </p:nvGrpSpPr>
        <p:grpSpPr>
          <a:xfrm>
            <a:off x="788790" y="1098493"/>
            <a:ext cx="3624725" cy="2579705"/>
            <a:chOff x="5063244" y="685246"/>
            <a:chExt cx="4452039" cy="3168502"/>
          </a:xfrm>
        </p:grpSpPr>
        <p:pic>
          <p:nvPicPr>
            <p:cNvPr id="8" name="Picture 2" descr="undefined">
              <a:extLst>
                <a:ext uri="{FF2B5EF4-FFF2-40B4-BE49-F238E27FC236}">
                  <a16:creationId xmlns:a16="http://schemas.microsoft.com/office/drawing/2014/main" id="{3AF8E967-7DF5-D8D0-E6CA-20A7F29E4E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3244" y="685246"/>
              <a:ext cx="4452039" cy="3168502"/>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グループ化 12">
              <a:extLst>
                <a:ext uri="{FF2B5EF4-FFF2-40B4-BE49-F238E27FC236}">
                  <a16:creationId xmlns:a16="http://schemas.microsoft.com/office/drawing/2014/main" id="{52307F03-3574-052D-0AC9-9893B6FCFD58}"/>
                </a:ext>
              </a:extLst>
            </p:cNvPr>
            <p:cNvGrpSpPr/>
            <p:nvPr/>
          </p:nvGrpSpPr>
          <p:grpSpPr>
            <a:xfrm>
              <a:off x="7838183" y="2269497"/>
              <a:ext cx="1644405" cy="1056574"/>
              <a:chOff x="7838183" y="2269497"/>
              <a:chExt cx="1644405" cy="1056574"/>
            </a:xfrm>
          </p:grpSpPr>
          <p:sp>
            <p:nvSpPr>
              <p:cNvPr id="9" name="テキスト ボックス 8">
                <a:extLst>
                  <a:ext uri="{FF2B5EF4-FFF2-40B4-BE49-F238E27FC236}">
                    <a16:creationId xmlns:a16="http://schemas.microsoft.com/office/drawing/2014/main" id="{E9449A74-DDE2-E133-8F3D-0A9491883A3A}"/>
                  </a:ext>
                </a:extLst>
              </p:cNvPr>
              <p:cNvSpPr txBox="1"/>
              <p:nvPr/>
            </p:nvSpPr>
            <p:spPr>
              <a:xfrm>
                <a:off x="7838183" y="2834639"/>
                <a:ext cx="1644405" cy="491432"/>
              </a:xfrm>
              <a:prstGeom prst="rect">
                <a:avLst/>
              </a:prstGeom>
              <a:solidFill>
                <a:schemeClr val="bg1"/>
              </a:solidFill>
              <a:ln>
                <a:solidFill>
                  <a:srgbClr val="FF0000"/>
                </a:solidFill>
              </a:ln>
            </p:spPr>
            <p:txBody>
              <a:bodyPr wrap="none" rtlCol="0">
                <a:spAutoFit/>
              </a:bodyPr>
              <a:lstStyle/>
              <a:p>
                <a:pPr algn="l"/>
                <a:r>
                  <a:rPr kumimoji="1" lang="ja-JP" altLang="en-US" sz="1000" dirty="0"/>
                  <a:t>モアイの切り出し場</a:t>
                </a:r>
                <a:endParaRPr kumimoji="1" lang="en-US" altLang="ja-JP" sz="1000" dirty="0"/>
              </a:p>
              <a:p>
                <a:pPr algn="l"/>
                <a:r>
                  <a:rPr kumimoji="1" lang="ja-JP" altLang="en-US" sz="1000" dirty="0"/>
                  <a:t>ラノ・ララク</a:t>
                </a:r>
                <a:endParaRPr kumimoji="1" lang="en-US" altLang="ja-JP" sz="1000" dirty="0"/>
              </a:p>
            </p:txBody>
          </p:sp>
          <p:cxnSp>
            <p:nvCxnSpPr>
              <p:cNvPr id="11" name="直線矢印コネクタ 10">
                <a:extLst>
                  <a:ext uri="{FF2B5EF4-FFF2-40B4-BE49-F238E27FC236}">
                    <a16:creationId xmlns:a16="http://schemas.microsoft.com/office/drawing/2014/main" id="{90781CB4-F371-D0C7-E8FF-AF8FE0AE72CB}"/>
                  </a:ext>
                </a:extLst>
              </p:cNvPr>
              <p:cNvCxnSpPr>
                <a:cxnSpLocks/>
              </p:cNvCxnSpPr>
              <p:nvPr/>
            </p:nvCxnSpPr>
            <p:spPr>
              <a:xfrm flipH="1" flipV="1">
                <a:off x="8229600" y="2269497"/>
                <a:ext cx="282633" cy="565143"/>
              </a:xfrm>
              <a:prstGeom prst="straightConnector1">
                <a:avLst/>
              </a:prstGeom>
              <a:ln>
                <a:solidFill>
                  <a:srgbClr val="FF0000"/>
                </a:solidFill>
                <a:tailEnd type="triangle" w="lg" len="lg"/>
              </a:ln>
            </p:spPr>
            <p:style>
              <a:lnRef idx="2">
                <a:schemeClr val="accent1"/>
              </a:lnRef>
              <a:fillRef idx="0">
                <a:schemeClr val="accent1"/>
              </a:fillRef>
              <a:effectRef idx="1">
                <a:schemeClr val="accent1"/>
              </a:effectRef>
              <a:fontRef idx="minor">
                <a:schemeClr val="tx1"/>
              </a:fontRef>
            </p:style>
          </p:cxnSp>
        </p:grpSp>
      </p:grpSp>
      <p:pic>
        <p:nvPicPr>
          <p:cNvPr id="3078" name="Picture 6" descr="モアイは歩いて移動した」を証明：動画 | WIRED.jp">
            <a:extLst>
              <a:ext uri="{FF2B5EF4-FFF2-40B4-BE49-F238E27FC236}">
                <a16:creationId xmlns:a16="http://schemas.microsoft.com/office/drawing/2014/main" id="{FF556696-5B24-BCE4-D7AF-991DD6E548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8962" y="5224011"/>
            <a:ext cx="1942781" cy="1092814"/>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8C930AAF-B298-2319-CF67-7DE3D6EF52E4}"/>
              </a:ext>
            </a:extLst>
          </p:cNvPr>
          <p:cNvSpPr txBox="1"/>
          <p:nvPr/>
        </p:nvSpPr>
        <p:spPr>
          <a:xfrm>
            <a:off x="545383" y="667366"/>
            <a:ext cx="8815234" cy="338554"/>
          </a:xfrm>
          <a:prstGeom prst="rect">
            <a:avLst/>
          </a:prstGeom>
          <a:noFill/>
        </p:spPr>
        <p:txBody>
          <a:bodyPr wrap="none" rtlCol="0">
            <a:spAutoFit/>
          </a:bodyPr>
          <a:lstStyle/>
          <a:p>
            <a:pPr algn="l"/>
            <a:r>
              <a:rPr kumimoji="1" lang="ja-JP" altLang="en-US" sz="1600" dirty="0"/>
              <a:t>重さ数十トンもあるモアイは、削り出された石切り場から最大</a:t>
            </a:r>
            <a:r>
              <a:rPr kumimoji="1" lang="en-US" altLang="ja-JP" sz="1600" dirty="0"/>
              <a:t>18</a:t>
            </a:r>
            <a:r>
              <a:rPr kumimoji="1" lang="ja-JP" altLang="en-US" sz="1600" dirty="0"/>
              <a:t>キロの距離を移動している。</a:t>
            </a:r>
          </a:p>
        </p:txBody>
      </p:sp>
      <p:sp>
        <p:nvSpPr>
          <p:cNvPr id="18" name="テキスト ボックス 17">
            <a:extLst>
              <a:ext uri="{FF2B5EF4-FFF2-40B4-BE49-F238E27FC236}">
                <a16:creationId xmlns:a16="http://schemas.microsoft.com/office/drawing/2014/main" id="{67C772B6-AA53-88C7-04A5-EA9C5F8234E3}"/>
              </a:ext>
            </a:extLst>
          </p:cNvPr>
          <p:cNvSpPr txBox="1"/>
          <p:nvPr/>
        </p:nvSpPr>
        <p:spPr>
          <a:xfrm>
            <a:off x="344331" y="5194251"/>
            <a:ext cx="6482944" cy="646331"/>
          </a:xfrm>
          <a:prstGeom prst="rect">
            <a:avLst/>
          </a:prstGeom>
          <a:noFill/>
        </p:spPr>
        <p:txBody>
          <a:bodyPr wrap="square">
            <a:spAutoFit/>
          </a:bodyPr>
          <a:lstStyle/>
          <a:p>
            <a:r>
              <a:rPr lang="ja-JP" altLang="en-US" dirty="0">
                <a:solidFill>
                  <a:srgbClr val="FF0000"/>
                </a:solidFill>
              </a:rPr>
              <a:t>スリ・ツキ（Suri Tuki）さん（25歳）は、「われわれは</a:t>
            </a:r>
            <a:endParaRPr lang="en-US" altLang="ja-JP" dirty="0">
              <a:solidFill>
                <a:srgbClr val="FF0000"/>
              </a:solidFill>
            </a:endParaRPr>
          </a:p>
          <a:p>
            <a:r>
              <a:rPr lang="ja-JP" altLang="en-US" dirty="0">
                <a:solidFill>
                  <a:srgbClr val="FF0000"/>
                </a:solidFill>
              </a:rPr>
              <a:t>知っている」と話す。「</a:t>
            </a:r>
            <a:r>
              <a:rPr lang="ja-JP" altLang="en-US" b="1" dirty="0">
                <a:solidFill>
                  <a:srgbClr val="FF0000"/>
                </a:solidFill>
              </a:rPr>
              <a:t>像が自分で歩いたのだ</a:t>
            </a:r>
            <a:r>
              <a:rPr lang="ja-JP" altLang="en-US" dirty="0">
                <a:solidFill>
                  <a:srgbClr val="FF0000"/>
                </a:solidFill>
              </a:rPr>
              <a:t>」</a:t>
            </a:r>
          </a:p>
        </p:txBody>
      </p:sp>
      <p:sp>
        <p:nvSpPr>
          <p:cNvPr id="22" name="テキスト ボックス 21">
            <a:extLst>
              <a:ext uri="{FF2B5EF4-FFF2-40B4-BE49-F238E27FC236}">
                <a16:creationId xmlns:a16="http://schemas.microsoft.com/office/drawing/2014/main" id="{2BD4F3DB-C368-4820-12D4-79AFFA266979}"/>
              </a:ext>
            </a:extLst>
          </p:cNvPr>
          <p:cNvSpPr txBox="1"/>
          <p:nvPr/>
        </p:nvSpPr>
        <p:spPr>
          <a:xfrm>
            <a:off x="5154186" y="3617322"/>
            <a:ext cx="4400550" cy="1569660"/>
          </a:xfrm>
          <a:prstGeom prst="rect">
            <a:avLst/>
          </a:prstGeom>
          <a:noFill/>
        </p:spPr>
        <p:txBody>
          <a:bodyPr wrap="square">
            <a:spAutoFit/>
          </a:bodyPr>
          <a:lstStyle/>
          <a:p>
            <a:r>
              <a:rPr lang="ja-JP" altLang="en-US" sz="1600" dirty="0"/>
              <a:t>「モアイはロープと人の力だけで左右に揺らし、直立で移動するように設計された」という説を、ハント氏とリポ氏は3本の頑丈なロープを用意し、18人が高さ3メートル、重さ5トンのモアイのレプリカを短時間に数百メートル動かせて証明した。丸太は使用していない。</a:t>
            </a:r>
          </a:p>
        </p:txBody>
      </p:sp>
      <p:sp>
        <p:nvSpPr>
          <p:cNvPr id="23" name="テキスト ボックス 22">
            <a:extLst>
              <a:ext uri="{FF2B5EF4-FFF2-40B4-BE49-F238E27FC236}">
                <a16:creationId xmlns:a16="http://schemas.microsoft.com/office/drawing/2014/main" id="{65035E28-ADCB-6937-CC0A-57B67C4008C4}"/>
              </a:ext>
            </a:extLst>
          </p:cNvPr>
          <p:cNvSpPr txBox="1"/>
          <p:nvPr/>
        </p:nvSpPr>
        <p:spPr>
          <a:xfrm flipH="1">
            <a:off x="3481804" y="6416088"/>
            <a:ext cx="5556932" cy="369332"/>
          </a:xfrm>
          <a:prstGeom prst="rect">
            <a:avLst/>
          </a:prstGeom>
          <a:noFill/>
        </p:spPr>
        <p:txBody>
          <a:bodyPr wrap="square" rtlCol="0">
            <a:spAutoFit/>
          </a:bodyPr>
          <a:lstStyle/>
          <a:p>
            <a:pPr algn="l"/>
            <a:r>
              <a:rPr kumimoji="1" lang="ja-JP" altLang="en-US" b="1" dirty="0"/>
              <a:t>疑問：当時のラパ・ヌイにロープはあったのか？</a:t>
            </a:r>
            <a:endParaRPr kumimoji="1" lang="en-US" altLang="ja-JP" b="1" dirty="0"/>
          </a:p>
        </p:txBody>
      </p:sp>
      <p:sp>
        <p:nvSpPr>
          <p:cNvPr id="24" name="テキスト ボックス 23">
            <a:extLst>
              <a:ext uri="{FF2B5EF4-FFF2-40B4-BE49-F238E27FC236}">
                <a16:creationId xmlns:a16="http://schemas.microsoft.com/office/drawing/2014/main" id="{E4CE1975-72FB-26E9-C13E-D1B447EA03CB}"/>
              </a:ext>
            </a:extLst>
          </p:cNvPr>
          <p:cNvSpPr txBox="1"/>
          <p:nvPr/>
        </p:nvSpPr>
        <p:spPr>
          <a:xfrm>
            <a:off x="344331" y="227997"/>
            <a:ext cx="7109639" cy="369332"/>
          </a:xfrm>
          <a:prstGeom prst="rect">
            <a:avLst/>
          </a:prstGeom>
          <a:noFill/>
        </p:spPr>
        <p:txBody>
          <a:bodyPr wrap="none" rtlCol="0">
            <a:spAutoFit/>
          </a:bodyPr>
          <a:lstStyle/>
          <a:p>
            <a:pPr algn="l"/>
            <a:r>
              <a:rPr kumimoji="1" lang="ja-JP" altLang="en-US" b="1" dirty="0">
                <a:solidFill>
                  <a:srgbClr val="FF0000"/>
                </a:solidFill>
              </a:rPr>
              <a:t>どうやってモアイ（巨大な石像）をつくり、海辺まで運んだのか？</a:t>
            </a:r>
          </a:p>
        </p:txBody>
      </p:sp>
      <p:sp>
        <p:nvSpPr>
          <p:cNvPr id="3" name="テキスト ボックス 2">
            <a:extLst>
              <a:ext uri="{FF2B5EF4-FFF2-40B4-BE49-F238E27FC236}">
                <a16:creationId xmlns:a16="http://schemas.microsoft.com/office/drawing/2014/main" id="{6AAFEC14-8C81-8127-2892-FFC9FC9E337C}"/>
              </a:ext>
            </a:extLst>
          </p:cNvPr>
          <p:cNvSpPr txBox="1"/>
          <p:nvPr/>
        </p:nvSpPr>
        <p:spPr>
          <a:xfrm>
            <a:off x="233991" y="3808159"/>
            <a:ext cx="4963354" cy="1323439"/>
          </a:xfrm>
          <a:prstGeom prst="rect">
            <a:avLst/>
          </a:prstGeom>
          <a:noFill/>
        </p:spPr>
        <p:txBody>
          <a:bodyPr wrap="square">
            <a:spAutoFit/>
          </a:bodyPr>
          <a:lstStyle/>
          <a:p>
            <a:r>
              <a:rPr lang="ja-JP" altLang="en-US" sz="1600" dirty="0"/>
              <a:t>採石の中心地であった「ラノ・ララク」と呼ばれる噴火口跡から火口縁の低い部分に切り込まれた溝を通過して下降するようになっており、そこから北と南と西の三方向へ放射状に道が伸び、最も長いものは</a:t>
            </a:r>
            <a:r>
              <a:rPr lang="ja-JP" altLang="en-US" sz="1600" dirty="0">
                <a:solidFill>
                  <a:srgbClr val="FF0000"/>
                </a:solidFill>
              </a:rPr>
              <a:t>島の岸まで約15キロメートル</a:t>
            </a:r>
            <a:r>
              <a:rPr lang="ja-JP" altLang="en-US" sz="1600" dirty="0"/>
              <a:t>続いている</a:t>
            </a:r>
          </a:p>
        </p:txBody>
      </p:sp>
      <p:sp>
        <p:nvSpPr>
          <p:cNvPr id="4" name="テキスト ボックス 3">
            <a:extLst>
              <a:ext uri="{FF2B5EF4-FFF2-40B4-BE49-F238E27FC236}">
                <a16:creationId xmlns:a16="http://schemas.microsoft.com/office/drawing/2014/main" id="{C211B91F-B4A7-BA0F-903A-2D6CF667E389}"/>
              </a:ext>
            </a:extLst>
          </p:cNvPr>
          <p:cNvSpPr txBox="1"/>
          <p:nvPr/>
        </p:nvSpPr>
        <p:spPr>
          <a:xfrm flipH="1">
            <a:off x="4541339" y="1067298"/>
            <a:ext cx="5206315" cy="338554"/>
          </a:xfrm>
          <a:prstGeom prst="rect">
            <a:avLst/>
          </a:prstGeom>
          <a:noFill/>
        </p:spPr>
        <p:txBody>
          <a:bodyPr wrap="square" rtlCol="0">
            <a:spAutoFit/>
          </a:bodyPr>
          <a:lstStyle/>
          <a:p>
            <a:pPr algn="l"/>
            <a:r>
              <a:rPr kumimoji="1" lang="ja-JP" altLang="en-US" sz="1600" dirty="0"/>
              <a:t>王がマナ（不思議な宇宙の力）でモアイ像を歩かせた</a:t>
            </a:r>
          </a:p>
        </p:txBody>
      </p:sp>
    </p:spTree>
    <p:extLst>
      <p:ext uri="{BB962C8B-B14F-4D97-AF65-F5344CB8AC3E}">
        <p14:creationId xmlns:p14="http://schemas.microsoft.com/office/powerpoint/2010/main" val="31885200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7E94C68-9787-D681-8B59-7FFF2674C2A6}"/>
              </a:ext>
            </a:extLst>
          </p:cNvPr>
          <p:cNvSpPr>
            <a:spLocks noGrp="1"/>
          </p:cNvSpPr>
          <p:nvPr>
            <p:ph type="sldNum" sz="quarter" idx="12"/>
          </p:nvPr>
        </p:nvSpPr>
        <p:spPr/>
        <p:txBody>
          <a:bodyPr/>
          <a:lstStyle/>
          <a:p>
            <a:fld id="{CAA46EA8-3D2B-457B-8F4B-B2B8F733E4C4}" type="slidenum">
              <a:rPr kumimoji="1" lang="ja-JP" altLang="en-US" smtClean="0"/>
              <a:t>14</a:t>
            </a:fld>
            <a:endParaRPr kumimoji="1" lang="ja-JP" altLang="en-US"/>
          </a:p>
        </p:txBody>
      </p:sp>
      <p:sp>
        <p:nvSpPr>
          <p:cNvPr id="4" name="テキスト ボックス 3">
            <a:extLst>
              <a:ext uri="{FF2B5EF4-FFF2-40B4-BE49-F238E27FC236}">
                <a16:creationId xmlns:a16="http://schemas.microsoft.com/office/drawing/2014/main" id="{0D457DD0-22C1-4672-7F8C-29F9F43082C7}"/>
              </a:ext>
            </a:extLst>
          </p:cNvPr>
          <p:cNvSpPr txBox="1"/>
          <p:nvPr/>
        </p:nvSpPr>
        <p:spPr>
          <a:xfrm>
            <a:off x="376513" y="757415"/>
            <a:ext cx="9352623" cy="1077218"/>
          </a:xfrm>
          <a:prstGeom prst="rect">
            <a:avLst/>
          </a:prstGeom>
          <a:noFill/>
        </p:spPr>
        <p:txBody>
          <a:bodyPr wrap="square">
            <a:spAutoFit/>
          </a:bodyPr>
          <a:lstStyle/>
          <a:p>
            <a:r>
              <a:rPr lang="ja-JP" altLang="en-US" sz="1600" dirty="0"/>
              <a:t>　オセアニアのカヌーの部材の結縛に使われる紐としてもっとも一般的なのは</a:t>
            </a:r>
            <a:r>
              <a:rPr lang="ja-JP" altLang="en-US" sz="1600" dirty="0">
                <a:solidFill>
                  <a:srgbClr val="FF0000"/>
                </a:solidFill>
              </a:rPr>
              <a:t>ココヤシ殻の繊維から撚って作られる紐</a:t>
            </a:r>
            <a:r>
              <a:rPr lang="ja-JP" altLang="en-US" sz="1600" dirty="0"/>
              <a:t>である。しかし籐が分布するメラネシア地域では一部ココヤシ紐が使われても、アウトリガーの腕木を船体に結縛する、あるいは腕木と浮き木の結縛、さらには帆を固定する索など主要な部分に多用されるのが籐科の植物［例　Calamus sp., Palmae、ヤシ科］の茎部 cane である。</a:t>
            </a:r>
          </a:p>
        </p:txBody>
      </p:sp>
      <p:sp>
        <p:nvSpPr>
          <p:cNvPr id="6" name="テキスト ボックス 5">
            <a:extLst>
              <a:ext uri="{FF2B5EF4-FFF2-40B4-BE49-F238E27FC236}">
                <a16:creationId xmlns:a16="http://schemas.microsoft.com/office/drawing/2014/main" id="{2B16A158-E796-EF8A-1950-E5AA1DF8BA7E}"/>
              </a:ext>
            </a:extLst>
          </p:cNvPr>
          <p:cNvSpPr txBox="1"/>
          <p:nvPr/>
        </p:nvSpPr>
        <p:spPr>
          <a:xfrm>
            <a:off x="328349" y="1826353"/>
            <a:ext cx="5434880" cy="1077218"/>
          </a:xfrm>
          <a:prstGeom prst="rect">
            <a:avLst/>
          </a:prstGeom>
          <a:noFill/>
        </p:spPr>
        <p:txBody>
          <a:bodyPr wrap="square">
            <a:spAutoFit/>
          </a:bodyPr>
          <a:lstStyle/>
          <a:p>
            <a:r>
              <a:rPr lang="ja-JP" altLang="en-US" sz="1600" dirty="0"/>
              <a:t>　トロブリアンド諸島のような離島部ではおそらく籐の欠乏のためだと思われるが、替わりに蔦（例 ナンゴクカニクサ［Lygodium circinnatum, Schizaeceae、フサシダ科］）が使われる。</a:t>
            </a:r>
          </a:p>
        </p:txBody>
      </p:sp>
      <p:sp>
        <p:nvSpPr>
          <p:cNvPr id="8" name="テキスト ボックス 7">
            <a:extLst>
              <a:ext uri="{FF2B5EF4-FFF2-40B4-BE49-F238E27FC236}">
                <a16:creationId xmlns:a16="http://schemas.microsoft.com/office/drawing/2014/main" id="{DC46CC5E-CD5B-2159-7BCD-79384202015D}"/>
              </a:ext>
            </a:extLst>
          </p:cNvPr>
          <p:cNvSpPr txBox="1"/>
          <p:nvPr/>
        </p:nvSpPr>
        <p:spPr>
          <a:xfrm>
            <a:off x="328349" y="2925915"/>
            <a:ext cx="5361555" cy="830997"/>
          </a:xfrm>
          <a:prstGeom prst="rect">
            <a:avLst/>
          </a:prstGeom>
          <a:noFill/>
        </p:spPr>
        <p:txBody>
          <a:bodyPr wrap="square">
            <a:spAutoFit/>
          </a:bodyPr>
          <a:lstStyle/>
          <a:p>
            <a:r>
              <a:rPr lang="ja-JP" altLang="en-US" sz="1600" dirty="0"/>
              <a:t>　ミクロネシアのカロリン諸島やポリネシアの一部では</a:t>
            </a:r>
            <a:r>
              <a:rPr lang="ja-JP" altLang="en-US" sz="1600" dirty="0">
                <a:solidFill>
                  <a:srgbClr val="FF0000"/>
                </a:solidFill>
              </a:rPr>
              <a:t>ココ椰子紐を50～60cm ほどの束に組んだものが貴重な交易品</a:t>
            </a:r>
            <a:r>
              <a:rPr lang="ja-JP" altLang="en-US" sz="1600" dirty="0"/>
              <a:t>として扱われる。</a:t>
            </a:r>
          </a:p>
        </p:txBody>
      </p:sp>
      <p:pic>
        <p:nvPicPr>
          <p:cNvPr id="10" name="図 9">
            <a:extLst>
              <a:ext uri="{FF2B5EF4-FFF2-40B4-BE49-F238E27FC236}">
                <a16:creationId xmlns:a16="http://schemas.microsoft.com/office/drawing/2014/main" id="{C91DC828-CE40-9205-AE13-C24AC3301549}"/>
              </a:ext>
            </a:extLst>
          </p:cNvPr>
          <p:cNvPicPr>
            <a:picLocks noChangeAspect="1"/>
          </p:cNvPicPr>
          <p:nvPr/>
        </p:nvPicPr>
        <p:blipFill>
          <a:blip r:embed="rId2"/>
          <a:stretch>
            <a:fillRect/>
          </a:stretch>
        </p:blipFill>
        <p:spPr>
          <a:xfrm>
            <a:off x="5689904" y="2219030"/>
            <a:ext cx="3575278" cy="1625469"/>
          </a:xfrm>
          <a:prstGeom prst="rect">
            <a:avLst/>
          </a:prstGeom>
        </p:spPr>
      </p:pic>
      <p:sp>
        <p:nvSpPr>
          <p:cNvPr id="11" name="テキスト ボックス 10">
            <a:extLst>
              <a:ext uri="{FF2B5EF4-FFF2-40B4-BE49-F238E27FC236}">
                <a16:creationId xmlns:a16="http://schemas.microsoft.com/office/drawing/2014/main" id="{9779D798-2137-3CD9-3BAE-C47D85DA6981}"/>
              </a:ext>
            </a:extLst>
          </p:cNvPr>
          <p:cNvSpPr txBox="1"/>
          <p:nvPr/>
        </p:nvSpPr>
        <p:spPr>
          <a:xfrm>
            <a:off x="276688" y="3833707"/>
            <a:ext cx="9262857" cy="338554"/>
          </a:xfrm>
          <a:prstGeom prst="rect">
            <a:avLst/>
          </a:prstGeom>
          <a:noFill/>
        </p:spPr>
        <p:txBody>
          <a:bodyPr wrap="none" rtlCol="0">
            <a:spAutoFit/>
          </a:bodyPr>
          <a:lstStyle/>
          <a:p>
            <a:pPr algn="l"/>
            <a:r>
              <a:rPr kumimoji="1" lang="ja-JP" altLang="en-US" sz="1600" dirty="0">
                <a:solidFill>
                  <a:srgbClr val="FF0000"/>
                </a:solidFill>
              </a:rPr>
              <a:t>ココナッツファイバー（英語</a:t>
            </a:r>
            <a:r>
              <a:rPr kumimoji="1" lang="en-US" altLang="ja-JP" sz="1600" dirty="0">
                <a:solidFill>
                  <a:srgbClr val="FF0000"/>
                </a:solidFill>
              </a:rPr>
              <a:t>: coconut </a:t>
            </a:r>
            <a:r>
              <a:rPr kumimoji="1" lang="en-US" altLang="ja-JP" sz="1600" dirty="0" err="1">
                <a:solidFill>
                  <a:srgbClr val="FF0000"/>
                </a:solidFill>
              </a:rPr>
              <a:t>fibre</a:t>
            </a:r>
            <a:r>
              <a:rPr kumimoji="1" lang="ja-JP" altLang="en-US" sz="1600" dirty="0">
                <a:solidFill>
                  <a:srgbClr val="FF0000"/>
                </a:solidFill>
              </a:rPr>
              <a:t>）は、ココナッツの果皮から得られる植物繊維</a:t>
            </a:r>
            <a:r>
              <a:rPr kumimoji="1" lang="ja-JP" altLang="en-US" sz="1600" dirty="0"/>
              <a:t>である。</a:t>
            </a:r>
          </a:p>
        </p:txBody>
      </p:sp>
      <p:pic>
        <p:nvPicPr>
          <p:cNvPr id="5122" name="Picture 2">
            <a:extLst>
              <a:ext uri="{FF2B5EF4-FFF2-40B4-BE49-F238E27FC236}">
                <a16:creationId xmlns:a16="http://schemas.microsoft.com/office/drawing/2014/main" id="{18F1C771-EF53-624F-73E5-E01788C837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7204" y="4727577"/>
            <a:ext cx="2373050" cy="16287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C29DCA93-0960-B074-C206-08D79C1A2D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4027" y="5089352"/>
            <a:ext cx="1852632" cy="14400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a:extLst>
              <a:ext uri="{FF2B5EF4-FFF2-40B4-BE49-F238E27FC236}">
                <a16:creationId xmlns:a16="http://schemas.microsoft.com/office/drawing/2014/main" id="{2C75E01B-5ABC-CCFF-DD8A-BD522FA265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20070" y="5102397"/>
            <a:ext cx="1920000" cy="1440000"/>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39920FE7-26F6-2228-46E3-31A4275552CF}"/>
              </a:ext>
            </a:extLst>
          </p:cNvPr>
          <p:cNvSpPr txBox="1"/>
          <p:nvPr/>
        </p:nvSpPr>
        <p:spPr>
          <a:xfrm>
            <a:off x="2339777" y="4332066"/>
            <a:ext cx="6846903" cy="584775"/>
          </a:xfrm>
          <a:prstGeom prst="rect">
            <a:avLst/>
          </a:prstGeom>
          <a:noFill/>
        </p:spPr>
        <p:txBody>
          <a:bodyPr wrap="square">
            <a:spAutoFit/>
          </a:bodyPr>
          <a:lstStyle/>
          <a:p>
            <a:r>
              <a:rPr lang="ja-JP" altLang="en-US" sz="1600" dirty="0"/>
              <a:t>ココナッツ（英語: coconut）はヤシ科の単子葉植物であるココヤシの果実である。ココナツあるいは、単に椰子の実とも。</a:t>
            </a:r>
          </a:p>
        </p:txBody>
      </p:sp>
      <p:pic>
        <p:nvPicPr>
          <p:cNvPr id="5128" name="Picture 8">
            <a:extLst>
              <a:ext uri="{FF2B5EF4-FFF2-40B4-BE49-F238E27FC236}">
                <a16:creationId xmlns:a16="http://schemas.microsoft.com/office/drawing/2014/main" id="{6BC88106-6602-0B56-4AD3-B4CC4D943E3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5543" y="4468512"/>
            <a:ext cx="1380516" cy="2076526"/>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57FB52BC-5079-C6AE-ECB5-0D8127AF1B50}"/>
              </a:ext>
            </a:extLst>
          </p:cNvPr>
          <p:cNvSpPr txBox="1"/>
          <p:nvPr/>
        </p:nvSpPr>
        <p:spPr>
          <a:xfrm flipH="1">
            <a:off x="276688" y="271659"/>
            <a:ext cx="9552272" cy="369332"/>
          </a:xfrm>
          <a:prstGeom prst="rect">
            <a:avLst/>
          </a:prstGeom>
          <a:noFill/>
        </p:spPr>
        <p:txBody>
          <a:bodyPr wrap="square" rtlCol="0">
            <a:spAutoFit/>
          </a:bodyPr>
          <a:lstStyle/>
          <a:p>
            <a:pPr algn="l"/>
            <a:r>
              <a:rPr kumimoji="1" lang="ja-JP" altLang="en-US" b="1" dirty="0"/>
              <a:t>疑問：当時のラパ・ヌイにロープはあったのか？　</a:t>
            </a:r>
            <a:r>
              <a:rPr kumimoji="1" lang="ja-JP" altLang="en-US" b="1" dirty="0">
                <a:solidFill>
                  <a:srgbClr val="FF0000"/>
                </a:solidFill>
              </a:rPr>
              <a:t>答：</a:t>
            </a:r>
            <a:r>
              <a:rPr kumimoji="1" lang="ja-JP" altLang="en-US" sz="1800" b="1" dirty="0">
                <a:solidFill>
                  <a:srgbClr val="FF0000"/>
                </a:solidFill>
              </a:rPr>
              <a:t>ヤシの実</a:t>
            </a:r>
            <a:r>
              <a:rPr kumimoji="1" lang="ja-JP" altLang="en-US" b="1" dirty="0">
                <a:solidFill>
                  <a:srgbClr val="FF0000"/>
                </a:solidFill>
              </a:rPr>
              <a:t>から</a:t>
            </a:r>
            <a:r>
              <a:rPr kumimoji="1" lang="ja-JP" altLang="en-US" sz="1800" b="1" dirty="0">
                <a:solidFill>
                  <a:srgbClr val="FF0000"/>
                </a:solidFill>
              </a:rPr>
              <a:t>ロープができた。</a:t>
            </a:r>
            <a:endParaRPr kumimoji="1" lang="en-US" altLang="ja-JP" b="1" dirty="0">
              <a:solidFill>
                <a:srgbClr val="FF0000"/>
              </a:solidFill>
            </a:endParaRPr>
          </a:p>
        </p:txBody>
      </p:sp>
    </p:spTree>
    <p:extLst>
      <p:ext uri="{BB962C8B-B14F-4D97-AF65-F5344CB8AC3E}">
        <p14:creationId xmlns:p14="http://schemas.microsoft.com/office/powerpoint/2010/main" val="6303993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4D6F5B6-7B31-B718-D307-59A60FE108F0}"/>
              </a:ext>
            </a:extLst>
          </p:cNvPr>
          <p:cNvSpPr>
            <a:spLocks noGrp="1"/>
          </p:cNvSpPr>
          <p:nvPr>
            <p:ph type="sldNum" sz="quarter" idx="12"/>
          </p:nvPr>
        </p:nvSpPr>
        <p:spPr/>
        <p:txBody>
          <a:bodyPr/>
          <a:lstStyle/>
          <a:p>
            <a:fld id="{CAA46EA8-3D2B-457B-8F4B-B2B8F733E4C4}" type="slidenum">
              <a:rPr kumimoji="1" lang="ja-JP" altLang="en-US" smtClean="0"/>
              <a:t>15</a:t>
            </a:fld>
            <a:endParaRPr kumimoji="1" lang="ja-JP" altLang="en-US"/>
          </a:p>
        </p:txBody>
      </p:sp>
      <p:sp>
        <p:nvSpPr>
          <p:cNvPr id="5" name="テキスト ボックス 4">
            <a:extLst>
              <a:ext uri="{FF2B5EF4-FFF2-40B4-BE49-F238E27FC236}">
                <a16:creationId xmlns:a16="http://schemas.microsoft.com/office/drawing/2014/main" id="{3D99C9DC-04EF-5729-ACB4-CE9750C2E5AE}"/>
              </a:ext>
            </a:extLst>
          </p:cNvPr>
          <p:cNvSpPr txBox="1"/>
          <p:nvPr/>
        </p:nvSpPr>
        <p:spPr>
          <a:xfrm>
            <a:off x="507453" y="1830364"/>
            <a:ext cx="5043132" cy="584775"/>
          </a:xfrm>
          <a:prstGeom prst="rect">
            <a:avLst/>
          </a:prstGeom>
          <a:noFill/>
        </p:spPr>
        <p:txBody>
          <a:bodyPr wrap="square" rtlCol="0">
            <a:spAutoFit/>
          </a:bodyPr>
          <a:lstStyle/>
          <a:p>
            <a:pPr algn="l"/>
            <a:r>
              <a:rPr kumimoji="1" lang="ja-JP" altLang="en-US" sz="1600" dirty="0"/>
              <a:t>　モアイ像は</a:t>
            </a:r>
            <a:r>
              <a:rPr kumimoji="1" lang="ja-JP" altLang="en-US" sz="1600" dirty="0">
                <a:solidFill>
                  <a:srgbClr val="FF0000"/>
                </a:solidFill>
              </a:rPr>
              <a:t>先祖の形を模した祖先崇拝のための偶像</a:t>
            </a:r>
            <a:r>
              <a:rPr kumimoji="1" lang="ja-JP" altLang="en-US" sz="1600" dirty="0"/>
              <a:t>である。日本人にとっての「墓石」と同じ。</a:t>
            </a:r>
            <a:endParaRPr kumimoji="1" lang="en-US" altLang="ja-JP" sz="1600" dirty="0"/>
          </a:p>
        </p:txBody>
      </p:sp>
      <p:sp>
        <p:nvSpPr>
          <p:cNvPr id="3" name="テキスト ボックス 2">
            <a:extLst>
              <a:ext uri="{FF2B5EF4-FFF2-40B4-BE49-F238E27FC236}">
                <a16:creationId xmlns:a16="http://schemas.microsoft.com/office/drawing/2014/main" id="{8141AC05-A0B3-578F-66FA-BD65BFF67F01}"/>
              </a:ext>
            </a:extLst>
          </p:cNvPr>
          <p:cNvSpPr txBox="1"/>
          <p:nvPr/>
        </p:nvSpPr>
        <p:spPr>
          <a:xfrm>
            <a:off x="273803" y="297832"/>
            <a:ext cx="6722309" cy="1077218"/>
          </a:xfrm>
          <a:prstGeom prst="rect">
            <a:avLst/>
          </a:prstGeom>
          <a:noFill/>
        </p:spPr>
        <p:txBody>
          <a:bodyPr wrap="square" rtlCol="0">
            <a:spAutoFit/>
          </a:bodyPr>
          <a:lstStyle/>
          <a:p>
            <a:pPr algn="l"/>
            <a:r>
              <a:rPr kumimoji="1" lang="ja-JP" altLang="en-US" sz="1600" dirty="0"/>
              <a:t>　モアイは「海を背に立っている」と言われているが、海沿いのものは海を背に、内陸部のものは海を向いているものもあり、正確には</a:t>
            </a:r>
            <a:r>
              <a:rPr kumimoji="1" lang="ja-JP" altLang="en-US" sz="1600" dirty="0">
                <a:solidFill>
                  <a:srgbClr val="FF0000"/>
                </a:solidFill>
              </a:rPr>
              <a:t>集落を守るように立てられている</a:t>
            </a:r>
            <a:r>
              <a:rPr kumimoji="1" lang="ja-JP" altLang="en-US" sz="1600" dirty="0"/>
              <a:t>。モアイ像はそれぞれの個体ではなく、特別なものを除き</a:t>
            </a:r>
            <a:r>
              <a:rPr kumimoji="1" lang="ja-JP" altLang="en-US" sz="1600" dirty="0">
                <a:solidFill>
                  <a:srgbClr val="FF0000"/>
                </a:solidFill>
              </a:rPr>
              <a:t>アフごとに名前</a:t>
            </a:r>
            <a:r>
              <a:rPr kumimoji="1" lang="ja-JP" altLang="en-US" sz="1600" dirty="0"/>
              <a:t>がつけられた。</a:t>
            </a:r>
          </a:p>
        </p:txBody>
      </p:sp>
      <p:pic>
        <p:nvPicPr>
          <p:cNvPr id="2054" name="Picture 6" descr="謎に包まれた島イースター島 – 潮プラス">
            <a:extLst>
              <a:ext uri="{FF2B5EF4-FFF2-40B4-BE49-F238E27FC236}">
                <a16:creationId xmlns:a16="http://schemas.microsoft.com/office/drawing/2014/main" id="{26775226-6119-2955-57B4-87BDCFA63D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1495" y="1375050"/>
            <a:ext cx="3880702" cy="291052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昔のままのお墓 - 【ブログ】 兵庫の墓石店「森田石材店」兵庫の墓石店『森田石材店』｜創業102年。中兵庫一番のお墓建立実績">
            <a:extLst>
              <a:ext uri="{FF2B5EF4-FFF2-40B4-BE49-F238E27FC236}">
                <a16:creationId xmlns:a16="http://schemas.microsoft.com/office/drawing/2014/main" id="{FD100B21-628B-3DF5-2CA3-883BF24A8C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t="34748" r="13489" b="17950"/>
          <a:stretch/>
        </p:blipFill>
        <p:spPr bwMode="auto">
          <a:xfrm>
            <a:off x="1191746" y="2855866"/>
            <a:ext cx="3616284" cy="1429711"/>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1494F827-702F-CBAC-A610-8B1A540DE626}"/>
              </a:ext>
            </a:extLst>
          </p:cNvPr>
          <p:cNvSpPr txBox="1"/>
          <p:nvPr/>
        </p:nvSpPr>
        <p:spPr>
          <a:xfrm>
            <a:off x="65217" y="4567395"/>
            <a:ext cx="9485627" cy="830997"/>
          </a:xfrm>
          <a:prstGeom prst="rect">
            <a:avLst/>
          </a:prstGeom>
          <a:noFill/>
        </p:spPr>
        <p:txBody>
          <a:bodyPr wrap="square" rtlCol="0">
            <a:spAutoFit/>
          </a:bodyPr>
          <a:lstStyle/>
          <a:p>
            <a:pPr algn="l"/>
            <a:endParaRPr kumimoji="1" lang="en-US" altLang="ja-JP" sz="1600" dirty="0"/>
          </a:p>
          <a:p>
            <a:pPr algn="l"/>
            <a:r>
              <a:rPr kumimoji="1" lang="ja-JP" altLang="en-US" sz="1600" dirty="0"/>
              <a:t>　最初は有力者のみ「墓石＝モアイ像」をつくったが、その後インフレーションしてモアイ像が乱立（大量生産）される状況になり、</a:t>
            </a:r>
            <a:r>
              <a:rPr kumimoji="1" lang="ja-JP" altLang="en-US" sz="1600" dirty="0">
                <a:solidFill>
                  <a:srgbClr val="FF0000"/>
                </a:solidFill>
              </a:rPr>
              <a:t>モアイ像製作の専門職が成立</a:t>
            </a:r>
            <a:r>
              <a:rPr kumimoji="1" lang="ja-JP" altLang="en-US" sz="1600" dirty="0"/>
              <a:t>した。</a:t>
            </a:r>
            <a:endParaRPr kumimoji="1" lang="en-US" altLang="ja-JP" sz="1600" dirty="0"/>
          </a:p>
        </p:txBody>
      </p:sp>
    </p:spTree>
    <p:extLst>
      <p:ext uri="{BB962C8B-B14F-4D97-AF65-F5344CB8AC3E}">
        <p14:creationId xmlns:p14="http://schemas.microsoft.com/office/powerpoint/2010/main" val="1698756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6AEE69B-8596-32ED-1775-8C826EEC07AA}"/>
              </a:ext>
            </a:extLst>
          </p:cNvPr>
          <p:cNvSpPr>
            <a:spLocks noGrp="1"/>
          </p:cNvSpPr>
          <p:nvPr>
            <p:ph type="sldNum" sz="quarter" idx="12"/>
          </p:nvPr>
        </p:nvSpPr>
        <p:spPr/>
        <p:txBody>
          <a:bodyPr/>
          <a:lstStyle/>
          <a:p>
            <a:fld id="{CAA46EA8-3D2B-457B-8F4B-B2B8F733E4C4}" type="slidenum">
              <a:rPr kumimoji="1" lang="ja-JP" altLang="en-US" smtClean="0"/>
              <a:t>16</a:t>
            </a:fld>
            <a:endParaRPr kumimoji="1" lang="ja-JP" altLang="en-US"/>
          </a:p>
        </p:txBody>
      </p:sp>
      <p:pic>
        <p:nvPicPr>
          <p:cNvPr id="3076" name="Picture 4" descr="ツクトリは珍しく、最も古いモアイと思われます。彼のひげとひざは、彼をイースター島にある火山のラノ・ララクと区別している。写真素材1677650686  | Shutterstock">
            <a:extLst>
              <a:ext uri="{FF2B5EF4-FFF2-40B4-BE49-F238E27FC236}">
                <a16:creationId xmlns:a16="http://schemas.microsoft.com/office/drawing/2014/main" id="{2BDF280E-A7CE-8D83-E4C3-BD690AA848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9484"/>
          <a:stretch/>
        </p:blipFill>
        <p:spPr bwMode="auto">
          <a:xfrm>
            <a:off x="231306" y="655354"/>
            <a:ext cx="1732078" cy="1982027"/>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0E857947-F7FA-E9FF-EA59-C352A74BD86E}"/>
              </a:ext>
            </a:extLst>
          </p:cNvPr>
          <p:cNvSpPr txBox="1"/>
          <p:nvPr/>
        </p:nvSpPr>
        <p:spPr>
          <a:xfrm>
            <a:off x="2360728" y="114640"/>
            <a:ext cx="2339102" cy="523220"/>
          </a:xfrm>
          <a:prstGeom prst="rect">
            <a:avLst/>
          </a:prstGeom>
          <a:noFill/>
        </p:spPr>
        <p:txBody>
          <a:bodyPr wrap="none" rtlCol="0">
            <a:spAutoFit/>
          </a:bodyPr>
          <a:lstStyle/>
          <a:p>
            <a:pPr algn="l"/>
            <a:r>
              <a:rPr kumimoji="1" lang="ja-JP" altLang="en-US" sz="2800" b="1" u="sng" dirty="0"/>
              <a:t>モアイの系譜</a:t>
            </a:r>
          </a:p>
        </p:txBody>
      </p:sp>
      <p:sp>
        <p:nvSpPr>
          <p:cNvPr id="7" name="テキスト ボックス 6">
            <a:extLst>
              <a:ext uri="{FF2B5EF4-FFF2-40B4-BE49-F238E27FC236}">
                <a16:creationId xmlns:a16="http://schemas.microsoft.com/office/drawing/2014/main" id="{63CCC54E-FD8F-0ACD-C656-097ED916AB83}"/>
              </a:ext>
            </a:extLst>
          </p:cNvPr>
          <p:cNvSpPr txBox="1"/>
          <p:nvPr/>
        </p:nvSpPr>
        <p:spPr>
          <a:xfrm>
            <a:off x="7107577" y="2689608"/>
            <a:ext cx="2441694" cy="338554"/>
          </a:xfrm>
          <a:prstGeom prst="rect">
            <a:avLst/>
          </a:prstGeom>
          <a:noFill/>
        </p:spPr>
        <p:txBody>
          <a:bodyPr wrap="none" rtlCol="0">
            <a:spAutoFit/>
          </a:bodyPr>
          <a:lstStyle/>
          <a:p>
            <a:pPr algn="l"/>
            <a:r>
              <a:rPr kumimoji="1" lang="ja-JP" altLang="en-US" sz="1600" b="1" dirty="0"/>
              <a:t>時代が下るにつれ</a:t>
            </a:r>
            <a:r>
              <a:rPr kumimoji="1" lang="ja-JP" altLang="en-US" sz="1600" b="1" u="sng" dirty="0"/>
              <a:t>大型化</a:t>
            </a:r>
          </a:p>
        </p:txBody>
      </p:sp>
      <p:sp>
        <p:nvSpPr>
          <p:cNvPr id="8" name="テキスト ボックス 7">
            <a:extLst>
              <a:ext uri="{FF2B5EF4-FFF2-40B4-BE49-F238E27FC236}">
                <a16:creationId xmlns:a16="http://schemas.microsoft.com/office/drawing/2014/main" id="{06DA59F5-5C4D-5CB4-7792-02BF2BD2408B}"/>
              </a:ext>
            </a:extLst>
          </p:cNvPr>
          <p:cNvSpPr txBox="1"/>
          <p:nvPr/>
        </p:nvSpPr>
        <p:spPr>
          <a:xfrm>
            <a:off x="3982626" y="5497512"/>
            <a:ext cx="3322358" cy="954107"/>
          </a:xfrm>
          <a:prstGeom prst="rect">
            <a:avLst/>
          </a:prstGeom>
          <a:noFill/>
        </p:spPr>
        <p:txBody>
          <a:bodyPr wrap="square" rtlCol="0">
            <a:spAutoFit/>
          </a:bodyPr>
          <a:lstStyle/>
          <a:p>
            <a:pPr algn="l"/>
            <a:r>
              <a:rPr kumimoji="1" lang="ja-JP" altLang="en-US" sz="1400" dirty="0"/>
              <a:t>後期（</a:t>
            </a:r>
            <a:r>
              <a:rPr kumimoji="1" lang="en-US" altLang="ja-JP" sz="1400" dirty="0"/>
              <a:t>16</a:t>
            </a:r>
            <a:r>
              <a:rPr kumimoji="1" lang="ja-JP" altLang="en-US" sz="1400" dirty="0"/>
              <a:t>世紀以降）の、とくに大きなものにはプカオ</a:t>
            </a:r>
            <a:r>
              <a:rPr lang="ja-JP" altLang="en-US" sz="1400" dirty="0"/>
              <a:t>（髪・髪飾り）</a:t>
            </a:r>
            <a:r>
              <a:rPr kumimoji="1" lang="ja-JP" altLang="en-US" sz="1400" dirty="0"/>
              <a:t>と呼ばれる赤い石が頭上に乗せられ、目がつくられている。</a:t>
            </a:r>
          </a:p>
        </p:txBody>
      </p:sp>
      <p:sp>
        <p:nvSpPr>
          <p:cNvPr id="9" name="テキスト ボックス 8">
            <a:extLst>
              <a:ext uri="{FF2B5EF4-FFF2-40B4-BE49-F238E27FC236}">
                <a16:creationId xmlns:a16="http://schemas.microsoft.com/office/drawing/2014/main" id="{AEAB9965-FAE1-C649-EF85-93978DA85AAC}"/>
              </a:ext>
            </a:extLst>
          </p:cNvPr>
          <p:cNvSpPr txBox="1"/>
          <p:nvPr/>
        </p:nvSpPr>
        <p:spPr>
          <a:xfrm>
            <a:off x="1166037" y="6023172"/>
            <a:ext cx="1820459" cy="523220"/>
          </a:xfrm>
          <a:prstGeom prst="rect">
            <a:avLst/>
          </a:prstGeom>
          <a:noFill/>
        </p:spPr>
        <p:txBody>
          <a:bodyPr wrap="square" rtlCol="0">
            <a:spAutoFit/>
          </a:bodyPr>
          <a:lstStyle/>
          <a:p>
            <a:pPr algn="l"/>
            <a:r>
              <a:rPr kumimoji="1" lang="ja-JP" altLang="en-US" sz="1400" dirty="0"/>
              <a:t>白いサンゴと赤い石でつくられた目</a:t>
            </a:r>
          </a:p>
        </p:txBody>
      </p:sp>
      <p:pic>
        <p:nvPicPr>
          <p:cNvPr id="1026" name="Picture 2" descr="モアイ - Wikipedia">
            <a:extLst>
              <a:ext uri="{FF2B5EF4-FFF2-40B4-BE49-F238E27FC236}">
                <a16:creationId xmlns:a16="http://schemas.microsoft.com/office/drawing/2014/main" id="{9F5B65F7-CEF4-D507-61DE-02BEDE624E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957"/>
          <a:stretch/>
        </p:blipFill>
        <p:spPr bwMode="auto">
          <a:xfrm>
            <a:off x="7457492" y="3918215"/>
            <a:ext cx="2228850" cy="2438137"/>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E96E2AD9-3CEA-0A61-3A55-548CFD70B953}"/>
              </a:ext>
            </a:extLst>
          </p:cNvPr>
          <p:cNvSpPr txBox="1"/>
          <p:nvPr/>
        </p:nvSpPr>
        <p:spPr>
          <a:xfrm>
            <a:off x="7526776" y="3519441"/>
            <a:ext cx="2159566" cy="307777"/>
          </a:xfrm>
          <a:prstGeom prst="rect">
            <a:avLst/>
          </a:prstGeom>
          <a:noFill/>
        </p:spPr>
        <p:txBody>
          <a:bodyPr wrap="none" rtlCol="0">
            <a:spAutoFit/>
          </a:bodyPr>
          <a:lstStyle/>
          <a:p>
            <a:pPr algn="l"/>
            <a:r>
              <a:rPr kumimoji="1" lang="ja-JP" altLang="en-US" sz="1400" dirty="0"/>
              <a:t>つくりかけ＝最新モデル</a:t>
            </a:r>
          </a:p>
        </p:txBody>
      </p:sp>
      <p:sp>
        <p:nvSpPr>
          <p:cNvPr id="11" name="テキスト ボックス 10">
            <a:extLst>
              <a:ext uri="{FF2B5EF4-FFF2-40B4-BE49-F238E27FC236}">
                <a16:creationId xmlns:a16="http://schemas.microsoft.com/office/drawing/2014/main" id="{9DC79C98-897D-100F-4866-8F40DF5DBB7E}"/>
              </a:ext>
            </a:extLst>
          </p:cNvPr>
          <p:cNvSpPr txBox="1"/>
          <p:nvPr/>
        </p:nvSpPr>
        <p:spPr>
          <a:xfrm>
            <a:off x="88708" y="129176"/>
            <a:ext cx="1878515" cy="461665"/>
          </a:xfrm>
          <a:prstGeom prst="rect">
            <a:avLst/>
          </a:prstGeom>
          <a:noFill/>
        </p:spPr>
        <p:txBody>
          <a:bodyPr wrap="square" rtlCol="0">
            <a:spAutoFit/>
          </a:bodyPr>
          <a:lstStyle/>
          <a:p>
            <a:pPr algn="l"/>
            <a:r>
              <a:rPr kumimoji="1" lang="ja-JP" altLang="en-US" sz="1200" dirty="0"/>
              <a:t>島で唯一の正座のモアイ、ツクトリは最も古い</a:t>
            </a:r>
          </a:p>
        </p:txBody>
      </p:sp>
      <p:sp>
        <p:nvSpPr>
          <p:cNvPr id="13" name="テキスト ボックス 12">
            <a:extLst>
              <a:ext uri="{FF2B5EF4-FFF2-40B4-BE49-F238E27FC236}">
                <a16:creationId xmlns:a16="http://schemas.microsoft.com/office/drawing/2014/main" id="{96713F9D-0181-5B1A-FC51-BF222F64232B}"/>
              </a:ext>
            </a:extLst>
          </p:cNvPr>
          <p:cNvSpPr txBox="1"/>
          <p:nvPr/>
        </p:nvSpPr>
        <p:spPr>
          <a:xfrm>
            <a:off x="4511364" y="775335"/>
            <a:ext cx="5245672" cy="954107"/>
          </a:xfrm>
          <a:prstGeom prst="rect">
            <a:avLst/>
          </a:prstGeom>
          <a:noFill/>
        </p:spPr>
        <p:txBody>
          <a:bodyPr wrap="square">
            <a:spAutoFit/>
          </a:bodyPr>
          <a:lstStyle/>
          <a:p>
            <a:r>
              <a:rPr lang="ja-JP" altLang="en-US" sz="1400" dirty="0"/>
              <a:t>モアイは</a:t>
            </a:r>
            <a:r>
              <a:rPr lang="en-US" altLang="ja-JP" sz="1400" dirty="0"/>
              <a:t>10</a:t>
            </a:r>
            <a:r>
              <a:rPr lang="ja-JP" altLang="en-US" sz="1400" dirty="0"/>
              <a:t>世紀から</a:t>
            </a:r>
            <a:r>
              <a:rPr lang="en-US" altLang="ja-JP" sz="1400" dirty="0"/>
              <a:t>17</a:t>
            </a:r>
            <a:r>
              <a:rPr lang="ja-JP" altLang="en-US" sz="1400" dirty="0"/>
              <a:t>世紀頃まで作られていたが、</a:t>
            </a:r>
            <a:r>
              <a:rPr lang="en-US" altLang="ja-JP" sz="1400" dirty="0"/>
              <a:t>18</a:t>
            </a:r>
            <a:r>
              <a:rPr lang="ja-JP" altLang="en-US" sz="1400" dirty="0"/>
              <a:t>世紀以降は作られなくなり、その後は破壊されていった。</a:t>
            </a:r>
            <a:r>
              <a:rPr kumimoji="1" lang="ja-JP" altLang="en-US" sz="1400" dirty="0">
                <a:solidFill>
                  <a:srgbClr val="FF0000"/>
                </a:solidFill>
              </a:rPr>
              <a:t>現在アフに立っている約</a:t>
            </a:r>
            <a:r>
              <a:rPr kumimoji="1" lang="en-US" altLang="ja-JP" sz="1400" dirty="0">
                <a:solidFill>
                  <a:srgbClr val="FF0000"/>
                </a:solidFill>
              </a:rPr>
              <a:t>30</a:t>
            </a:r>
            <a:r>
              <a:rPr kumimoji="1" lang="ja-JP" altLang="en-US" sz="1400" dirty="0">
                <a:solidFill>
                  <a:srgbClr val="FF0000"/>
                </a:solidFill>
              </a:rPr>
              <a:t>体は、すべて代以降に復元された</a:t>
            </a:r>
            <a:endParaRPr kumimoji="1" lang="en-US" altLang="ja-JP" sz="1400" dirty="0">
              <a:solidFill>
                <a:srgbClr val="FF0000"/>
              </a:solidFill>
            </a:endParaRPr>
          </a:p>
          <a:p>
            <a:r>
              <a:rPr kumimoji="1" lang="ja-JP" altLang="en-US" sz="1400" dirty="0"/>
              <a:t>（倒されていた </a:t>
            </a:r>
            <a:r>
              <a:rPr kumimoji="1" lang="en-US" altLang="ja-JP" sz="1400" dirty="0"/>
              <a:t>by</a:t>
            </a:r>
            <a:r>
              <a:rPr kumimoji="1" lang="ja-JP" altLang="en-US" sz="1400" dirty="0"/>
              <a:t> 戦争 </a:t>
            </a:r>
            <a:r>
              <a:rPr kumimoji="1" lang="en-US" altLang="ja-JP" sz="1400" dirty="0"/>
              <a:t>or </a:t>
            </a:r>
            <a:r>
              <a:rPr kumimoji="1" lang="ja-JP" altLang="en-US" sz="1400" dirty="0"/>
              <a:t>倒れていた </a:t>
            </a:r>
            <a:r>
              <a:rPr kumimoji="1" lang="en-US" altLang="ja-JP" sz="1400" dirty="0"/>
              <a:t>by </a:t>
            </a:r>
            <a:r>
              <a:rPr kumimoji="1" lang="ja-JP" altLang="en-US" sz="1400" dirty="0"/>
              <a:t>地震？）</a:t>
            </a:r>
          </a:p>
        </p:txBody>
      </p:sp>
      <p:pic>
        <p:nvPicPr>
          <p:cNvPr id="6146" name="Picture 2">
            <a:extLst>
              <a:ext uri="{FF2B5EF4-FFF2-40B4-BE49-F238E27FC236}">
                <a16:creationId xmlns:a16="http://schemas.microsoft.com/office/drawing/2014/main" id="{3F2BEF48-58C6-0E71-32B8-5840088FA4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0733" y="4938849"/>
            <a:ext cx="1861457" cy="1047070"/>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a:extLst>
              <a:ext uri="{FF2B5EF4-FFF2-40B4-BE49-F238E27FC236}">
                <a16:creationId xmlns:a16="http://schemas.microsoft.com/office/drawing/2014/main" id="{1BFC610B-5958-2EA1-2C9F-4F8CA0BB0349}"/>
              </a:ext>
            </a:extLst>
          </p:cNvPr>
          <p:cNvSpPr txBox="1"/>
          <p:nvPr/>
        </p:nvSpPr>
        <p:spPr>
          <a:xfrm>
            <a:off x="3512311" y="2637381"/>
            <a:ext cx="3267186" cy="606403"/>
          </a:xfrm>
          <a:prstGeom prst="rect">
            <a:avLst/>
          </a:prstGeom>
          <a:noFill/>
        </p:spPr>
        <p:txBody>
          <a:bodyPr wrap="square">
            <a:spAutoFit/>
          </a:bodyPr>
          <a:lstStyle/>
          <a:p>
            <a:r>
              <a:rPr lang="ja-JP" altLang="en-US" sz="1600" dirty="0"/>
              <a:t>第二期のモアイは下半身が無く、細長い手で腹の前で組んでいる。</a:t>
            </a:r>
          </a:p>
        </p:txBody>
      </p:sp>
      <p:sp>
        <p:nvSpPr>
          <p:cNvPr id="17" name="テキスト ボックス 16">
            <a:extLst>
              <a:ext uri="{FF2B5EF4-FFF2-40B4-BE49-F238E27FC236}">
                <a16:creationId xmlns:a16="http://schemas.microsoft.com/office/drawing/2014/main" id="{0325811F-7E4C-392E-2FDC-AE89FC981829}"/>
              </a:ext>
            </a:extLst>
          </p:cNvPr>
          <p:cNvSpPr txBox="1"/>
          <p:nvPr/>
        </p:nvSpPr>
        <p:spPr>
          <a:xfrm>
            <a:off x="4346895" y="1806229"/>
            <a:ext cx="4257786" cy="584775"/>
          </a:xfrm>
          <a:prstGeom prst="rect">
            <a:avLst/>
          </a:prstGeom>
          <a:noFill/>
        </p:spPr>
        <p:txBody>
          <a:bodyPr wrap="square" rtlCol="0">
            <a:spAutoFit/>
          </a:bodyPr>
          <a:lstStyle/>
          <a:p>
            <a:pPr algn="l"/>
            <a:r>
              <a:rPr lang="ja-JP" altLang="en-US" sz="1600" dirty="0">
                <a:solidFill>
                  <a:srgbClr val="FF0000"/>
                </a:solidFill>
              </a:rPr>
              <a:t>初期の頃は人の姿に近いもので、下半身も</a:t>
            </a:r>
            <a:endParaRPr lang="en-US" altLang="ja-JP" sz="1600" dirty="0">
              <a:solidFill>
                <a:srgbClr val="FF0000"/>
              </a:solidFill>
            </a:endParaRPr>
          </a:p>
          <a:p>
            <a:pPr algn="l"/>
            <a:r>
              <a:rPr lang="ja-JP" altLang="en-US" sz="1600" dirty="0"/>
              <a:t>作られている。</a:t>
            </a:r>
            <a:r>
              <a:rPr kumimoji="1" lang="ja-JP" altLang="en-US" sz="1600" dirty="0"/>
              <a:t>高さ</a:t>
            </a:r>
            <a:r>
              <a:rPr kumimoji="1" lang="en-US" altLang="ja-JP" sz="1600" dirty="0"/>
              <a:t>3</a:t>
            </a:r>
            <a:r>
              <a:rPr kumimoji="1" lang="ja-JP" altLang="en-US" sz="1600" dirty="0"/>
              <a:t>メートル程度と小型</a:t>
            </a:r>
            <a:endParaRPr lang="en-US" altLang="ja-JP" sz="1600" dirty="0"/>
          </a:p>
        </p:txBody>
      </p:sp>
      <p:sp>
        <p:nvSpPr>
          <p:cNvPr id="18" name="テキスト ボックス 17">
            <a:extLst>
              <a:ext uri="{FF2B5EF4-FFF2-40B4-BE49-F238E27FC236}">
                <a16:creationId xmlns:a16="http://schemas.microsoft.com/office/drawing/2014/main" id="{2CA5C794-3D3E-E627-F2F8-D63B465B4220}"/>
              </a:ext>
            </a:extLst>
          </p:cNvPr>
          <p:cNvSpPr txBox="1"/>
          <p:nvPr/>
        </p:nvSpPr>
        <p:spPr>
          <a:xfrm>
            <a:off x="5120927" y="174564"/>
            <a:ext cx="4288353" cy="338554"/>
          </a:xfrm>
          <a:prstGeom prst="rect">
            <a:avLst/>
          </a:prstGeom>
          <a:noFill/>
        </p:spPr>
        <p:txBody>
          <a:bodyPr wrap="none" rtlCol="0">
            <a:spAutoFit/>
          </a:bodyPr>
          <a:lstStyle/>
          <a:p>
            <a:r>
              <a:rPr lang="ja-JP" altLang="en-US" sz="1600" b="1" u="sng" dirty="0"/>
              <a:t>モアイのデザインは時代につれ変化している</a:t>
            </a:r>
          </a:p>
        </p:txBody>
      </p:sp>
      <p:pic>
        <p:nvPicPr>
          <p:cNvPr id="6148" name="Picture 4" descr="イースター島アフ、ナウナウのモアイ像のプカオ">
            <a:extLst>
              <a:ext uri="{FF2B5EF4-FFF2-40B4-BE49-F238E27FC236}">
                <a16:creationId xmlns:a16="http://schemas.microsoft.com/office/drawing/2014/main" id="{1939F163-94FF-74B3-95EF-5D4A0758BC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689" t="33135" r="20485" b="14289"/>
          <a:stretch/>
        </p:blipFill>
        <p:spPr bwMode="auto">
          <a:xfrm>
            <a:off x="3870121" y="3429000"/>
            <a:ext cx="3426451" cy="188329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画像">
            <a:extLst>
              <a:ext uri="{FF2B5EF4-FFF2-40B4-BE49-F238E27FC236}">
                <a16:creationId xmlns:a16="http://schemas.microsoft.com/office/drawing/2014/main" id="{3C05F036-5384-EA11-953F-9605154A31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8991" y="2624249"/>
            <a:ext cx="1593320" cy="212442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画像">
            <a:extLst>
              <a:ext uri="{FF2B5EF4-FFF2-40B4-BE49-F238E27FC236}">
                <a16:creationId xmlns:a16="http://schemas.microsoft.com/office/drawing/2014/main" id="{CC57B99A-55F3-CBC4-6207-C048FBAC7D9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1306" y="2611117"/>
            <a:ext cx="1593320" cy="2124427"/>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a:extLst>
              <a:ext uri="{FF2B5EF4-FFF2-40B4-BE49-F238E27FC236}">
                <a16:creationId xmlns:a16="http://schemas.microsoft.com/office/drawing/2014/main" id="{B6C0E619-632F-D3BA-D947-41EFAA9F12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60895" y="714647"/>
            <a:ext cx="2286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目のあるモアイ">
            <a:extLst>
              <a:ext uri="{FF2B5EF4-FFF2-40B4-BE49-F238E27FC236}">
                <a16:creationId xmlns:a16="http://schemas.microsoft.com/office/drawing/2014/main" id="{4851849F-A8A6-9D77-4F4E-3CD2F83C944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3796" r="38868"/>
          <a:stretch/>
        </p:blipFill>
        <p:spPr bwMode="auto">
          <a:xfrm>
            <a:off x="2915121" y="4503861"/>
            <a:ext cx="895847" cy="2268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8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23DABD8-FEB6-5E07-BD31-30BC03195236}"/>
              </a:ext>
            </a:extLst>
          </p:cNvPr>
          <p:cNvSpPr>
            <a:spLocks noGrp="1"/>
          </p:cNvSpPr>
          <p:nvPr>
            <p:ph type="sldNum" sz="quarter" idx="12"/>
          </p:nvPr>
        </p:nvSpPr>
        <p:spPr/>
        <p:txBody>
          <a:bodyPr/>
          <a:lstStyle/>
          <a:p>
            <a:fld id="{CAA46EA8-3D2B-457B-8F4B-B2B8F733E4C4}" type="slidenum">
              <a:rPr kumimoji="1" lang="ja-JP" altLang="en-US" smtClean="0"/>
              <a:t>17</a:t>
            </a:fld>
            <a:endParaRPr kumimoji="1" lang="ja-JP" altLang="en-US"/>
          </a:p>
        </p:txBody>
      </p:sp>
      <p:pic>
        <p:nvPicPr>
          <p:cNvPr id="1028" name="Picture 4">
            <a:extLst>
              <a:ext uri="{FF2B5EF4-FFF2-40B4-BE49-F238E27FC236}">
                <a16:creationId xmlns:a16="http://schemas.microsoft.com/office/drawing/2014/main" id="{BF34A390-90A1-7D66-A731-D14BE8FE58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2006" y="1828800"/>
            <a:ext cx="1620002"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C3C8CBC-3B34-F8B9-2CDA-A68273DDB2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6864" y="1828800"/>
            <a:ext cx="162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8B141186-504A-13B5-F233-17B4AB8836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1721" y="1828800"/>
            <a:ext cx="162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B8B652F4-BD1D-5485-72B3-6164329AA2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86578" y="1778258"/>
            <a:ext cx="162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5A58102D-ECD8-00EB-90C6-1A3048DC107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435" y="1774481"/>
            <a:ext cx="162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2D95DDEC-99F5-9B07-7344-EA6CC8A7583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1514" y="4074303"/>
            <a:ext cx="2045102" cy="272680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D3A1E1A7-6AC8-2993-61D7-5211FA6F9D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354" y="4155447"/>
            <a:ext cx="3419354" cy="2564516"/>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ABF030B7-D342-0079-0352-DBBB65DBF436}"/>
              </a:ext>
            </a:extLst>
          </p:cNvPr>
          <p:cNvSpPr txBox="1"/>
          <p:nvPr/>
        </p:nvSpPr>
        <p:spPr>
          <a:xfrm>
            <a:off x="6088115" y="4154359"/>
            <a:ext cx="3264716" cy="954107"/>
          </a:xfrm>
          <a:prstGeom prst="rect">
            <a:avLst/>
          </a:prstGeom>
          <a:noFill/>
        </p:spPr>
        <p:txBody>
          <a:bodyPr wrap="square" rtlCol="0">
            <a:spAutoFit/>
          </a:bodyPr>
          <a:lstStyle/>
          <a:p>
            <a:pPr algn="l"/>
            <a:r>
              <a:rPr kumimoji="1" lang="ja-JP" altLang="en-US" sz="1400" dirty="0"/>
              <a:t>一番小さいモアイは、５ｍ　大きなモアイは、９ｍに近い。重さは、４０ｔ～８０ｔ。</a:t>
            </a:r>
            <a:r>
              <a:rPr kumimoji="1" lang="ja-JP" altLang="en-US" sz="1400" dirty="0">
                <a:solidFill>
                  <a:srgbClr val="FF0000"/>
                </a:solidFill>
              </a:rPr>
              <a:t>古いデザインと新しいデザインのモアイが混在</a:t>
            </a:r>
            <a:r>
              <a:rPr kumimoji="1" lang="ja-JP" altLang="en-US" sz="1400" dirty="0"/>
              <a:t>している。</a:t>
            </a:r>
          </a:p>
        </p:txBody>
      </p:sp>
      <p:pic>
        <p:nvPicPr>
          <p:cNvPr id="1042" name="Picture 18">
            <a:extLst>
              <a:ext uri="{FF2B5EF4-FFF2-40B4-BE49-F238E27FC236}">
                <a16:creationId xmlns:a16="http://schemas.microsoft.com/office/drawing/2014/main" id="{4B32D1CA-B941-A50E-FEB5-9E8FF1E045F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47625" b="25164"/>
          <a:stretch/>
        </p:blipFill>
        <p:spPr bwMode="auto">
          <a:xfrm>
            <a:off x="458840" y="419159"/>
            <a:ext cx="6096000" cy="1244082"/>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EF3CD536-9EAA-B153-420D-ED38839A1E94}"/>
              </a:ext>
            </a:extLst>
          </p:cNvPr>
          <p:cNvSpPr txBox="1"/>
          <p:nvPr/>
        </p:nvSpPr>
        <p:spPr>
          <a:xfrm>
            <a:off x="6641284" y="338888"/>
            <a:ext cx="3264716" cy="954107"/>
          </a:xfrm>
          <a:prstGeom prst="rect">
            <a:avLst/>
          </a:prstGeom>
          <a:noFill/>
        </p:spPr>
        <p:txBody>
          <a:bodyPr wrap="square" rtlCol="0">
            <a:spAutoFit/>
          </a:bodyPr>
          <a:lstStyle/>
          <a:p>
            <a:pPr algn="l"/>
            <a:r>
              <a:rPr kumimoji="1" lang="ja-JP" altLang="en-US" sz="1400" dirty="0"/>
              <a:t>アフ（土台）は、約</a:t>
            </a:r>
            <a:r>
              <a:rPr kumimoji="1" lang="en-US" altLang="ja-JP" sz="1400" dirty="0"/>
              <a:t>100</a:t>
            </a:r>
            <a:r>
              <a:rPr kumimoji="1" lang="ja-JP" altLang="en-US" sz="1400" dirty="0"/>
              <a:t>ｍで</a:t>
            </a:r>
          </a:p>
          <a:p>
            <a:pPr algn="l"/>
            <a:r>
              <a:rPr kumimoji="1" lang="en-US" altLang="ja-JP" sz="1400" dirty="0"/>
              <a:t>1000</a:t>
            </a:r>
            <a:r>
              <a:rPr kumimoji="1" lang="ja-JP" altLang="en-US" sz="1400" dirty="0"/>
              <a:t>年もの歴史があり</a:t>
            </a:r>
          </a:p>
          <a:p>
            <a:pPr algn="l"/>
            <a:r>
              <a:rPr kumimoji="1" lang="ja-JP" altLang="en-US" sz="1400" dirty="0">
                <a:solidFill>
                  <a:srgbClr val="FF0000"/>
                </a:solidFill>
              </a:rPr>
              <a:t>何度も壊れては積み上げ修復</a:t>
            </a:r>
            <a:r>
              <a:rPr kumimoji="1" lang="ja-JP" altLang="en-US" sz="1400" dirty="0"/>
              <a:t>しているのだそうです。</a:t>
            </a:r>
          </a:p>
        </p:txBody>
      </p:sp>
      <p:sp>
        <p:nvSpPr>
          <p:cNvPr id="3" name="テキスト ボックス 2">
            <a:extLst>
              <a:ext uri="{FF2B5EF4-FFF2-40B4-BE49-F238E27FC236}">
                <a16:creationId xmlns:a16="http://schemas.microsoft.com/office/drawing/2014/main" id="{CF361784-C8B5-B868-2363-BFF253908B3F}"/>
              </a:ext>
            </a:extLst>
          </p:cNvPr>
          <p:cNvSpPr txBox="1"/>
          <p:nvPr/>
        </p:nvSpPr>
        <p:spPr>
          <a:xfrm>
            <a:off x="905154" y="56894"/>
            <a:ext cx="2031325" cy="369332"/>
          </a:xfrm>
          <a:prstGeom prst="rect">
            <a:avLst/>
          </a:prstGeom>
          <a:solidFill>
            <a:schemeClr val="bg1"/>
          </a:solidFill>
        </p:spPr>
        <p:txBody>
          <a:bodyPr wrap="none" rtlCol="0">
            <a:spAutoFit/>
          </a:bodyPr>
          <a:lstStyle/>
          <a:p>
            <a:pPr algn="l"/>
            <a:r>
              <a:rPr kumimoji="1" lang="ja-JP" altLang="en-US" b="1" dirty="0"/>
              <a:t>アフ・トンガリキ</a:t>
            </a:r>
          </a:p>
        </p:txBody>
      </p:sp>
      <p:pic>
        <p:nvPicPr>
          <p:cNvPr id="1026" name="Picture 2" descr="複数のお墓を一つにまとめてしまいたい【寄せ墓・まとめ墓】 - 奈良の「お墓よろず相談所」がトラブルを回避">
            <a:extLst>
              <a:ext uri="{FF2B5EF4-FFF2-40B4-BE49-F238E27FC236}">
                <a16:creationId xmlns:a16="http://schemas.microsoft.com/office/drawing/2014/main" id="{6F344CFC-A25A-C75C-8ACD-FA86B183C173}"/>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2893" b="65417"/>
          <a:stretch/>
        </p:blipFill>
        <p:spPr bwMode="auto">
          <a:xfrm>
            <a:off x="6366864" y="5108466"/>
            <a:ext cx="2736298" cy="1268419"/>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29994C36-E8DE-89F7-3EFC-CCB12076BB54}"/>
              </a:ext>
            </a:extLst>
          </p:cNvPr>
          <p:cNvSpPr txBox="1"/>
          <p:nvPr/>
        </p:nvSpPr>
        <p:spPr>
          <a:xfrm>
            <a:off x="6820226" y="6412186"/>
            <a:ext cx="1800493" cy="307777"/>
          </a:xfrm>
          <a:prstGeom prst="rect">
            <a:avLst/>
          </a:prstGeom>
          <a:noFill/>
        </p:spPr>
        <p:txBody>
          <a:bodyPr wrap="none" rtlCol="0">
            <a:spAutoFit/>
          </a:bodyPr>
          <a:lstStyle/>
          <a:p>
            <a:pPr algn="l"/>
            <a:r>
              <a:rPr kumimoji="1" lang="ja-JP" altLang="en-US" sz="1400" b="1" dirty="0"/>
              <a:t>やっぱり墓石と同じ</a:t>
            </a:r>
          </a:p>
        </p:txBody>
      </p:sp>
    </p:spTree>
    <p:extLst>
      <p:ext uri="{BB962C8B-B14F-4D97-AF65-F5344CB8AC3E}">
        <p14:creationId xmlns:p14="http://schemas.microsoft.com/office/powerpoint/2010/main" val="2641708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664B043-B416-9223-F68F-19F55CAC889C}"/>
              </a:ext>
            </a:extLst>
          </p:cNvPr>
          <p:cNvSpPr>
            <a:spLocks noGrp="1"/>
          </p:cNvSpPr>
          <p:nvPr>
            <p:ph type="sldNum" sz="quarter" idx="12"/>
          </p:nvPr>
        </p:nvSpPr>
        <p:spPr>
          <a:xfrm>
            <a:off x="6963456" y="6356352"/>
            <a:ext cx="2228850" cy="365125"/>
          </a:xfrm>
        </p:spPr>
        <p:txBody>
          <a:bodyPr/>
          <a:lstStyle/>
          <a:p>
            <a:fld id="{CAA46EA8-3D2B-457B-8F4B-B2B8F733E4C4}" type="slidenum">
              <a:rPr kumimoji="1" lang="ja-JP" altLang="en-US" smtClean="0"/>
              <a:t>18</a:t>
            </a:fld>
            <a:endParaRPr kumimoji="1" lang="ja-JP" altLang="en-US"/>
          </a:p>
        </p:txBody>
      </p:sp>
      <p:sp>
        <p:nvSpPr>
          <p:cNvPr id="4" name="テキスト ボックス 3">
            <a:extLst>
              <a:ext uri="{FF2B5EF4-FFF2-40B4-BE49-F238E27FC236}">
                <a16:creationId xmlns:a16="http://schemas.microsoft.com/office/drawing/2014/main" id="{A018C5EC-030E-776F-02F0-B19B435488E8}"/>
              </a:ext>
            </a:extLst>
          </p:cNvPr>
          <p:cNvSpPr txBox="1"/>
          <p:nvPr/>
        </p:nvSpPr>
        <p:spPr>
          <a:xfrm>
            <a:off x="567773" y="4667174"/>
            <a:ext cx="6061251" cy="1815882"/>
          </a:xfrm>
          <a:prstGeom prst="rect">
            <a:avLst/>
          </a:prstGeom>
          <a:noFill/>
        </p:spPr>
        <p:txBody>
          <a:bodyPr wrap="square">
            <a:spAutoFit/>
          </a:bodyPr>
          <a:lstStyle/>
          <a:p>
            <a:r>
              <a:rPr lang="ja-JP" altLang="en-US" sz="1400" dirty="0"/>
              <a:t>　この木製の小さな人形が</a:t>
            </a:r>
            <a:r>
              <a:rPr lang="ja-JP" altLang="en-US" sz="1400" b="1" dirty="0">
                <a:solidFill>
                  <a:srgbClr val="FF0000"/>
                </a:solidFill>
              </a:rPr>
              <a:t>モアイ・カヴァ・カヴァ</a:t>
            </a:r>
            <a:r>
              <a:rPr lang="ja-JP" altLang="en-US" sz="1400" dirty="0"/>
              <a:t>です。「昔、ある酋長が、岩の上に２つの精霊が眠っているのを見た。これはまずいものを見たと思った酋長はすぐに逃げ出したが精霊に捕まり、何を見たかと尋ねられた。何度尋ねられても酋長は何も見ていないと言うと、ふっと精霊は姿を消したという。酋長はすぐに村へ帰り、石に今見た精霊の姿を刻みつけた。それが、モアイ・カヴア・カヴァである」。つまりこれは何かの霊魂を表した守り神のようなもの。土産物屋でも、これをまねたものが多数売られています。</a:t>
            </a:r>
          </a:p>
        </p:txBody>
      </p:sp>
      <p:pic>
        <p:nvPicPr>
          <p:cNvPr id="4098" name="Picture 2">
            <a:extLst>
              <a:ext uri="{FF2B5EF4-FFF2-40B4-BE49-F238E27FC236}">
                <a16:creationId xmlns:a16="http://schemas.microsoft.com/office/drawing/2014/main" id="{BBB5B4EB-2215-C8E5-4BF4-E8E83BDA28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015" b="10456"/>
          <a:stretch/>
        </p:blipFill>
        <p:spPr bwMode="auto">
          <a:xfrm>
            <a:off x="706332" y="1259472"/>
            <a:ext cx="5784132" cy="323313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AA463FEE-2EAC-F3DB-A432-7D944B053FF1}"/>
              </a:ext>
            </a:extLst>
          </p:cNvPr>
          <p:cNvSpPr txBox="1"/>
          <p:nvPr/>
        </p:nvSpPr>
        <p:spPr>
          <a:xfrm>
            <a:off x="2328071" y="114640"/>
            <a:ext cx="2339102" cy="523220"/>
          </a:xfrm>
          <a:prstGeom prst="rect">
            <a:avLst/>
          </a:prstGeom>
          <a:noFill/>
        </p:spPr>
        <p:txBody>
          <a:bodyPr wrap="none" rtlCol="0">
            <a:spAutoFit/>
          </a:bodyPr>
          <a:lstStyle/>
          <a:p>
            <a:pPr algn="l"/>
            <a:r>
              <a:rPr kumimoji="1" lang="ja-JP" altLang="en-US" sz="2800" b="1" u="sng" dirty="0"/>
              <a:t>モアイの起源</a:t>
            </a:r>
          </a:p>
        </p:txBody>
      </p:sp>
      <p:pic>
        <p:nvPicPr>
          <p:cNvPr id="7" name="図 6" descr="座る, 時計 が含まれている画像&#10;&#10;自動的に生成された説明">
            <a:extLst>
              <a:ext uri="{FF2B5EF4-FFF2-40B4-BE49-F238E27FC236}">
                <a16:creationId xmlns:a16="http://schemas.microsoft.com/office/drawing/2014/main" id="{A86CF6BE-60ED-5E3A-C6F8-085EED4B0997}"/>
              </a:ext>
            </a:extLst>
          </p:cNvPr>
          <p:cNvPicPr>
            <a:picLocks noChangeAspect="1"/>
          </p:cNvPicPr>
          <p:nvPr/>
        </p:nvPicPr>
        <p:blipFill>
          <a:blip r:embed="rId3">
            <a:extLst>
              <a:ext uri="{28A0092B-C50C-407E-A947-70E740481C1C}">
                <a14:useLocalDpi xmlns:a14="http://schemas.microsoft.com/office/drawing/2010/main" val="0"/>
              </a:ext>
            </a:extLst>
          </a:blip>
          <a:srcRect l="29797" t="5625" r="30703"/>
          <a:stretch/>
        </p:blipFill>
        <p:spPr>
          <a:xfrm>
            <a:off x="6629025" y="376250"/>
            <a:ext cx="1115299" cy="3565137"/>
          </a:xfrm>
          <a:prstGeom prst="rect">
            <a:avLst/>
          </a:prstGeom>
        </p:spPr>
      </p:pic>
      <p:pic>
        <p:nvPicPr>
          <p:cNvPr id="9" name="図 8" descr="屋内, 鏡, 写真, ガラス が含まれている画像&#10;&#10;自動的に生成された説明">
            <a:extLst>
              <a:ext uri="{FF2B5EF4-FFF2-40B4-BE49-F238E27FC236}">
                <a16:creationId xmlns:a16="http://schemas.microsoft.com/office/drawing/2014/main" id="{B79F15C8-A9D1-AE28-65A6-2E38F2A6C827}"/>
              </a:ext>
            </a:extLst>
          </p:cNvPr>
          <p:cNvPicPr>
            <a:picLocks noChangeAspect="1"/>
          </p:cNvPicPr>
          <p:nvPr/>
        </p:nvPicPr>
        <p:blipFill>
          <a:blip r:embed="rId4">
            <a:extLst>
              <a:ext uri="{28A0092B-C50C-407E-A947-70E740481C1C}">
                <a14:useLocalDpi xmlns:a14="http://schemas.microsoft.com/office/drawing/2010/main" val="0"/>
              </a:ext>
            </a:extLst>
          </a:blip>
          <a:srcRect l="28378" r="26543" b="11670"/>
          <a:stretch/>
        </p:blipFill>
        <p:spPr>
          <a:xfrm>
            <a:off x="8005917" y="376250"/>
            <a:ext cx="1364601" cy="3565137"/>
          </a:xfrm>
          <a:prstGeom prst="rect">
            <a:avLst/>
          </a:prstGeom>
        </p:spPr>
      </p:pic>
      <p:sp>
        <p:nvSpPr>
          <p:cNvPr id="10" name="テキスト ボックス 9">
            <a:extLst>
              <a:ext uri="{FF2B5EF4-FFF2-40B4-BE49-F238E27FC236}">
                <a16:creationId xmlns:a16="http://schemas.microsoft.com/office/drawing/2014/main" id="{A84DD682-436B-2FE0-D3D3-DD2CE01E295F}"/>
              </a:ext>
            </a:extLst>
          </p:cNvPr>
          <p:cNvSpPr txBox="1"/>
          <p:nvPr/>
        </p:nvSpPr>
        <p:spPr>
          <a:xfrm>
            <a:off x="281374" y="637860"/>
            <a:ext cx="3570208" cy="461665"/>
          </a:xfrm>
          <a:prstGeom prst="rect">
            <a:avLst/>
          </a:prstGeom>
          <a:noFill/>
        </p:spPr>
        <p:txBody>
          <a:bodyPr wrap="none" rtlCol="0">
            <a:spAutoFit/>
          </a:bodyPr>
          <a:lstStyle/>
          <a:p>
            <a:pPr algn="l"/>
            <a:r>
              <a:rPr lang="ja-JP" altLang="en-US" sz="2400" b="1" dirty="0">
                <a:solidFill>
                  <a:srgbClr val="FF0000"/>
                </a:solidFill>
              </a:rPr>
              <a:t>モアイ・カヴァ・カヴァ</a:t>
            </a:r>
            <a:endParaRPr kumimoji="1" lang="ja-JP" altLang="en-US" sz="2400" dirty="0"/>
          </a:p>
        </p:txBody>
      </p:sp>
      <p:pic>
        <p:nvPicPr>
          <p:cNvPr id="11" name="Picture 4">
            <a:extLst>
              <a:ext uri="{FF2B5EF4-FFF2-40B4-BE49-F238E27FC236}">
                <a16:creationId xmlns:a16="http://schemas.microsoft.com/office/drawing/2014/main" id="{EE6C1263-DF56-46DC-D12C-E70F70B654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1556" y="4144259"/>
            <a:ext cx="2678962" cy="2009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582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17AEA973-2E03-9E78-8851-DB2007A41C24}"/>
              </a:ext>
            </a:extLst>
          </p:cNvPr>
          <p:cNvSpPr txBox="1"/>
          <p:nvPr/>
        </p:nvSpPr>
        <p:spPr>
          <a:xfrm>
            <a:off x="6334506" y="6208888"/>
            <a:ext cx="2961490" cy="523220"/>
          </a:xfrm>
          <a:prstGeom prst="rect">
            <a:avLst/>
          </a:prstGeom>
          <a:noFill/>
        </p:spPr>
        <p:txBody>
          <a:bodyPr wrap="square">
            <a:spAutoFit/>
          </a:bodyPr>
          <a:lstStyle/>
          <a:p>
            <a:r>
              <a:rPr lang="en-US" altLang="ja-JP" sz="1400" dirty="0"/>
              <a:t>T</a:t>
            </a:r>
            <a:r>
              <a:rPr lang="ja-JP" altLang="en-US" sz="1400" dirty="0"/>
              <a:t>raditional wooden Polynesian </a:t>
            </a:r>
            <a:r>
              <a:rPr lang="ja-JP" altLang="en-US" sz="1400" dirty="0">
                <a:solidFill>
                  <a:srgbClr val="FF0000"/>
                </a:solidFill>
              </a:rPr>
              <a:t>tiki</a:t>
            </a:r>
            <a:r>
              <a:rPr lang="ja-JP" altLang="en-US" sz="1400" dirty="0"/>
              <a:t> from Marquesas Islands. </a:t>
            </a:r>
          </a:p>
        </p:txBody>
      </p:sp>
      <p:sp>
        <p:nvSpPr>
          <p:cNvPr id="2" name="スライド番号プレースホルダー 1">
            <a:extLst>
              <a:ext uri="{FF2B5EF4-FFF2-40B4-BE49-F238E27FC236}">
                <a16:creationId xmlns:a16="http://schemas.microsoft.com/office/drawing/2014/main" id="{065E77D5-7265-E50E-44A2-290E00D7F470}"/>
              </a:ext>
            </a:extLst>
          </p:cNvPr>
          <p:cNvSpPr>
            <a:spLocks noGrp="1"/>
          </p:cNvSpPr>
          <p:nvPr>
            <p:ph type="sldNum" sz="quarter" idx="12"/>
          </p:nvPr>
        </p:nvSpPr>
        <p:spPr/>
        <p:txBody>
          <a:bodyPr/>
          <a:lstStyle/>
          <a:p>
            <a:fld id="{CAA46EA8-3D2B-457B-8F4B-B2B8F733E4C4}" type="slidenum">
              <a:rPr kumimoji="1" lang="ja-JP" altLang="en-US" smtClean="0"/>
              <a:t>19</a:t>
            </a:fld>
            <a:endParaRPr kumimoji="1" lang="ja-JP" altLang="en-US"/>
          </a:p>
        </p:txBody>
      </p:sp>
      <p:pic>
        <p:nvPicPr>
          <p:cNvPr id="5122" name="Picture 2" descr="ティキ">
            <a:extLst>
              <a:ext uri="{FF2B5EF4-FFF2-40B4-BE49-F238E27FC236}">
                <a16:creationId xmlns:a16="http://schemas.microsoft.com/office/drawing/2014/main" id="{B97ACB34-FAD1-2CA0-E34F-82A11181B6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567" y="963747"/>
            <a:ext cx="1905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35FB4030-CC4E-F336-2E0B-685A530733B2}"/>
              </a:ext>
            </a:extLst>
          </p:cNvPr>
          <p:cNvSpPr txBox="1"/>
          <p:nvPr/>
        </p:nvSpPr>
        <p:spPr>
          <a:xfrm>
            <a:off x="2338625" y="136523"/>
            <a:ext cx="7458517" cy="3323987"/>
          </a:xfrm>
          <a:prstGeom prst="rect">
            <a:avLst/>
          </a:prstGeom>
          <a:noFill/>
        </p:spPr>
        <p:txBody>
          <a:bodyPr wrap="square">
            <a:spAutoFit/>
          </a:bodyPr>
          <a:lstStyle/>
          <a:p>
            <a:r>
              <a:rPr lang="ja-JP" altLang="en-US" sz="1400" dirty="0">
                <a:solidFill>
                  <a:srgbClr val="FF0000"/>
                </a:solidFill>
              </a:rPr>
              <a:t>　タヒチではあらゆるところで目にするティキ（神）像</a:t>
            </a:r>
            <a:endParaRPr lang="ja-JP" altLang="en-US" sz="1400" dirty="0"/>
          </a:p>
          <a:p>
            <a:r>
              <a:rPr lang="ja-JP" altLang="en-US" sz="1400" dirty="0"/>
              <a:t>　ティキの彫刻技術はマルケサス諸島を中心に受け継がれており、ティキにはポリネシアの精神性や宗教性が凝縮されています。</a:t>
            </a:r>
            <a:endParaRPr lang="en-US" altLang="ja-JP" sz="1400" dirty="0"/>
          </a:p>
          <a:p>
            <a:endParaRPr lang="ja-JP" altLang="en-US" sz="1400" dirty="0"/>
          </a:p>
          <a:p>
            <a:r>
              <a:rPr lang="ja-JP" altLang="en-US" sz="1400" dirty="0"/>
              <a:t>　神話で語り継がれている創造主の長男を模したものだという説、初めて誕生した人間をかたどった繁栄と平和の象徴として作られたものだという説、土地を守るために捧げられた生け贄の人間の代わりに作られたものだという説、霊媒師に力を与える役割を持つという説など、ティキにまつわる伝説は地域によってさまざまで、その形や顔の表情も多種多様です。</a:t>
            </a:r>
          </a:p>
          <a:p>
            <a:r>
              <a:rPr lang="ja-JP" altLang="en-US" sz="1400" dirty="0"/>
              <a:t>　ポリネシアン・トライアングルとして知られるイースター島のモアイ像は、ポリネシア民族の移動によって文化が伝搬したという説が有力で、</a:t>
            </a:r>
            <a:r>
              <a:rPr lang="ja-JP" altLang="en-US" sz="1400" dirty="0">
                <a:solidFill>
                  <a:srgbClr val="FF0000"/>
                </a:solidFill>
              </a:rPr>
              <a:t>初期のモアイ像にはタヒチのティキとの類似点が多数</a:t>
            </a:r>
            <a:r>
              <a:rPr lang="ja-JP" altLang="en-US" sz="1400" dirty="0"/>
              <a:t>見られます。</a:t>
            </a:r>
            <a:endParaRPr lang="en-US" altLang="ja-JP" sz="1400" dirty="0"/>
          </a:p>
          <a:p>
            <a:endParaRPr lang="ja-JP" altLang="en-US" sz="1400" dirty="0"/>
          </a:p>
          <a:p>
            <a:r>
              <a:rPr lang="ja-JP" altLang="en-US" sz="1400" dirty="0"/>
              <a:t>　マルケサスの人々はこの彫刻技術に大変秀でており、ポリネシアの精神性を表現するクラフトマンたちは、タヒチでは</a:t>
            </a:r>
            <a:r>
              <a:rPr lang="ja-JP" altLang="en-US" sz="1400" dirty="0">
                <a:solidFill>
                  <a:srgbClr val="FF0000"/>
                </a:solidFill>
              </a:rPr>
              <a:t>最も尊敬を集める存在</a:t>
            </a:r>
            <a:r>
              <a:rPr lang="ja-JP" altLang="en-US" sz="1400" dirty="0"/>
              <a:t>であったと言われています。</a:t>
            </a:r>
          </a:p>
        </p:txBody>
      </p:sp>
      <p:pic>
        <p:nvPicPr>
          <p:cNvPr id="5126" name="Picture 6" descr="フランス領ポリネシアタヒチ彫刻石のティキの彫像 - オセアニアのストックフォトや画像を多数ご用意 - オセアニア, ソシエテ諸島, タヒチ -  iStock">
            <a:extLst>
              <a:ext uri="{FF2B5EF4-FFF2-40B4-BE49-F238E27FC236}">
                <a16:creationId xmlns:a16="http://schemas.microsoft.com/office/drawing/2014/main" id="{D9B553AF-A6BB-8211-C661-29C563E6BC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080"/>
          <a:stretch/>
        </p:blipFill>
        <p:spPr bwMode="auto">
          <a:xfrm>
            <a:off x="3877174" y="3504661"/>
            <a:ext cx="2037697" cy="2809593"/>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764F35CC-9582-4ED4-A1A3-DBA4A3CD3C38}"/>
              </a:ext>
            </a:extLst>
          </p:cNvPr>
          <p:cNvSpPr txBox="1"/>
          <p:nvPr/>
        </p:nvSpPr>
        <p:spPr>
          <a:xfrm>
            <a:off x="3552002" y="6277304"/>
            <a:ext cx="2724149" cy="523220"/>
          </a:xfrm>
          <a:prstGeom prst="rect">
            <a:avLst/>
          </a:prstGeom>
          <a:noFill/>
        </p:spPr>
        <p:txBody>
          <a:bodyPr wrap="square">
            <a:spAutoFit/>
          </a:bodyPr>
          <a:lstStyle/>
          <a:p>
            <a:r>
              <a:rPr lang="ja-JP" altLang="en-US" sz="1400" dirty="0"/>
              <a:t>フランス領ポリネシアタヒチ彫刻石のティキの彫像 </a:t>
            </a:r>
          </a:p>
        </p:txBody>
      </p:sp>
      <p:pic>
        <p:nvPicPr>
          <p:cNvPr id="5128" name="Picture 8" descr="マラエ・マハイアテア、フランス領ポリネシア、パペーテ島 - タヒチのロイヤリティフリーストックフォト">
            <a:extLst>
              <a:ext uri="{FF2B5EF4-FFF2-40B4-BE49-F238E27FC236}">
                <a16:creationId xmlns:a16="http://schemas.microsoft.com/office/drawing/2014/main" id="{666A51C3-93DE-9EAC-2824-4D99697F8B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014" y="3675953"/>
            <a:ext cx="3413616" cy="2276855"/>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32E63F6A-E08C-4CAF-E842-0A176003D7C7}"/>
              </a:ext>
            </a:extLst>
          </p:cNvPr>
          <p:cNvSpPr txBox="1"/>
          <p:nvPr/>
        </p:nvSpPr>
        <p:spPr>
          <a:xfrm>
            <a:off x="318217" y="6055000"/>
            <a:ext cx="3339413" cy="307777"/>
          </a:xfrm>
          <a:prstGeom prst="rect">
            <a:avLst/>
          </a:prstGeom>
          <a:noFill/>
        </p:spPr>
        <p:txBody>
          <a:bodyPr wrap="square">
            <a:spAutoFit/>
          </a:bodyPr>
          <a:lstStyle/>
          <a:p>
            <a:r>
              <a:rPr lang="ja-JP" altLang="en-US" sz="1400" dirty="0"/>
              <a:t>パペーテ島（フランス領ポリネシア）</a:t>
            </a:r>
          </a:p>
        </p:txBody>
      </p:sp>
      <p:pic>
        <p:nvPicPr>
          <p:cNvPr id="3" name="Picture 16" descr="マルケサス諸島の伝統的な木製ポリネシアティキ。白い背景で隔離 | プレミアム写真">
            <a:extLst>
              <a:ext uri="{FF2B5EF4-FFF2-40B4-BE49-F238E27FC236}">
                <a16:creationId xmlns:a16="http://schemas.microsoft.com/office/drawing/2014/main" id="{2B834E00-3612-84B9-B94B-49EE5F3EC1E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0538" y="3535497"/>
            <a:ext cx="1515599" cy="24375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マルケサス諸島の伝統的な木製ポリネシアティキ。暗い背景で隔離">
            <a:extLst>
              <a:ext uri="{FF2B5EF4-FFF2-40B4-BE49-F238E27FC236}">
                <a16:creationId xmlns:a16="http://schemas.microsoft.com/office/drawing/2014/main" id="{8A5EC660-DA53-FB87-4C25-E32E9CF1D7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34506" y="3535497"/>
            <a:ext cx="1776032" cy="2705100"/>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F9F91425-BE6A-7F7E-97A8-F73AE3DB21B2}"/>
              </a:ext>
            </a:extLst>
          </p:cNvPr>
          <p:cNvSpPr txBox="1"/>
          <p:nvPr/>
        </p:nvSpPr>
        <p:spPr>
          <a:xfrm>
            <a:off x="294277" y="264390"/>
            <a:ext cx="1107996" cy="461665"/>
          </a:xfrm>
          <a:prstGeom prst="rect">
            <a:avLst/>
          </a:prstGeom>
          <a:noFill/>
        </p:spPr>
        <p:txBody>
          <a:bodyPr wrap="none" rtlCol="0">
            <a:spAutoFit/>
          </a:bodyPr>
          <a:lstStyle/>
          <a:p>
            <a:pPr algn="l"/>
            <a:r>
              <a:rPr lang="ja-JP" altLang="en-US" sz="2400" b="1" dirty="0">
                <a:solidFill>
                  <a:srgbClr val="FF0000"/>
                </a:solidFill>
              </a:rPr>
              <a:t>ティキ</a:t>
            </a:r>
            <a:endParaRPr kumimoji="1" lang="ja-JP" altLang="en-US" sz="2400" b="1" dirty="0"/>
          </a:p>
        </p:txBody>
      </p:sp>
    </p:spTree>
    <p:extLst>
      <p:ext uri="{BB962C8B-B14F-4D97-AF65-F5344CB8AC3E}">
        <p14:creationId xmlns:p14="http://schemas.microsoft.com/office/powerpoint/2010/main" val="3305297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2AFD876-32B6-7875-C538-9E1098D03A04}"/>
              </a:ext>
            </a:extLst>
          </p:cNvPr>
          <p:cNvSpPr>
            <a:spLocks noGrp="1"/>
          </p:cNvSpPr>
          <p:nvPr>
            <p:ph type="sldNum" sz="quarter" idx="12"/>
          </p:nvPr>
        </p:nvSpPr>
        <p:spPr/>
        <p:txBody>
          <a:bodyPr/>
          <a:lstStyle/>
          <a:p>
            <a:fld id="{CAA46EA8-3D2B-457B-8F4B-B2B8F733E4C4}" type="slidenum">
              <a:rPr kumimoji="1" lang="ja-JP" altLang="en-US" sz="1600" smtClean="0"/>
              <a:t>2</a:t>
            </a:fld>
            <a:endParaRPr kumimoji="1" lang="ja-JP" altLang="en-US" sz="1600"/>
          </a:p>
        </p:txBody>
      </p:sp>
      <p:sp>
        <p:nvSpPr>
          <p:cNvPr id="3" name="テキスト ボックス 2">
            <a:extLst>
              <a:ext uri="{FF2B5EF4-FFF2-40B4-BE49-F238E27FC236}">
                <a16:creationId xmlns:a16="http://schemas.microsoft.com/office/drawing/2014/main" id="{9C1B1EED-FE4F-045C-6641-76DFE5B384FC}"/>
              </a:ext>
            </a:extLst>
          </p:cNvPr>
          <p:cNvSpPr txBox="1"/>
          <p:nvPr/>
        </p:nvSpPr>
        <p:spPr>
          <a:xfrm>
            <a:off x="184475" y="170551"/>
            <a:ext cx="6907660" cy="461665"/>
          </a:xfrm>
          <a:prstGeom prst="rect">
            <a:avLst/>
          </a:prstGeom>
          <a:noFill/>
        </p:spPr>
        <p:txBody>
          <a:bodyPr wrap="none" rtlCol="0">
            <a:spAutoFit/>
          </a:bodyPr>
          <a:lstStyle/>
          <a:p>
            <a:pPr algn="l"/>
            <a:r>
              <a:rPr kumimoji="1" lang="ja-JP" altLang="en-US" sz="2000" b="1" dirty="0"/>
              <a:t>イースター</a:t>
            </a:r>
            <a:r>
              <a:rPr kumimoji="1" lang="ja-JP" altLang="en-US" sz="2400" b="1" dirty="0"/>
              <a:t>島のモアイを“不思議”と感じる理由：</a:t>
            </a:r>
          </a:p>
        </p:txBody>
      </p:sp>
      <p:sp>
        <p:nvSpPr>
          <p:cNvPr id="4" name="テキスト ボックス 3">
            <a:extLst>
              <a:ext uri="{FF2B5EF4-FFF2-40B4-BE49-F238E27FC236}">
                <a16:creationId xmlns:a16="http://schemas.microsoft.com/office/drawing/2014/main" id="{D441AC61-D734-2A87-C887-061892C90D30}"/>
              </a:ext>
            </a:extLst>
          </p:cNvPr>
          <p:cNvSpPr txBox="1"/>
          <p:nvPr/>
        </p:nvSpPr>
        <p:spPr>
          <a:xfrm>
            <a:off x="301436" y="751652"/>
            <a:ext cx="8339545" cy="646331"/>
          </a:xfrm>
          <a:prstGeom prst="rect">
            <a:avLst/>
          </a:prstGeom>
          <a:noFill/>
          <a:ln>
            <a:solidFill>
              <a:schemeClr val="tx1"/>
            </a:solidFill>
          </a:ln>
        </p:spPr>
        <p:txBody>
          <a:bodyPr wrap="square" rtlCol="0">
            <a:spAutoFit/>
          </a:bodyPr>
          <a:lstStyle/>
          <a:p>
            <a:pPr algn="l"/>
            <a:r>
              <a:rPr kumimoji="1" lang="ja-JP" altLang="en-US" u="sng" dirty="0"/>
              <a:t>森がない</a:t>
            </a:r>
            <a:r>
              <a:rPr kumimoji="1" lang="ja-JP" altLang="en-US" dirty="0"/>
              <a:t>　</a:t>
            </a:r>
            <a:r>
              <a:rPr kumimoji="1" lang="ja-JP" altLang="en-US" u="sng" dirty="0"/>
              <a:t>小さな絶海の孤島</a:t>
            </a:r>
            <a:r>
              <a:rPr kumimoji="1" lang="ja-JP" altLang="en-US" dirty="0"/>
              <a:t>に、</a:t>
            </a:r>
            <a:r>
              <a:rPr kumimoji="1" lang="ja-JP" altLang="en-US" u="sng" dirty="0"/>
              <a:t>巨大な（</a:t>
            </a:r>
            <a:r>
              <a:rPr kumimoji="1" lang="en-US" altLang="ja-JP" u="sng" dirty="0"/>
              <a:t>5 m </a:t>
            </a:r>
            <a:r>
              <a:rPr kumimoji="1" lang="ja-JP" altLang="en-US" u="sng" dirty="0"/>
              <a:t>越え）</a:t>
            </a:r>
            <a:r>
              <a:rPr kumimoji="1" lang="ja-JP" altLang="en-US" dirty="0"/>
              <a:t>の</a:t>
            </a:r>
            <a:r>
              <a:rPr kumimoji="1" lang="ja-JP" altLang="en-US" u="sng" dirty="0"/>
              <a:t>ユニークな</a:t>
            </a:r>
            <a:r>
              <a:rPr kumimoji="1" lang="ja-JP" altLang="en-US" dirty="0"/>
              <a:t>石像が</a:t>
            </a:r>
            <a:endParaRPr kumimoji="1" lang="en-US" altLang="ja-JP" dirty="0"/>
          </a:p>
          <a:p>
            <a:pPr algn="l"/>
            <a:r>
              <a:rPr kumimoji="1" lang="ja-JP" altLang="en-US" u="sng" dirty="0"/>
              <a:t>たくさん（島全体で約</a:t>
            </a:r>
            <a:r>
              <a:rPr kumimoji="1" lang="en-US" altLang="ja-JP" u="sng" dirty="0"/>
              <a:t>1,000 </a:t>
            </a:r>
            <a:r>
              <a:rPr kumimoji="1" lang="ja-JP" altLang="en-US" u="sng" dirty="0"/>
              <a:t>体）</a:t>
            </a:r>
            <a:r>
              <a:rPr kumimoji="1" lang="ja-JP" altLang="en-US" dirty="0"/>
              <a:t>立っている。</a:t>
            </a:r>
            <a:endParaRPr kumimoji="1" lang="en-US" altLang="ja-JP" dirty="0"/>
          </a:p>
        </p:txBody>
      </p:sp>
      <p:sp>
        <p:nvSpPr>
          <p:cNvPr id="5" name="テキスト ボックス 4">
            <a:extLst>
              <a:ext uri="{FF2B5EF4-FFF2-40B4-BE49-F238E27FC236}">
                <a16:creationId xmlns:a16="http://schemas.microsoft.com/office/drawing/2014/main" id="{29EF6275-E449-ACE6-1B5B-58E6753BF3EE}"/>
              </a:ext>
            </a:extLst>
          </p:cNvPr>
          <p:cNvSpPr txBox="1"/>
          <p:nvPr/>
        </p:nvSpPr>
        <p:spPr>
          <a:xfrm>
            <a:off x="269537" y="1580396"/>
            <a:ext cx="4786979" cy="338554"/>
          </a:xfrm>
          <a:prstGeom prst="rect">
            <a:avLst/>
          </a:prstGeom>
          <a:noFill/>
        </p:spPr>
        <p:txBody>
          <a:bodyPr wrap="square" rtlCol="0">
            <a:spAutoFit/>
          </a:bodyPr>
          <a:lstStyle/>
          <a:p>
            <a:pPr algn="l"/>
            <a:r>
              <a:rPr kumimoji="1" lang="ja-JP" altLang="en-US" sz="1600" dirty="0"/>
              <a:t>誰が、何の目的で、こんなものをつくったのか？</a:t>
            </a:r>
          </a:p>
        </p:txBody>
      </p:sp>
      <p:sp>
        <p:nvSpPr>
          <p:cNvPr id="6" name="テキスト ボックス 5">
            <a:extLst>
              <a:ext uri="{FF2B5EF4-FFF2-40B4-BE49-F238E27FC236}">
                <a16:creationId xmlns:a16="http://schemas.microsoft.com/office/drawing/2014/main" id="{E6685728-A082-4840-5DC7-3D4F610A57CC}"/>
              </a:ext>
            </a:extLst>
          </p:cNvPr>
          <p:cNvSpPr txBox="1"/>
          <p:nvPr/>
        </p:nvSpPr>
        <p:spPr>
          <a:xfrm flipH="1">
            <a:off x="4798006" y="2363471"/>
            <a:ext cx="5048066" cy="400110"/>
          </a:xfrm>
          <a:prstGeom prst="rect">
            <a:avLst/>
          </a:prstGeom>
          <a:noFill/>
        </p:spPr>
        <p:txBody>
          <a:bodyPr wrap="square" rtlCol="0">
            <a:spAutoFit/>
          </a:bodyPr>
          <a:lstStyle/>
          <a:p>
            <a:pPr algn="l"/>
            <a:r>
              <a:rPr kumimoji="1" lang="ja-JP" altLang="en-US" sz="2000" b="1" dirty="0">
                <a:solidFill>
                  <a:srgbClr val="FF0000"/>
                </a:solidFill>
              </a:rPr>
              <a:t>極めて不合理＝理解不能＝不思議</a:t>
            </a:r>
          </a:p>
        </p:txBody>
      </p:sp>
      <p:sp>
        <p:nvSpPr>
          <p:cNvPr id="7" name="テキスト ボックス 6">
            <a:extLst>
              <a:ext uri="{FF2B5EF4-FFF2-40B4-BE49-F238E27FC236}">
                <a16:creationId xmlns:a16="http://schemas.microsoft.com/office/drawing/2014/main" id="{1729ED03-17B3-9857-8A5F-80CBB7E0C3B8}"/>
              </a:ext>
            </a:extLst>
          </p:cNvPr>
          <p:cNvSpPr txBox="1"/>
          <p:nvPr/>
        </p:nvSpPr>
        <p:spPr>
          <a:xfrm>
            <a:off x="193337" y="2955939"/>
            <a:ext cx="9248376" cy="338554"/>
          </a:xfrm>
          <a:prstGeom prst="rect">
            <a:avLst/>
          </a:prstGeom>
          <a:noFill/>
        </p:spPr>
        <p:txBody>
          <a:bodyPr wrap="square" rtlCol="0">
            <a:spAutoFit/>
          </a:bodyPr>
          <a:lstStyle/>
          <a:p>
            <a:pPr algn="l"/>
            <a:r>
              <a:rPr kumimoji="1" lang="ja-JP" altLang="en-US" sz="1600" dirty="0"/>
              <a:t>１．森がない絶海の孤島で人間がこんなものをつくれるはずがない。→技術的に、経済的に 不思議</a:t>
            </a:r>
          </a:p>
        </p:txBody>
      </p:sp>
      <p:sp>
        <p:nvSpPr>
          <p:cNvPr id="8" name="テキスト ボックス 7">
            <a:extLst>
              <a:ext uri="{FF2B5EF4-FFF2-40B4-BE49-F238E27FC236}">
                <a16:creationId xmlns:a16="http://schemas.microsoft.com/office/drawing/2014/main" id="{269C3B84-FA12-0216-D8F3-614BC62FBC6D}"/>
              </a:ext>
            </a:extLst>
          </p:cNvPr>
          <p:cNvSpPr txBox="1"/>
          <p:nvPr/>
        </p:nvSpPr>
        <p:spPr>
          <a:xfrm>
            <a:off x="193337" y="5379291"/>
            <a:ext cx="5037882" cy="338554"/>
          </a:xfrm>
          <a:prstGeom prst="rect">
            <a:avLst/>
          </a:prstGeom>
          <a:noFill/>
        </p:spPr>
        <p:txBody>
          <a:bodyPr wrap="square" rtlCol="0">
            <a:spAutoFit/>
          </a:bodyPr>
          <a:lstStyle/>
          <a:p>
            <a:pPr algn="l"/>
            <a:r>
              <a:rPr kumimoji="1" lang="ja-JP" altLang="en-US" sz="1600" dirty="0"/>
              <a:t>４．石像のデザインがユニーク→ 文化的に不思議</a:t>
            </a:r>
          </a:p>
        </p:txBody>
      </p:sp>
      <p:sp>
        <p:nvSpPr>
          <p:cNvPr id="9" name="テキスト ボックス 8">
            <a:extLst>
              <a:ext uri="{FF2B5EF4-FFF2-40B4-BE49-F238E27FC236}">
                <a16:creationId xmlns:a16="http://schemas.microsoft.com/office/drawing/2014/main" id="{0819ADB7-BED8-FEE7-AFAE-351C76A76155}"/>
              </a:ext>
            </a:extLst>
          </p:cNvPr>
          <p:cNvSpPr txBox="1"/>
          <p:nvPr/>
        </p:nvSpPr>
        <p:spPr>
          <a:xfrm>
            <a:off x="193337" y="3763724"/>
            <a:ext cx="8057529" cy="338554"/>
          </a:xfrm>
          <a:prstGeom prst="rect">
            <a:avLst/>
          </a:prstGeom>
          <a:noFill/>
        </p:spPr>
        <p:txBody>
          <a:bodyPr wrap="square" rtlCol="0">
            <a:spAutoFit/>
          </a:bodyPr>
          <a:lstStyle/>
          <a:p>
            <a:pPr algn="l"/>
            <a:r>
              <a:rPr kumimoji="1" lang="ja-JP" altLang="en-US" sz="1600" dirty="0"/>
              <a:t>２．石像が巨大すぎる→ 技術的に不思議→技術的に、経済的に 不思議</a:t>
            </a:r>
          </a:p>
        </p:txBody>
      </p:sp>
      <p:sp>
        <p:nvSpPr>
          <p:cNvPr id="10" name="テキスト ボックス 9">
            <a:extLst>
              <a:ext uri="{FF2B5EF4-FFF2-40B4-BE49-F238E27FC236}">
                <a16:creationId xmlns:a16="http://schemas.microsoft.com/office/drawing/2014/main" id="{DCAE57DB-A199-882A-1D41-1FC5C5AEA6D7}"/>
              </a:ext>
            </a:extLst>
          </p:cNvPr>
          <p:cNvSpPr txBox="1"/>
          <p:nvPr/>
        </p:nvSpPr>
        <p:spPr>
          <a:xfrm>
            <a:off x="193337" y="6187075"/>
            <a:ext cx="7702223" cy="338554"/>
          </a:xfrm>
          <a:prstGeom prst="rect">
            <a:avLst/>
          </a:prstGeom>
          <a:noFill/>
        </p:spPr>
        <p:txBody>
          <a:bodyPr wrap="square" rtlCol="0">
            <a:spAutoFit/>
          </a:bodyPr>
          <a:lstStyle/>
          <a:p>
            <a:pPr algn="l"/>
            <a:r>
              <a:rPr kumimoji="1" lang="ja-JP" altLang="en-US" sz="1600" dirty="0"/>
              <a:t>５．今は無理でも昔は作れたのなら、何があったのか？ → 経緯が不思議</a:t>
            </a:r>
          </a:p>
        </p:txBody>
      </p:sp>
      <p:grpSp>
        <p:nvGrpSpPr>
          <p:cNvPr id="20" name="グループ化 19">
            <a:extLst>
              <a:ext uri="{FF2B5EF4-FFF2-40B4-BE49-F238E27FC236}">
                <a16:creationId xmlns:a16="http://schemas.microsoft.com/office/drawing/2014/main" id="{D6BDC17C-BDDA-3551-3123-FE5C2BFB8D36}"/>
              </a:ext>
            </a:extLst>
          </p:cNvPr>
          <p:cNvGrpSpPr/>
          <p:nvPr/>
        </p:nvGrpSpPr>
        <p:grpSpPr>
          <a:xfrm>
            <a:off x="726600" y="1911519"/>
            <a:ext cx="7373371" cy="400110"/>
            <a:chOff x="484516" y="2016782"/>
            <a:chExt cx="7373371" cy="400110"/>
          </a:xfrm>
        </p:grpSpPr>
        <p:sp>
          <p:nvSpPr>
            <p:cNvPr id="11" name="テキスト ボックス 10">
              <a:extLst>
                <a:ext uri="{FF2B5EF4-FFF2-40B4-BE49-F238E27FC236}">
                  <a16:creationId xmlns:a16="http://schemas.microsoft.com/office/drawing/2014/main" id="{6E20C7E5-568C-BC35-F63B-559E1F827103}"/>
                </a:ext>
              </a:extLst>
            </p:cNvPr>
            <p:cNvSpPr txBox="1"/>
            <p:nvPr/>
          </p:nvSpPr>
          <p:spPr>
            <a:xfrm>
              <a:off x="484516" y="2016782"/>
              <a:ext cx="2492990" cy="400110"/>
            </a:xfrm>
            <a:prstGeom prst="rect">
              <a:avLst/>
            </a:prstGeom>
            <a:noFill/>
          </p:spPr>
          <p:txBody>
            <a:bodyPr wrap="none" rtlCol="0">
              <a:spAutoFit/>
            </a:bodyPr>
            <a:lstStyle/>
            <a:p>
              <a:pPr algn="l"/>
              <a:r>
                <a:rPr kumimoji="1" lang="ja-JP" altLang="en-US" sz="2000" b="1" dirty="0">
                  <a:solidFill>
                    <a:srgbClr val="FF0000"/>
                  </a:solidFill>
                </a:rPr>
                <a:t>技術的にあり得ない</a:t>
              </a:r>
            </a:p>
          </p:txBody>
        </p:sp>
        <p:sp>
          <p:nvSpPr>
            <p:cNvPr id="12" name="テキスト ボックス 11">
              <a:extLst>
                <a:ext uri="{FF2B5EF4-FFF2-40B4-BE49-F238E27FC236}">
                  <a16:creationId xmlns:a16="http://schemas.microsoft.com/office/drawing/2014/main" id="{469B1BB9-28B2-5B64-F69B-776948FDBBE1}"/>
                </a:ext>
              </a:extLst>
            </p:cNvPr>
            <p:cNvSpPr txBox="1"/>
            <p:nvPr/>
          </p:nvSpPr>
          <p:spPr>
            <a:xfrm>
              <a:off x="3309427" y="2016782"/>
              <a:ext cx="2492990" cy="400110"/>
            </a:xfrm>
            <a:prstGeom prst="rect">
              <a:avLst/>
            </a:prstGeom>
            <a:noFill/>
          </p:spPr>
          <p:txBody>
            <a:bodyPr wrap="none" rtlCol="0">
              <a:spAutoFit/>
            </a:bodyPr>
            <a:lstStyle/>
            <a:p>
              <a:pPr algn="l"/>
              <a:r>
                <a:rPr kumimoji="1" lang="ja-JP" altLang="en-US" sz="2000" b="1" dirty="0">
                  <a:solidFill>
                    <a:srgbClr val="FF0000"/>
                  </a:solidFill>
                </a:rPr>
                <a:t>経済的にあり得ない</a:t>
              </a:r>
            </a:p>
          </p:txBody>
        </p:sp>
        <p:sp>
          <p:nvSpPr>
            <p:cNvPr id="13" name="テキスト ボックス 12">
              <a:extLst>
                <a:ext uri="{FF2B5EF4-FFF2-40B4-BE49-F238E27FC236}">
                  <a16:creationId xmlns:a16="http://schemas.microsoft.com/office/drawing/2014/main" id="{694C47D5-8689-8430-29C5-D038A5869157}"/>
                </a:ext>
              </a:extLst>
            </p:cNvPr>
            <p:cNvSpPr txBox="1"/>
            <p:nvPr/>
          </p:nvSpPr>
          <p:spPr>
            <a:xfrm>
              <a:off x="6134338" y="2016782"/>
              <a:ext cx="1723549" cy="400110"/>
            </a:xfrm>
            <a:prstGeom prst="rect">
              <a:avLst/>
            </a:prstGeom>
            <a:noFill/>
          </p:spPr>
          <p:txBody>
            <a:bodyPr wrap="none" rtlCol="0">
              <a:spAutoFit/>
            </a:bodyPr>
            <a:lstStyle/>
            <a:p>
              <a:pPr algn="l"/>
              <a:r>
                <a:rPr kumimoji="1" lang="ja-JP" altLang="en-US" sz="2000" b="1" dirty="0">
                  <a:solidFill>
                    <a:srgbClr val="FF0000"/>
                  </a:solidFill>
                </a:rPr>
                <a:t>文化的に異形</a:t>
              </a:r>
              <a:endParaRPr kumimoji="1" lang="en-US" altLang="ja-JP" sz="2000" b="1" dirty="0">
                <a:solidFill>
                  <a:srgbClr val="FF0000"/>
                </a:solidFill>
              </a:endParaRPr>
            </a:p>
          </p:txBody>
        </p:sp>
      </p:grpSp>
      <p:sp>
        <p:nvSpPr>
          <p:cNvPr id="15" name="テキスト ボックス 14">
            <a:extLst>
              <a:ext uri="{FF2B5EF4-FFF2-40B4-BE49-F238E27FC236}">
                <a16:creationId xmlns:a16="http://schemas.microsoft.com/office/drawing/2014/main" id="{55CDDF0F-284D-37AE-665D-630E6DB71B9D}"/>
              </a:ext>
            </a:extLst>
          </p:cNvPr>
          <p:cNvSpPr txBox="1"/>
          <p:nvPr/>
        </p:nvSpPr>
        <p:spPr>
          <a:xfrm>
            <a:off x="922051" y="3375220"/>
            <a:ext cx="4673074" cy="307777"/>
          </a:xfrm>
          <a:prstGeom prst="rect">
            <a:avLst/>
          </a:prstGeom>
          <a:noFill/>
        </p:spPr>
        <p:txBody>
          <a:bodyPr wrap="none" rtlCol="0">
            <a:spAutoFit/>
          </a:bodyPr>
          <a:lstStyle/>
          <a:p>
            <a:pPr algn="l"/>
            <a:r>
              <a:rPr kumimoji="1" lang="ja-JP" altLang="en-US" sz="1400" dirty="0">
                <a:solidFill>
                  <a:srgbClr val="FF0000"/>
                </a:solidFill>
              </a:rPr>
              <a:t>どうやってつくったのか？　経済的に可能だったのか？</a:t>
            </a:r>
          </a:p>
        </p:txBody>
      </p:sp>
      <p:sp>
        <p:nvSpPr>
          <p:cNvPr id="16" name="テキスト ボックス 15">
            <a:extLst>
              <a:ext uri="{FF2B5EF4-FFF2-40B4-BE49-F238E27FC236}">
                <a16:creationId xmlns:a16="http://schemas.microsoft.com/office/drawing/2014/main" id="{EE8D481B-26E7-D31C-CEF1-A85322A64733}"/>
              </a:ext>
            </a:extLst>
          </p:cNvPr>
          <p:cNvSpPr txBox="1"/>
          <p:nvPr/>
        </p:nvSpPr>
        <p:spPr>
          <a:xfrm>
            <a:off x="922051" y="4183005"/>
            <a:ext cx="4493538" cy="307777"/>
          </a:xfrm>
          <a:prstGeom prst="rect">
            <a:avLst/>
          </a:prstGeom>
          <a:noFill/>
        </p:spPr>
        <p:txBody>
          <a:bodyPr wrap="none" rtlCol="0">
            <a:spAutoFit/>
          </a:bodyPr>
          <a:lstStyle/>
          <a:p>
            <a:pPr algn="l"/>
            <a:r>
              <a:rPr kumimoji="1" lang="ja-JP" altLang="en-US" sz="1400" dirty="0">
                <a:solidFill>
                  <a:srgbClr val="FF0000"/>
                </a:solidFill>
              </a:rPr>
              <a:t>どうやってつくったのか？　どうやって運んだのか？</a:t>
            </a:r>
          </a:p>
        </p:txBody>
      </p:sp>
      <p:sp>
        <p:nvSpPr>
          <p:cNvPr id="17" name="テキスト ボックス 16">
            <a:extLst>
              <a:ext uri="{FF2B5EF4-FFF2-40B4-BE49-F238E27FC236}">
                <a16:creationId xmlns:a16="http://schemas.microsoft.com/office/drawing/2014/main" id="{34158388-E35D-8303-561D-77529EF97BC0}"/>
              </a:ext>
            </a:extLst>
          </p:cNvPr>
          <p:cNvSpPr txBox="1"/>
          <p:nvPr/>
        </p:nvSpPr>
        <p:spPr>
          <a:xfrm>
            <a:off x="922051" y="5798571"/>
            <a:ext cx="4134465" cy="307777"/>
          </a:xfrm>
          <a:prstGeom prst="rect">
            <a:avLst/>
          </a:prstGeom>
          <a:noFill/>
        </p:spPr>
        <p:txBody>
          <a:bodyPr wrap="none" rtlCol="0">
            <a:spAutoFit/>
          </a:bodyPr>
          <a:lstStyle/>
          <a:p>
            <a:r>
              <a:rPr kumimoji="1" lang="ja-JP" altLang="en-US" sz="1400" dirty="0">
                <a:solidFill>
                  <a:srgbClr val="FF0000"/>
                </a:solidFill>
              </a:rPr>
              <a:t>誰が、何の目的で、こんなものをつくったのか？</a:t>
            </a:r>
          </a:p>
        </p:txBody>
      </p:sp>
      <p:sp>
        <p:nvSpPr>
          <p:cNvPr id="18" name="テキスト ボックス 17">
            <a:extLst>
              <a:ext uri="{FF2B5EF4-FFF2-40B4-BE49-F238E27FC236}">
                <a16:creationId xmlns:a16="http://schemas.microsoft.com/office/drawing/2014/main" id="{15F19775-7EC2-E442-5E07-EDCFB8E26962}"/>
              </a:ext>
            </a:extLst>
          </p:cNvPr>
          <p:cNvSpPr txBox="1"/>
          <p:nvPr/>
        </p:nvSpPr>
        <p:spPr>
          <a:xfrm>
            <a:off x="193337" y="4571508"/>
            <a:ext cx="5697102" cy="338554"/>
          </a:xfrm>
          <a:prstGeom prst="rect">
            <a:avLst/>
          </a:prstGeom>
          <a:noFill/>
        </p:spPr>
        <p:txBody>
          <a:bodyPr wrap="square" rtlCol="0">
            <a:spAutoFit/>
          </a:bodyPr>
          <a:lstStyle/>
          <a:p>
            <a:pPr algn="l"/>
            <a:r>
              <a:rPr kumimoji="1" lang="ja-JP" altLang="en-US" sz="1600" dirty="0"/>
              <a:t>３．巨大な石像がたくさんすぎる→ 経済的に 不思議</a:t>
            </a:r>
          </a:p>
        </p:txBody>
      </p:sp>
      <p:sp>
        <p:nvSpPr>
          <p:cNvPr id="19" name="テキスト ボックス 18">
            <a:extLst>
              <a:ext uri="{FF2B5EF4-FFF2-40B4-BE49-F238E27FC236}">
                <a16:creationId xmlns:a16="http://schemas.microsoft.com/office/drawing/2014/main" id="{EF519276-CC21-C382-0C19-9D9CF4BDEAAF}"/>
              </a:ext>
            </a:extLst>
          </p:cNvPr>
          <p:cNvSpPr txBox="1"/>
          <p:nvPr/>
        </p:nvSpPr>
        <p:spPr>
          <a:xfrm>
            <a:off x="922051" y="4990788"/>
            <a:ext cx="7186583" cy="307777"/>
          </a:xfrm>
          <a:prstGeom prst="rect">
            <a:avLst/>
          </a:prstGeom>
          <a:noFill/>
        </p:spPr>
        <p:txBody>
          <a:bodyPr wrap="none" rtlCol="0">
            <a:spAutoFit/>
          </a:bodyPr>
          <a:lstStyle/>
          <a:p>
            <a:r>
              <a:rPr kumimoji="1" lang="ja-JP" altLang="en-US" sz="1400" dirty="0">
                <a:solidFill>
                  <a:srgbClr val="FF0000"/>
                </a:solidFill>
              </a:rPr>
              <a:t>誰が、何の目的で、（こんなにたくさん）つくったのか？　経済的に可能だったのか？</a:t>
            </a:r>
          </a:p>
        </p:txBody>
      </p:sp>
      <p:sp>
        <p:nvSpPr>
          <p:cNvPr id="21" name="矢印: 右 20">
            <a:extLst>
              <a:ext uri="{FF2B5EF4-FFF2-40B4-BE49-F238E27FC236}">
                <a16:creationId xmlns:a16="http://schemas.microsoft.com/office/drawing/2014/main" id="{162B8C3E-5D66-92A8-7006-A28A516B5499}"/>
              </a:ext>
            </a:extLst>
          </p:cNvPr>
          <p:cNvSpPr/>
          <p:nvPr/>
        </p:nvSpPr>
        <p:spPr>
          <a:xfrm>
            <a:off x="4233709" y="2486708"/>
            <a:ext cx="390115" cy="200055"/>
          </a:xfrm>
          <a:prstGeom prst="rightArrow">
            <a:avLst/>
          </a:prstGeom>
          <a:solidFill>
            <a:schemeClr val="bg1"/>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170" name="Picture 2" descr="moai">
            <a:extLst>
              <a:ext uri="{FF2B5EF4-FFF2-40B4-BE49-F238E27FC236}">
                <a16:creationId xmlns:a16="http://schemas.microsoft.com/office/drawing/2014/main" id="{51ADDE8E-462D-F933-7A92-F6EE1C356E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6732" y="3271967"/>
            <a:ext cx="2284981" cy="1580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0315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03AFD86-9EA5-7BB6-3C42-F69F92B866C5}"/>
              </a:ext>
            </a:extLst>
          </p:cNvPr>
          <p:cNvSpPr>
            <a:spLocks noGrp="1"/>
          </p:cNvSpPr>
          <p:nvPr>
            <p:ph type="sldNum" sz="quarter" idx="12"/>
          </p:nvPr>
        </p:nvSpPr>
        <p:spPr/>
        <p:txBody>
          <a:bodyPr/>
          <a:lstStyle/>
          <a:p>
            <a:fld id="{CAA46EA8-3D2B-457B-8F4B-B2B8F733E4C4}" type="slidenum">
              <a:rPr kumimoji="1" lang="ja-JP" altLang="en-US" smtClean="0"/>
              <a:t>20</a:t>
            </a:fld>
            <a:endParaRPr kumimoji="1" lang="ja-JP" altLang="en-US"/>
          </a:p>
        </p:txBody>
      </p:sp>
      <p:pic>
        <p:nvPicPr>
          <p:cNvPr id="4" name="図 3">
            <a:extLst>
              <a:ext uri="{FF2B5EF4-FFF2-40B4-BE49-F238E27FC236}">
                <a16:creationId xmlns:a16="http://schemas.microsoft.com/office/drawing/2014/main" id="{AFDDD3C0-CF1B-F8AD-00AC-A2D99E041FC5}"/>
              </a:ext>
            </a:extLst>
          </p:cNvPr>
          <p:cNvPicPr>
            <a:picLocks noChangeAspect="1"/>
          </p:cNvPicPr>
          <p:nvPr/>
        </p:nvPicPr>
        <p:blipFill>
          <a:blip r:embed="rId2"/>
          <a:stretch>
            <a:fillRect/>
          </a:stretch>
        </p:blipFill>
        <p:spPr>
          <a:xfrm>
            <a:off x="209387" y="244196"/>
            <a:ext cx="4953001" cy="3077783"/>
          </a:xfrm>
          <a:prstGeom prst="rect">
            <a:avLst/>
          </a:prstGeom>
        </p:spPr>
      </p:pic>
      <p:sp>
        <p:nvSpPr>
          <p:cNvPr id="5" name="テキスト ボックス 4">
            <a:extLst>
              <a:ext uri="{FF2B5EF4-FFF2-40B4-BE49-F238E27FC236}">
                <a16:creationId xmlns:a16="http://schemas.microsoft.com/office/drawing/2014/main" id="{553EC895-26EB-53B5-A194-8E2C5CF4D5AA}"/>
              </a:ext>
            </a:extLst>
          </p:cNvPr>
          <p:cNvSpPr txBox="1"/>
          <p:nvPr/>
        </p:nvSpPr>
        <p:spPr>
          <a:xfrm>
            <a:off x="5262489" y="402771"/>
            <a:ext cx="4351726" cy="830997"/>
          </a:xfrm>
          <a:prstGeom prst="rect">
            <a:avLst/>
          </a:prstGeom>
          <a:noFill/>
        </p:spPr>
        <p:txBody>
          <a:bodyPr wrap="square" rtlCol="0">
            <a:spAutoFit/>
          </a:bodyPr>
          <a:lstStyle/>
          <a:p>
            <a:pPr algn="l"/>
            <a:r>
              <a:rPr kumimoji="1" lang="ja-JP" altLang="en-US" sz="1600" dirty="0"/>
              <a:t>ポリネシア人がイースター島に移民した後、南アメリカと人的な交流があったことが遺伝学的研究によって明らかになっている。</a:t>
            </a:r>
          </a:p>
        </p:txBody>
      </p:sp>
      <p:pic>
        <p:nvPicPr>
          <p:cNvPr id="6" name="Picture 2" descr="ネイティブアメリカン アメリカインディアン 最初のアメリカ人またはアメリカ先住民 米国の先住民族 文化の信憑性 民族衣装の伝統 | Premium  AI生成画像">
            <a:extLst>
              <a:ext uri="{FF2B5EF4-FFF2-40B4-BE49-F238E27FC236}">
                <a16:creationId xmlns:a16="http://schemas.microsoft.com/office/drawing/2014/main" id="{0763F54F-4754-1301-FAB0-B54EF4BF6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2968" y="3290831"/>
            <a:ext cx="1743145" cy="23167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アメリカインディアンの顔のネイティブの像 写真背景 無料ダウンロードのための画像 - Pngtree">
            <a:extLst>
              <a:ext uri="{FF2B5EF4-FFF2-40B4-BE49-F238E27FC236}">
                <a16:creationId xmlns:a16="http://schemas.microsoft.com/office/drawing/2014/main" id="{42B68BE3-5876-B1B4-E3D1-DDA0AC55C3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40681" y="3296349"/>
            <a:ext cx="2316791" cy="2316791"/>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2E739664-27EE-0B68-5EA9-EEE07F02CA83}"/>
              </a:ext>
            </a:extLst>
          </p:cNvPr>
          <p:cNvSpPr txBox="1"/>
          <p:nvPr/>
        </p:nvSpPr>
        <p:spPr>
          <a:xfrm>
            <a:off x="5819876" y="2854885"/>
            <a:ext cx="2698175" cy="307777"/>
          </a:xfrm>
          <a:prstGeom prst="rect">
            <a:avLst/>
          </a:prstGeom>
          <a:noFill/>
        </p:spPr>
        <p:txBody>
          <a:bodyPr wrap="none" rtlCol="0">
            <a:spAutoFit/>
          </a:bodyPr>
          <a:lstStyle/>
          <a:p>
            <a:pPr algn="l"/>
            <a:r>
              <a:rPr kumimoji="1" lang="ja-JP" altLang="en-US" sz="1400" dirty="0"/>
              <a:t>ネイティブ・アメリカンの男性</a:t>
            </a:r>
          </a:p>
        </p:txBody>
      </p:sp>
      <p:pic>
        <p:nvPicPr>
          <p:cNvPr id="9" name="Picture 2" descr="なぜイースター島の先住民はモアイ像を残して絶滅したのか…島に上陸したヨーロッパ人が見た衝撃の光景 最後に作られたモアイ像が意味すること |  PRESIDENT Online（プレジデントオンライン）">
            <a:extLst>
              <a:ext uri="{FF2B5EF4-FFF2-40B4-BE49-F238E27FC236}">
                <a16:creationId xmlns:a16="http://schemas.microsoft.com/office/drawing/2014/main" id="{562FFE8C-4EDD-B7C0-352B-0DFFB2B47A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9332"/>
          <a:stretch/>
        </p:blipFill>
        <p:spPr bwMode="auto">
          <a:xfrm>
            <a:off x="2645927" y="3429000"/>
            <a:ext cx="2383329" cy="3294851"/>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CC78014F-790A-B803-F185-E72C62B5B096}"/>
              </a:ext>
            </a:extLst>
          </p:cNvPr>
          <p:cNvSpPr txBox="1"/>
          <p:nvPr/>
        </p:nvSpPr>
        <p:spPr>
          <a:xfrm>
            <a:off x="468999" y="5880379"/>
            <a:ext cx="1654948" cy="307777"/>
          </a:xfrm>
          <a:prstGeom prst="rect">
            <a:avLst/>
          </a:prstGeom>
          <a:noFill/>
        </p:spPr>
        <p:txBody>
          <a:bodyPr wrap="square">
            <a:spAutoFit/>
          </a:bodyPr>
          <a:lstStyle/>
          <a:p>
            <a:r>
              <a:rPr lang="ja-JP" altLang="en-US" sz="1400" dirty="0"/>
              <a:t>ポリネシア人男性</a:t>
            </a:r>
          </a:p>
        </p:txBody>
      </p:sp>
      <p:pic>
        <p:nvPicPr>
          <p:cNvPr id="8194" name="Picture 2" descr="undefined">
            <a:extLst>
              <a:ext uri="{FF2B5EF4-FFF2-40B4-BE49-F238E27FC236}">
                <a16:creationId xmlns:a16="http://schemas.microsoft.com/office/drawing/2014/main" id="{B5913FA4-D0BF-2350-8473-058964A92F5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3100" t="4612" r="28295" b="70723"/>
          <a:stretch/>
        </p:blipFill>
        <p:spPr bwMode="auto">
          <a:xfrm>
            <a:off x="468999" y="3290831"/>
            <a:ext cx="1896337" cy="2521154"/>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28F3D5AE-ED8A-7255-DC3A-42DB7B15E15F}"/>
              </a:ext>
            </a:extLst>
          </p:cNvPr>
          <p:cNvSpPr txBox="1"/>
          <p:nvPr/>
        </p:nvSpPr>
        <p:spPr>
          <a:xfrm>
            <a:off x="2560238" y="3121223"/>
            <a:ext cx="2518638" cy="307777"/>
          </a:xfrm>
          <a:prstGeom prst="rect">
            <a:avLst/>
          </a:prstGeom>
          <a:noFill/>
        </p:spPr>
        <p:txBody>
          <a:bodyPr wrap="none" rtlCol="0">
            <a:spAutoFit/>
          </a:bodyPr>
          <a:lstStyle/>
          <a:p>
            <a:pPr algn="l"/>
            <a:r>
              <a:rPr kumimoji="1" lang="ja-JP" altLang="en-US" sz="1400" dirty="0"/>
              <a:t>つくりかけの「最新モデル」</a:t>
            </a:r>
          </a:p>
        </p:txBody>
      </p:sp>
      <p:sp>
        <p:nvSpPr>
          <p:cNvPr id="10" name="テキスト ボックス 9">
            <a:extLst>
              <a:ext uri="{FF2B5EF4-FFF2-40B4-BE49-F238E27FC236}">
                <a16:creationId xmlns:a16="http://schemas.microsoft.com/office/drawing/2014/main" id="{D10FFAF7-CAEB-4F42-5C74-AC900B6F131F}"/>
              </a:ext>
            </a:extLst>
          </p:cNvPr>
          <p:cNvSpPr txBox="1"/>
          <p:nvPr/>
        </p:nvSpPr>
        <p:spPr>
          <a:xfrm>
            <a:off x="5460887" y="5726490"/>
            <a:ext cx="3954929" cy="307777"/>
          </a:xfrm>
          <a:prstGeom prst="rect">
            <a:avLst/>
          </a:prstGeom>
          <a:noFill/>
        </p:spPr>
        <p:txBody>
          <a:bodyPr wrap="none" rtlCol="0">
            <a:spAutoFit/>
          </a:bodyPr>
          <a:lstStyle/>
          <a:p>
            <a:pPr algn="l"/>
            <a:r>
              <a:rPr kumimoji="1" lang="ja-JP" altLang="en-US" sz="1400" b="1" dirty="0"/>
              <a:t>最新モデルはネイティブアメリカンに似ている</a:t>
            </a:r>
          </a:p>
        </p:txBody>
      </p:sp>
    </p:spTree>
    <p:extLst>
      <p:ext uri="{BB962C8B-B14F-4D97-AF65-F5344CB8AC3E}">
        <p14:creationId xmlns:p14="http://schemas.microsoft.com/office/powerpoint/2010/main" val="37732640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779D2CA-B536-60D5-BF21-CBF7FFDD46A6}"/>
              </a:ext>
            </a:extLst>
          </p:cNvPr>
          <p:cNvSpPr>
            <a:spLocks noGrp="1"/>
          </p:cNvSpPr>
          <p:nvPr>
            <p:ph type="sldNum" sz="quarter" idx="12"/>
          </p:nvPr>
        </p:nvSpPr>
        <p:spPr/>
        <p:txBody>
          <a:bodyPr/>
          <a:lstStyle/>
          <a:p>
            <a:fld id="{CAA46EA8-3D2B-457B-8F4B-B2B8F733E4C4}" type="slidenum">
              <a:rPr kumimoji="1" lang="ja-JP" altLang="en-US" smtClean="0"/>
              <a:t>21</a:t>
            </a:fld>
            <a:endParaRPr kumimoji="1" lang="ja-JP" altLang="en-US"/>
          </a:p>
        </p:txBody>
      </p:sp>
      <p:pic>
        <p:nvPicPr>
          <p:cNvPr id="2050" name="Picture 2">
            <a:extLst>
              <a:ext uri="{FF2B5EF4-FFF2-40B4-BE49-F238E27FC236}">
                <a16:creationId xmlns:a16="http://schemas.microsoft.com/office/drawing/2014/main" id="{2A55E91A-73FC-40FF-4583-4851C4776A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5018" y="2218168"/>
            <a:ext cx="1922727" cy="1440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26DE8396-2A22-35DA-7CFA-DA071ADA0358}"/>
              </a:ext>
            </a:extLst>
          </p:cNvPr>
          <p:cNvSpPr txBox="1"/>
          <p:nvPr/>
        </p:nvSpPr>
        <p:spPr>
          <a:xfrm>
            <a:off x="357187" y="136523"/>
            <a:ext cx="9191625" cy="584775"/>
          </a:xfrm>
          <a:prstGeom prst="rect">
            <a:avLst/>
          </a:prstGeom>
          <a:noFill/>
        </p:spPr>
        <p:txBody>
          <a:bodyPr wrap="square" rtlCol="0">
            <a:spAutoFit/>
          </a:bodyPr>
          <a:lstStyle/>
          <a:p>
            <a:pPr algn="l"/>
            <a:r>
              <a:rPr kumimoji="1" lang="ja-JP" altLang="en-US" sz="1600" dirty="0"/>
              <a:t>ビナプーにはインカの石組みを彷彿とさせるアフ（祭壇）がある。このアフとハワイのヘイアウと繋がっていると思うが、イースター島とインカ文明もどこかで重なっていることが、興味深い。</a:t>
            </a:r>
          </a:p>
        </p:txBody>
      </p:sp>
      <p:pic>
        <p:nvPicPr>
          <p:cNvPr id="2052" name="Picture 4">
            <a:extLst>
              <a:ext uri="{FF2B5EF4-FFF2-40B4-BE49-F238E27FC236}">
                <a16:creationId xmlns:a16="http://schemas.microsoft.com/office/drawing/2014/main" id="{539DB21F-96A1-61A9-A41D-7F8E98F180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5018" y="771493"/>
            <a:ext cx="1922727"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BF929944-49AE-83FE-67A3-CF4B668034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8460" y="749733"/>
            <a:ext cx="1922727" cy="144000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72CCEC2E-A2A5-9A92-3F4C-5F935D107659}"/>
              </a:ext>
            </a:extLst>
          </p:cNvPr>
          <p:cNvSpPr txBox="1"/>
          <p:nvPr/>
        </p:nvSpPr>
        <p:spPr>
          <a:xfrm>
            <a:off x="357187" y="4195317"/>
            <a:ext cx="4700693" cy="830997"/>
          </a:xfrm>
          <a:prstGeom prst="rect">
            <a:avLst/>
          </a:prstGeom>
          <a:noFill/>
        </p:spPr>
        <p:txBody>
          <a:bodyPr wrap="square" rtlCol="0">
            <a:spAutoFit/>
          </a:bodyPr>
          <a:lstStyle/>
          <a:p>
            <a:pPr algn="l"/>
            <a:r>
              <a:rPr kumimoji="1" lang="ja-JP" altLang="en-US" sz="1600" dirty="0"/>
              <a:t>ビナプーの精巧な石組みを手で触ると、その磨かれ方に驚く。これはまさしくインカ。そう思わせるだけの技術だった。</a:t>
            </a:r>
          </a:p>
        </p:txBody>
      </p:sp>
      <p:pic>
        <p:nvPicPr>
          <p:cNvPr id="2056" name="Picture 8">
            <a:extLst>
              <a:ext uri="{FF2B5EF4-FFF2-40B4-BE49-F238E27FC236}">
                <a16:creationId xmlns:a16="http://schemas.microsoft.com/office/drawing/2014/main" id="{FB0C9AD0-E4A7-A1D5-2767-82724262ED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48460" y="2239928"/>
            <a:ext cx="1922727"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イースター島の起源？">
            <a:extLst>
              <a:ext uri="{FF2B5EF4-FFF2-40B4-BE49-F238E27FC236}">
                <a16:creationId xmlns:a16="http://schemas.microsoft.com/office/drawing/2014/main" id="{2A0F3A5E-7693-178C-E6CC-35F3ECB176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155" y="721298"/>
            <a:ext cx="4615274" cy="319519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Ahu ビナプ、イースター島、チリの前で観光 ストック写真 | FreeImages">
            <a:extLst>
              <a:ext uri="{FF2B5EF4-FFF2-40B4-BE49-F238E27FC236}">
                <a16:creationId xmlns:a16="http://schemas.microsoft.com/office/drawing/2014/main" id="{E071B9BF-B20B-DE97-12D0-82834494DB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64963" y="3769815"/>
            <a:ext cx="2160000" cy="14400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アフ ピナプ クチコミ・アクセス・営業時間｜イースター島【フォートラベル】">
            <a:extLst>
              <a:ext uri="{FF2B5EF4-FFF2-40B4-BE49-F238E27FC236}">
                <a16:creationId xmlns:a16="http://schemas.microsoft.com/office/drawing/2014/main" id="{D87AB06C-EDDB-FF93-523A-A3482572D59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28309" y="3769815"/>
            <a:ext cx="1467804" cy="1467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78663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14595AF-77DB-0227-FDBE-A257081091BF}"/>
              </a:ext>
            </a:extLst>
          </p:cNvPr>
          <p:cNvSpPr>
            <a:spLocks noGrp="1"/>
          </p:cNvSpPr>
          <p:nvPr>
            <p:ph type="sldNum" sz="quarter" idx="12"/>
          </p:nvPr>
        </p:nvSpPr>
        <p:spPr/>
        <p:txBody>
          <a:bodyPr/>
          <a:lstStyle/>
          <a:p>
            <a:fld id="{CAA46EA8-3D2B-457B-8F4B-B2B8F733E4C4}" type="slidenum">
              <a:rPr kumimoji="1" lang="ja-JP" altLang="en-US" smtClean="0"/>
              <a:t>22</a:t>
            </a:fld>
            <a:endParaRPr kumimoji="1" lang="ja-JP" altLang="en-US"/>
          </a:p>
        </p:txBody>
      </p:sp>
      <p:sp>
        <p:nvSpPr>
          <p:cNvPr id="4" name="テキスト ボックス 3">
            <a:extLst>
              <a:ext uri="{FF2B5EF4-FFF2-40B4-BE49-F238E27FC236}">
                <a16:creationId xmlns:a16="http://schemas.microsoft.com/office/drawing/2014/main" id="{6B0A4B94-77E1-150C-22D2-78D353B7002C}"/>
              </a:ext>
            </a:extLst>
          </p:cNvPr>
          <p:cNvSpPr txBox="1"/>
          <p:nvPr/>
        </p:nvSpPr>
        <p:spPr>
          <a:xfrm>
            <a:off x="4503196" y="261827"/>
            <a:ext cx="5018568" cy="4832092"/>
          </a:xfrm>
          <a:prstGeom prst="rect">
            <a:avLst/>
          </a:prstGeom>
          <a:noFill/>
        </p:spPr>
        <p:txBody>
          <a:bodyPr wrap="square">
            <a:spAutoFit/>
          </a:bodyPr>
          <a:lstStyle/>
          <a:p>
            <a:r>
              <a:rPr lang="ja-JP" altLang="en-US" sz="1400" dirty="0"/>
              <a:t>聖なる地「ハバイイ」と信じられていたライアテア島は信仰の中心地で、ポリネシア全域から巡礼者が訪れ、大切な儀式にはクック諸島やニュージーランドからも親善使節が訪れたという最も代表的な遺跡、タプタプアテアのマラエ（2017年7月9日、ユネスコ世界文化遺産に登録）がありました。</a:t>
            </a:r>
          </a:p>
          <a:p>
            <a:r>
              <a:rPr lang="ja-JP" altLang="en-US" sz="1400" dirty="0"/>
              <a:t>ソシエテ諸島の島々で遺跡として残っているマラエは、</a:t>
            </a:r>
            <a:r>
              <a:rPr lang="ja-JP" altLang="en-US" sz="1400" dirty="0">
                <a:solidFill>
                  <a:srgbClr val="FF0000"/>
                </a:solidFill>
              </a:rPr>
              <a:t>長方形の石垣で囲まれた土地に、アフと呼ばれる石で建てられた祭壇があり、神の崇拝のほか、戦闘の協議や勝利の祝賀、航海の準備、結婚の儀式など</a:t>
            </a:r>
            <a:r>
              <a:rPr lang="ja-JP" altLang="en-US" sz="1400" dirty="0"/>
              <a:t>に使われていたようです。</a:t>
            </a:r>
            <a:endParaRPr lang="en-US" altLang="ja-JP" sz="1400" dirty="0"/>
          </a:p>
          <a:p>
            <a:endParaRPr lang="ja-JP" altLang="en-US" sz="1400" dirty="0"/>
          </a:p>
          <a:p>
            <a:r>
              <a:rPr lang="ja-JP" altLang="en-US" sz="1400" dirty="0"/>
              <a:t>「神話の島」として知られるフアヒネ島に遺跡の多くを見ることができ、フアヒネ島のマラエは、日本人考古学者でハワイのビショップ・ミュージアムに所属する篠遠喜彦博士によって発掘されました。博士のこの発見により、ポリネシア人は自分たちの祖先に誇りをもち、アイデンティティを取り戻すことができたのだと言い、フアヒネ島には篠塚博士の歴史的発見を展示するファレ・ポテエという博物館が開設されています。</a:t>
            </a:r>
            <a:endParaRPr lang="en-US" altLang="ja-JP" sz="1400" dirty="0"/>
          </a:p>
          <a:p>
            <a:endParaRPr lang="ja-JP" altLang="en-US" sz="1400" dirty="0"/>
          </a:p>
          <a:p>
            <a:r>
              <a:rPr lang="ja-JP" altLang="en-US" sz="1400" dirty="0"/>
              <a:t>精神的な力の源である「マナ」が宿ると信じられてきたマラエは、今でもみだりに足を踏み入れないタブーが生きる場所としてひっそりと存在しています。</a:t>
            </a:r>
          </a:p>
        </p:txBody>
      </p:sp>
      <p:pic>
        <p:nvPicPr>
          <p:cNvPr id="4098" name="Picture 2">
            <a:extLst>
              <a:ext uri="{FF2B5EF4-FFF2-40B4-BE49-F238E27FC236}">
                <a16:creationId xmlns:a16="http://schemas.microsoft.com/office/drawing/2014/main" id="{95CF03E0-B752-21AC-3B84-86E23F046D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036" y="261827"/>
            <a:ext cx="3960628" cy="2970471"/>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0D5FCB0D-8862-E931-A16E-497703C49C89}"/>
              </a:ext>
            </a:extLst>
          </p:cNvPr>
          <p:cNvSpPr txBox="1"/>
          <p:nvPr/>
        </p:nvSpPr>
        <p:spPr>
          <a:xfrm flipH="1">
            <a:off x="387939" y="5704858"/>
            <a:ext cx="9420090" cy="523220"/>
          </a:xfrm>
          <a:prstGeom prst="rect">
            <a:avLst/>
          </a:prstGeom>
          <a:noFill/>
        </p:spPr>
        <p:txBody>
          <a:bodyPr wrap="square" rtlCol="0">
            <a:spAutoFit/>
          </a:bodyPr>
          <a:lstStyle/>
          <a:p>
            <a:pPr algn="l"/>
            <a:r>
              <a:rPr kumimoji="1" lang="ja-JP" altLang="en-US" sz="1400" dirty="0"/>
              <a:t>ライアテア島（ライアテアとう、</a:t>
            </a:r>
            <a:r>
              <a:rPr kumimoji="1" lang="en-US" altLang="ja-JP" sz="1400" dirty="0"/>
              <a:t>Raiatea</a:t>
            </a:r>
            <a:r>
              <a:rPr kumimoji="1" lang="ja-JP" altLang="en-US" sz="1400" dirty="0"/>
              <a:t>）は、フランス領ポリネシアに属する島。リーワード諸島に属し、</a:t>
            </a:r>
            <a:endParaRPr kumimoji="1" lang="en-US" altLang="ja-JP" sz="1400" dirty="0"/>
          </a:p>
          <a:p>
            <a:pPr algn="l"/>
            <a:r>
              <a:rPr kumimoji="1" lang="ja-JP" altLang="en-US" sz="1400" dirty="0"/>
              <a:t>リーワード諸島の主島である。</a:t>
            </a:r>
          </a:p>
        </p:txBody>
      </p:sp>
      <p:pic>
        <p:nvPicPr>
          <p:cNvPr id="6" name="図 5">
            <a:extLst>
              <a:ext uri="{FF2B5EF4-FFF2-40B4-BE49-F238E27FC236}">
                <a16:creationId xmlns:a16="http://schemas.microsoft.com/office/drawing/2014/main" id="{971EA56B-8123-62C8-799F-66B1B80BAB2D}"/>
              </a:ext>
            </a:extLst>
          </p:cNvPr>
          <p:cNvPicPr>
            <a:picLocks noChangeAspect="1"/>
          </p:cNvPicPr>
          <p:nvPr/>
        </p:nvPicPr>
        <p:blipFill>
          <a:blip r:embed="rId3"/>
          <a:stretch>
            <a:fillRect/>
          </a:stretch>
        </p:blipFill>
        <p:spPr>
          <a:xfrm>
            <a:off x="387939" y="3764270"/>
            <a:ext cx="3960628" cy="1648667"/>
          </a:xfrm>
          <a:prstGeom prst="rect">
            <a:avLst/>
          </a:prstGeom>
        </p:spPr>
      </p:pic>
      <p:sp>
        <p:nvSpPr>
          <p:cNvPr id="7" name="楕円 6">
            <a:extLst>
              <a:ext uri="{FF2B5EF4-FFF2-40B4-BE49-F238E27FC236}">
                <a16:creationId xmlns:a16="http://schemas.microsoft.com/office/drawing/2014/main" id="{7A1796E7-3D40-2B7C-B44E-1ABFDAE5BF06}"/>
              </a:ext>
            </a:extLst>
          </p:cNvPr>
          <p:cNvSpPr/>
          <p:nvPr/>
        </p:nvSpPr>
        <p:spPr>
          <a:xfrm>
            <a:off x="2126118" y="4419613"/>
            <a:ext cx="112259" cy="112259"/>
          </a:xfrm>
          <a:prstGeom prst="ellipse">
            <a:avLst/>
          </a:prstGeom>
          <a:solidFill>
            <a:srgbClr val="FFFF00"/>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楕円 7">
            <a:extLst>
              <a:ext uri="{FF2B5EF4-FFF2-40B4-BE49-F238E27FC236}">
                <a16:creationId xmlns:a16="http://schemas.microsoft.com/office/drawing/2014/main" id="{D619C20D-789C-8FEB-D30A-F08C6D5BC7E5}"/>
              </a:ext>
            </a:extLst>
          </p:cNvPr>
          <p:cNvSpPr/>
          <p:nvPr/>
        </p:nvSpPr>
        <p:spPr>
          <a:xfrm>
            <a:off x="3035755" y="4626507"/>
            <a:ext cx="112259" cy="112259"/>
          </a:xfrm>
          <a:prstGeom prst="ellipse">
            <a:avLst/>
          </a:prstGeom>
          <a:solidFill>
            <a:srgbClr val="FFFF00"/>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104FF26C-C563-90E5-5F72-DDFE57DA1F00}"/>
              </a:ext>
            </a:extLst>
          </p:cNvPr>
          <p:cNvSpPr txBox="1"/>
          <p:nvPr/>
        </p:nvSpPr>
        <p:spPr>
          <a:xfrm>
            <a:off x="1122466" y="3951190"/>
            <a:ext cx="1261884" cy="307777"/>
          </a:xfrm>
          <a:prstGeom prst="rect">
            <a:avLst/>
          </a:prstGeom>
          <a:solidFill>
            <a:schemeClr val="bg1"/>
          </a:solidFill>
        </p:spPr>
        <p:txBody>
          <a:bodyPr wrap="none" rtlCol="0">
            <a:spAutoFit/>
          </a:bodyPr>
          <a:lstStyle/>
          <a:p>
            <a:pPr algn="l"/>
            <a:r>
              <a:rPr kumimoji="1" lang="ja-JP" altLang="en-US" sz="1400" dirty="0"/>
              <a:t>ライアテア島</a:t>
            </a:r>
          </a:p>
        </p:txBody>
      </p:sp>
      <p:sp>
        <p:nvSpPr>
          <p:cNvPr id="10" name="テキスト ボックス 9">
            <a:extLst>
              <a:ext uri="{FF2B5EF4-FFF2-40B4-BE49-F238E27FC236}">
                <a16:creationId xmlns:a16="http://schemas.microsoft.com/office/drawing/2014/main" id="{570F30CE-E753-4970-1CD8-8C48B1A5A3E4}"/>
              </a:ext>
            </a:extLst>
          </p:cNvPr>
          <p:cNvSpPr txBox="1"/>
          <p:nvPr/>
        </p:nvSpPr>
        <p:spPr>
          <a:xfrm>
            <a:off x="2816274" y="4880524"/>
            <a:ext cx="1082348" cy="307777"/>
          </a:xfrm>
          <a:prstGeom prst="rect">
            <a:avLst/>
          </a:prstGeom>
          <a:solidFill>
            <a:schemeClr val="bg1"/>
          </a:solidFill>
        </p:spPr>
        <p:txBody>
          <a:bodyPr wrap="none" rtlCol="0">
            <a:spAutoFit/>
          </a:bodyPr>
          <a:lstStyle/>
          <a:p>
            <a:pPr algn="l"/>
            <a:r>
              <a:rPr kumimoji="1" lang="ja-JP" altLang="en-US" sz="1400" dirty="0"/>
              <a:t>ラパ・ヌイ</a:t>
            </a:r>
          </a:p>
        </p:txBody>
      </p:sp>
    </p:spTree>
    <p:extLst>
      <p:ext uri="{BB962C8B-B14F-4D97-AF65-F5344CB8AC3E}">
        <p14:creationId xmlns:p14="http://schemas.microsoft.com/office/powerpoint/2010/main" val="3934778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D655CD4-9AF6-57AE-D9D8-034006548EF0}"/>
              </a:ext>
            </a:extLst>
          </p:cNvPr>
          <p:cNvSpPr>
            <a:spLocks noGrp="1"/>
          </p:cNvSpPr>
          <p:nvPr>
            <p:ph type="sldNum" sz="quarter" idx="12"/>
          </p:nvPr>
        </p:nvSpPr>
        <p:spPr/>
        <p:txBody>
          <a:bodyPr/>
          <a:lstStyle/>
          <a:p>
            <a:fld id="{CAA46EA8-3D2B-457B-8F4B-B2B8F733E4C4}" type="slidenum">
              <a:rPr kumimoji="1" lang="ja-JP" altLang="en-US" smtClean="0"/>
              <a:t>23</a:t>
            </a:fld>
            <a:endParaRPr kumimoji="1" lang="ja-JP" altLang="en-US"/>
          </a:p>
        </p:txBody>
      </p:sp>
      <p:sp>
        <p:nvSpPr>
          <p:cNvPr id="3" name="テキスト ボックス 2">
            <a:extLst>
              <a:ext uri="{FF2B5EF4-FFF2-40B4-BE49-F238E27FC236}">
                <a16:creationId xmlns:a16="http://schemas.microsoft.com/office/drawing/2014/main" id="{AA432A39-D54C-CAC7-9A96-D9641B201A11}"/>
              </a:ext>
            </a:extLst>
          </p:cNvPr>
          <p:cNvSpPr txBox="1"/>
          <p:nvPr/>
        </p:nvSpPr>
        <p:spPr>
          <a:xfrm>
            <a:off x="424001" y="168234"/>
            <a:ext cx="2954655" cy="369332"/>
          </a:xfrm>
          <a:prstGeom prst="rect">
            <a:avLst/>
          </a:prstGeom>
          <a:noFill/>
        </p:spPr>
        <p:txBody>
          <a:bodyPr wrap="none" rtlCol="0">
            <a:spAutoFit/>
          </a:bodyPr>
          <a:lstStyle/>
          <a:p>
            <a:pPr algn="l"/>
            <a:r>
              <a:rPr kumimoji="1" lang="ja-JP" altLang="en-US" dirty="0"/>
              <a:t>ハワイのヘイアウ（祭壇）</a:t>
            </a:r>
          </a:p>
        </p:txBody>
      </p:sp>
      <p:grpSp>
        <p:nvGrpSpPr>
          <p:cNvPr id="14" name="グループ化 13">
            <a:extLst>
              <a:ext uri="{FF2B5EF4-FFF2-40B4-BE49-F238E27FC236}">
                <a16:creationId xmlns:a16="http://schemas.microsoft.com/office/drawing/2014/main" id="{67F879D2-FF52-A821-D5BF-012830B850FC}"/>
              </a:ext>
            </a:extLst>
          </p:cNvPr>
          <p:cNvGrpSpPr/>
          <p:nvPr/>
        </p:nvGrpSpPr>
        <p:grpSpPr>
          <a:xfrm>
            <a:off x="275786" y="3662193"/>
            <a:ext cx="4485231" cy="1983187"/>
            <a:chOff x="0" y="1238984"/>
            <a:chExt cx="4485231" cy="1983187"/>
          </a:xfrm>
        </p:grpSpPr>
        <p:pic>
          <p:nvPicPr>
            <p:cNvPr id="10" name="図 9">
              <a:extLst>
                <a:ext uri="{FF2B5EF4-FFF2-40B4-BE49-F238E27FC236}">
                  <a16:creationId xmlns:a16="http://schemas.microsoft.com/office/drawing/2014/main" id="{26077063-64C1-F637-EDD5-C99AD007B7EE}"/>
                </a:ext>
              </a:extLst>
            </p:cNvPr>
            <p:cNvPicPr>
              <a:picLocks noChangeAspect="1"/>
            </p:cNvPicPr>
            <p:nvPr/>
          </p:nvPicPr>
          <p:blipFill>
            <a:blip r:embed="rId2"/>
            <a:stretch>
              <a:fillRect/>
            </a:stretch>
          </p:blipFill>
          <p:spPr>
            <a:xfrm>
              <a:off x="0" y="1238984"/>
              <a:ext cx="4485231" cy="1983187"/>
            </a:xfrm>
            <a:prstGeom prst="rect">
              <a:avLst/>
            </a:prstGeom>
          </p:spPr>
        </p:pic>
        <p:sp>
          <p:nvSpPr>
            <p:cNvPr id="5" name="楕円 4">
              <a:extLst>
                <a:ext uri="{FF2B5EF4-FFF2-40B4-BE49-F238E27FC236}">
                  <a16:creationId xmlns:a16="http://schemas.microsoft.com/office/drawing/2014/main" id="{BFA12DF8-1CDB-69CD-852A-F926643F2A0F}"/>
                </a:ext>
              </a:extLst>
            </p:cNvPr>
            <p:cNvSpPr/>
            <p:nvPr/>
          </p:nvSpPr>
          <p:spPr>
            <a:xfrm>
              <a:off x="1753408" y="1445063"/>
              <a:ext cx="112259" cy="112259"/>
            </a:xfrm>
            <a:prstGeom prst="ellipse">
              <a:avLst/>
            </a:prstGeom>
            <a:solidFill>
              <a:srgbClr val="FFFF00"/>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93E8A930-DAD6-83D2-F34B-7DEF4E6B88B6}"/>
                </a:ext>
              </a:extLst>
            </p:cNvPr>
            <p:cNvSpPr txBox="1"/>
            <p:nvPr/>
          </p:nvSpPr>
          <p:spPr>
            <a:xfrm>
              <a:off x="1083639" y="2782111"/>
              <a:ext cx="1261884" cy="307777"/>
            </a:xfrm>
            <a:prstGeom prst="rect">
              <a:avLst/>
            </a:prstGeom>
            <a:solidFill>
              <a:schemeClr val="bg1"/>
            </a:solidFill>
          </p:spPr>
          <p:txBody>
            <a:bodyPr wrap="none" rtlCol="0">
              <a:spAutoFit/>
            </a:bodyPr>
            <a:lstStyle/>
            <a:p>
              <a:pPr algn="l"/>
              <a:r>
                <a:rPr kumimoji="1" lang="ja-JP" altLang="en-US" sz="1400" dirty="0"/>
                <a:t>ライアテア島</a:t>
              </a:r>
            </a:p>
          </p:txBody>
        </p:sp>
        <p:sp>
          <p:nvSpPr>
            <p:cNvPr id="8" name="テキスト ボックス 7">
              <a:extLst>
                <a:ext uri="{FF2B5EF4-FFF2-40B4-BE49-F238E27FC236}">
                  <a16:creationId xmlns:a16="http://schemas.microsoft.com/office/drawing/2014/main" id="{9977E66F-41EB-D80D-9317-82F0076CE0FB}"/>
                </a:ext>
              </a:extLst>
            </p:cNvPr>
            <p:cNvSpPr txBox="1"/>
            <p:nvPr/>
          </p:nvSpPr>
          <p:spPr>
            <a:xfrm>
              <a:off x="2688484" y="2848930"/>
              <a:ext cx="1082348" cy="307777"/>
            </a:xfrm>
            <a:prstGeom prst="rect">
              <a:avLst/>
            </a:prstGeom>
            <a:solidFill>
              <a:schemeClr val="bg1"/>
            </a:solidFill>
          </p:spPr>
          <p:txBody>
            <a:bodyPr wrap="none" rtlCol="0">
              <a:spAutoFit/>
            </a:bodyPr>
            <a:lstStyle/>
            <a:p>
              <a:pPr algn="l"/>
              <a:r>
                <a:rPr kumimoji="1" lang="ja-JP" altLang="en-US" sz="1400" dirty="0"/>
                <a:t>ラパ・ヌイ</a:t>
              </a:r>
            </a:p>
          </p:txBody>
        </p:sp>
        <p:sp>
          <p:nvSpPr>
            <p:cNvPr id="11" name="楕円 10">
              <a:extLst>
                <a:ext uri="{FF2B5EF4-FFF2-40B4-BE49-F238E27FC236}">
                  <a16:creationId xmlns:a16="http://schemas.microsoft.com/office/drawing/2014/main" id="{85A91D5D-9455-657F-FFCB-C17EA35213DA}"/>
                </a:ext>
              </a:extLst>
            </p:cNvPr>
            <p:cNvSpPr/>
            <p:nvPr/>
          </p:nvSpPr>
          <p:spPr>
            <a:xfrm>
              <a:off x="3117399" y="2601764"/>
              <a:ext cx="112259" cy="112259"/>
            </a:xfrm>
            <a:prstGeom prst="ellipse">
              <a:avLst/>
            </a:prstGeom>
            <a:solidFill>
              <a:srgbClr val="FFFF00"/>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楕円 11">
              <a:extLst>
                <a:ext uri="{FF2B5EF4-FFF2-40B4-BE49-F238E27FC236}">
                  <a16:creationId xmlns:a16="http://schemas.microsoft.com/office/drawing/2014/main" id="{14A41431-6FE8-6FF0-BDA6-8173BA585D7B}"/>
                </a:ext>
              </a:extLst>
            </p:cNvPr>
            <p:cNvSpPr/>
            <p:nvPr/>
          </p:nvSpPr>
          <p:spPr>
            <a:xfrm>
              <a:off x="2012361" y="2387271"/>
              <a:ext cx="112259" cy="112259"/>
            </a:xfrm>
            <a:prstGeom prst="ellipse">
              <a:avLst/>
            </a:prstGeom>
            <a:solidFill>
              <a:srgbClr val="FFFF00"/>
            </a:solidFill>
            <a:ln>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a:extLst>
                <a:ext uri="{FF2B5EF4-FFF2-40B4-BE49-F238E27FC236}">
                  <a16:creationId xmlns:a16="http://schemas.microsoft.com/office/drawing/2014/main" id="{826ACF7F-C02B-8089-FD91-70D0C7B80928}"/>
                </a:ext>
              </a:extLst>
            </p:cNvPr>
            <p:cNvSpPr txBox="1"/>
            <p:nvPr/>
          </p:nvSpPr>
          <p:spPr>
            <a:xfrm>
              <a:off x="335530" y="1484233"/>
              <a:ext cx="1082348" cy="307777"/>
            </a:xfrm>
            <a:prstGeom prst="rect">
              <a:avLst/>
            </a:prstGeom>
            <a:solidFill>
              <a:schemeClr val="bg1"/>
            </a:solidFill>
          </p:spPr>
          <p:txBody>
            <a:bodyPr wrap="none" rtlCol="0">
              <a:spAutoFit/>
            </a:bodyPr>
            <a:lstStyle/>
            <a:p>
              <a:pPr algn="l"/>
              <a:r>
                <a:rPr kumimoji="1" lang="ja-JP" altLang="en-US" sz="1400" dirty="0"/>
                <a:t>ハワイ諸島</a:t>
              </a:r>
            </a:p>
          </p:txBody>
        </p:sp>
      </p:grpSp>
      <p:pic>
        <p:nvPicPr>
          <p:cNvPr id="1026" name="Picture 2">
            <a:extLst>
              <a:ext uri="{FF2B5EF4-FFF2-40B4-BE49-F238E27FC236}">
                <a16:creationId xmlns:a16="http://schemas.microsoft.com/office/drawing/2014/main" id="{E9FACDA2-BF88-27D3-B13C-416C5ED868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421" y="1173373"/>
            <a:ext cx="2857500" cy="1876425"/>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604FAB74-5E10-2CB4-C476-1502030731B9}"/>
              </a:ext>
            </a:extLst>
          </p:cNvPr>
          <p:cNvSpPr txBox="1"/>
          <p:nvPr/>
        </p:nvSpPr>
        <p:spPr>
          <a:xfrm>
            <a:off x="218690" y="651566"/>
            <a:ext cx="3272225" cy="338554"/>
          </a:xfrm>
          <a:prstGeom prst="rect">
            <a:avLst/>
          </a:prstGeom>
          <a:noFill/>
        </p:spPr>
        <p:txBody>
          <a:bodyPr wrap="square">
            <a:spAutoFit/>
          </a:bodyPr>
          <a:lstStyle/>
          <a:p>
            <a:r>
              <a:rPr lang="ja-JP" altLang="en-US" sz="1600" dirty="0"/>
              <a:t>古代のハワイ人が建設した聖域</a:t>
            </a:r>
          </a:p>
        </p:txBody>
      </p:sp>
      <p:sp>
        <p:nvSpPr>
          <p:cNvPr id="15" name="テキスト ボックス 14">
            <a:extLst>
              <a:ext uri="{FF2B5EF4-FFF2-40B4-BE49-F238E27FC236}">
                <a16:creationId xmlns:a16="http://schemas.microsoft.com/office/drawing/2014/main" id="{380837B7-91A8-1C85-60BC-3214E7325F9B}"/>
              </a:ext>
            </a:extLst>
          </p:cNvPr>
          <p:cNvSpPr txBox="1"/>
          <p:nvPr/>
        </p:nvSpPr>
        <p:spPr>
          <a:xfrm>
            <a:off x="3118757" y="201867"/>
            <a:ext cx="4356665" cy="369332"/>
          </a:xfrm>
          <a:prstGeom prst="rect">
            <a:avLst/>
          </a:prstGeom>
          <a:noFill/>
        </p:spPr>
        <p:txBody>
          <a:bodyPr wrap="square">
            <a:spAutoFit/>
          </a:bodyPr>
          <a:lstStyle/>
          <a:p>
            <a:r>
              <a:rPr lang="ja-JP" altLang="en-US" dirty="0"/>
              <a:t>＝ポリネシアの他の地域での「マラエ」</a:t>
            </a:r>
          </a:p>
        </p:txBody>
      </p:sp>
      <p:pic>
        <p:nvPicPr>
          <p:cNvPr id="1028" name="Picture 4" descr="マカプウ ヘイアウ クチコミ・アクセス・営業時間｜オアフ島【フォートラベル】">
            <a:extLst>
              <a:ext uri="{FF2B5EF4-FFF2-40B4-BE49-F238E27FC236}">
                <a16:creationId xmlns:a16="http://schemas.microsoft.com/office/drawing/2014/main" id="{B2EC9D3E-9F38-86CE-8EE8-962BD2244A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8656" y="1587626"/>
            <a:ext cx="2670347" cy="18487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ケアイヴァ・ヘイアウ | ハワイナビ">
            <a:extLst>
              <a:ext uri="{FF2B5EF4-FFF2-40B4-BE49-F238E27FC236}">
                <a16:creationId xmlns:a16="http://schemas.microsoft.com/office/drawing/2014/main" id="{795FC455-544B-B94D-38D2-CE93CDCFEA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3625" y="1559903"/>
            <a:ext cx="2505075" cy="1878806"/>
          </a:xfrm>
          <a:prstGeom prst="rect">
            <a:avLst/>
          </a:prstGeom>
          <a:noFill/>
          <a:extLst>
            <a:ext uri="{909E8E84-426E-40DD-AFC4-6F175D3DCCD1}">
              <a14:hiddenFill xmlns:a14="http://schemas.microsoft.com/office/drawing/2010/main">
                <a:solidFill>
                  <a:srgbClr val="FFFFFF"/>
                </a:solidFill>
              </a14:hiddenFill>
            </a:ext>
          </a:extLst>
        </p:spPr>
      </p:pic>
      <p:sp>
        <p:nvSpPr>
          <p:cNvPr id="17" name="テキスト ボックス 16">
            <a:extLst>
              <a:ext uri="{FF2B5EF4-FFF2-40B4-BE49-F238E27FC236}">
                <a16:creationId xmlns:a16="http://schemas.microsoft.com/office/drawing/2014/main" id="{B0816AB5-C307-EBE1-609A-CC862CFC85AF}"/>
              </a:ext>
            </a:extLst>
          </p:cNvPr>
          <p:cNvSpPr txBox="1"/>
          <p:nvPr/>
        </p:nvSpPr>
        <p:spPr>
          <a:xfrm>
            <a:off x="4953000" y="3799720"/>
            <a:ext cx="4485231" cy="830997"/>
          </a:xfrm>
          <a:prstGeom prst="rect">
            <a:avLst/>
          </a:prstGeom>
          <a:noFill/>
        </p:spPr>
        <p:txBody>
          <a:bodyPr wrap="square">
            <a:spAutoFit/>
          </a:bodyPr>
          <a:lstStyle/>
          <a:p>
            <a:r>
              <a:rPr lang="ja-JP" altLang="en-US" sz="1600" dirty="0"/>
              <a:t>ハワイ各島におびただしい数のヘイアウがあり、たとえばハワイ島だけでも150以上のヘイアウ跡が見つかっています。</a:t>
            </a:r>
          </a:p>
        </p:txBody>
      </p:sp>
      <p:sp>
        <p:nvSpPr>
          <p:cNvPr id="18" name="テキスト ボックス 17">
            <a:extLst>
              <a:ext uri="{FF2B5EF4-FFF2-40B4-BE49-F238E27FC236}">
                <a16:creationId xmlns:a16="http://schemas.microsoft.com/office/drawing/2014/main" id="{7F03F460-A07A-2A9F-9AAE-8BEC1E29964D}"/>
              </a:ext>
            </a:extLst>
          </p:cNvPr>
          <p:cNvSpPr txBox="1"/>
          <p:nvPr/>
        </p:nvSpPr>
        <p:spPr>
          <a:xfrm>
            <a:off x="3295651" y="781386"/>
            <a:ext cx="6029710" cy="738664"/>
          </a:xfrm>
          <a:prstGeom prst="rect">
            <a:avLst/>
          </a:prstGeom>
          <a:noFill/>
        </p:spPr>
        <p:txBody>
          <a:bodyPr wrap="square" rtlCol="0">
            <a:spAutoFit/>
          </a:bodyPr>
          <a:lstStyle/>
          <a:p>
            <a:pPr algn="l"/>
            <a:r>
              <a:rPr lang="ja-JP" altLang="en-US" sz="1400" dirty="0"/>
              <a:t>典型的なヘイアウは石造りの土台に加え、カフナが祈祷を捧げる建物、神のお告げを受けるための塔、神像、供物を捧げる塔、太鼓を置く小屋などがあり、木の柵で囲まれていました。</a:t>
            </a:r>
            <a:endParaRPr kumimoji="1" lang="ja-JP" altLang="en-US" sz="1400" dirty="0"/>
          </a:p>
        </p:txBody>
      </p:sp>
    </p:spTree>
    <p:extLst>
      <p:ext uri="{BB962C8B-B14F-4D97-AF65-F5344CB8AC3E}">
        <p14:creationId xmlns:p14="http://schemas.microsoft.com/office/powerpoint/2010/main" val="39378045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4399D6D-D2BD-1448-CD94-C23465B39980}"/>
              </a:ext>
            </a:extLst>
          </p:cNvPr>
          <p:cNvSpPr>
            <a:spLocks noGrp="1"/>
          </p:cNvSpPr>
          <p:nvPr>
            <p:ph type="sldNum" sz="quarter" idx="12"/>
          </p:nvPr>
        </p:nvSpPr>
        <p:spPr/>
        <p:txBody>
          <a:bodyPr/>
          <a:lstStyle/>
          <a:p>
            <a:fld id="{CAA46EA8-3D2B-457B-8F4B-B2B8F733E4C4}" type="slidenum">
              <a:rPr kumimoji="1" lang="ja-JP" altLang="en-US" smtClean="0"/>
              <a:t>24</a:t>
            </a:fld>
            <a:endParaRPr kumimoji="1" lang="ja-JP" altLang="en-US"/>
          </a:p>
        </p:txBody>
      </p:sp>
      <p:sp>
        <p:nvSpPr>
          <p:cNvPr id="3" name="テキスト ボックス 2">
            <a:extLst>
              <a:ext uri="{FF2B5EF4-FFF2-40B4-BE49-F238E27FC236}">
                <a16:creationId xmlns:a16="http://schemas.microsoft.com/office/drawing/2014/main" id="{023F7B6F-AE72-FDC0-D3D3-67EAB643F152}"/>
              </a:ext>
            </a:extLst>
          </p:cNvPr>
          <p:cNvSpPr txBox="1"/>
          <p:nvPr/>
        </p:nvSpPr>
        <p:spPr>
          <a:xfrm>
            <a:off x="174169" y="624550"/>
            <a:ext cx="9414373" cy="1815882"/>
          </a:xfrm>
          <a:prstGeom prst="rect">
            <a:avLst/>
          </a:prstGeom>
          <a:noFill/>
        </p:spPr>
        <p:txBody>
          <a:bodyPr wrap="square" rtlCol="0">
            <a:spAutoFit/>
          </a:bodyPr>
          <a:lstStyle/>
          <a:p>
            <a:pPr algn="l"/>
            <a:r>
              <a:rPr kumimoji="1" lang="ja-JP" altLang="en-US" sz="1600" dirty="0"/>
              <a:t>（１）イースター島民は</a:t>
            </a:r>
            <a:r>
              <a:rPr kumimoji="1" lang="ja-JP" altLang="en-US" sz="1600" dirty="0">
                <a:solidFill>
                  <a:srgbClr val="FF0000"/>
                </a:solidFill>
              </a:rPr>
              <a:t>モアイの作り過ぎで文明が崩壊し自滅した</a:t>
            </a:r>
            <a:r>
              <a:rPr kumimoji="1" lang="ja-JP" altLang="en-US" sz="1600" dirty="0"/>
              <a:t>とする説がある。かつて島民は巨大ヤシの木材を燃料やカヌーや家屋といったインフラに使い、耕地を広げるためにも森を切り開いていった。さらに先祖をまつり部族（集落）の権威を高めるために祭祀に使うモアイを盛んに立てたことも</a:t>
            </a:r>
            <a:r>
              <a:rPr kumimoji="1" lang="ja-JP" altLang="en-US" sz="1600" dirty="0">
                <a:solidFill>
                  <a:srgbClr val="FF0000"/>
                </a:solidFill>
              </a:rPr>
              <a:t>森林の減少</a:t>
            </a:r>
            <a:r>
              <a:rPr kumimoji="1" lang="ja-JP" altLang="en-US" sz="1600" dirty="0"/>
              <a:t>に拍車をかけることになった。</a:t>
            </a:r>
            <a:endParaRPr kumimoji="1" lang="en-US" altLang="ja-JP" sz="1600" dirty="0"/>
          </a:p>
          <a:p>
            <a:pPr algn="l"/>
            <a:r>
              <a:rPr kumimoji="1" lang="ja-JP" altLang="en-US" sz="1600" dirty="0"/>
              <a:t>　森林が減少し土地の浸食などの環境悪化を招いたため、</a:t>
            </a:r>
            <a:r>
              <a:rPr kumimoji="1" lang="ja-JP" altLang="en-US" sz="1600" dirty="0">
                <a:solidFill>
                  <a:srgbClr val="FF0000"/>
                </a:solidFill>
              </a:rPr>
              <a:t>食糧や耕地などの資源を巡って部族間の緊張・対立が激化</a:t>
            </a:r>
            <a:r>
              <a:rPr kumimoji="1" lang="ja-JP" altLang="en-US" sz="1600" dirty="0"/>
              <a:t>することになった結果、ますます競って像を立て、</a:t>
            </a:r>
            <a:endParaRPr kumimoji="1" lang="en-US" altLang="ja-JP" sz="1600" dirty="0"/>
          </a:p>
          <a:p>
            <a:pPr algn="l"/>
            <a:r>
              <a:rPr kumimoji="1" lang="ja-JP" altLang="en-US" sz="1600" dirty="0">
                <a:solidFill>
                  <a:srgbClr val="FF0000"/>
                </a:solidFill>
              </a:rPr>
              <a:t>森林も狭まるという悪循環</a:t>
            </a:r>
            <a:r>
              <a:rPr kumimoji="1" lang="ja-JP" altLang="en-US" sz="1600" dirty="0"/>
              <a:t>に陥っていった。</a:t>
            </a:r>
          </a:p>
        </p:txBody>
      </p:sp>
      <p:grpSp>
        <p:nvGrpSpPr>
          <p:cNvPr id="6" name="グループ化 5">
            <a:extLst>
              <a:ext uri="{FF2B5EF4-FFF2-40B4-BE49-F238E27FC236}">
                <a16:creationId xmlns:a16="http://schemas.microsoft.com/office/drawing/2014/main" id="{17B64855-2481-3E1C-0F71-3B6038E4E200}"/>
              </a:ext>
            </a:extLst>
          </p:cNvPr>
          <p:cNvGrpSpPr/>
          <p:nvPr/>
        </p:nvGrpSpPr>
        <p:grpSpPr>
          <a:xfrm>
            <a:off x="7166473" y="1957715"/>
            <a:ext cx="2247900" cy="1685925"/>
            <a:chOff x="-949779" y="628649"/>
            <a:chExt cx="2247900" cy="1685925"/>
          </a:xfrm>
        </p:grpSpPr>
        <p:pic>
          <p:nvPicPr>
            <p:cNvPr id="2050" name="Picture 2" descr="top">
              <a:extLst>
                <a:ext uri="{FF2B5EF4-FFF2-40B4-BE49-F238E27FC236}">
                  <a16:creationId xmlns:a16="http://schemas.microsoft.com/office/drawing/2014/main" id="{7E65EB17-D3DA-1746-09BD-49D516C549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779" y="628649"/>
              <a:ext cx="2247900" cy="1685925"/>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93BE6F36-1858-E2F3-FC4E-CEDA1E44702D}"/>
                </a:ext>
              </a:extLst>
            </p:cNvPr>
            <p:cNvSpPr txBox="1"/>
            <p:nvPr/>
          </p:nvSpPr>
          <p:spPr>
            <a:xfrm>
              <a:off x="-908107" y="701159"/>
              <a:ext cx="1892312" cy="215444"/>
            </a:xfrm>
            <a:prstGeom prst="rect">
              <a:avLst/>
            </a:prstGeom>
            <a:solidFill>
              <a:schemeClr val="bg1"/>
            </a:solidFill>
          </p:spPr>
          <p:txBody>
            <a:bodyPr wrap="square">
              <a:spAutoFit/>
            </a:bodyPr>
            <a:lstStyle/>
            <a:p>
              <a:pPr algn="ctr"/>
              <a:r>
                <a:rPr lang="ja-JP" altLang="en-US" sz="800" dirty="0"/>
                <a:t>2022/07/13 04:32 ウェザーニュース</a:t>
              </a:r>
            </a:p>
          </p:txBody>
        </p:sp>
      </p:grpSp>
      <p:sp>
        <p:nvSpPr>
          <p:cNvPr id="7" name="テキスト ボックス 6">
            <a:extLst>
              <a:ext uri="{FF2B5EF4-FFF2-40B4-BE49-F238E27FC236}">
                <a16:creationId xmlns:a16="http://schemas.microsoft.com/office/drawing/2014/main" id="{28A8D341-2523-9826-4743-8F947549D83E}"/>
              </a:ext>
            </a:extLst>
          </p:cNvPr>
          <p:cNvSpPr txBox="1"/>
          <p:nvPr/>
        </p:nvSpPr>
        <p:spPr>
          <a:xfrm>
            <a:off x="263778" y="2503427"/>
            <a:ext cx="6678657" cy="1077218"/>
          </a:xfrm>
          <a:prstGeom prst="rect">
            <a:avLst/>
          </a:prstGeom>
          <a:noFill/>
        </p:spPr>
        <p:txBody>
          <a:bodyPr wrap="square" rtlCol="0">
            <a:spAutoFit/>
          </a:bodyPr>
          <a:lstStyle/>
          <a:p>
            <a:pPr algn="l"/>
            <a:r>
              <a:rPr kumimoji="1" lang="ja-JP" altLang="en-US" sz="1600" dirty="0"/>
              <a:t>　周囲から孤立した（隔離された）人口 </a:t>
            </a:r>
            <a:r>
              <a:rPr kumimoji="1" lang="en-US" altLang="ja-JP" sz="1600" dirty="0"/>
              <a:t>1 </a:t>
            </a:r>
            <a:r>
              <a:rPr kumimoji="1" lang="ja-JP" altLang="en-US" sz="1600" dirty="0"/>
              <a:t>万人の小さな島に </a:t>
            </a:r>
            <a:r>
              <a:rPr kumimoji="1" lang="en-US" altLang="ja-JP" sz="1600" dirty="0"/>
              <a:t>1,000 </a:t>
            </a:r>
            <a:r>
              <a:rPr kumimoji="1" lang="ja-JP" altLang="en-US" sz="1600" dirty="0"/>
              <a:t>体もの巨大なモアイ像が乱立した結果、</a:t>
            </a:r>
            <a:r>
              <a:rPr kumimoji="1" lang="ja-JP" altLang="en-US" sz="1600" dirty="0">
                <a:solidFill>
                  <a:srgbClr val="FF0000"/>
                </a:solidFill>
              </a:rPr>
              <a:t>最終的に森林が消滅</a:t>
            </a:r>
            <a:r>
              <a:rPr kumimoji="1" lang="ja-JP" altLang="en-US" sz="1600" dirty="0"/>
              <a:t>し、</a:t>
            </a:r>
            <a:r>
              <a:rPr kumimoji="1" lang="ja-JP" altLang="en-US" sz="1600" dirty="0">
                <a:solidFill>
                  <a:srgbClr val="FF0000"/>
                </a:solidFill>
              </a:rPr>
              <a:t>人口も激減</a:t>
            </a:r>
            <a:r>
              <a:rPr kumimoji="1" lang="ja-JP" altLang="en-US" sz="1600" dirty="0"/>
              <a:t>し、像が作られることもなくなり、当初は立っていた像は部族間の抗争で倒されてしまった（</a:t>
            </a:r>
            <a:r>
              <a:rPr kumimoji="1" lang="en-US" altLang="ja-JP" sz="1600" dirty="0"/>
              <a:t>or </a:t>
            </a:r>
            <a:r>
              <a:rPr kumimoji="1" lang="ja-JP" altLang="en-US" sz="1600" dirty="0"/>
              <a:t>地震でたおれちゃった？）。</a:t>
            </a:r>
          </a:p>
        </p:txBody>
      </p:sp>
      <p:sp>
        <p:nvSpPr>
          <p:cNvPr id="8" name="テキスト ボックス 7">
            <a:extLst>
              <a:ext uri="{FF2B5EF4-FFF2-40B4-BE49-F238E27FC236}">
                <a16:creationId xmlns:a16="http://schemas.microsoft.com/office/drawing/2014/main" id="{883155CC-BF87-92ED-42D6-A7E28DC47F96}"/>
              </a:ext>
            </a:extLst>
          </p:cNvPr>
          <p:cNvSpPr txBox="1"/>
          <p:nvPr/>
        </p:nvSpPr>
        <p:spPr>
          <a:xfrm>
            <a:off x="174170" y="3706635"/>
            <a:ext cx="9414373" cy="1323439"/>
          </a:xfrm>
          <a:prstGeom prst="rect">
            <a:avLst/>
          </a:prstGeom>
          <a:noFill/>
        </p:spPr>
        <p:txBody>
          <a:bodyPr wrap="square" rtlCol="0">
            <a:spAutoFit/>
          </a:bodyPr>
          <a:lstStyle/>
          <a:p>
            <a:pPr algn="l"/>
            <a:r>
              <a:rPr kumimoji="1" lang="ja-JP" altLang="en-US" sz="1600" dirty="0"/>
              <a:t>（２）実際に部族同士の争いがあったかどうかについては論争がある。部族の争いがあったにしては、人を殺すことを目的としたような殺傷能力のある「武器」が島内からほとんど発掘されていない。島内から発掘された </a:t>
            </a:r>
            <a:r>
              <a:rPr kumimoji="1" lang="en-US" altLang="ja-JP" sz="1600" dirty="0"/>
              <a:t>469 </a:t>
            </a:r>
            <a:r>
              <a:rPr kumimoji="1" lang="ja-JP" altLang="en-US" sz="1600" dirty="0"/>
              <a:t>個の頭骨を調べたところ、殺傷によると思われる切り傷の痕が見つかったのは、そのうちわずか </a:t>
            </a:r>
            <a:r>
              <a:rPr kumimoji="1" lang="en-US" altLang="ja-JP" sz="1600" dirty="0"/>
              <a:t>2 </a:t>
            </a:r>
            <a:r>
              <a:rPr kumimoji="1" lang="ja-JP" altLang="en-US" sz="1600" dirty="0"/>
              <a:t>個体だけだった。</a:t>
            </a:r>
            <a:r>
              <a:rPr kumimoji="1" lang="ja-JP" altLang="en-US" sz="1600" dirty="0">
                <a:solidFill>
                  <a:srgbClr val="FF0000"/>
                </a:solidFill>
              </a:rPr>
              <a:t>部族間抗争の存在については、研究が進むにつれて否定</a:t>
            </a:r>
            <a:r>
              <a:rPr kumimoji="1" lang="ja-JP" altLang="en-US" sz="1600" dirty="0"/>
              <a:t>されつつある。</a:t>
            </a:r>
            <a:endParaRPr kumimoji="1" lang="en-US" altLang="ja-JP" sz="1600" dirty="0"/>
          </a:p>
        </p:txBody>
      </p:sp>
      <p:sp>
        <p:nvSpPr>
          <p:cNvPr id="9" name="テキスト ボックス 8">
            <a:extLst>
              <a:ext uri="{FF2B5EF4-FFF2-40B4-BE49-F238E27FC236}">
                <a16:creationId xmlns:a16="http://schemas.microsoft.com/office/drawing/2014/main" id="{7C190788-04DE-0543-1955-CC0D5830F528}"/>
              </a:ext>
            </a:extLst>
          </p:cNvPr>
          <p:cNvSpPr txBox="1"/>
          <p:nvPr/>
        </p:nvSpPr>
        <p:spPr>
          <a:xfrm>
            <a:off x="174170" y="5059483"/>
            <a:ext cx="9324765" cy="830997"/>
          </a:xfrm>
          <a:prstGeom prst="rect">
            <a:avLst/>
          </a:prstGeom>
          <a:noFill/>
        </p:spPr>
        <p:txBody>
          <a:bodyPr wrap="square" rtlCol="0">
            <a:spAutoFit/>
          </a:bodyPr>
          <a:lstStyle/>
          <a:p>
            <a:pPr algn="l"/>
            <a:r>
              <a:rPr kumimoji="1" lang="ja-JP" altLang="en-US" sz="1600" dirty="0"/>
              <a:t>（３）イースター島民の人口が減ったのは、ヨーロッパ人による奴隷狩りが原因である可能性が高まっている。苛烈な奴隷狩りにより、島民の人口は</a:t>
            </a:r>
            <a:r>
              <a:rPr kumimoji="1" lang="en-US" altLang="ja-JP" sz="1600" dirty="0"/>
              <a:t>111</a:t>
            </a:r>
            <a:r>
              <a:rPr kumimoji="1" lang="ja-JP" altLang="en-US" sz="1600" dirty="0"/>
              <a:t>人まで減り、やがて疫病の流行が原因で絶滅したとされる。</a:t>
            </a:r>
            <a:endParaRPr kumimoji="1" lang="en-US" altLang="ja-JP" sz="1600" dirty="0"/>
          </a:p>
        </p:txBody>
      </p:sp>
      <p:sp>
        <p:nvSpPr>
          <p:cNvPr id="10" name="テキスト ボックス 9">
            <a:extLst>
              <a:ext uri="{FF2B5EF4-FFF2-40B4-BE49-F238E27FC236}">
                <a16:creationId xmlns:a16="http://schemas.microsoft.com/office/drawing/2014/main" id="{A3A9A636-E42E-793D-AE65-D181BD2B51B6}"/>
              </a:ext>
            </a:extLst>
          </p:cNvPr>
          <p:cNvSpPr txBox="1"/>
          <p:nvPr/>
        </p:nvSpPr>
        <p:spPr>
          <a:xfrm>
            <a:off x="414917" y="5890480"/>
            <a:ext cx="9076165" cy="830997"/>
          </a:xfrm>
          <a:prstGeom prst="rect">
            <a:avLst/>
          </a:prstGeom>
          <a:noFill/>
          <a:ln>
            <a:solidFill>
              <a:schemeClr val="tx1"/>
            </a:solidFill>
          </a:ln>
        </p:spPr>
        <p:txBody>
          <a:bodyPr wrap="square" rtlCol="0">
            <a:spAutoFit/>
          </a:bodyPr>
          <a:lstStyle/>
          <a:p>
            <a:pPr algn="l"/>
            <a:r>
              <a:rPr kumimoji="1" lang="ja-JP" altLang="en-US" sz="1600" dirty="0"/>
              <a:t>　いずれにせよ、ヤシの木しかない隔離された生態系において再生産できないまでヤシの森林を消費したら、その地で生活を持続させることは不可能である（住居、船を製造できない）。</a:t>
            </a:r>
            <a:endParaRPr kumimoji="1" lang="en-US" altLang="ja-JP" sz="1600" dirty="0"/>
          </a:p>
          <a:p>
            <a:pPr algn="l"/>
            <a:r>
              <a:rPr kumimoji="1" lang="ja-JP" altLang="en-US" sz="1600" dirty="0"/>
              <a:t>　　　</a:t>
            </a:r>
            <a:r>
              <a:rPr kumimoji="1" lang="ja-JP" altLang="en-US" sz="1600" dirty="0">
                <a:solidFill>
                  <a:srgbClr val="FF0000"/>
                </a:solidFill>
              </a:rPr>
              <a:t>ヤシの木が成熟するまでに </a:t>
            </a:r>
            <a:r>
              <a:rPr kumimoji="1" lang="en-US" altLang="ja-JP" sz="1600" dirty="0">
                <a:solidFill>
                  <a:srgbClr val="FF0000"/>
                </a:solidFill>
              </a:rPr>
              <a:t>8–10 </a:t>
            </a:r>
            <a:r>
              <a:rPr kumimoji="1" lang="ja-JP" altLang="en-US" sz="1600" dirty="0">
                <a:solidFill>
                  <a:srgbClr val="FF0000"/>
                </a:solidFill>
              </a:rPr>
              <a:t>年かかる</a:t>
            </a:r>
          </a:p>
        </p:txBody>
      </p:sp>
      <p:sp>
        <p:nvSpPr>
          <p:cNvPr id="11" name="テキスト ボックス 10">
            <a:extLst>
              <a:ext uri="{FF2B5EF4-FFF2-40B4-BE49-F238E27FC236}">
                <a16:creationId xmlns:a16="http://schemas.microsoft.com/office/drawing/2014/main" id="{3C390A17-EE3D-5049-8748-1BD7FED75D6A}"/>
              </a:ext>
            </a:extLst>
          </p:cNvPr>
          <p:cNvSpPr txBox="1"/>
          <p:nvPr/>
        </p:nvSpPr>
        <p:spPr>
          <a:xfrm>
            <a:off x="414917" y="71073"/>
            <a:ext cx="9414373" cy="400110"/>
          </a:xfrm>
          <a:prstGeom prst="rect">
            <a:avLst/>
          </a:prstGeom>
          <a:noFill/>
        </p:spPr>
        <p:txBody>
          <a:bodyPr wrap="square" rtlCol="0">
            <a:spAutoFit/>
          </a:bodyPr>
          <a:lstStyle/>
          <a:p>
            <a:pPr algn="l"/>
            <a:r>
              <a:rPr kumimoji="1" lang="ja-JP" altLang="en-US" sz="2000" b="1" dirty="0"/>
              <a:t>モアイの後、イースター島でなにがあった？</a:t>
            </a:r>
            <a:endParaRPr kumimoji="1" lang="en-US" altLang="ja-JP" sz="2000" b="1" dirty="0"/>
          </a:p>
        </p:txBody>
      </p:sp>
    </p:spTree>
    <p:extLst>
      <p:ext uri="{BB962C8B-B14F-4D97-AF65-F5344CB8AC3E}">
        <p14:creationId xmlns:p14="http://schemas.microsoft.com/office/powerpoint/2010/main" val="1384152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C51B9AE-1261-5A12-AA00-79BE761943B4}"/>
              </a:ext>
            </a:extLst>
          </p:cNvPr>
          <p:cNvSpPr>
            <a:spLocks noGrp="1"/>
          </p:cNvSpPr>
          <p:nvPr>
            <p:ph type="sldNum" sz="quarter" idx="12"/>
          </p:nvPr>
        </p:nvSpPr>
        <p:spPr/>
        <p:txBody>
          <a:bodyPr/>
          <a:lstStyle/>
          <a:p>
            <a:fld id="{CAA46EA8-3D2B-457B-8F4B-B2B8F733E4C4}" type="slidenum">
              <a:rPr kumimoji="1" lang="ja-JP" altLang="en-US" smtClean="0"/>
              <a:t>25</a:t>
            </a:fld>
            <a:endParaRPr kumimoji="1" lang="ja-JP" altLang="en-US"/>
          </a:p>
        </p:txBody>
      </p:sp>
      <p:sp>
        <p:nvSpPr>
          <p:cNvPr id="4" name="テキスト ボックス 3">
            <a:extLst>
              <a:ext uri="{FF2B5EF4-FFF2-40B4-BE49-F238E27FC236}">
                <a16:creationId xmlns:a16="http://schemas.microsoft.com/office/drawing/2014/main" id="{C1EB60E7-AB42-1B0B-7398-F8E6E8A77226}"/>
              </a:ext>
            </a:extLst>
          </p:cNvPr>
          <p:cNvSpPr txBox="1"/>
          <p:nvPr/>
        </p:nvSpPr>
        <p:spPr>
          <a:xfrm>
            <a:off x="255181" y="389836"/>
            <a:ext cx="5411972" cy="3108543"/>
          </a:xfrm>
          <a:prstGeom prst="rect">
            <a:avLst/>
          </a:prstGeom>
          <a:noFill/>
        </p:spPr>
        <p:txBody>
          <a:bodyPr wrap="square">
            <a:spAutoFit/>
          </a:bodyPr>
          <a:lstStyle/>
          <a:p>
            <a:r>
              <a:rPr lang="ja-JP" altLang="en-US" sz="1400" dirty="0"/>
              <a:t>バイフ（Vaihu）</a:t>
            </a:r>
          </a:p>
          <a:p>
            <a:endParaRPr lang="ja-JP" altLang="en-US" sz="1400" dirty="0">
              <a:solidFill>
                <a:srgbClr val="FF0000"/>
              </a:solidFill>
            </a:endParaRPr>
          </a:p>
          <a:p>
            <a:r>
              <a:rPr lang="ja-JP" altLang="en-US" sz="1400" dirty="0">
                <a:solidFill>
                  <a:srgbClr val="FF0000"/>
                </a:solidFill>
              </a:rPr>
              <a:t>　17世紀頃から19世紀前半のモアイ倒し戦争</a:t>
            </a:r>
            <a:r>
              <a:rPr lang="ja-JP" altLang="en-US" sz="1400" dirty="0"/>
              <a:t>により倒されたモアイ（フリモアイ）8体がうつ伏せに倒れています。 なぜ戦争したのか？については食料不足による部族間の抗争をはじめ諸説があります。</a:t>
            </a:r>
          </a:p>
          <a:p>
            <a:r>
              <a:rPr lang="ja-JP" altLang="en-US" sz="1400" dirty="0"/>
              <a:t>　いずれにしても</a:t>
            </a:r>
            <a:r>
              <a:rPr lang="ja-JP" altLang="en-US" sz="1400" dirty="0">
                <a:solidFill>
                  <a:srgbClr val="FF0000"/>
                </a:solidFill>
              </a:rPr>
              <a:t>負けた部族の象徴でもあるモアイ像は倒され</a:t>
            </a:r>
            <a:r>
              <a:rPr lang="ja-JP" altLang="en-US" sz="1400" dirty="0"/>
              <a:t>、モアイの眼にはマナ（MANA）という聖なる力があると信じられていたため、</a:t>
            </a:r>
            <a:r>
              <a:rPr lang="ja-JP" altLang="en-US" sz="1400" dirty="0">
                <a:solidFill>
                  <a:srgbClr val="FF0000"/>
                </a:solidFill>
              </a:rPr>
              <a:t>眼が抜き取られ、破壊され、さらにすべてのモアイは顔を地面に埋めるようにうつ伏せにされています</a:t>
            </a:r>
            <a:r>
              <a:rPr lang="ja-JP" altLang="en-US" sz="1400" dirty="0"/>
              <a:t>。</a:t>
            </a:r>
          </a:p>
          <a:p>
            <a:r>
              <a:rPr lang="ja-JP" altLang="en-US" sz="1400" dirty="0"/>
              <a:t>アフ（モアイの基底部）の前にある飛び石の輪の中では葬儀が執り行われたようです。死者を布で巻き、安置した状態で数ヶ月放置し、禽獣類によって処理された後、骨だけになってから骨を海で洗ってアフに埋めたとされています。</a:t>
            </a:r>
          </a:p>
        </p:txBody>
      </p:sp>
      <p:pic>
        <p:nvPicPr>
          <p:cNvPr id="4098" name="Picture 2">
            <a:extLst>
              <a:ext uri="{FF2B5EF4-FFF2-40B4-BE49-F238E27FC236}">
                <a16:creationId xmlns:a16="http://schemas.microsoft.com/office/drawing/2014/main" id="{D2DFC55C-BE0B-2AC6-80E4-2DAF79575B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1004" y="859134"/>
            <a:ext cx="3589862" cy="2022289"/>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7C4B90DF-427E-EF70-1B17-35C03D517F12}"/>
              </a:ext>
            </a:extLst>
          </p:cNvPr>
          <p:cNvSpPr txBox="1"/>
          <p:nvPr/>
        </p:nvSpPr>
        <p:spPr>
          <a:xfrm>
            <a:off x="255181" y="3645814"/>
            <a:ext cx="5411972" cy="2893100"/>
          </a:xfrm>
          <a:prstGeom prst="rect">
            <a:avLst/>
          </a:prstGeom>
          <a:noFill/>
        </p:spPr>
        <p:txBody>
          <a:bodyPr wrap="square" rtlCol="0">
            <a:spAutoFit/>
          </a:bodyPr>
          <a:lstStyle/>
          <a:p>
            <a:pPr algn="l"/>
            <a:r>
              <a:rPr kumimoji="1" lang="ja-JP" altLang="en-US" sz="1400" dirty="0"/>
              <a:t>アナ・テ・パフ（</a:t>
            </a:r>
            <a:r>
              <a:rPr kumimoji="1" lang="en-US" altLang="ja-JP" sz="1400" dirty="0"/>
              <a:t>Ana </a:t>
            </a:r>
            <a:r>
              <a:rPr kumimoji="1" lang="en-US" altLang="ja-JP" sz="1400" dirty="0" err="1"/>
              <a:t>Te</a:t>
            </a:r>
            <a:r>
              <a:rPr kumimoji="1" lang="en-US" altLang="ja-JP" sz="1400" dirty="0"/>
              <a:t> </a:t>
            </a:r>
            <a:r>
              <a:rPr kumimoji="1" lang="en-US" altLang="ja-JP" sz="1400" dirty="0" err="1"/>
              <a:t>Pahu</a:t>
            </a:r>
            <a:r>
              <a:rPr kumimoji="1" lang="ja-JP" altLang="en-US" sz="1400" dirty="0"/>
              <a:t>）</a:t>
            </a:r>
          </a:p>
          <a:p>
            <a:pPr algn="l"/>
            <a:endParaRPr kumimoji="1" lang="ja-JP" altLang="en-US" sz="1400" dirty="0"/>
          </a:p>
          <a:p>
            <a:pPr algn="l"/>
            <a:r>
              <a:rPr kumimoji="1" lang="ja-JP" altLang="en-US" sz="1400" dirty="0">
                <a:solidFill>
                  <a:srgbClr val="FF0000"/>
                </a:solidFill>
              </a:rPr>
              <a:t>　海底火山の隆起</a:t>
            </a:r>
            <a:r>
              <a:rPr kumimoji="1" lang="ja-JP" altLang="en-US" sz="1400" dirty="0"/>
              <a:t>により</a:t>
            </a:r>
            <a:r>
              <a:rPr kumimoji="1" lang="ja-JP" altLang="en-US" sz="1400" dirty="0">
                <a:solidFill>
                  <a:srgbClr val="FF0000"/>
                </a:solidFill>
              </a:rPr>
              <a:t>島には無数の洞窟（アナ）</a:t>
            </a:r>
            <a:r>
              <a:rPr kumimoji="1" lang="ja-JP" altLang="en-US" sz="1400" dirty="0"/>
              <a:t>があります。その中でもここの洞窟は最大規模で全長約</a:t>
            </a:r>
            <a:r>
              <a:rPr kumimoji="1" lang="en-US" altLang="ja-JP" sz="1400" dirty="0"/>
              <a:t>900</a:t>
            </a:r>
            <a:r>
              <a:rPr kumimoji="1" lang="ja-JP" altLang="en-US" sz="1400" dirty="0"/>
              <a:t>メートルあります。 このアナ・テ・パフにはかつて人も住んでいたと推測されており、かまども残されています。</a:t>
            </a:r>
          </a:p>
          <a:p>
            <a:pPr algn="l"/>
            <a:r>
              <a:rPr kumimoji="1" lang="ja-JP" altLang="en-US" sz="1400" dirty="0"/>
              <a:t>　洞窟には</a:t>
            </a:r>
            <a:r>
              <a:rPr kumimoji="1" lang="en-US" altLang="ja-JP" sz="1400" dirty="0"/>
              <a:t>19</a:t>
            </a:r>
            <a:r>
              <a:rPr kumimoji="1" lang="ja-JP" altLang="en-US" sz="1400" dirty="0"/>
              <a:t>世紀ころの西洋人らによる奴隷狩りから逃れる為、村人たちが隠れていたとも推察され島の歴史を窺う上で興味深い洞窟でもあります。</a:t>
            </a:r>
          </a:p>
          <a:p>
            <a:pPr algn="l"/>
            <a:r>
              <a:rPr kumimoji="1" lang="ja-JP" altLang="en-US" sz="1400" dirty="0"/>
              <a:t>　</a:t>
            </a:r>
            <a:r>
              <a:rPr kumimoji="1" lang="en-US" altLang="ja-JP" sz="1400" dirty="0">
                <a:solidFill>
                  <a:srgbClr val="FF0000"/>
                </a:solidFill>
              </a:rPr>
              <a:t>18</a:t>
            </a:r>
            <a:r>
              <a:rPr kumimoji="1" lang="ja-JP" altLang="en-US" sz="1400" dirty="0">
                <a:solidFill>
                  <a:srgbClr val="FF0000"/>
                </a:solidFill>
              </a:rPr>
              <a:t>世紀から</a:t>
            </a:r>
            <a:r>
              <a:rPr kumimoji="1" lang="en-US" altLang="ja-JP" sz="1400" dirty="0">
                <a:solidFill>
                  <a:srgbClr val="FF0000"/>
                </a:solidFill>
              </a:rPr>
              <a:t>19</a:t>
            </a:r>
            <a:r>
              <a:rPr kumimoji="1" lang="ja-JP" altLang="en-US" sz="1400" dirty="0">
                <a:solidFill>
                  <a:srgbClr val="FF0000"/>
                </a:solidFill>
              </a:rPr>
              <a:t>世紀にかけて欧米人により島民らが奴隷として連れ出され</a:t>
            </a:r>
            <a:r>
              <a:rPr kumimoji="1" lang="ja-JP" altLang="en-US" sz="1400" dirty="0"/>
              <a:t>、のみならず島の外から持ち込まれた天然痘などに感染し、イースター島の人口は激減し、絶滅寸前まで追い込まれ</a:t>
            </a:r>
            <a:r>
              <a:rPr kumimoji="1" lang="en-US" altLang="ja-JP" sz="1400" dirty="0"/>
              <a:t>1872</a:t>
            </a:r>
            <a:r>
              <a:rPr kumimoji="1" lang="ja-JP" altLang="en-US" sz="1400" dirty="0"/>
              <a:t>年当時、島民はわずか</a:t>
            </a:r>
            <a:r>
              <a:rPr kumimoji="1" lang="en-US" altLang="ja-JP" sz="1400" dirty="0"/>
              <a:t>111</a:t>
            </a:r>
            <a:r>
              <a:rPr kumimoji="1" lang="ja-JP" altLang="en-US" sz="1400" dirty="0"/>
              <a:t>人だったそうです</a:t>
            </a:r>
          </a:p>
        </p:txBody>
      </p:sp>
      <p:pic>
        <p:nvPicPr>
          <p:cNvPr id="4100" name="Picture 4">
            <a:extLst>
              <a:ext uri="{FF2B5EF4-FFF2-40B4-BE49-F238E27FC236}">
                <a16:creationId xmlns:a16="http://schemas.microsoft.com/office/drawing/2014/main" id="{58A31178-673A-CE1E-3072-0EB031A93A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1004" y="3645814"/>
            <a:ext cx="3318896" cy="2489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8920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BE33B94B-7E96-D8BA-A78C-4DC1CD41C6DD}"/>
              </a:ext>
            </a:extLst>
          </p:cNvPr>
          <p:cNvSpPr>
            <a:spLocks noGrp="1"/>
          </p:cNvSpPr>
          <p:nvPr>
            <p:ph type="sldNum" sz="quarter" idx="12"/>
          </p:nvPr>
        </p:nvSpPr>
        <p:spPr/>
        <p:txBody>
          <a:bodyPr/>
          <a:lstStyle/>
          <a:p>
            <a:fld id="{CAA46EA8-3D2B-457B-8F4B-B2B8F733E4C4}" type="slidenum">
              <a:rPr kumimoji="1" lang="ja-JP" altLang="en-US" smtClean="0"/>
              <a:t>26</a:t>
            </a:fld>
            <a:endParaRPr kumimoji="1" lang="ja-JP" altLang="en-US"/>
          </a:p>
        </p:txBody>
      </p:sp>
      <p:sp>
        <p:nvSpPr>
          <p:cNvPr id="4" name="テキスト ボックス 3">
            <a:extLst>
              <a:ext uri="{FF2B5EF4-FFF2-40B4-BE49-F238E27FC236}">
                <a16:creationId xmlns:a16="http://schemas.microsoft.com/office/drawing/2014/main" id="{37962BEB-DF1D-CE2A-FCFE-CD6CBB163E95}"/>
              </a:ext>
            </a:extLst>
          </p:cNvPr>
          <p:cNvSpPr txBox="1"/>
          <p:nvPr/>
        </p:nvSpPr>
        <p:spPr>
          <a:xfrm>
            <a:off x="391632" y="247699"/>
            <a:ext cx="9122735" cy="1077218"/>
          </a:xfrm>
          <a:prstGeom prst="rect">
            <a:avLst/>
          </a:prstGeom>
          <a:noFill/>
        </p:spPr>
        <p:txBody>
          <a:bodyPr wrap="square">
            <a:spAutoFit/>
          </a:bodyPr>
          <a:lstStyle/>
          <a:p>
            <a:r>
              <a:rPr lang="ja-JP" altLang="en-US" sz="1600" dirty="0"/>
              <a:t>　島の人口の増加などが原因で、17世紀頃からモアイ像は倒されるようになったと考えられている。敵の部族のモアイを倒すことによってマナ（魔力）を奪おうとしたという説がある。かつてモアイ像には目玉が付いていたが、マナを持つ目玉をまず取って部族を滅ぼそうとした、という説もある。うつろに見える目の空洞部分には、たしかに目玉が付いていても不思議はない・</a:t>
            </a:r>
          </a:p>
        </p:txBody>
      </p:sp>
      <p:sp>
        <p:nvSpPr>
          <p:cNvPr id="5" name="テキスト ボックス 4">
            <a:extLst>
              <a:ext uri="{FF2B5EF4-FFF2-40B4-BE49-F238E27FC236}">
                <a16:creationId xmlns:a16="http://schemas.microsoft.com/office/drawing/2014/main" id="{5EF6E53C-308C-C73D-C196-C505EBA34521}"/>
              </a:ext>
            </a:extLst>
          </p:cNvPr>
          <p:cNvSpPr txBox="1"/>
          <p:nvPr/>
        </p:nvSpPr>
        <p:spPr>
          <a:xfrm>
            <a:off x="421376" y="4816649"/>
            <a:ext cx="5910437" cy="1569660"/>
          </a:xfrm>
          <a:prstGeom prst="rect">
            <a:avLst/>
          </a:prstGeom>
          <a:noFill/>
        </p:spPr>
        <p:txBody>
          <a:bodyPr wrap="square" rtlCol="0">
            <a:spAutoFit/>
          </a:bodyPr>
          <a:lstStyle/>
          <a:p>
            <a:pPr algn="l"/>
            <a:r>
              <a:rPr kumimoji="1" lang="ja-JP" altLang="en-US" sz="1600" dirty="0"/>
              <a:t>　モアイの切り出し場、すなわち「製作工場」であったラノララクの裾野の草の斜面には、作りかけのモアイ像がなんと</a:t>
            </a:r>
            <a:r>
              <a:rPr kumimoji="1" lang="en-US" altLang="ja-JP" sz="1600" dirty="0"/>
              <a:t>280</a:t>
            </a:r>
            <a:r>
              <a:rPr kumimoji="1" lang="ja-JP" altLang="en-US" sz="1600" dirty="0"/>
              <a:t>体も放置されて点在している。あるものは倒れ、あるものは土に埋もれ、かなり大きなものも切り出す直前の状態で横たわったままだ。まるで、</a:t>
            </a:r>
            <a:r>
              <a:rPr kumimoji="1" lang="ja-JP" altLang="en-US" sz="1600" dirty="0">
                <a:solidFill>
                  <a:srgbClr val="FF0000"/>
                </a:solidFill>
              </a:rPr>
              <a:t>モアイ作りの人々が突然に姿を消してしまったかのよう</a:t>
            </a:r>
            <a:r>
              <a:rPr kumimoji="1" lang="ja-JP" altLang="en-US" sz="1600" dirty="0"/>
              <a:t>だ。</a:t>
            </a:r>
          </a:p>
        </p:txBody>
      </p:sp>
      <p:pic>
        <p:nvPicPr>
          <p:cNvPr id="7170" name="Picture 2">
            <a:extLst>
              <a:ext uri="{FF2B5EF4-FFF2-40B4-BE49-F238E27FC236}">
                <a16:creationId xmlns:a16="http://schemas.microsoft.com/office/drawing/2014/main" id="{4E67DF77-8B17-3161-35B6-45E1F8D3C0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3955" y="1433115"/>
            <a:ext cx="2838627" cy="188768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ラパヌイ、イースター島：モアイの眼下 | チリ | Got2Globe">
            <a:extLst>
              <a:ext uri="{FF2B5EF4-FFF2-40B4-BE49-F238E27FC236}">
                <a16:creationId xmlns:a16="http://schemas.microsoft.com/office/drawing/2014/main" id="{A2A5FDBD-4F78-1704-3747-A7476842DB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5997" y="3537199"/>
            <a:ext cx="2838627" cy="1888779"/>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グループ化 11">
            <a:extLst>
              <a:ext uri="{FF2B5EF4-FFF2-40B4-BE49-F238E27FC236}">
                <a16:creationId xmlns:a16="http://schemas.microsoft.com/office/drawing/2014/main" id="{AC7C3576-CEFD-A046-3131-727BA19CD465}"/>
              </a:ext>
            </a:extLst>
          </p:cNvPr>
          <p:cNvGrpSpPr/>
          <p:nvPr/>
        </p:nvGrpSpPr>
        <p:grpSpPr>
          <a:xfrm>
            <a:off x="899004" y="1613901"/>
            <a:ext cx="4955180" cy="2481941"/>
            <a:chOff x="312900" y="1548587"/>
            <a:chExt cx="4955180" cy="2481941"/>
          </a:xfrm>
        </p:grpSpPr>
        <p:sp>
          <p:nvSpPr>
            <p:cNvPr id="3" name="テキスト ボックス 2">
              <a:extLst>
                <a:ext uri="{FF2B5EF4-FFF2-40B4-BE49-F238E27FC236}">
                  <a16:creationId xmlns:a16="http://schemas.microsoft.com/office/drawing/2014/main" id="{78A88E68-07F2-E88F-8A88-38DB2624737F}"/>
                </a:ext>
              </a:extLst>
            </p:cNvPr>
            <p:cNvSpPr txBox="1"/>
            <p:nvPr/>
          </p:nvSpPr>
          <p:spPr>
            <a:xfrm>
              <a:off x="312900" y="3680698"/>
              <a:ext cx="3033950" cy="307777"/>
            </a:xfrm>
            <a:prstGeom prst="rect">
              <a:avLst/>
            </a:prstGeom>
            <a:noFill/>
          </p:spPr>
          <p:txBody>
            <a:bodyPr wrap="square" rtlCol="0">
              <a:spAutoFit/>
            </a:bodyPr>
            <a:lstStyle/>
            <a:p>
              <a:pPr algn="l"/>
              <a:r>
                <a:rPr kumimoji="1" lang="ja-JP" altLang="en-US" sz="1400" dirty="0"/>
                <a:t>白いサンゴと赤い石でつくられた目</a:t>
              </a:r>
            </a:p>
          </p:txBody>
        </p:sp>
        <p:pic>
          <p:nvPicPr>
            <p:cNvPr id="10" name="Picture 6">
              <a:extLst>
                <a:ext uri="{FF2B5EF4-FFF2-40B4-BE49-F238E27FC236}">
                  <a16:creationId xmlns:a16="http://schemas.microsoft.com/office/drawing/2014/main" id="{6F2281B1-C7F3-0321-4035-7D2E23C7C0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6624" y="1548587"/>
              <a:ext cx="1861456" cy="24819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a:extLst>
                <a:ext uri="{FF2B5EF4-FFF2-40B4-BE49-F238E27FC236}">
                  <a16:creationId xmlns:a16="http://schemas.microsoft.com/office/drawing/2014/main" id="{EBE99ACE-5D12-2E54-4CA8-3983E2D34C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700" y="1556815"/>
              <a:ext cx="2678960" cy="200922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6709312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A82140D-3567-A639-E1A4-5F4F586CE568}"/>
              </a:ext>
            </a:extLst>
          </p:cNvPr>
          <p:cNvSpPr>
            <a:spLocks noGrp="1"/>
          </p:cNvSpPr>
          <p:nvPr>
            <p:ph type="sldNum" sz="quarter" idx="12"/>
          </p:nvPr>
        </p:nvSpPr>
        <p:spPr/>
        <p:txBody>
          <a:bodyPr/>
          <a:lstStyle/>
          <a:p>
            <a:fld id="{CAA46EA8-3D2B-457B-8F4B-B2B8F733E4C4}" type="slidenum">
              <a:rPr kumimoji="1" lang="ja-JP" altLang="en-US" smtClean="0"/>
              <a:t>27</a:t>
            </a:fld>
            <a:endParaRPr kumimoji="1" lang="ja-JP" altLang="en-US"/>
          </a:p>
        </p:txBody>
      </p:sp>
      <p:pic>
        <p:nvPicPr>
          <p:cNvPr id="7170" name="Picture 2">
            <a:extLst>
              <a:ext uri="{FF2B5EF4-FFF2-40B4-BE49-F238E27FC236}">
                <a16:creationId xmlns:a16="http://schemas.microsoft.com/office/drawing/2014/main" id="{1C5A9210-FE74-1358-73A5-B44D144BDD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697" y="4441850"/>
            <a:ext cx="8057843" cy="232954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グループ化 5">
            <a:extLst>
              <a:ext uri="{FF2B5EF4-FFF2-40B4-BE49-F238E27FC236}">
                <a16:creationId xmlns:a16="http://schemas.microsoft.com/office/drawing/2014/main" id="{B210DC09-5230-2C89-D74D-0AE9B2EEC4B7}"/>
              </a:ext>
            </a:extLst>
          </p:cNvPr>
          <p:cNvGrpSpPr/>
          <p:nvPr/>
        </p:nvGrpSpPr>
        <p:grpSpPr>
          <a:xfrm>
            <a:off x="657697" y="2529000"/>
            <a:ext cx="8567266" cy="1800000"/>
            <a:chOff x="697657" y="4321059"/>
            <a:chExt cx="8567266" cy="1800000"/>
          </a:xfrm>
        </p:grpSpPr>
        <p:pic>
          <p:nvPicPr>
            <p:cNvPr id="4" name="図 3" descr="動物園で砂の上にある岩&#10;&#10;中程度の精度で自動的に生成された説明">
              <a:extLst>
                <a:ext uri="{FF2B5EF4-FFF2-40B4-BE49-F238E27FC236}">
                  <a16:creationId xmlns:a16="http://schemas.microsoft.com/office/drawing/2014/main" id="{5F02DE62-4EA1-CCDA-F026-9340E61E01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5991" y="4321059"/>
              <a:ext cx="2707499" cy="1800000"/>
            </a:xfrm>
            <a:prstGeom prst="rect">
              <a:avLst/>
            </a:prstGeom>
          </p:spPr>
        </p:pic>
        <p:pic>
          <p:nvPicPr>
            <p:cNvPr id="2058" name="Picture 10" descr="イースター島 製作途中のモアイ像 [3446013]の写真素材 - アフロ">
              <a:extLst>
                <a:ext uri="{FF2B5EF4-FFF2-40B4-BE49-F238E27FC236}">
                  <a16:creationId xmlns:a16="http://schemas.microsoft.com/office/drawing/2014/main" id="{50400196-74F4-9A3E-9A5A-2C44C9E676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7657" y="4321059"/>
              <a:ext cx="227848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なぜイースター島の先住民はモアイ像を残して絶滅したのか…島に上陸したヨーロッパ人が見た衝撃の光景 最後に作られたモアイ像が意味すること |  PRESIDENT Online（プレジデントオンライン）">
              <a:extLst>
                <a:ext uri="{FF2B5EF4-FFF2-40B4-BE49-F238E27FC236}">
                  <a16:creationId xmlns:a16="http://schemas.microsoft.com/office/drawing/2014/main" id="{AB002042-6CFE-7373-3E07-4AA9BD6C1E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3343" y="4321059"/>
              <a:ext cx="3201580" cy="1800000"/>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テキスト ボックス 2">
            <a:extLst>
              <a:ext uri="{FF2B5EF4-FFF2-40B4-BE49-F238E27FC236}">
                <a16:creationId xmlns:a16="http://schemas.microsoft.com/office/drawing/2014/main" id="{717CDD17-7082-C871-76C4-A3330BC26118}"/>
              </a:ext>
            </a:extLst>
          </p:cNvPr>
          <p:cNvSpPr txBox="1"/>
          <p:nvPr/>
        </p:nvSpPr>
        <p:spPr>
          <a:xfrm>
            <a:off x="140910" y="174160"/>
            <a:ext cx="9624179" cy="1077218"/>
          </a:xfrm>
          <a:prstGeom prst="rect">
            <a:avLst/>
          </a:prstGeom>
          <a:noFill/>
        </p:spPr>
        <p:txBody>
          <a:bodyPr wrap="square" rtlCol="0">
            <a:spAutoFit/>
          </a:bodyPr>
          <a:lstStyle/>
          <a:p>
            <a:pPr algn="l"/>
            <a:r>
              <a:rPr kumimoji="1" lang="ja-JP" altLang="en-US" sz="1600" dirty="0">
                <a:solidFill>
                  <a:srgbClr val="FF0000"/>
                </a:solidFill>
              </a:rPr>
              <a:t>モアイ像を量産するようになってモアイ製作の専門職が成立</a:t>
            </a:r>
            <a:r>
              <a:rPr kumimoji="1" lang="ja-JP" altLang="en-US" sz="1600" dirty="0"/>
              <a:t>したために、</a:t>
            </a:r>
            <a:r>
              <a:rPr kumimoji="1" lang="ja-JP" altLang="en-US" sz="1600" dirty="0">
                <a:solidFill>
                  <a:srgbClr val="FF0000"/>
                </a:solidFill>
              </a:rPr>
              <a:t>モアイ像製作の「途中止め」が起きた</a:t>
            </a:r>
            <a:r>
              <a:rPr kumimoji="1" lang="ja-JP" altLang="en-US" sz="1600" dirty="0"/>
              <a:t>。</a:t>
            </a:r>
            <a:endParaRPr kumimoji="1" lang="en-US" altLang="ja-JP" sz="1600" dirty="0"/>
          </a:p>
          <a:p>
            <a:pPr algn="l"/>
            <a:r>
              <a:rPr kumimoji="1" lang="ja-JP" altLang="en-US" sz="1600" dirty="0"/>
              <a:t>　モアイ像を必要とした者が自身で製作したならば、「途中止め」は起こりえなく、天災や他国の侵略のような社会の急変でない限りは、とりあえずその時製作していたモアイ像を完成させたはず。</a:t>
            </a:r>
          </a:p>
        </p:txBody>
      </p:sp>
      <p:sp>
        <p:nvSpPr>
          <p:cNvPr id="5" name="テキスト ボックス 4">
            <a:extLst>
              <a:ext uri="{FF2B5EF4-FFF2-40B4-BE49-F238E27FC236}">
                <a16:creationId xmlns:a16="http://schemas.microsoft.com/office/drawing/2014/main" id="{95699F20-3A59-D358-7961-50A0A5E7C250}"/>
              </a:ext>
            </a:extLst>
          </p:cNvPr>
          <p:cNvSpPr txBox="1"/>
          <p:nvPr/>
        </p:nvSpPr>
        <p:spPr>
          <a:xfrm>
            <a:off x="390678" y="1300838"/>
            <a:ext cx="8725026" cy="107721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　材料となった石材は凝灰岩であり、採石の中心は「ラノ・ララク」と呼ばれる直径約</a:t>
            </a:r>
            <a:r>
              <a:rPr kumimoji="1" lang="en-US" altLang="ja-JP" sz="16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550</a:t>
            </a:r>
            <a:r>
              <a:rPr kumimoji="1" lang="ja-JP" altLang="en-US" sz="16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メートルの噴火口跡で、</a:t>
            </a:r>
            <a:r>
              <a:rPr kumimoji="1" lang="ja-JP" altLang="en-US" sz="16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現在でも完成前のあらゆる段階の石像が散乱する彫る道具とともに残されている</a:t>
            </a:r>
            <a:r>
              <a:rPr kumimoji="1" lang="ja-JP" altLang="en-US" sz="16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a:t>
            </a:r>
            <a:endParaRPr kumimoji="1" lang="en-US" altLang="ja-JP" sz="16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	</a:t>
            </a:r>
            <a:r>
              <a:rPr kumimoji="1" lang="ja-JP" altLang="en-US" sz="16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 お片付けしていない＝</a:t>
            </a:r>
            <a:r>
              <a:rPr kumimoji="1" lang="ja-JP" altLang="en-US" sz="1600" b="0" i="0" u="none" strike="noStrike" kern="1200" cap="none" spc="0" normalizeH="0" baseline="0" noProof="0" dirty="0">
                <a:ln>
                  <a:noFill/>
                </a:ln>
                <a:solidFill>
                  <a:srgbClr val="FF0000"/>
                </a:solidFill>
                <a:effectLst/>
                <a:uLnTx/>
                <a:uFillTx/>
                <a:latin typeface="Aptos" panose="02110004020202020204"/>
                <a:ea typeface="游ゴシック" panose="020B0400000000000000" pitchFamily="50" charset="-128"/>
                <a:cs typeface="+mn-cs"/>
              </a:rPr>
              <a:t>モアイの製作を人々が急にやめた</a:t>
            </a:r>
            <a:r>
              <a:rPr kumimoji="1" lang="ja-JP" altLang="en-US" sz="16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rPr>
              <a:t>ことを示す。</a:t>
            </a:r>
            <a:endParaRPr kumimoji="1" lang="en-US" altLang="ja-JP" sz="1600" b="0" i="0" u="none" strike="noStrike" kern="1200" cap="none" spc="0" normalizeH="0" baseline="0" noProof="0" dirty="0">
              <a:ln>
                <a:noFill/>
              </a:ln>
              <a:solidFill>
                <a:prstClr val="black"/>
              </a:solidFill>
              <a:effectLst/>
              <a:uLnTx/>
              <a:uFillTx/>
              <a:latin typeface="Aptos"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27840676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6E3AFB4-DE86-81EF-DEDC-CD836D5A0284}"/>
              </a:ext>
            </a:extLst>
          </p:cNvPr>
          <p:cNvSpPr>
            <a:spLocks noGrp="1"/>
          </p:cNvSpPr>
          <p:nvPr>
            <p:ph type="sldNum" sz="quarter" idx="12"/>
          </p:nvPr>
        </p:nvSpPr>
        <p:spPr/>
        <p:txBody>
          <a:bodyPr/>
          <a:lstStyle/>
          <a:p>
            <a:fld id="{CAA46EA8-3D2B-457B-8F4B-B2B8F733E4C4}" type="slidenum">
              <a:rPr kumimoji="1" lang="ja-JP" altLang="en-US" smtClean="0"/>
              <a:t>28</a:t>
            </a:fld>
            <a:endParaRPr kumimoji="1" lang="ja-JP" altLang="en-US"/>
          </a:p>
        </p:txBody>
      </p:sp>
      <p:sp>
        <p:nvSpPr>
          <p:cNvPr id="4" name="テキスト ボックス 3">
            <a:extLst>
              <a:ext uri="{FF2B5EF4-FFF2-40B4-BE49-F238E27FC236}">
                <a16:creationId xmlns:a16="http://schemas.microsoft.com/office/drawing/2014/main" id="{03649216-4680-4C11-D2DF-4F8CB6EFC658}"/>
              </a:ext>
            </a:extLst>
          </p:cNvPr>
          <p:cNvSpPr txBox="1"/>
          <p:nvPr/>
        </p:nvSpPr>
        <p:spPr>
          <a:xfrm>
            <a:off x="185057" y="435935"/>
            <a:ext cx="6513455" cy="2031325"/>
          </a:xfrm>
          <a:prstGeom prst="rect">
            <a:avLst/>
          </a:prstGeom>
          <a:noFill/>
        </p:spPr>
        <p:txBody>
          <a:bodyPr wrap="square" rtlCol="0">
            <a:spAutoFit/>
          </a:bodyPr>
          <a:lstStyle/>
          <a:p>
            <a:pPr algn="l"/>
            <a:r>
              <a:rPr kumimoji="1" lang="ja-JP" altLang="en-US" sz="1400" dirty="0"/>
              <a:t>プナパウ（</a:t>
            </a:r>
            <a:r>
              <a:rPr kumimoji="1" lang="en-US" altLang="ja-JP" sz="1400" dirty="0"/>
              <a:t>Puna Pau</a:t>
            </a:r>
            <a:r>
              <a:rPr kumimoji="1" lang="ja-JP" altLang="en-US" sz="1400" dirty="0"/>
              <a:t>）</a:t>
            </a:r>
          </a:p>
          <a:p>
            <a:pPr algn="l"/>
            <a:endParaRPr kumimoji="1" lang="ja-JP" altLang="en-US" sz="1400" dirty="0"/>
          </a:p>
          <a:p>
            <a:pPr algn="l"/>
            <a:r>
              <a:rPr kumimoji="1" lang="ja-JP" altLang="en-US" sz="1400" dirty="0"/>
              <a:t>モアイが頭の上に載せている帽子のようなプカオが切り出された場所。赤い石＝火山性の赤色凝灰岩が採れるこのプナパウが選ばれたようです。</a:t>
            </a:r>
          </a:p>
          <a:p>
            <a:pPr algn="l"/>
            <a:r>
              <a:rPr kumimoji="1" lang="ja-JP" altLang="en-US" sz="1400" dirty="0"/>
              <a:t>プカオが現出したのは</a:t>
            </a:r>
            <a:r>
              <a:rPr kumimoji="1" lang="en-US" altLang="ja-JP" sz="1400" dirty="0"/>
              <a:t>1,300</a:t>
            </a:r>
            <a:r>
              <a:rPr kumimoji="1" lang="ja-JP" altLang="en-US" sz="1400" dirty="0"/>
              <a:t>年以降と考証されているようですが、</a:t>
            </a:r>
            <a:r>
              <a:rPr kumimoji="1" lang="ja-JP" altLang="en-US" sz="1400" dirty="0">
                <a:solidFill>
                  <a:srgbClr val="FF0000"/>
                </a:solidFill>
              </a:rPr>
              <a:t>髪を切ると神から授かる「マナ」と呼ばれる霊力が失われる</a:t>
            </a:r>
            <a:r>
              <a:rPr kumimoji="1" lang="ja-JP" altLang="en-US" sz="1400" dirty="0"/>
              <a:t>と信じられ、位の高い者は髪を伸ばし髷（まげ）を結い、赤色のキエア（赤色の顔料）で髪を染めていたと伝えられており、プカオはその髷を象ったとも謂われています。周りの草原には切り出し中のプカオが放置されたままで、古の時を感じさせられます。</a:t>
            </a:r>
          </a:p>
        </p:txBody>
      </p:sp>
      <p:pic>
        <p:nvPicPr>
          <p:cNvPr id="3076" name="Picture 4">
            <a:extLst>
              <a:ext uri="{FF2B5EF4-FFF2-40B4-BE49-F238E27FC236}">
                <a16:creationId xmlns:a16="http://schemas.microsoft.com/office/drawing/2014/main" id="{13CE1898-4C4B-09BC-6F26-D11FEC537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0155" y="656702"/>
            <a:ext cx="2857500" cy="1781175"/>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303F96DC-F86B-5C3F-83FC-0B04DDE38497}"/>
              </a:ext>
            </a:extLst>
          </p:cNvPr>
          <p:cNvSpPr txBox="1"/>
          <p:nvPr/>
        </p:nvSpPr>
        <p:spPr>
          <a:xfrm>
            <a:off x="185057" y="3429000"/>
            <a:ext cx="6251943" cy="2031325"/>
          </a:xfrm>
          <a:prstGeom prst="rect">
            <a:avLst/>
          </a:prstGeom>
          <a:noFill/>
        </p:spPr>
        <p:txBody>
          <a:bodyPr wrap="square" rtlCol="0">
            <a:spAutoFit/>
          </a:bodyPr>
          <a:lstStyle/>
          <a:p>
            <a:pPr algn="l"/>
            <a:r>
              <a:rPr kumimoji="1" lang="ja-JP" altLang="en-US" sz="1400" dirty="0"/>
              <a:t>ビナプ（</a:t>
            </a:r>
            <a:r>
              <a:rPr kumimoji="1" lang="en-US" altLang="ja-JP" sz="1400" dirty="0" err="1"/>
              <a:t>Vinapu</a:t>
            </a:r>
            <a:r>
              <a:rPr kumimoji="1" lang="ja-JP" altLang="en-US" sz="1400" dirty="0"/>
              <a:t>）</a:t>
            </a:r>
          </a:p>
          <a:p>
            <a:pPr algn="l"/>
            <a:endParaRPr kumimoji="1" lang="ja-JP" altLang="en-US" sz="1400" dirty="0"/>
          </a:p>
          <a:p>
            <a:pPr algn="l"/>
            <a:r>
              <a:rPr kumimoji="1" lang="ja-JP" altLang="en-US" sz="1400" dirty="0"/>
              <a:t>マタベリ空港の滑走路の東端に近くのビナプにあるアフ（石組みの祭壇）は、島にあるアフのなかでも最も精巧に石組みが施され、南米インカ時代以前の石組みに酷似しているので考古学者のハイエルダールなどが島民が南米起源であるという自説を提唱したほど。</a:t>
            </a:r>
          </a:p>
          <a:p>
            <a:pPr algn="l"/>
            <a:r>
              <a:rPr kumimoji="1" lang="ja-JP" altLang="en-US" sz="1400" dirty="0"/>
              <a:t>アフに立っていたモアイは今では倒された状態でプカオ（帽子）も散乱しています。半分埋まったままのモアイや、顔だけ地表に出ているモアイ、</a:t>
            </a:r>
          </a:p>
          <a:p>
            <a:pPr algn="l"/>
            <a:r>
              <a:rPr kumimoji="1" lang="ja-JP" altLang="en-US" sz="1400" dirty="0"/>
              <a:t>特筆すべきは</a:t>
            </a:r>
            <a:r>
              <a:rPr kumimoji="1" lang="ja-JP" altLang="en-US" sz="1400" dirty="0">
                <a:solidFill>
                  <a:srgbClr val="FF0000"/>
                </a:solidFill>
              </a:rPr>
              <a:t>プカオと同じ赤色凝灰岩製で頭の砕かれたモアイ</a:t>
            </a:r>
            <a:r>
              <a:rPr kumimoji="1" lang="ja-JP" altLang="en-US" sz="1400" dirty="0"/>
              <a:t>です。</a:t>
            </a:r>
          </a:p>
        </p:txBody>
      </p:sp>
      <p:pic>
        <p:nvPicPr>
          <p:cNvPr id="3078" name="Picture 6">
            <a:extLst>
              <a:ext uri="{FF2B5EF4-FFF2-40B4-BE49-F238E27FC236}">
                <a16:creationId xmlns:a16="http://schemas.microsoft.com/office/drawing/2014/main" id="{7269605F-C7C8-5894-73A3-E488CDB8E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0155" y="3429000"/>
            <a:ext cx="2857500" cy="2143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76697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F9AA5F7-6F9F-2E16-8C2C-0118A4F590B5}"/>
              </a:ext>
            </a:extLst>
          </p:cNvPr>
          <p:cNvSpPr>
            <a:spLocks noGrp="1"/>
          </p:cNvSpPr>
          <p:nvPr>
            <p:ph type="sldNum" sz="quarter" idx="12"/>
          </p:nvPr>
        </p:nvSpPr>
        <p:spPr/>
        <p:txBody>
          <a:bodyPr/>
          <a:lstStyle/>
          <a:p>
            <a:fld id="{CAA46EA8-3D2B-457B-8F4B-B2B8F733E4C4}" type="slidenum">
              <a:rPr kumimoji="1" lang="ja-JP" altLang="en-US" smtClean="0"/>
              <a:t>29</a:t>
            </a:fld>
            <a:endParaRPr kumimoji="1" lang="ja-JP" altLang="en-US"/>
          </a:p>
        </p:txBody>
      </p:sp>
      <p:sp>
        <p:nvSpPr>
          <p:cNvPr id="4" name="テキスト ボックス 3">
            <a:extLst>
              <a:ext uri="{FF2B5EF4-FFF2-40B4-BE49-F238E27FC236}">
                <a16:creationId xmlns:a16="http://schemas.microsoft.com/office/drawing/2014/main" id="{D57CF04D-C303-826D-2DDD-573D3F76F80C}"/>
              </a:ext>
            </a:extLst>
          </p:cNvPr>
          <p:cNvSpPr txBox="1"/>
          <p:nvPr/>
        </p:nvSpPr>
        <p:spPr>
          <a:xfrm>
            <a:off x="630865" y="519425"/>
            <a:ext cx="8644270" cy="1631216"/>
          </a:xfrm>
          <a:prstGeom prst="rect">
            <a:avLst/>
          </a:prstGeom>
          <a:noFill/>
        </p:spPr>
        <p:txBody>
          <a:bodyPr wrap="square">
            <a:spAutoFit/>
          </a:bodyPr>
          <a:lstStyle/>
          <a:p>
            <a:r>
              <a:rPr lang="ja-JP" altLang="en-US" sz="2000" dirty="0"/>
              <a:t>モアイ像は祖先を敬まうために作られたが、子孫のことは考えなかったのだろうか。</a:t>
            </a:r>
          </a:p>
          <a:p>
            <a:endParaRPr lang="ja-JP" altLang="en-US" sz="2000" dirty="0"/>
          </a:p>
          <a:p>
            <a:r>
              <a:rPr lang="ja-JP" altLang="en-US" sz="2000" dirty="0"/>
              <a:t>祖先を敬まうことも大切だが、人類の存続は、子孫の幸せを願う文化を早急に築くことにある。</a:t>
            </a:r>
          </a:p>
        </p:txBody>
      </p:sp>
      <p:pic>
        <p:nvPicPr>
          <p:cNvPr id="1026" name="Picture 2">
            <a:extLst>
              <a:ext uri="{FF2B5EF4-FFF2-40B4-BE49-F238E27FC236}">
                <a16:creationId xmlns:a16="http://schemas.microsoft.com/office/drawing/2014/main" id="{9C82A2B4-EFA4-33F4-0C0E-D21702FA40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4538" y="2556360"/>
            <a:ext cx="6096000" cy="4067175"/>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E90FC908-18A6-E97B-9919-B1A351651B3A}"/>
              </a:ext>
            </a:extLst>
          </p:cNvPr>
          <p:cNvSpPr txBox="1"/>
          <p:nvPr/>
        </p:nvSpPr>
        <p:spPr>
          <a:xfrm>
            <a:off x="5491415" y="2150641"/>
            <a:ext cx="4187300" cy="307777"/>
          </a:xfrm>
          <a:prstGeom prst="rect">
            <a:avLst/>
          </a:prstGeom>
          <a:noFill/>
        </p:spPr>
        <p:txBody>
          <a:bodyPr wrap="none" rtlCol="0">
            <a:spAutoFit/>
          </a:bodyPr>
          <a:lstStyle/>
          <a:p>
            <a:pPr algn="l"/>
            <a:r>
              <a:rPr kumimoji="1" lang="ja-JP" altLang="en-US" sz="1400" dirty="0"/>
              <a:t>（</a:t>
            </a:r>
            <a:r>
              <a:rPr kumimoji="1" lang="en-US" altLang="ja-JP" sz="1400" dirty="0"/>
              <a:t>https://www.yomimono.fun/textbook006/4987/</a:t>
            </a:r>
            <a:r>
              <a:rPr kumimoji="1" lang="ja-JP" altLang="en-US" sz="1400" dirty="0"/>
              <a:t>）</a:t>
            </a:r>
          </a:p>
        </p:txBody>
      </p:sp>
    </p:spTree>
    <p:extLst>
      <p:ext uri="{BB962C8B-B14F-4D97-AF65-F5344CB8AC3E}">
        <p14:creationId xmlns:p14="http://schemas.microsoft.com/office/powerpoint/2010/main" val="537451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5FE9550-456B-91E6-2618-E88570D874FB}"/>
              </a:ext>
            </a:extLst>
          </p:cNvPr>
          <p:cNvSpPr>
            <a:spLocks noGrp="1"/>
          </p:cNvSpPr>
          <p:nvPr>
            <p:ph type="sldNum" sz="quarter" idx="12"/>
          </p:nvPr>
        </p:nvSpPr>
        <p:spPr/>
        <p:txBody>
          <a:bodyPr/>
          <a:lstStyle/>
          <a:p>
            <a:fld id="{CAA46EA8-3D2B-457B-8F4B-B2B8F733E4C4}" type="slidenum">
              <a:rPr kumimoji="1" lang="ja-JP" altLang="en-US" smtClean="0"/>
              <a:t>3</a:t>
            </a:fld>
            <a:endParaRPr kumimoji="1" lang="ja-JP" altLang="en-US"/>
          </a:p>
        </p:txBody>
      </p:sp>
      <p:grpSp>
        <p:nvGrpSpPr>
          <p:cNvPr id="17" name="グループ化 16">
            <a:extLst>
              <a:ext uri="{FF2B5EF4-FFF2-40B4-BE49-F238E27FC236}">
                <a16:creationId xmlns:a16="http://schemas.microsoft.com/office/drawing/2014/main" id="{0E9AFF86-2219-ECA0-1924-9B861C99BA34}"/>
              </a:ext>
            </a:extLst>
          </p:cNvPr>
          <p:cNvGrpSpPr/>
          <p:nvPr/>
        </p:nvGrpSpPr>
        <p:grpSpPr>
          <a:xfrm>
            <a:off x="493187" y="568239"/>
            <a:ext cx="5519460" cy="1536812"/>
            <a:chOff x="493187" y="568239"/>
            <a:chExt cx="5519460" cy="1536812"/>
          </a:xfrm>
        </p:grpSpPr>
        <p:sp>
          <p:nvSpPr>
            <p:cNvPr id="3" name="テキスト ボックス 2">
              <a:extLst>
                <a:ext uri="{FF2B5EF4-FFF2-40B4-BE49-F238E27FC236}">
                  <a16:creationId xmlns:a16="http://schemas.microsoft.com/office/drawing/2014/main" id="{4485B420-7356-0B95-8FF9-71E8FA5C6FF7}"/>
                </a:ext>
              </a:extLst>
            </p:cNvPr>
            <p:cNvSpPr txBox="1"/>
            <p:nvPr/>
          </p:nvSpPr>
          <p:spPr>
            <a:xfrm>
              <a:off x="493187" y="1766497"/>
              <a:ext cx="2646878" cy="338554"/>
            </a:xfrm>
            <a:prstGeom prst="rect">
              <a:avLst/>
            </a:prstGeom>
            <a:noFill/>
          </p:spPr>
          <p:txBody>
            <a:bodyPr wrap="none" rtlCol="0">
              <a:spAutoFit/>
            </a:bodyPr>
            <a:lstStyle/>
            <a:p>
              <a:pPr algn="l"/>
              <a:r>
                <a:rPr kumimoji="1" lang="ja-JP" altLang="en-US" sz="1600" dirty="0">
                  <a:solidFill>
                    <a:srgbClr val="FF0000"/>
                  </a:solidFill>
                </a:rPr>
                <a:t>経済的に可能だったのか？</a:t>
              </a:r>
            </a:p>
          </p:txBody>
        </p:sp>
        <p:sp>
          <p:nvSpPr>
            <p:cNvPr id="4" name="テキスト ボックス 3">
              <a:extLst>
                <a:ext uri="{FF2B5EF4-FFF2-40B4-BE49-F238E27FC236}">
                  <a16:creationId xmlns:a16="http://schemas.microsoft.com/office/drawing/2014/main" id="{71407577-2169-E0D5-5A29-6FA7D5F77266}"/>
                </a:ext>
              </a:extLst>
            </p:cNvPr>
            <p:cNvSpPr txBox="1"/>
            <p:nvPr/>
          </p:nvSpPr>
          <p:spPr>
            <a:xfrm>
              <a:off x="493187" y="867803"/>
              <a:ext cx="2441694" cy="338554"/>
            </a:xfrm>
            <a:prstGeom prst="rect">
              <a:avLst/>
            </a:prstGeom>
            <a:noFill/>
          </p:spPr>
          <p:txBody>
            <a:bodyPr wrap="none" rtlCol="0">
              <a:spAutoFit/>
            </a:bodyPr>
            <a:lstStyle/>
            <a:p>
              <a:pPr algn="l"/>
              <a:r>
                <a:rPr kumimoji="1" lang="ja-JP" altLang="en-US" sz="1600" dirty="0">
                  <a:solidFill>
                    <a:srgbClr val="FF0000"/>
                  </a:solidFill>
                </a:rPr>
                <a:t>どうやって運んだのか？</a:t>
              </a:r>
            </a:p>
          </p:txBody>
        </p:sp>
        <p:sp>
          <p:nvSpPr>
            <p:cNvPr id="5" name="テキスト ボックス 4">
              <a:extLst>
                <a:ext uri="{FF2B5EF4-FFF2-40B4-BE49-F238E27FC236}">
                  <a16:creationId xmlns:a16="http://schemas.microsoft.com/office/drawing/2014/main" id="{E894D821-9235-ADA0-2698-0B610BB6B19A}"/>
                </a:ext>
              </a:extLst>
            </p:cNvPr>
            <p:cNvSpPr txBox="1"/>
            <p:nvPr/>
          </p:nvSpPr>
          <p:spPr>
            <a:xfrm>
              <a:off x="493187" y="1167368"/>
              <a:ext cx="4698722" cy="338554"/>
            </a:xfrm>
            <a:prstGeom prst="rect">
              <a:avLst/>
            </a:prstGeom>
            <a:noFill/>
          </p:spPr>
          <p:txBody>
            <a:bodyPr wrap="none" rtlCol="0">
              <a:spAutoFit/>
            </a:bodyPr>
            <a:lstStyle/>
            <a:p>
              <a:r>
                <a:rPr kumimoji="1" lang="ja-JP" altLang="en-US" sz="1600" dirty="0">
                  <a:solidFill>
                    <a:srgbClr val="FF0000"/>
                  </a:solidFill>
                </a:rPr>
                <a:t>誰が、何の目的で、こんなものをつくったのか？</a:t>
              </a:r>
            </a:p>
          </p:txBody>
        </p:sp>
        <p:sp>
          <p:nvSpPr>
            <p:cNvPr id="6" name="テキスト ボックス 5">
              <a:extLst>
                <a:ext uri="{FF2B5EF4-FFF2-40B4-BE49-F238E27FC236}">
                  <a16:creationId xmlns:a16="http://schemas.microsoft.com/office/drawing/2014/main" id="{7E891E15-A858-DBDE-E21A-EE563878F2A8}"/>
                </a:ext>
              </a:extLst>
            </p:cNvPr>
            <p:cNvSpPr txBox="1"/>
            <p:nvPr/>
          </p:nvSpPr>
          <p:spPr>
            <a:xfrm>
              <a:off x="493187" y="1466933"/>
              <a:ext cx="5519460" cy="338554"/>
            </a:xfrm>
            <a:prstGeom prst="rect">
              <a:avLst/>
            </a:prstGeom>
            <a:noFill/>
          </p:spPr>
          <p:txBody>
            <a:bodyPr wrap="none" rtlCol="0">
              <a:spAutoFit/>
            </a:bodyPr>
            <a:lstStyle/>
            <a:p>
              <a:r>
                <a:rPr kumimoji="1" lang="ja-JP" altLang="en-US" sz="1600" dirty="0">
                  <a:solidFill>
                    <a:srgbClr val="FF0000"/>
                  </a:solidFill>
                </a:rPr>
                <a:t>誰が、何の目的で、（こんなにたくさん）つくったのか？</a:t>
              </a:r>
            </a:p>
          </p:txBody>
        </p:sp>
        <p:sp>
          <p:nvSpPr>
            <p:cNvPr id="7" name="テキスト ボックス 6">
              <a:extLst>
                <a:ext uri="{FF2B5EF4-FFF2-40B4-BE49-F238E27FC236}">
                  <a16:creationId xmlns:a16="http://schemas.microsoft.com/office/drawing/2014/main" id="{F776CFDE-0DD2-F22F-BF4E-7D6E4EB01EA6}"/>
                </a:ext>
              </a:extLst>
            </p:cNvPr>
            <p:cNvSpPr txBox="1"/>
            <p:nvPr/>
          </p:nvSpPr>
          <p:spPr>
            <a:xfrm>
              <a:off x="493187" y="568239"/>
              <a:ext cx="2646878" cy="338554"/>
            </a:xfrm>
            <a:prstGeom prst="rect">
              <a:avLst/>
            </a:prstGeom>
            <a:noFill/>
          </p:spPr>
          <p:txBody>
            <a:bodyPr wrap="none" rtlCol="0">
              <a:spAutoFit/>
            </a:bodyPr>
            <a:lstStyle/>
            <a:p>
              <a:pPr algn="l"/>
              <a:r>
                <a:rPr kumimoji="1" lang="ja-JP" altLang="en-US" sz="1600" dirty="0">
                  <a:solidFill>
                    <a:srgbClr val="FF0000"/>
                  </a:solidFill>
                </a:rPr>
                <a:t>どうやってつくったのか？</a:t>
              </a:r>
            </a:p>
          </p:txBody>
        </p:sp>
      </p:grpSp>
      <p:sp>
        <p:nvSpPr>
          <p:cNvPr id="9" name="テキスト ボックス 8">
            <a:extLst>
              <a:ext uri="{FF2B5EF4-FFF2-40B4-BE49-F238E27FC236}">
                <a16:creationId xmlns:a16="http://schemas.microsoft.com/office/drawing/2014/main" id="{873273E1-7AD7-802D-B7A8-F35280FA3176}"/>
              </a:ext>
            </a:extLst>
          </p:cNvPr>
          <p:cNvSpPr txBox="1"/>
          <p:nvPr/>
        </p:nvSpPr>
        <p:spPr>
          <a:xfrm>
            <a:off x="184475" y="170551"/>
            <a:ext cx="4535216" cy="369332"/>
          </a:xfrm>
          <a:prstGeom prst="rect">
            <a:avLst/>
          </a:prstGeom>
          <a:noFill/>
        </p:spPr>
        <p:txBody>
          <a:bodyPr wrap="none" rtlCol="0">
            <a:spAutoFit/>
          </a:bodyPr>
          <a:lstStyle/>
          <a:p>
            <a:pPr algn="l"/>
            <a:r>
              <a:rPr kumimoji="1" lang="ja-JP" altLang="en-US" b="1" dirty="0"/>
              <a:t>イースター島のモアイが“不思議”な理由：</a:t>
            </a:r>
          </a:p>
        </p:txBody>
      </p:sp>
      <p:sp>
        <p:nvSpPr>
          <p:cNvPr id="10" name="テキスト ボックス 9">
            <a:extLst>
              <a:ext uri="{FF2B5EF4-FFF2-40B4-BE49-F238E27FC236}">
                <a16:creationId xmlns:a16="http://schemas.microsoft.com/office/drawing/2014/main" id="{A4073ABE-84A0-CD11-341B-91D26A1FCA8F}"/>
              </a:ext>
            </a:extLst>
          </p:cNvPr>
          <p:cNvSpPr txBox="1"/>
          <p:nvPr/>
        </p:nvSpPr>
        <p:spPr>
          <a:xfrm>
            <a:off x="493187" y="2313581"/>
            <a:ext cx="4866890" cy="584775"/>
          </a:xfrm>
          <a:prstGeom prst="rect">
            <a:avLst/>
          </a:prstGeom>
          <a:noFill/>
        </p:spPr>
        <p:txBody>
          <a:bodyPr wrap="square" rtlCol="0">
            <a:spAutoFit/>
          </a:bodyPr>
          <a:lstStyle/>
          <a:p>
            <a:pPr algn="l"/>
            <a:r>
              <a:rPr kumimoji="1" lang="ja-JP" altLang="en-US" sz="1600" dirty="0"/>
              <a:t>　現在では、イースター島には引く灌木しかない。高い木はない。島中が草原。</a:t>
            </a:r>
          </a:p>
        </p:txBody>
      </p:sp>
      <p:pic>
        <p:nvPicPr>
          <p:cNvPr id="11" name="Picture 4" descr="モアイの森から草原ハイキング - イースター島最高峰テレバカ山 | アンディーナ・ブログ">
            <a:extLst>
              <a:ext uri="{FF2B5EF4-FFF2-40B4-BE49-F238E27FC236}">
                <a16:creationId xmlns:a16="http://schemas.microsoft.com/office/drawing/2014/main" id="{C8D4BCDD-B830-1606-67A5-B76E8E2B4E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1525" y="99723"/>
            <a:ext cx="3600000" cy="2401200"/>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extLst>
              <a:ext uri="{FF2B5EF4-FFF2-40B4-BE49-F238E27FC236}">
                <a16:creationId xmlns:a16="http://schemas.microsoft.com/office/drawing/2014/main" id="{69684594-24A4-9437-3DB9-2B8707A7E9FE}"/>
              </a:ext>
            </a:extLst>
          </p:cNvPr>
          <p:cNvSpPr txBox="1"/>
          <p:nvPr/>
        </p:nvSpPr>
        <p:spPr>
          <a:xfrm>
            <a:off x="493187" y="2976862"/>
            <a:ext cx="5289135" cy="1569660"/>
          </a:xfrm>
          <a:prstGeom prst="rect">
            <a:avLst/>
          </a:prstGeom>
          <a:noFill/>
        </p:spPr>
        <p:txBody>
          <a:bodyPr wrap="square">
            <a:spAutoFit/>
          </a:bodyPr>
          <a:lstStyle/>
          <a:p>
            <a:r>
              <a:rPr lang="ja-JP" altLang="en-US" sz="1600" dirty="0"/>
              <a:t>しかし、</a:t>
            </a:r>
            <a:endParaRPr lang="en-US" altLang="ja-JP" sz="1600" dirty="0"/>
          </a:p>
          <a:p>
            <a:endParaRPr lang="en-US" altLang="ja-JP" sz="1600" dirty="0"/>
          </a:p>
          <a:p>
            <a:r>
              <a:rPr lang="ja-JP" altLang="en-US" sz="1600" dirty="0"/>
              <a:t>　イースター島の火口湖でボーリングを行い堆積物に含まれている花粉を調査した結果、5世紀ごろの土の中から</a:t>
            </a:r>
            <a:r>
              <a:rPr lang="ja-JP" altLang="en-US" sz="1600" dirty="0">
                <a:solidFill>
                  <a:srgbClr val="FF0000"/>
                </a:solidFill>
              </a:rPr>
              <a:t>ヤシの花粉が大量</a:t>
            </a:r>
            <a:r>
              <a:rPr lang="ja-JP" altLang="en-US" sz="1600" dirty="0"/>
              <a:t>に発見されており、当時は</a:t>
            </a:r>
            <a:r>
              <a:rPr lang="ja-JP" altLang="en-US" sz="1600" dirty="0">
                <a:solidFill>
                  <a:srgbClr val="FF0000"/>
                </a:solidFill>
              </a:rPr>
              <a:t>ヤシの森に覆われ木材は豊富</a:t>
            </a:r>
            <a:r>
              <a:rPr lang="ja-JP" altLang="en-US" sz="1600" dirty="0"/>
              <a:t>であったと考えられる。</a:t>
            </a:r>
          </a:p>
        </p:txBody>
      </p:sp>
      <p:pic>
        <p:nvPicPr>
          <p:cNvPr id="13" name="Picture 2" descr="科学者たちは、乾燥したイースター島湖の底にある新しいモアイ像">
            <a:extLst>
              <a:ext uri="{FF2B5EF4-FFF2-40B4-BE49-F238E27FC236}">
                <a16:creationId xmlns:a16="http://schemas.microsoft.com/office/drawing/2014/main" id="{3C779A01-1313-EB85-B7D1-A1BE16A523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1525" y="4513914"/>
            <a:ext cx="3600000" cy="2025000"/>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a:extLst>
              <a:ext uri="{FF2B5EF4-FFF2-40B4-BE49-F238E27FC236}">
                <a16:creationId xmlns:a16="http://schemas.microsoft.com/office/drawing/2014/main" id="{C8B29CB8-A4EB-9420-22D4-B20E45EEA6ED}"/>
              </a:ext>
            </a:extLst>
          </p:cNvPr>
          <p:cNvSpPr txBox="1"/>
          <p:nvPr/>
        </p:nvSpPr>
        <p:spPr>
          <a:xfrm>
            <a:off x="493187" y="4703533"/>
            <a:ext cx="5349666" cy="1650802"/>
          </a:xfrm>
          <a:prstGeom prst="rect">
            <a:avLst/>
          </a:prstGeom>
          <a:noFill/>
        </p:spPr>
        <p:txBody>
          <a:bodyPr wrap="square">
            <a:spAutoFit/>
          </a:bodyPr>
          <a:lstStyle/>
          <a:p>
            <a:r>
              <a:rPr lang="ja-JP" altLang="en-US" sz="1600" dirty="0"/>
              <a:t>　また、1722年の西洋人として最初に到着したヤコブ・ロッヘフェーンは、3メートルに満たない低木が少ないながら存在していることを記録している。現在見るような低木すらまばらな状態になったのは1888年にチリが併合した後、島全体が牧羊場とされて牧草を食べさせたことが要因となって土壌浸食が起こり、残っていた自生植物の殆どが1934年頃までに姿を消したためである。</a:t>
            </a:r>
          </a:p>
        </p:txBody>
      </p:sp>
      <p:pic>
        <p:nvPicPr>
          <p:cNvPr id="1026" name="Picture 2" descr="フィリピン・シアルガオ島の徹底ガイド | 人気のアクティビティ &amp; 観光スポット">
            <a:extLst>
              <a:ext uri="{FF2B5EF4-FFF2-40B4-BE49-F238E27FC236}">
                <a16:creationId xmlns:a16="http://schemas.microsoft.com/office/drawing/2014/main" id="{B5BE20CB-ACEA-BA2D-EB32-0B3E034660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5827" b="1"/>
          <a:stretch/>
        </p:blipFill>
        <p:spPr bwMode="auto">
          <a:xfrm>
            <a:off x="6121525" y="2617353"/>
            <a:ext cx="3600000" cy="1780131"/>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427D3ABE-3E05-CB06-39A5-3E71D92D7A25}"/>
              </a:ext>
            </a:extLst>
          </p:cNvPr>
          <p:cNvSpPr txBox="1"/>
          <p:nvPr/>
        </p:nvSpPr>
        <p:spPr>
          <a:xfrm>
            <a:off x="8613529" y="4073267"/>
            <a:ext cx="1107996" cy="276999"/>
          </a:xfrm>
          <a:prstGeom prst="rect">
            <a:avLst/>
          </a:prstGeom>
          <a:noFill/>
        </p:spPr>
        <p:txBody>
          <a:bodyPr wrap="none" rtlCol="0">
            <a:spAutoFit/>
          </a:bodyPr>
          <a:lstStyle/>
          <a:p>
            <a:pPr algn="l"/>
            <a:r>
              <a:rPr kumimoji="1" lang="ja-JP" altLang="en-US" sz="1200" b="1" dirty="0">
                <a:solidFill>
                  <a:schemeClr val="bg1"/>
                </a:solidFill>
              </a:rPr>
              <a:t>（イメージ）</a:t>
            </a:r>
          </a:p>
        </p:txBody>
      </p:sp>
    </p:spTree>
    <p:extLst>
      <p:ext uri="{BB962C8B-B14F-4D97-AF65-F5344CB8AC3E}">
        <p14:creationId xmlns:p14="http://schemas.microsoft.com/office/powerpoint/2010/main" val="347940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C82F61F-1E72-B1EA-7B87-95D2702B00FF}"/>
              </a:ext>
            </a:extLst>
          </p:cNvPr>
          <p:cNvSpPr>
            <a:spLocks noGrp="1"/>
          </p:cNvSpPr>
          <p:nvPr>
            <p:ph type="sldNum" sz="quarter" idx="12"/>
          </p:nvPr>
        </p:nvSpPr>
        <p:spPr/>
        <p:txBody>
          <a:bodyPr/>
          <a:lstStyle/>
          <a:p>
            <a:fld id="{CAA46EA8-3D2B-457B-8F4B-B2B8F733E4C4}" type="slidenum">
              <a:rPr kumimoji="1" lang="ja-JP" altLang="en-US" smtClean="0"/>
              <a:t>30</a:t>
            </a:fld>
            <a:endParaRPr kumimoji="1" lang="ja-JP" altLang="en-US"/>
          </a:p>
        </p:txBody>
      </p:sp>
      <p:pic>
        <p:nvPicPr>
          <p:cNvPr id="2050" name="Picture 2">
            <a:extLst>
              <a:ext uri="{FF2B5EF4-FFF2-40B4-BE49-F238E27FC236}">
                <a16:creationId xmlns:a16="http://schemas.microsoft.com/office/drawing/2014/main" id="{07734FEB-574F-2B56-D757-BBEC7B551C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098" y="2673836"/>
            <a:ext cx="3284769" cy="3865078"/>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5BD3632A-DC7B-02C0-6522-B9D66771CA1D}"/>
              </a:ext>
            </a:extLst>
          </p:cNvPr>
          <p:cNvSpPr txBox="1"/>
          <p:nvPr/>
        </p:nvSpPr>
        <p:spPr>
          <a:xfrm>
            <a:off x="3829551" y="4350609"/>
            <a:ext cx="5516254" cy="1077218"/>
          </a:xfrm>
          <a:prstGeom prst="rect">
            <a:avLst/>
          </a:prstGeom>
          <a:noFill/>
        </p:spPr>
        <p:txBody>
          <a:bodyPr wrap="square" rtlCol="0">
            <a:spAutoFit/>
          </a:bodyPr>
          <a:lstStyle/>
          <a:p>
            <a:pPr algn="l"/>
            <a:r>
              <a:rPr kumimoji="1" lang="ja-JP" altLang="en-US" sz="1600" dirty="0"/>
              <a:t>　四囲を海に囲まれた絶海の孤島”イースター島”では、渡り鳥のマヌ・タラこそがマケマケ神のメッセンジャーであり、かつその卵にもマナと呼ばれる神秘的なパワーがあると考えられていました。</a:t>
            </a:r>
          </a:p>
        </p:txBody>
      </p:sp>
      <p:pic>
        <p:nvPicPr>
          <p:cNvPr id="11270" name="Picture 6" descr="食人文化もあった…「鳥人儀礼」。モアイだけじゃないイースター島とは？ – 旅するパティシエ, 旅する本屋">
            <a:extLst>
              <a:ext uri="{FF2B5EF4-FFF2-40B4-BE49-F238E27FC236}">
                <a16:creationId xmlns:a16="http://schemas.microsoft.com/office/drawing/2014/main" id="{691EDF25-093D-EEEE-EF4A-981FE7602E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0641" y="808062"/>
            <a:ext cx="2714625"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E7A9617A-7D13-C62D-19CA-0ACF494BAB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3657" y="764687"/>
            <a:ext cx="2431143" cy="1823357"/>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C7612604-E94B-5F83-1E26-189E3D419690}"/>
              </a:ext>
            </a:extLst>
          </p:cNvPr>
          <p:cNvSpPr txBox="1"/>
          <p:nvPr/>
        </p:nvSpPr>
        <p:spPr>
          <a:xfrm>
            <a:off x="247878" y="820027"/>
            <a:ext cx="4746877" cy="830997"/>
          </a:xfrm>
          <a:prstGeom prst="rect">
            <a:avLst/>
          </a:prstGeom>
          <a:noFill/>
        </p:spPr>
        <p:txBody>
          <a:bodyPr wrap="square" rtlCol="0">
            <a:spAutoFit/>
          </a:bodyPr>
          <a:lstStyle/>
          <a:p>
            <a:pPr algn="l"/>
            <a:r>
              <a:rPr kumimoji="1" lang="ja-JP" altLang="en-US" sz="1600" dirty="0"/>
              <a:t>鳥人儀式というのは</a:t>
            </a:r>
            <a:r>
              <a:rPr kumimoji="1" lang="en-US" altLang="ja-JP" sz="1600" dirty="0"/>
              <a:t>1,500 </a:t>
            </a:r>
            <a:r>
              <a:rPr kumimoji="1" lang="ja-JP" altLang="en-US" sz="1600" dirty="0"/>
              <a:t>年ころからイースター島で行われていた儀式で、頭が鳥、体が人の鳥人を神として崇拝するもの。</a:t>
            </a:r>
          </a:p>
        </p:txBody>
      </p:sp>
      <p:sp>
        <p:nvSpPr>
          <p:cNvPr id="5" name="テキスト ボックス 4">
            <a:extLst>
              <a:ext uri="{FF2B5EF4-FFF2-40B4-BE49-F238E27FC236}">
                <a16:creationId xmlns:a16="http://schemas.microsoft.com/office/drawing/2014/main" id="{9EEEDCF2-96BC-6E37-7862-E0B25A516CB0}"/>
              </a:ext>
            </a:extLst>
          </p:cNvPr>
          <p:cNvSpPr txBox="1"/>
          <p:nvPr/>
        </p:nvSpPr>
        <p:spPr>
          <a:xfrm>
            <a:off x="247879" y="1688019"/>
            <a:ext cx="4746877" cy="830997"/>
          </a:xfrm>
          <a:prstGeom prst="rect">
            <a:avLst/>
          </a:prstGeom>
          <a:noFill/>
        </p:spPr>
        <p:txBody>
          <a:bodyPr wrap="square">
            <a:spAutoFit/>
          </a:bodyPr>
          <a:lstStyle/>
          <a:p>
            <a:r>
              <a:rPr lang="ja-JP" altLang="en-US" sz="1600" dirty="0"/>
              <a:t>モアイは</a:t>
            </a:r>
            <a:r>
              <a:rPr lang="en-US" altLang="ja-JP" sz="1600" dirty="0"/>
              <a:t>18</a:t>
            </a:r>
            <a:r>
              <a:rPr lang="ja-JP" altLang="en-US" sz="1600" dirty="0"/>
              <a:t>世紀ころには倒されてしまい、それ以後は、この鳥人儀式が盛んになっていたんだそうです。鳥人は創造神マケマケの化身です。</a:t>
            </a:r>
          </a:p>
        </p:txBody>
      </p:sp>
      <p:sp>
        <p:nvSpPr>
          <p:cNvPr id="9" name="テキスト ボックス 8">
            <a:extLst>
              <a:ext uri="{FF2B5EF4-FFF2-40B4-BE49-F238E27FC236}">
                <a16:creationId xmlns:a16="http://schemas.microsoft.com/office/drawing/2014/main" id="{959935D1-7F47-069D-9D15-35BC1C73C1AF}"/>
              </a:ext>
            </a:extLst>
          </p:cNvPr>
          <p:cNvSpPr txBox="1"/>
          <p:nvPr/>
        </p:nvSpPr>
        <p:spPr>
          <a:xfrm>
            <a:off x="3708709" y="2912091"/>
            <a:ext cx="5516254" cy="1323439"/>
          </a:xfrm>
          <a:prstGeom prst="rect">
            <a:avLst/>
          </a:prstGeom>
          <a:noFill/>
        </p:spPr>
        <p:txBody>
          <a:bodyPr wrap="square">
            <a:spAutoFit/>
          </a:bodyPr>
          <a:lstStyle/>
          <a:p>
            <a:r>
              <a:rPr lang="ja-JP" altLang="en-US" sz="1600" dirty="0"/>
              <a:t>　毎年、部族の中から選ばれた者が、ここから断崖を駆け下りて、近くの島に渡り、その年最初の渡り鳥の卵を取って戻ることを部族間で競いました。</a:t>
            </a:r>
          </a:p>
          <a:p>
            <a:r>
              <a:rPr lang="ja-JP" altLang="en-US" sz="1600" dirty="0"/>
              <a:t>　最初に持ち帰った部族の長がその年一年、島を支配するという決まりだったそうです（平和的解決）。</a:t>
            </a:r>
          </a:p>
        </p:txBody>
      </p:sp>
      <p:sp>
        <p:nvSpPr>
          <p:cNvPr id="11" name="テキスト ボックス 10">
            <a:extLst>
              <a:ext uri="{FF2B5EF4-FFF2-40B4-BE49-F238E27FC236}">
                <a16:creationId xmlns:a16="http://schemas.microsoft.com/office/drawing/2014/main" id="{94FBE811-E044-C2FF-FA8C-22D9B5B464C8}"/>
              </a:ext>
            </a:extLst>
          </p:cNvPr>
          <p:cNvSpPr txBox="1"/>
          <p:nvPr/>
        </p:nvSpPr>
        <p:spPr>
          <a:xfrm>
            <a:off x="1832284" y="134375"/>
            <a:ext cx="3752850" cy="400110"/>
          </a:xfrm>
          <a:prstGeom prst="rect">
            <a:avLst/>
          </a:prstGeom>
          <a:noFill/>
        </p:spPr>
        <p:txBody>
          <a:bodyPr wrap="square">
            <a:spAutoFit/>
          </a:bodyPr>
          <a:lstStyle/>
          <a:p>
            <a:r>
              <a:rPr kumimoji="1" lang="ja-JP" altLang="en-US" sz="2000" b="1" u="sng" dirty="0"/>
              <a:t>オロンゴ鳥人伝説（</a:t>
            </a:r>
            <a:r>
              <a:rPr kumimoji="1" lang="en-US" altLang="ja-JP" sz="2000" b="1" u="sng" dirty="0" err="1"/>
              <a:t>Orongo</a:t>
            </a:r>
            <a:r>
              <a:rPr kumimoji="1" lang="ja-JP" altLang="en-US" sz="2000" b="1" u="sng" dirty="0"/>
              <a:t>）</a:t>
            </a:r>
            <a:endParaRPr lang="ja-JP" altLang="en-US" sz="2000" b="1" u="sng" dirty="0"/>
          </a:p>
        </p:txBody>
      </p:sp>
      <p:sp>
        <p:nvSpPr>
          <p:cNvPr id="4" name="テキスト ボックス 3">
            <a:extLst>
              <a:ext uri="{FF2B5EF4-FFF2-40B4-BE49-F238E27FC236}">
                <a16:creationId xmlns:a16="http://schemas.microsoft.com/office/drawing/2014/main" id="{F93B1635-0949-675E-81D3-2C503351CEDB}"/>
              </a:ext>
            </a:extLst>
          </p:cNvPr>
          <p:cNvSpPr txBox="1"/>
          <p:nvPr/>
        </p:nvSpPr>
        <p:spPr>
          <a:xfrm>
            <a:off x="3829551" y="5514556"/>
            <a:ext cx="5516254" cy="830997"/>
          </a:xfrm>
          <a:prstGeom prst="rect">
            <a:avLst/>
          </a:prstGeom>
          <a:noFill/>
        </p:spPr>
        <p:txBody>
          <a:bodyPr wrap="square" rtlCol="0">
            <a:spAutoFit/>
          </a:bodyPr>
          <a:lstStyle/>
          <a:p>
            <a:pPr algn="l"/>
            <a:r>
              <a:rPr kumimoji="1" lang="ja-JP" altLang="en-US" sz="1600" dirty="0">
                <a:solidFill>
                  <a:srgbClr val="FF0000"/>
                </a:solidFill>
              </a:rPr>
              <a:t>　ヤシの木資源を消費し尽くして船をつくれなくなった島民は絶海の孤島に閉じ込められた状態となり、鳥になって島から出ることを望んだ。んじゃない？</a:t>
            </a:r>
          </a:p>
        </p:txBody>
      </p:sp>
      <p:sp>
        <p:nvSpPr>
          <p:cNvPr id="6" name="テキスト ボックス 5">
            <a:extLst>
              <a:ext uri="{FF2B5EF4-FFF2-40B4-BE49-F238E27FC236}">
                <a16:creationId xmlns:a16="http://schemas.microsoft.com/office/drawing/2014/main" id="{CF776C93-EC6E-74C7-8A5B-EEC986B3702F}"/>
              </a:ext>
            </a:extLst>
          </p:cNvPr>
          <p:cNvSpPr txBox="1"/>
          <p:nvPr/>
        </p:nvSpPr>
        <p:spPr>
          <a:xfrm>
            <a:off x="247878" y="126890"/>
            <a:ext cx="1409360" cy="523220"/>
          </a:xfrm>
          <a:prstGeom prst="rect">
            <a:avLst/>
          </a:prstGeom>
          <a:noFill/>
          <a:ln>
            <a:solidFill>
              <a:schemeClr val="tx1"/>
            </a:solidFill>
          </a:ln>
        </p:spPr>
        <p:txBody>
          <a:bodyPr wrap="none" rtlCol="0">
            <a:spAutoFit/>
          </a:bodyPr>
          <a:lstStyle/>
          <a:p>
            <a:pPr algn="l"/>
            <a:r>
              <a:rPr kumimoji="1" lang="ja-JP" altLang="en-US" sz="2800" b="1" dirty="0"/>
              <a:t>お ま け</a:t>
            </a:r>
          </a:p>
        </p:txBody>
      </p:sp>
    </p:spTree>
    <p:extLst>
      <p:ext uri="{BB962C8B-B14F-4D97-AF65-F5344CB8AC3E}">
        <p14:creationId xmlns:p14="http://schemas.microsoft.com/office/powerpoint/2010/main" val="40719044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8142EB3-D7E6-8633-8EA0-A78486558F2A}"/>
              </a:ext>
            </a:extLst>
          </p:cNvPr>
          <p:cNvSpPr>
            <a:spLocks noGrp="1"/>
          </p:cNvSpPr>
          <p:nvPr>
            <p:ph type="sldNum" sz="quarter" idx="12"/>
          </p:nvPr>
        </p:nvSpPr>
        <p:spPr/>
        <p:txBody>
          <a:bodyPr/>
          <a:lstStyle/>
          <a:p>
            <a:fld id="{CAA46EA8-3D2B-457B-8F4B-B2B8F733E4C4}" type="slidenum">
              <a:rPr kumimoji="1" lang="ja-JP" altLang="en-US" smtClean="0"/>
              <a:t>31</a:t>
            </a:fld>
            <a:endParaRPr kumimoji="1" lang="ja-JP" altLang="en-US"/>
          </a:p>
        </p:txBody>
      </p:sp>
    </p:spTree>
    <p:extLst>
      <p:ext uri="{BB962C8B-B14F-4D97-AF65-F5344CB8AC3E}">
        <p14:creationId xmlns:p14="http://schemas.microsoft.com/office/powerpoint/2010/main" val="12552254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21CA5FB-E106-DB18-9A9A-EB73AD2DCBB9}"/>
              </a:ext>
            </a:extLst>
          </p:cNvPr>
          <p:cNvSpPr>
            <a:spLocks noGrp="1"/>
          </p:cNvSpPr>
          <p:nvPr>
            <p:ph type="sldNum" sz="quarter" idx="12"/>
          </p:nvPr>
        </p:nvSpPr>
        <p:spPr/>
        <p:txBody>
          <a:bodyPr/>
          <a:lstStyle/>
          <a:p>
            <a:fld id="{CAA46EA8-3D2B-457B-8F4B-B2B8F733E4C4}" type="slidenum">
              <a:rPr kumimoji="1" lang="ja-JP" altLang="en-US" smtClean="0"/>
              <a:t>32</a:t>
            </a:fld>
            <a:endParaRPr kumimoji="1" lang="ja-JP" altLang="en-US"/>
          </a:p>
        </p:txBody>
      </p:sp>
      <p:sp>
        <p:nvSpPr>
          <p:cNvPr id="5" name="テキスト ボックス 4">
            <a:extLst>
              <a:ext uri="{FF2B5EF4-FFF2-40B4-BE49-F238E27FC236}">
                <a16:creationId xmlns:a16="http://schemas.microsoft.com/office/drawing/2014/main" id="{2432C25A-6B7E-56C2-0DF0-35F44843F033}"/>
              </a:ext>
            </a:extLst>
          </p:cNvPr>
          <p:cNvSpPr txBox="1"/>
          <p:nvPr/>
        </p:nvSpPr>
        <p:spPr>
          <a:xfrm>
            <a:off x="191387" y="223283"/>
            <a:ext cx="6071189" cy="3108543"/>
          </a:xfrm>
          <a:prstGeom prst="rect">
            <a:avLst/>
          </a:prstGeom>
          <a:noFill/>
        </p:spPr>
        <p:txBody>
          <a:bodyPr wrap="square" rtlCol="0">
            <a:spAutoFit/>
          </a:bodyPr>
          <a:lstStyle/>
          <a:p>
            <a:pPr algn="l"/>
            <a:r>
              <a:rPr kumimoji="1" lang="ja-JP" altLang="en-US" sz="1400" dirty="0"/>
              <a:t>アキビ（</a:t>
            </a:r>
            <a:r>
              <a:rPr kumimoji="1" lang="en-US" altLang="ja-JP" sz="1400" dirty="0" err="1"/>
              <a:t>Akibi</a:t>
            </a:r>
            <a:r>
              <a:rPr kumimoji="1" lang="ja-JP" altLang="en-US" sz="1400" dirty="0"/>
              <a:t>）</a:t>
            </a:r>
          </a:p>
          <a:p>
            <a:pPr algn="l"/>
            <a:endParaRPr kumimoji="1" lang="ja-JP" altLang="en-US" sz="1400" dirty="0"/>
          </a:p>
          <a:p>
            <a:pPr algn="l"/>
            <a:r>
              <a:rPr kumimoji="1" lang="ja-JP" altLang="en-US" sz="1400" dirty="0"/>
              <a:t>　ここにはイースター島に数多くあるモアイの中で</a:t>
            </a:r>
            <a:r>
              <a:rPr kumimoji="1" lang="ja-JP" altLang="en-US" sz="1400" dirty="0">
                <a:solidFill>
                  <a:srgbClr val="FF0000"/>
                </a:solidFill>
              </a:rPr>
              <a:t>唯一、海を向いている珍しい</a:t>
            </a:r>
            <a:r>
              <a:rPr kumimoji="1" lang="en-US" altLang="ja-JP" sz="1400" dirty="0">
                <a:solidFill>
                  <a:srgbClr val="FF0000"/>
                </a:solidFill>
              </a:rPr>
              <a:t>7</a:t>
            </a:r>
            <a:r>
              <a:rPr kumimoji="1" lang="ja-JP" altLang="en-US" sz="1400" dirty="0">
                <a:solidFill>
                  <a:srgbClr val="FF0000"/>
                </a:solidFill>
              </a:rPr>
              <a:t>体のモアイ像</a:t>
            </a:r>
            <a:r>
              <a:rPr kumimoji="1" lang="ja-JP" altLang="en-US" sz="1400" dirty="0"/>
              <a:t>があります。</a:t>
            </a:r>
            <a:r>
              <a:rPr kumimoji="1" lang="ja-JP" altLang="en-US" sz="1400" dirty="0">
                <a:solidFill>
                  <a:srgbClr val="FF0000"/>
                </a:solidFill>
              </a:rPr>
              <a:t>初期に築造された</a:t>
            </a:r>
            <a:r>
              <a:rPr kumimoji="1" lang="ja-JP" altLang="en-US" sz="1400" dirty="0"/>
              <a:t>モアイなのでプカオ（赤色凝灰岩でできた髷＝帽子のようなもの）が載っていません。</a:t>
            </a:r>
          </a:p>
          <a:p>
            <a:pPr algn="l"/>
            <a:r>
              <a:rPr kumimoji="1" lang="ja-JP" altLang="en-US" sz="1400" dirty="0"/>
              <a:t>　しかも、他のモアイたちは海岸線沿いにあるのですが、ここのはビーチから遠い島のほぼ中央＝内陸に立っているのです。 モアイたちの見つめる方角には</a:t>
            </a:r>
            <a:r>
              <a:rPr kumimoji="1" lang="ja-JP" altLang="en-US" sz="1400" dirty="0">
                <a:solidFill>
                  <a:srgbClr val="FF0000"/>
                </a:solidFill>
              </a:rPr>
              <a:t>ホツマツア王がやって来たといわれるマルケサス諸島（フランス領ポリネシア）のヒバオア島</a:t>
            </a:r>
            <a:r>
              <a:rPr kumimoji="1" lang="ja-JP" altLang="en-US" sz="1400" dirty="0"/>
              <a:t>があり、王が</a:t>
            </a:r>
            <a:r>
              <a:rPr kumimoji="1" lang="en-US" altLang="ja-JP" sz="1400" dirty="0"/>
              <a:t>7</a:t>
            </a:r>
            <a:r>
              <a:rPr kumimoji="1" lang="ja-JP" altLang="en-US" sz="1400" dirty="0"/>
              <a:t>人の従者（息子？）たちを祀っているとも伝承されています。</a:t>
            </a:r>
          </a:p>
          <a:p>
            <a:pPr algn="l"/>
            <a:r>
              <a:rPr kumimoji="1" lang="ja-JP" altLang="en-US" sz="1400" dirty="0"/>
              <a:t>　さらに、モアイたちは単に海を眺めているだけではなく、春分・秋分には、太陽の沈む地点を見つめている天文学的裏づけがあるとの仮説もあるそうです。 もう</a:t>
            </a:r>
            <a:r>
              <a:rPr kumimoji="1" lang="en-US" altLang="ja-JP" sz="1400" dirty="0"/>
              <a:t>1</a:t>
            </a:r>
            <a:r>
              <a:rPr kumimoji="1" lang="ja-JP" altLang="en-US" sz="1400" dirty="0"/>
              <a:t>つの特色は</a:t>
            </a:r>
            <a:r>
              <a:rPr kumimoji="1" lang="ja-JP" altLang="en-US" sz="1400" dirty="0">
                <a:solidFill>
                  <a:srgbClr val="FF0000"/>
                </a:solidFill>
              </a:rPr>
              <a:t>他のアフの周辺には集落跡が見られる</a:t>
            </a:r>
            <a:r>
              <a:rPr kumimoji="1" lang="ja-JP" altLang="en-US" sz="1400" dirty="0"/>
              <a:t>のですが、ここにはその痕跡がありません。</a:t>
            </a:r>
          </a:p>
        </p:txBody>
      </p:sp>
      <p:pic>
        <p:nvPicPr>
          <p:cNvPr id="5122" name="Picture 2">
            <a:extLst>
              <a:ext uri="{FF2B5EF4-FFF2-40B4-BE49-F238E27FC236}">
                <a16:creationId xmlns:a16="http://schemas.microsoft.com/office/drawing/2014/main" id="{C3957C6E-DD37-2F95-BDE0-3196E7DF71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48203" y="600408"/>
            <a:ext cx="2857500" cy="1914525"/>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D6A5BCED-B116-E572-F4DC-C090AB57005E}"/>
              </a:ext>
            </a:extLst>
          </p:cNvPr>
          <p:cNvSpPr txBox="1"/>
          <p:nvPr/>
        </p:nvSpPr>
        <p:spPr>
          <a:xfrm>
            <a:off x="191386" y="3678696"/>
            <a:ext cx="6071189" cy="2246769"/>
          </a:xfrm>
          <a:prstGeom prst="rect">
            <a:avLst/>
          </a:prstGeom>
          <a:noFill/>
        </p:spPr>
        <p:txBody>
          <a:bodyPr wrap="square" rtlCol="0">
            <a:spAutoFit/>
          </a:bodyPr>
          <a:lstStyle/>
          <a:p>
            <a:pPr algn="l"/>
            <a:r>
              <a:rPr kumimoji="1" lang="ja-JP" altLang="en-US" sz="1400" dirty="0"/>
              <a:t>ラノララク（</a:t>
            </a:r>
            <a:r>
              <a:rPr kumimoji="1" lang="en-US" altLang="ja-JP" sz="1400" dirty="0" err="1"/>
              <a:t>Ranoraraku</a:t>
            </a:r>
            <a:r>
              <a:rPr kumimoji="1" lang="ja-JP" altLang="en-US" sz="1400" dirty="0"/>
              <a:t>）</a:t>
            </a:r>
          </a:p>
          <a:p>
            <a:pPr algn="l"/>
            <a:endParaRPr kumimoji="1" lang="ja-JP" altLang="en-US" sz="1400" dirty="0"/>
          </a:p>
          <a:p>
            <a:pPr algn="l"/>
            <a:r>
              <a:rPr kumimoji="1" lang="ja-JP" altLang="en-US" sz="1400" dirty="0"/>
              <a:t>　モアイの石切り場だったラノララク山（標高約</a:t>
            </a:r>
            <a:r>
              <a:rPr kumimoji="1" lang="en-US" altLang="ja-JP" sz="1400" dirty="0" err="1"/>
              <a:t>200m</a:t>
            </a:r>
            <a:r>
              <a:rPr kumimoji="1" lang="ja-JP" altLang="en-US" sz="1400" dirty="0"/>
              <a:t>）、ここで島のほぼすべてのモアイの石が切り出され製造されたそうです。 様々な様相のモアイ約</a:t>
            </a:r>
            <a:r>
              <a:rPr kumimoji="1" lang="en-US" altLang="ja-JP" sz="1400" dirty="0"/>
              <a:t>400</a:t>
            </a:r>
            <a:r>
              <a:rPr kumimoji="1" lang="ja-JP" altLang="en-US" sz="1400" dirty="0"/>
              <a:t>体が残され、あるものは切り出しの途中のもの、削りかけ、完成間際のもの～麓へ運搬途中で放棄されたものなど。山肌には、これらの放棄されたモアイが無数に散乱しています。</a:t>
            </a:r>
          </a:p>
          <a:p>
            <a:pPr algn="l"/>
            <a:r>
              <a:rPr kumimoji="1" lang="ja-JP" altLang="en-US" sz="1400" dirty="0"/>
              <a:t>　</a:t>
            </a:r>
            <a:r>
              <a:rPr kumimoji="1" lang="en-US" altLang="ja-JP" sz="1400" dirty="0"/>
              <a:t>15</a:t>
            </a:r>
            <a:r>
              <a:rPr kumimoji="1" lang="ja-JP" altLang="en-US" sz="1400" dirty="0"/>
              <a:t>～</a:t>
            </a:r>
            <a:r>
              <a:rPr kumimoji="1" lang="en-US" altLang="ja-JP" sz="1400" dirty="0"/>
              <a:t>6</a:t>
            </a:r>
            <a:r>
              <a:rPr kumimoji="1" lang="ja-JP" altLang="en-US" sz="1400" dirty="0"/>
              <a:t>世紀ころから時間が止まってしまったかのように、そのままの状態で残されています。 さまざまなモアイを見れば、どのようにモアイ像が作られたのかその製造工程が良く分かります。</a:t>
            </a:r>
          </a:p>
        </p:txBody>
      </p:sp>
      <p:pic>
        <p:nvPicPr>
          <p:cNvPr id="5124" name="Picture 4">
            <a:extLst>
              <a:ext uri="{FF2B5EF4-FFF2-40B4-BE49-F238E27FC236}">
                <a16:creationId xmlns:a16="http://schemas.microsoft.com/office/drawing/2014/main" id="{4C3B2CFE-124E-2ABC-35E5-E97F7A9048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8203" y="3973405"/>
            <a:ext cx="2857500" cy="165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1961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2B0F77ED-7DB7-2BD9-FF0A-24E33DE1D0F1}"/>
              </a:ext>
            </a:extLst>
          </p:cNvPr>
          <p:cNvSpPr>
            <a:spLocks noGrp="1"/>
          </p:cNvSpPr>
          <p:nvPr>
            <p:ph type="sldNum" sz="quarter" idx="12"/>
          </p:nvPr>
        </p:nvSpPr>
        <p:spPr/>
        <p:txBody>
          <a:bodyPr/>
          <a:lstStyle/>
          <a:p>
            <a:fld id="{CAA46EA8-3D2B-457B-8F4B-B2B8F733E4C4}" type="slidenum">
              <a:rPr kumimoji="1" lang="ja-JP" altLang="en-US" smtClean="0"/>
              <a:t>33</a:t>
            </a:fld>
            <a:endParaRPr kumimoji="1" lang="ja-JP" altLang="en-US"/>
          </a:p>
        </p:txBody>
      </p:sp>
      <p:sp>
        <p:nvSpPr>
          <p:cNvPr id="4" name="テキスト ボックス 3">
            <a:extLst>
              <a:ext uri="{FF2B5EF4-FFF2-40B4-BE49-F238E27FC236}">
                <a16:creationId xmlns:a16="http://schemas.microsoft.com/office/drawing/2014/main" id="{081B03FC-FD2D-BD5D-2628-690F8D39D06D}"/>
              </a:ext>
            </a:extLst>
          </p:cNvPr>
          <p:cNvSpPr txBox="1"/>
          <p:nvPr/>
        </p:nvSpPr>
        <p:spPr>
          <a:xfrm>
            <a:off x="563780" y="468664"/>
            <a:ext cx="7644050" cy="2062103"/>
          </a:xfrm>
          <a:prstGeom prst="rect">
            <a:avLst/>
          </a:prstGeom>
          <a:noFill/>
        </p:spPr>
        <p:txBody>
          <a:bodyPr wrap="square">
            <a:spAutoFit/>
          </a:bodyPr>
          <a:lstStyle/>
          <a:p>
            <a:r>
              <a:rPr kumimoji="1" lang="ja-JP" altLang="en-US" sz="1600" dirty="0"/>
              <a:t>　紀元８百年の頃に西の島々からやって来たポリネシア人が住み始めたこと、</a:t>
            </a:r>
            <a:endParaRPr kumimoji="1" lang="en-US" altLang="ja-JP" sz="1600" dirty="0"/>
          </a:p>
          <a:p>
            <a:r>
              <a:rPr kumimoji="1" lang="ja-JP" altLang="en-US" sz="1600" dirty="0"/>
              <a:t>彼らは太陽と星と波と風と 渡り鳥を頼りに大型カヌーで航海してきたこと、</a:t>
            </a:r>
            <a:endParaRPr kumimoji="1" lang="en-US" altLang="ja-JP" sz="1600" dirty="0"/>
          </a:p>
          <a:p>
            <a:r>
              <a:rPr kumimoji="1" lang="ja-JP" altLang="en-US" sz="1600" dirty="0"/>
              <a:t>モアイ像造りのアイデアを携えてきたこと、</a:t>
            </a:r>
            <a:endParaRPr kumimoji="1" lang="en-US" altLang="ja-JP" sz="1600" dirty="0"/>
          </a:p>
          <a:p>
            <a:r>
              <a:rPr kumimoji="1" lang="ja-JP" altLang="en-US" sz="1600" dirty="0"/>
              <a:t>ニワトリや園芸植物 なども運んできたこと、</a:t>
            </a:r>
            <a:endParaRPr kumimoji="1" lang="en-US" altLang="ja-JP" sz="1600" dirty="0"/>
          </a:p>
          <a:p>
            <a:r>
              <a:rPr kumimoji="1" lang="ja-JP" altLang="en-US" sz="1600" dirty="0"/>
              <a:t>人口が増え島人たちの確執が激しくなったこと、か</a:t>
            </a:r>
            <a:endParaRPr kumimoji="1" lang="en-US" altLang="ja-JP" sz="1600" dirty="0"/>
          </a:p>
          <a:p>
            <a:r>
              <a:rPr kumimoji="1" lang="ja-JP" altLang="en-US" sz="1600" dirty="0"/>
              <a:t>つてあった樹木が切り倒されたこと、 </a:t>
            </a:r>
            <a:endParaRPr kumimoji="1" lang="en-US" altLang="ja-JP" sz="1600" dirty="0"/>
          </a:p>
          <a:p>
            <a:r>
              <a:rPr kumimoji="1" lang="ja-JP" altLang="en-US" sz="1600" dirty="0"/>
              <a:t>サツマイモが主食であったこと、</a:t>
            </a:r>
            <a:endParaRPr kumimoji="1" lang="en-US" altLang="ja-JP" sz="1600" dirty="0"/>
          </a:p>
          <a:p>
            <a:r>
              <a:rPr kumimoji="1" lang="ja-JP" altLang="en-US" sz="1600" dirty="0"/>
              <a:t>そのサツマイモだけは南米方面から持ちこまれたことなどが解明された。</a:t>
            </a:r>
            <a:endParaRPr lang="ja-JP" altLang="en-US" sz="1600" dirty="0"/>
          </a:p>
        </p:txBody>
      </p:sp>
    </p:spTree>
    <p:extLst>
      <p:ext uri="{BB962C8B-B14F-4D97-AF65-F5344CB8AC3E}">
        <p14:creationId xmlns:p14="http://schemas.microsoft.com/office/powerpoint/2010/main" val="15688143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19F0FD3C-F1E5-68AC-2202-039D1B49404C}"/>
              </a:ext>
            </a:extLst>
          </p:cNvPr>
          <p:cNvSpPr>
            <a:spLocks noGrp="1"/>
          </p:cNvSpPr>
          <p:nvPr>
            <p:ph type="sldNum" sz="quarter" idx="12"/>
          </p:nvPr>
        </p:nvSpPr>
        <p:spPr/>
        <p:txBody>
          <a:bodyPr/>
          <a:lstStyle/>
          <a:p>
            <a:fld id="{CAA46EA8-3D2B-457B-8F4B-B2B8F733E4C4}" type="slidenum">
              <a:rPr kumimoji="1" lang="ja-JP" altLang="en-US" smtClean="0"/>
              <a:t>34</a:t>
            </a:fld>
            <a:endParaRPr kumimoji="1" lang="ja-JP" altLang="en-US"/>
          </a:p>
        </p:txBody>
      </p:sp>
      <p:pic>
        <p:nvPicPr>
          <p:cNvPr id="3074" name="Picture 2" descr="undefined">
            <a:extLst>
              <a:ext uri="{FF2B5EF4-FFF2-40B4-BE49-F238E27FC236}">
                <a16:creationId xmlns:a16="http://schemas.microsoft.com/office/drawing/2014/main" id="{F887413E-E5F1-9F69-C9C9-184B12EE8F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938" y="0"/>
            <a:ext cx="9636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03921BB4-271B-2492-24DF-84B2BE13867D}"/>
              </a:ext>
            </a:extLst>
          </p:cNvPr>
          <p:cNvSpPr txBox="1"/>
          <p:nvPr/>
        </p:nvSpPr>
        <p:spPr>
          <a:xfrm>
            <a:off x="7144333" y="210951"/>
            <a:ext cx="2339102" cy="523220"/>
          </a:xfrm>
          <a:prstGeom prst="rect">
            <a:avLst/>
          </a:prstGeom>
          <a:solidFill>
            <a:schemeClr val="bg1"/>
          </a:solidFill>
          <a:ln>
            <a:solidFill>
              <a:schemeClr val="tx1"/>
            </a:solidFill>
          </a:ln>
        </p:spPr>
        <p:txBody>
          <a:bodyPr wrap="none" rtlCol="0">
            <a:spAutoFit/>
          </a:bodyPr>
          <a:lstStyle/>
          <a:p>
            <a:pPr algn="l"/>
            <a:r>
              <a:rPr kumimoji="1" lang="ja-JP" altLang="en-US" sz="2800" u="sng" dirty="0"/>
              <a:t>イースター島</a:t>
            </a:r>
          </a:p>
        </p:txBody>
      </p:sp>
    </p:spTree>
    <p:extLst>
      <p:ext uri="{BB962C8B-B14F-4D97-AF65-F5344CB8AC3E}">
        <p14:creationId xmlns:p14="http://schemas.microsoft.com/office/powerpoint/2010/main" val="29194273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CEE15-9B7C-AF09-C1AC-7136681EF405}"/>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8D7A991-FDE9-7E0B-A7C8-6E106B6A292F}"/>
              </a:ext>
            </a:extLst>
          </p:cNvPr>
          <p:cNvSpPr>
            <a:spLocks noGrp="1"/>
          </p:cNvSpPr>
          <p:nvPr>
            <p:ph type="sldNum" sz="quarter" idx="12"/>
          </p:nvPr>
        </p:nvSpPr>
        <p:spPr/>
        <p:txBody>
          <a:bodyPr/>
          <a:lstStyle/>
          <a:p>
            <a:fld id="{CAA46EA8-3D2B-457B-8F4B-B2B8F733E4C4}" type="slidenum">
              <a:rPr kumimoji="1" lang="ja-JP" altLang="en-US" smtClean="0"/>
              <a:t>35</a:t>
            </a:fld>
            <a:endParaRPr kumimoji="1" lang="ja-JP" altLang="en-US"/>
          </a:p>
        </p:txBody>
      </p:sp>
      <p:sp>
        <p:nvSpPr>
          <p:cNvPr id="4" name="テキスト ボックス 3">
            <a:extLst>
              <a:ext uri="{FF2B5EF4-FFF2-40B4-BE49-F238E27FC236}">
                <a16:creationId xmlns:a16="http://schemas.microsoft.com/office/drawing/2014/main" id="{65421653-AE40-D8AF-2A65-4EF42BC4F027}"/>
              </a:ext>
            </a:extLst>
          </p:cNvPr>
          <p:cNvSpPr txBox="1"/>
          <p:nvPr/>
        </p:nvSpPr>
        <p:spPr>
          <a:xfrm>
            <a:off x="464110" y="3627448"/>
            <a:ext cx="8977780" cy="738664"/>
          </a:xfrm>
          <a:prstGeom prst="rect">
            <a:avLst/>
          </a:prstGeom>
          <a:noFill/>
        </p:spPr>
        <p:txBody>
          <a:bodyPr wrap="square">
            <a:spAutoFit/>
          </a:bodyPr>
          <a:lstStyle/>
          <a:p>
            <a:r>
              <a:rPr lang="ja-JP" altLang="en-US" sz="1400" dirty="0"/>
              <a:t>島の海に面したアフと呼ばれる高台に、多くの場合海に背を向けて、正確にはかつての住居跡を取り囲むように多数建てられている。大きさは5.814メートル、重量20トン程度のものが多いが最大級のものは20メートル、重量は90トンに達する。</a:t>
            </a:r>
          </a:p>
        </p:txBody>
      </p:sp>
      <p:pic>
        <p:nvPicPr>
          <p:cNvPr id="1026" name="Picture 2">
            <a:extLst>
              <a:ext uri="{FF2B5EF4-FFF2-40B4-BE49-F238E27FC236}">
                <a16:creationId xmlns:a16="http://schemas.microsoft.com/office/drawing/2014/main" id="{F1D66883-58E5-8A44-5773-4E549F925C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692" y="257175"/>
            <a:ext cx="2381250" cy="31718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AA32C97-43F6-7C61-D8C7-B2CD5A0CBF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950" y="257175"/>
            <a:ext cx="4217852" cy="3171825"/>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1C23719D-DECA-502A-E22D-263912E34852}"/>
              </a:ext>
            </a:extLst>
          </p:cNvPr>
          <p:cNvSpPr txBox="1"/>
          <p:nvPr/>
        </p:nvSpPr>
        <p:spPr>
          <a:xfrm>
            <a:off x="7415324" y="344546"/>
            <a:ext cx="2151984" cy="738664"/>
          </a:xfrm>
          <a:prstGeom prst="rect">
            <a:avLst/>
          </a:prstGeom>
          <a:noFill/>
        </p:spPr>
        <p:txBody>
          <a:bodyPr wrap="square">
            <a:spAutoFit/>
          </a:bodyPr>
          <a:lstStyle/>
          <a:p>
            <a:r>
              <a:rPr lang="ja-JP" altLang="en-US" sz="1400" dirty="0"/>
              <a:t>現在アフに立っている約30体は、すべて近代以降に復元されたものである。</a:t>
            </a:r>
          </a:p>
        </p:txBody>
      </p:sp>
      <p:sp>
        <p:nvSpPr>
          <p:cNvPr id="8" name="テキスト ボックス 7">
            <a:extLst>
              <a:ext uri="{FF2B5EF4-FFF2-40B4-BE49-F238E27FC236}">
                <a16:creationId xmlns:a16="http://schemas.microsoft.com/office/drawing/2014/main" id="{6A09C23B-E134-A32B-71E5-15F91E534129}"/>
              </a:ext>
            </a:extLst>
          </p:cNvPr>
          <p:cNvSpPr txBox="1"/>
          <p:nvPr/>
        </p:nvSpPr>
        <p:spPr>
          <a:xfrm>
            <a:off x="419655" y="4544435"/>
            <a:ext cx="8805308" cy="738664"/>
          </a:xfrm>
          <a:prstGeom prst="rect">
            <a:avLst/>
          </a:prstGeom>
          <a:noFill/>
        </p:spPr>
        <p:txBody>
          <a:bodyPr wrap="square" rtlCol="0">
            <a:spAutoFit/>
          </a:bodyPr>
          <a:lstStyle/>
          <a:p>
            <a:pPr algn="l"/>
            <a:r>
              <a:rPr kumimoji="1" lang="ja-JP" altLang="en-US" sz="1400" dirty="0"/>
              <a:t>造られた時代によって様式は変化し、</a:t>
            </a:r>
            <a:r>
              <a:rPr kumimoji="1" lang="ja-JP" altLang="en-US" sz="1400" dirty="0">
                <a:solidFill>
                  <a:srgbClr val="FF0000"/>
                </a:solidFill>
              </a:rPr>
              <a:t>初期の物</a:t>
            </a:r>
            <a:r>
              <a:rPr kumimoji="1" lang="ja-JP" altLang="en-US" sz="1400" dirty="0"/>
              <a:t>とされるものの多くは、高さ</a:t>
            </a:r>
            <a:r>
              <a:rPr kumimoji="1" lang="en-US" altLang="ja-JP" sz="1400" dirty="0"/>
              <a:t>3</a:t>
            </a:r>
            <a:r>
              <a:rPr kumimoji="1" lang="ja-JP" altLang="en-US" sz="1400" dirty="0"/>
              <a:t>メートル程度と</a:t>
            </a:r>
            <a:r>
              <a:rPr kumimoji="1" lang="ja-JP" altLang="en-US" sz="1400" dirty="0">
                <a:solidFill>
                  <a:srgbClr val="FF0000"/>
                </a:solidFill>
              </a:rPr>
              <a:t>小型</a:t>
            </a:r>
            <a:r>
              <a:rPr kumimoji="1" lang="ja-JP" altLang="en-US" sz="1400" dirty="0"/>
              <a:t>だが、</a:t>
            </a:r>
            <a:r>
              <a:rPr kumimoji="1" lang="ja-JP" altLang="en-US" sz="1400" dirty="0">
                <a:solidFill>
                  <a:srgbClr val="FF0000"/>
                </a:solidFill>
              </a:rPr>
              <a:t>時代が下るにつれ大型化</a:t>
            </a:r>
            <a:r>
              <a:rPr kumimoji="1" lang="ja-JP" altLang="en-US" sz="1400" dirty="0"/>
              <a:t>していった。アフに建てられたことのあるものには頭と胴体があり、後期の、とくに大きなものにはプカオと呼ばれる赤い石が頭上に乗せられ、一部は目と思しき造作もされている。</a:t>
            </a:r>
          </a:p>
        </p:txBody>
      </p:sp>
      <p:pic>
        <p:nvPicPr>
          <p:cNvPr id="1030" name="Picture 6">
            <a:extLst>
              <a:ext uri="{FF2B5EF4-FFF2-40B4-BE49-F238E27FC236}">
                <a16:creationId xmlns:a16="http://schemas.microsoft.com/office/drawing/2014/main" id="{C78D58FC-408F-6ACC-2558-7D1BC9E8F7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5706" y="1402829"/>
            <a:ext cx="1428750" cy="1905000"/>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FDF9F446-BA1E-A9ED-4CC4-40CFAD656201}"/>
              </a:ext>
            </a:extLst>
          </p:cNvPr>
          <p:cNvSpPr txBox="1"/>
          <p:nvPr/>
        </p:nvSpPr>
        <p:spPr>
          <a:xfrm>
            <a:off x="172472" y="5501672"/>
            <a:ext cx="8805308" cy="307777"/>
          </a:xfrm>
          <a:prstGeom prst="rect">
            <a:avLst/>
          </a:prstGeom>
          <a:noFill/>
        </p:spPr>
        <p:txBody>
          <a:bodyPr wrap="square">
            <a:spAutoFit/>
          </a:bodyPr>
          <a:lstStyle/>
          <a:p>
            <a:r>
              <a:rPr lang="ja-JP" altLang="en-US" sz="1400" dirty="0"/>
              <a:t>プカオは15世紀から16世紀までは作られておらず、後にモアイの上部に追加された</a:t>
            </a:r>
          </a:p>
        </p:txBody>
      </p:sp>
      <p:sp>
        <p:nvSpPr>
          <p:cNvPr id="11" name="テキスト ボックス 10">
            <a:extLst>
              <a:ext uri="{FF2B5EF4-FFF2-40B4-BE49-F238E27FC236}">
                <a16:creationId xmlns:a16="http://schemas.microsoft.com/office/drawing/2014/main" id="{E6136FBB-78F9-CB83-9790-61AD921983B5}"/>
              </a:ext>
            </a:extLst>
          </p:cNvPr>
          <p:cNvSpPr txBox="1"/>
          <p:nvPr/>
        </p:nvSpPr>
        <p:spPr>
          <a:xfrm>
            <a:off x="132322" y="5908887"/>
            <a:ext cx="9434986" cy="738664"/>
          </a:xfrm>
          <a:prstGeom prst="rect">
            <a:avLst/>
          </a:prstGeom>
          <a:noFill/>
        </p:spPr>
        <p:txBody>
          <a:bodyPr wrap="square" rtlCol="0">
            <a:spAutoFit/>
          </a:bodyPr>
          <a:lstStyle/>
          <a:p>
            <a:pPr algn="l"/>
            <a:r>
              <a:rPr kumimoji="1" lang="ja-JP" altLang="en-US" sz="1400" dirty="0"/>
              <a:t>プカオは現在、髪の毛を表すと考えられている。これは、イースター島では高位の男性が頭頂部に長い髪を団子状にして結ぶのが習慣だったためと考えられている。プカオは円筒形で、モアイの頭に合うように下側にへこみがあり、上部に結び目がある。</a:t>
            </a:r>
          </a:p>
        </p:txBody>
      </p:sp>
    </p:spTree>
    <p:extLst>
      <p:ext uri="{BB962C8B-B14F-4D97-AF65-F5344CB8AC3E}">
        <p14:creationId xmlns:p14="http://schemas.microsoft.com/office/powerpoint/2010/main" val="26503612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8F1BE12-8318-9378-54CC-19A20C98ABE7}"/>
              </a:ext>
            </a:extLst>
          </p:cNvPr>
          <p:cNvSpPr>
            <a:spLocks noGrp="1"/>
          </p:cNvSpPr>
          <p:nvPr>
            <p:ph type="sldNum" sz="quarter" idx="12"/>
          </p:nvPr>
        </p:nvSpPr>
        <p:spPr/>
        <p:txBody>
          <a:bodyPr/>
          <a:lstStyle/>
          <a:p>
            <a:fld id="{CAA46EA8-3D2B-457B-8F4B-B2B8F733E4C4}" type="slidenum">
              <a:rPr kumimoji="1" lang="ja-JP" altLang="en-US" smtClean="0"/>
              <a:t>36</a:t>
            </a:fld>
            <a:endParaRPr kumimoji="1" lang="ja-JP" altLang="en-US"/>
          </a:p>
        </p:txBody>
      </p:sp>
      <p:pic>
        <p:nvPicPr>
          <p:cNvPr id="3074" name="Picture 2">
            <a:extLst>
              <a:ext uri="{FF2B5EF4-FFF2-40B4-BE49-F238E27FC236}">
                <a16:creationId xmlns:a16="http://schemas.microsoft.com/office/drawing/2014/main" id="{31F9CEA7-BF80-087A-97C4-2CD293867E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820" y="394535"/>
            <a:ext cx="3000375" cy="3419475"/>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6CAC7B76-AD14-96BD-03AE-16D63E1BEF24}"/>
              </a:ext>
            </a:extLst>
          </p:cNvPr>
          <p:cNvSpPr txBox="1"/>
          <p:nvPr/>
        </p:nvSpPr>
        <p:spPr>
          <a:xfrm>
            <a:off x="234466" y="4847739"/>
            <a:ext cx="3419656" cy="1815882"/>
          </a:xfrm>
          <a:prstGeom prst="rect">
            <a:avLst/>
          </a:prstGeom>
          <a:noFill/>
        </p:spPr>
        <p:txBody>
          <a:bodyPr wrap="square" rtlCol="0">
            <a:spAutoFit/>
          </a:bodyPr>
          <a:lstStyle/>
          <a:p>
            <a:pPr algn="l"/>
            <a:r>
              <a:rPr kumimoji="1" lang="ja-JP" altLang="en-US" sz="1400" dirty="0"/>
              <a:t>掘り出し中のものや、祭壇（アフ）へ移動を待つもの、移動中に倒れたものなどさまざまだが、その中の最大２１ｍの未完成のモアイ像は山にしっかりと寝たままだ。</a:t>
            </a:r>
          </a:p>
          <a:p>
            <a:pPr algn="l"/>
            <a:r>
              <a:rPr kumimoji="1" lang="ja-JP" altLang="en-US" sz="1400" dirty="0"/>
              <a:t>突然に作業をやめたかのように、工具の石などが、打ち捨てられていたらしい。何があったのだろう？</a:t>
            </a:r>
          </a:p>
        </p:txBody>
      </p:sp>
      <p:pic>
        <p:nvPicPr>
          <p:cNvPr id="3076" name="Picture 4">
            <a:extLst>
              <a:ext uri="{FF2B5EF4-FFF2-40B4-BE49-F238E27FC236}">
                <a16:creationId xmlns:a16="http://schemas.microsoft.com/office/drawing/2014/main" id="{78AA1221-1957-4E63-540D-A6C0119E01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1430" y="224037"/>
            <a:ext cx="2952750" cy="5238750"/>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36E2B279-8B9F-DCC6-071E-D8565A02E20F}"/>
              </a:ext>
            </a:extLst>
          </p:cNvPr>
          <p:cNvSpPr txBox="1"/>
          <p:nvPr/>
        </p:nvSpPr>
        <p:spPr>
          <a:xfrm>
            <a:off x="6788486" y="5601792"/>
            <a:ext cx="2518638" cy="307777"/>
          </a:xfrm>
          <a:prstGeom prst="rect">
            <a:avLst/>
          </a:prstGeom>
          <a:noFill/>
        </p:spPr>
        <p:txBody>
          <a:bodyPr wrap="none" rtlCol="0">
            <a:spAutoFit/>
          </a:bodyPr>
          <a:lstStyle/>
          <a:p>
            <a:pPr algn="l"/>
            <a:r>
              <a:rPr kumimoji="1" lang="ja-JP" altLang="en-US" sz="1400" dirty="0"/>
              <a:t>ラノ・ララク：腹に帆船の絵</a:t>
            </a:r>
          </a:p>
        </p:txBody>
      </p:sp>
      <p:pic>
        <p:nvPicPr>
          <p:cNvPr id="3078" name="Picture 6">
            <a:extLst>
              <a:ext uri="{FF2B5EF4-FFF2-40B4-BE49-F238E27FC236}">
                <a16:creationId xmlns:a16="http://schemas.microsoft.com/office/drawing/2014/main" id="{19C17523-925B-556A-D219-E71601777A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6480" y="394535"/>
            <a:ext cx="2499309" cy="186348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a:extLst>
              <a:ext uri="{FF2B5EF4-FFF2-40B4-BE49-F238E27FC236}">
                <a16:creationId xmlns:a16="http://schemas.microsoft.com/office/drawing/2014/main" id="{C85573EF-42EC-96F6-17C0-D646F3EE7A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3673" y="2495450"/>
            <a:ext cx="1958655" cy="3038275"/>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4BFA5C9D-0AF4-8DE9-46AE-6B9D5A1AB7CE}"/>
              </a:ext>
            </a:extLst>
          </p:cNvPr>
          <p:cNvSpPr txBox="1"/>
          <p:nvPr/>
        </p:nvSpPr>
        <p:spPr>
          <a:xfrm>
            <a:off x="234466" y="3971594"/>
            <a:ext cx="3100105" cy="738664"/>
          </a:xfrm>
          <a:prstGeom prst="rect">
            <a:avLst/>
          </a:prstGeom>
          <a:noFill/>
        </p:spPr>
        <p:txBody>
          <a:bodyPr wrap="square">
            <a:spAutoFit/>
          </a:bodyPr>
          <a:lstStyle/>
          <a:p>
            <a:r>
              <a:rPr lang="ja-JP" altLang="en-US" sz="1400" dirty="0"/>
              <a:t>ラノ・ララク：未完成だが最大のモアイ（丈２１ｍで重さは２５０ｔと推定される）</a:t>
            </a:r>
          </a:p>
        </p:txBody>
      </p:sp>
    </p:spTree>
    <p:extLst>
      <p:ext uri="{BB962C8B-B14F-4D97-AF65-F5344CB8AC3E}">
        <p14:creationId xmlns:p14="http://schemas.microsoft.com/office/powerpoint/2010/main" val="33731237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E3059747-4591-6792-70FF-6E615B91EB90}"/>
              </a:ext>
            </a:extLst>
          </p:cNvPr>
          <p:cNvSpPr>
            <a:spLocks noGrp="1"/>
          </p:cNvSpPr>
          <p:nvPr>
            <p:ph type="sldNum" sz="quarter" idx="12"/>
          </p:nvPr>
        </p:nvSpPr>
        <p:spPr/>
        <p:txBody>
          <a:bodyPr/>
          <a:lstStyle/>
          <a:p>
            <a:fld id="{CAA46EA8-3D2B-457B-8F4B-B2B8F733E4C4}" type="slidenum">
              <a:rPr kumimoji="1" lang="ja-JP" altLang="en-US" smtClean="0"/>
              <a:t>37</a:t>
            </a:fld>
            <a:endParaRPr kumimoji="1" lang="ja-JP" altLang="en-US"/>
          </a:p>
        </p:txBody>
      </p:sp>
      <p:sp>
        <p:nvSpPr>
          <p:cNvPr id="3" name="テキスト ボックス 2">
            <a:extLst>
              <a:ext uri="{FF2B5EF4-FFF2-40B4-BE49-F238E27FC236}">
                <a16:creationId xmlns:a16="http://schemas.microsoft.com/office/drawing/2014/main" id="{E76F1C75-AEB6-85B2-CC67-D284D269743D}"/>
              </a:ext>
            </a:extLst>
          </p:cNvPr>
          <p:cNvSpPr txBox="1"/>
          <p:nvPr/>
        </p:nvSpPr>
        <p:spPr>
          <a:xfrm>
            <a:off x="170122" y="320457"/>
            <a:ext cx="6549546" cy="2893100"/>
          </a:xfrm>
          <a:prstGeom prst="rect">
            <a:avLst/>
          </a:prstGeom>
          <a:noFill/>
        </p:spPr>
        <p:txBody>
          <a:bodyPr wrap="square" rtlCol="0">
            <a:spAutoFit/>
          </a:bodyPr>
          <a:lstStyle/>
          <a:p>
            <a:pPr algn="l"/>
            <a:r>
              <a:rPr kumimoji="1" lang="ja-JP" altLang="en-US" sz="1400" dirty="0"/>
              <a:t>テピトクラ（</a:t>
            </a:r>
            <a:r>
              <a:rPr kumimoji="1" lang="en-US" altLang="ja-JP" sz="1400" dirty="0" err="1"/>
              <a:t>Tepitokura</a:t>
            </a:r>
            <a:r>
              <a:rPr kumimoji="1" lang="ja-JP" altLang="en-US" sz="1400" dirty="0"/>
              <a:t>）</a:t>
            </a:r>
          </a:p>
          <a:p>
            <a:pPr algn="l"/>
            <a:endParaRPr kumimoji="1" lang="ja-JP" altLang="en-US" sz="1400" dirty="0"/>
          </a:p>
          <a:p>
            <a:pPr algn="l"/>
            <a:r>
              <a:rPr kumimoji="1" lang="ja-JP" altLang="en-US" sz="1400" dirty="0"/>
              <a:t>ここのモアイには</a:t>
            </a:r>
            <a:r>
              <a:rPr kumimoji="1" lang="en-US" altLang="ja-JP" sz="1400" dirty="0"/>
              <a:t>PARO</a:t>
            </a:r>
            <a:r>
              <a:rPr kumimoji="1" lang="ja-JP" altLang="en-US" sz="1400" dirty="0"/>
              <a:t>という名前がつけられていて、島を訪れたヨーロッパ人の記録にも記されています。 このモアイ</a:t>
            </a:r>
            <a:r>
              <a:rPr kumimoji="1" lang="en-US" altLang="ja-JP" sz="1400" dirty="0"/>
              <a:t>PARO</a:t>
            </a:r>
            <a:r>
              <a:rPr kumimoji="1" lang="ja-JP" altLang="en-US" sz="1400" dirty="0"/>
              <a:t>はアフに立てられたモアイの中では最大級で高さ約</a:t>
            </a:r>
            <a:r>
              <a:rPr kumimoji="1" lang="en-US" altLang="ja-JP" sz="1400" dirty="0"/>
              <a:t>10</a:t>
            </a:r>
            <a:r>
              <a:rPr kumimoji="1" lang="ja-JP" altLang="en-US" sz="1400" dirty="0"/>
              <a:t>メートル、重量はなんと</a:t>
            </a:r>
            <a:r>
              <a:rPr kumimoji="1" lang="en-US" altLang="ja-JP" sz="1400" dirty="0"/>
              <a:t>85</a:t>
            </a:r>
            <a:r>
              <a:rPr kumimoji="1" lang="ja-JP" altLang="en-US" sz="1400" dirty="0"/>
              <a:t>トンもあります。 </a:t>
            </a:r>
            <a:endParaRPr kumimoji="1" lang="en-US" altLang="ja-JP" sz="1400" dirty="0"/>
          </a:p>
          <a:p>
            <a:pPr algn="l"/>
            <a:endParaRPr kumimoji="1" lang="en-US" altLang="ja-JP" sz="1400" dirty="0"/>
          </a:p>
          <a:p>
            <a:pPr algn="l"/>
            <a:r>
              <a:rPr kumimoji="1" lang="ja-JP" altLang="en-US" sz="1400" dirty="0"/>
              <a:t>ここの</a:t>
            </a:r>
            <a:r>
              <a:rPr kumimoji="1" lang="en-US" altLang="ja-JP" sz="1400" dirty="0"/>
              <a:t>PARO</a:t>
            </a:r>
            <a:r>
              <a:rPr kumimoji="1" lang="ja-JP" altLang="en-US" sz="1400" dirty="0"/>
              <a:t>も、モアイ倒し戦争により倒されたままですが、これもタダノによる復元工事が予定されています。 尚、テピトクラとは光のヘソという意味。モアイ</a:t>
            </a:r>
            <a:r>
              <a:rPr kumimoji="1" lang="en-US" altLang="ja-JP" sz="1400" dirty="0"/>
              <a:t>PARO</a:t>
            </a:r>
            <a:r>
              <a:rPr kumimoji="1" lang="ja-JP" altLang="en-US" sz="1400" dirty="0"/>
              <a:t>くんの近くには テピト・オテヘヌア（地球のへそ）とされる丸い石が置かれています。 直径</a:t>
            </a:r>
            <a:r>
              <a:rPr kumimoji="1" lang="en-US" altLang="ja-JP" sz="1400" dirty="0"/>
              <a:t>75</a:t>
            </a:r>
            <a:r>
              <a:rPr kumimoji="1" lang="ja-JP" altLang="en-US" sz="1400" dirty="0"/>
              <a:t>センチの丸い石の周りに丸い石が</a:t>
            </a:r>
            <a:r>
              <a:rPr kumimoji="1" lang="en-US" altLang="ja-JP" sz="1400" dirty="0"/>
              <a:t>4</a:t>
            </a:r>
            <a:r>
              <a:rPr kumimoji="1" lang="ja-JP" altLang="en-US" sz="1400" dirty="0"/>
              <a:t>つ並べられ、その周囲は円形の石垣になっています。</a:t>
            </a:r>
          </a:p>
          <a:p>
            <a:pPr algn="l"/>
            <a:r>
              <a:rPr kumimoji="1" lang="ja-JP" altLang="en-US" sz="1400" dirty="0"/>
              <a:t>一説によるとホツマツア王がここにマナと呼ばれるパワーを秘めた丸い石を置き、世界のへそ＝中心としたそうです。</a:t>
            </a:r>
          </a:p>
        </p:txBody>
      </p:sp>
      <p:pic>
        <p:nvPicPr>
          <p:cNvPr id="6146" name="Picture 2">
            <a:extLst>
              <a:ext uri="{FF2B5EF4-FFF2-40B4-BE49-F238E27FC236}">
                <a16:creationId xmlns:a16="http://schemas.microsoft.com/office/drawing/2014/main" id="{B373FB97-5F33-BCF4-3D77-4774BCE76E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9668" y="803165"/>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E74E1796-36D7-FE29-F09B-D0E771131A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9668" y="4045611"/>
            <a:ext cx="2678961" cy="2009221"/>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45EBB7D8-DD3B-6F47-905E-7A1A853C8B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9062" y="4045612"/>
            <a:ext cx="2678960" cy="200922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FBB8D5BD-623C-7770-5A72-92D8A1C20D35}"/>
              </a:ext>
            </a:extLst>
          </p:cNvPr>
          <p:cNvSpPr txBox="1"/>
          <p:nvPr/>
        </p:nvSpPr>
        <p:spPr>
          <a:xfrm>
            <a:off x="507371" y="4096114"/>
            <a:ext cx="1620957" cy="954107"/>
          </a:xfrm>
          <a:prstGeom prst="rect">
            <a:avLst/>
          </a:prstGeom>
          <a:noFill/>
        </p:spPr>
        <p:txBody>
          <a:bodyPr wrap="none" rtlCol="0">
            <a:spAutoFit/>
          </a:bodyPr>
          <a:lstStyle/>
          <a:p>
            <a:pPr algn="l"/>
            <a:r>
              <a:rPr kumimoji="1" lang="ja-JP" altLang="en-US" sz="1400" dirty="0"/>
              <a:t>ストーンサークル</a:t>
            </a:r>
            <a:endParaRPr kumimoji="1" lang="en-US" altLang="ja-JP" sz="1400" dirty="0"/>
          </a:p>
          <a:p>
            <a:pPr algn="l"/>
            <a:r>
              <a:rPr kumimoji="1" lang="ja-JP" altLang="en-US" sz="1400" dirty="0"/>
              <a:t>ストーンヘンジ</a:t>
            </a:r>
            <a:endParaRPr kumimoji="1" lang="en-US" altLang="ja-JP" sz="1400" dirty="0"/>
          </a:p>
          <a:p>
            <a:pPr algn="l"/>
            <a:endParaRPr kumimoji="1" lang="en-US" altLang="ja-JP" sz="1400" dirty="0"/>
          </a:p>
          <a:p>
            <a:pPr algn="l"/>
            <a:r>
              <a:rPr kumimoji="1" lang="en-US" altLang="ja-JP" sz="1400" dirty="0"/>
              <a:t>5100</a:t>
            </a:r>
            <a:r>
              <a:rPr kumimoji="1" lang="ja-JP" altLang="en-US" sz="1400" dirty="0"/>
              <a:t>年前　</a:t>
            </a:r>
          </a:p>
        </p:txBody>
      </p:sp>
    </p:spTree>
    <p:extLst>
      <p:ext uri="{BB962C8B-B14F-4D97-AF65-F5344CB8AC3E}">
        <p14:creationId xmlns:p14="http://schemas.microsoft.com/office/powerpoint/2010/main" val="42664058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6BD0B1A-FC83-1F16-E864-01E0446827CE}"/>
              </a:ext>
            </a:extLst>
          </p:cNvPr>
          <p:cNvSpPr>
            <a:spLocks noGrp="1"/>
          </p:cNvSpPr>
          <p:nvPr>
            <p:ph type="sldNum" sz="quarter" idx="12"/>
          </p:nvPr>
        </p:nvSpPr>
        <p:spPr/>
        <p:txBody>
          <a:bodyPr/>
          <a:lstStyle/>
          <a:p>
            <a:fld id="{CAA46EA8-3D2B-457B-8F4B-B2B8F733E4C4}" type="slidenum">
              <a:rPr kumimoji="1" lang="ja-JP" altLang="en-US" smtClean="0"/>
              <a:t>38</a:t>
            </a:fld>
            <a:endParaRPr kumimoji="1" lang="ja-JP" altLang="en-US"/>
          </a:p>
        </p:txBody>
      </p:sp>
      <p:pic>
        <p:nvPicPr>
          <p:cNvPr id="5122" name="Picture 2" descr="ラパ・ヌイ（イースター島）の女性像（モアイ・パパ）（木、骨、黒曜石 作： ポリネシアの学校">
            <a:extLst>
              <a:ext uri="{FF2B5EF4-FFF2-40B4-BE49-F238E27FC236}">
                <a16:creationId xmlns:a16="http://schemas.microsoft.com/office/drawing/2014/main" id="{85B420DF-2FAA-178F-7977-3DB78E04F3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82906">
            <a:off x="1815240" y="658575"/>
            <a:ext cx="2159743" cy="3099696"/>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90EFE0DA-C084-60AB-EF51-F6057BC47FFE}"/>
              </a:ext>
            </a:extLst>
          </p:cNvPr>
          <p:cNvSpPr txBox="1"/>
          <p:nvPr/>
        </p:nvSpPr>
        <p:spPr>
          <a:xfrm>
            <a:off x="881533" y="206710"/>
            <a:ext cx="2185214" cy="830997"/>
          </a:xfrm>
          <a:prstGeom prst="rect">
            <a:avLst/>
          </a:prstGeom>
          <a:noFill/>
        </p:spPr>
        <p:txBody>
          <a:bodyPr wrap="none" rtlCol="0">
            <a:spAutoFit/>
          </a:bodyPr>
          <a:lstStyle/>
          <a:p>
            <a:pPr algn="l"/>
            <a:r>
              <a:rPr kumimoji="1" lang="ja-JP" altLang="en-US" sz="1200" dirty="0"/>
              <a:t>ラパ・ヌイ（イースター島）</a:t>
            </a:r>
            <a:endParaRPr kumimoji="1" lang="en-US" altLang="ja-JP" sz="1200" dirty="0"/>
          </a:p>
          <a:p>
            <a:pPr algn="l"/>
            <a:r>
              <a:rPr kumimoji="1" lang="ja-JP" altLang="en-US" sz="1200" dirty="0"/>
              <a:t>の女性像</a:t>
            </a:r>
            <a:endParaRPr kumimoji="1" lang="en-US" altLang="ja-JP" sz="1200" dirty="0"/>
          </a:p>
          <a:p>
            <a:pPr algn="l"/>
            <a:r>
              <a:rPr kumimoji="1" lang="ja-JP" altLang="en-US" sz="1200" dirty="0"/>
              <a:t>（モアイ・パパ）</a:t>
            </a:r>
            <a:endParaRPr kumimoji="1" lang="en-US" altLang="ja-JP" sz="1200" dirty="0"/>
          </a:p>
          <a:p>
            <a:pPr algn="l"/>
            <a:r>
              <a:rPr kumimoji="1" lang="ja-JP" altLang="en-US" sz="1200" dirty="0"/>
              <a:t>（木、骨、黒曜石）</a:t>
            </a:r>
          </a:p>
        </p:txBody>
      </p:sp>
      <p:pic>
        <p:nvPicPr>
          <p:cNvPr id="5130" name="Picture 10" descr="インドネシア、バリ島、ウブドの通りにあるバリの古代の木像。これらの神々の姿は、家を悪霊から守ります。閉じる - 160507356">
            <a:extLst>
              <a:ext uri="{FF2B5EF4-FFF2-40B4-BE49-F238E27FC236}">
                <a16:creationId xmlns:a16="http://schemas.microsoft.com/office/drawing/2014/main" id="{532AF3E5-EE38-E9F7-EAF6-55B41890CE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226" y="4183516"/>
            <a:ext cx="3192796" cy="2129554"/>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E6F7F259-F1E6-4043-9193-0D679E2BC8C6}"/>
              </a:ext>
            </a:extLst>
          </p:cNvPr>
          <p:cNvSpPr txBox="1"/>
          <p:nvPr/>
        </p:nvSpPr>
        <p:spPr>
          <a:xfrm>
            <a:off x="3645636" y="4455454"/>
            <a:ext cx="2518638" cy="1169551"/>
          </a:xfrm>
          <a:prstGeom prst="rect">
            <a:avLst/>
          </a:prstGeom>
          <a:noFill/>
        </p:spPr>
        <p:txBody>
          <a:bodyPr wrap="square">
            <a:spAutoFit/>
          </a:bodyPr>
          <a:lstStyle/>
          <a:p>
            <a:r>
              <a:rPr lang="en-US" altLang="ja-JP" sz="1400" dirty="0"/>
              <a:t>A</a:t>
            </a:r>
            <a:r>
              <a:rPr lang="ja-JP" altLang="en-US" sz="1400" dirty="0"/>
              <a:t>ncient wooden statue on street in Ubud, island </a:t>
            </a:r>
            <a:r>
              <a:rPr lang="ja-JP" altLang="en-US" sz="1400" dirty="0">
                <a:solidFill>
                  <a:srgbClr val="FF0000"/>
                </a:solidFill>
              </a:rPr>
              <a:t>Bali</a:t>
            </a:r>
            <a:r>
              <a:rPr lang="ja-JP" altLang="en-US" sz="1400" dirty="0">
                <a:solidFill>
                  <a:schemeClr val="tx1">
                    <a:lumMod val="95000"/>
                    <a:lumOff val="5000"/>
                  </a:schemeClr>
                </a:solidFill>
              </a:rPr>
              <a:t>,</a:t>
            </a:r>
            <a:r>
              <a:rPr lang="ja-JP" altLang="en-US" sz="1400" dirty="0">
                <a:solidFill>
                  <a:srgbClr val="FF0000"/>
                </a:solidFill>
              </a:rPr>
              <a:t> </a:t>
            </a:r>
            <a:r>
              <a:rPr lang="ja-JP" altLang="en-US" sz="1400" dirty="0"/>
              <a:t>Indonesia. These figures of the gods protect the house from evil spirits.</a:t>
            </a:r>
          </a:p>
        </p:txBody>
      </p:sp>
      <p:pic>
        <p:nvPicPr>
          <p:cNvPr id="5138" name="Picture 18">
            <a:extLst>
              <a:ext uri="{FF2B5EF4-FFF2-40B4-BE49-F238E27FC236}">
                <a16:creationId xmlns:a16="http://schemas.microsoft.com/office/drawing/2014/main" id="{4164C2C4-B809-EA10-D45F-6EE96EE0C0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786" y="1144522"/>
            <a:ext cx="1654948" cy="2435660"/>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13">
            <a:extLst>
              <a:ext uri="{FF2B5EF4-FFF2-40B4-BE49-F238E27FC236}">
                <a16:creationId xmlns:a16="http://schemas.microsoft.com/office/drawing/2014/main" id="{7CA168DE-FCCD-E353-BE64-AC0AF3F4F0CB}"/>
              </a:ext>
            </a:extLst>
          </p:cNvPr>
          <p:cNvSpPr txBox="1"/>
          <p:nvPr/>
        </p:nvSpPr>
        <p:spPr>
          <a:xfrm>
            <a:off x="393786" y="3607720"/>
            <a:ext cx="1654948" cy="307777"/>
          </a:xfrm>
          <a:prstGeom prst="rect">
            <a:avLst/>
          </a:prstGeom>
          <a:noFill/>
        </p:spPr>
        <p:txBody>
          <a:bodyPr wrap="square">
            <a:spAutoFit/>
          </a:bodyPr>
          <a:lstStyle/>
          <a:p>
            <a:r>
              <a:rPr lang="ja-JP" altLang="en-US" sz="1400" dirty="0"/>
              <a:t>ポリネシア人男性</a:t>
            </a:r>
          </a:p>
        </p:txBody>
      </p:sp>
      <p:pic>
        <p:nvPicPr>
          <p:cNvPr id="3074" name="Picture 2" descr="ネイティブアメリカン アメリカインディアン 最初のアメリカ人またはアメリカ先住民 米国の先住民族 文化の信憑性 民族衣装の伝統 | Premium  AI生成画像">
            <a:extLst>
              <a:ext uri="{FF2B5EF4-FFF2-40B4-BE49-F238E27FC236}">
                <a16:creationId xmlns:a16="http://schemas.microsoft.com/office/drawing/2014/main" id="{F71CCAE8-882F-64F3-2881-81B4443B78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8845" y="74464"/>
            <a:ext cx="1743145" cy="231679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アメリカインディアンの顔のネイティブの像 写真背景 無料ダウンロードのための画像 - Pngtree">
            <a:extLst>
              <a:ext uri="{FF2B5EF4-FFF2-40B4-BE49-F238E27FC236}">
                <a16:creationId xmlns:a16="http://schemas.microsoft.com/office/drawing/2014/main" id="{7CB27D39-A413-EC01-8FA9-0874269A2A6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19764" y="45561"/>
            <a:ext cx="2316791" cy="2316791"/>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8309B88B-4345-71F9-264E-F40F991DE477}"/>
              </a:ext>
            </a:extLst>
          </p:cNvPr>
          <p:cNvSpPr txBox="1"/>
          <p:nvPr/>
        </p:nvSpPr>
        <p:spPr>
          <a:xfrm>
            <a:off x="4506186" y="2536299"/>
            <a:ext cx="2518638" cy="307777"/>
          </a:xfrm>
          <a:prstGeom prst="rect">
            <a:avLst/>
          </a:prstGeom>
          <a:noFill/>
        </p:spPr>
        <p:txBody>
          <a:bodyPr wrap="none" rtlCol="0">
            <a:spAutoFit/>
          </a:bodyPr>
          <a:lstStyle/>
          <a:p>
            <a:pPr algn="l"/>
            <a:r>
              <a:rPr kumimoji="1" lang="ja-JP" altLang="en-US" sz="1400" dirty="0"/>
              <a:t>ネイティブ・アメリカンの顔</a:t>
            </a:r>
          </a:p>
        </p:txBody>
      </p:sp>
      <p:pic>
        <p:nvPicPr>
          <p:cNvPr id="8194" name="Picture 2" descr="なぜイースター島の先住民はモアイ像を残して絶滅したのか…島に上陸したヨーロッパ人が見た衝撃の光景 最後に作られたモアイ像が意味すること |  PRESIDENT Online（プレジデントオンライン）">
            <a:extLst>
              <a:ext uri="{FF2B5EF4-FFF2-40B4-BE49-F238E27FC236}">
                <a16:creationId xmlns:a16="http://schemas.microsoft.com/office/drawing/2014/main" id="{F3E568C4-54D9-118B-22E6-CCFB0CE16C0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9332"/>
          <a:stretch/>
        </p:blipFill>
        <p:spPr bwMode="auto">
          <a:xfrm>
            <a:off x="7298445" y="2559726"/>
            <a:ext cx="2383329" cy="3294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26427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4134D37-72DD-18CE-7EF1-914C0E2F4FF9}"/>
              </a:ext>
            </a:extLst>
          </p:cNvPr>
          <p:cNvSpPr>
            <a:spLocks noGrp="1"/>
          </p:cNvSpPr>
          <p:nvPr>
            <p:ph type="sldNum" sz="quarter" idx="12"/>
          </p:nvPr>
        </p:nvSpPr>
        <p:spPr/>
        <p:txBody>
          <a:bodyPr/>
          <a:lstStyle/>
          <a:p>
            <a:fld id="{CAA46EA8-3D2B-457B-8F4B-B2B8F733E4C4}" type="slidenum">
              <a:rPr kumimoji="1" lang="ja-JP" altLang="en-US" smtClean="0"/>
              <a:t>4</a:t>
            </a:fld>
            <a:endParaRPr kumimoji="1" lang="ja-JP" altLang="en-US"/>
          </a:p>
        </p:txBody>
      </p:sp>
      <p:sp>
        <p:nvSpPr>
          <p:cNvPr id="4" name="テキスト ボックス 3">
            <a:extLst>
              <a:ext uri="{FF2B5EF4-FFF2-40B4-BE49-F238E27FC236}">
                <a16:creationId xmlns:a16="http://schemas.microsoft.com/office/drawing/2014/main" id="{4EC489BE-8FC0-1EF5-8DE4-3F11D078F4AF}"/>
              </a:ext>
            </a:extLst>
          </p:cNvPr>
          <p:cNvSpPr txBox="1"/>
          <p:nvPr/>
        </p:nvSpPr>
        <p:spPr>
          <a:xfrm>
            <a:off x="427870" y="5233690"/>
            <a:ext cx="2646878" cy="338554"/>
          </a:xfrm>
          <a:prstGeom prst="rect">
            <a:avLst/>
          </a:prstGeom>
          <a:noFill/>
        </p:spPr>
        <p:txBody>
          <a:bodyPr wrap="none" rtlCol="0">
            <a:spAutoFit/>
          </a:bodyPr>
          <a:lstStyle/>
          <a:p>
            <a:pPr algn="l"/>
            <a:r>
              <a:rPr kumimoji="1" lang="ja-JP" altLang="en-US" sz="1600" dirty="0">
                <a:solidFill>
                  <a:srgbClr val="FF0000"/>
                </a:solidFill>
              </a:rPr>
              <a:t>経済的に可能だったのか？</a:t>
            </a:r>
          </a:p>
        </p:txBody>
      </p:sp>
      <p:sp>
        <p:nvSpPr>
          <p:cNvPr id="5" name="テキスト ボックス 4">
            <a:extLst>
              <a:ext uri="{FF2B5EF4-FFF2-40B4-BE49-F238E27FC236}">
                <a16:creationId xmlns:a16="http://schemas.microsoft.com/office/drawing/2014/main" id="{B679AE02-B58C-613E-AE92-2F6F60CB775D}"/>
              </a:ext>
            </a:extLst>
          </p:cNvPr>
          <p:cNvSpPr txBox="1"/>
          <p:nvPr/>
        </p:nvSpPr>
        <p:spPr>
          <a:xfrm>
            <a:off x="427870" y="1048623"/>
            <a:ext cx="2441694" cy="338554"/>
          </a:xfrm>
          <a:prstGeom prst="rect">
            <a:avLst/>
          </a:prstGeom>
          <a:noFill/>
        </p:spPr>
        <p:txBody>
          <a:bodyPr wrap="none" rtlCol="0">
            <a:spAutoFit/>
          </a:bodyPr>
          <a:lstStyle/>
          <a:p>
            <a:pPr algn="l"/>
            <a:r>
              <a:rPr kumimoji="1" lang="ja-JP" altLang="en-US" sz="1600" dirty="0">
                <a:solidFill>
                  <a:srgbClr val="FF0000"/>
                </a:solidFill>
              </a:rPr>
              <a:t>どうやって運んだのか？</a:t>
            </a:r>
          </a:p>
        </p:txBody>
      </p:sp>
      <p:sp>
        <p:nvSpPr>
          <p:cNvPr id="6" name="テキスト ボックス 5">
            <a:extLst>
              <a:ext uri="{FF2B5EF4-FFF2-40B4-BE49-F238E27FC236}">
                <a16:creationId xmlns:a16="http://schemas.microsoft.com/office/drawing/2014/main" id="{A11E1EF2-EE2E-AB68-7933-7776F57F1A5C}"/>
              </a:ext>
            </a:extLst>
          </p:cNvPr>
          <p:cNvSpPr txBox="1"/>
          <p:nvPr/>
        </p:nvSpPr>
        <p:spPr>
          <a:xfrm>
            <a:off x="427870" y="1993152"/>
            <a:ext cx="4698722" cy="338554"/>
          </a:xfrm>
          <a:prstGeom prst="rect">
            <a:avLst/>
          </a:prstGeom>
          <a:noFill/>
        </p:spPr>
        <p:txBody>
          <a:bodyPr wrap="none" rtlCol="0">
            <a:spAutoFit/>
          </a:bodyPr>
          <a:lstStyle/>
          <a:p>
            <a:r>
              <a:rPr kumimoji="1" lang="ja-JP" altLang="en-US" sz="1600" dirty="0">
                <a:solidFill>
                  <a:srgbClr val="FF0000"/>
                </a:solidFill>
              </a:rPr>
              <a:t>誰が、何の目的で、こんなものをつくったのか？</a:t>
            </a:r>
          </a:p>
        </p:txBody>
      </p:sp>
      <p:sp>
        <p:nvSpPr>
          <p:cNvPr id="7" name="テキスト ボックス 6">
            <a:extLst>
              <a:ext uri="{FF2B5EF4-FFF2-40B4-BE49-F238E27FC236}">
                <a16:creationId xmlns:a16="http://schemas.microsoft.com/office/drawing/2014/main" id="{2801641B-67F2-056D-E568-2707B16605A8}"/>
              </a:ext>
            </a:extLst>
          </p:cNvPr>
          <p:cNvSpPr txBox="1"/>
          <p:nvPr/>
        </p:nvSpPr>
        <p:spPr>
          <a:xfrm>
            <a:off x="427870" y="3593809"/>
            <a:ext cx="5519460" cy="338554"/>
          </a:xfrm>
          <a:prstGeom prst="rect">
            <a:avLst/>
          </a:prstGeom>
          <a:noFill/>
        </p:spPr>
        <p:txBody>
          <a:bodyPr wrap="none" rtlCol="0">
            <a:spAutoFit/>
          </a:bodyPr>
          <a:lstStyle/>
          <a:p>
            <a:r>
              <a:rPr kumimoji="1" lang="ja-JP" altLang="en-US" sz="1600" dirty="0">
                <a:solidFill>
                  <a:srgbClr val="FF0000"/>
                </a:solidFill>
              </a:rPr>
              <a:t>誰が、何の目的で、（こんなにたくさん）つくったのか？</a:t>
            </a:r>
          </a:p>
        </p:txBody>
      </p:sp>
      <p:sp>
        <p:nvSpPr>
          <p:cNvPr id="8" name="テキスト ボックス 7">
            <a:extLst>
              <a:ext uri="{FF2B5EF4-FFF2-40B4-BE49-F238E27FC236}">
                <a16:creationId xmlns:a16="http://schemas.microsoft.com/office/drawing/2014/main" id="{F6671D12-8AA0-A31B-9F17-532752740D52}"/>
              </a:ext>
            </a:extLst>
          </p:cNvPr>
          <p:cNvSpPr txBox="1"/>
          <p:nvPr/>
        </p:nvSpPr>
        <p:spPr>
          <a:xfrm>
            <a:off x="427870" y="274325"/>
            <a:ext cx="2646878" cy="338554"/>
          </a:xfrm>
          <a:prstGeom prst="rect">
            <a:avLst/>
          </a:prstGeom>
          <a:noFill/>
        </p:spPr>
        <p:txBody>
          <a:bodyPr wrap="none" rtlCol="0">
            <a:spAutoFit/>
          </a:bodyPr>
          <a:lstStyle/>
          <a:p>
            <a:pPr algn="l"/>
            <a:r>
              <a:rPr kumimoji="1" lang="ja-JP" altLang="en-US" sz="1600" dirty="0">
                <a:solidFill>
                  <a:srgbClr val="FF0000"/>
                </a:solidFill>
              </a:rPr>
              <a:t>どうやってつくったのか？</a:t>
            </a:r>
          </a:p>
        </p:txBody>
      </p:sp>
      <p:sp>
        <p:nvSpPr>
          <p:cNvPr id="9" name="テキスト ボックス 8">
            <a:extLst>
              <a:ext uri="{FF2B5EF4-FFF2-40B4-BE49-F238E27FC236}">
                <a16:creationId xmlns:a16="http://schemas.microsoft.com/office/drawing/2014/main" id="{BB336557-EF51-135A-12A9-421638282966}"/>
              </a:ext>
            </a:extLst>
          </p:cNvPr>
          <p:cNvSpPr txBox="1"/>
          <p:nvPr/>
        </p:nvSpPr>
        <p:spPr>
          <a:xfrm>
            <a:off x="983045" y="674935"/>
            <a:ext cx="7981672" cy="338554"/>
          </a:xfrm>
          <a:prstGeom prst="rect">
            <a:avLst/>
          </a:prstGeom>
          <a:noFill/>
        </p:spPr>
        <p:txBody>
          <a:bodyPr wrap="none" rtlCol="0">
            <a:spAutoFit/>
          </a:bodyPr>
          <a:lstStyle/>
          <a:p>
            <a:pPr algn="l"/>
            <a:r>
              <a:rPr kumimoji="1" lang="ja-JP" altLang="en-US" sz="1600" dirty="0"/>
              <a:t>黒曜石などの硬い石器を使って、ラノ・ララクという場所の凝灰岩から削り出した。</a:t>
            </a:r>
            <a:endParaRPr kumimoji="1" lang="en-US" altLang="ja-JP" sz="1600" dirty="0"/>
          </a:p>
        </p:txBody>
      </p:sp>
      <p:sp>
        <p:nvSpPr>
          <p:cNvPr id="11" name="テキスト ボックス 10">
            <a:extLst>
              <a:ext uri="{FF2B5EF4-FFF2-40B4-BE49-F238E27FC236}">
                <a16:creationId xmlns:a16="http://schemas.microsoft.com/office/drawing/2014/main" id="{E261BEF0-D92C-C2A1-4422-4CE1227ED2A5}"/>
              </a:ext>
            </a:extLst>
          </p:cNvPr>
          <p:cNvSpPr txBox="1"/>
          <p:nvPr/>
        </p:nvSpPr>
        <p:spPr>
          <a:xfrm>
            <a:off x="983045" y="1455033"/>
            <a:ext cx="8193613" cy="338554"/>
          </a:xfrm>
          <a:prstGeom prst="rect">
            <a:avLst/>
          </a:prstGeom>
          <a:noFill/>
        </p:spPr>
        <p:txBody>
          <a:bodyPr wrap="square">
            <a:spAutoFit/>
          </a:bodyPr>
          <a:lstStyle/>
          <a:p>
            <a:pPr algn="l"/>
            <a:r>
              <a:rPr kumimoji="1" lang="ja-JP" altLang="en-US" sz="1600" dirty="0"/>
              <a:t>島に豊富にあったヤシの実からつくったロープでモアイ像を運んだ。</a:t>
            </a:r>
          </a:p>
        </p:txBody>
      </p:sp>
      <p:sp>
        <p:nvSpPr>
          <p:cNvPr id="12" name="テキスト ボックス 11">
            <a:extLst>
              <a:ext uri="{FF2B5EF4-FFF2-40B4-BE49-F238E27FC236}">
                <a16:creationId xmlns:a16="http://schemas.microsoft.com/office/drawing/2014/main" id="{655BE4C2-39F6-6CA6-618A-B8AA975EF475}"/>
              </a:ext>
            </a:extLst>
          </p:cNvPr>
          <p:cNvSpPr txBox="1"/>
          <p:nvPr/>
        </p:nvSpPr>
        <p:spPr>
          <a:xfrm>
            <a:off x="983045" y="2475113"/>
            <a:ext cx="7843814" cy="338554"/>
          </a:xfrm>
          <a:prstGeom prst="rect">
            <a:avLst/>
          </a:prstGeom>
          <a:noFill/>
        </p:spPr>
        <p:txBody>
          <a:bodyPr wrap="none" rtlCol="0">
            <a:spAutoFit/>
          </a:bodyPr>
          <a:lstStyle/>
          <a:p>
            <a:pPr algn="l"/>
            <a:r>
              <a:rPr kumimoji="1" lang="ja-JP" altLang="en-US" sz="1600" dirty="0"/>
              <a:t>無人島だったイースター島に、</a:t>
            </a:r>
            <a:r>
              <a:rPr kumimoji="1" lang="en-US" altLang="ja-JP" sz="1600" dirty="0"/>
              <a:t> 1000</a:t>
            </a:r>
            <a:r>
              <a:rPr kumimoji="1" lang="ja-JP" altLang="en-US" sz="1600" dirty="0"/>
              <a:t>年頃に西からポリネシア人が船でやってきた。</a:t>
            </a:r>
          </a:p>
        </p:txBody>
      </p:sp>
      <p:sp>
        <p:nvSpPr>
          <p:cNvPr id="13" name="テキスト ボックス 12">
            <a:extLst>
              <a:ext uri="{FF2B5EF4-FFF2-40B4-BE49-F238E27FC236}">
                <a16:creationId xmlns:a16="http://schemas.microsoft.com/office/drawing/2014/main" id="{673FA8BC-D4F7-E0A3-5234-DD9CA3797308}"/>
              </a:ext>
            </a:extLst>
          </p:cNvPr>
          <p:cNvSpPr txBox="1"/>
          <p:nvPr/>
        </p:nvSpPr>
        <p:spPr>
          <a:xfrm>
            <a:off x="983045" y="2824553"/>
            <a:ext cx="8609184" cy="584775"/>
          </a:xfrm>
          <a:prstGeom prst="rect">
            <a:avLst/>
          </a:prstGeom>
          <a:noFill/>
        </p:spPr>
        <p:txBody>
          <a:bodyPr wrap="square" rtlCol="0">
            <a:spAutoFit/>
          </a:bodyPr>
          <a:lstStyle/>
          <a:p>
            <a:pPr algn="l"/>
            <a:r>
              <a:rPr kumimoji="1" lang="ja-JP" altLang="en-US" sz="1600" dirty="0"/>
              <a:t>亡くなった長老を供養するために、（あの世である）海を背に集落を見守ってくれるように祭壇（アフ）をつくってティキに似せた長老の石像（モアイ）を並べた。</a:t>
            </a:r>
          </a:p>
        </p:txBody>
      </p:sp>
      <p:sp>
        <p:nvSpPr>
          <p:cNvPr id="14" name="テキスト ボックス 13">
            <a:extLst>
              <a:ext uri="{FF2B5EF4-FFF2-40B4-BE49-F238E27FC236}">
                <a16:creationId xmlns:a16="http://schemas.microsoft.com/office/drawing/2014/main" id="{F91BA838-1089-F2E0-26B8-0D1366B096A0}"/>
              </a:ext>
            </a:extLst>
          </p:cNvPr>
          <p:cNvSpPr txBox="1"/>
          <p:nvPr/>
        </p:nvSpPr>
        <p:spPr>
          <a:xfrm>
            <a:off x="983045" y="3948792"/>
            <a:ext cx="8609184" cy="1077218"/>
          </a:xfrm>
          <a:prstGeom prst="rect">
            <a:avLst/>
          </a:prstGeom>
          <a:noFill/>
        </p:spPr>
        <p:txBody>
          <a:bodyPr wrap="square" rtlCol="0">
            <a:spAutoFit/>
          </a:bodyPr>
          <a:lstStyle/>
          <a:p>
            <a:pPr algn="l"/>
            <a:r>
              <a:rPr kumimoji="1" lang="ja-JP" altLang="en-US" sz="1600" dirty="0"/>
              <a:t>モアイ像は一族（集落）の結束と誇りの象徴であり、家長クラスが無くなる度にモアイ像をつくってアフに奉納した。</a:t>
            </a:r>
            <a:r>
              <a:rPr kumimoji="1" lang="en-US" altLang="ja-JP" sz="1600" dirty="0"/>
              <a:t>500 </a:t>
            </a:r>
            <a:r>
              <a:rPr kumimoji="1" lang="ja-JP" altLang="en-US" sz="1600" dirty="0"/>
              <a:t>年くらいで</a:t>
            </a:r>
            <a:r>
              <a:rPr kumimoji="1" lang="en-US" altLang="ja-JP" sz="1600" dirty="0"/>
              <a:t>1,000</a:t>
            </a:r>
            <a:r>
              <a:rPr kumimoji="1" lang="ja-JP" altLang="en-US" sz="1600" dirty="0"/>
              <a:t>体くらいのモアイ像をつくった。島の当時の人口は</a:t>
            </a:r>
            <a:r>
              <a:rPr kumimoji="1" lang="en-US" altLang="ja-JP" sz="1600" dirty="0"/>
              <a:t>10,000 </a:t>
            </a:r>
            <a:r>
              <a:rPr kumimoji="1" lang="ja-JP" altLang="en-US" sz="1600" dirty="0"/>
              <a:t>人くらい。長老クラスがなくなる度にモアイ像を奉納したと考えると、</a:t>
            </a:r>
            <a:r>
              <a:rPr kumimoji="1" lang="en-US" altLang="ja-JP" sz="1600" dirty="0"/>
              <a:t>500</a:t>
            </a:r>
            <a:r>
              <a:rPr kumimoji="1" lang="ja-JP" altLang="en-US" sz="1600" dirty="0"/>
              <a:t>年で</a:t>
            </a:r>
            <a:r>
              <a:rPr kumimoji="1" lang="en-US" altLang="ja-JP" sz="1600" dirty="0"/>
              <a:t>1,000</a:t>
            </a:r>
            <a:r>
              <a:rPr kumimoji="1" lang="ja-JP" altLang="en-US" sz="1600" dirty="0"/>
              <a:t>体くらいになってもおかしくない。</a:t>
            </a:r>
            <a:endParaRPr kumimoji="1" lang="en-US" altLang="ja-JP" sz="1600" dirty="0"/>
          </a:p>
        </p:txBody>
      </p:sp>
      <p:sp>
        <p:nvSpPr>
          <p:cNvPr id="15" name="テキスト ボックス 14">
            <a:extLst>
              <a:ext uri="{FF2B5EF4-FFF2-40B4-BE49-F238E27FC236}">
                <a16:creationId xmlns:a16="http://schemas.microsoft.com/office/drawing/2014/main" id="{25C25121-6EFA-96CB-7C94-B94A4DFD17AD}"/>
              </a:ext>
            </a:extLst>
          </p:cNvPr>
          <p:cNvSpPr txBox="1"/>
          <p:nvPr/>
        </p:nvSpPr>
        <p:spPr>
          <a:xfrm>
            <a:off x="983045" y="5600717"/>
            <a:ext cx="8318599" cy="830997"/>
          </a:xfrm>
          <a:prstGeom prst="rect">
            <a:avLst/>
          </a:prstGeom>
          <a:noFill/>
        </p:spPr>
        <p:txBody>
          <a:bodyPr wrap="square" rtlCol="0">
            <a:spAutoFit/>
          </a:bodyPr>
          <a:lstStyle/>
          <a:p>
            <a:pPr algn="l"/>
            <a:r>
              <a:rPr kumimoji="1" lang="ja-JP" altLang="en-US" sz="1600" dirty="0"/>
              <a:t>家をつくり、燃料として使用し、船をつくり、モアイ像を運ぶためにヤシの木をどんどん切ったら、</a:t>
            </a:r>
            <a:r>
              <a:rPr kumimoji="1" lang="en-US" altLang="ja-JP" sz="1600" dirty="0"/>
              <a:t>500 </a:t>
            </a:r>
            <a:r>
              <a:rPr kumimoji="1" lang="ja-JP" altLang="en-US" sz="1600" dirty="0"/>
              <a:t>年でヤシの森が枯渇した。モアイ像をつくれなくなり、船もつくれなくなり、島民の生活は貧しくなり、争いが絶えなくなり、モアイ文明は滅びた。</a:t>
            </a:r>
          </a:p>
        </p:txBody>
      </p:sp>
      <p:sp>
        <p:nvSpPr>
          <p:cNvPr id="3" name="テキスト ボックス 2">
            <a:extLst>
              <a:ext uri="{FF2B5EF4-FFF2-40B4-BE49-F238E27FC236}">
                <a16:creationId xmlns:a16="http://schemas.microsoft.com/office/drawing/2014/main" id="{2F4869E6-E898-BFDB-16F3-51D3E107B093}"/>
              </a:ext>
            </a:extLst>
          </p:cNvPr>
          <p:cNvSpPr txBox="1"/>
          <p:nvPr/>
        </p:nvSpPr>
        <p:spPr>
          <a:xfrm>
            <a:off x="5483357" y="4801651"/>
            <a:ext cx="3741606" cy="523220"/>
          </a:xfrm>
          <a:prstGeom prst="rect">
            <a:avLst/>
          </a:prstGeom>
          <a:noFill/>
          <a:ln>
            <a:solidFill>
              <a:schemeClr val="accent1"/>
            </a:solidFill>
          </a:ln>
        </p:spPr>
        <p:txBody>
          <a:bodyPr wrap="square" rtlCol="0">
            <a:spAutoFit/>
          </a:bodyPr>
          <a:lstStyle/>
          <a:p>
            <a:pPr algn="l"/>
            <a:r>
              <a:rPr kumimoji="1" lang="en-US" altLang="ja-JP" sz="1400" dirty="0"/>
              <a:t>500</a:t>
            </a:r>
            <a:r>
              <a:rPr kumimoji="1" lang="ja-JP" altLang="en-US" sz="1400" dirty="0"/>
              <a:t>年</a:t>
            </a:r>
            <a:r>
              <a:rPr kumimoji="1" lang="en-US" altLang="ja-JP" sz="1400" dirty="0"/>
              <a:t>÷25</a:t>
            </a:r>
            <a:r>
              <a:rPr kumimoji="1" lang="ja-JP" altLang="en-US" sz="1400" dirty="0"/>
              <a:t>＝</a:t>
            </a:r>
            <a:r>
              <a:rPr kumimoji="1" lang="en-US" altLang="ja-JP" sz="1400" dirty="0"/>
              <a:t>20</a:t>
            </a:r>
            <a:r>
              <a:rPr kumimoji="1" lang="ja-JP" altLang="en-US" sz="1400" dirty="0"/>
              <a:t>（世代）　これに現存するアフの数（</a:t>
            </a:r>
            <a:r>
              <a:rPr kumimoji="1" lang="en-US" altLang="ja-JP" sz="1400" dirty="0"/>
              <a:t>30</a:t>
            </a:r>
            <a:r>
              <a:rPr kumimoji="1" lang="ja-JP" altLang="en-US" sz="1400" dirty="0"/>
              <a:t>）をかけると、</a:t>
            </a:r>
            <a:r>
              <a:rPr kumimoji="1" lang="en-US" altLang="ja-JP" sz="1400" dirty="0"/>
              <a:t>600 </a:t>
            </a:r>
          </a:p>
        </p:txBody>
      </p:sp>
    </p:spTree>
    <p:extLst>
      <p:ext uri="{BB962C8B-B14F-4D97-AF65-F5344CB8AC3E}">
        <p14:creationId xmlns:p14="http://schemas.microsoft.com/office/powerpoint/2010/main" val="1495547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E20EF4C-A013-5D96-33FD-C620B18FCEB3}"/>
              </a:ext>
            </a:extLst>
          </p:cNvPr>
          <p:cNvSpPr>
            <a:spLocks noGrp="1"/>
          </p:cNvSpPr>
          <p:nvPr>
            <p:ph type="sldNum" sz="quarter" idx="12"/>
          </p:nvPr>
        </p:nvSpPr>
        <p:spPr/>
        <p:txBody>
          <a:bodyPr/>
          <a:lstStyle/>
          <a:p>
            <a:fld id="{CAA46EA8-3D2B-457B-8F4B-B2B8F733E4C4}" type="slidenum">
              <a:rPr kumimoji="1" lang="ja-JP" altLang="en-US" smtClean="0"/>
              <a:t>5</a:t>
            </a:fld>
            <a:endParaRPr kumimoji="1" lang="ja-JP" altLang="en-US" dirty="0"/>
          </a:p>
        </p:txBody>
      </p:sp>
      <p:pic>
        <p:nvPicPr>
          <p:cNvPr id="2054" name="Picture 6" descr="イースター島とトンガのエウア島の写真（2021.03.25のYouTubeライブ配信用） - 無職旅2">
            <a:extLst>
              <a:ext uri="{FF2B5EF4-FFF2-40B4-BE49-F238E27FC236}">
                <a16:creationId xmlns:a16="http://schemas.microsoft.com/office/drawing/2014/main" id="{CFC84891-B9FB-C946-1B64-432C01B0CD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9461" y="136523"/>
            <a:ext cx="7727303" cy="4871668"/>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CFBBC4AD-B4C6-8DBF-59F0-B8D148C39C7F}"/>
              </a:ext>
            </a:extLst>
          </p:cNvPr>
          <p:cNvSpPr txBox="1"/>
          <p:nvPr/>
        </p:nvSpPr>
        <p:spPr>
          <a:xfrm>
            <a:off x="5662994" y="4201264"/>
            <a:ext cx="1569660" cy="369332"/>
          </a:xfrm>
          <a:prstGeom prst="rect">
            <a:avLst/>
          </a:prstGeom>
          <a:solidFill>
            <a:schemeClr val="bg1"/>
          </a:solidFill>
        </p:spPr>
        <p:txBody>
          <a:bodyPr wrap="none" rtlCol="0">
            <a:spAutoFit/>
          </a:bodyPr>
          <a:lstStyle/>
          <a:p>
            <a:pPr algn="l"/>
            <a:r>
              <a:rPr kumimoji="1" lang="ja-JP" altLang="en-US" dirty="0"/>
              <a:t>イースター島</a:t>
            </a:r>
          </a:p>
        </p:txBody>
      </p:sp>
      <p:sp>
        <p:nvSpPr>
          <p:cNvPr id="5" name="テキスト ボックス 4">
            <a:extLst>
              <a:ext uri="{FF2B5EF4-FFF2-40B4-BE49-F238E27FC236}">
                <a16:creationId xmlns:a16="http://schemas.microsoft.com/office/drawing/2014/main" id="{D1AAC38D-56F2-6342-320D-5A7DC44104FF}"/>
              </a:ext>
            </a:extLst>
          </p:cNvPr>
          <p:cNvSpPr txBox="1"/>
          <p:nvPr/>
        </p:nvSpPr>
        <p:spPr>
          <a:xfrm>
            <a:off x="5906650" y="4635505"/>
            <a:ext cx="1082348" cy="307777"/>
          </a:xfrm>
          <a:prstGeom prst="rect">
            <a:avLst/>
          </a:prstGeom>
          <a:solidFill>
            <a:schemeClr val="bg1"/>
          </a:solidFill>
        </p:spPr>
        <p:txBody>
          <a:bodyPr wrap="none" rtlCol="0">
            <a:spAutoFit/>
          </a:bodyPr>
          <a:lstStyle/>
          <a:p>
            <a:pPr algn="l"/>
            <a:r>
              <a:rPr kumimoji="1" lang="ja-JP" altLang="en-US" sz="1400" dirty="0"/>
              <a:t>絶海の孤島</a:t>
            </a:r>
          </a:p>
        </p:txBody>
      </p:sp>
      <p:sp>
        <p:nvSpPr>
          <p:cNvPr id="6" name="テキスト ボックス 5">
            <a:extLst>
              <a:ext uri="{FF2B5EF4-FFF2-40B4-BE49-F238E27FC236}">
                <a16:creationId xmlns:a16="http://schemas.microsoft.com/office/drawing/2014/main" id="{5C8769A1-4B96-816B-CBAA-F9676C69A23D}"/>
              </a:ext>
            </a:extLst>
          </p:cNvPr>
          <p:cNvSpPr txBox="1"/>
          <p:nvPr/>
        </p:nvSpPr>
        <p:spPr>
          <a:xfrm>
            <a:off x="1893924" y="5214225"/>
            <a:ext cx="6118151" cy="1077218"/>
          </a:xfrm>
          <a:prstGeom prst="rect">
            <a:avLst/>
          </a:prstGeom>
          <a:noFill/>
        </p:spPr>
        <p:txBody>
          <a:bodyPr wrap="square" rtlCol="0">
            <a:spAutoFit/>
          </a:bodyPr>
          <a:lstStyle/>
          <a:p>
            <a:pPr algn="l"/>
            <a:r>
              <a:rPr kumimoji="1" lang="ja-JP" altLang="en-US" sz="1600" dirty="0"/>
              <a:t>絶海の孤島</a:t>
            </a:r>
            <a:endParaRPr kumimoji="1" lang="en-US" altLang="ja-JP" sz="1600" dirty="0"/>
          </a:p>
          <a:p>
            <a:pPr algn="l"/>
            <a:r>
              <a:rPr kumimoji="1" lang="ja-JP" altLang="en-US" sz="1600" dirty="0"/>
              <a:t>＝大陸の植物の種子が届かない隔離された陸上生態系となる。</a:t>
            </a:r>
            <a:endParaRPr kumimoji="1" lang="en-US" altLang="ja-JP" sz="1600" dirty="0"/>
          </a:p>
          <a:p>
            <a:pPr algn="l"/>
            <a:r>
              <a:rPr kumimoji="1" lang="ja-JP" altLang="en-US" sz="1600" dirty="0"/>
              <a:t>ポリネシア人が到達する前は、イースター島には海を渡れる</a:t>
            </a:r>
            <a:endParaRPr kumimoji="1" lang="en-US" altLang="ja-JP" sz="1600" dirty="0"/>
          </a:p>
          <a:p>
            <a:pPr algn="l"/>
            <a:r>
              <a:rPr kumimoji="1" lang="ja-JP" altLang="en-US" sz="1600" dirty="0"/>
              <a:t>ヤシの木しかなかった。</a:t>
            </a:r>
          </a:p>
        </p:txBody>
      </p:sp>
    </p:spTree>
    <p:extLst>
      <p:ext uri="{BB962C8B-B14F-4D97-AF65-F5344CB8AC3E}">
        <p14:creationId xmlns:p14="http://schemas.microsoft.com/office/powerpoint/2010/main" val="3233326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2D6909F7-AFA6-85E8-D459-21AC9D247149}"/>
              </a:ext>
            </a:extLst>
          </p:cNvPr>
          <p:cNvPicPr>
            <a:picLocks noChangeAspect="1"/>
          </p:cNvPicPr>
          <p:nvPr/>
        </p:nvPicPr>
        <p:blipFill>
          <a:blip r:embed="rId2"/>
          <a:stretch>
            <a:fillRect/>
          </a:stretch>
        </p:blipFill>
        <p:spPr>
          <a:xfrm>
            <a:off x="5192486" y="3162884"/>
            <a:ext cx="4373579" cy="3024898"/>
          </a:xfrm>
          <a:prstGeom prst="rect">
            <a:avLst/>
          </a:prstGeom>
        </p:spPr>
      </p:pic>
      <p:sp>
        <p:nvSpPr>
          <p:cNvPr id="2" name="スライド番号プレースホルダー 1">
            <a:extLst>
              <a:ext uri="{FF2B5EF4-FFF2-40B4-BE49-F238E27FC236}">
                <a16:creationId xmlns:a16="http://schemas.microsoft.com/office/drawing/2014/main" id="{41A86FDD-88C6-8CBD-8EB5-4278ECD037DE}"/>
              </a:ext>
            </a:extLst>
          </p:cNvPr>
          <p:cNvSpPr>
            <a:spLocks noGrp="1"/>
          </p:cNvSpPr>
          <p:nvPr>
            <p:ph type="sldNum" sz="quarter" idx="12"/>
          </p:nvPr>
        </p:nvSpPr>
        <p:spPr/>
        <p:txBody>
          <a:bodyPr/>
          <a:lstStyle/>
          <a:p>
            <a:fld id="{CAA46EA8-3D2B-457B-8F4B-B2B8F733E4C4}" type="slidenum">
              <a:rPr kumimoji="1" lang="ja-JP" altLang="en-US" smtClean="0"/>
              <a:t>6</a:t>
            </a:fld>
            <a:endParaRPr kumimoji="1" lang="ja-JP" altLang="en-US"/>
          </a:p>
        </p:txBody>
      </p:sp>
      <p:pic>
        <p:nvPicPr>
          <p:cNvPr id="1026" name="Picture 2">
            <a:extLst>
              <a:ext uri="{FF2B5EF4-FFF2-40B4-BE49-F238E27FC236}">
                <a16:creationId xmlns:a16="http://schemas.microsoft.com/office/drawing/2014/main" id="{5538163B-97D7-13ED-1DB6-9EB9574898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664" y="377456"/>
            <a:ext cx="4690336" cy="6103088"/>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546847F3-EDBF-4091-884F-767B5C21CA05}"/>
              </a:ext>
            </a:extLst>
          </p:cNvPr>
          <p:cNvSpPr txBox="1"/>
          <p:nvPr/>
        </p:nvSpPr>
        <p:spPr>
          <a:xfrm>
            <a:off x="4811224" y="3258581"/>
            <a:ext cx="1569660" cy="369332"/>
          </a:xfrm>
          <a:prstGeom prst="rect">
            <a:avLst/>
          </a:prstGeom>
          <a:solidFill>
            <a:schemeClr val="bg1"/>
          </a:solidFill>
        </p:spPr>
        <p:txBody>
          <a:bodyPr wrap="none" rtlCol="0">
            <a:spAutoFit/>
          </a:bodyPr>
          <a:lstStyle/>
          <a:p>
            <a:pPr algn="l"/>
            <a:r>
              <a:rPr kumimoji="1" lang="ja-JP" altLang="en-US" dirty="0"/>
              <a:t>イースター島</a:t>
            </a:r>
          </a:p>
        </p:txBody>
      </p:sp>
      <p:sp>
        <p:nvSpPr>
          <p:cNvPr id="4" name="矢印: 下 3">
            <a:extLst>
              <a:ext uri="{FF2B5EF4-FFF2-40B4-BE49-F238E27FC236}">
                <a16:creationId xmlns:a16="http://schemas.microsoft.com/office/drawing/2014/main" id="{B0A6B1E4-BE7F-7A15-F4C8-88D0FFB87E59}"/>
              </a:ext>
            </a:extLst>
          </p:cNvPr>
          <p:cNvSpPr/>
          <p:nvPr/>
        </p:nvSpPr>
        <p:spPr>
          <a:xfrm rot="3124218">
            <a:off x="4521896" y="3626284"/>
            <a:ext cx="219206" cy="457200"/>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1D5281A5-5364-AE69-EE8D-4ABAF9C465F0}"/>
              </a:ext>
            </a:extLst>
          </p:cNvPr>
          <p:cNvPicPr>
            <a:picLocks noChangeAspect="1"/>
          </p:cNvPicPr>
          <p:nvPr/>
        </p:nvPicPr>
        <p:blipFill>
          <a:blip r:embed="rId4"/>
          <a:stretch>
            <a:fillRect/>
          </a:stretch>
        </p:blipFill>
        <p:spPr>
          <a:xfrm>
            <a:off x="5192486" y="405950"/>
            <a:ext cx="4373579" cy="2547190"/>
          </a:xfrm>
          <a:prstGeom prst="rect">
            <a:avLst/>
          </a:prstGeom>
        </p:spPr>
      </p:pic>
      <p:sp>
        <p:nvSpPr>
          <p:cNvPr id="10" name="楕円 9">
            <a:extLst>
              <a:ext uri="{FF2B5EF4-FFF2-40B4-BE49-F238E27FC236}">
                <a16:creationId xmlns:a16="http://schemas.microsoft.com/office/drawing/2014/main" id="{F557AE2C-321F-B102-A78D-BBD7D945269A}"/>
              </a:ext>
            </a:extLst>
          </p:cNvPr>
          <p:cNvSpPr/>
          <p:nvPr/>
        </p:nvSpPr>
        <p:spPr>
          <a:xfrm>
            <a:off x="6876632" y="1588018"/>
            <a:ext cx="48729" cy="48729"/>
          </a:xfrm>
          <a:prstGeom prst="ellipse">
            <a:avLst/>
          </a:prstGeom>
          <a:solidFill>
            <a:schemeClr val="accent5">
              <a:lumMod val="60000"/>
              <a:lumOff val="40000"/>
            </a:schemeClr>
          </a:solidFill>
          <a:ln w="63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楕円 10">
            <a:extLst>
              <a:ext uri="{FF2B5EF4-FFF2-40B4-BE49-F238E27FC236}">
                <a16:creationId xmlns:a16="http://schemas.microsoft.com/office/drawing/2014/main" id="{CABE0FDD-0685-A477-DC7E-98ABAAC6C9F5}"/>
              </a:ext>
            </a:extLst>
          </p:cNvPr>
          <p:cNvSpPr/>
          <p:nvPr/>
        </p:nvSpPr>
        <p:spPr>
          <a:xfrm>
            <a:off x="7464734" y="5456443"/>
            <a:ext cx="48729" cy="48729"/>
          </a:xfrm>
          <a:prstGeom prst="ellipse">
            <a:avLst/>
          </a:prstGeom>
          <a:solidFill>
            <a:schemeClr val="accent5">
              <a:lumMod val="60000"/>
              <a:lumOff val="40000"/>
            </a:schemeClr>
          </a:solidFill>
          <a:ln w="63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矢印: 下 4">
            <a:extLst>
              <a:ext uri="{FF2B5EF4-FFF2-40B4-BE49-F238E27FC236}">
                <a16:creationId xmlns:a16="http://schemas.microsoft.com/office/drawing/2014/main" id="{38930E5F-5313-4055-4AC5-E219ADFC91E0}"/>
              </a:ext>
            </a:extLst>
          </p:cNvPr>
          <p:cNvSpPr/>
          <p:nvPr/>
        </p:nvSpPr>
        <p:spPr>
          <a:xfrm>
            <a:off x="6605501" y="878544"/>
            <a:ext cx="542261" cy="499730"/>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矢印: 下 6">
            <a:extLst>
              <a:ext uri="{FF2B5EF4-FFF2-40B4-BE49-F238E27FC236}">
                <a16:creationId xmlns:a16="http://schemas.microsoft.com/office/drawing/2014/main" id="{BA76383C-A814-8953-2490-9F14FCAB7D42}"/>
              </a:ext>
            </a:extLst>
          </p:cNvPr>
          <p:cNvSpPr/>
          <p:nvPr/>
        </p:nvSpPr>
        <p:spPr>
          <a:xfrm>
            <a:off x="7193603" y="4773833"/>
            <a:ext cx="542261" cy="499730"/>
          </a:xfrm>
          <a:prstGeom prst="down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DB8BE1A7-D517-EE51-D468-61FE2FB34438}"/>
              </a:ext>
            </a:extLst>
          </p:cNvPr>
          <p:cNvSpPr txBox="1"/>
          <p:nvPr/>
        </p:nvSpPr>
        <p:spPr>
          <a:xfrm>
            <a:off x="4811224" y="2883537"/>
            <a:ext cx="3057247" cy="307777"/>
          </a:xfrm>
          <a:prstGeom prst="rect">
            <a:avLst/>
          </a:prstGeom>
          <a:solidFill>
            <a:schemeClr val="bg1"/>
          </a:solidFill>
        </p:spPr>
        <p:txBody>
          <a:bodyPr wrap="none" rtlCol="0">
            <a:spAutoFit/>
          </a:bodyPr>
          <a:lstStyle/>
          <a:p>
            <a:pPr algn="l"/>
            <a:r>
              <a:rPr kumimoji="1" lang="ja-JP" altLang="en-US" sz="1400" dirty="0"/>
              <a:t>太平洋プレートの東端にある</a:t>
            </a:r>
            <a:r>
              <a:rPr kumimoji="1" lang="ja-JP" altLang="en-US" sz="1400" dirty="0">
                <a:solidFill>
                  <a:srgbClr val="FF0000"/>
                </a:solidFill>
              </a:rPr>
              <a:t>火山島</a:t>
            </a:r>
          </a:p>
        </p:txBody>
      </p:sp>
      <p:grpSp>
        <p:nvGrpSpPr>
          <p:cNvPr id="12" name="グループ化 11">
            <a:extLst>
              <a:ext uri="{FF2B5EF4-FFF2-40B4-BE49-F238E27FC236}">
                <a16:creationId xmlns:a16="http://schemas.microsoft.com/office/drawing/2014/main" id="{98FB969A-19D0-01B7-82EC-561EC21AE2DA}"/>
              </a:ext>
            </a:extLst>
          </p:cNvPr>
          <p:cNvGrpSpPr/>
          <p:nvPr/>
        </p:nvGrpSpPr>
        <p:grpSpPr>
          <a:xfrm>
            <a:off x="262664" y="4213923"/>
            <a:ext cx="3353081" cy="2266435"/>
            <a:chOff x="681037" y="4201264"/>
            <a:chExt cx="3353081" cy="2266435"/>
          </a:xfrm>
        </p:grpSpPr>
        <p:pic>
          <p:nvPicPr>
            <p:cNvPr id="13" name="Picture 10" descr="西方浄土筑紫嶋: 日本列島のプレートテクトニクス">
              <a:extLst>
                <a:ext uri="{FF2B5EF4-FFF2-40B4-BE49-F238E27FC236}">
                  <a16:creationId xmlns:a16="http://schemas.microsoft.com/office/drawing/2014/main" id="{5F42B6BE-8002-F6DB-739F-FAE9FAA826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037" y="4201264"/>
              <a:ext cx="3353081" cy="2266435"/>
            </a:xfrm>
            <a:prstGeom prst="rect">
              <a:avLst/>
            </a:prstGeom>
            <a:noFill/>
            <a:extLst>
              <a:ext uri="{909E8E84-426E-40DD-AFC4-6F175D3DCCD1}">
                <a14:hiddenFill xmlns:a14="http://schemas.microsoft.com/office/drawing/2010/main">
                  <a:solidFill>
                    <a:srgbClr val="FFFFFF"/>
                  </a:solidFill>
                </a14:hiddenFill>
              </a:ext>
            </a:extLst>
          </p:spPr>
        </p:pic>
        <p:sp>
          <p:nvSpPr>
            <p:cNvPr id="14" name="楕円 13">
              <a:extLst>
                <a:ext uri="{FF2B5EF4-FFF2-40B4-BE49-F238E27FC236}">
                  <a16:creationId xmlns:a16="http://schemas.microsoft.com/office/drawing/2014/main" id="{83CC39FD-47BE-9698-6B45-787D9A41513A}"/>
                </a:ext>
              </a:extLst>
            </p:cNvPr>
            <p:cNvSpPr/>
            <p:nvPr/>
          </p:nvSpPr>
          <p:spPr>
            <a:xfrm>
              <a:off x="3338623" y="5546558"/>
              <a:ext cx="202019" cy="202019"/>
            </a:xfrm>
            <a:prstGeom prst="ellipse">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6873226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04F3AF2A-5052-66A0-5E4C-172E8604C75C}"/>
              </a:ext>
            </a:extLst>
          </p:cNvPr>
          <p:cNvSpPr>
            <a:spLocks noGrp="1"/>
          </p:cNvSpPr>
          <p:nvPr>
            <p:ph type="sldNum" sz="quarter" idx="12"/>
          </p:nvPr>
        </p:nvSpPr>
        <p:spPr/>
        <p:txBody>
          <a:bodyPr/>
          <a:lstStyle/>
          <a:p>
            <a:fld id="{CAA46EA8-3D2B-457B-8F4B-B2B8F733E4C4}" type="slidenum">
              <a:rPr kumimoji="1" lang="ja-JP" altLang="en-US" smtClean="0"/>
              <a:t>7</a:t>
            </a:fld>
            <a:endParaRPr kumimoji="1" lang="ja-JP" altLang="en-US"/>
          </a:p>
        </p:txBody>
      </p:sp>
      <p:pic>
        <p:nvPicPr>
          <p:cNvPr id="9" name="図 8">
            <a:extLst>
              <a:ext uri="{FF2B5EF4-FFF2-40B4-BE49-F238E27FC236}">
                <a16:creationId xmlns:a16="http://schemas.microsoft.com/office/drawing/2014/main" id="{655F68F2-52B4-4897-427E-18F4A4932983}"/>
              </a:ext>
            </a:extLst>
          </p:cNvPr>
          <p:cNvPicPr>
            <a:picLocks noChangeAspect="1"/>
          </p:cNvPicPr>
          <p:nvPr/>
        </p:nvPicPr>
        <p:blipFill>
          <a:blip r:embed="rId3"/>
          <a:srcRect b="24222"/>
          <a:stretch/>
        </p:blipFill>
        <p:spPr>
          <a:xfrm>
            <a:off x="306810" y="572171"/>
            <a:ext cx="2809033" cy="1979643"/>
          </a:xfrm>
          <a:prstGeom prst="rect">
            <a:avLst/>
          </a:prstGeom>
        </p:spPr>
      </p:pic>
      <p:pic>
        <p:nvPicPr>
          <p:cNvPr id="4" name="図 3">
            <a:extLst>
              <a:ext uri="{FF2B5EF4-FFF2-40B4-BE49-F238E27FC236}">
                <a16:creationId xmlns:a16="http://schemas.microsoft.com/office/drawing/2014/main" id="{61167A8B-A8EF-0F44-7A3F-91B75E7EB0E1}"/>
              </a:ext>
            </a:extLst>
          </p:cNvPr>
          <p:cNvPicPr>
            <a:picLocks noChangeAspect="1"/>
          </p:cNvPicPr>
          <p:nvPr/>
        </p:nvPicPr>
        <p:blipFill>
          <a:blip r:embed="rId4"/>
          <a:stretch>
            <a:fillRect/>
          </a:stretch>
        </p:blipFill>
        <p:spPr>
          <a:xfrm>
            <a:off x="3211033" y="137661"/>
            <a:ext cx="6013930" cy="4686889"/>
          </a:xfrm>
          <a:prstGeom prst="rect">
            <a:avLst/>
          </a:prstGeom>
        </p:spPr>
      </p:pic>
      <p:pic>
        <p:nvPicPr>
          <p:cNvPr id="6" name="図 5">
            <a:extLst>
              <a:ext uri="{FF2B5EF4-FFF2-40B4-BE49-F238E27FC236}">
                <a16:creationId xmlns:a16="http://schemas.microsoft.com/office/drawing/2014/main" id="{2542983C-5EAA-DA17-3B83-8303E5631146}"/>
              </a:ext>
            </a:extLst>
          </p:cNvPr>
          <p:cNvPicPr>
            <a:picLocks noChangeAspect="1"/>
          </p:cNvPicPr>
          <p:nvPr/>
        </p:nvPicPr>
        <p:blipFill>
          <a:blip r:embed="rId5"/>
          <a:stretch>
            <a:fillRect/>
          </a:stretch>
        </p:blipFill>
        <p:spPr>
          <a:xfrm>
            <a:off x="3942204" y="4849806"/>
            <a:ext cx="2119715" cy="1338847"/>
          </a:xfrm>
          <a:prstGeom prst="rect">
            <a:avLst/>
          </a:prstGeom>
        </p:spPr>
      </p:pic>
      <p:pic>
        <p:nvPicPr>
          <p:cNvPr id="11" name="図 10">
            <a:extLst>
              <a:ext uri="{FF2B5EF4-FFF2-40B4-BE49-F238E27FC236}">
                <a16:creationId xmlns:a16="http://schemas.microsoft.com/office/drawing/2014/main" id="{A4131D0C-D02E-D408-95B2-85A0B99F843B}"/>
              </a:ext>
            </a:extLst>
          </p:cNvPr>
          <p:cNvPicPr>
            <a:picLocks noChangeAspect="1"/>
          </p:cNvPicPr>
          <p:nvPr/>
        </p:nvPicPr>
        <p:blipFill>
          <a:blip r:embed="rId6"/>
          <a:stretch>
            <a:fillRect/>
          </a:stretch>
        </p:blipFill>
        <p:spPr>
          <a:xfrm>
            <a:off x="983824" y="4552326"/>
            <a:ext cx="2837359" cy="1800000"/>
          </a:xfrm>
          <a:prstGeom prst="rect">
            <a:avLst/>
          </a:prstGeom>
        </p:spPr>
      </p:pic>
      <p:pic>
        <p:nvPicPr>
          <p:cNvPr id="13" name="図 12">
            <a:extLst>
              <a:ext uri="{FF2B5EF4-FFF2-40B4-BE49-F238E27FC236}">
                <a16:creationId xmlns:a16="http://schemas.microsoft.com/office/drawing/2014/main" id="{8686DCE5-97B8-B1E4-070F-19DCA75092B7}"/>
              </a:ext>
            </a:extLst>
          </p:cNvPr>
          <p:cNvPicPr>
            <a:picLocks noChangeAspect="1"/>
          </p:cNvPicPr>
          <p:nvPr/>
        </p:nvPicPr>
        <p:blipFill>
          <a:blip r:embed="rId7"/>
          <a:stretch>
            <a:fillRect/>
          </a:stretch>
        </p:blipFill>
        <p:spPr>
          <a:xfrm>
            <a:off x="306810" y="2652070"/>
            <a:ext cx="3219144" cy="1800000"/>
          </a:xfrm>
          <a:prstGeom prst="rect">
            <a:avLst/>
          </a:prstGeom>
        </p:spPr>
      </p:pic>
      <p:sp>
        <p:nvSpPr>
          <p:cNvPr id="3" name="テキスト ボックス 2">
            <a:extLst>
              <a:ext uri="{FF2B5EF4-FFF2-40B4-BE49-F238E27FC236}">
                <a16:creationId xmlns:a16="http://schemas.microsoft.com/office/drawing/2014/main" id="{E01FBAD9-2A8F-2C5C-409E-1424A7216071}"/>
              </a:ext>
            </a:extLst>
          </p:cNvPr>
          <p:cNvSpPr txBox="1"/>
          <p:nvPr/>
        </p:nvSpPr>
        <p:spPr>
          <a:xfrm>
            <a:off x="396535" y="132238"/>
            <a:ext cx="3518912" cy="400110"/>
          </a:xfrm>
          <a:prstGeom prst="rect">
            <a:avLst/>
          </a:prstGeom>
          <a:solidFill>
            <a:schemeClr val="bg1"/>
          </a:solidFill>
        </p:spPr>
        <p:txBody>
          <a:bodyPr wrap="none" rtlCol="0">
            <a:spAutoFit/>
          </a:bodyPr>
          <a:lstStyle/>
          <a:p>
            <a:pPr algn="l"/>
            <a:r>
              <a:rPr kumimoji="1" lang="ja-JP" altLang="en-US" sz="2000" u="sng" dirty="0"/>
              <a:t>イースター島は単独の火山島</a:t>
            </a:r>
          </a:p>
        </p:txBody>
      </p:sp>
      <p:sp>
        <p:nvSpPr>
          <p:cNvPr id="5" name="テキスト ボックス 4">
            <a:extLst>
              <a:ext uri="{FF2B5EF4-FFF2-40B4-BE49-F238E27FC236}">
                <a16:creationId xmlns:a16="http://schemas.microsoft.com/office/drawing/2014/main" id="{473B927B-9D0B-F935-8315-F61EE93D8FEF}"/>
              </a:ext>
            </a:extLst>
          </p:cNvPr>
          <p:cNvSpPr txBox="1"/>
          <p:nvPr/>
        </p:nvSpPr>
        <p:spPr>
          <a:xfrm>
            <a:off x="6182940" y="4964544"/>
            <a:ext cx="3236784" cy="738664"/>
          </a:xfrm>
          <a:prstGeom prst="rect">
            <a:avLst/>
          </a:prstGeom>
          <a:noFill/>
        </p:spPr>
        <p:txBody>
          <a:bodyPr wrap="none" rtlCol="0">
            <a:spAutoFit/>
          </a:bodyPr>
          <a:lstStyle/>
          <a:p>
            <a:pPr algn="l"/>
            <a:r>
              <a:rPr kumimoji="1" lang="ja-JP" altLang="en-US" sz="1400" dirty="0"/>
              <a:t>島には多数の噴火口跡がある。</a:t>
            </a:r>
            <a:endParaRPr kumimoji="1" lang="en-US" altLang="ja-JP" sz="1400" dirty="0"/>
          </a:p>
          <a:p>
            <a:pPr algn="l"/>
            <a:r>
              <a:rPr kumimoji="1" lang="ja-JP" altLang="en-US" sz="1400" dirty="0"/>
              <a:t>そのうちの一つがモアイの</a:t>
            </a:r>
            <a:endParaRPr kumimoji="1" lang="en-US" altLang="ja-JP" sz="1400" dirty="0"/>
          </a:p>
          <a:p>
            <a:pPr algn="l"/>
            <a:r>
              <a:rPr kumimoji="1" lang="ja-JP" altLang="en-US" sz="1400" dirty="0"/>
              <a:t>切り出し場であった「</a:t>
            </a:r>
            <a:r>
              <a:rPr lang="ja-JP" altLang="en-US" sz="1400" dirty="0">
                <a:solidFill>
                  <a:srgbClr val="FF0000"/>
                </a:solidFill>
              </a:rPr>
              <a:t>ラノ・ララク</a:t>
            </a:r>
            <a:r>
              <a:rPr lang="ja-JP" altLang="en-US" sz="1400" dirty="0"/>
              <a:t>」</a:t>
            </a:r>
            <a:endParaRPr kumimoji="1" lang="ja-JP" altLang="en-US" sz="1400" dirty="0"/>
          </a:p>
        </p:txBody>
      </p:sp>
      <p:cxnSp>
        <p:nvCxnSpPr>
          <p:cNvPr id="12" name="直線矢印コネクタ 11">
            <a:extLst>
              <a:ext uri="{FF2B5EF4-FFF2-40B4-BE49-F238E27FC236}">
                <a16:creationId xmlns:a16="http://schemas.microsoft.com/office/drawing/2014/main" id="{7AAEDF7D-0130-AB4A-ADE3-E5B12798ACA4}"/>
              </a:ext>
            </a:extLst>
          </p:cNvPr>
          <p:cNvCxnSpPr>
            <a:cxnSpLocks/>
          </p:cNvCxnSpPr>
          <p:nvPr/>
        </p:nvCxnSpPr>
        <p:spPr>
          <a:xfrm flipH="1" flipV="1">
            <a:off x="7628513" y="1597630"/>
            <a:ext cx="723513" cy="883475"/>
          </a:xfrm>
          <a:prstGeom prst="straightConnector1">
            <a:avLst/>
          </a:prstGeom>
          <a:ln w="762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21" name="テキスト ボックス 20">
            <a:extLst>
              <a:ext uri="{FF2B5EF4-FFF2-40B4-BE49-F238E27FC236}">
                <a16:creationId xmlns:a16="http://schemas.microsoft.com/office/drawing/2014/main" id="{8ED091A8-0D59-6EBF-8DBA-062B1A2872F0}"/>
              </a:ext>
            </a:extLst>
          </p:cNvPr>
          <p:cNvSpPr txBox="1"/>
          <p:nvPr/>
        </p:nvSpPr>
        <p:spPr>
          <a:xfrm>
            <a:off x="5224002" y="219678"/>
            <a:ext cx="2463338" cy="461665"/>
          </a:xfrm>
          <a:prstGeom prst="rect">
            <a:avLst/>
          </a:prstGeom>
          <a:solidFill>
            <a:schemeClr val="bg1"/>
          </a:solidFill>
        </p:spPr>
        <p:txBody>
          <a:bodyPr wrap="square">
            <a:spAutoFit/>
          </a:bodyPr>
          <a:lstStyle/>
          <a:p>
            <a:r>
              <a:rPr lang="ja-JP" altLang="en-US" sz="1200" dirty="0"/>
              <a:t>イースター島の最高峰</a:t>
            </a:r>
            <a:endParaRPr lang="en-US" altLang="ja-JP" sz="1200" dirty="0"/>
          </a:p>
          <a:p>
            <a:r>
              <a:rPr lang="ja-JP" altLang="en-US" sz="1200" dirty="0"/>
              <a:t>マウンガ・テレヴァカ（507m）</a:t>
            </a:r>
          </a:p>
        </p:txBody>
      </p:sp>
      <p:cxnSp>
        <p:nvCxnSpPr>
          <p:cNvPr id="22" name="直線矢印コネクタ 21">
            <a:extLst>
              <a:ext uri="{FF2B5EF4-FFF2-40B4-BE49-F238E27FC236}">
                <a16:creationId xmlns:a16="http://schemas.microsoft.com/office/drawing/2014/main" id="{C5A87547-7BA2-AC7D-E2A0-EC086CAAEDB6}"/>
              </a:ext>
            </a:extLst>
          </p:cNvPr>
          <p:cNvCxnSpPr>
            <a:cxnSpLocks/>
          </p:cNvCxnSpPr>
          <p:nvPr/>
        </p:nvCxnSpPr>
        <p:spPr>
          <a:xfrm flipH="1">
            <a:off x="5200429" y="681343"/>
            <a:ext cx="790126" cy="270438"/>
          </a:xfrm>
          <a:prstGeom prst="straightConnector1">
            <a:avLst/>
          </a:prstGeom>
          <a:ln w="762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
        <p:nvSpPr>
          <p:cNvPr id="27" name="テキスト ボックス 26">
            <a:extLst>
              <a:ext uri="{FF2B5EF4-FFF2-40B4-BE49-F238E27FC236}">
                <a16:creationId xmlns:a16="http://schemas.microsoft.com/office/drawing/2014/main" id="{59817645-B3DD-E9EB-B122-6CCBEAEEDB96}"/>
              </a:ext>
            </a:extLst>
          </p:cNvPr>
          <p:cNvSpPr txBox="1"/>
          <p:nvPr/>
        </p:nvSpPr>
        <p:spPr>
          <a:xfrm>
            <a:off x="6182940" y="5783252"/>
            <a:ext cx="3652199" cy="523220"/>
          </a:xfrm>
          <a:prstGeom prst="rect">
            <a:avLst/>
          </a:prstGeom>
          <a:noFill/>
        </p:spPr>
        <p:txBody>
          <a:bodyPr wrap="square" rtlCol="0">
            <a:spAutoFit/>
          </a:bodyPr>
          <a:lstStyle/>
          <a:p>
            <a:pPr algn="l"/>
            <a:r>
              <a:rPr kumimoji="1" lang="ja-JP" altLang="en-US" sz="1400" dirty="0"/>
              <a:t>今でも約</a:t>
            </a:r>
            <a:r>
              <a:rPr kumimoji="1" lang="en-US" altLang="ja-JP" sz="1400" dirty="0"/>
              <a:t>400</a:t>
            </a:r>
            <a:r>
              <a:rPr kumimoji="1" lang="ja-JP" altLang="en-US" sz="1400" dirty="0"/>
              <a:t>体のモアイが製作途中で放棄された状態で残されている</a:t>
            </a:r>
          </a:p>
        </p:txBody>
      </p:sp>
      <p:pic>
        <p:nvPicPr>
          <p:cNvPr id="8" name="図 7">
            <a:extLst>
              <a:ext uri="{FF2B5EF4-FFF2-40B4-BE49-F238E27FC236}">
                <a16:creationId xmlns:a16="http://schemas.microsoft.com/office/drawing/2014/main" id="{74BE12D1-AFB4-41B9-30B3-CCD7DEDE794F}"/>
              </a:ext>
            </a:extLst>
          </p:cNvPr>
          <p:cNvPicPr>
            <a:picLocks noChangeAspect="1"/>
          </p:cNvPicPr>
          <p:nvPr/>
        </p:nvPicPr>
        <p:blipFill>
          <a:blip r:embed="rId8"/>
          <a:stretch>
            <a:fillRect/>
          </a:stretch>
        </p:blipFill>
        <p:spPr>
          <a:xfrm>
            <a:off x="7163288" y="2438659"/>
            <a:ext cx="2495127" cy="2155323"/>
          </a:xfrm>
          <a:prstGeom prst="rect">
            <a:avLst/>
          </a:prstGeom>
        </p:spPr>
      </p:pic>
      <p:sp>
        <p:nvSpPr>
          <p:cNvPr id="7" name="テキスト ボックス 6">
            <a:extLst>
              <a:ext uri="{FF2B5EF4-FFF2-40B4-BE49-F238E27FC236}">
                <a16:creationId xmlns:a16="http://schemas.microsoft.com/office/drawing/2014/main" id="{74B10D21-A595-DB18-D0D1-80DEE6017446}"/>
              </a:ext>
            </a:extLst>
          </p:cNvPr>
          <p:cNvSpPr txBox="1"/>
          <p:nvPr/>
        </p:nvSpPr>
        <p:spPr>
          <a:xfrm>
            <a:off x="7773438" y="4165466"/>
            <a:ext cx="1261884" cy="523220"/>
          </a:xfrm>
          <a:prstGeom prst="rect">
            <a:avLst/>
          </a:prstGeom>
          <a:solidFill>
            <a:schemeClr val="bg1"/>
          </a:solidFill>
        </p:spPr>
        <p:txBody>
          <a:bodyPr wrap="none" rtlCol="0">
            <a:spAutoFit/>
          </a:bodyPr>
          <a:lstStyle/>
          <a:p>
            <a:pPr algn="l"/>
            <a:r>
              <a:rPr lang="ja-JP" altLang="en-US" sz="1400" dirty="0">
                <a:solidFill>
                  <a:srgbClr val="FF0000"/>
                </a:solidFill>
              </a:rPr>
              <a:t>ラノ・ララク</a:t>
            </a:r>
            <a:endParaRPr lang="en-US" altLang="ja-JP" sz="1400" dirty="0">
              <a:solidFill>
                <a:srgbClr val="FF0000"/>
              </a:solidFill>
            </a:endParaRPr>
          </a:p>
          <a:p>
            <a:pPr algn="l"/>
            <a:r>
              <a:rPr kumimoji="1" lang="ja-JP" altLang="en-US" sz="1400" dirty="0"/>
              <a:t>直径：</a:t>
            </a:r>
            <a:r>
              <a:rPr kumimoji="1" lang="en-US" altLang="ja-JP" sz="1400" dirty="0"/>
              <a:t>550 m</a:t>
            </a:r>
            <a:endParaRPr lang="en-US" altLang="ja-JP" sz="1400" dirty="0"/>
          </a:p>
        </p:txBody>
      </p:sp>
      <p:sp>
        <p:nvSpPr>
          <p:cNvPr id="10" name="テキスト ボックス 9">
            <a:extLst>
              <a:ext uri="{FF2B5EF4-FFF2-40B4-BE49-F238E27FC236}">
                <a16:creationId xmlns:a16="http://schemas.microsoft.com/office/drawing/2014/main" id="{A21CBA29-0E31-AC5C-C0D8-485FC6CDDF02}"/>
              </a:ext>
            </a:extLst>
          </p:cNvPr>
          <p:cNvSpPr txBox="1"/>
          <p:nvPr/>
        </p:nvSpPr>
        <p:spPr>
          <a:xfrm>
            <a:off x="5838874" y="4141305"/>
            <a:ext cx="1082348" cy="523220"/>
          </a:xfrm>
          <a:prstGeom prst="rect">
            <a:avLst/>
          </a:prstGeom>
          <a:solidFill>
            <a:schemeClr val="bg1"/>
          </a:solidFill>
        </p:spPr>
        <p:txBody>
          <a:bodyPr wrap="none" rtlCol="0">
            <a:spAutoFit/>
          </a:bodyPr>
          <a:lstStyle/>
          <a:p>
            <a:pPr algn="l"/>
            <a:r>
              <a:rPr lang="ja-JP" altLang="en-US" sz="1400" dirty="0"/>
              <a:t>唯一の水源</a:t>
            </a:r>
            <a:endParaRPr lang="en-US" altLang="ja-JP" sz="1400" dirty="0"/>
          </a:p>
          <a:p>
            <a:pPr algn="l"/>
            <a:r>
              <a:rPr lang="ja-JP" altLang="en-US" sz="1400" dirty="0"/>
              <a:t>ラノ・カウ</a:t>
            </a:r>
            <a:endParaRPr kumimoji="1" lang="ja-JP" altLang="en-US" sz="1400" dirty="0"/>
          </a:p>
        </p:txBody>
      </p:sp>
      <p:cxnSp>
        <p:nvCxnSpPr>
          <p:cNvPr id="14" name="直線矢印コネクタ 13">
            <a:extLst>
              <a:ext uri="{FF2B5EF4-FFF2-40B4-BE49-F238E27FC236}">
                <a16:creationId xmlns:a16="http://schemas.microsoft.com/office/drawing/2014/main" id="{CEA2F77A-B62B-DF74-E6E3-743A7EA0159D}"/>
              </a:ext>
            </a:extLst>
          </p:cNvPr>
          <p:cNvCxnSpPr>
            <a:cxnSpLocks/>
          </p:cNvCxnSpPr>
          <p:nvPr/>
        </p:nvCxnSpPr>
        <p:spPr>
          <a:xfrm flipH="1">
            <a:off x="4986658" y="4402915"/>
            <a:ext cx="852216" cy="49155"/>
          </a:xfrm>
          <a:prstGeom prst="straightConnector1">
            <a:avLst/>
          </a:prstGeom>
          <a:ln w="7620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72679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C540B53B-1E2A-CFD2-9152-44BC1B91226B}"/>
              </a:ext>
            </a:extLst>
          </p:cNvPr>
          <p:cNvSpPr>
            <a:spLocks noGrp="1"/>
          </p:cNvSpPr>
          <p:nvPr>
            <p:ph type="sldNum" sz="quarter" idx="12"/>
          </p:nvPr>
        </p:nvSpPr>
        <p:spPr/>
        <p:txBody>
          <a:bodyPr/>
          <a:lstStyle/>
          <a:p>
            <a:fld id="{CAA46EA8-3D2B-457B-8F4B-B2B8F733E4C4}" type="slidenum">
              <a:rPr kumimoji="1" lang="ja-JP" altLang="en-US" smtClean="0"/>
              <a:t>8</a:t>
            </a:fld>
            <a:endParaRPr kumimoji="1" lang="ja-JP" altLang="en-US"/>
          </a:p>
        </p:txBody>
      </p:sp>
      <p:sp>
        <p:nvSpPr>
          <p:cNvPr id="4" name="テキスト ボックス 3">
            <a:extLst>
              <a:ext uri="{FF2B5EF4-FFF2-40B4-BE49-F238E27FC236}">
                <a16:creationId xmlns:a16="http://schemas.microsoft.com/office/drawing/2014/main" id="{85364E10-8F1D-B4A9-6C1A-CA03CF292A5F}"/>
              </a:ext>
            </a:extLst>
          </p:cNvPr>
          <p:cNvSpPr txBox="1"/>
          <p:nvPr/>
        </p:nvSpPr>
        <p:spPr>
          <a:xfrm>
            <a:off x="506867" y="501648"/>
            <a:ext cx="7603671" cy="584775"/>
          </a:xfrm>
          <a:prstGeom prst="rect">
            <a:avLst/>
          </a:prstGeom>
          <a:noFill/>
        </p:spPr>
        <p:txBody>
          <a:bodyPr wrap="square">
            <a:spAutoFit/>
          </a:bodyPr>
          <a:lstStyle/>
          <a:p>
            <a:r>
              <a:rPr lang="ja-JP" altLang="en-US" sz="1600" dirty="0"/>
              <a:t>イースター島は比較的不毛の地の部類に入る。 年間を通してあまり雨が降らず、真水を確実に採取できる川や泉はない。</a:t>
            </a:r>
            <a:endParaRPr lang="en-US" altLang="ja-JP" sz="1600" dirty="0"/>
          </a:p>
        </p:txBody>
      </p:sp>
      <p:pic>
        <p:nvPicPr>
          <p:cNvPr id="10242" name="Picture 2" descr="イースター島観光｜ラノ・カウ火山の火口湖が絶景過ぎる!!【1/3】 – and世界一周-カップル2人旅ってどうなん？！-">
            <a:extLst>
              <a:ext uri="{FF2B5EF4-FFF2-40B4-BE49-F238E27FC236}">
                <a16:creationId xmlns:a16="http://schemas.microsoft.com/office/drawing/2014/main" id="{C62BA21C-812A-4750-0D88-6D2E861B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1178" y="1857375"/>
            <a:ext cx="4414836" cy="2944639"/>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a:extLst>
              <a:ext uri="{FF2B5EF4-FFF2-40B4-BE49-F238E27FC236}">
                <a16:creationId xmlns:a16="http://schemas.microsoft.com/office/drawing/2014/main" id="{98CBB1CF-91A7-70A2-BAEF-1BCB1FEFC574}"/>
              </a:ext>
            </a:extLst>
          </p:cNvPr>
          <p:cNvSpPr txBox="1"/>
          <p:nvPr/>
        </p:nvSpPr>
        <p:spPr>
          <a:xfrm>
            <a:off x="498022" y="1438652"/>
            <a:ext cx="4816927" cy="338554"/>
          </a:xfrm>
          <a:prstGeom prst="rect">
            <a:avLst/>
          </a:prstGeom>
          <a:noFill/>
        </p:spPr>
        <p:txBody>
          <a:bodyPr wrap="square">
            <a:spAutoFit/>
          </a:bodyPr>
          <a:lstStyle/>
          <a:p>
            <a:r>
              <a:rPr lang="ja-JP" altLang="en-US" sz="1600" dirty="0"/>
              <a:t>ラノ・カウ火山のカルデラ湖が島内唯一の水源</a:t>
            </a:r>
          </a:p>
        </p:txBody>
      </p:sp>
      <p:pic>
        <p:nvPicPr>
          <p:cNvPr id="3074" name="Picture 2" descr="4 日間のイースター島ハイライト ツアー 2025">
            <a:extLst>
              <a:ext uri="{FF2B5EF4-FFF2-40B4-BE49-F238E27FC236}">
                <a16:creationId xmlns:a16="http://schemas.microsoft.com/office/drawing/2014/main" id="{078CA883-E430-AF20-31B5-140DBF530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986" y="1857375"/>
            <a:ext cx="4414838" cy="2943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3087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8CFA9-69FA-4CC0-9341-4B4DEBC53F10}"/>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B28CEC1-6BC8-FB06-452D-8584C7C70C91}"/>
              </a:ext>
            </a:extLst>
          </p:cNvPr>
          <p:cNvSpPr>
            <a:spLocks noGrp="1"/>
          </p:cNvSpPr>
          <p:nvPr>
            <p:ph type="sldNum" sz="quarter" idx="12"/>
          </p:nvPr>
        </p:nvSpPr>
        <p:spPr/>
        <p:txBody>
          <a:bodyPr/>
          <a:lstStyle/>
          <a:p>
            <a:fld id="{CAA46EA8-3D2B-457B-8F4B-B2B8F733E4C4}" type="slidenum">
              <a:rPr kumimoji="1" lang="ja-JP" altLang="en-US" smtClean="0"/>
              <a:t>9</a:t>
            </a:fld>
            <a:endParaRPr kumimoji="1" lang="ja-JP" altLang="en-US"/>
          </a:p>
        </p:txBody>
      </p:sp>
      <p:sp>
        <p:nvSpPr>
          <p:cNvPr id="3" name="テキスト ボックス 2">
            <a:extLst>
              <a:ext uri="{FF2B5EF4-FFF2-40B4-BE49-F238E27FC236}">
                <a16:creationId xmlns:a16="http://schemas.microsoft.com/office/drawing/2014/main" id="{C164D8F6-5D03-64C2-B687-FEF337FC5AD3}"/>
              </a:ext>
            </a:extLst>
          </p:cNvPr>
          <p:cNvSpPr txBox="1"/>
          <p:nvPr/>
        </p:nvSpPr>
        <p:spPr>
          <a:xfrm>
            <a:off x="666068" y="136523"/>
            <a:ext cx="2339102" cy="523220"/>
          </a:xfrm>
          <a:prstGeom prst="rect">
            <a:avLst/>
          </a:prstGeom>
          <a:noFill/>
        </p:spPr>
        <p:txBody>
          <a:bodyPr wrap="none" rtlCol="0">
            <a:spAutoFit/>
          </a:bodyPr>
          <a:lstStyle/>
          <a:p>
            <a:pPr algn="l"/>
            <a:r>
              <a:rPr kumimoji="1" lang="ja-JP" altLang="en-US" sz="2800" u="sng" dirty="0"/>
              <a:t>イースター島</a:t>
            </a:r>
          </a:p>
        </p:txBody>
      </p:sp>
      <p:pic>
        <p:nvPicPr>
          <p:cNvPr id="3078" name="Picture 6" descr="イースター島の衛星写真">
            <a:extLst>
              <a:ext uri="{FF2B5EF4-FFF2-40B4-BE49-F238E27FC236}">
                <a16:creationId xmlns:a16="http://schemas.microsoft.com/office/drawing/2014/main" id="{5D0312AC-38EB-F07B-E4A3-1C61BE657D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177" y="779486"/>
            <a:ext cx="2851076" cy="2144009"/>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7E4DCD57-7846-E63E-5768-335AE09630A5}"/>
              </a:ext>
            </a:extLst>
          </p:cNvPr>
          <p:cNvSpPr txBox="1"/>
          <p:nvPr/>
        </p:nvSpPr>
        <p:spPr>
          <a:xfrm>
            <a:off x="3548744" y="136523"/>
            <a:ext cx="6215742" cy="2800767"/>
          </a:xfrm>
          <a:prstGeom prst="rect">
            <a:avLst/>
          </a:prstGeom>
          <a:solidFill>
            <a:schemeClr val="bg1"/>
          </a:solidFill>
        </p:spPr>
        <p:txBody>
          <a:bodyPr wrap="square" rtlCol="0">
            <a:spAutoFit/>
          </a:bodyPr>
          <a:lstStyle/>
          <a:p>
            <a:pPr algn="l"/>
            <a:r>
              <a:rPr kumimoji="1" lang="ja-JP" altLang="en-US" sz="1600" dirty="0"/>
              <a:t>チリ領の太平洋上に位置する</a:t>
            </a:r>
            <a:r>
              <a:rPr kumimoji="1" lang="ja-JP" altLang="en-US" sz="1600" dirty="0">
                <a:solidFill>
                  <a:srgbClr val="FF0000"/>
                </a:solidFill>
              </a:rPr>
              <a:t>火山島</a:t>
            </a:r>
            <a:endParaRPr kumimoji="1" lang="en-US" altLang="ja-JP" sz="1600" dirty="0">
              <a:solidFill>
                <a:srgbClr val="FF0000"/>
              </a:solidFill>
            </a:endParaRPr>
          </a:p>
          <a:p>
            <a:pPr algn="l"/>
            <a:endParaRPr kumimoji="1" lang="ja-JP" altLang="en-US" sz="1600" dirty="0">
              <a:solidFill>
                <a:srgbClr val="FF0000"/>
              </a:solidFill>
            </a:endParaRPr>
          </a:p>
          <a:p>
            <a:pPr algn="l"/>
            <a:r>
              <a:rPr kumimoji="1" lang="ja-JP" altLang="en-US" sz="1600" dirty="0"/>
              <a:t>現地語名はラパ・ヌイ（ラパ・ヌイ語</a:t>
            </a:r>
            <a:r>
              <a:rPr kumimoji="1" lang="en-US" altLang="ja-JP" sz="1600" dirty="0"/>
              <a:t>: Rapa Nui</a:t>
            </a:r>
            <a:r>
              <a:rPr kumimoji="1" lang="ja-JP" altLang="en-US" sz="1600" dirty="0"/>
              <a:t>）。また正式名は</a:t>
            </a:r>
            <a:r>
              <a:rPr kumimoji="1" lang="ja-JP" altLang="en-US" sz="1600" dirty="0">
                <a:solidFill>
                  <a:srgbClr val="FF0000"/>
                </a:solidFill>
              </a:rPr>
              <a:t>パスクア島（ スペイン語で復活祭（イースター）を意味）</a:t>
            </a:r>
            <a:r>
              <a:rPr kumimoji="1" lang="en-US" altLang="ja-JP" sz="1600" dirty="0">
                <a:solidFill>
                  <a:srgbClr val="FF0000"/>
                </a:solidFill>
              </a:rPr>
              <a:t> </a:t>
            </a:r>
            <a:r>
              <a:rPr kumimoji="1" lang="ja-JP" altLang="en-US" sz="1600" dirty="0"/>
              <a:t>。</a:t>
            </a:r>
          </a:p>
          <a:p>
            <a:pPr algn="l"/>
            <a:r>
              <a:rPr kumimoji="1" lang="ja-JP" altLang="en-US" sz="1600" dirty="0"/>
              <a:t>面積は</a:t>
            </a:r>
            <a:r>
              <a:rPr kumimoji="1" lang="en-US" altLang="ja-JP" sz="1600" dirty="0" err="1"/>
              <a:t>164km</a:t>
            </a:r>
            <a:r>
              <a:rPr kumimoji="1" lang="en-US" altLang="ja-JP" sz="1600" baseline="30000" dirty="0" err="1"/>
              <a:t>2</a:t>
            </a:r>
            <a:r>
              <a:rPr kumimoji="1" lang="ja-JP" altLang="en-US" sz="1600" dirty="0"/>
              <a:t>、人口</a:t>
            </a:r>
            <a:r>
              <a:rPr kumimoji="1" lang="en-US" altLang="ja-JP" sz="1600" dirty="0"/>
              <a:t>7750</a:t>
            </a:r>
            <a:r>
              <a:rPr kumimoji="1" lang="ja-JP" altLang="en-US" sz="1600" dirty="0"/>
              <a:t>人の小さな島。</a:t>
            </a:r>
            <a:endParaRPr kumimoji="1" lang="en-US" altLang="ja-JP" sz="1600" dirty="0"/>
          </a:p>
          <a:p>
            <a:pPr algn="l"/>
            <a:r>
              <a:rPr kumimoji="1" lang="ja-JP" altLang="en-US" sz="1600" dirty="0">
                <a:solidFill>
                  <a:srgbClr val="FF0000"/>
                </a:solidFill>
              </a:rPr>
              <a:t>モアイの建つ島</a:t>
            </a:r>
            <a:r>
              <a:rPr kumimoji="1" lang="ja-JP" altLang="en-US" sz="1600" dirty="0"/>
              <a:t>として有名である。</a:t>
            </a:r>
            <a:endParaRPr kumimoji="1" lang="en-US" altLang="ja-JP" sz="1600" dirty="0"/>
          </a:p>
          <a:p>
            <a:pPr algn="l"/>
            <a:endParaRPr kumimoji="1" lang="en-US" altLang="ja-JP" sz="1600" dirty="0"/>
          </a:p>
          <a:p>
            <a:pPr algn="l"/>
            <a:r>
              <a:rPr kumimoji="1" lang="ja-JP" altLang="en-US" sz="1600" dirty="0"/>
              <a:t>最も近い有人島まで直線距離 </a:t>
            </a:r>
            <a:r>
              <a:rPr kumimoji="1" lang="en-US" altLang="ja-JP" sz="1600" dirty="0"/>
              <a:t>2,000 km </a:t>
            </a:r>
            <a:r>
              <a:rPr kumimoji="1" lang="ja-JP" altLang="en-US" sz="1600" dirty="0"/>
              <a:t>余と、</a:t>
            </a:r>
            <a:endParaRPr kumimoji="1" lang="en-US" altLang="ja-JP" sz="1600" dirty="0"/>
          </a:p>
          <a:p>
            <a:pPr algn="l"/>
            <a:r>
              <a:rPr kumimoji="1" lang="ja-JP" altLang="en-US" sz="1600" dirty="0"/>
              <a:t>周囲にはほとんど島らしい島が存在しない</a:t>
            </a:r>
            <a:r>
              <a:rPr kumimoji="1" lang="ja-JP" altLang="en-US" sz="1600" dirty="0">
                <a:solidFill>
                  <a:srgbClr val="FF0000"/>
                </a:solidFill>
              </a:rPr>
              <a:t>絶海の孤島</a:t>
            </a:r>
            <a:r>
              <a:rPr kumimoji="1" lang="ja-JP" altLang="en-US" sz="1600" dirty="0"/>
              <a:t>。</a:t>
            </a:r>
            <a:endParaRPr kumimoji="1" lang="en-US" altLang="ja-JP" sz="1600" dirty="0"/>
          </a:p>
          <a:p>
            <a:pPr algn="l"/>
            <a:r>
              <a:rPr kumimoji="1" lang="ja-JP" altLang="en-US" sz="1600" dirty="0"/>
              <a:t>「ラパ・ヌイ」とはポリネシア系の先住民の言葉で「</a:t>
            </a:r>
            <a:r>
              <a:rPr kumimoji="1" lang="ja-JP" altLang="en-US" sz="1600" dirty="0">
                <a:solidFill>
                  <a:srgbClr val="FF0000"/>
                </a:solidFill>
              </a:rPr>
              <a:t>広い大地</a:t>
            </a:r>
            <a:r>
              <a:rPr kumimoji="1" lang="ja-JP" altLang="en-US" sz="1600" dirty="0"/>
              <a:t>」（</a:t>
            </a:r>
            <a:r>
              <a:rPr kumimoji="1" lang="ja-JP" altLang="en-US" sz="1600" dirty="0">
                <a:solidFill>
                  <a:srgbClr val="FF0000"/>
                </a:solidFill>
              </a:rPr>
              <a:t>大きな端</a:t>
            </a:r>
            <a:r>
              <a:rPr kumimoji="1" lang="ja-JP" altLang="en-US" sz="1600" dirty="0"/>
              <a:t>とも）を意味する。</a:t>
            </a:r>
            <a:endParaRPr kumimoji="1" lang="en-US" altLang="ja-JP" sz="1600" dirty="0"/>
          </a:p>
        </p:txBody>
      </p:sp>
      <p:sp>
        <p:nvSpPr>
          <p:cNvPr id="6" name="テキスト ボックス 5">
            <a:extLst>
              <a:ext uri="{FF2B5EF4-FFF2-40B4-BE49-F238E27FC236}">
                <a16:creationId xmlns:a16="http://schemas.microsoft.com/office/drawing/2014/main" id="{005FEB47-D6BA-636D-7474-5141D8218A09}"/>
              </a:ext>
            </a:extLst>
          </p:cNvPr>
          <p:cNvSpPr txBox="1"/>
          <p:nvPr/>
        </p:nvSpPr>
        <p:spPr>
          <a:xfrm>
            <a:off x="275128" y="3180282"/>
            <a:ext cx="8749129" cy="830997"/>
          </a:xfrm>
          <a:prstGeom prst="rect">
            <a:avLst/>
          </a:prstGeom>
          <a:noFill/>
        </p:spPr>
        <p:txBody>
          <a:bodyPr wrap="square">
            <a:spAutoFit/>
          </a:bodyPr>
          <a:lstStyle/>
          <a:p>
            <a:r>
              <a:rPr lang="ja-JP" altLang="en-US" sz="1600" dirty="0"/>
              <a:t>海底火山の噴火によって形成された島に最初の移民がたどり着いた時期については諸説ある。</a:t>
            </a:r>
            <a:endParaRPr lang="en-US" altLang="ja-JP" sz="1600" dirty="0"/>
          </a:p>
          <a:p>
            <a:r>
              <a:rPr lang="ja-JP" altLang="en-US" sz="1600" dirty="0"/>
              <a:t>従来は4世紀-5世紀頃とする説や西暦800年頃とする説が有力だったが、</a:t>
            </a:r>
            <a:r>
              <a:rPr lang="ja-JP" altLang="en-US" sz="1600" dirty="0">
                <a:solidFill>
                  <a:srgbClr val="FF0000"/>
                </a:solidFill>
              </a:rPr>
              <a:t>近年の研究では西暦1200年頃</a:t>
            </a:r>
            <a:r>
              <a:rPr lang="ja-JP" altLang="en-US" sz="1600" dirty="0"/>
              <a:t>とも。</a:t>
            </a:r>
          </a:p>
        </p:txBody>
      </p:sp>
      <p:sp>
        <p:nvSpPr>
          <p:cNvPr id="7" name="テキスト ボックス 6">
            <a:extLst>
              <a:ext uri="{FF2B5EF4-FFF2-40B4-BE49-F238E27FC236}">
                <a16:creationId xmlns:a16="http://schemas.microsoft.com/office/drawing/2014/main" id="{C1870404-F87D-E253-AC1F-4F4B87E67443}"/>
              </a:ext>
            </a:extLst>
          </p:cNvPr>
          <p:cNvSpPr txBox="1"/>
          <p:nvPr/>
        </p:nvSpPr>
        <p:spPr>
          <a:xfrm>
            <a:off x="275128" y="4011279"/>
            <a:ext cx="7667393" cy="1323439"/>
          </a:xfrm>
          <a:prstGeom prst="rect">
            <a:avLst/>
          </a:prstGeom>
          <a:noFill/>
        </p:spPr>
        <p:txBody>
          <a:bodyPr wrap="square" rtlCol="0">
            <a:spAutoFit/>
          </a:bodyPr>
          <a:lstStyle/>
          <a:p>
            <a:pPr algn="l"/>
            <a:r>
              <a:rPr kumimoji="1" lang="ja-JP" altLang="en-US" sz="1600" dirty="0"/>
              <a:t>この移民は、</a:t>
            </a:r>
            <a:r>
              <a:rPr kumimoji="1" lang="ja-JP" altLang="en-US" sz="1600" dirty="0">
                <a:solidFill>
                  <a:srgbClr val="FF0000"/>
                </a:solidFill>
              </a:rPr>
              <a:t>ポリネシア人</a:t>
            </a:r>
            <a:r>
              <a:rPr kumimoji="1" lang="ja-JP" altLang="en-US" sz="1600" dirty="0"/>
              <a:t>である。</a:t>
            </a:r>
            <a:endParaRPr kumimoji="1" lang="en-US" altLang="ja-JP" sz="1600" dirty="0"/>
          </a:p>
          <a:p>
            <a:pPr algn="l"/>
            <a:r>
              <a:rPr kumimoji="1" lang="ja-JP" altLang="en-US" sz="1600" dirty="0"/>
              <a:t>ポリネシア人の社会は、</a:t>
            </a:r>
            <a:r>
              <a:rPr kumimoji="1" lang="ja-JP" altLang="en-US" sz="1600" dirty="0">
                <a:solidFill>
                  <a:srgbClr val="FF0000"/>
                </a:solidFill>
              </a:rPr>
              <a:t>酋長を中心とする部族社会</a:t>
            </a:r>
            <a:r>
              <a:rPr kumimoji="1" lang="ja-JP" altLang="en-US" sz="1600" dirty="0"/>
              <a:t>であり、酋長の権力は絶対で、</a:t>
            </a:r>
            <a:r>
              <a:rPr kumimoji="1" lang="ja-JP" altLang="en-US" sz="1600" dirty="0">
                <a:solidFill>
                  <a:schemeClr val="tx1">
                    <a:lumMod val="95000"/>
                    <a:lumOff val="5000"/>
                  </a:schemeClr>
                </a:solidFill>
              </a:rPr>
              <a:t>厳然たる階級制度</a:t>
            </a:r>
            <a:r>
              <a:rPr kumimoji="1" lang="ja-JP" altLang="en-US" sz="1600" dirty="0"/>
              <a:t>によって成り立っている。ポリネシア人にとって、</a:t>
            </a:r>
            <a:r>
              <a:rPr kumimoji="1" lang="ja-JP" altLang="en-US" sz="1600" dirty="0">
                <a:solidFill>
                  <a:srgbClr val="FF0000"/>
                </a:solidFill>
              </a:rPr>
              <a:t>偉大なる祖先は崇拝の対象</a:t>
            </a:r>
            <a:r>
              <a:rPr kumimoji="1" lang="ja-JP" altLang="en-US" sz="1600" dirty="0"/>
              <a:t>であり、</a:t>
            </a:r>
            <a:r>
              <a:rPr kumimoji="1" lang="ja-JP" altLang="en-US" sz="1600" dirty="0">
                <a:solidFill>
                  <a:srgbClr val="FF0000"/>
                </a:solidFill>
              </a:rPr>
              <a:t>神格化された王や勇者たちの霊を部族の守り神として祀る習慣</a:t>
            </a:r>
            <a:r>
              <a:rPr kumimoji="1" lang="ja-JP" altLang="en-US" sz="1600" dirty="0"/>
              <a:t>があった。</a:t>
            </a:r>
          </a:p>
        </p:txBody>
      </p:sp>
      <p:sp>
        <p:nvSpPr>
          <p:cNvPr id="8" name="テキスト ボックス 7">
            <a:extLst>
              <a:ext uri="{FF2B5EF4-FFF2-40B4-BE49-F238E27FC236}">
                <a16:creationId xmlns:a16="http://schemas.microsoft.com/office/drawing/2014/main" id="{E25A3148-D4FF-0F07-2BD0-5E0BDE84A900}"/>
              </a:ext>
            </a:extLst>
          </p:cNvPr>
          <p:cNvSpPr txBox="1"/>
          <p:nvPr/>
        </p:nvSpPr>
        <p:spPr>
          <a:xfrm>
            <a:off x="275128" y="5419429"/>
            <a:ext cx="7470691" cy="1077218"/>
          </a:xfrm>
          <a:prstGeom prst="rect">
            <a:avLst/>
          </a:prstGeom>
          <a:noFill/>
        </p:spPr>
        <p:txBody>
          <a:bodyPr wrap="square" rtlCol="0">
            <a:spAutoFit/>
          </a:bodyPr>
          <a:lstStyle/>
          <a:p>
            <a:pPr algn="l"/>
            <a:r>
              <a:rPr kumimoji="1" lang="ja-JP" altLang="en-US" sz="1600" dirty="0"/>
              <a:t>当時のラパ・ヌイでも同様に</a:t>
            </a:r>
            <a:r>
              <a:rPr kumimoji="1" lang="ja-JP" altLang="en-US" sz="1600" dirty="0">
                <a:solidFill>
                  <a:srgbClr val="FF0000"/>
                </a:solidFill>
              </a:rPr>
              <a:t>祖先崇拝</a:t>
            </a:r>
            <a:r>
              <a:rPr kumimoji="1" lang="ja-JP" altLang="en-US" sz="1600" dirty="0"/>
              <a:t>が行われていたと想像できる。化石や花粉の研究から、当時のラパ・ヌイは、世界でも有数の</a:t>
            </a:r>
            <a:r>
              <a:rPr kumimoji="1" lang="ja-JP" altLang="en-US" sz="1600" dirty="0">
                <a:solidFill>
                  <a:srgbClr val="FF0000"/>
                </a:solidFill>
              </a:rPr>
              <a:t>巨大椰子（チリヤシの同種もしくは近縁種（</a:t>
            </a:r>
            <a:r>
              <a:rPr kumimoji="1" lang="en-US" altLang="ja-JP" sz="1600" i="1" dirty="0" err="1">
                <a:solidFill>
                  <a:srgbClr val="FF0000"/>
                </a:solidFill>
              </a:rPr>
              <a:t>Paschalococos</a:t>
            </a:r>
            <a:r>
              <a:rPr kumimoji="1" lang="ja-JP" altLang="en-US" sz="1600" dirty="0">
                <a:solidFill>
                  <a:srgbClr val="FF0000"/>
                </a:solidFill>
              </a:rPr>
              <a:t>））が生い茂る、亜熱帯性雨林の島</a:t>
            </a:r>
            <a:r>
              <a:rPr kumimoji="1" lang="ja-JP" altLang="en-US" sz="1600" dirty="0"/>
              <a:t>であったと考えられている。</a:t>
            </a:r>
          </a:p>
        </p:txBody>
      </p:sp>
      <p:pic>
        <p:nvPicPr>
          <p:cNvPr id="1026" name="Picture 2" descr="Easter Island palm">
            <a:extLst>
              <a:ext uri="{FF2B5EF4-FFF2-40B4-BE49-F238E27FC236}">
                <a16:creationId xmlns:a16="http://schemas.microsoft.com/office/drawing/2014/main" id="{5718BB2F-FB8B-E536-04B7-371EEDDF60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2521" y="4194121"/>
            <a:ext cx="1481380" cy="2033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28845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テーマ">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txDef>
      <a:spPr>
        <a:noFill/>
      </a:spPr>
      <a:bodyPr wrap="square">
        <a:spAutoFit/>
      </a:bodyPr>
      <a:lstStyle>
        <a:defPPr algn="l">
          <a:defRPr sz="1400" dirty="0"/>
        </a:defPPr>
      </a:lstStyle>
    </a:tx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1546</TotalTime>
  <Words>6441</Words>
  <Application>Microsoft Office PowerPoint</Application>
  <PresentationFormat>A4 210 x 297 mm</PresentationFormat>
  <Paragraphs>311</Paragraphs>
  <Slides>38</Slides>
  <Notes>4</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38</vt:i4>
      </vt:variant>
    </vt:vector>
  </HeadingPairs>
  <TitlesOfParts>
    <vt:vector size="43" baseType="lpstr">
      <vt:lpstr>游ゴシック</vt:lpstr>
      <vt:lpstr>Aptos</vt:lpstr>
      <vt:lpstr>Aptos Display</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正二 尾田</dc:creator>
  <cp:lastModifiedBy>正二 尾田</cp:lastModifiedBy>
  <cp:revision>127</cp:revision>
  <dcterms:created xsi:type="dcterms:W3CDTF">2025-01-10T15:45:22Z</dcterms:created>
  <dcterms:modified xsi:type="dcterms:W3CDTF">2025-01-28T01:48:45Z</dcterms:modified>
</cp:coreProperties>
</file>