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72" r:id="rId3"/>
    <p:sldId id="264" r:id="rId4"/>
    <p:sldId id="265" r:id="rId5"/>
    <p:sldId id="266" r:id="rId6"/>
    <p:sldId id="267" r:id="rId7"/>
    <p:sldId id="268" r:id="rId8"/>
    <p:sldId id="269" r:id="rId9"/>
    <p:sldId id="270" r:id="rId10"/>
    <p:sldId id="271" r:id="rId11"/>
    <p:sldId id="1493" r:id="rId12"/>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2" d="100"/>
          <a:sy n="72" d="100"/>
        </p:scale>
        <p:origin x="142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D14B4759-E55B-4168-82CA-8AF6FCD781EB}"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345E99D2-2A90-4FFD-BF9F-D0568B1F8192}" type="slidenum">
              <a:rPr kumimoji="1" lang="ja-JP" altLang="en-US" smtClean="0"/>
              <a:t>‹#›</a:t>
            </a:fld>
            <a:endParaRPr kumimoji="1" lang="ja-JP" altLang="en-US"/>
          </a:p>
        </p:txBody>
      </p:sp>
    </p:spTree>
    <p:extLst>
      <p:ext uri="{BB962C8B-B14F-4D97-AF65-F5344CB8AC3E}">
        <p14:creationId xmlns:p14="http://schemas.microsoft.com/office/powerpoint/2010/main" val="2711005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08B5F0-162E-477F-A467-9F58826C3D2E}"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61866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39E1E1-47DF-40DA-A9D4-4107377C553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35131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635C35-F497-4580-98E2-BD9168C891F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2020392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1923955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2623410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1133904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2469628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385586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31210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246451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361121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3FF53D-AF36-48C5-B053-47D9CA372DE8}"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25173711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3208651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2949224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119584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6B8571-8F6C-4BC9-8CFF-CDB8B30C7B4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41802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D51D91-E83D-490F-81F6-AEB1F31E824C}"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68174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A4CE941-7615-4AFB-9309-E7BED9508BB0}"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283296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1E2B60-D355-4306-B118-36D3DB30633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147724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937B3-C3C0-46F7-9AF0-EAD605929E36}"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406666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457D1D-B55E-4B87-A4CE-2030F856048C}"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2609511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86B5E9-6262-4DD7-8F58-676CD095EA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47002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73ECC5-0EA9-40EC-994B-2EFEC9802B48}"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5D81AAA-B8A2-4E04-929A-4E362615B7C5}" type="slidenum">
              <a:rPr kumimoji="1" lang="ja-JP" altLang="en-US" smtClean="0"/>
              <a:t>‹#›</a:t>
            </a:fld>
            <a:endParaRPr kumimoji="1" lang="ja-JP" altLang="en-US"/>
          </a:p>
        </p:txBody>
      </p:sp>
    </p:spTree>
    <p:extLst>
      <p:ext uri="{BB962C8B-B14F-4D97-AF65-F5344CB8AC3E}">
        <p14:creationId xmlns:p14="http://schemas.microsoft.com/office/powerpoint/2010/main" val="1713458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defTabSz="844083"/>
            <a:fld id="{57195F5D-AAC4-4B99-8E45-5929A8CABF5E}" type="datetimeFigureOut">
              <a:rPr lang="ja-JP" altLang="en-US" smtClean="0">
                <a:solidFill>
                  <a:prstClr val="black">
                    <a:tint val="75000"/>
                  </a:prstClr>
                </a:solidFill>
              </a:rPr>
              <a:pPr defTabSz="844083"/>
              <a:t>2025/1/7</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pPr defTabSz="844083"/>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108">
                <a:solidFill>
                  <a:schemeClr val="tx1">
                    <a:tint val="75000"/>
                  </a:schemeClr>
                </a:solidFill>
              </a:defRPr>
            </a:lvl1pPr>
          </a:lstStyle>
          <a:p>
            <a:pPr defTabSz="844083"/>
            <a:fld id="{79F0BFF3-A8A5-45A8-8188-F5824D90EB55}" type="slidenum">
              <a:rPr lang="ja-JP" altLang="en-US" smtClean="0">
                <a:solidFill>
                  <a:prstClr val="black">
                    <a:tint val="75000"/>
                  </a:prstClr>
                </a:solidFill>
              </a:rPr>
              <a:pPr defTabSz="844083"/>
              <a:t>‹#›</a:t>
            </a:fld>
            <a:endParaRPr lang="ja-JP" altLang="en-US">
              <a:solidFill>
                <a:prstClr val="black">
                  <a:tint val="75000"/>
                </a:prstClr>
              </a:solidFill>
            </a:endParaRPr>
          </a:p>
        </p:txBody>
      </p:sp>
    </p:spTree>
    <p:extLst>
      <p:ext uri="{BB962C8B-B14F-4D97-AF65-F5344CB8AC3E}">
        <p14:creationId xmlns:p14="http://schemas.microsoft.com/office/powerpoint/2010/main" val="42101622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2919988-E081-52A1-371F-100E8486CB89}"/>
              </a:ext>
            </a:extLst>
          </p:cNvPr>
          <p:cNvSpPr>
            <a:spLocks noGrp="1"/>
          </p:cNvSpPr>
          <p:nvPr>
            <p:ph type="sldNum" sz="quarter" idx="12"/>
          </p:nvPr>
        </p:nvSpPr>
        <p:spPr/>
        <p:txBody>
          <a:bodyPr/>
          <a:lstStyle/>
          <a:p>
            <a:fld id="{F5D81AAA-B8A2-4E04-929A-4E362615B7C5}" type="slidenum">
              <a:rPr kumimoji="1" lang="ja-JP" altLang="en-US" smtClean="0"/>
              <a:t>1</a:t>
            </a:fld>
            <a:endParaRPr kumimoji="1" lang="ja-JP" altLang="en-US"/>
          </a:p>
        </p:txBody>
      </p:sp>
      <p:sp>
        <p:nvSpPr>
          <p:cNvPr id="3" name="テキスト ボックス 2">
            <a:extLst>
              <a:ext uri="{FF2B5EF4-FFF2-40B4-BE49-F238E27FC236}">
                <a16:creationId xmlns:a16="http://schemas.microsoft.com/office/drawing/2014/main" id="{5BCDA414-63EE-2E79-9917-7C6D41D883E5}"/>
              </a:ext>
            </a:extLst>
          </p:cNvPr>
          <p:cNvSpPr txBox="1"/>
          <p:nvPr/>
        </p:nvSpPr>
        <p:spPr>
          <a:xfrm>
            <a:off x="2321510" y="1005840"/>
            <a:ext cx="5262979" cy="769441"/>
          </a:xfrm>
          <a:prstGeom prst="rect">
            <a:avLst/>
          </a:prstGeom>
          <a:noFill/>
        </p:spPr>
        <p:txBody>
          <a:bodyPr wrap="none" rtlCol="0">
            <a:spAutoFit/>
          </a:bodyPr>
          <a:lstStyle/>
          <a:p>
            <a:r>
              <a:rPr kumimoji="1" lang="ja-JP" altLang="en-US" sz="4400" dirty="0"/>
              <a:t>反原発の理論的考察</a:t>
            </a:r>
          </a:p>
        </p:txBody>
      </p:sp>
      <p:sp>
        <p:nvSpPr>
          <p:cNvPr id="4" name="テキスト ボックス 3">
            <a:extLst>
              <a:ext uri="{FF2B5EF4-FFF2-40B4-BE49-F238E27FC236}">
                <a16:creationId xmlns:a16="http://schemas.microsoft.com/office/drawing/2014/main" id="{4637A282-683C-4151-983A-85C63B8B4047}"/>
              </a:ext>
            </a:extLst>
          </p:cNvPr>
          <p:cNvSpPr txBox="1"/>
          <p:nvPr/>
        </p:nvSpPr>
        <p:spPr>
          <a:xfrm>
            <a:off x="7158990" y="5305693"/>
            <a:ext cx="1672253" cy="338554"/>
          </a:xfrm>
          <a:prstGeom prst="rect">
            <a:avLst/>
          </a:prstGeom>
          <a:noFill/>
        </p:spPr>
        <p:txBody>
          <a:bodyPr wrap="none" rtlCol="0">
            <a:spAutoFit/>
          </a:bodyPr>
          <a:lstStyle/>
          <a:p>
            <a:pPr algn="l"/>
            <a:r>
              <a:rPr kumimoji="1" lang="en-US" altLang="ja-JP" sz="1600" dirty="0"/>
              <a:t>2024</a:t>
            </a:r>
            <a:r>
              <a:rPr kumimoji="1" lang="ja-JP" altLang="en-US" sz="1600" dirty="0"/>
              <a:t>年</a:t>
            </a:r>
            <a:r>
              <a:rPr kumimoji="1" lang="en-US" altLang="ja-JP" sz="1600" dirty="0"/>
              <a:t>11</a:t>
            </a:r>
            <a:r>
              <a:rPr kumimoji="1" lang="ja-JP" altLang="en-US" sz="1600" dirty="0"/>
              <a:t>月</a:t>
            </a:r>
            <a:r>
              <a:rPr kumimoji="1" lang="en-US" altLang="ja-JP" sz="1600" dirty="0"/>
              <a:t>27</a:t>
            </a:r>
            <a:r>
              <a:rPr kumimoji="1" lang="ja-JP" altLang="en-US" sz="1600" dirty="0"/>
              <a:t>日</a:t>
            </a:r>
          </a:p>
        </p:txBody>
      </p:sp>
      <p:sp>
        <p:nvSpPr>
          <p:cNvPr id="5" name="テキスト ボックス 4">
            <a:extLst>
              <a:ext uri="{FF2B5EF4-FFF2-40B4-BE49-F238E27FC236}">
                <a16:creationId xmlns:a16="http://schemas.microsoft.com/office/drawing/2014/main" id="{657C815C-7D8C-22D0-BD37-6582A5064C7D}"/>
              </a:ext>
            </a:extLst>
          </p:cNvPr>
          <p:cNvSpPr txBox="1"/>
          <p:nvPr/>
        </p:nvSpPr>
        <p:spPr>
          <a:xfrm>
            <a:off x="4643201" y="5787904"/>
            <a:ext cx="4083169" cy="338554"/>
          </a:xfrm>
          <a:prstGeom prst="rect">
            <a:avLst/>
          </a:prstGeom>
          <a:noFill/>
        </p:spPr>
        <p:txBody>
          <a:bodyPr wrap="none" rtlCol="0">
            <a:spAutoFit/>
          </a:bodyPr>
          <a:lstStyle/>
          <a:p>
            <a:pPr algn="l"/>
            <a:r>
              <a:rPr kumimoji="1" lang="ja-JP" altLang="en-US" sz="1600" dirty="0"/>
              <a:t>東京大学新領域創成科学研究科　尾田正二</a:t>
            </a:r>
          </a:p>
        </p:txBody>
      </p:sp>
      <p:pic>
        <p:nvPicPr>
          <p:cNvPr id="6" name="Picture 2" descr="はてなパンダのフリーイラスト | フリーイラストIroFuri・いろふり">
            <a:extLst>
              <a:ext uri="{FF2B5EF4-FFF2-40B4-BE49-F238E27FC236}">
                <a16:creationId xmlns:a16="http://schemas.microsoft.com/office/drawing/2014/main" id="{5E85DCBB-D387-550F-5CF4-0ABF61B52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6113" y="3058163"/>
            <a:ext cx="2422938" cy="186759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ひらめきパンダ">
            <a:extLst>
              <a:ext uri="{FF2B5EF4-FFF2-40B4-BE49-F238E27FC236}">
                <a16:creationId xmlns:a16="http://schemas.microsoft.com/office/drawing/2014/main" id="{6FB30DD2-3C21-9134-5942-105D72E48A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83031" y="2953449"/>
            <a:ext cx="2561442" cy="19723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1903D7D-9F8E-11AE-CBD1-BD6E457E6A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2653" y="2487386"/>
            <a:ext cx="3913460" cy="2270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892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83F90DF-9CF4-35DF-596C-5DE0BFF58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6528" y="1339623"/>
            <a:ext cx="3414683" cy="36024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8E5E181-A91C-B7D7-6997-153C66617A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0988" y="1339624"/>
            <a:ext cx="3414684" cy="3602491"/>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931A829E-5FA5-3183-060C-819B24F17FB8}"/>
              </a:ext>
            </a:extLst>
          </p:cNvPr>
          <p:cNvSpPr txBox="1"/>
          <p:nvPr/>
        </p:nvSpPr>
        <p:spPr>
          <a:xfrm>
            <a:off x="705683" y="5656522"/>
            <a:ext cx="8494633" cy="369332"/>
          </a:xfrm>
          <a:prstGeom prst="rect">
            <a:avLst/>
          </a:prstGeom>
          <a:noFill/>
        </p:spPr>
        <p:txBody>
          <a:bodyPr wrap="none" rtlCol="0">
            <a:spAutoFit/>
          </a:bodyPr>
          <a:lstStyle/>
          <a:p>
            <a:r>
              <a:rPr kumimoji="1" lang="ja-JP" altLang="en-US" dirty="0"/>
              <a:t>たとえ善意からの行いであっても、やってはならないことはやってはならない。</a:t>
            </a:r>
          </a:p>
        </p:txBody>
      </p:sp>
    </p:spTree>
    <p:extLst>
      <p:ext uri="{BB962C8B-B14F-4D97-AF65-F5344CB8AC3E}">
        <p14:creationId xmlns:p14="http://schemas.microsoft.com/office/powerpoint/2010/main" val="15582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59B71F5-979B-1CD4-F13C-3259C4911EC6}"/>
              </a:ext>
            </a:extLst>
          </p:cNvPr>
          <p:cNvSpPr>
            <a:spLocks noGrp="1"/>
          </p:cNvSpPr>
          <p:nvPr>
            <p:ph type="sldNum" sz="quarter" idx="12"/>
          </p:nvPr>
        </p:nvSpPr>
        <p:spPr/>
        <p:txBody>
          <a:bodyPr/>
          <a:lstStyle/>
          <a:p>
            <a:fld id="{F5D81AAA-B8A2-4E04-929A-4E362615B7C5}" type="slidenum">
              <a:rPr kumimoji="1" lang="ja-JP" altLang="en-US" smtClean="0"/>
              <a:t>2</a:t>
            </a:fld>
            <a:endParaRPr kumimoji="1" lang="ja-JP" altLang="en-US"/>
          </a:p>
        </p:txBody>
      </p:sp>
      <p:grpSp>
        <p:nvGrpSpPr>
          <p:cNvPr id="15" name="グループ化 14">
            <a:extLst>
              <a:ext uri="{FF2B5EF4-FFF2-40B4-BE49-F238E27FC236}">
                <a16:creationId xmlns:a16="http://schemas.microsoft.com/office/drawing/2014/main" id="{D8A3DFA7-15C2-8D40-2020-2B1D6AEB7361}"/>
              </a:ext>
            </a:extLst>
          </p:cNvPr>
          <p:cNvGrpSpPr/>
          <p:nvPr/>
        </p:nvGrpSpPr>
        <p:grpSpPr>
          <a:xfrm>
            <a:off x="460215" y="389625"/>
            <a:ext cx="8784288" cy="1629728"/>
            <a:chOff x="460215" y="389625"/>
            <a:chExt cx="8784288" cy="1629728"/>
          </a:xfrm>
        </p:grpSpPr>
        <p:sp>
          <p:nvSpPr>
            <p:cNvPr id="3" name="テキスト ボックス 2">
              <a:extLst>
                <a:ext uri="{FF2B5EF4-FFF2-40B4-BE49-F238E27FC236}">
                  <a16:creationId xmlns:a16="http://schemas.microsoft.com/office/drawing/2014/main" id="{FDAF7EA4-3BD5-75BD-06E3-D975B6E554FE}"/>
                </a:ext>
              </a:extLst>
            </p:cNvPr>
            <p:cNvSpPr txBox="1"/>
            <p:nvPr/>
          </p:nvSpPr>
          <p:spPr>
            <a:xfrm>
              <a:off x="460215" y="389625"/>
              <a:ext cx="5724644" cy="369332"/>
            </a:xfrm>
            <a:prstGeom prst="rect">
              <a:avLst/>
            </a:prstGeom>
            <a:noFill/>
          </p:spPr>
          <p:txBody>
            <a:bodyPr wrap="none" rtlCol="0">
              <a:spAutoFit/>
            </a:bodyPr>
            <a:lstStyle/>
            <a:p>
              <a:r>
                <a:rPr kumimoji="1" lang="ja-JP" altLang="en-US" dirty="0"/>
                <a:t>原発推進派・容認派が原子力発電を許容する理由は、</a:t>
              </a:r>
            </a:p>
          </p:txBody>
        </p:sp>
        <p:sp>
          <p:nvSpPr>
            <p:cNvPr id="4" name="テキスト ボックス 3">
              <a:extLst>
                <a:ext uri="{FF2B5EF4-FFF2-40B4-BE49-F238E27FC236}">
                  <a16:creationId xmlns:a16="http://schemas.microsoft.com/office/drawing/2014/main" id="{E7FCAE8A-3FBB-06EB-F531-E39280AD9911}"/>
                </a:ext>
              </a:extLst>
            </p:cNvPr>
            <p:cNvSpPr txBox="1"/>
            <p:nvPr/>
          </p:nvSpPr>
          <p:spPr>
            <a:xfrm>
              <a:off x="1026869" y="835157"/>
              <a:ext cx="2492990" cy="369332"/>
            </a:xfrm>
            <a:prstGeom prst="rect">
              <a:avLst/>
            </a:prstGeom>
            <a:noFill/>
          </p:spPr>
          <p:txBody>
            <a:bodyPr wrap="none" rtlCol="0">
              <a:spAutoFit/>
            </a:bodyPr>
            <a:lstStyle/>
            <a:p>
              <a:r>
                <a:rPr kumimoji="1" lang="ja-JP" altLang="en-US" dirty="0"/>
                <a:t>電力供給の確保のため</a:t>
              </a:r>
            </a:p>
          </p:txBody>
        </p:sp>
        <p:sp>
          <p:nvSpPr>
            <p:cNvPr id="5" name="テキスト ボックス 4">
              <a:extLst>
                <a:ext uri="{FF2B5EF4-FFF2-40B4-BE49-F238E27FC236}">
                  <a16:creationId xmlns:a16="http://schemas.microsoft.com/office/drawing/2014/main" id="{F796F2BF-AB69-2F3D-B5E5-0D09CEA4D201}"/>
                </a:ext>
              </a:extLst>
            </p:cNvPr>
            <p:cNvSpPr txBox="1"/>
            <p:nvPr/>
          </p:nvSpPr>
          <p:spPr>
            <a:xfrm>
              <a:off x="3519859" y="835157"/>
              <a:ext cx="5724644" cy="369332"/>
            </a:xfrm>
            <a:prstGeom prst="rect">
              <a:avLst/>
            </a:prstGeom>
            <a:noFill/>
          </p:spPr>
          <p:txBody>
            <a:bodyPr wrap="none" rtlCol="0">
              <a:spAutoFit/>
            </a:bodyPr>
            <a:lstStyle/>
            <a:p>
              <a:r>
                <a:rPr kumimoji="1" lang="ja-JP" altLang="en-US" dirty="0"/>
                <a:t>＝　自分と家族と社会の生活（水準）を維持するため</a:t>
              </a:r>
            </a:p>
          </p:txBody>
        </p:sp>
        <p:sp>
          <p:nvSpPr>
            <p:cNvPr id="6" name="テキスト ボックス 5">
              <a:extLst>
                <a:ext uri="{FF2B5EF4-FFF2-40B4-BE49-F238E27FC236}">
                  <a16:creationId xmlns:a16="http://schemas.microsoft.com/office/drawing/2014/main" id="{5706E749-6B9B-C344-97B3-A31DBC90A0A1}"/>
                </a:ext>
              </a:extLst>
            </p:cNvPr>
            <p:cNvSpPr txBox="1"/>
            <p:nvPr/>
          </p:nvSpPr>
          <p:spPr>
            <a:xfrm>
              <a:off x="3519859" y="1242589"/>
              <a:ext cx="5493812" cy="369332"/>
            </a:xfrm>
            <a:prstGeom prst="rect">
              <a:avLst/>
            </a:prstGeom>
            <a:noFill/>
          </p:spPr>
          <p:txBody>
            <a:bodyPr wrap="none" rtlCol="0">
              <a:spAutoFit/>
            </a:bodyPr>
            <a:lstStyle/>
            <a:p>
              <a:r>
                <a:rPr kumimoji="1" lang="ja-JP" altLang="en-US" dirty="0"/>
                <a:t>＝　電力会社（とその社員の生活）を維持するため</a:t>
              </a:r>
            </a:p>
          </p:txBody>
        </p:sp>
        <p:sp>
          <p:nvSpPr>
            <p:cNvPr id="7" name="テキスト ボックス 6">
              <a:extLst>
                <a:ext uri="{FF2B5EF4-FFF2-40B4-BE49-F238E27FC236}">
                  <a16:creationId xmlns:a16="http://schemas.microsoft.com/office/drawing/2014/main" id="{597B747D-63D9-8B58-8CBB-7E50E3931D7E}"/>
                </a:ext>
              </a:extLst>
            </p:cNvPr>
            <p:cNvSpPr txBox="1"/>
            <p:nvPr/>
          </p:nvSpPr>
          <p:spPr>
            <a:xfrm>
              <a:off x="3519859" y="1650021"/>
              <a:ext cx="4801314" cy="369332"/>
            </a:xfrm>
            <a:prstGeom prst="rect">
              <a:avLst/>
            </a:prstGeom>
            <a:noFill/>
          </p:spPr>
          <p:txBody>
            <a:bodyPr wrap="none" rtlCol="0">
              <a:spAutoFit/>
            </a:bodyPr>
            <a:lstStyle/>
            <a:p>
              <a:r>
                <a:rPr kumimoji="1" lang="ja-JP" altLang="en-US" dirty="0"/>
                <a:t>＝　原発に依存する地域経済を維持するため</a:t>
              </a:r>
            </a:p>
          </p:txBody>
        </p:sp>
      </p:grpSp>
      <p:sp>
        <p:nvSpPr>
          <p:cNvPr id="8" name="テキスト ボックス 7">
            <a:extLst>
              <a:ext uri="{FF2B5EF4-FFF2-40B4-BE49-F238E27FC236}">
                <a16:creationId xmlns:a16="http://schemas.microsoft.com/office/drawing/2014/main" id="{EE4B7A98-2716-F299-9ED3-AF82820FF253}"/>
              </a:ext>
            </a:extLst>
          </p:cNvPr>
          <p:cNvSpPr txBox="1"/>
          <p:nvPr/>
        </p:nvSpPr>
        <p:spPr>
          <a:xfrm>
            <a:off x="1026869" y="2359042"/>
            <a:ext cx="5955476" cy="369332"/>
          </a:xfrm>
          <a:prstGeom prst="rect">
            <a:avLst/>
          </a:prstGeom>
          <a:noFill/>
        </p:spPr>
        <p:txBody>
          <a:bodyPr wrap="none" rtlCol="0">
            <a:spAutoFit/>
          </a:bodyPr>
          <a:lstStyle/>
          <a:p>
            <a:r>
              <a:rPr kumimoji="1" lang="ja-JP" altLang="en-US" u="sng" dirty="0">
                <a:solidFill>
                  <a:srgbClr val="FF0000"/>
                </a:solidFill>
              </a:rPr>
              <a:t>原発推進派も原発にリスクがあることを理解</a:t>
            </a:r>
            <a:r>
              <a:rPr kumimoji="1" lang="ja-JP" altLang="en-US" dirty="0"/>
              <a:t>している。</a:t>
            </a:r>
          </a:p>
        </p:txBody>
      </p:sp>
      <p:sp>
        <p:nvSpPr>
          <p:cNvPr id="9" name="テキスト ボックス 8">
            <a:extLst>
              <a:ext uri="{FF2B5EF4-FFF2-40B4-BE49-F238E27FC236}">
                <a16:creationId xmlns:a16="http://schemas.microsoft.com/office/drawing/2014/main" id="{574C74D2-1F37-2DED-3D36-4F62D4B43AC2}"/>
              </a:ext>
            </a:extLst>
          </p:cNvPr>
          <p:cNvSpPr txBox="1"/>
          <p:nvPr/>
        </p:nvSpPr>
        <p:spPr>
          <a:xfrm>
            <a:off x="1020309" y="3398080"/>
            <a:ext cx="8725466" cy="646331"/>
          </a:xfrm>
          <a:prstGeom prst="rect">
            <a:avLst/>
          </a:prstGeom>
          <a:noFill/>
        </p:spPr>
        <p:txBody>
          <a:bodyPr wrap="none" rtlCol="0">
            <a:spAutoFit/>
          </a:bodyPr>
          <a:lstStyle/>
          <a:p>
            <a:r>
              <a:rPr kumimoji="1" lang="ja-JP" altLang="en-US" dirty="0"/>
              <a:t>事故が起きなければ、原発に経済的デメリットは無い</a:t>
            </a:r>
            <a:endParaRPr kumimoji="1" lang="en-US" altLang="ja-JP" dirty="0"/>
          </a:p>
          <a:p>
            <a:r>
              <a:rPr kumimoji="1" lang="ja-JP" altLang="en-US" dirty="0"/>
              <a:t>　　　　　　　　　　　　　　　（ただし、核廃棄物の処理問題は忘れている）。</a:t>
            </a:r>
          </a:p>
        </p:txBody>
      </p:sp>
      <p:sp>
        <p:nvSpPr>
          <p:cNvPr id="10" name="テキスト ボックス 9">
            <a:extLst>
              <a:ext uri="{FF2B5EF4-FFF2-40B4-BE49-F238E27FC236}">
                <a16:creationId xmlns:a16="http://schemas.microsoft.com/office/drawing/2014/main" id="{943F83BB-FA38-932E-3ACB-FF7E3392AE27}"/>
              </a:ext>
            </a:extLst>
          </p:cNvPr>
          <p:cNvSpPr txBox="1"/>
          <p:nvPr/>
        </p:nvSpPr>
        <p:spPr>
          <a:xfrm>
            <a:off x="1020309" y="2954278"/>
            <a:ext cx="7340471" cy="369332"/>
          </a:xfrm>
          <a:prstGeom prst="rect">
            <a:avLst/>
          </a:prstGeom>
          <a:noFill/>
        </p:spPr>
        <p:txBody>
          <a:bodyPr wrap="none" rtlCol="0">
            <a:spAutoFit/>
          </a:bodyPr>
          <a:lstStyle/>
          <a:p>
            <a:r>
              <a:rPr kumimoji="1" lang="ja-JP" altLang="en-US" dirty="0"/>
              <a:t>事故が起きなければ、原発により大きな経済的メリットを得られる。</a:t>
            </a:r>
          </a:p>
        </p:txBody>
      </p:sp>
      <p:sp>
        <p:nvSpPr>
          <p:cNvPr id="12" name="テキスト ボックス 11">
            <a:extLst>
              <a:ext uri="{FF2B5EF4-FFF2-40B4-BE49-F238E27FC236}">
                <a16:creationId xmlns:a16="http://schemas.microsoft.com/office/drawing/2014/main" id="{8B41854F-B539-3235-8585-ABA7376F1AAF}"/>
              </a:ext>
            </a:extLst>
          </p:cNvPr>
          <p:cNvSpPr txBox="1"/>
          <p:nvPr/>
        </p:nvSpPr>
        <p:spPr>
          <a:xfrm>
            <a:off x="257205" y="5052794"/>
            <a:ext cx="9648795" cy="369332"/>
          </a:xfrm>
          <a:prstGeom prst="rect">
            <a:avLst/>
          </a:prstGeom>
          <a:noFill/>
        </p:spPr>
        <p:txBody>
          <a:bodyPr wrap="none" rtlCol="0">
            <a:spAutoFit/>
          </a:bodyPr>
          <a:lstStyle/>
          <a:p>
            <a:r>
              <a:rPr kumimoji="1" lang="ja-JP" altLang="en-US" dirty="0"/>
              <a:t>電力消費者は、相当の経済的メリットを対価にして原発のリスクをフクシマに押し付けた。</a:t>
            </a:r>
          </a:p>
        </p:txBody>
      </p:sp>
      <p:sp>
        <p:nvSpPr>
          <p:cNvPr id="13" name="テキスト ボックス 12">
            <a:extLst>
              <a:ext uri="{FF2B5EF4-FFF2-40B4-BE49-F238E27FC236}">
                <a16:creationId xmlns:a16="http://schemas.microsoft.com/office/drawing/2014/main" id="{2A7EEF44-3B8E-1DA5-CE80-579DBF95D3CF}"/>
              </a:ext>
            </a:extLst>
          </p:cNvPr>
          <p:cNvSpPr txBox="1"/>
          <p:nvPr/>
        </p:nvSpPr>
        <p:spPr>
          <a:xfrm>
            <a:off x="1614377" y="5784977"/>
            <a:ext cx="6878806" cy="646331"/>
          </a:xfrm>
          <a:prstGeom prst="rect">
            <a:avLst/>
          </a:prstGeom>
          <a:noFill/>
          <a:ln>
            <a:solidFill>
              <a:schemeClr val="tx1">
                <a:lumMod val="95000"/>
                <a:lumOff val="5000"/>
              </a:schemeClr>
            </a:solidFill>
          </a:ln>
        </p:spPr>
        <p:txBody>
          <a:bodyPr wrap="none" rtlCol="0">
            <a:spAutoFit/>
          </a:bodyPr>
          <a:lstStyle/>
          <a:p>
            <a:r>
              <a:rPr kumimoji="1" lang="ja-JP" altLang="en-US" dirty="0"/>
              <a:t>したがって、事故が起きると、</a:t>
            </a:r>
            <a:endParaRPr kumimoji="1" lang="en-US" altLang="ja-JP" dirty="0"/>
          </a:p>
          <a:p>
            <a:r>
              <a:rPr kumimoji="1" lang="ja-JP" altLang="en-US" dirty="0"/>
              <a:t>原発を許容していた人々は、その立場を変えて原発に反対した。</a:t>
            </a:r>
          </a:p>
        </p:txBody>
      </p:sp>
      <p:sp>
        <p:nvSpPr>
          <p:cNvPr id="14" name="テキスト ボックス 13">
            <a:extLst>
              <a:ext uri="{FF2B5EF4-FFF2-40B4-BE49-F238E27FC236}">
                <a16:creationId xmlns:a16="http://schemas.microsoft.com/office/drawing/2014/main" id="{A1CC74D4-E7F6-FF29-22B9-98123DD2F890}"/>
              </a:ext>
            </a:extLst>
          </p:cNvPr>
          <p:cNvSpPr txBox="1"/>
          <p:nvPr/>
        </p:nvSpPr>
        <p:spPr>
          <a:xfrm>
            <a:off x="460215" y="4331294"/>
            <a:ext cx="8956298" cy="369332"/>
          </a:xfrm>
          <a:prstGeom prst="rect">
            <a:avLst/>
          </a:prstGeom>
          <a:noFill/>
        </p:spPr>
        <p:txBody>
          <a:bodyPr wrap="none" rtlCol="0">
            <a:spAutoFit/>
          </a:bodyPr>
          <a:lstStyle/>
          <a:p>
            <a:r>
              <a:rPr kumimoji="1" lang="ja-JP" altLang="en-US" dirty="0"/>
              <a:t>したがって、</a:t>
            </a:r>
            <a:r>
              <a:rPr kumimoji="1" lang="ja-JP" altLang="en-US" u="sng" dirty="0"/>
              <a:t>事故が起きない前提があれば、原発を許容する方がより合理的</a:t>
            </a:r>
            <a:r>
              <a:rPr kumimoji="1" lang="ja-JP" altLang="en-US" dirty="0"/>
              <a:t>である。</a:t>
            </a:r>
          </a:p>
        </p:txBody>
      </p:sp>
      <p:sp>
        <p:nvSpPr>
          <p:cNvPr id="16" name="テキスト ボックス 15">
            <a:extLst>
              <a:ext uri="{FF2B5EF4-FFF2-40B4-BE49-F238E27FC236}">
                <a16:creationId xmlns:a16="http://schemas.microsoft.com/office/drawing/2014/main" id="{57799AAA-767B-F799-DD32-0470EA29E5F6}"/>
              </a:ext>
            </a:extLst>
          </p:cNvPr>
          <p:cNvSpPr txBox="1"/>
          <p:nvPr/>
        </p:nvSpPr>
        <p:spPr>
          <a:xfrm>
            <a:off x="659934" y="1995820"/>
            <a:ext cx="1415772" cy="338554"/>
          </a:xfrm>
          <a:prstGeom prst="rect">
            <a:avLst/>
          </a:prstGeom>
          <a:noFill/>
          <a:ln>
            <a:solidFill>
              <a:schemeClr val="tx1">
                <a:lumMod val="95000"/>
                <a:lumOff val="5000"/>
              </a:schemeClr>
            </a:solidFill>
          </a:ln>
        </p:spPr>
        <p:txBody>
          <a:bodyPr wrap="none" rtlCol="0">
            <a:spAutoFit/>
          </a:bodyPr>
          <a:lstStyle/>
          <a:p>
            <a:pPr algn="ctr"/>
            <a:r>
              <a:rPr kumimoji="1" lang="ja-JP" altLang="en-US" sz="1600" dirty="0">
                <a:solidFill>
                  <a:srgbClr val="FF0000"/>
                </a:solidFill>
              </a:rPr>
              <a:t>悪意はない。</a:t>
            </a:r>
          </a:p>
        </p:txBody>
      </p:sp>
      <p:sp>
        <p:nvSpPr>
          <p:cNvPr id="11" name="テキスト ボックス 10">
            <a:extLst>
              <a:ext uri="{FF2B5EF4-FFF2-40B4-BE49-F238E27FC236}">
                <a16:creationId xmlns:a16="http://schemas.microsoft.com/office/drawing/2014/main" id="{0578F457-B567-FA14-7A55-6002DD783703}"/>
              </a:ext>
            </a:extLst>
          </p:cNvPr>
          <p:cNvSpPr txBox="1"/>
          <p:nvPr/>
        </p:nvSpPr>
        <p:spPr>
          <a:xfrm>
            <a:off x="2255578" y="1995520"/>
            <a:ext cx="7160935" cy="338554"/>
          </a:xfrm>
          <a:prstGeom prst="rect">
            <a:avLst/>
          </a:prstGeom>
          <a:noFill/>
          <a:ln>
            <a:solidFill>
              <a:schemeClr val="tx1">
                <a:lumMod val="95000"/>
                <a:lumOff val="5000"/>
              </a:schemeClr>
            </a:solidFill>
          </a:ln>
        </p:spPr>
        <p:txBody>
          <a:bodyPr wrap="none" rtlCol="0">
            <a:spAutoFit/>
          </a:bodyPr>
          <a:lstStyle/>
          <a:p>
            <a:pPr algn="ctr"/>
            <a:r>
              <a:rPr kumimoji="1" lang="ja-JP" altLang="en-US" sz="1600" dirty="0">
                <a:solidFill>
                  <a:srgbClr val="FF0000"/>
                </a:solidFill>
              </a:rPr>
              <a:t>世界を滅亡させるために原発推進している人間は、おそらく一人もいない。</a:t>
            </a:r>
          </a:p>
        </p:txBody>
      </p:sp>
    </p:spTree>
    <p:extLst>
      <p:ext uri="{BB962C8B-B14F-4D97-AF65-F5344CB8AC3E}">
        <p14:creationId xmlns:p14="http://schemas.microsoft.com/office/powerpoint/2010/main" val="263925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123789C-9D27-FF52-7178-E134B405B166}"/>
              </a:ext>
            </a:extLst>
          </p:cNvPr>
          <p:cNvSpPr>
            <a:spLocks noGrp="1"/>
          </p:cNvSpPr>
          <p:nvPr>
            <p:ph type="sldNum" sz="quarter" idx="12"/>
          </p:nvPr>
        </p:nvSpPr>
        <p:spPr/>
        <p:txBody>
          <a:bodyPr/>
          <a:lstStyle/>
          <a:p>
            <a:fld id="{F5D81AAA-B8A2-4E04-929A-4E362615B7C5}" type="slidenum">
              <a:rPr kumimoji="1" lang="ja-JP" altLang="en-US" smtClean="0"/>
              <a:t>3</a:t>
            </a:fld>
            <a:endParaRPr kumimoji="1" lang="ja-JP" altLang="en-US"/>
          </a:p>
        </p:txBody>
      </p:sp>
      <p:sp>
        <p:nvSpPr>
          <p:cNvPr id="3" name="テキスト ボックス 2">
            <a:extLst>
              <a:ext uri="{FF2B5EF4-FFF2-40B4-BE49-F238E27FC236}">
                <a16:creationId xmlns:a16="http://schemas.microsoft.com/office/drawing/2014/main" id="{D47CBE8A-9831-041C-53F5-E1420BADAE10}"/>
              </a:ext>
            </a:extLst>
          </p:cNvPr>
          <p:cNvSpPr txBox="1"/>
          <p:nvPr/>
        </p:nvSpPr>
        <p:spPr>
          <a:xfrm flipH="1">
            <a:off x="613350" y="496143"/>
            <a:ext cx="3720738" cy="369332"/>
          </a:xfrm>
          <a:prstGeom prst="rect">
            <a:avLst/>
          </a:prstGeom>
          <a:noFill/>
          <a:ln>
            <a:solidFill>
              <a:schemeClr val="tx1">
                <a:lumMod val="95000"/>
                <a:lumOff val="5000"/>
              </a:schemeClr>
            </a:solidFill>
          </a:ln>
        </p:spPr>
        <p:txBody>
          <a:bodyPr wrap="square" rtlCol="0">
            <a:spAutoFit/>
          </a:bodyPr>
          <a:lstStyle/>
          <a:p>
            <a:pPr algn="ctr"/>
            <a:r>
              <a:rPr kumimoji="1" lang="ja-JP" altLang="en-US" dirty="0"/>
              <a:t>科学は「善悪」を判断しない。</a:t>
            </a:r>
          </a:p>
        </p:txBody>
      </p:sp>
      <p:sp>
        <p:nvSpPr>
          <p:cNvPr id="4" name="テキスト ボックス 3">
            <a:extLst>
              <a:ext uri="{FF2B5EF4-FFF2-40B4-BE49-F238E27FC236}">
                <a16:creationId xmlns:a16="http://schemas.microsoft.com/office/drawing/2014/main" id="{889F6AB3-6312-2712-887C-AB11DF893242}"/>
              </a:ext>
            </a:extLst>
          </p:cNvPr>
          <p:cNvSpPr txBox="1"/>
          <p:nvPr/>
        </p:nvSpPr>
        <p:spPr>
          <a:xfrm>
            <a:off x="283235" y="1153885"/>
            <a:ext cx="8956298" cy="369332"/>
          </a:xfrm>
          <a:prstGeom prst="rect">
            <a:avLst/>
          </a:prstGeom>
          <a:noFill/>
        </p:spPr>
        <p:txBody>
          <a:bodyPr wrap="none" rtlCol="0">
            <a:spAutoFit/>
          </a:bodyPr>
          <a:lstStyle/>
          <a:p>
            <a:r>
              <a:rPr kumimoji="1" lang="ja-JP" altLang="en-US" dirty="0"/>
              <a:t>「科学的」判断は合理的であるが、完全ではない。かつ、善悪の価値判断はしない。</a:t>
            </a:r>
          </a:p>
        </p:txBody>
      </p:sp>
      <p:sp>
        <p:nvSpPr>
          <p:cNvPr id="5" name="矢印: 下 4">
            <a:extLst>
              <a:ext uri="{FF2B5EF4-FFF2-40B4-BE49-F238E27FC236}">
                <a16:creationId xmlns:a16="http://schemas.microsoft.com/office/drawing/2014/main" id="{ECBC6E59-66F5-4769-6B67-AAB2E685BE57}"/>
              </a:ext>
            </a:extLst>
          </p:cNvPr>
          <p:cNvSpPr/>
          <p:nvPr/>
        </p:nvSpPr>
        <p:spPr>
          <a:xfrm>
            <a:off x="4303554" y="1545305"/>
            <a:ext cx="283028" cy="369332"/>
          </a:xfrm>
          <a:prstGeom prst="downArrow">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4B4486-40D3-DC0C-DB36-BCAA3DE04C93}"/>
              </a:ext>
            </a:extLst>
          </p:cNvPr>
          <p:cNvSpPr txBox="1"/>
          <p:nvPr/>
        </p:nvSpPr>
        <p:spPr>
          <a:xfrm>
            <a:off x="1089054" y="2066762"/>
            <a:ext cx="6878806" cy="369332"/>
          </a:xfrm>
          <a:prstGeom prst="rect">
            <a:avLst/>
          </a:prstGeom>
          <a:noFill/>
        </p:spPr>
        <p:txBody>
          <a:bodyPr wrap="none" rtlCol="0">
            <a:spAutoFit/>
          </a:bodyPr>
          <a:lstStyle/>
          <a:p>
            <a:r>
              <a:rPr kumimoji="1" lang="ja-JP" altLang="en-US" dirty="0"/>
              <a:t>善悪などの価値判断は、判断（する者）の価値基準に依存する。</a:t>
            </a:r>
          </a:p>
        </p:txBody>
      </p:sp>
      <p:sp>
        <p:nvSpPr>
          <p:cNvPr id="7" name="テキスト ボックス 6">
            <a:extLst>
              <a:ext uri="{FF2B5EF4-FFF2-40B4-BE49-F238E27FC236}">
                <a16:creationId xmlns:a16="http://schemas.microsoft.com/office/drawing/2014/main" id="{36E27DD8-83B8-6D23-87CC-F04C4F8DC8EA}"/>
              </a:ext>
            </a:extLst>
          </p:cNvPr>
          <p:cNvSpPr txBox="1"/>
          <p:nvPr/>
        </p:nvSpPr>
        <p:spPr>
          <a:xfrm>
            <a:off x="575193" y="3551100"/>
            <a:ext cx="7340471" cy="646331"/>
          </a:xfrm>
          <a:prstGeom prst="rect">
            <a:avLst/>
          </a:prstGeom>
          <a:noFill/>
        </p:spPr>
        <p:txBody>
          <a:bodyPr wrap="none" rtlCol="0">
            <a:spAutoFit/>
          </a:bodyPr>
          <a:lstStyle/>
          <a:p>
            <a:r>
              <a:rPr kumimoji="1" lang="ja-JP" altLang="en-US" dirty="0"/>
              <a:t>したがって、経済的発展を優先される価値基準とする場合には、</a:t>
            </a:r>
            <a:endParaRPr kumimoji="1" lang="en-US" altLang="ja-JP" dirty="0"/>
          </a:p>
          <a:p>
            <a:r>
              <a:rPr kumimoji="1" lang="ja-JP" altLang="en-US" dirty="0"/>
              <a:t>科学的合理性に基く判断は、「欲に目が眩んだ」判断と同じとなる。</a:t>
            </a:r>
          </a:p>
        </p:txBody>
      </p:sp>
      <p:sp>
        <p:nvSpPr>
          <p:cNvPr id="8" name="テキスト ボックス 7">
            <a:extLst>
              <a:ext uri="{FF2B5EF4-FFF2-40B4-BE49-F238E27FC236}">
                <a16:creationId xmlns:a16="http://schemas.microsoft.com/office/drawing/2014/main" id="{0ABD9379-C536-982C-ED5D-896478CCEB44}"/>
              </a:ext>
            </a:extLst>
          </p:cNvPr>
          <p:cNvSpPr txBox="1"/>
          <p:nvPr/>
        </p:nvSpPr>
        <p:spPr>
          <a:xfrm>
            <a:off x="613350" y="4680815"/>
            <a:ext cx="7571303" cy="369332"/>
          </a:xfrm>
          <a:prstGeom prst="rect">
            <a:avLst/>
          </a:prstGeom>
          <a:noFill/>
          <a:ln>
            <a:solidFill>
              <a:schemeClr val="bg2">
                <a:lumMod val="50000"/>
              </a:schemeClr>
            </a:solidFill>
          </a:ln>
        </p:spPr>
        <p:txBody>
          <a:bodyPr wrap="none" rtlCol="0">
            <a:spAutoFit/>
          </a:bodyPr>
          <a:lstStyle/>
          <a:p>
            <a:r>
              <a:rPr kumimoji="1" lang="ja-JP" altLang="en-US" dirty="0"/>
              <a:t>社会の方向性を決定するために、科学的な合理的判断は役に立たない。</a:t>
            </a:r>
            <a:endParaRPr kumimoji="1" lang="en-US" altLang="ja-JP" dirty="0"/>
          </a:p>
        </p:txBody>
      </p:sp>
      <p:sp>
        <p:nvSpPr>
          <p:cNvPr id="9" name="テキスト ボックス 8">
            <a:extLst>
              <a:ext uri="{FF2B5EF4-FFF2-40B4-BE49-F238E27FC236}">
                <a16:creationId xmlns:a16="http://schemas.microsoft.com/office/drawing/2014/main" id="{671B5D3A-B21F-F3B0-C659-08ACE70E63D3}"/>
              </a:ext>
            </a:extLst>
          </p:cNvPr>
          <p:cNvSpPr txBox="1"/>
          <p:nvPr/>
        </p:nvSpPr>
        <p:spPr>
          <a:xfrm>
            <a:off x="4953000" y="311477"/>
            <a:ext cx="4339650" cy="369332"/>
          </a:xfrm>
          <a:prstGeom prst="rect">
            <a:avLst/>
          </a:prstGeom>
          <a:noFill/>
        </p:spPr>
        <p:txBody>
          <a:bodyPr wrap="none" rtlCol="0">
            <a:spAutoFit/>
          </a:bodyPr>
          <a:lstStyle/>
          <a:p>
            <a:r>
              <a:rPr kumimoji="1" lang="ja-JP" altLang="en-US" dirty="0"/>
              <a:t>科学には</a:t>
            </a:r>
            <a:r>
              <a:rPr kumimoji="1" lang="ja-JP" altLang="en-US" u="sng" dirty="0"/>
              <a:t>合理的か否か</a:t>
            </a:r>
            <a:r>
              <a:rPr kumimoji="1" lang="ja-JP" altLang="en-US" dirty="0"/>
              <a:t>の判断しかない。</a:t>
            </a:r>
          </a:p>
        </p:txBody>
      </p:sp>
      <p:sp>
        <p:nvSpPr>
          <p:cNvPr id="10" name="テキスト ボックス 9">
            <a:extLst>
              <a:ext uri="{FF2B5EF4-FFF2-40B4-BE49-F238E27FC236}">
                <a16:creationId xmlns:a16="http://schemas.microsoft.com/office/drawing/2014/main" id="{1786DB88-6C28-3A13-698F-609668278856}"/>
              </a:ext>
            </a:extLst>
          </p:cNvPr>
          <p:cNvSpPr txBox="1"/>
          <p:nvPr/>
        </p:nvSpPr>
        <p:spPr>
          <a:xfrm>
            <a:off x="1089054" y="2565630"/>
            <a:ext cx="6878806" cy="369332"/>
          </a:xfrm>
          <a:prstGeom prst="rect">
            <a:avLst/>
          </a:prstGeom>
          <a:noFill/>
        </p:spPr>
        <p:txBody>
          <a:bodyPr wrap="none" rtlCol="0">
            <a:spAutoFit/>
          </a:bodyPr>
          <a:lstStyle/>
          <a:p>
            <a:r>
              <a:rPr kumimoji="1" lang="ja-JP" altLang="en-US" dirty="0"/>
              <a:t>前提条件によっては、科学は容易に正反対の「正解」に至る。</a:t>
            </a:r>
          </a:p>
        </p:txBody>
      </p:sp>
      <p:sp>
        <p:nvSpPr>
          <p:cNvPr id="11" name="テキスト ボックス 10">
            <a:extLst>
              <a:ext uri="{FF2B5EF4-FFF2-40B4-BE49-F238E27FC236}">
                <a16:creationId xmlns:a16="http://schemas.microsoft.com/office/drawing/2014/main" id="{A4DC90AC-FB84-C850-54DA-5105BF401837}"/>
              </a:ext>
            </a:extLst>
          </p:cNvPr>
          <p:cNvSpPr txBox="1"/>
          <p:nvPr/>
        </p:nvSpPr>
        <p:spPr>
          <a:xfrm>
            <a:off x="1761067" y="2908295"/>
            <a:ext cx="7160935" cy="338554"/>
          </a:xfrm>
          <a:prstGeom prst="rect">
            <a:avLst/>
          </a:prstGeom>
          <a:noFill/>
        </p:spPr>
        <p:txBody>
          <a:bodyPr wrap="none" rtlCol="0">
            <a:spAutoFit/>
          </a:bodyPr>
          <a:lstStyle/>
          <a:p>
            <a:r>
              <a:rPr kumimoji="1" lang="ja-JP" altLang="en-US" sz="1600" dirty="0"/>
              <a:t>（科学者はそれを当然であるし、科学はそうあるべき、と考えている。）</a:t>
            </a:r>
          </a:p>
        </p:txBody>
      </p:sp>
      <p:sp>
        <p:nvSpPr>
          <p:cNvPr id="12" name="テキスト ボックス 11">
            <a:extLst>
              <a:ext uri="{FF2B5EF4-FFF2-40B4-BE49-F238E27FC236}">
                <a16:creationId xmlns:a16="http://schemas.microsoft.com/office/drawing/2014/main" id="{4E28A320-BE7C-0290-B705-2120ACF07EAD}"/>
              </a:ext>
            </a:extLst>
          </p:cNvPr>
          <p:cNvSpPr txBox="1"/>
          <p:nvPr/>
        </p:nvSpPr>
        <p:spPr>
          <a:xfrm>
            <a:off x="5956620" y="4269365"/>
            <a:ext cx="3877985" cy="369332"/>
          </a:xfrm>
          <a:prstGeom prst="rect">
            <a:avLst/>
          </a:prstGeom>
          <a:noFill/>
        </p:spPr>
        <p:txBody>
          <a:bodyPr wrap="none" rtlCol="0">
            <a:spAutoFit/>
          </a:bodyPr>
          <a:lstStyle/>
          <a:p>
            <a:r>
              <a:rPr kumimoji="1" lang="ja-JP" altLang="en-US" dirty="0"/>
              <a:t>正木さんの言う「ディストピア」へ</a:t>
            </a:r>
          </a:p>
        </p:txBody>
      </p:sp>
      <p:sp>
        <p:nvSpPr>
          <p:cNvPr id="13" name="矢印: 下 12">
            <a:extLst>
              <a:ext uri="{FF2B5EF4-FFF2-40B4-BE49-F238E27FC236}">
                <a16:creationId xmlns:a16="http://schemas.microsoft.com/office/drawing/2014/main" id="{3A1F051F-50FD-7A3A-AF56-FB3A3B22F1A6}"/>
              </a:ext>
            </a:extLst>
          </p:cNvPr>
          <p:cNvSpPr/>
          <p:nvPr/>
        </p:nvSpPr>
        <p:spPr>
          <a:xfrm rot="16200000">
            <a:off x="5391250" y="4226214"/>
            <a:ext cx="283028" cy="369332"/>
          </a:xfrm>
          <a:prstGeom prst="downArrow">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49C95B2C-6C04-04A0-E9E4-C59C3C696434}"/>
              </a:ext>
            </a:extLst>
          </p:cNvPr>
          <p:cNvSpPr txBox="1"/>
          <p:nvPr/>
        </p:nvSpPr>
        <p:spPr>
          <a:xfrm>
            <a:off x="1019931" y="5127975"/>
            <a:ext cx="8450434" cy="523220"/>
          </a:xfrm>
          <a:prstGeom prst="rect">
            <a:avLst/>
          </a:prstGeom>
          <a:noFill/>
        </p:spPr>
        <p:txBody>
          <a:bodyPr wrap="square" rtlCol="0">
            <a:spAutoFit/>
          </a:bodyPr>
          <a:lstStyle/>
          <a:p>
            <a:r>
              <a:rPr kumimoji="1" lang="ja-JP" altLang="en-US" sz="1400" dirty="0"/>
              <a:t>そもそも「科学的な合理的判断」とは、「客観的事実」を根拠として自然法則等の論理に従って推論する行為であり、得られた結論の「良い悪い」を評価するのは評価・判断する者の価値基準である。</a:t>
            </a:r>
          </a:p>
        </p:txBody>
      </p:sp>
      <p:sp>
        <p:nvSpPr>
          <p:cNvPr id="15" name="テキスト ボックス 14">
            <a:extLst>
              <a:ext uri="{FF2B5EF4-FFF2-40B4-BE49-F238E27FC236}">
                <a16:creationId xmlns:a16="http://schemas.microsoft.com/office/drawing/2014/main" id="{E21950BD-43B7-DC9D-A137-E4BD144AB5E8}"/>
              </a:ext>
            </a:extLst>
          </p:cNvPr>
          <p:cNvSpPr txBox="1"/>
          <p:nvPr/>
        </p:nvSpPr>
        <p:spPr>
          <a:xfrm>
            <a:off x="613351" y="5743254"/>
            <a:ext cx="6882472" cy="369332"/>
          </a:xfrm>
          <a:prstGeom prst="rect">
            <a:avLst/>
          </a:prstGeom>
          <a:noFill/>
          <a:ln>
            <a:solidFill>
              <a:schemeClr val="bg2">
                <a:lumMod val="50000"/>
              </a:schemeClr>
            </a:solidFill>
          </a:ln>
        </p:spPr>
        <p:txBody>
          <a:bodyPr wrap="square" rtlCol="0">
            <a:spAutoFit/>
          </a:bodyPr>
          <a:lstStyle/>
          <a:p>
            <a:r>
              <a:rPr kumimoji="1" lang="ja-JP" altLang="en-US" dirty="0"/>
              <a:t>善悪を判断するためには、哲学・倫理・形而上学が必要である。</a:t>
            </a:r>
          </a:p>
        </p:txBody>
      </p:sp>
      <p:sp>
        <p:nvSpPr>
          <p:cNvPr id="16" name="テキスト ボックス 15">
            <a:extLst>
              <a:ext uri="{FF2B5EF4-FFF2-40B4-BE49-F238E27FC236}">
                <a16:creationId xmlns:a16="http://schemas.microsoft.com/office/drawing/2014/main" id="{449F223C-BDFF-FBF5-5DD3-8AEF8121B6B3}"/>
              </a:ext>
            </a:extLst>
          </p:cNvPr>
          <p:cNvSpPr txBox="1"/>
          <p:nvPr/>
        </p:nvSpPr>
        <p:spPr>
          <a:xfrm>
            <a:off x="1019931" y="6175669"/>
            <a:ext cx="8450434" cy="523220"/>
          </a:xfrm>
          <a:prstGeom prst="rect">
            <a:avLst/>
          </a:prstGeom>
          <a:noFill/>
        </p:spPr>
        <p:txBody>
          <a:bodyPr wrap="square" rtlCol="0">
            <a:spAutoFit/>
          </a:bodyPr>
          <a:lstStyle/>
          <a:p>
            <a:r>
              <a:rPr kumimoji="1" lang="ja-JP" altLang="en-US" sz="1400" dirty="0"/>
              <a:t>でないと、自動的に（無言のうちに）万人に共通する最大公約数的価値基準である貨幣価値への換算値として評価・判断される。　← 今はこれ。これで動いているのが（資本主義）経済社会</a:t>
            </a:r>
          </a:p>
        </p:txBody>
      </p:sp>
      <p:sp>
        <p:nvSpPr>
          <p:cNvPr id="17" name="テキスト ボックス 16">
            <a:extLst>
              <a:ext uri="{FF2B5EF4-FFF2-40B4-BE49-F238E27FC236}">
                <a16:creationId xmlns:a16="http://schemas.microsoft.com/office/drawing/2014/main" id="{BA29F580-A0C5-2EC9-F56D-F9667A985C90}"/>
              </a:ext>
            </a:extLst>
          </p:cNvPr>
          <p:cNvSpPr txBox="1"/>
          <p:nvPr/>
        </p:nvSpPr>
        <p:spPr>
          <a:xfrm>
            <a:off x="6486627" y="557402"/>
            <a:ext cx="1441420" cy="523220"/>
          </a:xfrm>
          <a:prstGeom prst="rect">
            <a:avLst/>
          </a:prstGeom>
          <a:noFill/>
        </p:spPr>
        <p:txBody>
          <a:bodyPr wrap="none" rtlCol="0">
            <a:spAutoFit/>
          </a:bodyPr>
          <a:lstStyle/>
          <a:p>
            <a:r>
              <a:rPr kumimoji="1" lang="ja-JP" altLang="en-US" sz="1400" dirty="0"/>
              <a:t>と</a:t>
            </a:r>
            <a:endParaRPr kumimoji="1" lang="en-US" altLang="ja-JP" sz="1400" dirty="0"/>
          </a:p>
          <a:p>
            <a:r>
              <a:rPr kumimoji="1" lang="ja-JP" altLang="en-US" sz="1400" dirty="0"/>
              <a:t>多いか少ないか</a:t>
            </a:r>
          </a:p>
        </p:txBody>
      </p:sp>
      <p:sp>
        <p:nvSpPr>
          <p:cNvPr id="18" name="テキスト ボックス 17">
            <a:extLst>
              <a:ext uri="{FF2B5EF4-FFF2-40B4-BE49-F238E27FC236}">
                <a16:creationId xmlns:a16="http://schemas.microsoft.com/office/drawing/2014/main" id="{C6EF0138-82BE-2FA6-8634-25A7B9163A86}"/>
              </a:ext>
            </a:extLst>
          </p:cNvPr>
          <p:cNvSpPr txBox="1"/>
          <p:nvPr/>
        </p:nvSpPr>
        <p:spPr>
          <a:xfrm>
            <a:off x="7709850" y="3333001"/>
            <a:ext cx="1980029" cy="307777"/>
          </a:xfrm>
          <a:prstGeom prst="rect">
            <a:avLst/>
          </a:prstGeom>
          <a:noFill/>
        </p:spPr>
        <p:txBody>
          <a:bodyPr wrap="none" rtlCol="0">
            <a:spAutoFit/>
          </a:bodyPr>
          <a:lstStyle/>
          <a:p>
            <a:r>
              <a:rPr kumimoji="1" lang="ja-JP" altLang="en-US" sz="1400" dirty="0"/>
              <a:t>でも、「技術」は違う</a:t>
            </a:r>
          </a:p>
        </p:txBody>
      </p:sp>
    </p:spTree>
    <p:extLst>
      <p:ext uri="{BB962C8B-B14F-4D97-AF65-F5344CB8AC3E}">
        <p14:creationId xmlns:p14="http://schemas.microsoft.com/office/powerpoint/2010/main" val="52611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123789C-9D27-FF52-7178-E134B405B166}"/>
              </a:ext>
            </a:extLst>
          </p:cNvPr>
          <p:cNvSpPr>
            <a:spLocks noGrp="1"/>
          </p:cNvSpPr>
          <p:nvPr>
            <p:ph type="sldNum" sz="quarter" idx="12"/>
          </p:nvPr>
        </p:nvSpPr>
        <p:spPr>
          <a:xfrm>
            <a:off x="7189308" y="6367452"/>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D81AAA-B8A2-4E04-929A-4E362615B7C5}" type="slidenum">
              <a:rPr kumimoji="1" lang="ja-JP" altLang="en-US" sz="1200" b="0" i="0" u="none" strike="noStrike" kern="1200" cap="none" spc="0" normalizeH="0" baseline="0" noProof="0" smtClean="0">
                <a:ln>
                  <a:noFill/>
                </a:ln>
                <a:solidFill>
                  <a:prstClr val="black">
                    <a:tint val="82000"/>
                  </a:prstClr>
                </a:solidFill>
                <a:effectLst/>
                <a:uLnTx/>
                <a:uFillTx/>
                <a:latin typeface="Aptos" panose="0211000402020202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82000"/>
                </a:prstClr>
              </a:solidFill>
              <a:effectLst/>
              <a:uLnTx/>
              <a:uFillTx/>
              <a:latin typeface="Aptos" panose="0211000402020202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A91BB6E8-2480-F47D-8CD4-21A3AB0CF757}"/>
              </a:ext>
            </a:extLst>
          </p:cNvPr>
          <p:cNvSpPr txBox="1"/>
          <p:nvPr/>
        </p:nvSpPr>
        <p:spPr>
          <a:xfrm>
            <a:off x="1626502" y="125423"/>
            <a:ext cx="6032421" cy="461665"/>
          </a:xfrm>
          <a:prstGeom prst="rect">
            <a:avLst/>
          </a:prstGeom>
          <a:noFill/>
        </p:spPr>
        <p:txBody>
          <a:bodyPr wrap="none" rtlCol="0">
            <a:spAutoFit/>
          </a:bodyPr>
          <a:lstStyle/>
          <a:p>
            <a:r>
              <a:rPr kumimoji="1" lang="ja-JP" altLang="en-US" sz="2400" dirty="0"/>
              <a:t>科学による「善」の「合理的」説明の試案</a:t>
            </a:r>
          </a:p>
        </p:txBody>
      </p:sp>
      <p:sp>
        <p:nvSpPr>
          <p:cNvPr id="4" name="テキスト ボックス 3">
            <a:extLst>
              <a:ext uri="{FF2B5EF4-FFF2-40B4-BE49-F238E27FC236}">
                <a16:creationId xmlns:a16="http://schemas.microsoft.com/office/drawing/2014/main" id="{52619110-E96A-E26F-E7E7-E5BE5B406C89}"/>
              </a:ext>
            </a:extLst>
          </p:cNvPr>
          <p:cNvSpPr txBox="1"/>
          <p:nvPr/>
        </p:nvSpPr>
        <p:spPr>
          <a:xfrm>
            <a:off x="632843" y="1250971"/>
            <a:ext cx="3185487" cy="369332"/>
          </a:xfrm>
          <a:prstGeom prst="rect">
            <a:avLst/>
          </a:prstGeom>
          <a:noFill/>
        </p:spPr>
        <p:txBody>
          <a:bodyPr wrap="none" rtlCol="0">
            <a:spAutoFit/>
          </a:bodyPr>
          <a:lstStyle/>
          <a:p>
            <a:r>
              <a:rPr kumimoji="1" lang="ja-JP" altLang="en-US" dirty="0"/>
              <a:t>１．「</a:t>
            </a:r>
            <a:r>
              <a:rPr kumimoji="1" lang="ja-JP" altLang="en-US" dirty="0">
                <a:solidFill>
                  <a:srgbClr val="FF0000"/>
                </a:solidFill>
              </a:rPr>
              <a:t>複雑系</a:t>
            </a:r>
            <a:r>
              <a:rPr kumimoji="1" lang="ja-JP" altLang="en-US" dirty="0"/>
              <a:t>」の論理が必要</a:t>
            </a:r>
          </a:p>
        </p:txBody>
      </p:sp>
      <p:sp>
        <p:nvSpPr>
          <p:cNvPr id="5" name="テキスト ボックス 4">
            <a:extLst>
              <a:ext uri="{FF2B5EF4-FFF2-40B4-BE49-F238E27FC236}">
                <a16:creationId xmlns:a16="http://schemas.microsoft.com/office/drawing/2014/main" id="{D8498A0F-A13E-DD90-8CE7-890753D97BEA}"/>
              </a:ext>
            </a:extLst>
          </p:cNvPr>
          <p:cNvSpPr txBox="1"/>
          <p:nvPr/>
        </p:nvSpPr>
        <p:spPr>
          <a:xfrm>
            <a:off x="632843" y="1653779"/>
            <a:ext cx="5032147" cy="369332"/>
          </a:xfrm>
          <a:prstGeom prst="rect">
            <a:avLst/>
          </a:prstGeom>
          <a:noFill/>
        </p:spPr>
        <p:txBody>
          <a:bodyPr wrap="none" rtlCol="0">
            <a:spAutoFit/>
          </a:bodyPr>
          <a:lstStyle/>
          <a:p>
            <a:r>
              <a:rPr kumimoji="1" lang="ja-JP" altLang="en-US" dirty="0"/>
              <a:t>２．</a:t>
            </a:r>
            <a:r>
              <a:rPr kumimoji="1" lang="ja-JP" altLang="en-US" dirty="0">
                <a:solidFill>
                  <a:srgbClr val="FF0000"/>
                </a:solidFill>
              </a:rPr>
              <a:t>存在すること＝持続可能を価値基準</a:t>
            </a:r>
            <a:r>
              <a:rPr kumimoji="1" lang="ja-JP" altLang="en-US" dirty="0"/>
              <a:t>とする</a:t>
            </a:r>
          </a:p>
        </p:txBody>
      </p:sp>
      <p:sp>
        <p:nvSpPr>
          <p:cNvPr id="7" name="テキスト ボックス 6">
            <a:extLst>
              <a:ext uri="{FF2B5EF4-FFF2-40B4-BE49-F238E27FC236}">
                <a16:creationId xmlns:a16="http://schemas.microsoft.com/office/drawing/2014/main" id="{8B25DDBA-AC61-47CC-F11D-773DF749C3B2}"/>
              </a:ext>
            </a:extLst>
          </p:cNvPr>
          <p:cNvSpPr txBox="1"/>
          <p:nvPr/>
        </p:nvSpPr>
        <p:spPr>
          <a:xfrm>
            <a:off x="356290" y="2766098"/>
            <a:ext cx="8860765" cy="646331"/>
          </a:xfrm>
          <a:prstGeom prst="rect">
            <a:avLst/>
          </a:prstGeom>
          <a:noFill/>
        </p:spPr>
        <p:txBody>
          <a:bodyPr wrap="square" rtlCol="0">
            <a:spAutoFit/>
          </a:bodyPr>
          <a:lstStyle/>
          <a:p>
            <a:r>
              <a:rPr kumimoji="1" lang="ja-JP" altLang="en-US" dirty="0"/>
              <a:t>世界（生態系）はその誕生から今まで、構成要素が相互に関係しながら一体となって時間発展のプロセスを共有している。したがって、システムの全ての構成要素は</a:t>
            </a:r>
          </a:p>
        </p:txBody>
      </p:sp>
      <p:grpSp>
        <p:nvGrpSpPr>
          <p:cNvPr id="17" name="グループ化 16">
            <a:extLst>
              <a:ext uri="{FF2B5EF4-FFF2-40B4-BE49-F238E27FC236}">
                <a16:creationId xmlns:a16="http://schemas.microsoft.com/office/drawing/2014/main" id="{B520A2B3-94A7-5491-2050-C920027A9CF3}"/>
              </a:ext>
            </a:extLst>
          </p:cNvPr>
          <p:cNvGrpSpPr/>
          <p:nvPr/>
        </p:nvGrpSpPr>
        <p:grpSpPr>
          <a:xfrm>
            <a:off x="1271151" y="3440380"/>
            <a:ext cx="5955476" cy="1566042"/>
            <a:chOff x="1849150" y="3261571"/>
            <a:chExt cx="5955476" cy="1566042"/>
          </a:xfrm>
        </p:grpSpPr>
        <p:sp>
          <p:nvSpPr>
            <p:cNvPr id="8" name="テキスト ボックス 7">
              <a:extLst>
                <a:ext uri="{FF2B5EF4-FFF2-40B4-BE49-F238E27FC236}">
                  <a16:creationId xmlns:a16="http://schemas.microsoft.com/office/drawing/2014/main" id="{40DC261C-2BBB-5C58-2610-82D380ECF494}"/>
                </a:ext>
              </a:extLst>
            </p:cNvPr>
            <p:cNvSpPr txBox="1"/>
            <p:nvPr/>
          </p:nvSpPr>
          <p:spPr>
            <a:xfrm>
              <a:off x="1849150" y="3261571"/>
              <a:ext cx="3877985" cy="369332"/>
            </a:xfrm>
            <a:prstGeom prst="rect">
              <a:avLst/>
            </a:prstGeom>
            <a:noFill/>
          </p:spPr>
          <p:txBody>
            <a:bodyPr wrap="none" rtlCol="0">
              <a:spAutoFit/>
            </a:bodyPr>
            <a:lstStyle/>
            <a:p>
              <a:r>
                <a:rPr kumimoji="1" lang="ja-JP" altLang="en-US" dirty="0"/>
                <a:t>システムとともに時間発展してきた</a:t>
              </a:r>
              <a:endParaRPr kumimoji="1" lang="en-US" altLang="ja-JP" dirty="0"/>
            </a:p>
          </p:txBody>
        </p:sp>
        <p:sp>
          <p:nvSpPr>
            <p:cNvPr id="9" name="テキスト ボックス 8">
              <a:extLst>
                <a:ext uri="{FF2B5EF4-FFF2-40B4-BE49-F238E27FC236}">
                  <a16:creationId xmlns:a16="http://schemas.microsoft.com/office/drawing/2014/main" id="{084A58AC-FF86-F969-6E5D-A177AF801E2F}"/>
                </a:ext>
              </a:extLst>
            </p:cNvPr>
            <p:cNvSpPr txBox="1"/>
            <p:nvPr/>
          </p:nvSpPr>
          <p:spPr>
            <a:xfrm>
              <a:off x="1849150" y="3660474"/>
              <a:ext cx="3877985" cy="369332"/>
            </a:xfrm>
            <a:prstGeom prst="rect">
              <a:avLst/>
            </a:prstGeom>
            <a:noFill/>
          </p:spPr>
          <p:txBody>
            <a:bodyPr wrap="none" rtlCol="0">
              <a:spAutoFit/>
            </a:bodyPr>
            <a:lstStyle/>
            <a:p>
              <a:r>
                <a:rPr kumimoji="1" lang="ja-JP" altLang="en-US" dirty="0"/>
                <a:t>システムと時間発展を共有している</a:t>
              </a:r>
              <a:endParaRPr kumimoji="1" lang="en-US" altLang="ja-JP" dirty="0"/>
            </a:p>
          </p:txBody>
        </p:sp>
        <p:sp>
          <p:nvSpPr>
            <p:cNvPr id="10" name="テキスト ボックス 9">
              <a:extLst>
                <a:ext uri="{FF2B5EF4-FFF2-40B4-BE49-F238E27FC236}">
                  <a16:creationId xmlns:a16="http://schemas.microsoft.com/office/drawing/2014/main" id="{D1740CFA-117B-C5B8-B055-BF71F41676D5}"/>
                </a:ext>
              </a:extLst>
            </p:cNvPr>
            <p:cNvSpPr txBox="1"/>
            <p:nvPr/>
          </p:nvSpPr>
          <p:spPr>
            <a:xfrm>
              <a:off x="1849150" y="4059377"/>
              <a:ext cx="4339650" cy="369332"/>
            </a:xfrm>
            <a:prstGeom prst="rect">
              <a:avLst/>
            </a:prstGeom>
            <a:noFill/>
          </p:spPr>
          <p:txBody>
            <a:bodyPr wrap="none" rtlCol="0">
              <a:spAutoFit/>
            </a:bodyPr>
            <a:lstStyle/>
            <a:p>
              <a:r>
                <a:rPr kumimoji="1" lang="ja-JP" altLang="en-US" dirty="0"/>
                <a:t>システムの他の構成要素と調和している</a:t>
              </a:r>
              <a:endParaRPr kumimoji="1" lang="en-US" altLang="ja-JP" dirty="0"/>
            </a:p>
          </p:txBody>
        </p:sp>
        <p:sp>
          <p:nvSpPr>
            <p:cNvPr id="11" name="テキスト ボックス 10">
              <a:extLst>
                <a:ext uri="{FF2B5EF4-FFF2-40B4-BE49-F238E27FC236}">
                  <a16:creationId xmlns:a16="http://schemas.microsoft.com/office/drawing/2014/main" id="{ABE976C1-2C50-B175-6AC1-CC4B5AB2C943}"/>
                </a:ext>
              </a:extLst>
            </p:cNvPr>
            <p:cNvSpPr txBox="1"/>
            <p:nvPr/>
          </p:nvSpPr>
          <p:spPr>
            <a:xfrm>
              <a:off x="1849150" y="4458281"/>
              <a:ext cx="5955476" cy="369332"/>
            </a:xfrm>
            <a:prstGeom prst="rect">
              <a:avLst/>
            </a:prstGeom>
            <a:noFill/>
          </p:spPr>
          <p:txBody>
            <a:bodyPr wrap="none" rtlCol="0">
              <a:spAutoFit/>
            </a:bodyPr>
            <a:lstStyle/>
            <a:p>
              <a:r>
                <a:rPr kumimoji="1" lang="ja-JP" altLang="en-US" dirty="0"/>
                <a:t>システムと時（歴史、経緯、プロセス）を共有している</a:t>
              </a:r>
              <a:endParaRPr kumimoji="1" lang="en-US" altLang="ja-JP" dirty="0"/>
            </a:p>
          </p:txBody>
        </p:sp>
      </p:grpSp>
      <p:sp>
        <p:nvSpPr>
          <p:cNvPr id="12" name="テキスト ボックス 11">
            <a:extLst>
              <a:ext uri="{FF2B5EF4-FFF2-40B4-BE49-F238E27FC236}">
                <a16:creationId xmlns:a16="http://schemas.microsoft.com/office/drawing/2014/main" id="{E1280C41-D2E2-F0DD-EA02-0C77786780D8}"/>
              </a:ext>
            </a:extLst>
          </p:cNvPr>
          <p:cNvSpPr txBox="1"/>
          <p:nvPr/>
        </p:nvSpPr>
        <p:spPr>
          <a:xfrm>
            <a:off x="514246" y="5056702"/>
            <a:ext cx="9216776" cy="1200329"/>
          </a:xfrm>
          <a:prstGeom prst="rect">
            <a:avLst/>
          </a:prstGeom>
          <a:noFill/>
        </p:spPr>
        <p:txBody>
          <a:bodyPr wrap="square" rtlCol="0">
            <a:spAutoFit/>
          </a:bodyPr>
          <a:lstStyle/>
          <a:p>
            <a:r>
              <a:rPr kumimoji="1" lang="ja-JP" altLang="en-US" dirty="0"/>
              <a:t>そして、そうでないモノはシステムの部品・構成要素ではない。</a:t>
            </a:r>
            <a:endParaRPr kumimoji="1" lang="en-US" altLang="ja-JP" dirty="0"/>
          </a:p>
          <a:p>
            <a:r>
              <a:rPr kumimoji="1" lang="ja-JP" altLang="en-US" dirty="0"/>
              <a:t>システムの構成要素ではない要素がシステムに混入すると、</a:t>
            </a:r>
            <a:endParaRPr kumimoji="1" lang="en-US" altLang="ja-JP" dirty="0"/>
          </a:p>
          <a:p>
            <a:r>
              <a:rPr kumimoji="1" lang="ja-JP" altLang="en-US" dirty="0"/>
              <a:t>システムを不安定化させる＝システムの持続可能性を減ずる＝それは悪である。</a:t>
            </a:r>
            <a:endParaRPr kumimoji="1" lang="en-US" altLang="ja-JP" dirty="0"/>
          </a:p>
          <a:p>
            <a:r>
              <a:rPr kumimoji="1" lang="ja-JP" altLang="en-US" dirty="0"/>
              <a:t>したがって、システムに含まれるべきではない。</a:t>
            </a:r>
            <a:endParaRPr kumimoji="1" lang="en-US" altLang="ja-JP" dirty="0"/>
          </a:p>
        </p:txBody>
      </p:sp>
      <p:grpSp>
        <p:nvGrpSpPr>
          <p:cNvPr id="14" name="グループ化 13">
            <a:extLst>
              <a:ext uri="{FF2B5EF4-FFF2-40B4-BE49-F238E27FC236}">
                <a16:creationId xmlns:a16="http://schemas.microsoft.com/office/drawing/2014/main" id="{CEC3AA1E-8CF9-2A90-BB2A-B71E368297B0}"/>
              </a:ext>
            </a:extLst>
          </p:cNvPr>
          <p:cNvGrpSpPr/>
          <p:nvPr/>
        </p:nvGrpSpPr>
        <p:grpSpPr>
          <a:xfrm>
            <a:off x="1359708" y="2023111"/>
            <a:ext cx="7186583" cy="569940"/>
            <a:chOff x="1271151" y="1761502"/>
            <a:chExt cx="7186583" cy="569940"/>
          </a:xfrm>
        </p:grpSpPr>
        <p:sp>
          <p:nvSpPr>
            <p:cNvPr id="6" name="テキスト ボックス 5">
              <a:extLst>
                <a:ext uri="{FF2B5EF4-FFF2-40B4-BE49-F238E27FC236}">
                  <a16:creationId xmlns:a16="http://schemas.microsoft.com/office/drawing/2014/main" id="{D77B8E1F-98A3-B8D7-9E20-F25FDA524D23}"/>
                </a:ext>
              </a:extLst>
            </p:cNvPr>
            <p:cNvSpPr txBox="1"/>
            <p:nvPr/>
          </p:nvSpPr>
          <p:spPr>
            <a:xfrm>
              <a:off x="1271151" y="1761502"/>
              <a:ext cx="7186583" cy="307777"/>
            </a:xfrm>
            <a:prstGeom prst="rect">
              <a:avLst/>
            </a:prstGeom>
            <a:noFill/>
          </p:spPr>
          <p:txBody>
            <a:bodyPr wrap="none" rtlCol="0">
              <a:spAutoFit/>
            </a:bodyPr>
            <a:lstStyle/>
            <a:p>
              <a:r>
                <a:rPr kumimoji="1" lang="ja-JP" altLang="en-US" sz="1400" dirty="0"/>
                <a:t>（複雑系：多数の構成要素がお互いに動的に相互作用しながら時間発展するシステム）</a:t>
              </a:r>
            </a:p>
          </p:txBody>
        </p:sp>
        <p:sp>
          <p:nvSpPr>
            <p:cNvPr id="15" name="テキスト ボックス 14">
              <a:extLst>
                <a:ext uri="{FF2B5EF4-FFF2-40B4-BE49-F238E27FC236}">
                  <a16:creationId xmlns:a16="http://schemas.microsoft.com/office/drawing/2014/main" id="{8896D2B6-9BB8-5292-27FE-EDE71EB1CDBE}"/>
                </a:ext>
              </a:extLst>
            </p:cNvPr>
            <p:cNvSpPr txBox="1"/>
            <p:nvPr/>
          </p:nvSpPr>
          <p:spPr>
            <a:xfrm>
              <a:off x="1271151" y="2023665"/>
              <a:ext cx="3578416" cy="307777"/>
            </a:xfrm>
            <a:prstGeom prst="rect">
              <a:avLst/>
            </a:prstGeom>
            <a:noFill/>
          </p:spPr>
          <p:txBody>
            <a:bodyPr wrap="none" rtlCol="0">
              <a:spAutoFit/>
            </a:bodyPr>
            <a:lstStyle/>
            <a:p>
              <a:r>
                <a:rPr kumimoji="1" lang="ja-JP" altLang="en-US" sz="1400" dirty="0"/>
                <a:t>（→　</a:t>
              </a:r>
              <a:r>
                <a:rPr kumimoji="1" lang="en-US" altLang="ja-JP" sz="1400" dirty="0"/>
                <a:t>https://ja.wikipedia.org/wiki/</a:t>
              </a:r>
              <a:r>
                <a:rPr kumimoji="1" lang="ja-JP" altLang="en-US" sz="1400" dirty="0"/>
                <a:t>複雑系）</a:t>
              </a:r>
            </a:p>
          </p:txBody>
        </p:sp>
      </p:grpSp>
      <p:sp>
        <p:nvSpPr>
          <p:cNvPr id="13" name="テキスト ボックス 12">
            <a:extLst>
              <a:ext uri="{FF2B5EF4-FFF2-40B4-BE49-F238E27FC236}">
                <a16:creationId xmlns:a16="http://schemas.microsoft.com/office/drawing/2014/main" id="{40EBA286-533E-13B8-FA36-A884AEEDCB1C}"/>
              </a:ext>
            </a:extLst>
          </p:cNvPr>
          <p:cNvSpPr txBox="1"/>
          <p:nvPr/>
        </p:nvSpPr>
        <p:spPr>
          <a:xfrm>
            <a:off x="356290" y="722074"/>
            <a:ext cx="8494633" cy="369332"/>
          </a:xfrm>
          <a:prstGeom prst="rect">
            <a:avLst/>
          </a:prstGeom>
          <a:noFill/>
        </p:spPr>
        <p:txBody>
          <a:bodyPr wrap="none" rtlCol="0">
            <a:spAutoFit/>
          </a:bodyPr>
          <a:lstStyle/>
          <a:p>
            <a:r>
              <a:rPr kumimoji="1" lang="ja-JP" altLang="en-US" dirty="0"/>
              <a:t>次の２つを出発点（前提）とする。いずれも自然に是認できる前提であるはず。</a:t>
            </a:r>
          </a:p>
        </p:txBody>
      </p:sp>
    </p:spTree>
    <p:extLst>
      <p:ext uri="{BB962C8B-B14F-4D97-AF65-F5344CB8AC3E}">
        <p14:creationId xmlns:p14="http://schemas.microsoft.com/office/powerpoint/2010/main" val="77707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E35FA87-6CD2-C3B9-5A3F-5A398831F952}"/>
              </a:ext>
            </a:extLst>
          </p:cNvPr>
          <p:cNvSpPr>
            <a:spLocks noGrp="1"/>
          </p:cNvSpPr>
          <p:nvPr>
            <p:ph type="sldNum" sz="quarter" idx="12"/>
          </p:nvPr>
        </p:nvSpPr>
        <p:spPr/>
        <p:txBody>
          <a:bodyPr/>
          <a:lstStyle/>
          <a:p>
            <a:fld id="{F5D81AAA-B8A2-4E04-929A-4E362615B7C5}" type="slidenum">
              <a:rPr kumimoji="1" lang="ja-JP" altLang="en-US" smtClean="0"/>
              <a:t>5</a:t>
            </a:fld>
            <a:endParaRPr kumimoji="1" lang="ja-JP" altLang="en-US"/>
          </a:p>
        </p:txBody>
      </p:sp>
      <p:sp>
        <p:nvSpPr>
          <p:cNvPr id="13" name="テキスト ボックス 12">
            <a:extLst>
              <a:ext uri="{FF2B5EF4-FFF2-40B4-BE49-F238E27FC236}">
                <a16:creationId xmlns:a16="http://schemas.microsoft.com/office/drawing/2014/main" id="{67A4595C-3419-4564-7397-F3C6D8C41FCE}"/>
              </a:ext>
            </a:extLst>
          </p:cNvPr>
          <p:cNvSpPr txBox="1"/>
          <p:nvPr/>
        </p:nvSpPr>
        <p:spPr>
          <a:xfrm flipH="1">
            <a:off x="578152" y="946984"/>
            <a:ext cx="8554558" cy="923330"/>
          </a:xfrm>
          <a:prstGeom prst="rect">
            <a:avLst/>
          </a:prstGeom>
          <a:noFill/>
        </p:spPr>
        <p:txBody>
          <a:bodyPr wrap="square" rtlCol="0">
            <a:spAutoFit/>
          </a:bodyPr>
          <a:lstStyle/>
          <a:p>
            <a:r>
              <a:rPr kumimoji="1" lang="ja-JP" altLang="en-US" dirty="0"/>
              <a:t>原発は世界の歴史とは別に人類が作り出した要素であり、世界の他の部分とのヒストリーの共有＝調和を持たない。かつ、世界の存続に必要ない。</a:t>
            </a:r>
            <a:endParaRPr kumimoji="1" lang="en-US" altLang="ja-JP" dirty="0"/>
          </a:p>
          <a:p>
            <a:r>
              <a:rPr kumimoji="1" lang="ja-JP" altLang="en-US" dirty="0"/>
              <a:t>したがって、この世界に存在するべきではない不純物である。</a:t>
            </a:r>
          </a:p>
        </p:txBody>
      </p:sp>
      <p:sp>
        <p:nvSpPr>
          <p:cNvPr id="14" name="テキスト ボックス 13">
            <a:extLst>
              <a:ext uri="{FF2B5EF4-FFF2-40B4-BE49-F238E27FC236}">
                <a16:creationId xmlns:a16="http://schemas.microsoft.com/office/drawing/2014/main" id="{A7222343-F9CD-3E17-5F12-8A4361BABB11}"/>
              </a:ext>
            </a:extLst>
          </p:cNvPr>
          <p:cNvSpPr txBox="1"/>
          <p:nvPr/>
        </p:nvSpPr>
        <p:spPr>
          <a:xfrm>
            <a:off x="578152" y="441323"/>
            <a:ext cx="7109639" cy="369332"/>
          </a:xfrm>
          <a:prstGeom prst="rect">
            <a:avLst/>
          </a:prstGeom>
          <a:noFill/>
        </p:spPr>
        <p:txBody>
          <a:bodyPr wrap="none" rtlCol="0">
            <a:spAutoFit/>
          </a:bodyPr>
          <a:lstStyle/>
          <a:p>
            <a:r>
              <a:rPr kumimoji="1" lang="ja-JP" altLang="en-US" dirty="0"/>
              <a:t>原発を求めるのは人類だけである。＝世界は原発を求めていない。</a:t>
            </a:r>
          </a:p>
        </p:txBody>
      </p:sp>
      <p:sp>
        <p:nvSpPr>
          <p:cNvPr id="3" name="テキスト ボックス 2">
            <a:extLst>
              <a:ext uri="{FF2B5EF4-FFF2-40B4-BE49-F238E27FC236}">
                <a16:creationId xmlns:a16="http://schemas.microsoft.com/office/drawing/2014/main" id="{C814C685-7BD0-2A0B-C944-B26DDA9AA7C9}"/>
              </a:ext>
            </a:extLst>
          </p:cNvPr>
          <p:cNvSpPr txBox="1"/>
          <p:nvPr/>
        </p:nvSpPr>
        <p:spPr>
          <a:xfrm>
            <a:off x="578152" y="2418852"/>
            <a:ext cx="7802136" cy="369332"/>
          </a:xfrm>
          <a:prstGeom prst="rect">
            <a:avLst/>
          </a:prstGeom>
          <a:noFill/>
        </p:spPr>
        <p:txBody>
          <a:bodyPr wrap="none" rtlCol="0">
            <a:spAutoFit/>
          </a:bodyPr>
          <a:lstStyle/>
          <a:p>
            <a:r>
              <a:rPr kumimoji="1" lang="ja-JP" altLang="en-US" dirty="0"/>
              <a:t>農耕化＝経済化＝文明化した人類は、世界に不純物をつくり続けてきた。</a:t>
            </a:r>
          </a:p>
        </p:txBody>
      </p:sp>
      <p:sp>
        <p:nvSpPr>
          <p:cNvPr id="4" name="テキスト ボックス 3">
            <a:extLst>
              <a:ext uri="{FF2B5EF4-FFF2-40B4-BE49-F238E27FC236}">
                <a16:creationId xmlns:a16="http://schemas.microsoft.com/office/drawing/2014/main" id="{F62E2F47-236A-A184-8EDF-FB58CE021BC7}"/>
              </a:ext>
            </a:extLst>
          </p:cNvPr>
          <p:cNvSpPr txBox="1"/>
          <p:nvPr/>
        </p:nvSpPr>
        <p:spPr>
          <a:xfrm>
            <a:off x="578152" y="2990408"/>
            <a:ext cx="5493812" cy="369332"/>
          </a:xfrm>
          <a:prstGeom prst="rect">
            <a:avLst/>
          </a:prstGeom>
          <a:noFill/>
        </p:spPr>
        <p:txBody>
          <a:bodyPr wrap="none" rtlCol="0">
            <a:spAutoFit/>
          </a:bodyPr>
          <a:lstStyle/>
          <a:p>
            <a:r>
              <a:rPr kumimoji="1" lang="ja-JP" altLang="en-US" dirty="0"/>
              <a:t>世界（生態系）はその不純物を許容し続けてきた。</a:t>
            </a:r>
          </a:p>
        </p:txBody>
      </p:sp>
      <p:sp>
        <p:nvSpPr>
          <p:cNvPr id="5" name="テキスト ボックス 4">
            <a:extLst>
              <a:ext uri="{FF2B5EF4-FFF2-40B4-BE49-F238E27FC236}">
                <a16:creationId xmlns:a16="http://schemas.microsoft.com/office/drawing/2014/main" id="{175758DA-0195-C7D7-E974-6882028A05A1}"/>
              </a:ext>
            </a:extLst>
          </p:cNvPr>
          <p:cNvSpPr txBox="1"/>
          <p:nvPr/>
        </p:nvSpPr>
        <p:spPr>
          <a:xfrm>
            <a:off x="2680582" y="4623060"/>
            <a:ext cx="4544834" cy="400110"/>
          </a:xfrm>
          <a:prstGeom prst="rect">
            <a:avLst/>
          </a:prstGeom>
          <a:noFill/>
          <a:ln>
            <a:solidFill>
              <a:schemeClr val="bg2">
                <a:lumMod val="50000"/>
              </a:schemeClr>
            </a:solidFill>
          </a:ln>
        </p:spPr>
        <p:txBody>
          <a:bodyPr wrap="none" rtlCol="0">
            <a:spAutoFit/>
          </a:bodyPr>
          <a:lstStyle/>
          <a:p>
            <a:r>
              <a:rPr kumimoji="1" lang="ja-JP" altLang="en-US" sz="2000" dirty="0"/>
              <a:t>おそらく、許容の限度に達している。</a:t>
            </a:r>
          </a:p>
        </p:txBody>
      </p:sp>
      <p:sp>
        <p:nvSpPr>
          <p:cNvPr id="6" name="テキスト ボックス 5">
            <a:extLst>
              <a:ext uri="{FF2B5EF4-FFF2-40B4-BE49-F238E27FC236}">
                <a16:creationId xmlns:a16="http://schemas.microsoft.com/office/drawing/2014/main" id="{29A6B044-6CC1-06E8-0A82-CD34CC1AD366}"/>
              </a:ext>
            </a:extLst>
          </p:cNvPr>
          <p:cNvSpPr txBox="1"/>
          <p:nvPr/>
        </p:nvSpPr>
        <p:spPr>
          <a:xfrm>
            <a:off x="578152" y="3533744"/>
            <a:ext cx="9119004" cy="923330"/>
          </a:xfrm>
          <a:prstGeom prst="rect">
            <a:avLst/>
          </a:prstGeom>
          <a:noFill/>
        </p:spPr>
        <p:txBody>
          <a:bodyPr wrap="square" rtlCol="0">
            <a:spAutoFit/>
          </a:bodyPr>
          <a:lstStyle/>
          <a:p>
            <a:r>
              <a:rPr kumimoji="1" lang="ja-JP" altLang="en-US" dirty="0"/>
              <a:t>昨今の地球温暖化に代表される異常気象（気候システムの不安定化）とそれに起因する水産資源・農業生産の減量、農薬使用、大気汚染、水質悪化、ゴミ問題・マイクロプラスティック問題等の環境破壊と生物多様性の危機など、生態系の変容が顕在化している。</a:t>
            </a:r>
          </a:p>
        </p:txBody>
      </p:sp>
      <p:sp>
        <p:nvSpPr>
          <p:cNvPr id="7" name="テキスト ボックス 6">
            <a:extLst>
              <a:ext uri="{FF2B5EF4-FFF2-40B4-BE49-F238E27FC236}">
                <a16:creationId xmlns:a16="http://schemas.microsoft.com/office/drawing/2014/main" id="{D98BA0DC-2ED5-5F9D-7451-189060220F16}"/>
              </a:ext>
            </a:extLst>
          </p:cNvPr>
          <p:cNvSpPr txBox="1"/>
          <p:nvPr/>
        </p:nvSpPr>
        <p:spPr>
          <a:xfrm>
            <a:off x="476955" y="5259018"/>
            <a:ext cx="8952089" cy="646331"/>
          </a:xfrm>
          <a:prstGeom prst="rect">
            <a:avLst/>
          </a:prstGeom>
          <a:noFill/>
        </p:spPr>
        <p:txBody>
          <a:bodyPr wrap="square" rtlCol="0">
            <a:spAutoFit/>
          </a:bodyPr>
          <a:lstStyle/>
          <a:p>
            <a:r>
              <a:rPr kumimoji="1" lang="ja-JP" altLang="en-US" dirty="0"/>
              <a:t>しかし、欲に目が眩んだ人類は「不純物」の混入をやめないばかりか、さらに新しい不純物をつくろうとしている。</a:t>
            </a:r>
          </a:p>
        </p:txBody>
      </p:sp>
      <p:sp>
        <p:nvSpPr>
          <p:cNvPr id="8" name="テキスト ボックス 7">
            <a:extLst>
              <a:ext uri="{FF2B5EF4-FFF2-40B4-BE49-F238E27FC236}">
                <a16:creationId xmlns:a16="http://schemas.microsoft.com/office/drawing/2014/main" id="{24577D12-1A87-FB49-E189-DB5ACD9209EA}"/>
              </a:ext>
            </a:extLst>
          </p:cNvPr>
          <p:cNvSpPr txBox="1"/>
          <p:nvPr/>
        </p:nvSpPr>
        <p:spPr>
          <a:xfrm>
            <a:off x="681037" y="6171686"/>
            <a:ext cx="8736687" cy="369332"/>
          </a:xfrm>
          <a:prstGeom prst="rect">
            <a:avLst/>
          </a:prstGeom>
          <a:noFill/>
        </p:spPr>
        <p:txBody>
          <a:bodyPr wrap="none" rtlCol="0">
            <a:spAutoFit/>
          </a:bodyPr>
          <a:lstStyle/>
          <a:p>
            <a:r>
              <a:rPr kumimoji="1" lang="ja-JP" altLang="en-US" dirty="0"/>
              <a:t>それが、原発、遺伝子組換え（ゲノム編集）、（おそらくコンピューター、</a:t>
            </a:r>
            <a:r>
              <a:rPr kumimoji="1" lang="en-US" altLang="ja-JP" dirty="0"/>
              <a:t>AI </a:t>
            </a:r>
            <a:r>
              <a:rPr kumimoji="1" lang="ja-JP" altLang="en-US" dirty="0"/>
              <a:t>も）</a:t>
            </a:r>
          </a:p>
        </p:txBody>
      </p:sp>
    </p:spTree>
    <p:extLst>
      <p:ext uri="{BB962C8B-B14F-4D97-AF65-F5344CB8AC3E}">
        <p14:creationId xmlns:p14="http://schemas.microsoft.com/office/powerpoint/2010/main" val="46884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A96AA80-1D8C-5DAF-5F1D-6A3782D7A434}"/>
              </a:ext>
            </a:extLst>
          </p:cNvPr>
          <p:cNvSpPr>
            <a:spLocks noGrp="1"/>
          </p:cNvSpPr>
          <p:nvPr>
            <p:ph type="sldNum" sz="quarter" idx="12"/>
          </p:nvPr>
        </p:nvSpPr>
        <p:spPr/>
        <p:txBody>
          <a:bodyPr/>
          <a:lstStyle/>
          <a:p>
            <a:fld id="{F5D81AAA-B8A2-4E04-929A-4E362615B7C5}" type="slidenum">
              <a:rPr kumimoji="1" lang="ja-JP" altLang="en-US" smtClean="0"/>
              <a:t>6</a:t>
            </a:fld>
            <a:endParaRPr kumimoji="1" lang="ja-JP" altLang="en-US"/>
          </a:p>
        </p:txBody>
      </p:sp>
      <p:sp>
        <p:nvSpPr>
          <p:cNvPr id="3" name="テキスト ボックス 2">
            <a:extLst>
              <a:ext uri="{FF2B5EF4-FFF2-40B4-BE49-F238E27FC236}">
                <a16:creationId xmlns:a16="http://schemas.microsoft.com/office/drawing/2014/main" id="{812880FA-AD9A-E56B-C1B4-9B87DDC56BE2}"/>
              </a:ext>
            </a:extLst>
          </p:cNvPr>
          <p:cNvSpPr txBox="1"/>
          <p:nvPr/>
        </p:nvSpPr>
        <p:spPr>
          <a:xfrm>
            <a:off x="359435" y="792664"/>
            <a:ext cx="9187130" cy="369332"/>
          </a:xfrm>
          <a:prstGeom prst="rect">
            <a:avLst/>
          </a:prstGeom>
          <a:noFill/>
        </p:spPr>
        <p:txBody>
          <a:bodyPr wrap="none" rtlCol="0">
            <a:spAutoFit/>
          </a:bodyPr>
          <a:lstStyle/>
          <a:p>
            <a:r>
              <a:rPr kumimoji="1" lang="ja-JP" altLang="en-US" dirty="0"/>
              <a:t>飼育下の改良メダカを環境に放ち、野生メダカを遺伝子汚染させる「放流メダカ」問題</a:t>
            </a:r>
          </a:p>
        </p:txBody>
      </p:sp>
      <p:sp>
        <p:nvSpPr>
          <p:cNvPr id="4" name="テキスト ボックス 3">
            <a:extLst>
              <a:ext uri="{FF2B5EF4-FFF2-40B4-BE49-F238E27FC236}">
                <a16:creationId xmlns:a16="http://schemas.microsoft.com/office/drawing/2014/main" id="{BEDE572F-4E8B-783A-D992-B1C883F9A0B2}"/>
              </a:ext>
            </a:extLst>
          </p:cNvPr>
          <p:cNvSpPr txBox="1"/>
          <p:nvPr/>
        </p:nvSpPr>
        <p:spPr>
          <a:xfrm>
            <a:off x="359435" y="423332"/>
            <a:ext cx="7802136" cy="369332"/>
          </a:xfrm>
          <a:prstGeom prst="rect">
            <a:avLst/>
          </a:prstGeom>
          <a:noFill/>
        </p:spPr>
        <p:txBody>
          <a:bodyPr wrap="none" rtlCol="0">
            <a:spAutoFit/>
          </a:bodyPr>
          <a:lstStyle/>
          <a:p>
            <a:r>
              <a:rPr kumimoji="1" lang="ja-JP" altLang="en-US" dirty="0"/>
              <a:t>外来生物を環境に放ち、土着の生態系を変容させる「特定外来生物」問題</a:t>
            </a:r>
          </a:p>
        </p:txBody>
      </p:sp>
      <p:sp>
        <p:nvSpPr>
          <p:cNvPr id="5" name="テキスト ボックス 4">
            <a:extLst>
              <a:ext uri="{FF2B5EF4-FFF2-40B4-BE49-F238E27FC236}">
                <a16:creationId xmlns:a16="http://schemas.microsoft.com/office/drawing/2014/main" id="{911F915F-8903-16FA-B421-6FC447091B14}"/>
              </a:ext>
            </a:extLst>
          </p:cNvPr>
          <p:cNvSpPr txBox="1"/>
          <p:nvPr/>
        </p:nvSpPr>
        <p:spPr>
          <a:xfrm>
            <a:off x="359435" y="1346662"/>
            <a:ext cx="8956298" cy="369332"/>
          </a:xfrm>
          <a:prstGeom prst="rect">
            <a:avLst/>
          </a:prstGeom>
          <a:noFill/>
        </p:spPr>
        <p:txBody>
          <a:bodyPr wrap="none" rtlCol="0">
            <a:spAutoFit/>
          </a:bodyPr>
          <a:lstStyle/>
          <a:p>
            <a:r>
              <a:rPr kumimoji="1" lang="ja-JP" altLang="en-US" dirty="0"/>
              <a:t>これらは直近に人類の生存を脅かすことはないが、同じ文脈によって「悪」である。</a:t>
            </a:r>
          </a:p>
        </p:txBody>
      </p:sp>
      <p:grpSp>
        <p:nvGrpSpPr>
          <p:cNvPr id="16" name="グループ化 15">
            <a:extLst>
              <a:ext uri="{FF2B5EF4-FFF2-40B4-BE49-F238E27FC236}">
                <a16:creationId xmlns:a16="http://schemas.microsoft.com/office/drawing/2014/main" id="{551D4994-3B19-887C-E9D8-91EA3647690D}"/>
              </a:ext>
            </a:extLst>
          </p:cNvPr>
          <p:cNvGrpSpPr/>
          <p:nvPr/>
        </p:nvGrpSpPr>
        <p:grpSpPr>
          <a:xfrm>
            <a:off x="1037526" y="2068251"/>
            <a:ext cx="7571303" cy="1600606"/>
            <a:chOff x="1034142" y="2216269"/>
            <a:chExt cx="7571303" cy="1600606"/>
          </a:xfrm>
        </p:grpSpPr>
        <p:sp>
          <p:nvSpPr>
            <p:cNvPr id="6" name="テキスト ボックス 5">
              <a:extLst>
                <a:ext uri="{FF2B5EF4-FFF2-40B4-BE49-F238E27FC236}">
                  <a16:creationId xmlns:a16="http://schemas.microsoft.com/office/drawing/2014/main" id="{598589CD-E01A-B3BE-7A6F-F18C8A57C7D5}"/>
                </a:ext>
              </a:extLst>
            </p:cNvPr>
            <p:cNvSpPr txBox="1"/>
            <p:nvPr/>
          </p:nvSpPr>
          <p:spPr>
            <a:xfrm>
              <a:off x="1034142" y="2216269"/>
              <a:ext cx="7571303" cy="369332"/>
            </a:xfrm>
            <a:prstGeom prst="rect">
              <a:avLst/>
            </a:prstGeom>
            <a:noFill/>
          </p:spPr>
          <p:txBody>
            <a:bodyPr wrap="none" rtlCol="0">
              <a:spAutoFit/>
            </a:bodyPr>
            <a:lstStyle/>
            <a:p>
              <a:r>
                <a:rPr kumimoji="1" lang="ja-JP" altLang="en-US" dirty="0"/>
                <a:t>許容の限度に近づいているから「もうやめよう」というヒト　が反対派</a:t>
              </a:r>
            </a:p>
          </p:txBody>
        </p:sp>
        <p:sp>
          <p:nvSpPr>
            <p:cNvPr id="7" name="テキスト ボックス 6">
              <a:extLst>
                <a:ext uri="{FF2B5EF4-FFF2-40B4-BE49-F238E27FC236}">
                  <a16:creationId xmlns:a16="http://schemas.microsoft.com/office/drawing/2014/main" id="{1D10818D-656D-000D-ABC9-67A82AB77919}"/>
                </a:ext>
              </a:extLst>
            </p:cNvPr>
            <p:cNvSpPr txBox="1"/>
            <p:nvPr/>
          </p:nvSpPr>
          <p:spPr>
            <a:xfrm>
              <a:off x="1034142" y="2831906"/>
              <a:ext cx="7571303" cy="369332"/>
            </a:xfrm>
            <a:prstGeom prst="rect">
              <a:avLst/>
            </a:prstGeom>
            <a:noFill/>
          </p:spPr>
          <p:txBody>
            <a:bodyPr wrap="none" rtlCol="0">
              <a:spAutoFit/>
            </a:bodyPr>
            <a:lstStyle/>
            <a:p>
              <a:r>
                <a:rPr kumimoji="1" lang="ja-JP" altLang="en-US" dirty="0"/>
                <a:t>まだ余裕があるように見えるから「まだ行ける」というヒト　が推進派</a:t>
              </a:r>
            </a:p>
          </p:txBody>
        </p:sp>
        <p:sp>
          <p:nvSpPr>
            <p:cNvPr id="8" name="テキスト ボックス 7">
              <a:extLst>
                <a:ext uri="{FF2B5EF4-FFF2-40B4-BE49-F238E27FC236}">
                  <a16:creationId xmlns:a16="http://schemas.microsoft.com/office/drawing/2014/main" id="{FC164F53-587F-8CFF-047E-AE735D77B8A9}"/>
                </a:ext>
              </a:extLst>
            </p:cNvPr>
            <p:cNvSpPr txBox="1"/>
            <p:nvPr/>
          </p:nvSpPr>
          <p:spPr>
            <a:xfrm>
              <a:off x="1034142" y="3447543"/>
              <a:ext cx="6878806" cy="369332"/>
            </a:xfrm>
            <a:prstGeom prst="rect">
              <a:avLst/>
            </a:prstGeom>
            <a:noFill/>
          </p:spPr>
          <p:txBody>
            <a:bodyPr wrap="none" rtlCol="0">
              <a:spAutoFit/>
            </a:bodyPr>
            <a:lstStyle/>
            <a:p>
              <a:r>
                <a:rPr kumimoji="1" lang="ja-JP" altLang="en-US" dirty="0"/>
                <a:t>やめたら困るので「慎重に行きましょう」というヒト　が容認派</a:t>
              </a:r>
            </a:p>
          </p:txBody>
        </p:sp>
      </p:grpSp>
      <p:grpSp>
        <p:nvGrpSpPr>
          <p:cNvPr id="15" name="グループ化 14">
            <a:extLst>
              <a:ext uri="{FF2B5EF4-FFF2-40B4-BE49-F238E27FC236}">
                <a16:creationId xmlns:a16="http://schemas.microsoft.com/office/drawing/2014/main" id="{6498E7EA-16B3-BC54-7114-AE963ED67FDF}"/>
              </a:ext>
            </a:extLst>
          </p:cNvPr>
          <p:cNvGrpSpPr/>
          <p:nvPr/>
        </p:nvGrpSpPr>
        <p:grpSpPr>
          <a:xfrm>
            <a:off x="229613" y="3915162"/>
            <a:ext cx="9446774" cy="646331"/>
            <a:chOff x="359435" y="4609371"/>
            <a:chExt cx="9446774" cy="646331"/>
          </a:xfrm>
        </p:grpSpPr>
        <p:sp>
          <p:nvSpPr>
            <p:cNvPr id="10" name="テキスト ボックス 9">
              <a:extLst>
                <a:ext uri="{FF2B5EF4-FFF2-40B4-BE49-F238E27FC236}">
                  <a16:creationId xmlns:a16="http://schemas.microsoft.com/office/drawing/2014/main" id="{47489630-1984-71D9-D79D-4B1B2ECE006D}"/>
                </a:ext>
              </a:extLst>
            </p:cNvPr>
            <p:cNvSpPr txBox="1"/>
            <p:nvPr/>
          </p:nvSpPr>
          <p:spPr>
            <a:xfrm flipH="1">
              <a:off x="359435" y="4747870"/>
              <a:ext cx="4593565" cy="369332"/>
            </a:xfrm>
            <a:prstGeom prst="rect">
              <a:avLst/>
            </a:prstGeom>
            <a:noFill/>
            <a:ln>
              <a:noFill/>
            </a:ln>
          </p:spPr>
          <p:txBody>
            <a:bodyPr wrap="square" rtlCol="0">
              <a:spAutoFit/>
            </a:bodyPr>
            <a:lstStyle/>
            <a:p>
              <a:r>
                <a:rPr kumimoji="1" lang="ja-JP" altLang="en-US" dirty="0"/>
                <a:t>世界の破壊が顕在化したら手遅れである。</a:t>
              </a:r>
            </a:p>
          </p:txBody>
        </p:sp>
        <p:sp>
          <p:nvSpPr>
            <p:cNvPr id="11" name="テキスト ボックス 10">
              <a:extLst>
                <a:ext uri="{FF2B5EF4-FFF2-40B4-BE49-F238E27FC236}">
                  <a16:creationId xmlns:a16="http://schemas.microsoft.com/office/drawing/2014/main" id="{560B1D18-9503-865A-AB05-6DA168059A91}"/>
                </a:ext>
              </a:extLst>
            </p:cNvPr>
            <p:cNvSpPr txBox="1"/>
            <p:nvPr/>
          </p:nvSpPr>
          <p:spPr>
            <a:xfrm>
              <a:off x="5350934" y="4609371"/>
              <a:ext cx="4455275" cy="646331"/>
            </a:xfrm>
            <a:prstGeom prst="rect">
              <a:avLst/>
            </a:prstGeom>
            <a:noFill/>
          </p:spPr>
          <p:txBody>
            <a:bodyPr wrap="square" rtlCol="0">
              <a:spAutoFit/>
            </a:bodyPr>
            <a:lstStyle/>
            <a:p>
              <a:r>
                <a:rPr kumimoji="1" lang="ja-JP" altLang="en-US" dirty="0"/>
                <a:t>推進派の人たちも「もうやめよう」と</a:t>
              </a:r>
              <a:endParaRPr kumimoji="1" lang="en-US" altLang="ja-JP" dirty="0"/>
            </a:p>
            <a:p>
              <a:r>
                <a:rPr kumimoji="1" lang="ja-JP" altLang="en-US" dirty="0"/>
                <a:t>考える時点では手遅れである。</a:t>
              </a:r>
            </a:p>
          </p:txBody>
        </p:sp>
        <p:sp>
          <p:nvSpPr>
            <p:cNvPr id="12" name="テキスト ボックス 11">
              <a:extLst>
                <a:ext uri="{FF2B5EF4-FFF2-40B4-BE49-F238E27FC236}">
                  <a16:creationId xmlns:a16="http://schemas.microsoft.com/office/drawing/2014/main" id="{1205D6DD-97DA-DA4C-1105-F686F1964D83}"/>
                </a:ext>
              </a:extLst>
            </p:cNvPr>
            <p:cNvSpPr txBox="1"/>
            <p:nvPr/>
          </p:nvSpPr>
          <p:spPr>
            <a:xfrm>
              <a:off x="4905746" y="4701704"/>
              <a:ext cx="492443" cy="461665"/>
            </a:xfrm>
            <a:prstGeom prst="rect">
              <a:avLst/>
            </a:prstGeom>
            <a:noFill/>
          </p:spPr>
          <p:txBody>
            <a:bodyPr wrap="none" rtlCol="0">
              <a:spAutoFit/>
            </a:bodyPr>
            <a:lstStyle/>
            <a:p>
              <a:r>
                <a:rPr kumimoji="1" lang="ja-JP" altLang="en-US" sz="2400" dirty="0"/>
                <a:t>＝</a:t>
              </a:r>
            </a:p>
          </p:txBody>
        </p:sp>
      </p:grpSp>
      <p:sp>
        <p:nvSpPr>
          <p:cNvPr id="13" name="テキスト ボックス 12">
            <a:extLst>
              <a:ext uri="{FF2B5EF4-FFF2-40B4-BE49-F238E27FC236}">
                <a16:creationId xmlns:a16="http://schemas.microsoft.com/office/drawing/2014/main" id="{DE0331CE-3EA4-570F-80E7-FF6373C555E2}"/>
              </a:ext>
            </a:extLst>
          </p:cNvPr>
          <p:cNvSpPr txBox="1"/>
          <p:nvPr/>
        </p:nvSpPr>
        <p:spPr>
          <a:xfrm>
            <a:off x="751369" y="5062497"/>
            <a:ext cx="7802136" cy="369332"/>
          </a:xfrm>
          <a:prstGeom prst="rect">
            <a:avLst/>
          </a:prstGeom>
          <a:noFill/>
        </p:spPr>
        <p:txBody>
          <a:bodyPr wrap="none" rtlCol="0">
            <a:spAutoFit/>
          </a:bodyPr>
          <a:lstStyle/>
          <a:p>
            <a:r>
              <a:rPr kumimoji="1" lang="ja-JP" altLang="en-US" dirty="0"/>
              <a:t>だから、人類の進むべき方向を示す価値観・哲学・世界観が必要となる。</a:t>
            </a:r>
          </a:p>
        </p:txBody>
      </p:sp>
      <p:sp>
        <p:nvSpPr>
          <p:cNvPr id="14" name="テキスト ボックス 13">
            <a:extLst>
              <a:ext uri="{FF2B5EF4-FFF2-40B4-BE49-F238E27FC236}">
                <a16:creationId xmlns:a16="http://schemas.microsoft.com/office/drawing/2014/main" id="{494D14A8-DFC3-6EFA-2FD1-D321EB3CB14B}"/>
              </a:ext>
            </a:extLst>
          </p:cNvPr>
          <p:cNvSpPr txBox="1"/>
          <p:nvPr/>
        </p:nvSpPr>
        <p:spPr>
          <a:xfrm>
            <a:off x="751369" y="5550784"/>
            <a:ext cx="8634095" cy="369332"/>
          </a:xfrm>
          <a:prstGeom prst="rect">
            <a:avLst/>
          </a:prstGeom>
          <a:noFill/>
        </p:spPr>
        <p:txBody>
          <a:bodyPr wrap="none" rtlCol="0">
            <a:spAutoFit/>
          </a:bodyPr>
          <a:lstStyle/>
          <a:p>
            <a:r>
              <a:rPr kumimoji="1" lang="ja-JP" altLang="en-US" dirty="0"/>
              <a:t>産業革命以降の</a:t>
            </a:r>
            <a:r>
              <a:rPr kumimoji="1" lang="en-US" altLang="ja-JP" dirty="0"/>
              <a:t>200</a:t>
            </a:r>
            <a:r>
              <a:rPr kumimoji="1" lang="ja-JP" altLang="en-US" dirty="0"/>
              <a:t>年で人類の価値観の先導者が宗教から経済にとって代わった。</a:t>
            </a:r>
          </a:p>
        </p:txBody>
      </p:sp>
      <p:sp>
        <p:nvSpPr>
          <p:cNvPr id="17" name="テキスト ボックス 16">
            <a:extLst>
              <a:ext uri="{FF2B5EF4-FFF2-40B4-BE49-F238E27FC236}">
                <a16:creationId xmlns:a16="http://schemas.microsoft.com/office/drawing/2014/main" id="{7CBDB14B-9DDD-A700-3D66-FC71E13ECB13}"/>
              </a:ext>
            </a:extLst>
          </p:cNvPr>
          <p:cNvSpPr txBox="1"/>
          <p:nvPr/>
        </p:nvSpPr>
        <p:spPr>
          <a:xfrm>
            <a:off x="751369" y="6039071"/>
            <a:ext cx="8263801" cy="646331"/>
          </a:xfrm>
          <a:prstGeom prst="rect">
            <a:avLst/>
          </a:prstGeom>
          <a:noFill/>
        </p:spPr>
        <p:txBody>
          <a:bodyPr wrap="none" rtlCol="0">
            <a:spAutoFit/>
          </a:bodyPr>
          <a:lstStyle/>
          <a:p>
            <a:r>
              <a:rPr kumimoji="1" lang="ja-JP" altLang="en-US" dirty="0"/>
              <a:t>現時点の経済社会は唯物論を教条とする科学教を信仰している　</a:t>
            </a:r>
            <a:endParaRPr kumimoji="1" lang="en-US" altLang="ja-JP" dirty="0"/>
          </a:p>
          <a:p>
            <a:r>
              <a:rPr kumimoji="1" lang="ja-JP" altLang="en-US" dirty="0"/>
              <a:t>（科学には合理性以外の価値基準がないので、唯物的世界観しかあり得ない）</a:t>
            </a:r>
          </a:p>
        </p:txBody>
      </p:sp>
      <p:sp>
        <p:nvSpPr>
          <p:cNvPr id="9" name="テキスト ボックス 8">
            <a:extLst>
              <a:ext uri="{FF2B5EF4-FFF2-40B4-BE49-F238E27FC236}">
                <a16:creationId xmlns:a16="http://schemas.microsoft.com/office/drawing/2014/main" id="{E9E8FE9F-C246-E1DF-CF5C-F2C954BEF6AE}"/>
              </a:ext>
            </a:extLst>
          </p:cNvPr>
          <p:cNvSpPr txBox="1"/>
          <p:nvPr/>
        </p:nvSpPr>
        <p:spPr>
          <a:xfrm>
            <a:off x="1518921" y="4653826"/>
            <a:ext cx="5929828" cy="307777"/>
          </a:xfrm>
          <a:prstGeom prst="rect">
            <a:avLst/>
          </a:prstGeom>
          <a:noFill/>
        </p:spPr>
        <p:txBody>
          <a:bodyPr wrap="none" rtlCol="0">
            <a:spAutoFit/>
          </a:bodyPr>
          <a:lstStyle/>
          <a:p>
            <a:r>
              <a:rPr kumimoji="1" lang="ja-JP" altLang="en-US" sz="1400" dirty="0"/>
              <a:t>複雑系が変化する時は、破綻して現状を維持できなくなった時だから。</a:t>
            </a:r>
          </a:p>
        </p:txBody>
      </p:sp>
    </p:spTree>
    <p:extLst>
      <p:ext uri="{BB962C8B-B14F-4D97-AF65-F5344CB8AC3E}">
        <p14:creationId xmlns:p14="http://schemas.microsoft.com/office/powerpoint/2010/main" val="112497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EF63292-2DF9-54C6-4E92-AD227B96D88C}"/>
              </a:ext>
            </a:extLst>
          </p:cNvPr>
          <p:cNvSpPr>
            <a:spLocks noGrp="1"/>
          </p:cNvSpPr>
          <p:nvPr>
            <p:ph type="sldNum" sz="quarter" idx="12"/>
          </p:nvPr>
        </p:nvSpPr>
        <p:spPr/>
        <p:txBody>
          <a:bodyPr/>
          <a:lstStyle/>
          <a:p>
            <a:fld id="{F5D81AAA-B8A2-4E04-929A-4E362615B7C5}"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9C34000F-4292-1BBE-8448-75A977839433}"/>
              </a:ext>
            </a:extLst>
          </p:cNvPr>
          <p:cNvSpPr txBox="1"/>
          <p:nvPr/>
        </p:nvSpPr>
        <p:spPr>
          <a:xfrm>
            <a:off x="390641" y="447042"/>
            <a:ext cx="9243216" cy="5909310"/>
          </a:xfrm>
          <a:prstGeom prst="rect">
            <a:avLst/>
          </a:prstGeom>
          <a:noFill/>
        </p:spPr>
        <p:txBody>
          <a:bodyPr wrap="square" rtlCol="0">
            <a:spAutoFit/>
          </a:bodyPr>
          <a:lstStyle/>
          <a:p>
            <a:r>
              <a:rPr kumimoji="1" lang="ja-JP" altLang="en-US" dirty="0"/>
              <a:t>宗教から権力をとりあげた「近代社会」は、その根拠、価値基準を</a:t>
            </a:r>
            <a:endParaRPr kumimoji="1" lang="en-US" altLang="ja-JP" dirty="0"/>
          </a:p>
          <a:p>
            <a:r>
              <a:rPr kumimoji="1" lang="ja-JP" altLang="en-US" dirty="0"/>
              <a:t>理性（の名のもとに科学）に求めた。</a:t>
            </a:r>
            <a:endParaRPr kumimoji="1" lang="en-US" altLang="ja-JP" dirty="0"/>
          </a:p>
          <a:p>
            <a:endParaRPr kumimoji="1" lang="en-US" altLang="ja-JP" dirty="0"/>
          </a:p>
          <a:p>
            <a:r>
              <a:rPr kumimoji="1" lang="ja-JP" altLang="en-US" dirty="0"/>
              <a:t>しかし、感性と違い、理性は善悪の判断基準を持たない。</a:t>
            </a:r>
            <a:endParaRPr kumimoji="1" lang="en-US" altLang="ja-JP" dirty="0"/>
          </a:p>
          <a:p>
            <a:endParaRPr kumimoji="1" lang="en-US" altLang="ja-JP" dirty="0"/>
          </a:p>
          <a:p>
            <a:r>
              <a:rPr kumimoji="1" lang="ja-JP" altLang="en-US" dirty="0"/>
              <a:t>よって、万人に共通する価値基準である貨幣価値の大小を、その価値基準とした。</a:t>
            </a:r>
            <a:endParaRPr kumimoji="1" lang="en-US" altLang="ja-JP" dirty="0"/>
          </a:p>
          <a:p>
            <a:r>
              <a:rPr kumimoji="1" lang="ja-JP" altLang="en-US" dirty="0"/>
              <a:t>（というか、おそらく流れで半自動的にそうなり、誰も文句を言わなかった。）</a:t>
            </a:r>
            <a:endParaRPr kumimoji="1" lang="en-US" altLang="ja-JP" dirty="0"/>
          </a:p>
          <a:p>
            <a:endParaRPr kumimoji="1" lang="en-US" altLang="ja-JP" dirty="0"/>
          </a:p>
          <a:p>
            <a:r>
              <a:rPr kumimoji="1" lang="ja-JP" altLang="en-US" dirty="0"/>
              <a:t>科学者が倫理観（理性ではなく、感性）を有していれば、アインシュタインのように</a:t>
            </a:r>
            <a:endParaRPr kumimoji="1" lang="en-US" altLang="ja-JP" dirty="0"/>
          </a:p>
          <a:p>
            <a:r>
              <a:rPr kumimoji="1" lang="ja-JP" altLang="en-US" dirty="0"/>
              <a:t>反対したはず。</a:t>
            </a:r>
            <a:endParaRPr kumimoji="1" lang="en-US" altLang="ja-JP" dirty="0"/>
          </a:p>
          <a:p>
            <a:endParaRPr kumimoji="1" lang="en-US" altLang="ja-JP" dirty="0"/>
          </a:p>
          <a:p>
            <a:r>
              <a:rPr kumimoji="1" lang="ja-JP" altLang="en-US" dirty="0"/>
              <a:t>でも、オッペンハイマーのように科学的好奇心と名声のために反対しなかった科学者が大半であった。そして今も大半の科学者が、科学は崇高であり、それが得た知識をどのように使うかは、科学者ではなく技術者の責任である、という無責任な態度をとっている（昔の僕も本気でそう考えていました）。</a:t>
            </a:r>
            <a:endParaRPr kumimoji="1" lang="en-US" altLang="ja-JP" dirty="0"/>
          </a:p>
          <a:p>
            <a:endParaRPr kumimoji="1" lang="en-US" altLang="ja-JP" dirty="0"/>
          </a:p>
          <a:p>
            <a:r>
              <a:rPr kumimoji="1" lang="ja-JP" altLang="en-US" dirty="0"/>
              <a:t>社会の進むべき方向を指導した宗教に代わって、科学が近代社会の発展を指導してきた。しかし、その実態は経済至上主義による生態系の搾取と破壊であった。</a:t>
            </a:r>
            <a:endParaRPr kumimoji="1" lang="en-US" altLang="ja-JP" dirty="0"/>
          </a:p>
          <a:p>
            <a:r>
              <a:rPr kumimoji="1" lang="ja-JP" altLang="en-US" dirty="0"/>
              <a:t>価値基準をもたない科学は、唯物的世界観を教条として、「科学的合理性」というワードで社会を指導しているつもりであるが、価値基準が無いことに変わりはなく、経済至上主義を野放しにして、その庇護を受けているにすぎない。</a:t>
            </a:r>
            <a:endParaRPr kumimoji="1" lang="en-US" altLang="ja-JP" dirty="0"/>
          </a:p>
        </p:txBody>
      </p:sp>
    </p:spTree>
    <p:extLst>
      <p:ext uri="{BB962C8B-B14F-4D97-AF65-F5344CB8AC3E}">
        <p14:creationId xmlns:p14="http://schemas.microsoft.com/office/powerpoint/2010/main" val="630977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105FDE4-64B1-9B9A-E0E6-055EF74CDE49}"/>
              </a:ext>
            </a:extLst>
          </p:cNvPr>
          <p:cNvSpPr>
            <a:spLocks noGrp="1"/>
          </p:cNvSpPr>
          <p:nvPr>
            <p:ph type="sldNum" sz="quarter" idx="12"/>
          </p:nvPr>
        </p:nvSpPr>
        <p:spPr/>
        <p:txBody>
          <a:bodyPr/>
          <a:lstStyle/>
          <a:p>
            <a:fld id="{F5D81AAA-B8A2-4E04-929A-4E362615B7C5}"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03CAB22C-CCFA-E2F1-79AB-8D0CEFDC983D}"/>
              </a:ext>
            </a:extLst>
          </p:cNvPr>
          <p:cNvSpPr txBox="1"/>
          <p:nvPr/>
        </p:nvSpPr>
        <p:spPr>
          <a:xfrm>
            <a:off x="566058" y="457200"/>
            <a:ext cx="2492990" cy="400110"/>
          </a:xfrm>
          <a:prstGeom prst="rect">
            <a:avLst/>
          </a:prstGeom>
          <a:noFill/>
        </p:spPr>
        <p:txBody>
          <a:bodyPr wrap="none" rtlCol="0">
            <a:spAutoFit/>
          </a:bodyPr>
          <a:lstStyle/>
          <a:p>
            <a:r>
              <a:rPr kumimoji="1" lang="ja-JP" altLang="en-US" sz="2000" dirty="0"/>
              <a:t>人類に必要なもの：</a:t>
            </a:r>
          </a:p>
        </p:txBody>
      </p:sp>
      <p:sp>
        <p:nvSpPr>
          <p:cNvPr id="4" name="テキスト ボックス 3">
            <a:extLst>
              <a:ext uri="{FF2B5EF4-FFF2-40B4-BE49-F238E27FC236}">
                <a16:creationId xmlns:a16="http://schemas.microsoft.com/office/drawing/2014/main" id="{32E7E556-DB74-E9FF-11EA-BBEAC21CE506}"/>
              </a:ext>
            </a:extLst>
          </p:cNvPr>
          <p:cNvSpPr txBox="1"/>
          <p:nvPr/>
        </p:nvSpPr>
        <p:spPr>
          <a:xfrm>
            <a:off x="315686" y="1120639"/>
            <a:ext cx="3185487" cy="369332"/>
          </a:xfrm>
          <a:prstGeom prst="rect">
            <a:avLst/>
          </a:prstGeom>
          <a:noFill/>
        </p:spPr>
        <p:txBody>
          <a:bodyPr wrap="none" rtlCol="0">
            <a:spAutoFit/>
          </a:bodyPr>
          <a:lstStyle/>
          <a:p>
            <a:r>
              <a:rPr kumimoji="1" lang="ja-JP" altLang="en-US" dirty="0"/>
              <a:t>１）生態系への負荷を減らす</a:t>
            </a:r>
          </a:p>
        </p:txBody>
      </p:sp>
      <p:sp>
        <p:nvSpPr>
          <p:cNvPr id="5" name="テキスト ボックス 4">
            <a:extLst>
              <a:ext uri="{FF2B5EF4-FFF2-40B4-BE49-F238E27FC236}">
                <a16:creationId xmlns:a16="http://schemas.microsoft.com/office/drawing/2014/main" id="{08E9478B-4F10-828F-FD46-161DFB1B693A}"/>
              </a:ext>
            </a:extLst>
          </p:cNvPr>
          <p:cNvSpPr txBox="1"/>
          <p:nvPr/>
        </p:nvSpPr>
        <p:spPr>
          <a:xfrm>
            <a:off x="315686" y="3168479"/>
            <a:ext cx="1800493" cy="369332"/>
          </a:xfrm>
          <a:prstGeom prst="rect">
            <a:avLst/>
          </a:prstGeom>
          <a:noFill/>
        </p:spPr>
        <p:txBody>
          <a:bodyPr wrap="none" rtlCol="0">
            <a:spAutoFit/>
          </a:bodyPr>
          <a:lstStyle/>
          <a:p>
            <a:r>
              <a:rPr kumimoji="1" lang="ja-JP" altLang="en-US" dirty="0"/>
              <a:t>２）足るを知る</a:t>
            </a:r>
          </a:p>
        </p:txBody>
      </p:sp>
      <p:sp>
        <p:nvSpPr>
          <p:cNvPr id="6" name="テキスト ボックス 5">
            <a:extLst>
              <a:ext uri="{FF2B5EF4-FFF2-40B4-BE49-F238E27FC236}">
                <a16:creationId xmlns:a16="http://schemas.microsoft.com/office/drawing/2014/main" id="{AA5554E1-DB29-6E3A-AA36-A419A38013B4}"/>
              </a:ext>
            </a:extLst>
          </p:cNvPr>
          <p:cNvSpPr txBox="1"/>
          <p:nvPr/>
        </p:nvSpPr>
        <p:spPr>
          <a:xfrm>
            <a:off x="315686" y="4192326"/>
            <a:ext cx="5724644" cy="369332"/>
          </a:xfrm>
          <a:prstGeom prst="rect">
            <a:avLst/>
          </a:prstGeom>
          <a:noFill/>
        </p:spPr>
        <p:txBody>
          <a:bodyPr wrap="none" rtlCol="0">
            <a:spAutoFit/>
          </a:bodyPr>
          <a:lstStyle/>
          <a:p>
            <a:r>
              <a:rPr kumimoji="1" lang="ja-JP" altLang="en-US" dirty="0"/>
              <a:t>３）自らの存在の目的を知り、そのために生きること</a:t>
            </a:r>
          </a:p>
        </p:txBody>
      </p:sp>
      <p:sp>
        <p:nvSpPr>
          <p:cNvPr id="7" name="テキスト ボックス 6">
            <a:extLst>
              <a:ext uri="{FF2B5EF4-FFF2-40B4-BE49-F238E27FC236}">
                <a16:creationId xmlns:a16="http://schemas.microsoft.com/office/drawing/2014/main" id="{01098F2F-D293-B96F-95D3-5D12C6410094}"/>
              </a:ext>
            </a:extLst>
          </p:cNvPr>
          <p:cNvSpPr txBox="1"/>
          <p:nvPr/>
        </p:nvSpPr>
        <p:spPr>
          <a:xfrm>
            <a:off x="869683" y="3604881"/>
            <a:ext cx="8494633" cy="369332"/>
          </a:xfrm>
          <a:prstGeom prst="rect">
            <a:avLst/>
          </a:prstGeom>
          <a:noFill/>
        </p:spPr>
        <p:txBody>
          <a:bodyPr wrap="none" rtlCol="0">
            <a:spAutoFit/>
          </a:bodyPr>
          <a:lstStyle/>
          <a:p>
            <a:r>
              <a:rPr kumimoji="1" lang="ja-JP" altLang="en-US" dirty="0"/>
              <a:t>５人前の食糧を食べて満腹になることでしか幸福感を感じられないことの愚かさ</a:t>
            </a:r>
          </a:p>
        </p:txBody>
      </p:sp>
      <p:sp>
        <p:nvSpPr>
          <p:cNvPr id="8" name="テキスト ボックス 7">
            <a:extLst>
              <a:ext uri="{FF2B5EF4-FFF2-40B4-BE49-F238E27FC236}">
                <a16:creationId xmlns:a16="http://schemas.microsoft.com/office/drawing/2014/main" id="{BBE6FD79-D068-7562-5724-0ECFE67C4CB0}"/>
              </a:ext>
            </a:extLst>
          </p:cNvPr>
          <p:cNvSpPr txBox="1"/>
          <p:nvPr/>
        </p:nvSpPr>
        <p:spPr>
          <a:xfrm>
            <a:off x="869683" y="4663226"/>
            <a:ext cx="7664717" cy="646331"/>
          </a:xfrm>
          <a:prstGeom prst="rect">
            <a:avLst/>
          </a:prstGeom>
          <a:noFill/>
        </p:spPr>
        <p:txBody>
          <a:bodyPr wrap="square" rtlCol="0">
            <a:spAutoFit/>
          </a:bodyPr>
          <a:lstStyle/>
          <a:p>
            <a:r>
              <a:rPr kumimoji="1" lang="ja-JP" altLang="en-US" dirty="0"/>
              <a:t>世界の部品である我々は、世界（結果としてジブン）を善くするために存在している。</a:t>
            </a:r>
          </a:p>
        </p:txBody>
      </p:sp>
      <p:sp>
        <p:nvSpPr>
          <p:cNvPr id="9" name="テキスト ボックス 8">
            <a:extLst>
              <a:ext uri="{FF2B5EF4-FFF2-40B4-BE49-F238E27FC236}">
                <a16:creationId xmlns:a16="http://schemas.microsoft.com/office/drawing/2014/main" id="{C1D0F809-677F-4E78-3EF1-DE01FCB7AA61}"/>
              </a:ext>
            </a:extLst>
          </p:cNvPr>
          <p:cNvSpPr txBox="1"/>
          <p:nvPr/>
        </p:nvSpPr>
        <p:spPr>
          <a:xfrm>
            <a:off x="869683" y="1557041"/>
            <a:ext cx="5724644" cy="369332"/>
          </a:xfrm>
          <a:prstGeom prst="rect">
            <a:avLst/>
          </a:prstGeom>
          <a:noFill/>
        </p:spPr>
        <p:txBody>
          <a:bodyPr wrap="none" rtlCol="0">
            <a:spAutoFit/>
          </a:bodyPr>
          <a:lstStyle/>
          <a:p>
            <a:r>
              <a:rPr kumimoji="1" lang="ja-JP" altLang="en-US" dirty="0"/>
              <a:t>原発は環境負荷が最大＝</a:t>
            </a:r>
            <a:r>
              <a:rPr kumimoji="1" lang="ja-JP" altLang="en-US" sz="1800" dirty="0"/>
              <a:t>放射性廃棄物</a:t>
            </a:r>
            <a:r>
              <a:rPr kumimoji="1" lang="ja-JP" altLang="en-US" dirty="0"/>
              <a:t>の処分法がない</a:t>
            </a:r>
          </a:p>
        </p:txBody>
      </p:sp>
      <p:sp>
        <p:nvSpPr>
          <p:cNvPr id="10" name="テキスト ボックス 9">
            <a:extLst>
              <a:ext uri="{FF2B5EF4-FFF2-40B4-BE49-F238E27FC236}">
                <a16:creationId xmlns:a16="http://schemas.microsoft.com/office/drawing/2014/main" id="{D1A727CD-5810-9468-3FAE-2170C974402B}"/>
              </a:ext>
            </a:extLst>
          </p:cNvPr>
          <p:cNvSpPr txBox="1"/>
          <p:nvPr/>
        </p:nvSpPr>
        <p:spPr>
          <a:xfrm>
            <a:off x="498361" y="5532059"/>
            <a:ext cx="8909277" cy="923330"/>
          </a:xfrm>
          <a:prstGeom prst="rect">
            <a:avLst/>
          </a:prstGeom>
          <a:noFill/>
        </p:spPr>
        <p:txBody>
          <a:bodyPr wrap="square" rtlCol="0">
            <a:spAutoFit/>
          </a:bodyPr>
          <a:lstStyle/>
          <a:p>
            <a:r>
              <a:rPr kumimoji="1" lang="ja-JP" altLang="en-US" dirty="0"/>
              <a:t>これまでの科学技術の発展によって得た知識と知恵をもって、省エネで、こじんまりとして、欲深くなく、健康な生活を送る。</a:t>
            </a:r>
            <a:endParaRPr kumimoji="1" lang="en-US" altLang="ja-JP" dirty="0"/>
          </a:p>
          <a:p>
            <a:r>
              <a:rPr kumimoji="1" lang="ja-JP" altLang="en-US" dirty="0"/>
              <a:t>地産地消すると、領土は富ではなくなる（輸出しないから）。</a:t>
            </a:r>
          </a:p>
        </p:txBody>
      </p:sp>
      <p:sp>
        <p:nvSpPr>
          <p:cNvPr id="11" name="テキスト ボックス 10">
            <a:extLst>
              <a:ext uri="{FF2B5EF4-FFF2-40B4-BE49-F238E27FC236}">
                <a16:creationId xmlns:a16="http://schemas.microsoft.com/office/drawing/2014/main" id="{61924DAA-75FD-E385-1BD2-6EB787303139}"/>
              </a:ext>
            </a:extLst>
          </p:cNvPr>
          <p:cNvSpPr txBox="1"/>
          <p:nvPr/>
        </p:nvSpPr>
        <p:spPr>
          <a:xfrm>
            <a:off x="326333" y="1921377"/>
            <a:ext cx="9343447" cy="1169551"/>
          </a:xfrm>
          <a:prstGeom prst="rect">
            <a:avLst/>
          </a:prstGeom>
          <a:noFill/>
        </p:spPr>
        <p:txBody>
          <a:bodyPr wrap="square" rtlCol="0">
            <a:spAutoFit/>
          </a:bodyPr>
          <a:lstStyle/>
          <a:p>
            <a:r>
              <a:rPr kumimoji="1" lang="ja-JP" altLang="en-US" sz="1400" dirty="0"/>
              <a:t>深い穴を掘って埋めてしまう地層処分（ </a:t>
            </a:r>
            <a:r>
              <a:rPr kumimoji="1" lang="en-US" altLang="ja-JP" sz="1400" dirty="0" err="1"/>
              <a:t>NUMO</a:t>
            </a:r>
            <a:r>
              <a:rPr kumimoji="1" lang="en-US" altLang="ja-JP" sz="1400" dirty="0"/>
              <a:t> </a:t>
            </a:r>
            <a:r>
              <a:rPr kumimoji="1" lang="ja-JP" altLang="en-US" sz="1400" dirty="0"/>
              <a:t>）は危険であり、実施するべきでない。</a:t>
            </a:r>
            <a:endParaRPr kumimoji="1" lang="en-US" altLang="ja-JP" sz="1400" dirty="0"/>
          </a:p>
          <a:p>
            <a:r>
              <a:rPr kumimoji="1" lang="ja-JP" altLang="en-US" sz="1400" dirty="0"/>
              <a:t>　理由：日本列島の地質構造は不安定であり、数万年の間安定に維持されることが期待できる地質構造は存在しない。したがって、保管中の地質変動によって埋設した放射性廃棄物を堀り起こせなくなって管理できなくなる。保管容器が破損して地下水が汚染される事態を回避できない。核廃棄物を地表で保管するべきである。地上で保管・管理できないのであれば、これ以上の放射性廃棄物の生成を止めるべきである。</a:t>
            </a:r>
            <a:endParaRPr kumimoji="1" lang="en-US" altLang="ja-JP" sz="1400" dirty="0"/>
          </a:p>
        </p:txBody>
      </p:sp>
    </p:spTree>
    <p:extLst>
      <p:ext uri="{BB962C8B-B14F-4D97-AF65-F5344CB8AC3E}">
        <p14:creationId xmlns:p14="http://schemas.microsoft.com/office/powerpoint/2010/main" val="309589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4305570-6833-3775-96A1-BDA857063F07}"/>
              </a:ext>
            </a:extLst>
          </p:cNvPr>
          <p:cNvSpPr>
            <a:spLocks noGrp="1"/>
          </p:cNvSpPr>
          <p:nvPr>
            <p:ph type="sldNum" sz="quarter" idx="12"/>
          </p:nvPr>
        </p:nvSpPr>
        <p:spPr/>
        <p:txBody>
          <a:bodyPr/>
          <a:lstStyle/>
          <a:p>
            <a:fld id="{F5D81AAA-B8A2-4E04-929A-4E362615B7C5}" type="slidenum">
              <a:rPr kumimoji="1" lang="ja-JP" altLang="en-US" smtClean="0"/>
              <a:t>9</a:t>
            </a:fld>
            <a:endParaRPr kumimoji="1" lang="ja-JP" altLang="en-US"/>
          </a:p>
        </p:txBody>
      </p:sp>
      <p:sp>
        <p:nvSpPr>
          <p:cNvPr id="11" name="テキスト ボックス 10">
            <a:extLst>
              <a:ext uri="{FF2B5EF4-FFF2-40B4-BE49-F238E27FC236}">
                <a16:creationId xmlns:a16="http://schemas.microsoft.com/office/drawing/2014/main" id="{1E796893-CC38-353A-A8BE-ED588AAF937C}"/>
              </a:ext>
            </a:extLst>
          </p:cNvPr>
          <p:cNvSpPr txBox="1"/>
          <p:nvPr/>
        </p:nvSpPr>
        <p:spPr>
          <a:xfrm>
            <a:off x="335075" y="403752"/>
            <a:ext cx="3185487" cy="369332"/>
          </a:xfrm>
          <a:prstGeom prst="rect">
            <a:avLst/>
          </a:prstGeom>
          <a:noFill/>
        </p:spPr>
        <p:txBody>
          <a:bodyPr wrap="none" rtlCol="0">
            <a:spAutoFit/>
          </a:bodyPr>
          <a:lstStyle/>
          <a:p>
            <a:r>
              <a:rPr kumimoji="1" lang="ja-JP" altLang="en-US" dirty="0"/>
              <a:t>課題は、医療サービスの提供</a:t>
            </a:r>
          </a:p>
        </p:txBody>
      </p:sp>
      <p:sp>
        <p:nvSpPr>
          <p:cNvPr id="12" name="テキスト ボックス 11">
            <a:extLst>
              <a:ext uri="{FF2B5EF4-FFF2-40B4-BE49-F238E27FC236}">
                <a16:creationId xmlns:a16="http://schemas.microsoft.com/office/drawing/2014/main" id="{C60C7844-637B-C134-96DA-508A5E6CE0AF}"/>
              </a:ext>
            </a:extLst>
          </p:cNvPr>
          <p:cNvSpPr txBox="1"/>
          <p:nvPr/>
        </p:nvSpPr>
        <p:spPr>
          <a:xfrm>
            <a:off x="849085" y="1088570"/>
            <a:ext cx="7848599" cy="923330"/>
          </a:xfrm>
          <a:prstGeom prst="rect">
            <a:avLst/>
          </a:prstGeom>
          <a:noFill/>
        </p:spPr>
        <p:txBody>
          <a:bodyPr wrap="square" rtlCol="0">
            <a:spAutoFit/>
          </a:bodyPr>
          <a:lstStyle/>
          <a:p>
            <a:r>
              <a:rPr kumimoji="1" lang="ja-JP" altLang="en-US" dirty="0"/>
              <a:t>生き物は本来、健康に生きるようにできている。</a:t>
            </a:r>
            <a:endParaRPr kumimoji="1" lang="en-US" altLang="ja-JP" dirty="0"/>
          </a:p>
          <a:p>
            <a:endParaRPr kumimoji="1" lang="en-US" altLang="ja-JP" dirty="0"/>
          </a:p>
          <a:p>
            <a:r>
              <a:rPr kumimoji="1" lang="ja-JP" altLang="en-US" dirty="0"/>
              <a:t>生活習慣を改善し、食べるべき食材を適量食すれば、基本的に健康である。</a:t>
            </a:r>
          </a:p>
        </p:txBody>
      </p:sp>
      <p:sp>
        <p:nvSpPr>
          <p:cNvPr id="3" name="テキスト ボックス 2">
            <a:extLst>
              <a:ext uri="{FF2B5EF4-FFF2-40B4-BE49-F238E27FC236}">
                <a16:creationId xmlns:a16="http://schemas.microsoft.com/office/drawing/2014/main" id="{2CDD3E76-22C2-D7E9-874A-1F23B53440AD}"/>
              </a:ext>
            </a:extLst>
          </p:cNvPr>
          <p:cNvSpPr txBox="1"/>
          <p:nvPr/>
        </p:nvSpPr>
        <p:spPr>
          <a:xfrm>
            <a:off x="424543" y="2257853"/>
            <a:ext cx="7109639" cy="923330"/>
          </a:xfrm>
          <a:prstGeom prst="rect">
            <a:avLst/>
          </a:prstGeom>
          <a:noFill/>
        </p:spPr>
        <p:txBody>
          <a:bodyPr wrap="none" rtlCol="0">
            <a:spAutoFit/>
          </a:bodyPr>
          <a:lstStyle/>
          <a:p>
            <a:r>
              <a:rPr kumimoji="1" lang="ja-JP" altLang="en-US" dirty="0"/>
              <a:t>社会的医療サービスは、事故等での外傷を修復する外科サービス</a:t>
            </a:r>
            <a:endParaRPr kumimoji="1" lang="en-US" altLang="ja-JP" dirty="0"/>
          </a:p>
          <a:p>
            <a:r>
              <a:rPr kumimoji="1" lang="ja-JP" altLang="en-US" dirty="0"/>
              <a:t>　　　　　　　　　　　遺伝的疾患による小児医療</a:t>
            </a:r>
            <a:endParaRPr kumimoji="1" lang="en-US" altLang="ja-JP" dirty="0"/>
          </a:p>
          <a:p>
            <a:r>
              <a:rPr kumimoji="1" lang="ja-JP" altLang="en-US" dirty="0"/>
              <a:t>等の、日常生活では対応できないサービスに集中するべき。</a:t>
            </a:r>
          </a:p>
        </p:txBody>
      </p:sp>
      <p:sp>
        <p:nvSpPr>
          <p:cNvPr id="4" name="テキスト ボックス 3">
            <a:extLst>
              <a:ext uri="{FF2B5EF4-FFF2-40B4-BE49-F238E27FC236}">
                <a16:creationId xmlns:a16="http://schemas.microsoft.com/office/drawing/2014/main" id="{5ED1DD42-0732-61F0-7888-3E003B45B60F}"/>
              </a:ext>
            </a:extLst>
          </p:cNvPr>
          <p:cNvSpPr txBox="1"/>
          <p:nvPr/>
        </p:nvSpPr>
        <p:spPr>
          <a:xfrm>
            <a:off x="495299" y="3446354"/>
            <a:ext cx="6968125" cy="369332"/>
          </a:xfrm>
          <a:prstGeom prst="rect">
            <a:avLst/>
          </a:prstGeom>
          <a:noFill/>
        </p:spPr>
        <p:txBody>
          <a:bodyPr wrap="square" rtlCol="0">
            <a:spAutoFit/>
          </a:bodyPr>
          <a:lstStyle/>
          <a:p>
            <a:r>
              <a:rPr kumimoji="1" lang="ja-JP" altLang="en-US" dirty="0"/>
              <a:t>生き物は、いつか死にます。死んでいないから「生きて」いる。</a:t>
            </a:r>
          </a:p>
        </p:txBody>
      </p:sp>
      <p:sp>
        <p:nvSpPr>
          <p:cNvPr id="5" name="テキスト ボックス 4">
            <a:extLst>
              <a:ext uri="{FF2B5EF4-FFF2-40B4-BE49-F238E27FC236}">
                <a16:creationId xmlns:a16="http://schemas.microsoft.com/office/drawing/2014/main" id="{B833938E-4508-3A2F-A37D-3DA79683A6BA}"/>
              </a:ext>
            </a:extLst>
          </p:cNvPr>
          <p:cNvSpPr txBox="1"/>
          <p:nvPr/>
        </p:nvSpPr>
        <p:spPr>
          <a:xfrm>
            <a:off x="507231" y="3918099"/>
            <a:ext cx="4570482" cy="369332"/>
          </a:xfrm>
          <a:prstGeom prst="rect">
            <a:avLst/>
          </a:prstGeom>
          <a:noFill/>
        </p:spPr>
        <p:txBody>
          <a:bodyPr wrap="none" rtlCol="0">
            <a:spAutoFit/>
          </a:bodyPr>
          <a:lstStyle/>
          <a:p>
            <a:r>
              <a:rPr kumimoji="1" lang="ja-JP" altLang="en-US" dirty="0"/>
              <a:t>死を受け入れる社会的教育が必要である。</a:t>
            </a:r>
          </a:p>
        </p:txBody>
      </p:sp>
      <p:sp>
        <p:nvSpPr>
          <p:cNvPr id="6" name="テキスト ボックス 5">
            <a:extLst>
              <a:ext uri="{FF2B5EF4-FFF2-40B4-BE49-F238E27FC236}">
                <a16:creationId xmlns:a16="http://schemas.microsoft.com/office/drawing/2014/main" id="{ADEA74CE-5556-FB70-27E8-060D0B1CD59C}"/>
              </a:ext>
            </a:extLst>
          </p:cNvPr>
          <p:cNvSpPr txBox="1"/>
          <p:nvPr/>
        </p:nvSpPr>
        <p:spPr>
          <a:xfrm>
            <a:off x="507231" y="4389844"/>
            <a:ext cx="7802136" cy="369332"/>
          </a:xfrm>
          <a:prstGeom prst="rect">
            <a:avLst/>
          </a:prstGeom>
          <a:noFill/>
        </p:spPr>
        <p:txBody>
          <a:bodyPr wrap="none" rtlCol="0">
            <a:spAutoFit/>
          </a:bodyPr>
          <a:lstStyle/>
          <a:p>
            <a:r>
              <a:rPr kumimoji="1" lang="ja-JP" altLang="en-US" dirty="0"/>
              <a:t>唯物論である科学教では、死は敗北であり、死んだら無となるしかない。</a:t>
            </a:r>
          </a:p>
        </p:txBody>
      </p:sp>
      <p:sp>
        <p:nvSpPr>
          <p:cNvPr id="7" name="テキスト ボックス 6">
            <a:extLst>
              <a:ext uri="{FF2B5EF4-FFF2-40B4-BE49-F238E27FC236}">
                <a16:creationId xmlns:a16="http://schemas.microsoft.com/office/drawing/2014/main" id="{4C51835D-63C3-73C4-8FC5-04231F3F8F20}"/>
              </a:ext>
            </a:extLst>
          </p:cNvPr>
          <p:cNvSpPr txBox="1"/>
          <p:nvPr/>
        </p:nvSpPr>
        <p:spPr>
          <a:xfrm>
            <a:off x="424543" y="5559127"/>
            <a:ext cx="8729664" cy="923330"/>
          </a:xfrm>
          <a:prstGeom prst="rect">
            <a:avLst/>
          </a:prstGeom>
          <a:noFill/>
        </p:spPr>
        <p:txBody>
          <a:bodyPr wrap="square" rtlCol="0">
            <a:spAutoFit/>
          </a:bodyPr>
          <a:lstStyle/>
          <a:p>
            <a:r>
              <a:rPr kumimoji="1" lang="ja-JP" altLang="en-US" dirty="0"/>
              <a:t>そうすれば、死期が近い高齢者に無用な高度医療をつぎこむこともなくなる。</a:t>
            </a:r>
            <a:endParaRPr kumimoji="1" lang="en-US" altLang="ja-JP" dirty="0"/>
          </a:p>
          <a:p>
            <a:r>
              <a:rPr kumimoji="1" lang="ja-JP" altLang="en-US" dirty="0"/>
              <a:t>介護サービスの負担も適正化する。</a:t>
            </a:r>
            <a:endParaRPr kumimoji="1" lang="en-US" altLang="ja-JP" dirty="0"/>
          </a:p>
          <a:p>
            <a:r>
              <a:rPr kumimoji="1" lang="ja-JP" altLang="en-US" dirty="0"/>
              <a:t>その分、子供に医療的・社会的リソースを投入できる。</a:t>
            </a:r>
          </a:p>
        </p:txBody>
      </p:sp>
      <p:sp>
        <p:nvSpPr>
          <p:cNvPr id="8" name="テキスト ボックス 7">
            <a:extLst>
              <a:ext uri="{FF2B5EF4-FFF2-40B4-BE49-F238E27FC236}">
                <a16:creationId xmlns:a16="http://schemas.microsoft.com/office/drawing/2014/main" id="{2E830078-1894-40BA-0AE3-7517CBF2B5DD}"/>
              </a:ext>
            </a:extLst>
          </p:cNvPr>
          <p:cNvSpPr txBox="1"/>
          <p:nvPr/>
        </p:nvSpPr>
        <p:spPr>
          <a:xfrm>
            <a:off x="581419" y="4933012"/>
            <a:ext cx="5878286" cy="369332"/>
          </a:xfrm>
          <a:prstGeom prst="rect">
            <a:avLst/>
          </a:prstGeom>
          <a:noFill/>
          <a:ln>
            <a:solidFill>
              <a:schemeClr val="bg2">
                <a:lumMod val="75000"/>
              </a:schemeClr>
            </a:solidFill>
          </a:ln>
        </p:spPr>
        <p:txBody>
          <a:bodyPr wrap="square" rtlCol="0">
            <a:spAutoFit/>
          </a:bodyPr>
          <a:lstStyle/>
          <a:p>
            <a:pPr algn="ctr"/>
            <a:r>
              <a:rPr kumimoji="1" lang="ja-JP" altLang="en-US" dirty="0">
                <a:solidFill>
                  <a:srgbClr val="FF0000"/>
                </a:solidFill>
              </a:rPr>
              <a:t>「あの世」があることを認めれば、死を超越できる。</a:t>
            </a:r>
            <a:endParaRPr kumimoji="1" lang="en-US" altLang="ja-JP" dirty="0">
              <a:solidFill>
                <a:srgbClr val="FF0000"/>
              </a:solidFill>
            </a:endParaRPr>
          </a:p>
        </p:txBody>
      </p:sp>
    </p:spTree>
    <p:extLst>
      <p:ext uri="{BB962C8B-B14F-4D97-AF65-F5344CB8AC3E}">
        <p14:creationId xmlns:p14="http://schemas.microsoft.com/office/powerpoint/2010/main" val="32140046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915</TotalTime>
  <Words>1952</Words>
  <Application>Microsoft Office PowerPoint</Application>
  <PresentationFormat>A4 210 x 297 mm</PresentationFormat>
  <Paragraphs>123</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10</vt:i4>
      </vt:variant>
    </vt:vector>
  </HeadingPairs>
  <TitlesOfParts>
    <vt:vector size="18" baseType="lpstr">
      <vt:lpstr>游ゴシック</vt:lpstr>
      <vt:lpstr>Aptos</vt:lpstr>
      <vt:lpstr>Aptos Display</vt:lpstr>
      <vt:lpstr>Arial</vt:lpstr>
      <vt:lpstr>Calibri</vt:lpstr>
      <vt:lpstr>Calibri Light</vt:lpstr>
      <vt:lpstr>Office テーマ</vt:lpstr>
      <vt:lpstr>4_Office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正二 尾田</dc:creator>
  <cp:lastModifiedBy>正二 尾田</cp:lastModifiedBy>
  <cp:revision>30</cp:revision>
  <cp:lastPrinted>2024-08-30T01:54:20Z</cp:lastPrinted>
  <dcterms:created xsi:type="dcterms:W3CDTF">2024-08-28T01:04:26Z</dcterms:created>
  <dcterms:modified xsi:type="dcterms:W3CDTF">2025-01-07T05:57:51Z</dcterms:modified>
</cp:coreProperties>
</file>