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12" r:id="rId5"/>
    <p:sldMasterId id="2147483725" r:id="rId6"/>
    <p:sldMasterId id="2147483738" r:id="rId7"/>
    <p:sldMasterId id="2147483750" r:id="rId8"/>
    <p:sldMasterId id="2147483764" r:id="rId9"/>
    <p:sldMasterId id="2147483776" r:id="rId10"/>
    <p:sldMasterId id="2147483788" r:id="rId11"/>
    <p:sldMasterId id="2147483800" r:id="rId12"/>
    <p:sldMasterId id="2147483812" r:id="rId13"/>
    <p:sldMasterId id="2147483824" r:id="rId14"/>
  </p:sldMasterIdLst>
  <p:notesMasterIdLst>
    <p:notesMasterId r:id="rId35"/>
  </p:notesMasterIdLst>
  <p:sldIdLst>
    <p:sldId id="764" r:id="rId15"/>
    <p:sldId id="940" r:id="rId16"/>
    <p:sldId id="1017" r:id="rId17"/>
    <p:sldId id="1129" r:id="rId18"/>
    <p:sldId id="1130" r:id="rId19"/>
    <p:sldId id="1183" r:id="rId20"/>
    <p:sldId id="1256" r:id="rId21"/>
    <p:sldId id="1481" r:id="rId22"/>
    <p:sldId id="1368" r:id="rId23"/>
    <p:sldId id="1216" r:id="rId24"/>
    <p:sldId id="1468" r:id="rId25"/>
    <p:sldId id="1484" r:id="rId26"/>
    <p:sldId id="1436" r:id="rId27"/>
    <p:sldId id="1466" r:id="rId28"/>
    <p:sldId id="1491" r:id="rId29"/>
    <p:sldId id="1493" r:id="rId30"/>
    <p:sldId id="1439" r:id="rId31"/>
    <p:sldId id="1423" r:id="rId32"/>
    <p:sldId id="1440" r:id="rId33"/>
    <p:sldId id="1492" r:id="rId34"/>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28" autoAdjust="0"/>
    <p:restoredTop sz="94660"/>
  </p:normalViewPr>
  <p:slideViewPr>
    <p:cSldViewPr snapToGrid="0">
      <p:cViewPr varScale="1">
        <p:scale>
          <a:sx n="67" d="100"/>
          <a:sy n="67" d="100"/>
        </p:scale>
        <p:origin x="1445"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F8E2CD3-1029-4F2B-9633-BFDC8FC3B877}" type="datetimeFigureOut">
              <a:rPr kumimoji="1" lang="ja-JP" altLang="en-US" smtClean="0"/>
              <a:t>2025/3/4</a:t>
            </a:fld>
            <a:endParaRPr kumimoji="1" lang="ja-JP" altLang="en-US"/>
          </a:p>
        </p:txBody>
      </p:sp>
      <p:sp>
        <p:nvSpPr>
          <p:cNvPr id="4" name="スライド イメージ プレースホルダー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7497CF9-1CCB-4CAE-A9EA-E48B9DB9A1EA}" type="slidenum">
              <a:rPr kumimoji="1" lang="ja-JP" altLang="en-US" smtClean="0"/>
              <a:t>‹#›</a:t>
            </a:fld>
            <a:endParaRPr kumimoji="1" lang="ja-JP" altLang="en-US"/>
          </a:p>
        </p:txBody>
      </p:sp>
    </p:spTree>
    <p:extLst>
      <p:ext uri="{BB962C8B-B14F-4D97-AF65-F5344CB8AC3E}">
        <p14:creationId xmlns:p14="http://schemas.microsoft.com/office/powerpoint/2010/main" val="14557483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497CF9-1CCB-4CAE-A9EA-E48B9DB9A1EA}" type="slidenum">
              <a:rPr kumimoji="1" lang="ja-JP" altLang="en-US" smtClean="0"/>
              <a:t>9</a:t>
            </a:fld>
            <a:endParaRPr kumimoji="1" lang="ja-JP" altLang="en-US"/>
          </a:p>
        </p:txBody>
      </p:sp>
    </p:spTree>
    <p:extLst>
      <p:ext uri="{BB962C8B-B14F-4D97-AF65-F5344CB8AC3E}">
        <p14:creationId xmlns:p14="http://schemas.microsoft.com/office/powerpoint/2010/main" val="254789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3448636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2860648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defTabSz="779173">
              <a:defRPr/>
            </a:pPr>
            <a:fld id="{F8B60956-F7D6-4603-9003-DCE4B72677F0}"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78469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3"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3"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defTabSz="779173">
              <a:defRPr/>
            </a:pPr>
            <a:fld id="{ABC702D8-DA89-4529-AB9B-BB3BE1BD6848}"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616487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defTabSz="779173">
              <a:defRPr/>
            </a:pPr>
            <a:fld id="{52D39677-7426-4990-BE82-DB0DF5FAC2C8}"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487498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defTabSz="779173">
              <a:defRPr/>
            </a:pPr>
            <a:fld id="{E0957B82-5EEC-4458-A6E0-35AB3FF3C492}"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775000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704"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2" y="273055"/>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defTabSz="779173">
              <a:defRPr/>
            </a:pPr>
            <a:fld id="{4EB9CCCB-B6EC-4A62-8014-6DEAD18D078E}"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11327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704"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defTabSz="779173">
              <a:defRPr/>
            </a:pPr>
            <a:fld id="{452196A8-8461-40F2-A33F-1E9DB1D86E79}"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626506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defTabSz="779173">
              <a:defRPr/>
            </a:pPr>
            <a:fld id="{17DD46BF-DFA4-4F62-BF2E-F6298B5BFC4B}"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193441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43"/>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defTabSz="779173">
              <a:defRPr/>
            </a:pPr>
            <a:fld id="{BE5E60C4-10B0-480B-B95B-AFABB0B346E9}"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84073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9374693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32899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3506221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418797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745513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4497026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7763057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0182794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6060167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1570349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9034123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0572647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2716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0F2E96DC-DF12-4DDB-8269-7E09BCEEBEBA}" type="slidenum">
              <a:rPr lang="en-US" altLang="ja-JP"/>
              <a:pPr/>
              <a:t>‹#›</a:t>
            </a:fld>
            <a:endParaRPr lang="en-US" altLang="ja-JP"/>
          </a:p>
        </p:txBody>
      </p:sp>
    </p:spTree>
    <p:extLst>
      <p:ext uri="{BB962C8B-B14F-4D97-AF65-F5344CB8AC3E}">
        <p14:creationId xmlns:p14="http://schemas.microsoft.com/office/powerpoint/2010/main" val="19828663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920980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2"/>
            <a:ext cx="8543925"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7"/>
            <a:ext cx="8543925"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9250098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6896127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9"/>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3"/>
            <a:ext cx="4211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5531775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8178127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9980765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9"/>
            <a:ext cx="501491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428586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9"/>
            <a:ext cx="5014913"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7958946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4228066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91396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0561A50-3682-488A-90A4-B71011A8D3D1}" type="slidenum">
              <a:rPr lang="en-US" altLang="ja-JP"/>
              <a:pPr/>
              <a:t>‹#›</a:t>
            </a:fld>
            <a:endParaRPr lang="en-US" altLang="ja-JP"/>
          </a:p>
        </p:txBody>
      </p:sp>
    </p:spTree>
    <p:extLst>
      <p:ext uri="{BB962C8B-B14F-4D97-AF65-F5344CB8AC3E}">
        <p14:creationId xmlns:p14="http://schemas.microsoft.com/office/powerpoint/2010/main" val="17860582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01FEDAB0-4E2B-4B7D-897F-C518EAFEDDCE}"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30712721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D0D98507-FBD1-42B9-941D-550FB12434DD}"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30129343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9" y="1709739"/>
            <a:ext cx="8543925"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75879" y="4589464"/>
            <a:ext cx="854392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9F4832E9-4DEC-416D-AAD4-0D8DABEBCA5D}"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3266341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D3A7A9FB-7993-471F-878B-04757B29431A}"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26777252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758" y="365126"/>
            <a:ext cx="8543925"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758" y="2505075"/>
            <a:ext cx="419113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3" y="2505075"/>
            <a:ext cx="421177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7B32A717-CDF8-406B-9299-F7F26A2ED868}"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40290958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3AF99784-AEE3-401C-A6C7-DCD07F19D1AD}"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3893880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9E88CBA9-BE51-445A-8390-21621AE11C2E}"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5110123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758" y="457200"/>
            <a:ext cx="3195373"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4111A5A7-BA21-4D6D-87E6-3CC07F962BBD}"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30869411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758" y="457200"/>
            <a:ext cx="3195373"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F5FF61E6-17CC-4036-90E3-84C46CB8EC20}"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39320316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45E41782-01B6-42F8-9354-06BFC58AC319}"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141841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132E6A78-EAB3-4E81-9E4C-CE95B9F5279B}" type="slidenum">
              <a:rPr lang="en-US" altLang="ja-JP"/>
              <a:pPr/>
              <a:t>‹#›</a:t>
            </a:fld>
            <a:endParaRPr lang="en-US" altLang="ja-JP"/>
          </a:p>
        </p:txBody>
      </p:sp>
    </p:spTree>
    <p:extLst>
      <p:ext uri="{BB962C8B-B14F-4D97-AF65-F5344CB8AC3E}">
        <p14:creationId xmlns:p14="http://schemas.microsoft.com/office/powerpoint/2010/main" val="3229483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kumimoji="1"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1DED1F86-8A9E-430D-BE9C-6333D5B80528}"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6017576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4"/>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053DB292-2D37-482E-BF48-B8112CD7AF7B}"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7641611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F571AFA7-B216-4F57-86F9-0F6650B14A67}"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13478849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D82EC4FA-996C-4067-A596-C857426C52CD}"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296958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BCC1FA7F-FA94-402F-BA9E-4B18DE13F9FE}"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18504309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9E9598F2-1219-419E-B737-A6831C43A21B}"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23757657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6D805546-1932-4CA9-9183-953C717177E6}"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15018865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A74B37CB-EB70-4F56-8B03-5F9251376BB9}"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26112754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BBB16CB1-732F-4D9D-AFA0-DA1E30A1BF52}"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2092151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806CB2E0-9153-412B-81D2-B4DE2D40E557}"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36823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E0A4FF0E-66E8-4998-99EF-232EF61A8CC3}" type="slidenum">
              <a:rPr lang="en-US" altLang="ja-JP"/>
              <a:pPr/>
              <a:t>‹#›</a:t>
            </a:fld>
            <a:endParaRPr lang="en-US" altLang="ja-JP"/>
          </a:p>
        </p:txBody>
      </p:sp>
    </p:spTree>
    <p:extLst>
      <p:ext uri="{BB962C8B-B14F-4D97-AF65-F5344CB8AC3E}">
        <p14:creationId xmlns:p14="http://schemas.microsoft.com/office/powerpoint/2010/main" val="34555278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D4EBA25C-52CC-442A-822C-641390F960F0}"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15856434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09600"/>
            <a:ext cx="2105025"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742950" y="609600"/>
            <a:ext cx="6149975"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pPr defTabSz="914400" eaLnBrk="0" fontAlgn="base" hangingPunct="0">
              <a:spcBef>
                <a:spcPct val="0"/>
              </a:spcBef>
              <a:spcAft>
                <a:spcPct val="0"/>
              </a:spcAft>
              <a:defRPr/>
            </a:pPr>
            <a:endParaRPr kumimoji="1" lang="en-US" altLang="ja-JP" b="1">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pPr defTabSz="914400" eaLnBrk="0" fontAlgn="base" hangingPunct="0">
              <a:spcBef>
                <a:spcPct val="0"/>
              </a:spcBef>
              <a:spcAft>
                <a:spcPct val="0"/>
              </a:spcAft>
              <a:defRPr/>
            </a:pPr>
            <a:fld id="{8F00DA3B-B204-4865-A291-FE4E5F61318A}" type="slidenum">
              <a:rPr kumimoji="1" lang="en-US" altLang="ja-JP" b="1" smtClean="0">
                <a:solidFill>
                  <a:srgbClr val="000000"/>
                </a:solidFill>
              </a:rPr>
              <a:pPr defTabSz="914400" eaLnBrk="0" fontAlgn="base" hangingPunct="0">
                <a:spcBef>
                  <a:spcPct val="0"/>
                </a:spcBef>
                <a:spcAft>
                  <a:spcPct val="0"/>
                </a:spcAft>
                <a:defRPr/>
              </a:pPr>
              <a:t>‹#›</a:t>
            </a:fld>
            <a:endParaRPr kumimoji="1" lang="en-US" altLang="ja-JP" b="1">
              <a:solidFill>
                <a:srgbClr val="000000"/>
              </a:solidFill>
            </a:endParaRPr>
          </a:p>
        </p:txBody>
      </p:sp>
    </p:spTree>
    <p:extLst>
      <p:ext uri="{BB962C8B-B14F-4D97-AF65-F5344CB8AC3E}">
        <p14:creationId xmlns:p14="http://schemas.microsoft.com/office/powerpoint/2010/main" val="1212177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4"/>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5" name="フッター プレースホルダ 4"/>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スライド番号プレースホルダ 5"/>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4A5E3D9B-70DD-40E9-84FA-F15F8CED4545}"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15955315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5" name="フッター プレースホルダ 4"/>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スライド番号プレースホルダ 5"/>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84E90CBA-84DD-433E-A99E-ADA3E516911F}"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9642364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5" name="フッター プレースホルダ 4"/>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スライド番号プレースホルダ 5"/>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EC69F240-6E2E-4179-9B67-7398D6D30406}"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27615039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フッター プレースホルダ 5"/>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7" name="スライド番号プレースホルダ 6"/>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06B78201-D40A-41B3-A937-0C82DBA74A72}"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37690900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8" name="フッター プレースホルダ 7"/>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9" name="スライド番号プレースホルダ 8"/>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894FFAD7-DA00-4B75-8F20-7766B236DE5D}"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6450659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4" name="フッター プレースホルダ 3"/>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5" name="スライド番号プレースホルダ 4"/>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38CCAE46-C48F-4721-9AD1-9A94527EDBEF}"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20596391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3" name="フッター プレースホルダ 2"/>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4" name="スライド番号プレースホルダ 3"/>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990AB922-0649-4730-855F-E0CA79AEDB6C}"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14774565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フッター プレースホルダ 5"/>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7" name="スライド番号プレースホルダ 6"/>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16697A10-EAD7-4AD3-81C5-E594E8C21291}"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85920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68745B2D-FF7C-4AE2-A4A2-8E2ECB2DDDD1}" type="slidenum">
              <a:rPr lang="en-US" altLang="ja-JP"/>
              <a:pPr/>
              <a:t>‹#›</a:t>
            </a:fld>
            <a:endParaRPr lang="en-US" altLang="ja-JP"/>
          </a:p>
        </p:txBody>
      </p:sp>
    </p:spTree>
    <p:extLst>
      <p:ext uri="{BB962C8B-B14F-4D97-AF65-F5344CB8AC3E}">
        <p14:creationId xmlns:p14="http://schemas.microsoft.com/office/powerpoint/2010/main" val="12862191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フッター プレースホルダ 5"/>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7" name="スライド番号プレースホルダ 6"/>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1011657E-8B91-4ACD-A4DB-946D182327B8}"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19721894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5" name="フッター プレースホルダ 4"/>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スライド番号プレースホルダ 5"/>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3A152F2F-466A-41F8-BDD9-73B62740C9FC}"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10401736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09600"/>
            <a:ext cx="2105025"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742950" y="609600"/>
            <a:ext cx="6149975"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5" name="フッター プレースホルダ 4"/>
          <p:cNvSpPr>
            <a:spLocks noGrp="1"/>
          </p:cNvSpPr>
          <p:nvPr>
            <p:ph type="ftr" sz="quarter" idx="11"/>
          </p:nvPr>
        </p:nvSpPr>
        <p:spPr/>
        <p:txBody>
          <a:bodyPr/>
          <a:lstStyle>
            <a:lvl1pPr eaLnBrk="0" hangingPunct="0">
              <a:defRPr b="1"/>
            </a:lvl1pPr>
          </a:lstStyle>
          <a:p>
            <a:pPr defTabSz="914400" fontAlgn="base">
              <a:spcBef>
                <a:spcPct val="0"/>
              </a:spcBef>
              <a:spcAft>
                <a:spcPct val="0"/>
              </a:spcAft>
              <a:defRPr/>
            </a:pPr>
            <a:endParaRPr kumimoji="1" lang="en-US" altLang="ja-JP"/>
          </a:p>
        </p:txBody>
      </p:sp>
      <p:sp>
        <p:nvSpPr>
          <p:cNvPr id="6" name="スライド番号プレースホルダ 5"/>
          <p:cNvSpPr>
            <a:spLocks noGrp="1"/>
          </p:cNvSpPr>
          <p:nvPr>
            <p:ph type="sldNum" sz="quarter" idx="12"/>
          </p:nvPr>
        </p:nvSpPr>
        <p:spPr/>
        <p:txBody>
          <a:bodyPr/>
          <a:lstStyle>
            <a:lvl1pPr eaLnBrk="0" hangingPunct="0">
              <a:defRPr b="1"/>
            </a:lvl1pPr>
          </a:lstStyle>
          <a:p>
            <a:pPr defTabSz="914400" fontAlgn="base">
              <a:spcBef>
                <a:spcPct val="0"/>
              </a:spcBef>
              <a:spcAft>
                <a:spcPct val="0"/>
              </a:spcAft>
              <a:defRPr/>
            </a:pPr>
            <a:fld id="{CCC7D46D-1B73-407E-8F75-D2F89B2E6DCD}"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3977833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71EBCB16-2034-4A71-A46D-F15530860505}" type="slidenum">
              <a:rPr lang="en-US" altLang="ja-JP"/>
              <a:pPr/>
              <a:t>‹#›</a:t>
            </a:fld>
            <a:endParaRPr lang="en-US" altLang="ja-JP"/>
          </a:p>
        </p:txBody>
      </p:sp>
    </p:spTree>
    <p:extLst>
      <p:ext uri="{BB962C8B-B14F-4D97-AF65-F5344CB8AC3E}">
        <p14:creationId xmlns:p14="http://schemas.microsoft.com/office/powerpoint/2010/main" val="3279282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39C47F98-30A8-4BB2-B3B6-07B7E3D034AF}" type="slidenum">
              <a:rPr lang="en-US" altLang="ja-JP"/>
              <a:pPr/>
              <a:t>‹#›</a:t>
            </a:fld>
            <a:endParaRPr lang="en-US" altLang="ja-JP"/>
          </a:p>
        </p:txBody>
      </p:sp>
    </p:spTree>
    <p:extLst>
      <p:ext uri="{BB962C8B-B14F-4D97-AF65-F5344CB8AC3E}">
        <p14:creationId xmlns:p14="http://schemas.microsoft.com/office/powerpoint/2010/main" val="2739981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2531E4F9-D2EA-4C9A-A6DD-7E758F7061E9}" type="slidenum">
              <a:rPr lang="en-US" altLang="ja-JP"/>
              <a:pPr/>
              <a:t>‹#›</a:t>
            </a:fld>
            <a:endParaRPr lang="en-US" altLang="ja-JP"/>
          </a:p>
        </p:txBody>
      </p:sp>
    </p:spTree>
    <p:extLst>
      <p:ext uri="{BB962C8B-B14F-4D97-AF65-F5344CB8AC3E}">
        <p14:creationId xmlns:p14="http://schemas.microsoft.com/office/powerpoint/2010/main" val="107397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97193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68B759E5-8793-4B28-91F6-8A9118A09B17}" type="slidenum">
              <a:rPr lang="en-US" altLang="ja-JP"/>
              <a:pPr/>
              <a:t>‹#›</a:t>
            </a:fld>
            <a:endParaRPr lang="en-US" altLang="ja-JP"/>
          </a:p>
        </p:txBody>
      </p:sp>
    </p:spTree>
    <p:extLst>
      <p:ext uri="{BB962C8B-B14F-4D97-AF65-F5344CB8AC3E}">
        <p14:creationId xmlns:p14="http://schemas.microsoft.com/office/powerpoint/2010/main" val="526386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89E6C95-4961-4D21-8B0B-57A261CDBEBB}" type="slidenum">
              <a:rPr lang="en-US" altLang="ja-JP"/>
              <a:pPr/>
              <a:t>‹#›</a:t>
            </a:fld>
            <a:endParaRPr lang="en-US" altLang="ja-JP"/>
          </a:p>
        </p:txBody>
      </p:sp>
    </p:spTree>
    <p:extLst>
      <p:ext uri="{BB962C8B-B14F-4D97-AF65-F5344CB8AC3E}">
        <p14:creationId xmlns:p14="http://schemas.microsoft.com/office/powerpoint/2010/main" val="4095494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A7E95A9-CCD8-44C8-926A-858363D22730}" type="slidenum">
              <a:rPr lang="en-US" altLang="ja-JP"/>
              <a:pPr/>
              <a:t>‹#›</a:t>
            </a:fld>
            <a:endParaRPr lang="en-US" altLang="ja-JP"/>
          </a:p>
        </p:txBody>
      </p:sp>
    </p:spTree>
    <p:extLst>
      <p:ext uri="{BB962C8B-B14F-4D97-AF65-F5344CB8AC3E}">
        <p14:creationId xmlns:p14="http://schemas.microsoft.com/office/powerpoint/2010/main" val="122657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95300" y="6245225"/>
            <a:ext cx="2311400" cy="47625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384550" y="6245225"/>
            <a:ext cx="3136900" cy="47625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7099300" y="6245225"/>
            <a:ext cx="2311400" cy="476250"/>
          </a:xfrm>
        </p:spPr>
        <p:txBody>
          <a:bodyPr/>
          <a:lstStyle>
            <a:lvl1pPr>
              <a:defRPr/>
            </a:lvl1pPr>
          </a:lstStyle>
          <a:p>
            <a:fld id="{0CD86FE5-AEA7-45B0-8347-AFC6F2C53B5C}" type="slidenum">
              <a:rPr lang="en-US" altLang="ja-JP"/>
              <a:pPr/>
              <a:t>‹#›</a:t>
            </a:fld>
            <a:endParaRPr lang="en-US" altLang="ja-JP"/>
          </a:p>
        </p:txBody>
      </p:sp>
    </p:spTree>
    <p:extLst>
      <p:ext uri="{BB962C8B-B14F-4D97-AF65-F5344CB8AC3E}">
        <p14:creationId xmlns:p14="http://schemas.microsoft.com/office/powerpoint/2010/main" val="719621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3555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95300" y="6245225"/>
            <a:ext cx="2311400" cy="47625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384550" y="6245225"/>
            <a:ext cx="3136900" cy="47625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7099300" y="6245225"/>
            <a:ext cx="2311400" cy="476250"/>
          </a:xfrm>
        </p:spPr>
        <p:txBody>
          <a:bodyPr/>
          <a:lstStyle>
            <a:lvl1pPr>
              <a:defRPr/>
            </a:lvl1pPr>
          </a:lstStyle>
          <a:p>
            <a:fld id="{45B5D813-A0E7-4C77-9B3F-01902D1532BA}" type="slidenum">
              <a:rPr lang="en-US" altLang="ja-JP"/>
              <a:pPr/>
              <a:t>‹#›</a:t>
            </a:fld>
            <a:endParaRPr lang="en-US" altLang="ja-JP"/>
          </a:p>
        </p:txBody>
      </p:sp>
    </p:spTree>
    <p:extLst>
      <p:ext uri="{BB962C8B-B14F-4D97-AF65-F5344CB8AC3E}">
        <p14:creationId xmlns:p14="http://schemas.microsoft.com/office/powerpoint/2010/main" val="3309707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9192831-9C20-4CA6-8E8A-96D50B5D8AC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32332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8DF2454-4262-482A-B88A-1F7E41FB0CD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1859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EFF7A33A-8964-497C-B1DA-8CDC3A4B114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8805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EA7F7ACC-C1C4-4EFF-B371-B539A6DAD2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07710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B5432FDC-F4C0-49B4-B279-810DE16CB81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3890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1391912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D9448A12-0DF6-4653-9551-CA99D40A675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91515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135ADEBB-F72F-4155-A293-9D1DA9D1D7A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50417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47ED9928-BBC8-441F-B78C-009ED88008E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43925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BDD1818F-2C4E-4211-83C2-17A1529CE07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97221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864ADD8-AC51-400D-A3E2-A8034C082BC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14538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B384BEE-BCD8-4C5B-B9BB-10355A4A1AE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34003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95300" y="6245225"/>
            <a:ext cx="23114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384550" y="6245225"/>
            <a:ext cx="31369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7099300" y="6245225"/>
            <a:ext cx="2311400" cy="476250"/>
          </a:xfrm>
        </p:spPr>
        <p:txBody>
          <a:bodyPr/>
          <a:lstStyle>
            <a:lvl1pPr>
              <a:defRPr/>
            </a:lvl1pPr>
          </a:lstStyle>
          <a:p>
            <a:fld id="{5C2B30AE-4C7B-46BC-A5E6-D5587950120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57465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3555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95300" y="6245225"/>
            <a:ext cx="2311400" cy="476250"/>
          </a:xfrm>
        </p:spPr>
        <p:txBody>
          <a:bodyPr/>
          <a:lstStyle>
            <a:lvl1pPr>
              <a:defRPr/>
            </a:lvl1pPr>
          </a:lstStyle>
          <a:p>
            <a:endParaRPr lang="en-US" altLang="ja-JP">
              <a:solidFill>
                <a:srgbClr val="000000"/>
              </a:solidFill>
            </a:endParaRPr>
          </a:p>
        </p:txBody>
      </p:sp>
      <p:sp>
        <p:nvSpPr>
          <p:cNvPr id="7" name="フッター プレースホルダ 6"/>
          <p:cNvSpPr>
            <a:spLocks noGrp="1"/>
          </p:cNvSpPr>
          <p:nvPr>
            <p:ph type="ftr" sz="quarter" idx="11"/>
          </p:nvPr>
        </p:nvSpPr>
        <p:spPr>
          <a:xfrm>
            <a:off x="3384550" y="6245225"/>
            <a:ext cx="3136900" cy="476250"/>
          </a:xfrm>
        </p:spPr>
        <p:txBody>
          <a:bodyPr/>
          <a:lstStyle>
            <a:lvl1pPr>
              <a:defRPr/>
            </a:lvl1pPr>
          </a:lstStyle>
          <a:p>
            <a:endParaRPr lang="en-US" altLang="ja-JP">
              <a:solidFill>
                <a:srgbClr val="000000"/>
              </a:solidFill>
            </a:endParaRPr>
          </a:p>
        </p:txBody>
      </p:sp>
      <p:sp>
        <p:nvSpPr>
          <p:cNvPr id="8" name="スライド番号プレースホルダ 7"/>
          <p:cNvSpPr>
            <a:spLocks noGrp="1"/>
          </p:cNvSpPr>
          <p:nvPr>
            <p:ph type="sldNum" sz="quarter" idx="12"/>
          </p:nvPr>
        </p:nvSpPr>
        <p:spPr>
          <a:xfrm>
            <a:off x="7099300" y="6245225"/>
            <a:ext cx="2311400" cy="476250"/>
          </a:xfrm>
        </p:spPr>
        <p:txBody>
          <a:bodyPr/>
          <a:lstStyle>
            <a:lvl1pPr>
              <a:defRPr/>
            </a:lvl1pPr>
          </a:lstStyle>
          <a:p>
            <a:fld id="{ACE703D0-CC07-4E9B-AF71-CAF4FFFDF7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43301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452CB00-1C04-40FE-96B5-1A1D0300D9A0}" type="slidenum">
              <a:rPr lang="en-US" altLang="ja-JP"/>
              <a:pPr/>
              <a:t>‹#›</a:t>
            </a:fld>
            <a:endParaRPr lang="en-US" altLang="ja-JP"/>
          </a:p>
        </p:txBody>
      </p:sp>
    </p:spTree>
    <p:extLst>
      <p:ext uri="{BB962C8B-B14F-4D97-AF65-F5344CB8AC3E}">
        <p14:creationId xmlns:p14="http://schemas.microsoft.com/office/powerpoint/2010/main" val="2673578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C767DEC-2BE7-4DC2-ADD3-FCEE49218BBD}" type="slidenum">
              <a:rPr lang="en-US" altLang="ja-JP"/>
              <a:pPr/>
              <a:t>‹#›</a:t>
            </a:fld>
            <a:endParaRPr lang="en-US" altLang="ja-JP"/>
          </a:p>
        </p:txBody>
      </p:sp>
    </p:spTree>
    <p:extLst>
      <p:ext uri="{BB962C8B-B14F-4D97-AF65-F5344CB8AC3E}">
        <p14:creationId xmlns:p14="http://schemas.microsoft.com/office/powerpoint/2010/main" val="221296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3427606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EAA7BC4-2D16-43E4-91EB-C2E39EA86825}" type="slidenum">
              <a:rPr lang="en-US" altLang="ja-JP"/>
              <a:pPr/>
              <a:t>‹#›</a:t>
            </a:fld>
            <a:endParaRPr lang="en-US" altLang="ja-JP"/>
          </a:p>
        </p:txBody>
      </p:sp>
    </p:spTree>
    <p:extLst>
      <p:ext uri="{BB962C8B-B14F-4D97-AF65-F5344CB8AC3E}">
        <p14:creationId xmlns:p14="http://schemas.microsoft.com/office/powerpoint/2010/main" val="1928007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9760C96E-DD8A-4167-9269-D0FBF1A896A1}" type="slidenum">
              <a:rPr lang="en-US" altLang="ja-JP"/>
              <a:pPr/>
              <a:t>‹#›</a:t>
            </a:fld>
            <a:endParaRPr lang="en-US" altLang="ja-JP"/>
          </a:p>
        </p:txBody>
      </p:sp>
    </p:spTree>
    <p:extLst>
      <p:ext uri="{BB962C8B-B14F-4D97-AF65-F5344CB8AC3E}">
        <p14:creationId xmlns:p14="http://schemas.microsoft.com/office/powerpoint/2010/main" val="3684284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1BEDE0C0-D0D7-4D5C-9F26-063FFBD4B5FA}" type="slidenum">
              <a:rPr lang="en-US" altLang="ja-JP"/>
              <a:pPr/>
              <a:t>‹#›</a:t>
            </a:fld>
            <a:endParaRPr lang="en-US" altLang="ja-JP"/>
          </a:p>
        </p:txBody>
      </p:sp>
    </p:spTree>
    <p:extLst>
      <p:ext uri="{BB962C8B-B14F-4D97-AF65-F5344CB8AC3E}">
        <p14:creationId xmlns:p14="http://schemas.microsoft.com/office/powerpoint/2010/main" val="19308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102AF6EE-06F2-4BB4-B6D1-1A336032CBAE}" type="slidenum">
              <a:rPr lang="en-US" altLang="ja-JP"/>
              <a:pPr/>
              <a:t>‹#›</a:t>
            </a:fld>
            <a:endParaRPr lang="en-US" altLang="ja-JP"/>
          </a:p>
        </p:txBody>
      </p:sp>
    </p:spTree>
    <p:extLst>
      <p:ext uri="{BB962C8B-B14F-4D97-AF65-F5344CB8AC3E}">
        <p14:creationId xmlns:p14="http://schemas.microsoft.com/office/powerpoint/2010/main" val="3558576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8AFEA233-92BB-46C4-8BBB-C155E6F2303A}" type="slidenum">
              <a:rPr lang="en-US" altLang="ja-JP"/>
              <a:pPr/>
              <a:t>‹#›</a:t>
            </a:fld>
            <a:endParaRPr lang="en-US" altLang="ja-JP"/>
          </a:p>
        </p:txBody>
      </p:sp>
    </p:spTree>
    <p:extLst>
      <p:ext uri="{BB962C8B-B14F-4D97-AF65-F5344CB8AC3E}">
        <p14:creationId xmlns:p14="http://schemas.microsoft.com/office/powerpoint/2010/main" val="364886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CDE57742-616D-44BB-A7F8-B5EEBBF4B75A}" type="slidenum">
              <a:rPr lang="en-US" altLang="ja-JP"/>
              <a:pPr/>
              <a:t>‹#›</a:t>
            </a:fld>
            <a:endParaRPr lang="en-US" altLang="ja-JP"/>
          </a:p>
        </p:txBody>
      </p:sp>
    </p:spTree>
    <p:extLst>
      <p:ext uri="{BB962C8B-B14F-4D97-AF65-F5344CB8AC3E}">
        <p14:creationId xmlns:p14="http://schemas.microsoft.com/office/powerpoint/2010/main" val="2607967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55D90DD7-9032-420C-87F7-1F752C8E7F95}" type="slidenum">
              <a:rPr lang="en-US" altLang="ja-JP"/>
              <a:pPr/>
              <a:t>‹#›</a:t>
            </a:fld>
            <a:endParaRPr lang="en-US" altLang="ja-JP"/>
          </a:p>
        </p:txBody>
      </p:sp>
    </p:spTree>
    <p:extLst>
      <p:ext uri="{BB962C8B-B14F-4D97-AF65-F5344CB8AC3E}">
        <p14:creationId xmlns:p14="http://schemas.microsoft.com/office/powerpoint/2010/main" val="202051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317B2596-55E7-49CB-9255-C3FC3A864691}" type="slidenum">
              <a:rPr lang="en-US" altLang="ja-JP"/>
              <a:pPr/>
              <a:t>‹#›</a:t>
            </a:fld>
            <a:endParaRPr lang="en-US" altLang="ja-JP"/>
          </a:p>
        </p:txBody>
      </p:sp>
    </p:spTree>
    <p:extLst>
      <p:ext uri="{BB962C8B-B14F-4D97-AF65-F5344CB8AC3E}">
        <p14:creationId xmlns:p14="http://schemas.microsoft.com/office/powerpoint/2010/main" val="23478662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0C31A20-582F-497B-892E-4AB477437E2F}" type="slidenum">
              <a:rPr lang="en-US" altLang="ja-JP"/>
              <a:pPr/>
              <a:t>‹#›</a:t>
            </a:fld>
            <a:endParaRPr lang="en-US" altLang="ja-JP"/>
          </a:p>
        </p:txBody>
      </p:sp>
    </p:spTree>
    <p:extLst>
      <p:ext uri="{BB962C8B-B14F-4D97-AF65-F5344CB8AC3E}">
        <p14:creationId xmlns:p14="http://schemas.microsoft.com/office/powerpoint/2010/main" val="3223826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F2D254A-AEDB-4DCB-925D-295A1B3CA561}"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38902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2299785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D789F7B-93B6-4664-A987-4FF5DAB3EDCF}"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586882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29D9839-9E56-47CD-B3B5-0E90E5B80939}"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58920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CBC2249-7C47-428C-8DF4-B99E1451EC14}"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921978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86A77243-B28B-4440-94A4-FAD372F9C48C}"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45170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963C9DA5-2314-44D3-9E10-CF5C400721D7}"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890228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C36AD32E-6E9E-4FD1-A9FA-D9FB6FEF5F32}"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2807418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6A3EAB1-2966-446A-8F0D-AAA46429E248}"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6428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0482DA2-97AE-40EC-BCCB-CA4AE4CB4FBA}"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821048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B96E321-C728-4E92-B59E-2AB3633F43AD}"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010850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EF7506A-81DE-41F3-B673-11F1E5E48546}"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8225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352723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95300" y="6245225"/>
            <a:ext cx="2311400" cy="476250"/>
          </a:xfrm>
        </p:spPr>
        <p:txBody>
          <a:bodyPr/>
          <a:lstStyle>
            <a:lvl1pPr>
              <a:defRPr/>
            </a:lvl1pPr>
          </a:lstStyle>
          <a:p>
            <a:pPr defTabSz="914400" fontAlgn="base">
              <a:spcBef>
                <a:spcPct val="0"/>
              </a:spcBef>
              <a:spcAft>
                <a:spcPct val="0"/>
              </a:spcAft>
              <a:defRPr/>
            </a:pPr>
            <a:endParaRPr kumimoji="1" lang="en-US" altLang="ja-JP" sz="1400">
              <a:solidFill>
                <a:srgbClr val="FFFFFF"/>
              </a:solidFill>
              <a:latin typeface="Arial" pitchFamily="34" charset="0"/>
              <a:ea typeface="ＭＳ Ｐゴシック" pitchFamily="50" charset="-128"/>
            </a:endParaRPr>
          </a:p>
        </p:txBody>
      </p:sp>
      <p:sp>
        <p:nvSpPr>
          <p:cNvPr id="4" name="フッター プレースホルダ 3"/>
          <p:cNvSpPr>
            <a:spLocks noGrp="1"/>
          </p:cNvSpPr>
          <p:nvPr>
            <p:ph type="ftr" sz="quarter" idx="11"/>
          </p:nvPr>
        </p:nvSpPr>
        <p:spPr>
          <a:xfrm>
            <a:off x="3384550" y="6245225"/>
            <a:ext cx="3136900" cy="476250"/>
          </a:xfrm>
        </p:spPr>
        <p:txBody>
          <a:bodyPr/>
          <a:lstStyle>
            <a:lvl1pPr>
              <a:defRPr/>
            </a:lvl1pPr>
          </a:lstStyle>
          <a:p>
            <a:pPr defTabSz="914400" fontAlgn="base">
              <a:spcBef>
                <a:spcPct val="0"/>
              </a:spcBef>
              <a:spcAft>
                <a:spcPct val="0"/>
              </a:spcAft>
              <a:defRPr/>
            </a:pPr>
            <a:endParaRPr kumimoji="1" lang="en-US" altLang="ja-JP" sz="1400">
              <a:solidFill>
                <a:srgbClr val="FFFFFF"/>
              </a:solidFill>
              <a:latin typeface="Arial" pitchFamily="34" charset="0"/>
              <a:ea typeface="ＭＳ Ｐゴシック" pitchFamily="50" charset="-128"/>
            </a:endParaRPr>
          </a:p>
        </p:txBody>
      </p:sp>
      <p:sp>
        <p:nvSpPr>
          <p:cNvPr id="5" name="スライド番号プレースホルダ 4"/>
          <p:cNvSpPr>
            <a:spLocks noGrp="1"/>
          </p:cNvSpPr>
          <p:nvPr>
            <p:ph type="sldNum" sz="quarter" idx="12"/>
          </p:nvPr>
        </p:nvSpPr>
        <p:spPr>
          <a:xfrm>
            <a:off x="7099300" y="6245225"/>
            <a:ext cx="2311400" cy="476250"/>
          </a:xfrm>
        </p:spPr>
        <p:txBody>
          <a:bodyPr/>
          <a:lstStyle>
            <a:lvl1pPr>
              <a:defRPr/>
            </a:lvl1pPr>
          </a:lstStyle>
          <a:p>
            <a:pPr defTabSz="914400" fontAlgn="base">
              <a:spcBef>
                <a:spcPct val="0"/>
              </a:spcBef>
              <a:spcAft>
                <a:spcPct val="0"/>
              </a:spcAft>
              <a:defRPr/>
            </a:pPr>
            <a:fld id="{CCDDAB48-30A7-4090-9AB0-0A58189D353B}" type="slidenum">
              <a:rPr kumimoji="1" lang="en-US" altLang="ja-JP" sz="1400" smtClean="0">
                <a:solidFill>
                  <a:srgbClr val="FFFFFF"/>
                </a:solidFill>
                <a:latin typeface="Arial" pitchFamily="34" charset="0"/>
                <a:ea typeface="ＭＳ Ｐゴシック" pitchFamily="50" charset="-128"/>
              </a:rPr>
              <a:pPr defTabSz="914400" fontAlgn="base">
                <a:spcBef>
                  <a:spcPct val="0"/>
                </a:spcBef>
                <a:spcAft>
                  <a:spcPct val="0"/>
                </a:spcAft>
                <a:defRPr/>
              </a:pPr>
              <a:t>‹#›</a:t>
            </a:fld>
            <a:endParaRPr kumimoji="1" lang="en-US" altLang="ja-JP" sz="1400">
              <a:solidFill>
                <a:srgbClr val="FFFFFF"/>
              </a:solidFill>
              <a:latin typeface="Arial" pitchFamily="34" charset="0"/>
              <a:ea typeface="ＭＳ Ｐゴシック" pitchFamily="50" charset="-128"/>
            </a:endParaRPr>
          </a:p>
        </p:txBody>
      </p:sp>
    </p:spTree>
    <p:extLst>
      <p:ext uri="{BB962C8B-B14F-4D97-AF65-F5344CB8AC3E}">
        <p14:creationId xmlns:p14="http://schemas.microsoft.com/office/powerpoint/2010/main" val="4238361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5F2D254A-AEDB-4DCB-925D-295A1B3CA561}"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2250058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CD789F7B-93B6-4664-A987-4FF5DAB3EDCF}"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1331846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529D9839-9E56-47CD-B3B5-0E90E5B80939}"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720804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ECBC2249-7C47-428C-8DF4-B99E1451EC14}"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2607915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8" name="Footer Placeholder 7"/>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9" name="Slide Number Placeholder 8"/>
          <p:cNvSpPr>
            <a:spLocks noGrp="1"/>
          </p:cNvSpPr>
          <p:nvPr>
            <p:ph type="sldNum" sz="quarter" idx="12"/>
          </p:nvPr>
        </p:nvSpPr>
        <p:spPr/>
        <p:txBody>
          <a:bodyPr/>
          <a:lstStyle/>
          <a:p>
            <a:pPr defTabSz="914400" fontAlgn="base">
              <a:spcBef>
                <a:spcPct val="0"/>
              </a:spcBef>
              <a:spcAft>
                <a:spcPct val="0"/>
              </a:spcAft>
              <a:defRPr/>
            </a:pPr>
            <a:fld id="{86A77243-B28B-4440-94A4-FAD372F9C48C}"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2265844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963C9DA5-2314-44D3-9E10-CF5C400721D7}"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513674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C36AD32E-6E9E-4FD1-A9FA-D9FB6FEF5F32}"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1647822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E6A3EAB1-2966-446A-8F0D-AAA46429E248}"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1588146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70482DA2-97AE-40EC-BCCB-CA4AE4CB4FBA}"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47755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43491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AB96E321-C728-4E92-B59E-2AB3633F43AD}"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18554256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kumimoji="1"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1EF7506A-81DE-41F3-B673-11F1E5E48546}"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2852092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95300" y="6245225"/>
            <a:ext cx="2311400" cy="476250"/>
          </a:xfrm>
        </p:spPr>
        <p:txBody>
          <a:bodyPr/>
          <a:lstStyle>
            <a:lvl1pPr>
              <a:defRPr/>
            </a:lvl1pPr>
          </a:lstStyle>
          <a:p>
            <a:pPr defTabSz="914400" fontAlgn="base">
              <a:spcBef>
                <a:spcPct val="0"/>
              </a:spcBef>
              <a:spcAft>
                <a:spcPct val="0"/>
              </a:spcAft>
              <a:defRPr/>
            </a:pPr>
            <a:endParaRPr kumimoji="1" lang="en-US" altLang="ja-JP" sz="1400">
              <a:solidFill>
                <a:srgbClr val="FFFFFF"/>
              </a:solidFill>
              <a:latin typeface="Arial" pitchFamily="34" charset="0"/>
              <a:ea typeface="ＭＳ Ｐゴシック" pitchFamily="50" charset="-128"/>
            </a:endParaRPr>
          </a:p>
        </p:txBody>
      </p:sp>
      <p:sp>
        <p:nvSpPr>
          <p:cNvPr id="4" name="フッター プレースホルダ 3"/>
          <p:cNvSpPr>
            <a:spLocks noGrp="1"/>
          </p:cNvSpPr>
          <p:nvPr>
            <p:ph type="ftr" sz="quarter" idx="11"/>
          </p:nvPr>
        </p:nvSpPr>
        <p:spPr>
          <a:xfrm>
            <a:off x="3384550" y="6245225"/>
            <a:ext cx="3136900" cy="476250"/>
          </a:xfrm>
        </p:spPr>
        <p:txBody>
          <a:bodyPr/>
          <a:lstStyle>
            <a:lvl1pPr>
              <a:defRPr/>
            </a:lvl1pPr>
          </a:lstStyle>
          <a:p>
            <a:pPr defTabSz="914400" fontAlgn="base">
              <a:spcBef>
                <a:spcPct val="0"/>
              </a:spcBef>
              <a:spcAft>
                <a:spcPct val="0"/>
              </a:spcAft>
              <a:defRPr/>
            </a:pPr>
            <a:endParaRPr kumimoji="1" lang="en-US" altLang="ja-JP" sz="1400">
              <a:solidFill>
                <a:srgbClr val="FFFFFF"/>
              </a:solidFill>
              <a:latin typeface="Arial" pitchFamily="34" charset="0"/>
              <a:ea typeface="ＭＳ Ｐゴシック" pitchFamily="50" charset="-128"/>
            </a:endParaRPr>
          </a:p>
        </p:txBody>
      </p:sp>
      <p:sp>
        <p:nvSpPr>
          <p:cNvPr id="5" name="スライド番号プレースホルダ 4"/>
          <p:cNvSpPr>
            <a:spLocks noGrp="1"/>
          </p:cNvSpPr>
          <p:nvPr>
            <p:ph type="sldNum" sz="quarter" idx="12"/>
          </p:nvPr>
        </p:nvSpPr>
        <p:spPr>
          <a:xfrm>
            <a:off x="7099300" y="6245225"/>
            <a:ext cx="2311400" cy="476250"/>
          </a:xfrm>
        </p:spPr>
        <p:txBody>
          <a:bodyPr/>
          <a:lstStyle>
            <a:lvl1pPr>
              <a:defRPr/>
            </a:lvl1pPr>
          </a:lstStyle>
          <a:p>
            <a:pPr defTabSz="914400" fontAlgn="base">
              <a:spcBef>
                <a:spcPct val="0"/>
              </a:spcBef>
              <a:spcAft>
                <a:spcPct val="0"/>
              </a:spcAft>
              <a:defRPr/>
            </a:pPr>
            <a:fld id="{CCDDAB48-30A7-4090-9AB0-0A58189D353B}" type="slidenum">
              <a:rPr kumimoji="1" lang="en-US" altLang="ja-JP" sz="1400" smtClean="0">
                <a:solidFill>
                  <a:srgbClr val="FFFFFF"/>
                </a:solidFill>
                <a:latin typeface="Arial" pitchFamily="34" charset="0"/>
                <a:ea typeface="ＭＳ Ｐゴシック" pitchFamily="50" charset="-128"/>
              </a:rPr>
              <a:pPr defTabSz="914400" fontAlgn="base">
                <a:spcBef>
                  <a:spcPct val="0"/>
                </a:spcBef>
                <a:spcAft>
                  <a:spcPct val="0"/>
                </a:spcAft>
                <a:defRPr/>
              </a:pPr>
              <a:t>‹#›</a:t>
            </a:fld>
            <a:endParaRPr kumimoji="1" lang="en-US" altLang="ja-JP" sz="1400">
              <a:solidFill>
                <a:srgbClr val="FFFFFF"/>
              </a:solidFill>
              <a:latin typeface="Arial" pitchFamily="34" charset="0"/>
              <a:ea typeface="ＭＳ Ｐゴシック" pitchFamily="50" charset="-128"/>
            </a:endParaRPr>
          </a:p>
        </p:txBody>
      </p:sp>
    </p:spTree>
    <p:extLst>
      <p:ext uri="{BB962C8B-B14F-4D97-AF65-F5344CB8AC3E}">
        <p14:creationId xmlns:p14="http://schemas.microsoft.com/office/powerpoint/2010/main" val="3038602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590043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781761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2"/>
            <a:ext cx="8543925"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7818515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843448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20384938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968797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41060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14221123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9"/>
            <a:ext cx="5014913"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5285480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9"/>
            <a:ext cx="5014913"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図を追加</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671606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6050294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135824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8"/>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9192831-9C20-4CA6-8E8A-96D50B5D8AC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64918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8DF2454-4262-482A-B88A-1F7E41FB0CD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126363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EFF7A33A-8964-497C-B1DA-8CDC3A4B114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012834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EA7F7ACC-C1C4-4EFF-B371-B539A6DAD2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351092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B5432FDC-F4C0-49B4-B279-810DE16CB81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81128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D9448A12-0DF6-4653-9551-CA99D40A675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06189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7E460A-5A61-4281-BF0A-E16E018CFA5D}" type="datetimeFigureOut">
              <a:rPr kumimoji="1" lang="ja-JP" altLang="en-US" smtClean="0"/>
              <a:t>2025/3/4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19165313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135ADEBB-F72F-4155-A293-9D1DA9D1D7A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85966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47ED9928-BBC8-441F-B78C-009ED88008E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61861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BDD1818F-2C4E-4211-83C2-17A1529CE07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774217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864ADD8-AC51-400D-A3E2-A8034C082BC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50409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1"/>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41"/>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B384BEE-BCD8-4C5B-B9BB-10355A4A1AE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02885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41"/>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95300" y="6245225"/>
            <a:ext cx="23114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384550" y="6245225"/>
            <a:ext cx="31369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7099300" y="6245225"/>
            <a:ext cx="2311400" cy="476250"/>
          </a:xfrm>
        </p:spPr>
        <p:txBody>
          <a:bodyPr/>
          <a:lstStyle>
            <a:lvl1pPr>
              <a:defRPr/>
            </a:lvl1pPr>
          </a:lstStyle>
          <a:p>
            <a:fld id="{5C2B30AE-4C7B-46BC-A5E6-D5587950120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692427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35550" y="3938591"/>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95300" y="6245225"/>
            <a:ext cx="2311400" cy="476250"/>
          </a:xfrm>
        </p:spPr>
        <p:txBody>
          <a:bodyPr/>
          <a:lstStyle>
            <a:lvl1pPr>
              <a:defRPr/>
            </a:lvl1pPr>
          </a:lstStyle>
          <a:p>
            <a:endParaRPr lang="en-US" altLang="ja-JP">
              <a:solidFill>
                <a:srgbClr val="000000"/>
              </a:solidFill>
            </a:endParaRPr>
          </a:p>
        </p:txBody>
      </p:sp>
      <p:sp>
        <p:nvSpPr>
          <p:cNvPr id="7" name="フッター プレースホルダ 6"/>
          <p:cNvSpPr>
            <a:spLocks noGrp="1"/>
          </p:cNvSpPr>
          <p:nvPr>
            <p:ph type="ftr" sz="quarter" idx="11"/>
          </p:nvPr>
        </p:nvSpPr>
        <p:spPr>
          <a:xfrm>
            <a:off x="3384550" y="6245225"/>
            <a:ext cx="3136900" cy="476250"/>
          </a:xfrm>
        </p:spPr>
        <p:txBody>
          <a:bodyPr/>
          <a:lstStyle>
            <a:lvl1pPr>
              <a:defRPr/>
            </a:lvl1pPr>
          </a:lstStyle>
          <a:p>
            <a:endParaRPr lang="en-US" altLang="ja-JP">
              <a:solidFill>
                <a:srgbClr val="000000"/>
              </a:solidFill>
            </a:endParaRPr>
          </a:p>
        </p:txBody>
      </p:sp>
      <p:sp>
        <p:nvSpPr>
          <p:cNvPr id="8" name="スライド番号プレースホルダ 7"/>
          <p:cNvSpPr>
            <a:spLocks noGrp="1"/>
          </p:cNvSpPr>
          <p:nvPr>
            <p:ph type="sldNum" sz="quarter" idx="12"/>
          </p:nvPr>
        </p:nvSpPr>
        <p:spPr>
          <a:xfrm>
            <a:off x="7099300" y="6245225"/>
            <a:ext cx="2311400" cy="476250"/>
          </a:xfrm>
        </p:spPr>
        <p:txBody>
          <a:bodyPr/>
          <a:lstStyle>
            <a:lvl1pPr>
              <a:defRPr/>
            </a:lvl1pPr>
          </a:lstStyle>
          <a:p>
            <a:fld id="{ACE703D0-CC07-4E9B-AF71-CAF4FFFDF7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313333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389586" indent="0" algn="ctr">
              <a:buNone/>
              <a:defRPr>
                <a:solidFill>
                  <a:schemeClr val="tx1">
                    <a:tint val="75000"/>
                  </a:schemeClr>
                </a:solidFill>
              </a:defRPr>
            </a:lvl2pPr>
            <a:lvl3pPr marL="779173" indent="0" algn="ctr">
              <a:buNone/>
              <a:defRPr>
                <a:solidFill>
                  <a:schemeClr val="tx1">
                    <a:tint val="75000"/>
                  </a:schemeClr>
                </a:solidFill>
              </a:defRPr>
            </a:lvl3pPr>
            <a:lvl4pPr marL="1168759" indent="0" algn="ctr">
              <a:buNone/>
              <a:defRPr>
                <a:solidFill>
                  <a:schemeClr val="tx1">
                    <a:tint val="75000"/>
                  </a:schemeClr>
                </a:solidFill>
              </a:defRPr>
            </a:lvl4pPr>
            <a:lvl5pPr marL="1558345" indent="0" algn="ctr">
              <a:buNone/>
              <a:defRPr>
                <a:solidFill>
                  <a:schemeClr val="tx1">
                    <a:tint val="75000"/>
                  </a:schemeClr>
                </a:solidFill>
              </a:defRPr>
            </a:lvl5pPr>
            <a:lvl6pPr marL="1947932" indent="0" algn="ctr">
              <a:buNone/>
              <a:defRPr>
                <a:solidFill>
                  <a:schemeClr val="tx1">
                    <a:tint val="75000"/>
                  </a:schemeClr>
                </a:solidFill>
              </a:defRPr>
            </a:lvl6pPr>
            <a:lvl7pPr marL="2337518" indent="0" algn="ctr">
              <a:buNone/>
              <a:defRPr>
                <a:solidFill>
                  <a:schemeClr val="tx1">
                    <a:tint val="75000"/>
                  </a:schemeClr>
                </a:solidFill>
              </a:defRPr>
            </a:lvl7pPr>
            <a:lvl8pPr marL="2727104" indent="0" algn="ctr">
              <a:buNone/>
              <a:defRPr>
                <a:solidFill>
                  <a:schemeClr val="tx1">
                    <a:tint val="75000"/>
                  </a:schemeClr>
                </a:solidFill>
              </a:defRPr>
            </a:lvl8pPr>
            <a:lvl9pPr marL="311669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defTabSz="779173">
              <a:defRPr/>
            </a:pPr>
            <a:fld id="{9C359B43-49B2-4DB5-9915-5C95E3A218A6}"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89624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defTabSz="779173">
              <a:defRPr/>
            </a:pPr>
            <a:fld id="{E5FAEC53-0E57-4FA3-BBD7-EA5C4794309D}"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61008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3408"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1704">
                <a:solidFill>
                  <a:schemeClr val="tx1">
                    <a:tint val="75000"/>
                  </a:schemeClr>
                </a:solidFill>
              </a:defRPr>
            </a:lvl1pPr>
            <a:lvl2pPr marL="389586" indent="0">
              <a:buNone/>
              <a:defRPr sz="1534">
                <a:solidFill>
                  <a:schemeClr val="tx1">
                    <a:tint val="75000"/>
                  </a:schemeClr>
                </a:solidFill>
              </a:defRPr>
            </a:lvl2pPr>
            <a:lvl3pPr marL="779173" indent="0">
              <a:buNone/>
              <a:defRPr sz="1363">
                <a:solidFill>
                  <a:schemeClr val="tx1">
                    <a:tint val="75000"/>
                  </a:schemeClr>
                </a:solidFill>
              </a:defRPr>
            </a:lvl3pPr>
            <a:lvl4pPr marL="1168759" indent="0">
              <a:buNone/>
              <a:defRPr sz="1193">
                <a:solidFill>
                  <a:schemeClr val="tx1">
                    <a:tint val="75000"/>
                  </a:schemeClr>
                </a:solidFill>
              </a:defRPr>
            </a:lvl4pPr>
            <a:lvl5pPr marL="1558345" indent="0">
              <a:buNone/>
              <a:defRPr sz="1193">
                <a:solidFill>
                  <a:schemeClr val="tx1">
                    <a:tint val="75000"/>
                  </a:schemeClr>
                </a:solidFill>
              </a:defRPr>
            </a:lvl5pPr>
            <a:lvl6pPr marL="1947932" indent="0">
              <a:buNone/>
              <a:defRPr sz="1193">
                <a:solidFill>
                  <a:schemeClr val="tx1">
                    <a:tint val="75000"/>
                  </a:schemeClr>
                </a:solidFill>
              </a:defRPr>
            </a:lvl6pPr>
            <a:lvl7pPr marL="2337518" indent="0">
              <a:buNone/>
              <a:defRPr sz="1193">
                <a:solidFill>
                  <a:schemeClr val="tx1">
                    <a:tint val="75000"/>
                  </a:schemeClr>
                </a:solidFill>
              </a:defRPr>
            </a:lvl7pPr>
            <a:lvl8pPr marL="2727104" indent="0">
              <a:buNone/>
              <a:defRPr sz="1193">
                <a:solidFill>
                  <a:schemeClr val="tx1">
                    <a:tint val="75000"/>
                  </a:schemeClr>
                </a:solidFill>
              </a:defRPr>
            </a:lvl8pPr>
            <a:lvl9pPr marL="3116691" indent="0">
              <a:buNone/>
              <a:defRPr sz="1193">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defTabSz="779173">
              <a:defRPr/>
            </a:pPr>
            <a:fld id="{125757CC-15D0-4DCB-8EC9-E134D75BEDC1}"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779173">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2860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7E460A-5A61-4281-BF0A-E16E018CFA5D}" type="datetimeFigureOut">
              <a:rPr kumimoji="1" lang="ja-JP" altLang="en-US" smtClean="0"/>
              <a:t>2025/3/4</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2475FE-30DA-419D-B8C4-638732E6DD2C}" type="slidenum">
              <a:rPr kumimoji="1" lang="ja-JP" altLang="en-US" smtClean="0"/>
              <a:t>‹#›</a:t>
            </a:fld>
            <a:endParaRPr kumimoji="1" lang="ja-JP" altLang="en-US"/>
          </a:p>
        </p:txBody>
      </p:sp>
    </p:spTree>
    <p:extLst>
      <p:ext uri="{BB962C8B-B14F-4D97-AF65-F5344CB8AC3E}">
        <p14:creationId xmlns:p14="http://schemas.microsoft.com/office/powerpoint/2010/main" val="2440466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43261494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3"/>
          </p:nvPr>
        </p:nvSpPr>
        <p:spPr>
          <a:xfrm>
            <a:off x="3281363" y="6356354"/>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117043423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95300" y="1600201"/>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0228" name="Rectangle 4"/>
          <p:cNvSpPr>
            <a:spLocks noGrp="1" noChangeArrowheads="1"/>
          </p:cNvSpPr>
          <p:nvPr>
            <p:ph type="dt" sz="half" idx="2"/>
          </p:nvPr>
        </p:nvSpPr>
        <p:spPr bwMode="auto">
          <a:xfrm>
            <a:off x="495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defTabSz="914400" fontAlgn="base">
              <a:spcBef>
                <a:spcPct val="0"/>
              </a:spcBef>
              <a:spcAft>
                <a:spcPct val="0"/>
              </a:spcAft>
              <a:defRPr/>
            </a:pPr>
            <a:endParaRPr kumimoji="1" lang="en-US" altLang="ja-JP">
              <a:solidFill>
                <a:srgbClr val="FFFFFF"/>
              </a:solidFill>
            </a:endParaRPr>
          </a:p>
        </p:txBody>
      </p:sp>
      <p:sp>
        <p:nvSpPr>
          <p:cNvPr id="180229" name="Rectangle 5"/>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defTabSz="914400" fontAlgn="base">
              <a:spcBef>
                <a:spcPct val="0"/>
              </a:spcBef>
              <a:spcAft>
                <a:spcPct val="0"/>
              </a:spcAft>
              <a:defRPr/>
            </a:pPr>
            <a:endParaRPr kumimoji="1" lang="en-US" altLang="ja-JP">
              <a:solidFill>
                <a:srgbClr val="FFFFFF"/>
              </a:solidFill>
            </a:endParaRPr>
          </a:p>
        </p:txBody>
      </p:sp>
      <p:sp>
        <p:nvSpPr>
          <p:cNvPr id="180230" name="Rectangle 6"/>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defTabSz="914400" fontAlgn="base">
              <a:spcBef>
                <a:spcPct val="0"/>
              </a:spcBef>
              <a:spcAft>
                <a:spcPct val="0"/>
              </a:spcAft>
              <a:defRPr/>
            </a:pPr>
            <a:fld id="{CF117AC8-B466-4052-B7B3-768FBAA64733}" type="slidenum">
              <a:rPr kumimoji="1" lang="en-US" altLang="ja-JP" smtClean="0">
                <a:solidFill>
                  <a:srgbClr val="FFFFFF"/>
                </a:solidFill>
              </a:rPr>
              <a:pPr defTabSz="914400" fontAlgn="base">
                <a:spcBef>
                  <a:spcPct val="0"/>
                </a:spcBef>
                <a:spcAft>
                  <a:spcPct val="0"/>
                </a:spcAft>
                <a:defRPr/>
              </a:pPr>
              <a:t>‹#›</a:t>
            </a:fld>
            <a:endParaRPr kumimoji="1" lang="en-US" altLang="ja-JP">
              <a:solidFill>
                <a:srgbClr val="FFFFFF"/>
              </a:solidFill>
            </a:endParaRPr>
          </a:p>
        </p:txBody>
      </p:sp>
    </p:spTree>
    <p:extLst>
      <p:ext uri="{BB962C8B-B14F-4D97-AF65-F5344CB8AC3E}">
        <p14:creationId xmlns:p14="http://schemas.microsoft.com/office/powerpoint/2010/main" val="798823224"/>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512451"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1245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Osaka" charset="-128"/>
              </a:defRPr>
            </a:lvl1pPr>
          </a:lstStyle>
          <a:p>
            <a:pPr defTabSz="914400" fontAlgn="base">
              <a:spcBef>
                <a:spcPct val="0"/>
              </a:spcBef>
              <a:spcAft>
                <a:spcPct val="0"/>
              </a:spcAft>
              <a:defRPr/>
            </a:pPr>
            <a:endParaRPr kumimoji="1" lang="en-US" altLang="ja-JP">
              <a:solidFill>
                <a:srgbClr val="000000"/>
              </a:solidFill>
            </a:endParaRPr>
          </a:p>
        </p:txBody>
      </p:sp>
      <p:sp>
        <p:nvSpPr>
          <p:cNvPr id="151245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Osaka" charset="-128"/>
              </a:defRPr>
            </a:lvl1pPr>
          </a:lstStyle>
          <a:p>
            <a:pPr defTabSz="914400" fontAlgn="base">
              <a:spcBef>
                <a:spcPct val="0"/>
              </a:spcBef>
              <a:spcAft>
                <a:spcPct val="0"/>
              </a:spcAft>
              <a:defRPr/>
            </a:pPr>
            <a:endParaRPr kumimoji="1" lang="en-US" altLang="ja-JP">
              <a:solidFill>
                <a:srgbClr val="000000"/>
              </a:solidFill>
            </a:endParaRPr>
          </a:p>
        </p:txBody>
      </p:sp>
      <p:sp>
        <p:nvSpPr>
          <p:cNvPr id="151245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Osaka" charset="-128"/>
              </a:defRPr>
            </a:lvl1pPr>
          </a:lstStyle>
          <a:p>
            <a:pPr defTabSz="914400" fontAlgn="base">
              <a:spcBef>
                <a:spcPct val="0"/>
              </a:spcBef>
              <a:spcAft>
                <a:spcPct val="0"/>
              </a:spcAft>
              <a:defRPr/>
            </a:pPr>
            <a:fld id="{417F02D8-0085-48BF-A0B2-D7885101FA75}"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218018508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ＭＳ Ｐゴシック" pitchFamily="50" charset="-128"/>
        </a:defRPr>
      </a:lvl2pPr>
      <a:lvl3pPr algn="ctr" rtl="0" fontAlgn="base">
        <a:spcBef>
          <a:spcPct val="0"/>
        </a:spcBef>
        <a:spcAft>
          <a:spcPct val="0"/>
        </a:spcAft>
        <a:defRPr kumimoji="1" sz="4400">
          <a:solidFill>
            <a:schemeClr val="tx2"/>
          </a:solidFill>
          <a:latin typeface="Times" charset="0"/>
          <a:ea typeface="ＭＳ Ｐゴシック" pitchFamily="50" charset="-128"/>
        </a:defRPr>
      </a:lvl3pPr>
      <a:lvl4pPr algn="ctr" rtl="0" fontAlgn="base">
        <a:spcBef>
          <a:spcPct val="0"/>
        </a:spcBef>
        <a:spcAft>
          <a:spcPct val="0"/>
        </a:spcAft>
        <a:defRPr kumimoji="1" sz="4400">
          <a:solidFill>
            <a:schemeClr val="tx2"/>
          </a:solidFill>
          <a:latin typeface="Times" charset="0"/>
          <a:ea typeface="ＭＳ Ｐゴシック" pitchFamily="50" charset="-128"/>
        </a:defRPr>
      </a:lvl4pPr>
      <a:lvl5pPr algn="ctr" rtl="0" fontAlgn="base">
        <a:spcBef>
          <a:spcPct val="0"/>
        </a:spcBef>
        <a:spcAft>
          <a:spcPct val="0"/>
        </a:spcAft>
        <a:defRPr kumimoji="1" sz="4400">
          <a:solidFill>
            <a:schemeClr val="tx2"/>
          </a:solidFill>
          <a:latin typeface="Times" charset="0"/>
          <a:ea typeface="ＭＳ Ｐゴシック" pitchFamily="50"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9699"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246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Osaka" charset="-128"/>
              </a:defRPr>
            </a:lvl1pPr>
          </a:lstStyle>
          <a:p>
            <a:pPr defTabSz="914400" fontAlgn="base">
              <a:spcBef>
                <a:spcPct val="0"/>
              </a:spcBef>
              <a:spcAft>
                <a:spcPct val="0"/>
              </a:spcAft>
              <a:defRPr/>
            </a:pPr>
            <a:endParaRPr kumimoji="1" lang="en-US" altLang="ja-JP"/>
          </a:p>
        </p:txBody>
      </p:sp>
      <p:sp>
        <p:nvSpPr>
          <p:cNvPr id="6246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Osaka" charset="-128"/>
              </a:defRPr>
            </a:lvl1pPr>
          </a:lstStyle>
          <a:p>
            <a:pPr defTabSz="914400" fontAlgn="base">
              <a:spcBef>
                <a:spcPct val="0"/>
              </a:spcBef>
              <a:spcAft>
                <a:spcPct val="0"/>
              </a:spcAft>
              <a:defRPr/>
            </a:pPr>
            <a:endParaRPr kumimoji="1" lang="en-US" altLang="ja-JP"/>
          </a:p>
        </p:txBody>
      </p:sp>
      <p:sp>
        <p:nvSpPr>
          <p:cNvPr id="6247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panose="02020603050405020304" pitchFamily="18" charset="0"/>
                <a:ea typeface="Osaka" charset="-128"/>
              </a:defRPr>
            </a:lvl1pPr>
          </a:lstStyle>
          <a:p>
            <a:pPr defTabSz="914400" fontAlgn="base">
              <a:spcBef>
                <a:spcPct val="0"/>
              </a:spcBef>
              <a:spcAft>
                <a:spcPct val="0"/>
              </a:spcAft>
              <a:defRPr/>
            </a:pPr>
            <a:fld id="{B8E4A470-DC18-40C9-93E9-C96484E1323B}" type="slidenum">
              <a:rPr kumimoji="1" lang="en-US" altLang="ja-JP" smtClean="0"/>
              <a:pPr defTabSz="914400" fontAlgn="base">
                <a:spcBef>
                  <a:spcPct val="0"/>
                </a:spcBef>
                <a:spcAft>
                  <a:spcPct val="0"/>
                </a:spcAft>
                <a:defRPr/>
              </a:pPr>
              <a:t>‹#›</a:t>
            </a:fld>
            <a:endParaRPr kumimoji="1" lang="en-US" altLang="ja-JP"/>
          </a:p>
        </p:txBody>
      </p:sp>
    </p:spTree>
    <p:extLst>
      <p:ext uri="{BB962C8B-B14F-4D97-AF65-F5344CB8AC3E}">
        <p14:creationId xmlns:p14="http://schemas.microsoft.com/office/powerpoint/2010/main" val="182131237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charset="0"/>
          <a:ea typeface="ＭＳ Ｐゴシック" pitchFamily="50"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1BBDD4-38FB-461B-8666-35DF77D51CD6}" type="slidenum">
              <a:rPr lang="en-US" altLang="ja-JP"/>
              <a:pPr/>
              <a:t>‹#›</a:t>
            </a:fld>
            <a:endParaRPr lang="en-US" altLang="ja-JP"/>
          </a:p>
        </p:txBody>
      </p:sp>
    </p:spTree>
    <p:extLst>
      <p:ext uri="{BB962C8B-B14F-4D97-AF65-F5344CB8AC3E}">
        <p14:creationId xmlns:p14="http://schemas.microsoft.com/office/powerpoint/2010/main" val="3168502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endParaRP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EF1DE26-C901-4301-9537-05567E851D97}"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8195403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509379"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09380"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509381"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509382"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0A26856-9F96-4B63-8A45-D655AF93A7CB}" type="slidenum">
              <a:rPr lang="en-US" altLang="ja-JP"/>
              <a:pPr/>
              <a:t>‹#›</a:t>
            </a:fld>
            <a:endParaRPr lang="en-US" altLang="ja-JP"/>
          </a:p>
        </p:txBody>
      </p:sp>
    </p:spTree>
    <p:extLst>
      <p:ext uri="{BB962C8B-B14F-4D97-AF65-F5344CB8AC3E}">
        <p14:creationId xmlns:p14="http://schemas.microsoft.com/office/powerpoint/2010/main" val="2823274305"/>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171BBDD4-38FB-461B-8666-35DF77D51CD6}"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74808607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kumimoji="1" lang="en-US" altLang="ja-JP">
              <a:solidFill>
                <a:srgbClr val="000000"/>
              </a:solidFill>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kumimoji="1" lang="en-US" altLang="ja-JP">
              <a:solidFill>
                <a:srgbClr val="000000"/>
              </a:solidFill>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171BBDD4-38FB-461B-8666-35DF77D51CD6}" type="slidenum">
              <a:rPr kumimoji="1" lang="en-US" altLang="ja-JP" smtClean="0">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403609298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FEF523AD-55B7-41BE-8FFD-53E419FE4F94}" type="datetimeFigureOut">
              <a:rPr kumimoji="1" lang="ja-JP" altLang="en-US" smtClean="0"/>
              <a:t>2025/3/4</a:t>
            </a:fld>
            <a:endParaRPr kumimoji="1" lang="ja-JP" altLang="en-US"/>
          </a:p>
        </p:txBody>
      </p:sp>
      <p:sp>
        <p:nvSpPr>
          <p:cNvPr id="5" name="Footer Placeholder 4"/>
          <p:cNvSpPr>
            <a:spLocks noGrp="1"/>
          </p:cNvSpPr>
          <p:nvPr>
            <p:ph type="ftr" sz="quarter" idx="3"/>
          </p:nvPr>
        </p:nvSpPr>
        <p:spPr>
          <a:xfrm>
            <a:off x="3281364" y="6356354"/>
            <a:ext cx="3343275"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3A170510-20C0-4B61-B2B0-DC0228DF0DFA}" type="slidenum">
              <a:rPr kumimoji="1" lang="ja-JP" altLang="en-US" smtClean="0"/>
              <a:t>‹#›</a:t>
            </a:fld>
            <a:endParaRPr kumimoji="1" lang="ja-JP" altLang="en-US"/>
          </a:p>
        </p:txBody>
      </p:sp>
    </p:spTree>
    <p:extLst>
      <p:ext uri="{BB962C8B-B14F-4D97-AF65-F5344CB8AC3E}">
        <p14:creationId xmlns:p14="http://schemas.microsoft.com/office/powerpoint/2010/main" val="311424045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95300" y="1600203"/>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vl1pPr>
          </a:lstStyle>
          <a:p>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vl1pPr>
          </a:lstStyle>
          <a:p>
            <a:endParaRPr lang="en-US" altLang="ja-JP">
              <a:solidFill>
                <a:srgbClr val="000000"/>
              </a:solidFill>
            </a:endParaRP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vl1pPr>
          </a:lstStyle>
          <a:p>
            <a:fld id="{DEF1DE26-C901-4301-9537-05567E851D97}"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7906841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ctr" rtl="0" fontAlgn="base">
        <a:spcBef>
          <a:spcPct val="0"/>
        </a:spcBef>
        <a:spcAft>
          <a:spcPct val="0"/>
        </a:spcAft>
        <a:defRPr kumimoji="1" sz="4062">
          <a:solidFill>
            <a:schemeClr val="tx2"/>
          </a:solidFill>
          <a:latin typeface="+mj-lt"/>
          <a:ea typeface="+mj-ea"/>
          <a:cs typeface="+mj-cs"/>
        </a:defRPr>
      </a:lvl1pPr>
      <a:lvl2pPr algn="ctr" rtl="0" fontAlgn="base">
        <a:spcBef>
          <a:spcPct val="0"/>
        </a:spcBef>
        <a:spcAft>
          <a:spcPct val="0"/>
        </a:spcAft>
        <a:defRPr kumimoji="1" sz="4062">
          <a:solidFill>
            <a:schemeClr val="tx2"/>
          </a:solidFill>
          <a:latin typeface="Arial" pitchFamily="34" charset="0"/>
          <a:ea typeface="ＭＳ Ｐゴシック" pitchFamily="50" charset="-128"/>
        </a:defRPr>
      </a:lvl2pPr>
      <a:lvl3pPr algn="ctr" rtl="0" fontAlgn="base">
        <a:spcBef>
          <a:spcPct val="0"/>
        </a:spcBef>
        <a:spcAft>
          <a:spcPct val="0"/>
        </a:spcAft>
        <a:defRPr kumimoji="1" sz="4062">
          <a:solidFill>
            <a:schemeClr val="tx2"/>
          </a:solidFill>
          <a:latin typeface="Arial" pitchFamily="34" charset="0"/>
          <a:ea typeface="ＭＳ Ｐゴシック" pitchFamily="50" charset="-128"/>
        </a:defRPr>
      </a:lvl3pPr>
      <a:lvl4pPr algn="ctr" rtl="0" fontAlgn="base">
        <a:spcBef>
          <a:spcPct val="0"/>
        </a:spcBef>
        <a:spcAft>
          <a:spcPct val="0"/>
        </a:spcAft>
        <a:defRPr kumimoji="1" sz="4062">
          <a:solidFill>
            <a:schemeClr val="tx2"/>
          </a:solidFill>
          <a:latin typeface="Arial" pitchFamily="34" charset="0"/>
          <a:ea typeface="ＭＳ Ｐゴシック" pitchFamily="50" charset="-128"/>
        </a:defRPr>
      </a:lvl4pPr>
      <a:lvl5pPr algn="ctr" rtl="0" fontAlgn="base">
        <a:spcBef>
          <a:spcPct val="0"/>
        </a:spcBef>
        <a:spcAft>
          <a:spcPct val="0"/>
        </a:spcAft>
        <a:defRPr kumimoji="1" sz="4062">
          <a:solidFill>
            <a:schemeClr val="tx2"/>
          </a:solidFill>
          <a:latin typeface="Arial" pitchFamily="34" charset="0"/>
          <a:ea typeface="ＭＳ Ｐゴシック" pitchFamily="50" charset="-128"/>
        </a:defRPr>
      </a:lvl5pPr>
      <a:lvl6pPr marL="422041" algn="ctr" rtl="0" fontAlgn="base">
        <a:spcBef>
          <a:spcPct val="0"/>
        </a:spcBef>
        <a:spcAft>
          <a:spcPct val="0"/>
        </a:spcAft>
        <a:defRPr kumimoji="1" sz="4062">
          <a:solidFill>
            <a:schemeClr val="tx2"/>
          </a:solidFill>
          <a:latin typeface="Arial" pitchFamily="34" charset="0"/>
          <a:ea typeface="ＭＳ Ｐゴシック" pitchFamily="50" charset="-128"/>
        </a:defRPr>
      </a:lvl6pPr>
      <a:lvl7pPr marL="844083" algn="ctr" rtl="0" fontAlgn="base">
        <a:spcBef>
          <a:spcPct val="0"/>
        </a:spcBef>
        <a:spcAft>
          <a:spcPct val="0"/>
        </a:spcAft>
        <a:defRPr kumimoji="1" sz="4062">
          <a:solidFill>
            <a:schemeClr val="tx2"/>
          </a:solidFill>
          <a:latin typeface="Arial" pitchFamily="34" charset="0"/>
          <a:ea typeface="ＭＳ Ｐゴシック" pitchFamily="50" charset="-128"/>
        </a:defRPr>
      </a:lvl7pPr>
      <a:lvl8pPr marL="1266124" algn="ctr" rtl="0" fontAlgn="base">
        <a:spcBef>
          <a:spcPct val="0"/>
        </a:spcBef>
        <a:spcAft>
          <a:spcPct val="0"/>
        </a:spcAft>
        <a:defRPr kumimoji="1" sz="4062">
          <a:solidFill>
            <a:schemeClr val="tx2"/>
          </a:solidFill>
          <a:latin typeface="Arial" pitchFamily="34" charset="0"/>
          <a:ea typeface="ＭＳ Ｐゴシック" pitchFamily="50" charset="-128"/>
        </a:defRPr>
      </a:lvl8pPr>
      <a:lvl9pPr marL="1688165" algn="ctr" rtl="0" fontAlgn="base">
        <a:spcBef>
          <a:spcPct val="0"/>
        </a:spcBef>
        <a:spcAft>
          <a:spcPct val="0"/>
        </a:spcAft>
        <a:defRPr kumimoji="1" sz="4062">
          <a:solidFill>
            <a:schemeClr val="tx2"/>
          </a:solidFill>
          <a:latin typeface="Arial" pitchFamily="34" charset="0"/>
          <a:ea typeface="ＭＳ Ｐゴシック" pitchFamily="50" charset="-128"/>
        </a:defRPr>
      </a:lvl9pPr>
    </p:titleStyle>
    <p:bodyStyle>
      <a:lvl1pPr marL="316531" indent="-316531" algn="l" rtl="0" fontAlgn="base">
        <a:spcBef>
          <a:spcPct val="20000"/>
        </a:spcBef>
        <a:spcAft>
          <a:spcPct val="0"/>
        </a:spcAft>
        <a:buChar char="•"/>
        <a:defRPr kumimoji="1" sz="2954">
          <a:solidFill>
            <a:schemeClr val="tx1"/>
          </a:solidFill>
          <a:latin typeface="+mn-lt"/>
          <a:ea typeface="+mn-ea"/>
          <a:cs typeface="+mn-cs"/>
        </a:defRPr>
      </a:lvl1pPr>
      <a:lvl2pPr marL="685817" indent="-263776" algn="l" rtl="0" fontAlgn="base">
        <a:spcBef>
          <a:spcPct val="20000"/>
        </a:spcBef>
        <a:spcAft>
          <a:spcPct val="0"/>
        </a:spcAft>
        <a:buChar char="–"/>
        <a:defRPr kumimoji="1" sz="2585">
          <a:solidFill>
            <a:schemeClr val="tx1"/>
          </a:solidFill>
          <a:latin typeface="+mn-lt"/>
          <a:ea typeface="+mn-ea"/>
        </a:defRPr>
      </a:lvl2pPr>
      <a:lvl3pPr marL="1055103" indent="-211021" algn="l" rtl="0" fontAlgn="base">
        <a:spcBef>
          <a:spcPct val="20000"/>
        </a:spcBef>
        <a:spcAft>
          <a:spcPct val="0"/>
        </a:spcAft>
        <a:buChar char="•"/>
        <a:defRPr kumimoji="1" sz="2215">
          <a:solidFill>
            <a:schemeClr val="tx1"/>
          </a:solidFill>
          <a:latin typeface="+mn-lt"/>
          <a:ea typeface="+mn-ea"/>
        </a:defRPr>
      </a:lvl3pPr>
      <a:lvl4pPr marL="1477145" indent="-211021" algn="l" rtl="0" fontAlgn="base">
        <a:spcBef>
          <a:spcPct val="20000"/>
        </a:spcBef>
        <a:spcAft>
          <a:spcPct val="0"/>
        </a:spcAft>
        <a:buChar char="–"/>
        <a:defRPr kumimoji="1" sz="1846">
          <a:solidFill>
            <a:schemeClr val="tx1"/>
          </a:solidFill>
          <a:latin typeface="+mn-lt"/>
          <a:ea typeface="+mn-ea"/>
        </a:defRPr>
      </a:lvl4pPr>
      <a:lvl5pPr marL="1899186" indent="-211021" algn="l" rtl="0" fontAlgn="base">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5"/>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5"/>
            <a:ext cx="2311400" cy="365125"/>
          </a:xfrm>
          <a:prstGeom prst="rect">
            <a:avLst/>
          </a:prstGeom>
        </p:spPr>
        <p:txBody>
          <a:bodyPr vert="horz" lIns="91440" tIns="45720" rIns="91440" bIns="45720" rtlCol="0" anchor="ctr"/>
          <a:lstStyle>
            <a:lvl1pPr algn="l">
              <a:defRPr sz="1023">
                <a:solidFill>
                  <a:schemeClr val="tx1">
                    <a:tint val="75000"/>
                  </a:schemeClr>
                </a:solidFill>
              </a:defRPr>
            </a:lvl1pPr>
          </a:lstStyle>
          <a:p>
            <a:pPr defTabSz="779173">
              <a:defRPr/>
            </a:pPr>
            <a:fld id="{1D61DBA6-9D55-449A-A969-FC68B87CD0F8}" type="datetime1">
              <a:rPr lang="ja-JP" altLang="en-US" smtClean="0">
                <a:solidFill>
                  <a:prstClr val="black">
                    <a:tint val="75000"/>
                  </a:prstClr>
                </a:solidFill>
              </a:rPr>
              <a:pPr defTabSz="779173">
                <a:defRPr/>
              </a:pPr>
              <a:t>2025/3/4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50" y="6356355"/>
            <a:ext cx="3136900" cy="365125"/>
          </a:xfrm>
          <a:prstGeom prst="rect">
            <a:avLst/>
          </a:prstGeom>
        </p:spPr>
        <p:txBody>
          <a:bodyPr vert="horz" lIns="91440" tIns="45720" rIns="91440" bIns="45720" rtlCol="0" anchor="ctr"/>
          <a:lstStyle>
            <a:lvl1pPr algn="ctr">
              <a:defRPr sz="1023">
                <a:solidFill>
                  <a:schemeClr val="tx1">
                    <a:tint val="75000"/>
                  </a:schemeClr>
                </a:solidFill>
              </a:defRPr>
            </a:lvl1pPr>
          </a:lstStyle>
          <a:p>
            <a:pPr defTabSz="779173">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99300" y="6356355"/>
            <a:ext cx="2311400" cy="365125"/>
          </a:xfrm>
          <a:prstGeom prst="rect">
            <a:avLst/>
          </a:prstGeom>
        </p:spPr>
        <p:txBody>
          <a:bodyPr vert="horz" lIns="91440" tIns="45720" rIns="91440" bIns="45720" rtlCol="0" anchor="ctr"/>
          <a:lstStyle>
            <a:lvl1pPr algn="r">
              <a:defRPr sz="1023">
                <a:solidFill>
                  <a:schemeClr val="tx1">
                    <a:tint val="75000"/>
                  </a:schemeClr>
                </a:solidFill>
              </a:defRPr>
            </a:lvl1pPr>
          </a:lstStyle>
          <a:p>
            <a:pPr defTabSz="779173">
              <a:defRPr/>
            </a:pPr>
            <a:fld id="{BF4E62B5-3EE6-42D1-81BB-CF9D1BDAE5E9}" type="slidenum">
              <a:rPr lang="ja-JP" altLang="en-US" smtClean="0">
                <a:solidFill>
                  <a:prstClr val="black">
                    <a:tint val="75000"/>
                  </a:prstClr>
                </a:solidFill>
              </a:rPr>
              <a:pPr defTabSz="779173">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315952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ctr" defTabSz="779173" rtl="0" eaLnBrk="1" latinLnBrk="0" hangingPunct="1">
        <a:spcBef>
          <a:spcPct val="0"/>
        </a:spcBef>
        <a:buNone/>
        <a:defRPr kumimoji="1" sz="3750" kern="1200">
          <a:solidFill>
            <a:schemeClr val="tx1"/>
          </a:solidFill>
          <a:latin typeface="+mj-lt"/>
          <a:ea typeface="+mj-ea"/>
          <a:cs typeface="+mj-cs"/>
        </a:defRPr>
      </a:lvl1pPr>
    </p:titleStyle>
    <p:bodyStyle>
      <a:lvl1pPr marL="292190" indent="-292190" algn="l" defTabSz="779173" rtl="0" eaLnBrk="1" latinLnBrk="0" hangingPunct="1">
        <a:spcBef>
          <a:spcPct val="20000"/>
        </a:spcBef>
        <a:buFont typeface="Arial" pitchFamily="34" charset="0"/>
        <a:buChar char="•"/>
        <a:defRPr kumimoji="1" sz="2727" kern="1200">
          <a:solidFill>
            <a:schemeClr val="tx1"/>
          </a:solidFill>
          <a:latin typeface="+mn-lt"/>
          <a:ea typeface="+mn-ea"/>
          <a:cs typeface="+mn-cs"/>
        </a:defRPr>
      </a:lvl1pPr>
      <a:lvl2pPr marL="633078" indent="-243492" algn="l" defTabSz="779173" rtl="0" eaLnBrk="1" latinLnBrk="0" hangingPunct="1">
        <a:spcBef>
          <a:spcPct val="20000"/>
        </a:spcBef>
        <a:buFont typeface="Arial" pitchFamily="34" charset="0"/>
        <a:buChar char="–"/>
        <a:defRPr kumimoji="1" sz="2386" kern="1200">
          <a:solidFill>
            <a:schemeClr val="tx1"/>
          </a:solidFill>
          <a:latin typeface="+mn-lt"/>
          <a:ea typeface="+mn-ea"/>
          <a:cs typeface="+mn-cs"/>
        </a:defRPr>
      </a:lvl2pPr>
      <a:lvl3pPr marL="973966" indent="-194793" algn="l" defTabSz="779173" rtl="0" eaLnBrk="1" latinLnBrk="0" hangingPunct="1">
        <a:spcBef>
          <a:spcPct val="20000"/>
        </a:spcBef>
        <a:buFont typeface="Arial" pitchFamily="34" charset="0"/>
        <a:buChar char="•"/>
        <a:defRPr kumimoji="1" sz="2045" kern="1200">
          <a:solidFill>
            <a:schemeClr val="tx1"/>
          </a:solidFill>
          <a:latin typeface="+mn-lt"/>
          <a:ea typeface="+mn-ea"/>
          <a:cs typeface="+mn-cs"/>
        </a:defRPr>
      </a:lvl3pPr>
      <a:lvl4pPr marL="1363553" indent="-194793" algn="l" defTabSz="779173" rtl="0" eaLnBrk="1" latinLnBrk="0" hangingPunct="1">
        <a:spcBef>
          <a:spcPct val="20000"/>
        </a:spcBef>
        <a:buFont typeface="Arial" pitchFamily="34" charset="0"/>
        <a:buChar char="–"/>
        <a:defRPr kumimoji="1" sz="1704" kern="1200">
          <a:solidFill>
            <a:schemeClr val="tx1"/>
          </a:solidFill>
          <a:latin typeface="+mn-lt"/>
          <a:ea typeface="+mn-ea"/>
          <a:cs typeface="+mn-cs"/>
        </a:defRPr>
      </a:lvl4pPr>
      <a:lvl5pPr marL="1753139" indent="-194793" algn="l" defTabSz="779173" rtl="0" eaLnBrk="1" latinLnBrk="0" hangingPunct="1">
        <a:spcBef>
          <a:spcPct val="20000"/>
        </a:spcBef>
        <a:buFont typeface="Arial" pitchFamily="34" charset="0"/>
        <a:buChar char="»"/>
        <a:defRPr kumimoji="1" sz="1704" kern="1200">
          <a:solidFill>
            <a:schemeClr val="tx1"/>
          </a:solidFill>
          <a:latin typeface="+mn-lt"/>
          <a:ea typeface="+mn-ea"/>
          <a:cs typeface="+mn-cs"/>
        </a:defRPr>
      </a:lvl5pPr>
      <a:lvl6pPr marL="2142725" indent="-194793" algn="l" defTabSz="779173" rtl="0" eaLnBrk="1" latinLnBrk="0" hangingPunct="1">
        <a:spcBef>
          <a:spcPct val="20000"/>
        </a:spcBef>
        <a:buFont typeface="Arial" pitchFamily="34" charset="0"/>
        <a:buChar char="•"/>
        <a:defRPr kumimoji="1" sz="1704" kern="1200">
          <a:solidFill>
            <a:schemeClr val="tx1"/>
          </a:solidFill>
          <a:latin typeface="+mn-lt"/>
          <a:ea typeface="+mn-ea"/>
          <a:cs typeface="+mn-cs"/>
        </a:defRPr>
      </a:lvl6pPr>
      <a:lvl7pPr marL="2532312" indent="-194793" algn="l" defTabSz="779173" rtl="0" eaLnBrk="1" latinLnBrk="0" hangingPunct="1">
        <a:spcBef>
          <a:spcPct val="20000"/>
        </a:spcBef>
        <a:buFont typeface="Arial" pitchFamily="34" charset="0"/>
        <a:buChar char="•"/>
        <a:defRPr kumimoji="1" sz="1704" kern="1200">
          <a:solidFill>
            <a:schemeClr val="tx1"/>
          </a:solidFill>
          <a:latin typeface="+mn-lt"/>
          <a:ea typeface="+mn-ea"/>
          <a:cs typeface="+mn-cs"/>
        </a:defRPr>
      </a:lvl7pPr>
      <a:lvl8pPr marL="2921898" indent="-194793" algn="l" defTabSz="779173" rtl="0" eaLnBrk="1" latinLnBrk="0" hangingPunct="1">
        <a:spcBef>
          <a:spcPct val="20000"/>
        </a:spcBef>
        <a:buFont typeface="Arial" pitchFamily="34" charset="0"/>
        <a:buChar char="•"/>
        <a:defRPr kumimoji="1" sz="1704" kern="1200">
          <a:solidFill>
            <a:schemeClr val="tx1"/>
          </a:solidFill>
          <a:latin typeface="+mn-lt"/>
          <a:ea typeface="+mn-ea"/>
          <a:cs typeface="+mn-cs"/>
        </a:defRPr>
      </a:lvl8pPr>
      <a:lvl9pPr marL="3311484" indent="-194793" algn="l" defTabSz="779173" rtl="0" eaLnBrk="1" latinLnBrk="0" hangingPunct="1">
        <a:spcBef>
          <a:spcPct val="20000"/>
        </a:spcBef>
        <a:buFont typeface="Arial" pitchFamily="34" charset="0"/>
        <a:buChar char="•"/>
        <a:defRPr kumimoji="1" sz="1704" kern="1200">
          <a:solidFill>
            <a:schemeClr val="tx1"/>
          </a:solidFill>
          <a:latin typeface="+mn-lt"/>
          <a:ea typeface="+mn-ea"/>
          <a:cs typeface="+mn-cs"/>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108.xml"/><Relationship Id="rId5" Type="http://schemas.openxmlformats.org/officeDocument/2006/relationships/image" Target="../media/image25.png"/><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6.jpg"/><Relationship Id="rId1" Type="http://schemas.openxmlformats.org/officeDocument/2006/relationships/slideLayout" Target="../slideLayouts/slideLayout119.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bin"/><Relationship Id="rId1" Type="http://schemas.openxmlformats.org/officeDocument/2006/relationships/slideLayout" Target="../slideLayouts/slideLayout147.x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4.bin"/><Relationship Id="rId1" Type="http://schemas.openxmlformats.org/officeDocument/2006/relationships/slideLayout" Target="../slideLayouts/slideLayout158.xml"/><Relationship Id="rId5" Type="http://schemas.openxmlformats.org/officeDocument/2006/relationships/image" Target="../media/image5.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6.bin"/><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0.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Text Box 2"/>
          <p:cNvSpPr txBox="1">
            <a:spLocks noChangeArrowheads="1"/>
          </p:cNvSpPr>
          <p:nvPr/>
        </p:nvSpPr>
        <p:spPr bwMode="auto">
          <a:xfrm>
            <a:off x="849313" y="523876"/>
            <a:ext cx="6678612"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en-US" altLang="ja-JP" sz="2000">
                <a:solidFill>
                  <a:srgbClr val="000000"/>
                </a:solidFill>
                <a:latin typeface="Arial" pitchFamily="34" charset="0"/>
                <a:ea typeface="ＭＳ Ｐゴシック" pitchFamily="50" charset="-128"/>
              </a:rPr>
              <a:t>JAXA</a:t>
            </a:r>
            <a:r>
              <a:rPr kumimoji="1" lang="ja-JP" altLang="en-US" sz="2000">
                <a:solidFill>
                  <a:srgbClr val="000000"/>
                </a:solidFill>
                <a:latin typeface="Arial" pitchFamily="34" charset="0"/>
                <a:ea typeface="ＭＳ Ｐゴシック" pitchFamily="50" charset="-128"/>
              </a:rPr>
              <a:t>担当者　：「先生、メダカが死んでしまうとだめですか？」</a:t>
            </a:r>
          </a:p>
        </p:txBody>
      </p:sp>
      <p:sp>
        <p:nvSpPr>
          <p:cNvPr id="1134595" name="Text Box 3"/>
          <p:cNvSpPr txBox="1">
            <a:spLocks noChangeArrowheads="1"/>
          </p:cNvSpPr>
          <p:nvPr/>
        </p:nvSpPr>
        <p:spPr bwMode="auto">
          <a:xfrm>
            <a:off x="849314" y="1114426"/>
            <a:ext cx="6181725"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2000">
                <a:solidFill>
                  <a:srgbClr val="000000"/>
                </a:solidFill>
                <a:latin typeface="Arial" pitchFamily="34" charset="0"/>
                <a:ea typeface="ＭＳ Ｐゴシック" pitchFamily="50" charset="-128"/>
              </a:rPr>
              <a:t>尾田　　　　　　：「だめです。生きていないといけません。」</a:t>
            </a:r>
          </a:p>
        </p:txBody>
      </p:sp>
      <p:sp>
        <p:nvSpPr>
          <p:cNvPr id="1134596" name="Text Box 4"/>
          <p:cNvSpPr txBox="1">
            <a:spLocks noChangeArrowheads="1"/>
          </p:cNvSpPr>
          <p:nvPr/>
        </p:nvSpPr>
        <p:spPr bwMode="auto">
          <a:xfrm>
            <a:off x="849313" y="1651000"/>
            <a:ext cx="7233070" cy="523220"/>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en-US" altLang="ja-JP" sz="2000" dirty="0">
                <a:solidFill>
                  <a:srgbClr val="000000"/>
                </a:solidFill>
                <a:latin typeface="Arial" pitchFamily="34" charset="0"/>
                <a:ea typeface="ＭＳ Ｐゴシック" pitchFamily="50" charset="-128"/>
              </a:rPr>
              <a:t>JAXA</a:t>
            </a:r>
            <a:r>
              <a:rPr kumimoji="1" lang="ja-JP" altLang="en-US" sz="2000" dirty="0">
                <a:solidFill>
                  <a:srgbClr val="000000"/>
                </a:solidFill>
                <a:latin typeface="Arial" pitchFamily="34" charset="0"/>
                <a:ea typeface="ＭＳ Ｐゴシック" pitchFamily="50" charset="-128"/>
              </a:rPr>
              <a:t>担当者　：「では、メダカが生きて</a:t>
            </a:r>
            <a:r>
              <a:rPr kumimoji="1" lang="ja-JP" altLang="en-US" sz="2800" b="1" dirty="0">
                <a:solidFill>
                  <a:srgbClr val="000000"/>
                </a:solidFill>
                <a:latin typeface="Arial" pitchFamily="34" charset="0"/>
                <a:ea typeface="ＭＳ Ｐゴシック" pitchFamily="50" charset="-128"/>
              </a:rPr>
              <a:t>さえ</a:t>
            </a:r>
            <a:r>
              <a:rPr kumimoji="1" lang="ja-JP" altLang="en-US" sz="2000" dirty="0">
                <a:solidFill>
                  <a:srgbClr val="000000"/>
                </a:solidFill>
                <a:latin typeface="Arial" pitchFamily="34" charset="0"/>
                <a:ea typeface="ＭＳ Ｐゴシック" pitchFamily="50" charset="-128"/>
              </a:rPr>
              <a:t>いればいいですか？」</a:t>
            </a:r>
          </a:p>
        </p:txBody>
      </p:sp>
      <p:sp>
        <p:nvSpPr>
          <p:cNvPr id="1134597" name="Text Box 5"/>
          <p:cNvSpPr txBox="1">
            <a:spLocks noChangeArrowheads="1"/>
          </p:cNvSpPr>
          <p:nvPr/>
        </p:nvSpPr>
        <p:spPr bwMode="auto">
          <a:xfrm>
            <a:off x="849313" y="3482976"/>
            <a:ext cx="4087812"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2000">
                <a:solidFill>
                  <a:srgbClr val="000000"/>
                </a:solidFill>
                <a:latin typeface="Arial" pitchFamily="34" charset="0"/>
                <a:ea typeface="ＭＳ Ｐゴシック" pitchFamily="50" charset="-128"/>
              </a:rPr>
              <a:t>尾田　　　　　　：「元気なメダカです。」</a:t>
            </a:r>
          </a:p>
        </p:txBody>
      </p:sp>
      <p:sp>
        <p:nvSpPr>
          <p:cNvPr id="1134598" name="Text Box 6"/>
          <p:cNvSpPr txBox="1">
            <a:spLocks noChangeArrowheads="1"/>
          </p:cNvSpPr>
          <p:nvPr/>
        </p:nvSpPr>
        <p:spPr bwMode="auto">
          <a:xfrm>
            <a:off x="849314" y="4075114"/>
            <a:ext cx="7699375"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en-US" altLang="ja-JP" sz="2000">
                <a:solidFill>
                  <a:srgbClr val="000000"/>
                </a:solidFill>
                <a:latin typeface="Arial" pitchFamily="34" charset="0"/>
                <a:ea typeface="ＭＳ Ｐゴシック" pitchFamily="50" charset="-128"/>
              </a:rPr>
              <a:t>JAXA</a:t>
            </a:r>
            <a:r>
              <a:rPr kumimoji="1" lang="ja-JP" altLang="en-US" sz="2000">
                <a:solidFill>
                  <a:srgbClr val="000000"/>
                </a:solidFill>
                <a:latin typeface="Arial" pitchFamily="34" charset="0"/>
                <a:ea typeface="ＭＳ Ｐゴシック" pitchFamily="50" charset="-128"/>
              </a:rPr>
              <a:t>担当者　：「では、元気なメダカというのはどういうメダカですか？」</a:t>
            </a:r>
          </a:p>
        </p:txBody>
      </p:sp>
      <p:sp>
        <p:nvSpPr>
          <p:cNvPr id="1134599" name="Text Box 7"/>
          <p:cNvSpPr txBox="1">
            <a:spLocks noChangeArrowheads="1"/>
          </p:cNvSpPr>
          <p:nvPr/>
        </p:nvSpPr>
        <p:spPr bwMode="auto">
          <a:xfrm>
            <a:off x="849313" y="4667251"/>
            <a:ext cx="4087812"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2000">
                <a:solidFill>
                  <a:srgbClr val="000000"/>
                </a:solidFill>
                <a:latin typeface="Arial" pitchFamily="34" charset="0"/>
                <a:ea typeface="ＭＳ Ｐゴシック" pitchFamily="50" charset="-128"/>
              </a:rPr>
              <a:t>尾田　　　　　　：「健康なメダカです。」</a:t>
            </a:r>
          </a:p>
        </p:txBody>
      </p:sp>
      <p:sp>
        <p:nvSpPr>
          <p:cNvPr id="1134600" name="Text Box 8"/>
          <p:cNvSpPr txBox="1">
            <a:spLocks noChangeArrowheads="1"/>
          </p:cNvSpPr>
          <p:nvPr/>
        </p:nvSpPr>
        <p:spPr bwMode="auto">
          <a:xfrm>
            <a:off x="849314" y="5229226"/>
            <a:ext cx="7699375"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en-US" altLang="ja-JP" sz="2000">
                <a:solidFill>
                  <a:srgbClr val="000000"/>
                </a:solidFill>
                <a:latin typeface="Arial" pitchFamily="34" charset="0"/>
                <a:ea typeface="ＭＳ Ｐゴシック" pitchFamily="50" charset="-128"/>
              </a:rPr>
              <a:t>JAXA</a:t>
            </a:r>
            <a:r>
              <a:rPr kumimoji="1" lang="ja-JP" altLang="en-US" sz="2000">
                <a:solidFill>
                  <a:srgbClr val="000000"/>
                </a:solidFill>
                <a:latin typeface="Arial" pitchFamily="34" charset="0"/>
                <a:ea typeface="ＭＳ Ｐゴシック" pitchFamily="50" charset="-128"/>
              </a:rPr>
              <a:t>担当者　：「では、健康なメダカというのはどういうメダカですか？」</a:t>
            </a:r>
          </a:p>
        </p:txBody>
      </p:sp>
      <p:sp>
        <p:nvSpPr>
          <p:cNvPr id="1134601" name="Text Box 9"/>
          <p:cNvSpPr txBox="1">
            <a:spLocks noChangeArrowheads="1"/>
          </p:cNvSpPr>
          <p:nvPr/>
        </p:nvSpPr>
        <p:spPr bwMode="auto">
          <a:xfrm>
            <a:off x="849314" y="2298701"/>
            <a:ext cx="8311891" cy="46166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2000" dirty="0">
                <a:solidFill>
                  <a:srgbClr val="000000"/>
                </a:solidFill>
                <a:latin typeface="Arial" pitchFamily="34" charset="0"/>
                <a:ea typeface="ＭＳ Ｐゴシック" pitchFamily="50" charset="-128"/>
              </a:rPr>
              <a:t>尾田</a:t>
            </a:r>
            <a:r>
              <a:rPr kumimoji="1" lang="ja-JP" altLang="en-US" dirty="0">
                <a:solidFill>
                  <a:srgbClr val="000000"/>
                </a:solidFill>
                <a:latin typeface="Arial" pitchFamily="34" charset="0"/>
                <a:ea typeface="ＭＳ Ｐゴシック" pitchFamily="50" charset="-128"/>
              </a:rPr>
              <a:t>（</a:t>
            </a:r>
            <a:r>
              <a:rPr kumimoji="1" lang="ja-JP" altLang="en-US" sz="2000" b="1" dirty="0">
                <a:solidFill>
                  <a:srgbClr val="000000"/>
                </a:solidFill>
                <a:latin typeface="Arial" pitchFamily="34" charset="0"/>
                <a:ea typeface="ＭＳ Ｐゴシック" pitchFamily="50" charset="-128"/>
              </a:rPr>
              <a:t>少し</a:t>
            </a:r>
            <a:r>
              <a:rPr kumimoji="1" lang="ja-JP" altLang="en-US" sz="2400" b="1" dirty="0">
                <a:solidFill>
                  <a:srgbClr val="000000"/>
                </a:solidFill>
                <a:latin typeface="Arial" pitchFamily="34" charset="0"/>
                <a:ea typeface="ＭＳ Ｐゴシック" pitchFamily="50" charset="-128"/>
              </a:rPr>
              <a:t>むっと</a:t>
            </a:r>
            <a:r>
              <a:rPr kumimoji="1" lang="ja-JP" altLang="en-US" sz="2000" b="1" dirty="0">
                <a:solidFill>
                  <a:srgbClr val="000000"/>
                </a:solidFill>
                <a:latin typeface="Arial" pitchFamily="34" charset="0"/>
                <a:ea typeface="ＭＳ Ｐゴシック" pitchFamily="50" charset="-128"/>
              </a:rPr>
              <a:t>して</a:t>
            </a:r>
            <a:r>
              <a:rPr kumimoji="1" lang="ja-JP" altLang="en-US" dirty="0">
                <a:solidFill>
                  <a:srgbClr val="000000"/>
                </a:solidFill>
                <a:latin typeface="Arial" pitchFamily="34" charset="0"/>
                <a:ea typeface="ＭＳ Ｐゴシック" pitchFamily="50" charset="-128"/>
              </a:rPr>
              <a:t>）</a:t>
            </a:r>
            <a:r>
              <a:rPr kumimoji="1" lang="ja-JP" altLang="en-US" sz="2000" dirty="0">
                <a:solidFill>
                  <a:srgbClr val="000000"/>
                </a:solidFill>
                <a:latin typeface="Arial" pitchFamily="34" charset="0"/>
                <a:ea typeface="ＭＳ Ｐゴシック" pitchFamily="50" charset="-128"/>
              </a:rPr>
              <a:t>：「だめです。良い状態のメダカでないといけません。」</a:t>
            </a:r>
          </a:p>
        </p:txBody>
      </p:sp>
      <p:sp>
        <p:nvSpPr>
          <p:cNvPr id="1134602" name="Text Box 10"/>
          <p:cNvSpPr txBox="1">
            <a:spLocks noChangeArrowheads="1"/>
          </p:cNvSpPr>
          <p:nvPr/>
        </p:nvSpPr>
        <p:spPr bwMode="auto">
          <a:xfrm>
            <a:off x="849314" y="2924176"/>
            <a:ext cx="8218487"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en-US" altLang="ja-JP" sz="2000">
                <a:solidFill>
                  <a:srgbClr val="000000"/>
                </a:solidFill>
                <a:latin typeface="Arial" pitchFamily="34" charset="0"/>
                <a:ea typeface="ＭＳ Ｐゴシック" pitchFamily="50" charset="-128"/>
              </a:rPr>
              <a:t>JAXA</a:t>
            </a:r>
            <a:r>
              <a:rPr kumimoji="1" lang="ja-JP" altLang="en-US" sz="2000">
                <a:solidFill>
                  <a:srgbClr val="000000"/>
                </a:solidFill>
                <a:latin typeface="Arial" pitchFamily="34" charset="0"/>
                <a:ea typeface="ＭＳ Ｐゴシック" pitchFamily="50" charset="-128"/>
              </a:rPr>
              <a:t>担当者　：「では、良い状態のメダカというのはどういうメダカですか？」</a:t>
            </a:r>
          </a:p>
        </p:txBody>
      </p:sp>
      <p:sp>
        <p:nvSpPr>
          <p:cNvPr id="1134603" name="Text Box 11"/>
          <p:cNvSpPr txBox="1">
            <a:spLocks noChangeArrowheads="1"/>
          </p:cNvSpPr>
          <p:nvPr/>
        </p:nvSpPr>
        <p:spPr bwMode="auto">
          <a:xfrm>
            <a:off x="849313" y="5851526"/>
            <a:ext cx="2971800"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2000">
                <a:solidFill>
                  <a:srgbClr val="000000"/>
                </a:solidFill>
                <a:latin typeface="Arial" pitchFamily="34" charset="0"/>
                <a:ea typeface="ＭＳ Ｐゴシック" pitchFamily="50" charset="-128"/>
              </a:rPr>
              <a:t>尾田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4594"/>
                                        </p:tgtEl>
                                        <p:attrNameLst>
                                          <p:attrName>style.visibility</p:attrName>
                                        </p:attrNameLst>
                                      </p:cBhvr>
                                      <p:to>
                                        <p:strVal val="visible"/>
                                      </p:to>
                                    </p:set>
                                    <p:animEffect transition="in" filter="wipe(left)">
                                      <p:cBhvr>
                                        <p:cTn id="7" dur="500"/>
                                        <p:tgtEl>
                                          <p:spTgt spid="11345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4595"/>
                                        </p:tgtEl>
                                        <p:attrNameLst>
                                          <p:attrName>style.visibility</p:attrName>
                                        </p:attrNameLst>
                                      </p:cBhvr>
                                      <p:to>
                                        <p:strVal val="visible"/>
                                      </p:to>
                                    </p:set>
                                    <p:animEffect transition="in" filter="wipe(left)">
                                      <p:cBhvr>
                                        <p:cTn id="12" dur="500"/>
                                        <p:tgtEl>
                                          <p:spTgt spid="11345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4596"/>
                                        </p:tgtEl>
                                        <p:attrNameLst>
                                          <p:attrName>style.visibility</p:attrName>
                                        </p:attrNameLst>
                                      </p:cBhvr>
                                      <p:to>
                                        <p:strVal val="visible"/>
                                      </p:to>
                                    </p:set>
                                    <p:animEffect transition="in" filter="wipe(left)">
                                      <p:cBhvr>
                                        <p:cTn id="17" dur="500"/>
                                        <p:tgtEl>
                                          <p:spTgt spid="113459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4601"/>
                                        </p:tgtEl>
                                        <p:attrNameLst>
                                          <p:attrName>style.visibility</p:attrName>
                                        </p:attrNameLst>
                                      </p:cBhvr>
                                      <p:to>
                                        <p:strVal val="visible"/>
                                      </p:to>
                                    </p:set>
                                    <p:animEffect transition="in" filter="wipe(left)">
                                      <p:cBhvr>
                                        <p:cTn id="22" dur="500"/>
                                        <p:tgtEl>
                                          <p:spTgt spid="113460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4602"/>
                                        </p:tgtEl>
                                        <p:attrNameLst>
                                          <p:attrName>style.visibility</p:attrName>
                                        </p:attrNameLst>
                                      </p:cBhvr>
                                      <p:to>
                                        <p:strVal val="visible"/>
                                      </p:to>
                                    </p:set>
                                    <p:animEffect transition="in" filter="wipe(left)">
                                      <p:cBhvr>
                                        <p:cTn id="27" dur="500"/>
                                        <p:tgtEl>
                                          <p:spTgt spid="113460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4597"/>
                                        </p:tgtEl>
                                        <p:attrNameLst>
                                          <p:attrName>style.visibility</p:attrName>
                                        </p:attrNameLst>
                                      </p:cBhvr>
                                      <p:to>
                                        <p:strVal val="visible"/>
                                      </p:to>
                                    </p:set>
                                    <p:animEffect transition="in" filter="wipe(left)">
                                      <p:cBhvr>
                                        <p:cTn id="32" dur="500"/>
                                        <p:tgtEl>
                                          <p:spTgt spid="113459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34598"/>
                                        </p:tgtEl>
                                        <p:attrNameLst>
                                          <p:attrName>style.visibility</p:attrName>
                                        </p:attrNameLst>
                                      </p:cBhvr>
                                      <p:to>
                                        <p:strVal val="visible"/>
                                      </p:to>
                                    </p:set>
                                    <p:animEffect transition="in" filter="wipe(left)">
                                      <p:cBhvr>
                                        <p:cTn id="37" dur="500"/>
                                        <p:tgtEl>
                                          <p:spTgt spid="113459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4599"/>
                                        </p:tgtEl>
                                        <p:attrNameLst>
                                          <p:attrName>style.visibility</p:attrName>
                                        </p:attrNameLst>
                                      </p:cBhvr>
                                      <p:to>
                                        <p:strVal val="visible"/>
                                      </p:to>
                                    </p:set>
                                    <p:animEffect transition="in" filter="wipe(left)">
                                      <p:cBhvr>
                                        <p:cTn id="42" dur="500"/>
                                        <p:tgtEl>
                                          <p:spTgt spid="113459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4600"/>
                                        </p:tgtEl>
                                        <p:attrNameLst>
                                          <p:attrName>style.visibility</p:attrName>
                                        </p:attrNameLst>
                                      </p:cBhvr>
                                      <p:to>
                                        <p:strVal val="visible"/>
                                      </p:to>
                                    </p:set>
                                    <p:animEffect transition="in" filter="wipe(left)">
                                      <p:cBhvr>
                                        <p:cTn id="47" dur="500"/>
                                        <p:tgtEl>
                                          <p:spTgt spid="113460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4603"/>
                                        </p:tgtEl>
                                        <p:attrNameLst>
                                          <p:attrName>style.visibility</p:attrName>
                                        </p:attrNameLst>
                                      </p:cBhvr>
                                      <p:to>
                                        <p:strVal val="visible"/>
                                      </p:to>
                                    </p:set>
                                    <p:animEffect transition="in" filter="wipe(left)">
                                      <p:cBhvr>
                                        <p:cTn id="52" dur="1000"/>
                                        <p:tgtEl>
                                          <p:spTgt spid="1134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594" grpId="0"/>
      <p:bldP spid="1134595" grpId="0"/>
      <p:bldP spid="1134596" grpId="0"/>
      <p:bldP spid="1134597" grpId="0"/>
      <p:bldP spid="1134598" grpId="0"/>
      <p:bldP spid="1134599" grpId="0"/>
      <p:bldP spid="1134600" grpId="0"/>
      <p:bldP spid="1134601" grpId="0"/>
      <p:bldP spid="1134602" grpId="0"/>
      <p:bldP spid="11346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flipH="1">
            <a:off x="365013" y="3383853"/>
            <a:ext cx="2539913" cy="2124642"/>
          </a:xfrm>
          <a:prstGeom prst="rect">
            <a:avLst/>
          </a:prstGeom>
          <a:noFill/>
          <a:ln w="9525">
            <a:noFill/>
            <a:miter lim="800000"/>
            <a:headEnd/>
            <a:tailEnd/>
          </a:ln>
          <a:effectLst/>
        </p:spPr>
      </p:pic>
      <p:sp>
        <p:nvSpPr>
          <p:cNvPr id="7" name="Text Box 4"/>
          <p:cNvSpPr txBox="1">
            <a:spLocks noChangeArrowheads="1"/>
          </p:cNvSpPr>
          <p:nvPr/>
        </p:nvSpPr>
        <p:spPr bwMode="auto">
          <a:xfrm>
            <a:off x="926943" y="5572170"/>
            <a:ext cx="1416050" cy="366713"/>
          </a:xfrm>
          <a:prstGeom prst="rect">
            <a:avLst/>
          </a:prstGeom>
          <a:noFill/>
          <a:ln w="9525">
            <a:noFill/>
            <a:miter lim="800000"/>
            <a:headEnd/>
            <a:tailEnd/>
          </a:ln>
          <a:effectLst/>
        </p:spPr>
        <p:txBody>
          <a:bodyPr wrap="none">
            <a:spAutoFit/>
          </a:bodyPr>
          <a:lstStyle/>
          <a:p>
            <a:pPr defTabSz="914400" fontAlgn="base">
              <a:spcBef>
                <a:spcPct val="0"/>
              </a:spcBef>
              <a:spcAft>
                <a:spcPct val="0"/>
              </a:spcAft>
              <a:defRPr/>
            </a:pPr>
            <a:r>
              <a:rPr kumimoji="1" lang="ja-JP" altLang="en-US" dirty="0">
                <a:solidFill>
                  <a:srgbClr val="000000"/>
                </a:solidFill>
                <a:latin typeface="Arial" pitchFamily="34" charset="0"/>
                <a:ea typeface="ＭＳ Ｐゴシック" pitchFamily="50" charset="-128"/>
              </a:rPr>
              <a:t>せん</a:t>
            </a:r>
            <a:r>
              <a:rPr kumimoji="1" lang="ja-JP" altLang="en-US" dirty="0" err="1">
                <a:solidFill>
                  <a:srgbClr val="000000"/>
                </a:solidFill>
                <a:latin typeface="Arial" pitchFamily="34" charset="0"/>
                <a:ea typeface="ＭＳ Ｐゴシック" pitchFamily="50" charset="-128"/>
              </a:rPr>
              <a:t>たんくん</a:t>
            </a:r>
            <a:endParaRPr kumimoji="1" lang="ja-JP" altLang="en-US" dirty="0">
              <a:solidFill>
                <a:srgbClr val="000000"/>
              </a:solidFill>
              <a:latin typeface="Arial" pitchFamily="34" charset="0"/>
              <a:ea typeface="ＭＳ Ｐゴシック" pitchFamily="50" charset="-128"/>
            </a:endParaRPr>
          </a:p>
        </p:txBody>
      </p:sp>
      <p:sp>
        <p:nvSpPr>
          <p:cNvPr id="4" name="テキスト ボックス 3"/>
          <p:cNvSpPr txBox="1"/>
          <p:nvPr/>
        </p:nvSpPr>
        <p:spPr>
          <a:xfrm>
            <a:off x="1192597" y="836712"/>
            <a:ext cx="7221849" cy="1077218"/>
          </a:xfrm>
          <a:prstGeom prst="rect">
            <a:avLst/>
          </a:prstGeom>
          <a:noFill/>
        </p:spPr>
        <p:txBody>
          <a:bodyPr wrap="none" rtlCol="0">
            <a:spAutoFit/>
          </a:bodyPr>
          <a:lstStyle/>
          <a:p>
            <a:pPr defTabSz="914400" eaLnBrk="0" fontAlgn="base" hangingPunct="0">
              <a:spcBef>
                <a:spcPct val="0"/>
              </a:spcBef>
              <a:spcAft>
                <a:spcPct val="0"/>
              </a:spcAft>
              <a:defRPr/>
            </a:pPr>
            <a:r>
              <a:rPr kumimoji="1" lang="ja-JP" altLang="en-US" sz="3200" b="1" dirty="0">
                <a:solidFill>
                  <a:srgbClr val="000000"/>
                </a:solidFill>
                <a:latin typeface="Arial" pitchFamily="34" charset="0"/>
                <a:ea typeface="ＭＳ Ｐゴシック" pitchFamily="50" charset="-128"/>
              </a:rPr>
              <a:t>動物の健康にとって</a:t>
            </a:r>
            <a:endParaRPr kumimoji="1" lang="en-US" altLang="ja-JP" sz="3200" b="1" dirty="0">
              <a:solidFill>
                <a:srgbClr val="000000"/>
              </a:solidFill>
              <a:latin typeface="Arial" pitchFamily="34" charset="0"/>
              <a:ea typeface="ＭＳ Ｐゴシック" pitchFamily="50" charset="-128"/>
            </a:endParaRPr>
          </a:p>
          <a:p>
            <a:pPr defTabSz="914400" eaLnBrk="0" fontAlgn="base" hangingPunct="0">
              <a:spcBef>
                <a:spcPct val="0"/>
              </a:spcBef>
              <a:spcAft>
                <a:spcPct val="0"/>
              </a:spcAft>
              <a:defRPr/>
            </a:pPr>
            <a:r>
              <a:rPr kumimoji="1" lang="ja-JP" altLang="en-US" sz="3200" b="1" dirty="0">
                <a:solidFill>
                  <a:srgbClr val="000000"/>
                </a:solidFill>
                <a:latin typeface="Arial" pitchFamily="34" charset="0"/>
                <a:ea typeface="ＭＳ Ｐゴシック" pitchFamily="50" charset="-128"/>
              </a:rPr>
              <a:t>　　　　　もっとも重要な環境因子は、「食」</a:t>
            </a:r>
          </a:p>
        </p:txBody>
      </p:sp>
      <p:sp>
        <p:nvSpPr>
          <p:cNvPr id="2" name="テキスト ボックス 1"/>
          <p:cNvSpPr txBox="1"/>
          <p:nvPr/>
        </p:nvSpPr>
        <p:spPr>
          <a:xfrm>
            <a:off x="1613893" y="2730217"/>
            <a:ext cx="7793480" cy="646331"/>
          </a:xfrm>
          <a:prstGeom prst="rect">
            <a:avLst/>
          </a:prstGeom>
          <a:noFill/>
        </p:spPr>
        <p:txBody>
          <a:bodyPr wrap="none" rtlCol="0">
            <a:spAutoFit/>
          </a:bodyPr>
          <a:lstStyle/>
          <a:p>
            <a:pPr defTabSz="914400" eaLnBrk="0" fontAlgn="base" hangingPunct="0">
              <a:spcBef>
                <a:spcPct val="0"/>
              </a:spcBef>
              <a:spcAft>
                <a:spcPct val="0"/>
              </a:spcAft>
              <a:defRPr/>
            </a:pPr>
            <a:r>
              <a:rPr kumimoji="1" lang="en-US" altLang="ja-JP" sz="3600" dirty="0">
                <a:solidFill>
                  <a:srgbClr val="000000"/>
                </a:solidFill>
                <a:latin typeface="Meiryo UI" panose="020B0604030504040204" pitchFamily="50" charset="-128"/>
                <a:ea typeface="Meiryo UI" panose="020B0604030504040204" pitchFamily="50" charset="-128"/>
              </a:rPr>
              <a:t>You are made from what you ate.</a:t>
            </a:r>
            <a:endParaRPr kumimoji="1" lang="ja-JP" altLang="en-US" sz="3600" dirty="0">
              <a:solidFill>
                <a:srgbClr val="000000"/>
              </a:solidFill>
              <a:latin typeface="Meiryo UI" panose="020B0604030504040204" pitchFamily="50" charset="-128"/>
              <a:ea typeface="Meiryo UI" panose="020B0604030504040204" pitchFamily="50" charset="-128"/>
            </a:endParaRPr>
          </a:p>
        </p:txBody>
      </p:sp>
      <p:sp>
        <p:nvSpPr>
          <p:cNvPr id="8" name="円形吹き出し 7"/>
          <p:cNvSpPr/>
          <p:nvPr/>
        </p:nvSpPr>
        <p:spPr>
          <a:xfrm>
            <a:off x="1058250" y="2265260"/>
            <a:ext cx="8559283" cy="1545077"/>
          </a:xfrm>
          <a:prstGeom prst="wedgeEllipseCallout">
            <a:avLst>
              <a:gd name="adj1" fmla="val -34010"/>
              <a:gd name="adj2" fmla="val 829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kumimoji="1" lang="ja-JP" altLang="en-US">
              <a:solidFill>
                <a:srgbClr val="FFFFFF"/>
              </a:solidFill>
              <a:latin typeface="Arial"/>
              <a:ea typeface="ＭＳ Ｐゴシック"/>
            </a:endParaRPr>
          </a:p>
        </p:txBody>
      </p:sp>
      <p:sp>
        <p:nvSpPr>
          <p:cNvPr id="3" name="テキスト ボックス 2"/>
          <p:cNvSpPr txBox="1"/>
          <p:nvPr/>
        </p:nvSpPr>
        <p:spPr>
          <a:xfrm>
            <a:off x="495373" y="76273"/>
            <a:ext cx="3270447" cy="584775"/>
          </a:xfrm>
          <a:prstGeom prst="rect">
            <a:avLst/>
          </a:prstGeom>
          <a:noFill/>
        </p:spPr>
        <p:txBody>
          <a:bodyPr wrap="none" rtlCol="0">
            <a:spAutoFit/>
          </a:bodyPr>
          <a:lstStyle/>
          <a:p>
            <a:pPr defTabSz="914400" fontAlgn="base">
              <a:spcBef>
                <a:spcPct val="0"/>
              </a:spcBef>
              <a:spcAft>
                <a:spcPct val="0"/>
              </a:spcAft>
              <a:defRPr/>
            </a:pPr>
            <a:r>
              <a:rPr kumimoji="1" lang="ja-JP" altLang="en-US" sz="3200" dirty="0">
                <a:solidFill>
                  <a:srgbClr val="000000"/>
                </a:solidFill>
                <a:latin typeface="Arial" pitchFamily="34" charset="0"/>
                <a:ea typeface="ＭＳ Ｐゴシック" pitchFamily="50" charset="-128"/>
              </a:rPr>
              <a:t>さーらーに</a:t>
            </a:r>
            <a:r>
              <a:rPr kumimoji="1" lang="ja-JP" altLang="en-US" sz="2400" b="1" dirty="0">
                <a:solidFill>
                  <a:srgbClr val="000000"/>
                </a:solidFill>
                <a:latin typeface="Arial" pitchFamily="34" charset="0"/>
                <a:ea typeface="ＭＳ Ｐゴシック" pitchFamily="50" charset="-128"/>
              </a:rPr>
              <a:t>イイイイイ</a:t>
            </a:r>
          </a:p>
        </p:txBody>
      </p:sp>
    </p:spTree>
    <p:extLst>
      <p:ext uri="{BB962C8B-B14F-4D97-AF65-F5344CB8AC3E}">
        <p14:creationId xmlns:p14="http://schemas.microsoft.com/office/powerpoint/2010/main" val="248702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71626" y="826767"/>
            <a:ext cx="1463862" cy="603691"/>
          </a:xfrm>
          <a:prstGeom prst="rect">
            <a:avLst/>
          </a:prstGeom>
          <a:noFill/>
        </p:spPr>
        <p:txBody>
          <a:bodyPr wrap="none" rtlCol="0">
            <a:spAutoFit/>
          </a:bodyPr>
          <a:lstStyle/>
          <a:p>
            <a:pPr defTabSz="422041">
              <a:defRPr/>
            </a:pPr>
            <a:r>
              <a:rPr kumimoji="1" lang="ja-JP" altLang="en-US" sz="3323" dirty="0">
                <a:solidFill>
                  <a:prstClr val="black"/>
                </a:solidFill>
                <a:latin typeface="Calibri" panose="020F0502020204030204"/>
                <a:ea typeface="游ゴシック" panose="020B0400000000000000" pitchFamily="50" charset="-128"/>
              </a:rPr>
              <a:t>メダカ</a:t>
            </a:r>
          </a:p>
        </p:txBody>
      </p:sp>
      <p:sp>
        <p:nvSpPr>
          <p:cNvPr id="5" name="テキスト ボックス 4"/>
          <p:cNvSpPr txBox="1"/>
          <p:nvPr/>
        </p:nvSpPr>
        <p:spPr>
          <a:xfrm>
            <a:off x="4499103" y="826767"/>
            <a:ext cx="1037463" cy="603691"/>
          </a:xfrm>
          <a:prstGeom prst="rect">
            <a:avLst/>
          </a:prstGeom>
          <a:noFill/>
        </p:spPr>
        <p:txBody>
          <a:bodyPr wrap="none" rtlCol="0">
            <a:spAutoFit/>
          </a:bodyPr>
          <a:lstStyle/>
          <a:p>
            <a:pPr defTabSz="422041">
              <a:defRPr/>
            </a:pPr>
            <a:r>
              <a:rPr kumimoji="1" lang="ja-JP" altLang="en-US" sz="3323" dirty="0">
                <a:solidFill>
                  <a:prstClr val="black"/>
                </a:solidFill>
                <a:latin typeface="Calibri" panose="020F0502020204030204"/>
                <a:ea typeface="游ゴシック" panose="020B0400000000000000" pitchFamily="50" charset="-128"/>
              </a:rPr>
              <a:t>宇宙</a:t>
            </a:r>
          </a:p>
        </p:txBody>
      </p:sp>
      <p:sp>
        <p:nvSpPr>
          <p:cNvPr id="6" name="テキスト ボックス 5"/>
          <p:cNvSpPr txBox="1"/>
          <p:nvPr/>
        </p:nvSpPr>
        <p:spPr>
          <a:xfrm>
            <a:off x="7358914" y="810135"/>
            <a:ext cx="1463862" cy="603691"/>
          </a:xfrm>
          <a:prstGeom prst="rect">
            <a:avLst/>
          </a:prstGeom>
          <a:noFill/>
        </p:spPr>
        <p:txBody>
          <a:bodyPr wrap="none" rtlCol="0">
            <a:spAutoFit/>
          </a:bodyPr>
          <a:lstStyle/>
          <a:p>
            <a:pPr defTabSz="422041">
              <a:defRPr/>
            </a:pPr>
            <a:r>
              <a:rPr kumimoji="1" lang="ja-JP" altLang="en-US" sz="3323" dirty="0">
                <a:solidFill>
                  <a:prstClr val="black"/>
                </a:solidFill>
                <a:latin typeface="Calibri" panose="020F0502020204030204"/>
                <a:ea typeface="游ゴシック" panose="020B0400000000000000" pitchFamily="50" charset="-128"/>
              </a:rPr>
              <a:t>超音波</a:t>
            </a: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297" y="1514628"/>
            <a:ext cx="2038155" cy="1528615"/>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71" y="1514628"/>
            <a:ext cx="2365029" cy="1528615"/>
          </a:xfrm>
          <a:prstGeom prst="rect">
            <a:avLst/>
          </a:prstGeom>
        </p:spPr>
      </p:pic>
      <p:sp>
        <p:nvSpPr>
          <p:cNvPr id="2" name="テキスト ボックス 1"/>
          <p:cNvSpPr txBox="1"/>
          <p:nvPr/>
        </p:nvSpPr>
        <p:spPr>
          <a:xfrm>
            <a:off x="3130339" y="1895398"/>
            <a:ext cx="752129" cy="774186"/>
          </a:xfrm>
          <a:prstGeom prst="rect">
            <a:avLst/>
          </a:prstGeom>
          <a:noFill/>
        </p:spPr>
        <p:txBody>
          <a:bodyPr wrap="none" rtlCol="0">
            <a:spAutoFit/>
          </a:bodyPr>
          <a:lstStyle/>
          <a:p>
            <a:pPr defTabSz="422041">
              <a:defRPr/>
            </a:pPr>
            <a:r>
              <a:rPr kumimoji="1" lang="ja-JP" altLang="en-US" sz="4431" b="1" dirty="0">
                <a:solidFill>
                  <a:prstClr val="black"/>
                </a:solidFill>
                <a:latin typeface="Calibri" panose="020F0502020204030204"/>
                <a:ea typeface="游ゴシック" panose="020B0400000000000000" pitchFamily="50" charset="-128"/>
              </a:rPr>
              <a:t>＋</a:t>
            </a:r>
          </a:p>
        </p:txBody>
      </p:sp>
      <p:sp>
        <p:nvSpPr>
          <p:cNvPr id="23" name="テキスト ボックス 22"/>
          <p:cNvSpPr txBox="1"/>
          <p:nvPr/>
        </p:nvSpPr>
        <p:spPr>
          <a:xfrm>
            <a:off x="6273895" y="1895398"/>
            <a:ext cx="752129" cy="774186"/>
          </a:xfrm>
          <a:prstGeom prst="rect">
            <a:avLst/>
          </a:prstGeom>
          <a:noFill/>
        </p:spPr>
        <p:txBody>
          <a:bodyPr wrap="none" rtlCol="0">
            <a:spAutoFit/>
          </a:bodyPr>
          <a:lstStyle/>
          <a:p>
            <a:pPr defTabSz="422041">
              <a:defRPr/>
            </a:pPr>
            <a:r>
              <a:rPr kumimoji="1" lang="ja-JP" altLang="en-US" sz="4431" b="1" dirty="0">
                <a:solidFill>
                  <a:prstClr val="black"/>
                </a:solidFill>
                <a:latin typeface="Calibri" panose="020F0502020204030204"/>
                <a:ea typeface="游ゴシック" panose="020B0400000000000000" pitchFamily="50" charset="-128"/>
              </a:rPr>
              <a:t>＋</a:t>
            </a:r>
          </a:p>
        </p:txBody>
      </p:sp>
      <p:sp>
        <p:nvSpPr>
          <p:cNvPr id="24" name="Text Box 3">
            <a:extLst>
              <a:ext uri="{FF2B5EF4-FFF2-40B4-BE49-F238E27FC236}">
                <a16:creationId xmlns:a16="http://schemas.microsoft.com/office/drawing/2014/main" id="{A1D7C2A4-5C62-45C0-9B7F-B59D3E75C3F0}"/>
              </a:ext>
            </a:extLst>
          </p:cNvPr>
          <p:cNvSpPr txBox="1">
            <a:spLocks noChangeArrowheads="1"/>
          </p:cNvSpPr>
          <p:nvPr/>
        </p:nvSpPr>
        <p:spPr bwMode="auto">
          <a:xfrm>
            <a:off x="1578185" y="3474848"/>
            <a:ext cx="6462025" cy="490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pPr defTabSz="844083" fontAlgn="base">
              <a:spcBef>
                <a:spcPct val="0"/>
              </a:spcBef>
              <a:spcAft>
                <a:spcPct val="0"/>
              </a:spcAft>
              <a:defRPr/>
            </a:pPr>
            <a:r>
              <a:rPr lang="ja-JP" altLang="en-US" sz="2585" b="0" dirty="0">
                <a:solidFill>
                  <a:prstClr val="black"/>
                </a:solidFill>
              </a:rPr>
              <a:t>生き物の身体は、健康であるべく、できている</a:t>
            </a:r>
          </a:p>
        </p:txBody>
      </p:sp>
      <p:sp>
        <p:nvSpPr>
          <p:cNvPr id="26" name="テキスト ボックス 25">
            <a:extLst>
              <a:ext uri="{FF2B5EF4-FFF2-40B4-BE49-F238E27FC236}">
                <a16:creationId xmlns:a16="http://schemas.microsoft.com/office/drawing/2014/main" id="{28C0785A-C962-48F3-9FCB-D6B1475043D2}"/>
              </a:ext>
            </a:extLst>
          </p:cNvPr>
          <p:cNvSpPr txBox="1"/>
          <p:nvPr/>
        </p:nvSpPr>
        <p:spPr>
          <a:xfrm>
            <a:off x="1558210" y="4140319"/>
            <a:ext cx="6490879" cy="887935"/>
          </a:xfrm>
          <a:prstGeom prst="rect">
            <a:avLst/>
          </a:prstGeom>
          <a:noFill/>
        </p:spPr>
        <p:txBody>
          <a:bodyPr wrap="none" rtlCol="0">
            <a:spAutoFit/>
          </a:bodyPr>
          <a:lstStyle/>
          <a:p>
            <a:pPr defTabSz="844083" eaLnBrk="0" fontAlgn="base" hangingPunct="0">
              <a:spcBef>
                <a:spcPct val="0"/>
              </a:spcBef>
              <a:spcAft>
                <a:spcPct val="0"/>
              </a:spcAft>
              <a:defRPr/>
            </a:pPr>
            <a:r>
              <a:rPr kumimoji="1" lang="ja-JP" altLang="en-US" sz="2585" dirty="0">
                <a:solidFill>
                  <a:prstClr val="black"/>
                </a:solidFill>
                <a:latin typeface="Arial" pitchFamily="34" charset="0"/>
                <a:ea typeface="ＭＳ Ｐゴシック" pitchFamily="50" charset="-128"/>
              </a:rPr>
              <a:t>生き物が想定された通りに生活すれば、</a:t>
            </a:r>
            <a:endParaRPr kumimoji="1" lang="en-US" altLang="ja-JP" sz="2585" dirty="0">
              <a:solidFill>
                <a:prstClr val="black"/>
              </a:solidFill>
              <a:latin typeface="Arial" pitchFamily="34" charset="0"/>
              <a:ea typeface="ＭＳ Ｐゴシック" pitchFamily="50" charset="-128"/>
            </a:endParaRPr>
          </a:p>
          <a:p>
            <a:pPr defTabSz="844083" eaLnBrk="0" fontAlgn="base" hangingPunct="0">
              <a:spcBef>
                <a:spcPct val="0"/>
              </a:spcBef>
              <a:spcAft>
                <a:spcPct val="0"/>
              </a:spcAft>
              <a:defRPr/>
            </a:pPr>
            <a:r>
              <a:rPr kumimoji="1" lang="ja-JP" altLang="en-US" sz="2585" dirty="0">
                <a:solidFill>
                  <a:prstClr val="black"/>
                </a:solidFill>
                <a:latin typeface="Arial" pitchFamily="34" charset="0"/>
                <a:ea typeface="ＭＳ Ｐゴシック" pitchFamily="50" charset="-128"/>
              </a:rPr>
              <a:t>　　　　　　　　　　生き物は「健康」に存在できる</a:t>
            </a:r>
          </a:p>
        </p:txBody>
      </p:sp>
      <p:sp>
        <p:nvSpPr>
          <p:cNvPr id="7" name="テキスト ボックス 6">
            <a:extLst>
              <a:ext uri="{FF2B5EF4-FFF2-40B4-BE49-F238E27FC236}">
                <a16:creationId xmlns:a16="http://schemas.microsoft.com/office/drawing/2014/main" id="{A17FF09A-2E63-4EE1-BBF4-3D77A798CC75}"/>
              </a:ext>
            </a:extLst>
          </p:cNvPr>
          <p:cNvSpPr txBox="1"/>
          <p:nvPr/>
        </p:nvSpPr>
        <p:spPr>
          <a:xfrm>
            <a:off x="1558209" y="5296947"/>
            <a:ext cx="6923690" cy="490134"/>
          </a:xfrm>
          <a:prstGeom prst="rect">
            <a:avLst/>
          </a:prstGeom>
          <a:noFill/>
        </p:spPr>
        <p:txBody>
          <a:bodyPr wrap="none" rtlCol="0">
            <a:spAutoFit/>
          </a:bodyPr>
          <a:lstStyle/>
          <a:p>
            <a:pPr defTabSz="422041"/>
            <a:r>
              <a:rPr kumimoji="1" lang="ja-JP" altLang="en-US" sz="2585" dirty="0">
                <a:solidFill>
                  <a:srgbClr val="FF0000"/>
                </a:solidFill>
                <a:latin typeface="ＭＳ Ｐゴシック" panose="020B0600070205080204" pitchFamily="50" charset="-128"/>
                <a:ea typeface="ＭＳ Ｐゴシック" pitchFamily="50" charset="-128"/>
              </a:rPr>
              <a:t>不健康になるのは、生活環境（生活習慣）のせい</a:t>
            </a:r>
          </a:p>
        </p:txBody>
      </p:sp>
      <p:pic>
        <p:nvPicPr>
          <p:cNvPr id="15362" name="Picture 2" descr="JAXA｢宇宙飛行士｣13年ぶり募集は文・理不問に見る、現代のリーダー像とは？ | Business Insider Japan">
            <a:extLst>
              <a:ext uri="{FF2B5EF4-FFF2-40B4-BE49-F238E27FC236}">
                <a16:creationId xmlns:a16="http://schemas.microsoft.com/office/drawing/2014/main" id="{1A037437-53F6-48A3-9082-0B6EC1586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741" y="1514628"/>
            <a:ext cx="2301415" cy="152861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4D8D9BF-AA9E-4FAB-A3C0-DEE8BE7E5CFB}"/>
              </a:ext>
            </a:extLst>
          </p:cNvPr>
          <p:cNvSpPr txBox="1"/>
          <p:nvPr/>
        </p:nvSpPr>
        <p:spPr>
          <a:xfrm>
            <a:off x="5462805" y="1528834"/>
            <a:ext cx="793872" cy="348109"/>
          </a:xfrm>
          <a:prstGeom prst="rect">
            <a:avLst/>
          </a:prstGeom>
          <a:noFill/>
        </p:spPr>
        <p:txBody>
          <a:bodyPr wrap="none" rtlCol="0">
            <a:spAutoFit/>
          </a:bodyPr>
          <a:lstStyle/>
          <a:p>
            <a:pPr defTabSz="422041"/>
            <a:r>
              <a:rPr kumimoji="1" lang="en-US" altLang="ja-JP" sz="1662" dirty="0">
                <a:solidFill>
                  <a:prstClr val="white"/>
                </a:solidFill>
                <a:latin typeface="Calibri" panose="020F0502020204030204"/>
                <a:ea typeface="游ゴシック" panose="020B0400000000000000" pitchFamily="50" charset="-128"/>
              </a:rPr>
              <a:t>(NASA)</a:t>
            </a:r>
            <a:endParaRPr kumimoji="1" lang="ja-JP" altLang="en-US" sz="1662" dirty="0">
              <a:solidFill>
                <a:prstClr val="white"/>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6374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57747" y="955916"/>
            <a:ext cx="5386411" cy="1626407"/>
          </a:xfrm>
          <a:prstGeom prst="rect">
            <a:avLst/>
          </a:prstGeom>
          <a:noFill/>
        </p:spPr>
        <p:txBody>
          <a:bodyPr wrap="non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3323"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ノルウェー産の冷凍塩サバを</a:t>
            </a:r>
            <a:endParaRPr kumimoji="1" lang="en-US" altLang="ja-JP" sz="3323"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3323"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超音波処理したら</a:t>
            </a:r>
            <a:endParaRPr kumimoji="1" lang="en-US" altLang="ja-JP" sz="3323"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3323"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とってもおいしくなった。</a:t>
            </a:r>
            <a:endParaRPr kumimoji="1" lang="en-US" altLang="ja-JP" sz="3323"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10" name="図 9" descr="C:\Users\yaoyao\Pictures\2017-07-07\IMG_0550.JPG"/>
          <p:cNvPicPr/>
          <p:nvPr/>
        </p:nvPicPr>
        <p:blipFill rotWithShape="1">
          <a:blip r:embed="rId2" cstate="print">
            <a:extLst>
              <a:ext uri="{28A0092B-C50C-407E-A947-70E740481C1C}">
                <a14:useLocalDpi xmlns:a14="http://schemas.microsoft.com/office/drawing/2010/main" val="0"/>
              </a:ext>
            </a:extLst>
          </a:blip>
          <a:srcRect l="10207" t="1512" r="11353" b="3529"/>
          <a:stretch/>
        </p:blipFill>
        <p:spPr bwMode="auto">
          <a:xfrm>
            <a:off x="1164272" y="504369"/>
            <a:ext cx="1794661" cy="1629780"/>
          </a:xfrm>
          <a:prstGeom prst="rect">
            <a:avLst/>
          </a:prstGeom>
          <a:noFill/>
          <a:ln>
            <a:noFill/>
          </a:ln>
          <a:extLst>
            <a:ext uri="{53640926-AAD7-44D8-BBD7-CCE9431645EC}">
              <a14:shadowObscured xmlns:a14="http://schemas.microsoft.com/office/drawing/2010/main"/>
            </a:ext>
          </a:extLst>
        </p:spPr>
      </p:pic>
      <p:grpSp>
        <p:nvGrpSpPr>
          <p:cNvPr id="5" name="グループ化 4">
            <a:extLst>
              <a:ext uri="{FF2B5EF4-FFF2-40B4-BE49-F238E27FC236}">
                <a16:creationId xmlns:a16="http://schemas.microsoft.com/office/drawing/2014/main" id="{E411EAD6-5B3D-47C7-98BF-1970E2F4F15C}"/>
              </a:ext>
            </a:extLst>
          </p:cNvPr>
          <p:cNvGrpSpPr/>
          <p:nvPr/>
        </p:nvGrpSpPr>
        <p:grpSpPr>
          <a:xfrm>
            <a:off x="-2234744" y="2853857"/>
            <a:ext cx="11184980" cy="4780409"/>
            <a:chOff x="-3369651" y="2805927"/>
            <a:chExt cx="12117062" cy="5178776"/>
          </a:xfrm>
        </p:grpSpPr>
        <p:grpSp>
          <p:nvGrpSpPr>
            <p:cNvPr id="12" name="グループ化 11">
              <a:extLst>
                <a:ext uri="{FF2B5EF4-FFF2-40B4-BE49-F238E27FC236}">
                  <a16:creationId xmlns:a16="http://schemas.microsoft.com/office/drawing/2014/main" id="{5F7A857B-008E-46AB-A451-E816B88D9733}"/>
                </a:ext>
              </a:extLst>
            </p:cNvPr>
            <p:cNvGrpSpPr/>
            <p:nvPr/>
          </p:nvGrpSpPr>
          <p:grpSpPr>
            <a:xfrm>
              <a:off x="-3369651" y="2805927"/>
              <a:ext cx="12117062" cy="5178776"/>
              <a:chOff x="-3750651" y="2805927"/>
              <a:chExt cx="12117062" cy="5178776"/>
            </a:xfrm>
          </p:grpSpPr>
          <p:grpSp>
            <p:nvGrpSpPr>
              <p:cNvPr id="18" name="グループ化 17">
                <a:extLst>
                  <a:ext uri="{FF2B5EF4-FFF2-40B4-BE49-F238E27FC236}">
                    <a16:creationId xmlns:a16="http://schemas.microsoft.com/office/drawing/2014/main" id="{7C19F1E2-765D-4B6F-84FF-99E2FEE4C8D3}"/>
                  </a:ext>
                </a:extLst>
              </p:cNvPr>
              <p:cNvGrpSpPr/>
              <p:nvPr/>
            </p:nvGrpSpPr>
            <p:grpSpPr>
              <a:xfrm>
                <a:off x="-3750651" y="2805927"/>
                <a:ext cx="9065959" cy="5178776"/>
                <a:chOff x="-3750651" y="2805927"/>
                <a:chExt cx="9065959" cy="5178776"/>
              </a:xfrm>
            </p:grpSpPr>
            <p:sp>
              <p:nvSpPr>
                <p:cNvPr id="2" name="テキスト ボックス 1"/>
                <p:cNvSpPr txBox="1"/>
                <p:nvPr/>
              </p:nvSpPr>
              <p:spPr>
                <a:xfrm>
                  <a:off x="3330042" y="2805927"/>
                  <a:ext cx="1985266" cy="838701"/>
                </a:xfrm>
                <a:prstGeom prst="rect">
                  <a:avLst/>
                </a:prstGeom>
                <a:noFill/>
              </p:spPr>
              <p:txBody>
                <a:bodyPr wrap="non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4431"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なぜ？</a:t>
                  </a:r>
                </a:p>
              </p:txBody>
            </p:sp>
            <p:pic>
              <p:nvPicPr>
                <p:cNvPr id="14" name="図 13" descr="ナイフ が含まれている画像&#10;&#10;自動的に生成された説明">
                  <a:extLst>
                    <a:ext uri="{FF2B5EF4-FFF2-40B4-BE49-F238E27FC236}">
                      <a16:creationId xmlns:a16="http://schemas.microsoft.com/office/drawing/2014/main" id="{77355567-8FE7-4344-98DE-5675B9AE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53916" flipH="1">
                  <a:off x="-3750651" y="4903536"/>
                  <a:ext cx="7972831" cy="3081167"/>
                </a:xfrm>
                <a:prstGeom prst="rect">
                  <a:avLst/>
                </a:prstGeom>
              </p:spPr>
            </p:pic>
            <p:sp>
              <p:nvSpPr>
                <p:cNvPr id="15" name="テキスト ボックス 14">
                  <a:extLst>
                    <a:ext uri="{FF2B5EF4-FFF2-40B4-BE49-F238E27FC236}">
                      <a16:creationId xmlns:a16="http://schemas.microsoft.com/office/drawing/2014/main" id="{20FC3D1A-891E-48BF-BD24-EE85CE8BFF94}"/>
                    </a:ext>
                  </a:extLst>
                </p:cNvPr>
                <p:cNvSpPr txBox="1"/>
                <p:nvPr/>
              </p:nvSpPr>
              <p:spPr>
                <a:xfrm>
                  <a:off x="1673018" y="3168962"/>
                  <a:ext cx="827275" cy="1023475"/>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5539" b="0" i="0" u="none" strike="noStrike" kern="1200" cap="none" spc="0" normalizeH="0" baseline="0" noProof="0" dirty="0">
                      <a:ln>
                        <a:noFill/>
                      </a:ln>
                      <a:solidFill>
                        <a:srgbClr val="F39800"/>
                      </a:solidFill>
                      <a:effectLst/>
                      <a:uLnTx/>
                      <a:uFillTx/>
                      <a:latin typeface="AR P丸ゴシック体E" panose="020F0900000000000000" pitchFamily="50" charset="-128"/>
                      <a:ea typeface="AR P丸ゴシック体E" panose="020F0900000000000000" pitchFamily="50" charset="-128"/>
                      <a:cs typeface="+mn-cs"/>
                    </a:rPr>
                    <a:t>？</a:t>
                  </a:r>
                </a:p>
              </p:txBody>
            </p:sp>
            <p:sp>
              <p:nvSpPr>
                <p:cNvPr id="16" name="テキスト ボックス 15">
                  <a:extLst>
                    <a:ext uri="{FF2B5EF4-FFF2-40B4-BE49-F238E27FC236}">
                      <a16:creationId xmlns:a16="http://schemas.microsoft.com/office/drawing/2014/main" id="{36032FC8-3506-4BBB-84B9-5CBF6B9F4E34}"/>
                    </a:ext>
                  </a:extLst>
                </p:cNvPr>
                <p:cNvSpPr txBox="1"/>
                <p:nvPr/>
              </p:nvSpPr>
              <p:spPr>
                <a:xfrm rot="2076795">
                  <a:off x="2455335" y="3415059"/>
                  <a:ext cx="827275" cy="1023475"/>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5539" b="0" i="0" u="none" strike="noStrike" kern="1200" cap="none" spc="0" normalizeH="0" baseline="0" noProof="0" dirty="0">
                      <a:ln>
                        <a:noFill/>
                      </a:ln>
                      <a:solidFill>
                        <a:srgbClr val="F39800"/>
                      </a:solidFill>
                      <a:effectLst/>
                      <a:uLnTx/>
                      <a:uFillTx/>
                      <a:latin typeface="AR P丸ゴシック体E" panose="020F0900000000000000" pitchFamily="50" charset="-128"/>
                      <a:ea typeface="AR P丸ゴシック体E" panose="020F0900000000000000" pitchFamily="50" charset="-128"/>
                      <a:cs typeface="+mn-cs"/>
                    </a:rPr>
                    <a:t>？</a:t>
                  </a:r>
                </a:p>
              </p:txBody>
            </p:sp>
            <p:sp>
              <p:nvSpPr>
                <p:cNvPr id="17" name="テキスト ボックス 16">
                  <a:extLst>
                    <a:ext uri="{FF2B5EF4-FFF2-40B4-BE49-F238E27FC236}">
                      <a16:creationId xmlns:a16="http://schemas.microsoft.com/office/drawing/2014/main" id="{00E5B923-F907-4831-8F6C-C44E7004C1D1}"/>
                    </a:ext>
                  </a:extLst>
                </p:cNvPr>
                <p:cNvSpPr txBox="1"/>
                <p:nvPr/>
              </p:nvSpPr>
              <p:spPr>
                <a:xfrm rot="19240289">
                  <a:off x="698161" y="3489972"/>
                  <a:ext cx="827275" cy="1023475"/>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5539" b="0" i="0" u="none" strike="noStrike" kern="1200" cap="none" spc="0" normalizeH="0" baseline="0" noProof="0" dirty="0">
                      <a:ln>
                        <a:noFill/>
                      </a:ln>
                      <a:solidFill>
                        <a:srgbClr val="F39800"/>
                      </a:solidFill>
                      <a:effectLst/>
                      <a:uLnTx/>
                      <a:uFillTx/>
                      <a:latin typeface="AR P丸ゴシック体E" panose="020F0900000000000000" pitchFamily="50" charset="-128"/>
                      <a:ea typeface="AR P丸ゴシック体E" panose="020F0900000000000000" pitchFamily="50" charset="-128"/>
                      <a:cs typeface="+mn-cs"/>
                    </a:rPr>
                    <a:t>？</a:t>
                  </a:r>
                </a:p>
              </p:txBody>
            </p:sp>
          </p:grpSp>
          <p:pic>
            <p:nvPicPr>
              <p:cNvPr id="1596418" name="Picture 2" descr="フリーイラスト, CC0 イラスト, ベクター, EPS, 人物（イラスト）, 女性（イラスト）, 母親（お母さん）, エプロン姿, 疑問, 分からない, はてなマーク, クエスチョンマーク">
                <a:extLst>
                  <a:ext uri="{FF2B5EF4-FFF2-40B4-BE49-F238E27FC236}">
                    <a16:creationId xmlns:a16="http://schemas.microsoft.com/office/drawing/2014/main" id="{95C79F5F-052B-44DE-AC04-17D6DF82D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168962"/>
                <a:ext cx="3146339" cy="421922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テキスト ボックス 2">
              <a:extLst>
                <a:ext uri="{FF2B5EF4-FFF2-40B4-BE49-F238E27FC236}">
                  <a16:creationId xmlns:a16="http://schemas.microsoft.com/office/drawing/2014/main" id="{619E0530-3681-47B3-A18C-C68F73F2CA72}"/>
                </a:ext>
              </a:extLst>
            </p:cNvPr>
            <p:cNvSpPr txBox="1"/>
            <p:nvPr/>
          </p:nvSpPr>
          <p:spPr>
            <a:xfrm>
              <a:off x="2792760" y="6328797"/>
              <a:ext cx="3464837" cy="438453"/>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rPr>
                <a:t>https://publicdomainq.net/mackerel-fish-0040339/</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rPr>
                <a:t>https://publicdomainq.net/mother-question-0030739/</a:t>
              </a:r>
              <a:endPar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15717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1"/>
          <p:cNvSpPr txBox="1">
            <a:spLocks noChangeArrowheads="1"/>
          </p:cNvSpPr>
          <p:nvPr/>
        </p:nvSpPr>
        <p:spPr bwMode="auto">
          <a:xfrm>
            <a:off x="823921" y="4471795"/>
            <a:ext cx="1443024" cy="348109"/>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a:ea typeface="ＭＳ Ｐゴシック" pitchFamily="50" charset="-128"/>
                <a:cs typeface="+mn-cs"/>
              </a:rPr>
              <a:t>新鮮な塩サバ</a:t>
            </a:r>
          </a:p>
        </p:txBody>
      </p:sp>
      <p:grpSp>
        <p:nvGrpSpPr>
          <p:cNvPr id="15" name="グループ化 14"/>
          <p:cNvGrpSpPr/>
          <p:nvPr/>
        </p:nvGrpSpPr>
        <p:grpSpPr>
          <a:xfrm>
            <a:off x="971227" y="4875875"/>
            <a:ext cx="1066022" cy="921647"/>
            <a:chOff x="683568" y="4941168"/>
            <a:chExt cx="1539809" cy="1331268"/>
          </a:xfrm>
        </p:grpSpPr>
        <p:sp>
          <p:nvSpPr>
            <p:cNvPr id="16" name="Rectangle 2"/>
            <p:cNvSpPr>
              <a:spLocks noChangeArrowheads="1"/>
            </p:cNvSpPr>
            <p:nvPr/>
          </p:nvSpPr>
          <p:spPr bwMode="auto">
            <a:xfrm>
              <a:off x="683568" y="4941168"/>
              <a:ext cx="1539809" cy="1331268"/>
            </a:xfrm>
            <a:prstGeom prst="rect">
              <a:avLst/>
            </a:prstGeom>
            <a:solidFill>
              <a:schemeClr val="bg1"/>
            </a:solidFill>
            <a:ln w="9525">
              <a:solidFill>
                <a:schemeClr val="tx1"/>
              </a:solidFill>
              <a:miter lim="800000"/>
              <a:headEnd/>
              <a:tailEnd/>
            </a:ln>
          </p:spPr>
          <p:txBody>
            <a:bodyPr wrap="none"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ja-JP" sz="1662"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17" name="Text Box 26"/>
            <p:cNvSpPr txBox="1">
              <a:spLocks noChangeArrowheads="1"/>
            </p:cNvSpPr>
            <p:nvPr/>
          </p:nvSpPr>
          <p:spPr bwMode="auto">
            <a:xfrm>
              <a:off x="805699" y="5375970"/>
              <a:ext cx="1378154" cy="502824"/>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a:ea typeface="ＭＳ Ｐゴシック" pitchFamily="50" charset="-128"/>
                  <a:cs typeface="+mn-cs"/>
                </a:rPr>
                <a:t>おいしい</a:t>
              </a:r>
            </a:p>
          </p:txBody>
        </p:sp>
      </p:grpSp>
      <p:sp>
        <p:nvSpPr>
          <p:cNvPr id="18" name="Text Box 16"/>
          <p:cNvSpPr txBox="1">
            <a:spLocks noChangeArrowheads="1"/>
          </p:cNvSpPr>
          <p:nvPr/>
        </p:nvSpPr>
        <p:spPr bwMode="auto">
          <a:xfrm>
            <a:off x="3388603" y="3990355"/>
            <a:ext cx="2536272" cy="291170"/>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FF0000"/>
                </a:solidFill>
                <a:effectLst/>
                <a:uLnTx/>
                <a:uFillTx/>
                <a:latin typeface="ＭＳ Ｐゴシック" pitchFamily="50" charset="-128"/>
                <a:ea typeface="ＭＳ Ｐゴシック" pitchFamily="50" charset="-128"/>
                <a:cs typeface="+mn-cs"/>
              </a:rPr>
              <a:t>空気中の酸素により酸化した脂質</a:t>
            </a:r>
            <a:endParaRPr kumimoji="1" lang="en-US" altLang="ja-JP" sz="1292" b="0" i="0" u="none" strike="noStrike" kern="1200" cap="none" spc="0" normalizeH="0" baseline="0" noProof="0" dirty="0">
              <a:ln>
                <a:noFill/>
              </a:ln>
              <a:solidFill>
                <a:srgbClr val="FF0000"/>
              </a:solidFill>
              <a:effectLst/>
              <a:uLnTx/>
              <a:uFillTx/>
              <a:latin typeface="ＭＳ Ｐゴシック" pitchFamily="50" charset="-128"/>
              <a:ea typeface="ＭＳ Ｐゴシック" pitchFamily="50" charset="-128"/>
              <a:cs typeface="+mn-cs"/>
            </a:endParaRPr>
          </a:p>
        </p:txBody>
      </p:sp>
      <p:sp>
        <p:nvSpPr>
          <p:cNvPr id="19" name="AutoShape 16"/>
          <p:cNvSpPr>
            <a:spLocks noChangeArrowheads="1"/>
          </p:cNvSpPr>
          <p:nvPr/>
        </p:nvSpPr>
        <p:spPr bwMode="auto">
          <a:xfrm rot="16200000">
            <a:off x="2815701" y="4771283"/>
            <a:ext cx="448408" cy="947234"/>
          </a:xfrm>
          <a:prstGeom prst="downArrow">
            <a:avLst>
              <a:gd name="adj1" fmla="val 50000"/>
              <a:gd name="adj2" fmla="val 30576"/>
            </a:avLst>
          </a:prstGeom>
          <a:gradFill>
            <a:gsLst>
              <a:gs pos="0">
                <a:schemeClr val="bg1"/>
              </a:gs>
              <a:gs pos="100000">
                <a:srgbClr val="FF9393"/>
              </a:gs>
              <a:gs pos="81000">
                <a:srgbClr val="F03F2C"/>
              </a:gs>
            </a:gsLst>
            <a:lin ang="7200000" scaled="0"/>
          </a:gradFill>
          <a:ln w="9525">
            <a:solidFill>
              <a:schemeClr val="tx1"/>
            </a:solidFill>
            <a:miter lim="800000"/>
            <a:headEnd/>
            <a:tailEnd/>
          </a:ln>
        </p:spPr>
        <p:txBody>
          <a:bodyPr vert="eaVert" wrap="none" anchor="ctr"/>
          <a:lstStyle/>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23" name="Text Box 28"/>
          <p:cNvSpPr txBox="1">
            <a:spLocks noChangeArrowheads="1"/>
          </p:cNvSpPr>
          <p:nvPr/>
        </p:nvSpPr>
        <p:spPr bwMode="auto">
          <a:xfrm>
            <a:off x="4556309" y="4670665"/>
            <a:ext cx="551754" cy="248530"/>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4" name="Text Box 28"/>
          <p:cNvSpPr txBox="1">
            <a:spLocks noChangeArrowheads="1"/>
          </p:cNvSpPr>
          <p:nvPr/>
        </p:nvSpPr>
        <p:spPr bwMode="auto">
          <a:xfrm rot="10800000">
            <a:off x="4519699" y="5796918"/>
            <a:ext cx="551754" cy="248530"/>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5" name="Text Box 28"/>
          <p:cNvSpPr txBox="1">
            <a:spLocks noChangeArrowheads="1"/>
          </p:cNvSpPr>
          <p:nvPr/>
        </p:nvSpPr>
        <p:spPr bwMode="auto">
          <a:xfrm rot="5400000">
            <a:off x="5168458" y="5224432"/>
            <a:ext cx="551754" cy="248530"/>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6" name="Text Box 28"/>
          <p:cNvSpPr txBox="1">
            <a:spLocks noChangeArrowheads="1"/>
          </p:cNvSpPr>
          <p:nvPr/>
        </p:nvSpPr>
        <p:spPr bwMode="auto">
          <a:xfrm rot="16200000">
            <a:off x="3853417" y="5224432"/>
            <a:ext cx="551754" cy="248530"/>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8" name="Rectangle 2"/>
          <p:cNvSpPr>
            <a:spLocks noChangeArrowheads="1"/>
          </p:cNvSpPr>
          <p:nvPr/>
        </p:nvSpPr>
        <p:spPr bwMode="auto">
          <a:xfrm>
            <a:off x="4262565" y="4887875"/>
            <a:ext cx="1066022" cy="921647"/>
          </a:xfrm>
          <a:prstGeom prst="rect">
            <a:avLst/>
          </a:prstGeom>
          <a:solidFill>
            <a:srgbClr val="F03F2C"/>
          </a:solidFill>
          <a:ln w="9525">
            <a:solidFill>
              <a:schemeClr val="tx1"/>
            </a:solidFill>
            <a:miter lim="800000"/>
            <a:headEnd/>
            <a:tailEnd/>
          </a:ln>
        </p:spPr>
        <p:txBody>
          <a:bodyPr wrap="none"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ja-JP" sz="1662"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29" name="Rectangle 2"/>
          <p:cNvSpPr>
            <a:spLocks noChangeArrowheads="1"/>
          </p:cNvSpPr>
          <p:nvPr/>
        </p:nvSpPr>
        <p:spPr bwMode="auto">
          <a:xfrm>
            <a:off x="4337646" y="4952787"/>
            <a:ext cx="915861" cy="791823"/>
          </a:xfrm>
          <a:prstGeom prst="rect">
            <a:avLst/>
          </a:prstGeom>
          <a:solidFill>
            <a:schemeClr val="bg1"/>
          </a:solidFill>
          <a:ln w="9525">
            <a:solidFill>
              <a:schemeClr val="tx1"/>
            </a:solidFill>
            <a:miter lim="800000"/>
            <a:headEnd/>
            <a:tailEnd/>
          </a:ln>
        </p:spPr>
        <p:txBody>
          <a:bodyPr wrap="none"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ja-JP" sz="1662"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30" name="Text Box 26"/>
          <p:cNvSpPr txBox="1">
            <a:spLocks noChangeArrowheads="1"/>
          </p:cNvSpPr>
          <p:nvPr/>
        </p:nvSpPr>
        <p:spPr bwMode="auto">
          <a:xfrm>
            <a:off x="4347118" y="5188892"/>
            <a:ext cx="954107" cy="348109"/>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a:ea typeface="ＭＳ Ｐゴシック" pitchFamily="50" charset="-128"/>
                <a:cs typeface="+mn-cs"/>
              </a:rPr>
              <a:t>おいしい</a:t>
            </a:r>
          </a:p>
        </p:txBody>
      </p:sp>
      <p:sp>
        <p:nvSpPr>
          <p:cNvPr id="33" name="Line 17"/>
          <p:cNvSpPr>
            <a:spLocks noChangeShapeType="1"/>
          </p:cNvSpPr>
          <p:nvPr/>
        </p:nvSpPr>
        <p:spPr bwMode="auto">
          <a:xfrm>
            <a:off x="4260332" y="4309413"/>
            <a:ext cx="152106" cy="515900"/>
          </a:xfrm>
          <a:prstGeom prst="line">
            <a:avLst/>
          </a:prstGeom>
          <a:noFill/>
          <a:ln w="12700">
            <a:solidFill>
              <a:srgbClr val="FF0000"/>
            </a:solidFill>
            <a:round/>
            <a:headEnd/>
            <a:tailEnd type="triangle" w="lg" len="lg"/>
          </a:ln>
        </p:spPr>
        <p:txBody>
          <a:bodyPr/>
          <a:lstStyle/>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srgbClr val="000000"/>
              </a:solidFill>
              <a:effectLst/>
              <a:uLnTx/>
              <a:uFillTx/>
              <a:latin typeface="Calibri"/>
              <a:ea typeface="ＭＳ Ｐゴシック" pitchFamily="50" charset="-128"/>
              <a:cs typeface="+mn-cs"/>
            </a:endParaRPr>
          </a:p>
        </p:txBody>
      </p:sp>
      <p:sp>
        <p:nvSpPr>
          <p:cNvPr id="58" name="テキスト ボックス 57"/>
          <p:cNvSpPr txBox="1"/>
          <p:nvPr/>
        </p:nvSpPr>
        <p:spPr>
          <a:xfrm>
            <a:off x="1532366" y="205223"/>
            <a:ext cx="6987810" cy="433196"/>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塩サバを超音波洗浄すると、塩サバ表層の脂肪が除去される</a:t>
            </a:r>
          </a:p>
        </p:txBody>
      </p:sp>
      <p:grpSp>
        <p:nvGrpSpPr>
          <p:cNvPr id="8" name="グループ化 7"/>
          <p:cNvGrpSpPr/>
          <p:nvPr/>
        </p:nvGrpSpPr>
        <p:grpSpPr>
          <a:xfrm>
            <a:off x="7650604" y="4863314"/>
            <a:ext cx="1066022" cy="921647"/>
            <a:chOff x="7875404" y="4982839"/>
            <a:chExt cx="1154857" cy="998451"/>
          </a:xfrm>
        </p:grpSpPr>
        <p:sp>
          <p:nvSpPr>
            <p:cNvPr id="45" name="Rectangle 2"/>
            <p:cNvSpPr>
              <a:spLocks noChangeArrowheads="1"/>
            </p:cNvSpPr>
            <p:nvPr/>
          </p:nvSpPr>
          <p:spPr bwMode="auto">
            <a:xfrm>
              <a:off x="7875404" y="4982839"/>
              <a:ext cx="1154857" cy="998451"/>
            </a:xfrm>
            <a:prstGeom prst="rect">
              <a:avLst/>
            </a:prstGeom>
            <a:solidFill>
              <a:schemeClr val="bg1"/>
            </a:solidFill>
            <a:ln w="9525">
              <a:solidFill>
                <a:srgbClr val="FF0000"/>
              </a:solidFill>
              <a:prstDash val="dash"/>
              <a:miter lim="800000"/>
              <a:headEnd/>
              <a:tailEnd/>
            </a:ln>
          </p:spPr>
          <p:txBody>
            <a:bodyPr wrap="none"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ja-JP" sz="1662"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46" name="Rectangle 2"/>
            <p:cNvSpPr>
              <a:spLocks noChangeArrowheads="1"/>
            </p:cNvSpPr>
            <p:nvPr/>
          </p:nvSpPr>
          <p:spPr bwMode="auto">
            <a:xfrm>
              <a:off x="7956741" y="5053161"/>
              <a:ext cx="992183" cy="857808"/>
            </a:xfrm>
            <a:prstGeom prst="rect">
              <a:avLst/>
            </a:prstGeom>
            <a:solidFill>
              <a:schemeClr val="bg1"/>
            </a:solidFill>
            <a:ln w="9525">
              <a:solidFill>
                <a:schemeClr val="tx1"/>
              </a:solidFill>
              <a:miter lim="800000"/>
              <a:headEnd/>
              <a:tailEnd/>
            </a:ln>
          </p:spPr>
          <p:txBody>
            <a:bodyPr wrap="none"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ja-JP" sz="1662"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47" name="Text Box 26"/>
            <p:cNvSpPr txBox="1">
              <a:spLocks noChangeArrowheads="1"/>
            </p:cNvSpPr>
            <p:nvPr/>
          </p:nvSpPr>
          <p:spPr bwMode="auto">
            <a:xfrm>
              <a:off x="7977238" y="5308941"/>
              <a:ext cx="1033616" cy="377118"/>
            </a:xfrm>
            <a:prstGeom prst="rect">
              <a:avLst/>
            </a:prstGeom>
            <a:noFill/>
            <a:ln w="9525">
              <a:noFill/>
              <a:miter lim="800000"/>
              <a:headEnd/>
              <a:tailEnd/>
            </a:ln>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a:ea typeface="ＭＳ Ｐゴシック" pitchFamily="50" charset="-128"/>
                  <a:cs typeface="+mn-cs"/>
                </a:rPr>
                <a:t>おいしい</a:t>
              </a:r>
            </a:p>
          </p:txBody>
        </p:sp>
      </p:grpSp>
      <p:sp>
        <p:nvSpPr>
          <p:cNvPr id="40" name="Text Box 25"/>
          <p:cNvSpPr txBox="1">
            <a:spLocks noChangeArrowheads="1"/>
          </p:cNvSpPr>
          <p:nvPr/>
        </p:nvSpPr>
        <p:spPr bwMode="auto">
          <a:xfrm>
            <a:off x="5757479" y="4442327"/>
            <a:ext cx="1704246" cy="490006"/>
          </a:xfrm>
          <a:prstGeom prst="rect">
            <a:avLst/>
          </a:prstGeom>
          <a:noFill/>
          <a:ln w="9525">
            <a:solidFill>
              <a:schemeClr val="tx1"/>
            </a:solidFill>
            <a:miter lim="800000"/>
            <a:headEnd/>
            <a:tailEnd/>
          </a:ln>
        </p:spPr>
        <p:txBody>
          <a:bodyPr wrap="square">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Calibri"/>
                <a:ea typeface="ＭＳ Ｐゴシック" pitchFamily="50" charset="-128"/>
                <a:cs typeface="+mn-cs"/>
              </a:rPr>
              <a:t>超音波の</a:t>
            </a:r>
            <a:endParaRPr kumimoji="1" lang="en-US" altLang="ja-JP" sz="1292" b="0" i="0" u="none" strike="noStrike" kern="1200" cap="none" spc="0" normalizeH="0" baseline="0" noProof="0" dirty="0">
              <a:ln>
                <a:noFill/>
              </a:ln>
              <a:solidFill>
                <a:srgbClr val="000000"/>
              </a:solidFill>
              <a:effectLst/>
              <a:uLnTx/>
              <a:uFillTx/>
              <a:latin typeface="Calibri"/>
              <a:ea typeface="ＭＳ Ｐゴシック"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Calibri"/>
                <a:ea typeface="ＭＳ Ｐゴシック" pitchFamily="50" charset="-128"/>
                <a:cs typeface="+mn-cs"/>
              </a:rPr>
              <a:t>キャビテーション効果</a:t>
            </a:r>
          </a:p>
        </p:txBody>
      </p:sp>
      <p:sp>
        <p:nvSpPr>
          <p:cNvPr id="20" name="テキスト ボックス 19"/>
          <p:cNvSpPr txBox="1"/>
          <p:nvPr/>
        </p:nvSpPr>
        <p:spPr>
          <a:xfrm>
            <a:off x="2377098" y="5720050"/>
            <a:ext cx="1463862" cy="348109"/>
          </a:xfrm>
          <a:prstGeom prst="rect">
            <a:avLst/>
          </a:prstGeom>
          <a:noFill/>
        </p:spPr>
        <p:txBody>
          <a:bodyPr wrap="non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a:ea typeface="ＭＳ Ｐゴシック" pitchFamily="50" charset="-128"/>
                <a:cs typeface="+mn-cs"/>
              </a:rPr>
              <a:t>長期間の流通</a:t>
            </a:r>
          </a:p>
        </p:txBody>
      </p:sp>
      <p:sp>
        <p:nvSpPr>
          <p:cNvPr id="49" name="AutoShape 16"/>
          <p:cNvSpPr>
            <a:spLocks noChangeArrowheads="1"/>
          </p:cNvSpPr>
          <p:nvPr/>
        </p:nvSpPr>
        <p:spPr bwMode="auto">
          <a:xfrm rot="16200000">
            <a:off x="6327043" y="4863078"/>
            <a:ext cx="448408" cy="947234"/>
          </a:xfrm>
          <a:prstGeom prst="downArrow">
            <a:avLst>
              <a:gd name="adj1" fmla="val 50000"/>
              <a:gd name="adj2" fmla="val 30576"/>
            </a:avLst>
          </a:prstGeom>
          <a:gradFill>
            <a:gsLst>
              <a:gs pos="0">
                <a:srgbClr val="F03F2C"/>
              </a:gs>
              <a:gs pos="0">
                <a:srgbClr val="F03F2C"/>
              </a:gs>
              <a:gs pos="73000">
                <a:schemeClr val="bg1"/>
              </a:gs>
            </a:gsLst>
            <a:lin ang="7200000" scaled="0"/>
          </a:gradFill>
          <a:ln w="9525">
            <a:solidFill>
              <a:schemeClr val="tx1"/>
            </a:solidFill>
            <a:miter lim="800000"/>
            <a:headEnd/>
            <a:tailEnd/>
          </a:ln>
        </p:spPr>
        <p:txBody>
          <a:bodyPr vert="eaVert" wrap="none" anchor="ctr"/>
          <a:lstStyle/>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grpSp>
        <p:nvGrpSpPr>
          <p:cNvPr id="32" name="グループ化 31">
            <a:extLst>
              <a:ext uri="{FF2B5EF4-FFF2-40B4-BE49-F238E27FC236}">
                <a16:creationId xmlns:a16="http://schemas.microsoft.com/office/drawing/2014/main" id="{D8226A35-60B9-481C-97AE-848954C512D2}"/>
              </a:ext>
            </a:extLst>
          </p:cNvPr>
          <p:cNvGrpSpPr/>
          <p:nvPr/>
        </p:nvGrpSpPr>
        <p:grpSpPr>
          <a:xfrm>
            <a:off x="439791" y="837260"/>
            <a:ext cx="9026418" cy="3027623"/>
            <a:chOff x="59371" y="3424158"/>
            <a:chExt cx="9026418" cy="3027623"/>
          </a:xfrm>
        </p:grpSpPr>
        <p:pic>
          <p:nvPicPr>
            <p:cNvPr id="34" name="図 33" descr="横たわる, 座る, 男, 砂浜 が含まれている画像&#10;&#10;自動的に生成された説明">
              <a:extLst>
                <a:ext uri="{FF2B5EF4-FFF2-40B4-BE49-F238E27FC236}">
                  <a16:creationId xmlns:a16="http://schemas.microsoft.com/office/drawing/2014/main" id="{E7826790-3220-4FD6-90EC-4C613190D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9201" y="3424158"/>
              <a:ext cx="3987692" cy="3002498"/>
            </a:xfrm>
            <a:prstGeom prst="rect">
              <a:avLst/>
            </a:prstGeom>
          </p:spPr>
        </p:pic>
        <p:pic>
          <p:nvPicPr>
            <p:cNvPr id="35" name="図 34" descr="雪が積もった地面&#10;&#10;中程度の精度で自動的に生成された説明">
              <a:extLst>
                <a:ext uri="{FF2B5EF4-FFF2-40B4-BE49-F238E27FC236}">
                  <a16:creationId xmlns:a16="http://schemas.microsoft.com/office/drawing/2014/main" id="{6EEBBD27-4A36-446D-B790-08C08EA1A2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71"/>
            <a:stretch/>
          </p:blipFill>
          <p:spPr>
            <a:xfrm rot="10800000">
              <a:off x="531603" y="3672926"/>
              <a:ext cx="3987692" cy="2718875"/>
            </a:xfrm>
            <a:prstGeom prst="rect">
              <a:avLst/>
            </a:prstGeom>
          </p:spPr>
        </p:pic>
        <p:sp>
          <p:nvSpPr>
            <p:cNvPr id="36" name="テキスト ボックス 35">
              <a:extLst>
                <a:ext uri="{FF2B5EF4-FFF2-40B4-BE49-F238E27FC236}">
                  <a16:creationId xmlns:a16="http://schemas.microsoft.com/office/drawing/2014/main" id="{DE8C096B-8972-4EBE-A193-9EB699E1EEBF}"/>
                </a:ext>
              </a:extLst>
            </p:cNvPr>
            <p:cNvSpPr txBox="1"/>
            <p:nvPr/>
          </p:nvSpPr>
          <p:spPr>
            <a:xfrm>
              <a:off x="3315738" y="5817665"/>
              <a:ext cx="1018227" cy="603691"/>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3323" b="0"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50" charset="-128"/>
                  <a:cs typeface="+mn-cs"/>
                </a:rPr>
                <a:t>x100</a:t>
              </a:r>
              <a:endParaRPr kumimoji="1" lang="ja-JP" altLang="en-US" sz="332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0AB34D3B-EA62-401D-82C9-84D8F9EC94B9}"/>
                </a:ext>
              </a:extLst>
            </p:cNvPr>
            <p:cNvSpPr txBox="1"/>
            <p:nvPr/>
          </p:nvSpPr>
          <p:spPr>
            <a:xfrm>
              <a:off x="7468962" y="5848090"/>
              <a:ext cx="1018227" cy="603691"/>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3323" b="0" i="0" u="none" strike="noStrike" kern="1200" cap="none" spc="0" normalizeH="0" baseline="0" noProof="0" dirty="0" err="1">
                  <a:ln>
                    <a:noFill/>
                  </a:ln>
                  <a:solidFill>
                    <a:prstClr val="white"/>
                  </a:solidFill>
                  <a:effectLst/>
                  <a:uLnTx/>
                  <a:uFillTx/>
                  <a:latin typeface="Calibri" panose="020F0502020204030204"/>
                  <a:ea typeface="游ゴシック" panose="020B0400000000000000" pitchFamily="50" charset="-128"/>
                  <a:cs typeface="+mn-cs"/>
                </a:rPr>
                <a:t>x100</a:t>
              </a:r>
              <a:endParaRPr kumimoji="1" lang="ja-JP" altLang="en-US" sz="332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二等辺三角形 37">
              <a:extLst>
                <a:ext uri="{FF2B5EF4-FFF2-40B4-BE49-F238E27FC236}">
                  <a16:creationId xmlns:a16="http://schemas.microsoft.com/office/drawing/2014/main" id="{8169037E-C9F6-4BB1-8775-2837D7E2A420}"/>
                </a:ext>
              </a:extLst>
            </p:cNvPr>
            <p:cNvSpPr/>
            <p:nvPr/>
          </p:nvSpPr>
          <p:spPr>
            <a:xfrm rot="5400000">
              <a:off x="103029" y="4442846"/>
              <a:ext cx="276503" cy="3638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二等辺三角形 38">
              <a:extLst>
                <a:ext uri="{FF2B5EF4-FFF2-40B4-BE49-F238E27FC236}">
                  <a16:creationId xmlns:a16="http://schemas.microsoft.com/office/drawing/2014/main" id="{B4D0C047-3E08-4F07-8839-F99F3E9A2B43}"/>
                </a:ext>
              </a:extLst>
            </p:cNvPr>
            <p:cNvSpPr/>
            <p:nvPr/>
          </p:nvSpPr>
          <p:spPr>
            <a:xfrm rot="16200000" flipH="1">
              <a:off x="8765627" y="4333698"/>
              <a:ext cx="276503" cy="3638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29F6C327-94A8-4263-832F-CD880B6BC779}"/>
                </a:ext>
              </a:extLst>
            </p:cNvPr>
            <p:cNvSpPr txBox="1"/>
            <p:nvPr/>
          </p:nvSpPr>
          <p:spPr>
            <a:xfrm>
              <a:off x="4833605" y="6043693"/>
              <a:ext cx="1463862" cy="348109"/>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超音波洗浄後</a:t>
              </a:r>
            </a:p>
          </p:txBody>
        </p:sp>
        <p:sp>
          <p:nvSpPr>
            <p:cNvPr id="42" name="テキスト ボックス 41">
              <a:extLst>
                <a:ext uri="{FF2B5EF4-FFF2-40B4-BE49-F238E27FC236}">
                  <a16:creationId xmlns:a16="http://schemas.microsoft.com/office/drawing/2014/main" id="{97BC0182-221A-414A-A6CA-83F81FCE1FF9}"/>
                </a:ext>
              </a:extLst>
            </p:cNvPr>
            <p:cNvSpPr txBox="1"/>
            <p:nvPr/>
          </p:nvSpPr>
          <p:spPr>
            <a:xfrm>
              <a:off x="671509" y="6051228"/>
              <a:ext cx="824265" cy="348109"/>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洗浄前</a:t>
              </a:r>
            </a:p>
          </p:txBody>
        </p:sp>
        <p:sp>
          <p:nvSpPr>
            <p:cNvPr id="43" name="テキスト ボックス 42">
              <a:extLst>
                <a:ext uri="{FF2B5EF4-FFF2-40B4-BE49-F238E27FC236}">
                  <a16:creationId xmlns:a16="http://schemas.microsoft.com/office/drawing/2014/main" id="{89A78208-CD04-407B-9F8B-0E834A02D4E8}"/>
                </a:ext>
              </a:extLst>
            </p:cNvPr>
            <p:cNvSpPr txBox="1"/>
            <p:nvPr/>
          </p:nvSpPr>
          <p:spPr>
            <a:xfrm>
              <a:off x="533454" y="3618238"/>
              <a:ext cx="1338828" cy="369332"/>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透過観察像</a:t>
              </a:r>
            </a:p>
          </p:txBody>
        </p:sp>
        <p:sp>
          <p:nvSpPr>
            <p:cNvPr id="44" name="テキスト ボックス 43">
              <a:extLst>
                <a:ext uri="{FF2B5EF4-FFF2-40B4-BE49-F238E27FC236}">
                  <a16:creationId xmlns:a16="http://schemas.microsoft.com/office/drawing/2014/main" id="{4153E561-935C-40B6-8091-9461BFE88FDC}"/>
                </a:ext>
              </a:extLst>
            </p:cNvPr>
            <p:cNvSpPr txBox="1"/>
            <p:nvPr/>
          </p:nvSpPr>
          <p:spPr>
            <a:xfrm>
              <a:off x="4678999" y="3618238"/>
              <a:ext cx="1338828" cy="369332"/>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透過観察像</a:t>
              </a:r>
            </a:p>
          </p:txBody>
        </p:sp>
        <p:sp>
          <p:nvSpPr>
            <p:cNvPr id="48" name="テキスト ボックス 47">
              <a:extLst>
                <a:ext uri="{FF2B5EF4-FFF2-40B4-BE49-F238E27FC236}">
                  <a16:creationId xmlns:a16="http://schemas.microsoft.com/office/drawing/2014/main" id="{DFCBAF3A-5A86-4E43-988C-E24F4745B25B}"/>
                </a:ext>
              </a:extLst>
            </p:cNvPr>
            <p:cNvSpPr txBox="1"/>
            <p:nvPr/>
          </p:nvSpPr>
          <p:spPr>
            <a:xfrm>
              <a:off x="611532" y="5386494"/>
              <a:ext cx="3602334" cy="490006"/>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酸化脂質の層は透過像においては黒っぽくガビガビな感じに見える</a:t>
              </a:r>
            </a:p>
          </p:txBody>
        </p:sp>
      </p:grpSp>
    </p:spTree>
    <p:extLst>
      <p:ext uri="{BB962C8B-B14F-4D97-AF65-F5344CB8AC3E}">
        <p14:creationId xmlns:p14="http://schemas.microsoft.com/office/powerpoint/2010/main" val="394822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86370" y="1983669"/>
            <a:ext cx="3373716" cy="564514"/>
          </a:xfrm>
          <a:prstGeom prst="rect">
            <a:avLst/>
          </a:prstGeom>
          <a:noFill/>
          <a:ln w="12700">
            <a:solidFill>
              <a:srgbClr val="0070C0"/>
            </a:solidFill>
          </a:ln>
        </p:spPr>
        <p:txBody>
          <a:bodyPr wrap="square" rtlCol="0">
            <a:spAutoFit/>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dirty="0">
                <a:ln>
                  <a:noFill/>
                </a:ln>
                <a:solidFill>
                  <a:srgbClr val="0070C0"/>
                </a:solidFill>
                <a:effectLst/>
                <a:uLnTx/>
                <a:uFillTx/>
                <a:latin typeface="HG丸ｺﾞｼｯｸM-PRO" pitchFamily="50" charset="-128"/>
                <a:ea typeface="HG丸ｺﾞｼｯｸM-PRO" pitchFamily="50" charset="-128"/>
                <a:cs typeface="+mn-cs"/>
              </a:rPr>
              <a:t>生き物の体（活きている細胞）は</a:t>
            </a:r>
            <a:endParaRPr kumimoji="1" lang="en-US" altLang="ja-JP" sz="1534" b="0" i="0" u="none" strike="noStrike" kern="1200" cap="none" spc="0" normalizeH="0" baseline="0" noProof="0" dirty="0">
              <a:ln>
                <a:noFill/>
              </a:ln>
              <a:solidFill>
                <a:srgbClr val="0070C0"/>
              </a:solidFill>
              <a:effectLst/>
              <a:uLnTx/>
              <a:uFillTx/>
              <a:latin typeface="HG丸ｺﾞｼｯｸM-PRO" pitchFamily="50" charset="-128"/>
              <a:ea typeface="HG丸ｺﾞｼｯｸM-PRO" pitchFamily="50" charset="-128"/>
              <a:cs typeface="+mn-cs"/>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dirty="0">
                <a:ln>
                  <a:noFill/>
                </a:ln>
                <a:solidFill>
                  <a:srgbClr val="0070C0"/>
                </a:solidFill>
                <a:effectLst/>
                <a:uLnTx/>
                <a:uFillTx/>
                <a:latin typeface="HG丸ｺﾞｼｯｸM-PRO" pitchFamily="50" charset="-128"/>
                <a:ea typeface="HG丸ｺﾞｼｯｸM-PRO" pitchFamily="50" charset="-128"/>
                <a:cs typeface="+mn-cs"/>
              </a:rPr>
              <a:t>還元（酸化されていない）状態</a:t>
            </a:r>
          </a:p>
        </p:txBody>
      </p:sp>
      <p:sp>
        <p:nvSpPr>
          <p:cNvPr id="31" name="スライド番号プレースホルダ 30"/>
          <p:cNvSpPr>
            <a:spLocks noGrp="1"/>
          </p:cNvSpPr>
          <p:nvPr>
            <p:ph type="sldNum" sz="quarter" idx="12"/>
          </p:nvPr>
        </p:nvSpPr>
        <p:spPr>
          <a:xfrm>
            <a:off x="6942936" y="5985582"/>
            <a:ext cx="1817979" cy="311112"/>
          </a:xfrm>
        </p:spPr>
        <p:txBody>
          <a:bodyPr/>
          <a:lstStyle/>
          <a:p>
            <a:pPr marL="0" marR="0" lvl="0" indent="0" algn="r" defTabSz="779173" rtl="0" eaLnBrk="1" fontAlgn="auto" latinLnBrk="0" hangingPunct="1">
              <a:lnSpc>
                <a:spcPct val="100000"/>
              </a:lnSpc>
              <a:spcBef>
                <a:spcPts val="0"/>
              </a:spcBef>
              <a:spcAft>
                <a:spcPts val="0"/>
              </a:spcAft>
              <a:buClrTx/>
              <a:buSzTx/>
              <a:buFontTx/>
              <a:buNone/>
              <a:tabLst/>
              <a:defRPr/>
            </a:pPr>
            <a:fld id="{BF4E62B5-3EE6-42D1-81BB-CF9D1BDAE5E9}" type="slidenum">
              <a:rPr kumimoji="1" lang="ja-JP" altLang="en-US" sz="1023" b="0" i="0" u="none" strike="noStrike" kern="1200" cap="none" spc="0" normalizeH="0" baseline="0" noProof="0">
                <a:ln>
                  <a:noFill/>
                </a:ln>
                <a:solidFill>
                  <a:prstClr val="black">
                    <a:tint val="75000"/>
                  </a:prstClr>
                </a:solidFill>
                <a:effectLst/>
                <a:uLnTx/>
                <a:uFillTx/>
                <a:latin typeface="Calibri"/>
                <a:ea typeface="ＭＳ Ｐゴシック" pitchFamily="50" charset="-128"/>
                <a:cs typeface="+mn-cs"/>
              </a:rPr>
              <a:pPr marL="0" marR="0" lvl="0" indent="0" algn="r" defTabSz="779173" rtl="0" eaLnBrk="1" fontAlgn="auto" latinLnBrk="0" hangingPunct="1">
                <a:lnSpc>
                  <a:spcPct val="100000"/>
                </a:lnSpc>
                <a:spcBef>
                  <a:spcPts val="0"/>
                </a:spcBef>
                <a:spcAft>
                  <a:spcPts val="0"/>
                </a:spcAft>
                <a:buClrTx/>
                <a:buSzTx/>
                <a:buFontTx/>
                <a:buNone/>
                <a:tabLst/>
                <a:defRPr/>
              </a:pPr>
              <a:t>14</a:t>
            </a:fld>
            <a:endParaRPr kumimoji="1" lang="ja-JP" altLang="en-US" sz="1023" b="0" i="0" u="none" strike="noStrike" kern="1200" cap="none" spc="0" normalizeH="0" baseline="0" noProof="0">
              <a:ln>
                <a:noFill/>
              </a:ln>
              <a:solidFill>
                <a:prstClr val="black">
                  <a:tint val="75000"/>
                </a:prstClr>
              </a:solidFill>
              <a:effectLst/>
              <a:uLnTx/>
              <a:uFillTx/>
              <a:latin typeface="Calibri"/>
              <a:ea typeface="ＭＳ Ｐゴシック" pitchFamily="50" charset="-128"/>
              <a:cs typeface="+mn-cs"/>
            </a:endParaRPr>
          </a:p>
        </p:txBody>
      </p:sp>
      <p:grpSp>
        <p:nvGrpSpPr>
          <p:cNvPr id="5" name="グループ化 4"/>
          <p:cNvGrpSpPr/>
          <p:nvPr/>
        </p:nvGrpSpPr>
        <p:grpSpPr>
          <a:xfrm>
            <a:off x="3641623" y="2660629"/>
            <a:ext cx="2490223" cy="1133627"/>
            <a:chOff x="3030287" y="1840493"/>
            <a:chExt cx="2697742" cy="1228095"/>
          </a:xfrm>
        </p:grpSpPr>
        <p:sp>
          <p:nvSpPr>
            <p:cNvPr id="8" name="テキスト ボックス 7"/>
            <p:cNvSpPr txBox="1"/>
            <p:nvPr/>
          </p:nvSpPr>
          <p:spPr>
            <a:xfrm>
              <a:off x="3030287" y="1840493"/>
              <a:ext cx="1242007" cy="725198"/>
            </a:xfrm>
            <a:prstGeom prst="rect">
              <a:avLst/>
            </a:prstGeom>
            <a:noFill/>
            <a:ln>
              <a:noFill/>
            </a:ln>
          </p:spPr>
          <p:txBody>
            <a:bodyPr wrap="none" rtlCol="0">
              <a:spAutoFit/>
            </a:bodyPr>
            <a:lstStyle/>
            <a:p>
              <a:pPr marL="0" marR="0" lvl="0" indent="0" algn="l" defTabSz="389586" rtl="0" eaLnBrk="1" fontAlgn="auto" latinLnBrk="0" hangingPunct="1">
                <a:lnSpc>
                  <a:spcPct val="100000"/>
                </a:lnSpc>
                <a:spcBef>
                  <a:spcPts val="0"/>
                </a:spcBef>
                <a:spcAft>
                  <a:spcPts val="0"/>
                </a:spcAft>
                <a:buClrTx/>
                <a:buSzTx/>
                <a:buFontTx/>
                <a:buNone/>
                <a:tabLst/>
                <a:defRPr/>
              </a:pPr>
              <a:r>
                <a:rPr kumimoji="1" lang="ja-JP" altLang="en-US" sz="3750" b="0" i="0" u="none" strike="noStrike" kern="1200" cap="none" spc="0" normalizeH="0" baseline="0" noProof="0" dirty="0">
                  <a:ln>
                    <a:noFill/>
                  </a:ln>
                  <a:solidFill>
                    <a:srgbClr val="0070C0"/>
                  </a:solidFill>
                  <a:effectLst/>
                  <a:uLnTx/>
                  <a:uFillTx/>
                  <a:latin typeface="Calibri"/>
                  <a:ea typeface="ＭＳ Ｐゴシック" pitchFamily="50" charset="-128"/>
                  <a:cs typeface="+mn-cs"/>
                </a:rPr>
                <a:t>還元</a:t>
              </a:r>
            </a:p>
          </p:txBody>
        </p:sp>
        <p:cxnSp>
          <p:nvCxnSpPr>
            <p:cNvPr id="42" name="直線矢印コネクタ 41"/>
            <p:cNvCxnSpPr/>
            <p:nvPr/>
          </p:nvCxnSpPr>
          <p:spPr>
            <a:xfrm flipH="1">
              <a:off x="4397892" y="2320147"/>
              <a:ext cx="783355" cy="0"/>
            </a:xfrm>
            <a:prstGeom prst="straightConnector1">
              <a:avLst/>
            </a:prstGeom>
            <a:ln w="57150">
              <a:solidFill>
                <a:srgbClr val="0070C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3871270" y="2570813"/>
              <a:ext cx="1856759" cy="497775"/>
            </a:xfrm>
            <a:prstGeom prst="rect">
              <a:avLst/>
            </a:prstGeom>
          </p:spPr>
          <p:txBody>
            <a:bodyPr wrap="none">
              <a:spAutoFit/>
            </a:bodyPr>
            <a:lstStyle/>
            <a:p>
              <a:pPr marL="0" marR="0" lvl="0" indent="0" algn="l" defTabSz="389586" rtl="0" eaLnBrk="1" fontAlgn="auto" latinLnBrk="0" hangingPunct="1">
                <a:lnSpc>
                  <a:spcPct val="100000"/>
                </a:lnSpc>
                <a:spcBef>
                  <a:spcPts val="0"/>
                </a:spcBef>
                <a:spcAft>
                  <a:spcPts val="0"/>
                </a:spcAft>
                <a:buClrTx/>
                <a:buSzTx/>
                <a:buFontTx/>
                <a:buNone/>
                <a:tabLst/>
                <a:defRPr/>
              </a:pPr>
              <a:r>
                <a:rPr kumimoji="1" lang="ja-JP" altLang="en-US" sz="2386" b="0" i="0" u="none" strike="noStrike" kern="1200" cap="none" spc="0" normalizeH="0" baseline="0" noProof="0" dirty="0">
                  <a:ln>
                    <a:noFill/>
                  </a:ln>
                  <a:solidFill>
                    <a:srgbClr val="0070C0"/>
                  </a:solidFill>
                  <a:effectLst/>
                  <a:uLnTx/>
                  <a:uFillTx/>
                  <a:latin typeface="Calibri"/>
                  <a:ea typeface="ＭＳ Ｐゴシック" pitchFamily="50" charset="-128"/>
                  <a:cs typeface="+mn-cs"/>
                </a:rPr>
                <a:t>（抗酸化力）</a:t>
              </a:r>
            </a:p>
          </p:txBody>
        </p:sp>
      </p:grpSp>
      <p:grpSp>
        <p:nvGrpSpPr>
          <p:cNvPr id="9" name="グループ化 8">
            <a:extLst>
              <a:ext uri="{FF2B5EF4-FFF2-40B4-BE49-F238E27FC236}">
                <a16:creationId xmlns:a16="http://schemas.microsoft.com/office/drawing/2014/main" id="{29AFDF47-8FCB-4B5C-BD0C-6558C9AF0622}"/>
              </a:ext>
            </a:extLst>
          </p:cNvPr>
          <p:cNvGrpSpPr/>
          <p:nvPr/>
        </p:nvGrpSpPr>
        <p:grpSpPr>
          <a:xfrm>
            <a:off x="3535958" y="1983669"/>
            <a:ext cx="5718401" cy="1996584"/>
            <a:chOff x="2636322" y="832399"/>
            <a:chExt cx="6194934" cy="2162966"/>
          </a:xfrm>
        </p:grpSpPr>
        <p:sp>
          <p:nvSpPr>
            <p:cNvPr id="44" name="テキスト ボックス 43"/>
            <p:cNvSpPr txBox="1"/>
            <p:nvPr/>
          </p:nvSpPr>
          <p:spPr>
            <a:xfrm>
              <a:off x="5854399" y="832399"/>
              <a:ext cx="2976857" cy="611557"/>
            </a:xfrm>
            <a:prstGeom prst="rect">
              <a:avLst/>
            </a:prstGeom>
            <a:noFill/>
            <a:ln>
              <a:solidFill>
                <a:srgbClr val="FF0000"/>
              </a:solidFill>
            </a:ln>
          </p:spPr>
          <p:txBody>
            <a:bodyPr wrap="none" rtlCol="0">
              <a:spAutoFit/>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dirty="0">
                  <a:ln>
                    <a:noFill/>
                  </a:ln>
                  <a:solidFill>
                    <a:srgbClr val="FF0000"/>
                  </a:solidFill>
                  <a:effectLst/>
                  <a:uLnTx/>
                  <a:uFillTx/>
                  <a:latin typeface="HG丸ｺﾞｼｯｸM-PRO" pitchFamily="50" charset="-128"/>
                  <a:ea typeface="HG丸ｺﾞｼｯｸM-PRO" pitchFamily="50" charset="-128"/>
                  <a:cs typeface="+mn-cs"/>
                </a:rPr>
                <a:t>死ぬと抗酸化力がなくなり、</a:t>
              </a:r>
              <a:endParaRPr kumimoji="1" lang="en-US" altLang="ja-JP" sz="1534" b="0" i="0" u="none" strike="noStrike" kern="1200" cap="none" spc="0" normalizeH="0" baseline="0" noProof="0" dirty="0">
                <a:ln>
                  <a:noFill/>
                </a:ln>
                <a:solidFill>
                  <a:srgbClr val="FF0000"/>
                </a:solidFill>
                <a:effectLst/>
                <a:uLnTx/>
                <a:uFillTx/>
                <a:latin typeface="HG丸ｺﾞｼｯｸM-PRO" pitchFamily="50" charset="-128"/>
                <a:ea typeface="HG丸ｺﾞｼｯｸM-PRO" pitchFamily="50" charset="-128"/>
                <a:cs typeface="+mn-cs"/>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dirty="0">
                  <a:ln>
                    <a:noFill/>
                  </a:ln>
                  <a:solidFill>
                    <a:srgbClr val="FF0000"/>
                  </a:solidFill>
                  <a:effectLst/>
                  <a:uLnTx/>
                  <a:uFillTx/>
                  <a:latin typeface="HG丸ｺﾞｼｯｸM-PRO" pitchFamily="50" charset="-128"/>
                  <a:ea typeface="HG丸ｺﾞｼｯｸM-PRO" pitchFamily="50" charset="-128"/>
                  <a:cs typeface="+mn-cs"/>
                </a:rPr>
                <a:t>酸化が一方的に進む</a:t>
              </a:r>
            </a:p>
          </p:txBody>
        </p:sp>
        <p:sp>
          <p:nvSpPr>
            <p:cNvPr id="7" name="正方形/長方形 6"/>
            <p:cNvSpPr/>
            <p:nvPr/>
          </p:nvSpPr>
          <p:spPr>
            <a:xfrm>
              <a:off x="2636322" y="1563218"/>
              <a:ext cx="2797625" cy="1432147"/>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6" name="グループ化 5"/>
          <p:cNvGrpSpPr/>
          <p:nvPr/>
        </p:nvGrpSpPr>
        <p:grpSpPr>
          <a:xfrm>
            <a:off x="4760545" y="1900693"/>
            <a:ext cx="2177914" cy="1429348"/>
            <a:chOff x="4242453" y="1017231"/>
            <a:chExt cx="2359407" cy="1548460"/>
          </a:xfrm>
        </p:grpSpPr>
        <p:sp>
          <p:nvSpPr>
            <p:cNvPr id="2" name="テキスト ボックス 1"/>
            <p:cNvSpPr txBox="1"/>
            <p:nvPr/>
          </p:nvSpPr>
          <p:spPr>
            <a:xfrm>
              <a:off x="5359853" y="1840493"/>
              <a:ext cx="1242007" cy="725198"/>
            </a:xfrm>
            <a:prstGeom prst="rect">
              <a:avLst/>
            </a:prstGeom>
            <a:noFill/>
            <a:ln>
              <a:noFill/>
            </a:ln>
          </p:spPr>
          <p:txBody>
            <a:bodyPr wrap="none" rtlCol="0">
              <a:spAutoFit/>
            </a:bodyPr>
            <a:lstStyle/>
            <a:p>
              <a:pPr marL="0" marR="0" lvl="0" indent="0" algn="l" defTabSz="389586" rtl="0" eaLnBrk="1" fontAlgn="auto" latinLnBrk="0" hangingPunct="1">
                <a:lnSpc>
                  <a:spcPct val="100000"/>
                </a:lnSpc>
                <a:spcBef>
                  <a:spcPts val="0"/>
                </a:spcBef>
                <a:spcAft>
                  <a:spcPts val="0"/>
                </a:spcAft>
                <a:buClrTx/>
                <a:buSzTx/>
                <a:buFontTx/>
                <a:buNone/>
                <a:tabLst/>
                <a:defRPr/>
              </a:pPr>
              <a:r>
                <a:rPr kumimoji="1" lang="ja-JP" altLang="en-US" sz="3750" b="0" i="0" u="none" strike="noStrike" kern="1200" cap="none" spc="0" normalizeH="0" baseline="0" noProof="0" dirty="0">
                  <a:ln>
                    <a:noFill/>
                  </a:ln>
                  <a:solidFill>
                    <a:srgbClr val="FF0000"/>
                  </a:solidFill>
                  <a:effectLst/>
                  <a:uLnTx/>
                  <a:uFillTx/>
                  <a:latin typeface="Calibri"/>
                  <a:ea typeface="ＭＳ Ｐゴシック" pitchFamily="50" charset="-128"/>
                  <a:cs typeface="+mn-cs"/>
                </a:rPr>
                <a:t>酸化</a:t>
              </a:r>
            </a:p>
          </p:txBody>
        </p:sp>
        <p:sp>
          <p:nvSpPr>
            <p:cNvPr id="10" name="テキスト ボックス 9"/>
            <p:cNvSpPr txBox="1"/>
            <p:nvPr/>
          </p:nvSpPr>
          <p:spPr>
            <a:xfrm>
              <a:off x="4242453" y="1017231"/>
              <a:ext cx="674143" cy="668170"/>
            </a:xfrm>
            <a:prstGeom prst="rect">
              <a:avLst/>
            </a:prstGeom>
            <a:noFill/>
          </p:spPr>
          <p:txBody>
            <a:bodyPr wrap="none" rtlCol="0">
              <a:spAutoFit/>
            </a:bodyPr>
            <a:lstStyle/>
            <a:p>
              <a:pPr marL="0" marR="0" lvl="0" indent="0" algn="l" defTabSz="389586" rtl="0" eaLnBrk="1" fontAlgn="auto" latinLnBrk="0" hangingPunct="1">
                <a:lnSpc>
                  <a:spcPct val="100000"/>
                </a:lnSpc>
                <a:spcBef>
                  <a:spcPts val="0"/>
                </a:spcBef>
                <a:spcAft>
                  <a:spcPts val="0"/>
                </a:spcAft>
                <a:buClrTx/>
                <a:buSzTx/>
                <a:buFontTx/>
                <a:buNone/>
                <a:tabLst/>
                <a:defRPr/>
              </a:pPr>
              <a:r>
                <a:rPr kumimoji="1" lang="en-US" altLang="ja-JP" sz="3408" b="0" i="0" u="none" strike="noStrike" kern="1200" cap="none" spc="0" normalizeH="0" baseline="0" noProof="0" dirty="0">
                  <a:ln>
                    <a:noFill/>
                  </a:ln>
                  <a:solidFill>
                    <a:srgbClr val="FF0000"/>
                  </a:solidFill>
                  <a:effectLst/>
                  <a:uLnTx/>
                  <a:uFillTx/>
                  <a:latin typeface="Calibri"/>
                  <a:ea typeface="ＭＳ Ｐゴシック" pitchFamily="50" charset="-128"/>
                  <a:cs typeface="+mn-cs"/>
                </a:rPr>
                <a:t>O</a:t>
              </a:r>
              <a:r>
                <a:rPr kumimoji="1" lang="en-US" altLang="ja-JP" sz="3408" b="0" i="0" u="none" strike="noStrike" kern="1200" cap="none" spc="0" normalizeH="0" baseline="-25000" noProof="0" dirty="0">
                  <a:ln>
                    <a:noFill/>
                  </a:ln>
                  <a:solidFill>
                    <a:srgbClr val="FF0000"/>
                  </a:solidFill>
                  <a:effectLst/>
                  <a:uLnTx/>
                  <a:uFillTx/>
                  <a:latin typeface="Calibri"/>
                  <a:ea typeface="ＭＳ Ｐゴシック" pitchFamily="50" charset="-128"/>
                  <a:cs typeface="+mn-cs"/>
                </a:rPr>
                <a:t>2</a:t>
              </a:r>
              <a:endParaRPr kumimoji="1" lang="ja-JP" altLang="en-US" sz="3408" b="0" i="0" u="none" strike="noStrike" kern="1200" cap="none" spc="0" normalizeH="0" baseline="-25000" noProof="0" dirty="0">
                <a:ln>
                  <a:noFill/>
                </a:ln>
                <a:solidFill>
                  <a:srgbClr val="FF0000"/>
                </a:solidFill>
                <a:effectLst/>
                <a:uLnTx/>
                <a:uFillTx/>
                <a:latin typeface="Calibri"/>
                <a:ea typeface="ＭＳ Ｐゴシック" pitchFamily="50" charset="-128"/>
                <a:cs typeface="+mn-cs"/>
              </a:endParaRPr>
            </a:p>
          </p:txBody>
        </p:sp>
        <p:sp>
          <p:nvSpPr>
            <p:cNvPr id="12" name="円弧 11"/>
            <p:cNvSpPr/>
            <p:nvPr/>
          </p:nvSpPr>
          <p:spPr>
            <a:xfrm flipH="1" flipV="1">
              <a:off x="4548796" y="1314015"/>
              <a:ext cx="481548" cy="750773"/>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marL="0" marR="0" lvl="0" indent="0" algn="ctr" defTabSz="389586"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cxnSp>
          <p:nvCxnSpPr>
            <p:cNvPr id="14" name="直線矢印コネクタ 13"/>
            <p:cNvCxnSpPr/>
            <p:nvPr/>
          </p:nvCxnSpPr>
          <p:spPr>
            <a:xfrm>
              <a:off x="4421059" y="2068774"/>
              <a:ext cx="783355" cy="0"/>
            </a:xfrm>
            <a:prstGeom prst="straightConnector1">
              <a:avLst/>
            </a:prstGeom>
            <a:ln w="5715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40" name="テキスト ボックス 39">
            <a:extLst>
              <a:ext uri="{FF2B5EF4-FFF2-40B4-BE49-F238E27FC236}">
                <a16:creationId xmlns:a16="http://schemas.microsoft.com/office/drawing/2014/main" id="{39C05E30-6629-4F24-8213-A286406A7CCE}"/>
              </a:ext>
            </a:extLst>
          </p:cNvPr>
          <p:cNvSpPr txBox="1"/>
          <p:nvPr/>
        </p:nvSpPr>
        <p:spPr>
          <a:xfrm>
            <a:off x="1710415" y="4515940"/>
            <a:ext cx="5695790" cy="1971374"/>
          </a:xfrm>
          <a:prstGeom prst="rect">
            <a:avLst/>
          </a:prstGeom>
          <a:noFill/>
        </p:spPr>
        <p:txBody>
          <a:bodyPr wrap="none" rtlCol="0">
            <a:spAutoFit/>
          </a:bodyPr>
          <a:lstStyle/>
          <a:p>
            <a:pPr marL="0" marR="0" lvl="0" indent="0" algn="l" defTabSz="779173" rtl="0" eaLnBrk="1" fontAlgn="auto" latinLnBrk="0" hangingPunct="1">
              <a:lnSpc>
                <a:spcPts val="3750"/>
              </a:lnSpc>
              <a:spcBef>
                <a:spcPts val="0"/>
              </a:spcBef>
              <a:spcAft>
                <a:spcPts val="0"/>
              </a:spcAft>
              <a:buClrTx/>
              <a:buSzTx/>
              <a:buFontTx/>
              <a:buNone/>
              <a:tabLst/>
              <a:defRPr/>
            </a:pPr>
            <a:r>
              <a:rPr kumimoji="1" lang="ja-JP" altLang="en-US" sz="2386"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何かを加えておいしくするのではなく、</a:t>
            </a:r>
            <a:endParaRPr kumimoji="1" lang="en-US" altLang="ja-JP" sz="2386"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779173" rtl="0" eaLnBrk="1" fontAlgn="auto" latinLnBrk="0" hangingPunct="1">
              <a:lnSpc>
                <a:spcPts val="3750"/>
              </a:lnSpc>
              <a:spcBef>
                <a:spcPts val="0"/>
              </a:spcBef>
              <a:spcAft>
                <a:spcPts val="0"/>
              </a:spcAft>
              <a:buClrTx/>
              <a:buSzTx/>
              <a:buFontTx/>
              <a:buNone/>
              <a:tabLst/>
              <a:defRPr/>
            </a:pPr>
            <a:r>
              <a:rPr kumimoji="1" lang="ja-JP" altLang="en-US" sz="2386"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何かを除去しておいしくなるのは、</a:t>
            </a:r>
            <a:endParaRPr kumimoji="1" lang="en-US" altLang="ja-JP" sz="2386"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779173" rtl="0" eaLnBrk="1" fontAlgn="auto" latinLnBrk="0" hangingPunct="1">
              <a:lnSpc>
                <a:spcPts val="3750"/>
              </a:lnSpc>
              <a:spcBef>
                <a:spcPts val="0"/>
              </a:spcBef>
              <a:spcAft>
                <a:spcPts val="0"/>
              </a:spcAft>
              <a:buClrTx/>
              <a:buSzTx/>
              <a:buFontTx/>
              <a:buNone/>
              <a:tabLst/>
              <a:defRPr/>
            </a:pPr>
            <a:r>
              <a:rPr kumimoji="1" lang="ja-JP" altLang="en-US" sz="2386"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本当の「おいしさ」であり、</a:t>
            </a:r>
            <a:endParaRPr kumimoji="1" lang="en-US" altLang="ja-JP" sz="2386"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779173" rtl="0" eaLnBrk="1" fontAlgn="auto" latinLnBrk="0" hangingPunct="1">
              <a:lnSpc>
                <a:spcPts val="3750"/>
              </a:lnSpc>
              <a:spcBef>
                <a:spcPts val="0"/>
              </a:spcBef>
              <a:spcAft>
                <a:spcPts val="0"/>
              </a:spcAft>
              <a:buClrTx/>
              <a:buSzTx/>
              <a:buFontTx/>
              <a:buNone/>
              <a:tabLst/>
              <a:defRPr/>
            </a:pPr>
            <a:r>
              <a:rPr kumimoji="1" lang="ja-JP" altLang="en-US" sz="2386"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それは体に良い「おいしさ」　</a:t>
            </a:r>
            <a:endParaRPr kumimoji="1" lang="ja-JP" altLang="en-US" sz="1534"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0" name="テキスト ボックス 19">
            <a:extLst>
              <a:ext uri="{FF2B5EF4-FFF2-40B4-BE49-F238E27FC236}">
                <a16:creationId xmlns:a16="http://schemas.microsoft.com/office/drawing/2014/main" id="{20FC7A07-B045-486F-A7DB-7559759C6F8B}"/>
              </a:ext>
            </a:extLst>
          </p:cNvPr>
          <p:cNvSpPr txBox="1"/>
          <p:nvPr/>
        </p:nvSpPr>
        <p:spPr>
          <a:xfrm>
            <a:off x="2453889" y="202980"/>
            <a:ext cx="4719562" cy="407035"/>
          </a:xfrm>
          <a:prstGeom prst="rect">
            <a:avLst/>
          </a:prstGeom>
          <a:noFill/>
        </p:spPr>
        <p:txBody>
          <a:bodyPr wrap="none" rtlCol="0">
            <a:spAutoFit/>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204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過酸化脂質が除去されるとおいしくなる理由</a:t>
            </a:r>
          </a:p>
        </p:txBody>
      </p:sp>
      <p:sp>
        <p:nvSpPr>
          <p:cNvPr id="28" name="テキスト ボックス 27"/>
          <p:cNvSpPr txBox="1"/>
          <p:nvPr/>
        </p:nvSpPr>
        <p:spPr>
          <a:xfrm>
            <a:off x="1110930" y="861819"/>
            <a:ext cx="7933433" cy="774058"/>
          </a:xfrm>
          <a:prstGeom prst="rect">
            <a:avLst/>
          </a:prstGeom>
          <a:noFill/>
          <a:ln w="28575">
            <a:solidFill>
              <a:srgbClr val="0070C0"/>
            </a:solidFill>
          </a:ln>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我々の体が食べることを想定している「食べるべき」食物が、</a:t>
            </a:r>
            <a:endParaRPr kumimoji="1" lang="en-US" altLang="ja-JP" sz="2215"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我々にとっての「おいしい」食べ物</a:t>
            </a:r>
          </a:p>
        </p:txBody>
      </p:sp>
      <p:sp>
        <p:nvSpPr>
          <p:cNvPr id="27" name="テキスト ボックス 26"/>
          <p:cNvSpPr txBox="1"/>
          <p:nvPr/>
        </p:nvSpPr>
        <p:spPr>
          <a:xfrm>
            <a:off x="1114408" y="3866428"/>
            <a:ext cx="7933433" cy="433196"/>
          </a:xfrm>
          <a:prstGeom prst="rect">
            <a:avLst/>
          </a:prstGeom>
          <a:noFill/>
          <a:ln w="28575">
            <a:solidFill>
              <a:srgbClr val="0070C0"/>
            </a:solidFill>
          </a:ln>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我々の体が想定している食物は、新鮮で酸化していない動植物！</a:t>
            </a:r>
          </a:p>
        </p:txBody>
      </p:sp>
    </p:spTree>
    <p:extLst>
      <p:ext uri="{BB962C8B-B14F-4D97-AF65-F5344CB8AC3E}">
        <p14:creationId xmlns:p14="http://schemas.microsoft.com/office/powerpoint/2010/main" val="17914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7C2DB1-0E7D-5FBC-3C8F-A6E81BD5E49C}"/>
              </a:ext>
            </a:extLst>
          </p:cNvPr>
          <p:cNvSpPr>
            <a:spLocks noGrp="1"/>
          </p:cNvSpPr>
          <p:nvPr>
            <p:ph type="sldNum" sz="quarter" idx="12"/>
          </p:nvPr>
        </p:nvSpPr>
        <p:spPr/>
        <p:txBody>
          <a:bodyPr/>
          <a:lstStyle/>
          <a:p>
            <a:pPr marL="0" marR="0" lvl="0" indent="0" algn="r" defTabSz="779173" rtl="0" eaLnBrk="1" fontAlgn="auto" latinLnBrk="0" hangingPunct="1">
              <a:lnSpc>
                <a:spcPct val="100000"/>
              </a:lnSpc>
              <a:spcBef>
                <a:spcPts val="0"/>
              </a:spcBef>
              <a:spcAft>
                <a:spcPts val="0"/>
              </a:spcAft>
              <a:buClrTx/>
              <a:buSzTx/>
              <a:buFontTx/>
              <a:buNone/>
              <a:tabLst/>
              <a:defRPr/>
            </a:pPr>
            <a:fld id="{BF4E62B5-3EE6-42D1-81BB-CF9D1BDAE5E9}" type="slidenum">
              <a:rPr kumimoji="0" lang="ja-JP" altLang="en-US" sz="1023"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779173" rtl="0" eaLnBrk="1" fontAlgn="auto" latinLnBrk="0" hangingPunct="1">
                <a:lnSpc>
                  <a:spcPct val="100000"/>
                </a:lnSpc>
                <a:spcBef>
                  <a:spcPts val="0"/>
                </a:spcBef>
                <a:spcAft>
                  <a:spcPts val="0"/>
                </a:spcAft>
                <a:buClrTx/>
                <a:buSzTx/>
                <a:buFontTx/>
                <a:buNone/>
                <a:tabLst/>
                <a:defRPr/>
              </a:pPr>
              <a:t>15</a:t>
            </a:fld>
            <a:endParaRPr kumimoji="0" lang="ja-JP" altLang="en-US" sz="1023"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F7A858D2-F8F2-D18E-B5A5-BD8D22DE6267}"/>
              </a:ext>
            </a:extLst>
          </p:cNvPr>
          <p:cNvSpPr txBox="1"/>
          <p:nvPr/>
        </p:nvSpPr>
        <p:spPr>
          <a:xfrm>
            <a:off x="1455585" y="1129553"/>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a:t>
            </a:r>
          </a:p>
        </p:txBody>
      </p:sp>
      <p:grpSp>
        <p:nvGrpSpPr>
          <p:cNvPr id="23" name="グループ化 22">
            <a:extLst>
              <a:ext uri="{FF2B5EF4-FFF2-40B4-BE49-F238E27FC236}">
                <a16:creationId xmlns:a16="http://schemas.microsoft.com/office/drawing/2014/main" id="{5507DF68-523E-F9D6-7F20-C03A627B4869}"/>
              </a:ext>
            </a:extLst>
          </p:cNvPr>
          <p:cNvGrpSpPr/>
          <p:nvPr/>
        </p:nvGrpSpPr>
        <p:grpSpPr>
          <a:xfrm>
            <a:off x="3668358" y="2154395"/>
            <a:ext cx="4742479" cy="461665"/>
            <a:chOff x="3668358" y="2154395"/>
            <a:chExt cx="4742479" cy="461665"/>
          </a:xfrm>
        </p:grpSpPr>
        <p:sp>
          <p:nvSpPr>
            <p:cNvPr id="5" name="テキスト ボックス 4">
              <a:extLst>
                <a:ext uri="{FF2B5EF4-FFF2-40B4-BE49-F238E27FC236}">
                  <a16:creationId xmlns:a16="http://schemas.microsoft.com/office/drawing/2014/main" id="{A271E274-EA10-4A29-7B56-1A3A06F948BB}"/>
                </a:ext>
              </a:extLst>
            </p:cNvPr>
            <p:cNvSpPr txBox="1"/>
            <p:nvPr/>
          </p:nvSpPr>
          <p:spPr>
            <a:xfrm>
              <a:off x="5099275" y="2154395"/>
              <a:ext cx="33115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動物が「あるべき環境」</a:t>
              </a:r>
            </a:p>
          </p:txBody>
        </p:sp>
        <p:sp>
          <p:nvSpPr>
            <p:cNvPr id="6" name="矢印: 右 5">
              <a:extLst>
                <a:ext uri="{FF2B5EF4-FFF2-40B4-BE49-F238E27FC236}">
                  <a16:creationId xmlns:a16="http://schemas.microsoft.com/office/drawing/2014/main" id="{47DA908B-0A62-D0B0-C7F7-C2CEBF18FFD2}"/>
                </a:ext>
              </a:extLst>
            </p:cNvPr>
            <p:cNvSpPr/>
            <p:nvPr/>
          </p:nvSpPr>
          <p:spPr>
            <a:xfrm flipH="1">
              <a:off x="3668358" y="2200561"/>
              <a:ext cx="828339" cy="3693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22" name="グループ化 21">
            <a:extLst>
              <a:ext uri="{FF2B5EF4-FFF2-40B4-BE49-F238E27FC236}">
                <a16:creationId xmlns:a16="http://schemas.microsoft.com/office/drawing/2014/main" id="{33AEA2F6-24D0-D32E-4B7F-A4EC7356A720}"/>
              </a:ext>
            </a:extLst>
          </p:cNvPr>
          <p:cNvGrpSpPr/>
          <p:nvPr/>
        </p:nvGrpSpPr>
        <p:grpSpPr>
          <a:xfrm>
            <a:off x="311972" y="1689356"/>
            <a:ext cx="3087445" cy="926704"/>
            <a:chOff x="311972" y="1689356"/>
            <a:chExt cx="3087445" cy="926704"/>
          </a:xfrm>
        </p:grpSpPr>
        <p:sp>
          <p:nvSpPr>
            <p:cNvPr id="4" name="テキスト ボックス 3">
              <a:extLst>
                <a:ext uri="{FF2B5EF4-FFF2-40B4-BE49-F238E27FC236}">
                  <a16:creationId xmlns:a16="http://schemas.microsoft.com/office/drawing/2014/main" id="{30ADA4F2-4DE2-008E-4CE0-DCFC6EE078B9}"/>
                </a:ext>
              </a:extLst>
            </p:cNvPr>
            <p:cNvSpPr txBox="1"/>
            <p:nvPr/>
          </p:nvSpPr>
          <p:spPr>
            <a:xfrm>
              <a:off x="311972" y="2154395"/>
              <a:ext cx="30874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動物の「あるべき姿」</a:t>
              </a:r>
            </a:p>
          </p:txBody>
        </p:sp>
        <p:grpSp>
          <p:nvGrpSpPr>
            <p:cNvPr id="7" name="グループ化 6">
              <a:extLst>
                <a:ext uri="{FF2B5EF4-FFF2-40B4-BE49-F238E27FC236}">
                  <a16:creationId xmlns:a16="http://schemas.microsoft.com/office/drawing/2014/main" id="{5F5E73BA-6B79-1AF1-29C9-A8BE22CDCBE5}"/>
                </a:ext>
              </a:extLst>
            </p:cNvPr>
            <p:cNvGrpSpPr/>
            <p:nvPr/>
          </p:nvGrpSpPr>
          <p:grpSpPr>
            <a:xfrm>
              <a:off x="1785356" y="1689356"/>
              <a:ext cx="140677" cy="332345"/>
              <a:chOff x="5724128" y="2996952"/>
              <a:chExt cx="152400" cy="360040"/>
            </a:xfrm>
          </p:grpSpPr>
          <p:cxnSp>
            <p:nvCxnSpPr>
              <p:cNvPr id="8" name="直線コネクタ 7">
                <a:extLst>
                  <a:ext uri="{FF2B5EF4-FFF2-40B4-BE49-F238E27FC236}">
                    <a16:creationId xmlns:a16="http://schemas.microsoft.com/office/drawing/2014/main" id="{0537719D-CC5C-4054-B1EF-BD37553446A3}"/>
                  </a:ext>
                </a:extLst>
              </p:cNvPr>
              <p:cNvCxnSpPr/>
              <p:nvPr/>
            </p:nvCxnSpPr>
            <p:spPr>
              <a:xfrm>
                <a:off x="5724128" y="2996952"/>
                <a:ext cx="0" cy="36004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EBFD165-8CBD-5E34-A6BE-BF9C7CB7D1D3}"/>
                  </a:ext>
                </a:extLst>
              </p:cNvPr>
              <p:cNvCxnSpPr/>
              <p:nvPr/>
            </p:nvCxnSpPr>
            <p:spPr>
              <a:xfrm>
                <a:off x="5876528" y="2996952"/>
                <a:ext cx="0" cy="36004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10" name="テキスト ボックス 9">
            <a:extLst>
              <a:ext uri="{FF2B5EF4-FFF2-40B4-BE49-F238E27FC236}">
                <a16:creationId xmlns:a16="http://schemas.microsoft.com/office/drawing/2014/main" id="{85577B60-C461-8CE3-89A2-C67AD142D54E}"/>
              </a:ext>
            </a:extLst>
          </p:cNvPr>
          <p:cNvSpPr txBox="1"/>
          <p:nvPr/>
        </p:nvSpPr>
        <p:spPr>
          <a:xfrm>
            <a:off x="1423331" y="3353551"/>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腸活</a:t>
            </a:r>
          </a:p>
        </p:txBody>
      </p:sp>
      <p:grpSp>
        <p:nvGrpSpPr>
          <p:cNvPr id="24" name="グループ化 23">
            <a:extLst>
              <a:ext uri="{FF2B5EF4-FFF2-40B4-BE49-F238E27FC236}">
                <a16:creationId xmlns:a16="http://schemas.microsoft.com/office/drawing/2014/main" id="{64D31775-D3B2-C6C2-BBDD-30A7880E25F7}"/>
              </a:ext>
            </a:extLst>
          </p:cNvPr>
          <p:cNvGrpSpPr/>
          <p:nvPr/>
        </p:nvGrpSpPr>
        <p:grpSpPr>
          <a:xfrm>
            <a:off x="3668358" y="3017375"/>
            <a:ext cx="3988027" cy="1090229"/>
            <a:chOff x="3668358" y="3017375"/>
            <a:chExt cx="3988027" cy="1090229"/>
          </a:xfrm>
        </p:grpSpPr>
        <p:sp>
          <p:nvSpPr>
            <p:cNvPr id="11" name="矢印: 右 10">
              <a:extLst>
                <a:ext uri="{FF2B5EF4-FFF2-40B4-BE49-F238E27FC236}">
                  <a16:creationId xmlns:a16="http://schemas.microsoft.com/office/drawing/2014/main" id="{E37D6AA2-A358-96AC-2BC8-6063C43EADC1}"/>
                </a:ext>
              </a:extLst>
            </p:cNvPr>
            <p:cNvSpPr/>
            <p:nvPr/>
          </p:nvSpPr>
          <p:spPr>
            <a:xfrm flipH="1">
              <a:off x="3668358" y="3461273"/>
              <a:ext cx="828339" cy="3693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D837DB69-B8DF-FCA8-0704-67C2521B5728}"/>
                </a:ext>
              </a:extLst>
            </p:cNvPr>
            <p:cNvSpPr txBox="1"/>
            <p:nvPr/>
          </p:nvSpPr>
          <p:spPr>
            <a:xfrm>
              <a:off x="5099275" y="3017375"/>
              <a:ext cx="194476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何を食べるか</a:t>
              </a:r>
            </a:p>
          </p:txBody>
        </p:sp>
        <p:sp>
          <p:nvSpPr>
            <p:cNvPr id="13" name="テキスト ボックス 12">
              <a:extLst>
                <a:ext uri="{FF2B5EF4-FFF2-40B4-BE49-F238E27FC236}">
                  <a16:creationId xmlns:a16="http://schemas.microsoft.com/office/drawing/2014/main" id="{CF5198A8-B0CB-A9B0-8FEC-D50B4F44E928}"/>
                </a:ext>
              </a:extLst>
            </p:cNvPr>
            <p:cNvSpPr txBox="1"/>
            <p:nvPr/>
          </p:nvSpPr>
          <p:spPr>
            <a:xfrm>
              <a:off x="5099275" y="3645939"/>
              <a:ext cx="255711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食べるべき食べ物</a:t>
              </a:r>
            </a:p>
          </p:txBody>
        </p:sp>
      </p:grpSp>
      <p:grpSp>
        <p:nvGrpSpPr>
          <p:cNvPr id="25" name="グループ化 24">
            <a:extLst>
              <a:ext uri="{FF2B5EF4-FFF2-40B4-BE49-F238E27FC236}">
                <a16:creationId xmlns:a16="http://schemas.microsoft.com/office/drawing/2014/main" id="{39588046-69CD-F30F-AF11-8A87D59A9057}"/>
              </a:ext>
            </a:extLst>
          </p:cNvPr>
          <p:cNvGrpSpPr/>
          <p:nvPr/>
        </p:nvGrpSpPr>
        <p:grpSpPr>
          <a:xfrm>
            <a:off x="7812416" y="3645938"/>
            <a:ext cx="1893968" cy="461665"/>
            <a:chOff x="7812416" y="3645938"/>
            <a:chExt cx="1893968" cy="461665"/>
          </a:xfrm>
        </p:grpSpPr>
        <p:grpSp>
          <p:nvGrpSpPr>
            <p:cNvPr id="14" name="グループ化 13">
              <a:extLst>
                <a:ext uri="{FF2B5EF4-FFF2-40B4-BE49-F238E27FC236}">
                  <a16:creationId xmlns:a16="http://schemas.microsoft.com/office/drawing/2014/main" id="{205F9E02-2C31-ECF9-9578-F10C2178B494}"/>
                </a:ext>
              </a:extLst>
            </p:cNvPr>
            <p:cNvGrpSpPr/>
            <p:nvPr/>
          </p:nvGrpSpPr>
          <p:grpSpPr>
            <a:xfrm rot="5400000">
              <a:off x="7908250" y="3710598"/>
              <a:ext cx="140677" cy="332345"/>
              <a:chOff x="5724128" y="2996952"/>
              <a:chExt cx="152400" cy="360040"/>
            </a:xfrm>
          </p:grpSpPr>
          <p:cxnSp>
            <p:nvCxnSpPr>
              <p:cNvPr id="15" name="直線コネクタ 14">
                <a:extLst>
                  <a:ext uri="{FF2B5EF4-FFF2-40B4-BE49-F238E27FC236}">
                    <a16:creationId xmlns:a16="http://schemas.microsoft.com/office/drawing/2014/main" id="{1E4E383D-F161-A86D-EF8E-472FEF5B21F8}"/>
                  </a:ext>
                </a:extLst>
              </p:cNvPr>
              <p:cNvCxnSpPr/>
              <p:nvPr/>
            </p:nvCxnSpPr>
            <p:spPr>
              <a:xfrm>
                <a:off x="5724128" y="2996952"/>
                <a:ext cx="0" cy="36004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9D8F1F0-EF26-B00A-9DD1-B193ACAFCDFB}"/>
                  </a:ext>
                </a:extLst>
              </p:cNvPr>
              <p:cNvCxnSpPr/>
              <p:nvPr/>
            </p:nvCxnSpPr>
            <p:spPr>
              <a:xfrm>
                <a:off x="5876528" y="2996952"/>
                <a:ext cx="0" cy="36004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7" name="テキスト ボックス 16">
              <a:extLst>
                <a:ext uri="{FF2B5EF4-FFF2-40B4-BE49-F238E27FC236}">
                  <a16:creationId xmlns:a16="http://schemas.microsoft.com/office/drawing/2014/main" id="{67DC4A59-7136-D020-3A05-8673FB0C70F2}"/>
                </a:ext>
              </a:extLst>
            </p:cNvPr>
            <p:cNvSpPr txBox="1"/>
            <p:nvPr/>
          </p:nvSpPr>
          <p:spPr>
            <a:xfrm>
              <a:off x="8410837" y="3645938"/>
              <a:ext cx="12955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おいしい</a:t>
              </a:r>
            </a:p>
          </p:txBody>
        </p:sp>
      </p:grpSp>
      <p:grpSp>
        <p:nvGrpSpPr>
          <p:cNvPr id="26" name="グループ化 25">
            <a:extLst>
              <a:ext uri="{FF2B5EF4-FFF2-40B4-BE49-F238E27FC236}">
                <a16:creationId xmlns:a16="http://schemas.microsoft.com/office/drawing/2014/main" id="{08EB5497-E2ED-A6DA-0C15-96BFC2E8ABF9}"/>
              </a:ext>
            </a:extLst>
          </p:cNvPr>
          <p:cNvGrpSpPr/>
          <p:nvPr/>
        </p:nvGrpSpPr>
        <p:grpSpPr>
          <a:xfrm>
            <a:off x="4895052" y="4274503"/>
            <a:ext cx="4297971" cy="1023472"/>
            <a:chOff x="4895052" y="4274503"/>
            <a:chExt cx="4297971" cy="1023472"/>
          </a:xfrm>
        </p:grpSpPr>
        <p:grpSp>
          <p:nvGrpSpPr>
            <p:cNvPr id="18" name="グループ化 17">
              <a:extLst>
                <a:ext uri="{FF2B5EF4-FFF2-40B4-BE49-F238E27FC236}">
                  <a16:creationId xmlns:a16="http://schemas.microsoft.com/office/drawing/2014/main" id="{33D19600-980E-2379-B17C-D88AE3ABCB5F}"/>
                </a:ext>
              </a:extLst>
            </p:cNvPr>
            <p:cNvGrpSpPr/>
            <p:nvPr/>
          </p:nvGrpSpPr>
          <p:grpSpPr>
            <a:xfrm>
              <a:off x="6194537" y="4274503"/>
              <a:ext cx="140677" cy="332345"/>
              <a:chOff x="5724128" y="2996952"/>
              <a:chExt cx="152400" cy="360040"/>
            </a:xfrm>
          </p:grpSpPr>
          <p:cxnSp>
            <p:nvCxnSpPr>
              <p:cNvPr id="19" name="直線コネクタ 18">
                <a:extLst>
                  <a:ext uri="{FF2B5EF4-FFF2-40B4-BE49-F238E27FC236}">
                    <a16:creationId xmlns:a16="http://schemas.microsoft.com/office/drawing/2014/main" id="{778F4774-56DE-118A-969E-59DA60AB88BB}"/>
                  </a:ext>
                </a:extLst>
              </p:cNvPr>
              <p:cNvCxnSpPr/>
              <p:nvPr/>
            </p:nvCxnSpPr>
            <p:spPr>
              <a:xfrm>
                <a:off x="5724128" y="2996952"/>
                <a:ext cx="0" cy="36004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64751F6-1983-3E4F-8BCA-8977A4372429}"/>
                  </a:ext>
                </a:extLst>
              </p:cNvPr>
              <p:cNvCxnSpPr/>
              <p:nvPr/>
            </p:nvCxnSpPr>
            <p:spPr>
              <a:xfrm>
                <a:off x="5876528" y="2996952"/>
                <a:ext cx="0" cy="36004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757854EB-C771-897C-F23B-4DB6E84A059C}"/>
                </a:ext>
              </a:extLst>
            </p:cNvPr>
            <p:cNvSpPr txBox="1"/>
            <p:nvPr/>
          </p:nvSpPr>
          <p:spPr>
            <a:xfrm>
              <a:off x="4895052" y="4836310"/>
              <a:ext cx="429797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（酸化していない）新鮮な動植物</a:t>
              </a:r>
            </a:p>
          </p:txBody>
        </p:sp>
      </p:grpSp>
      <p:sp>
        <p:nvSpPr>
          <p:cNvPr id="27" name="テキスト ボックス 26">
            <a:extLst>
              <a:ext uri="{FF2B5EF4-FFF2-40B4-BE49-F238E27FC236}">
                <a16:creationId xmlns:a16="http://schemas.microsoft.com/office/drawing/2014/main" id="{2DF90E44-BA1D-4A68-C6C2-88B23A226A96}"/>
              </a:ext>
            </a:extLst>
          </p:cNvPr>
          <p:cNvSpPr txBox="1"/>
          <p:nvPr/>
        </p:nvSpPr>
        <p:spPr>
          <a:xfrm>
            <a:off x="3616177" y="5426516"/>
            <a:ext cx="581126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お肉を超音波で洗うことにより、</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長時間の流通の過程で酸化したお肉を、</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酸化する前に戻すことが可能</a:t>
            </a:r>
          </a:p>
        </p:txBody>
      </p:sp>
    </p:spTree>
    <p:extLst>
      <p:ext uri="{BB962C8B-B14F-4D97-AF65-F5344CB8AC3E}">
        <p14:creationId xmlns:p14="http://schemas.microsoft.com/office/powerpoint/2010/main" val="14135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スライド番号プレースホルダ 30"/>
          <p:cNvSpPr>
            <a:spLocks noGrp="1"/>
          </p:cNvSpPr>
          <p:nvPr>
            <p:ph type="sldNum" sz="quarter" idx="12"/>
          </p:nvPr>
        </p:nvSpPr>
        <p:spPr>
          <a:xfrm>
            <a:off x="6942936" y="5985582"/>
            <a:ext cx="1817979" cy="311112"/>
          </a:xfrm>
        </p:spPr>
        <p:txBody>
          <a:bodyPr/>
          <a:lstStyle/>
          <a:p>
            <a:pPr defTabSz="779173">
              <a:defRPr/>
            </a:pPr>
            <a:fld id="{BF4E62B5-3EE6-42D1-81BB-CF9D1BDAE5E9}" type="slidenum">
              <a:rPr kumimoji="1" lang="ja-JP" altLang="en-US">
                <a:solidFill>
                  <a:prstClr val="black">
                    <a:tint val="75000"/>
                  </a:prstClr>
                </a:solidFill>
                <a:latin typeface="Calibri"/>
                <a:ea typeface="ＭＳ Ｐゴシック" pitchFamily="50" charset="-128"/>
              </a:rPr>
              <a:pPr defTabSz="779173">
                <a:defRPr/>
              </a:pPr>
              <a:t>16</a:t>
            </a:fld>
            <a:endParaRPr kumimoji="1" lang="ja-JP" altLang="en-US">
              <a:solidFill>
                <a:prstClr val="black">
                  <a:tint val="75000"/>
                </a:prstClr>
              </a:solidFill>
              <a:latin typeface="Calibri"/>
              <a:ea typeface="ＭＳ Ｐゴシック" pitchFamily="50" charset="-128"/>
            </a:endParaRPr>
          </a:p>
        </p:txBody>
      </p:sp>
      <p:sp>
        <p:nvSpPr>
          <p:cNvPr id="40" name="テキスト ボックス 39">
            <a:extLst>
              <a:ext uri="{FF2B5EF4-FFF2-40B4-BE49-F238E27FC236}">
                <a16:creationId xmlns:a16="http://schemas.microsoft.com/office/drawing/2014/main" id="{39C05E30-6629-4F24-8213-A286406A7CCE}"/>
              </a:ext>
            </a:extLst>
          </p:cNvPr>
          <p:cNvSpPr txBox="1"/>
          <p:nvPr/>
        </p:nvSpPr>
        <p:spPr>
          <a:xfrm>
            <a:off x="1710415" y="4515940"/>
            <a:ext cx="5695790" cy="1971374"/>
          </a:xfrm>
          <a:prstGeom prst="rect">
            <a:avLst/>
          </a:prstGeom>
          <a:noFill/>
        </p:spPr>
        <p:txBody>
          <a:bodyPr wrap="none" rtlCol="0">
            <a:spAutoFit/>
          </a:bodyPr>
          <a:lstStyle/>
          <a:p>
            <a:pPr defTabSz="779173">
              <a:lnSpc>
                <a:spcPts val="3750"/>
              </a:lnSpc>
              <a:defRPr/>
            </a:pPr>
            <a:r>
              <a:rPr kumimoji="1" lang="ja-JP" altLang="en-US" sz="2386" dirty="0">
                <a:solidFill>
                  <a:srgbClr val="000000"/>
                </a:solidFill>
                <a:latin typeface="ＭＳ ゴシック" panose="020B0609070205080204" pitchFamily="49" charset="-128"/>
                <a:ea typeface="ＭＳ ゴシック" panose="020B0609070205080204" pitchFamily="49" charset="-128"/>
              </a:rPr>
              <a:t>何かを加えておいしくするのではなく、</a:t>
            </a:r>
            <a:endParaRPr kumimoji="1" lang="en-US" altLang="ja-JP" sz="2386" dirty="0">
              <a:solidFill>
                <a:srgbClr val="000000"/>
              </a:solidFill>
              <a:latin typeface="ＭＳ ゴシック" panose="020B0609070205080204" pitchFamily="49" charset="-128"/>
              <a:ea typeface="ＭＳ ゴシック" panose="020B0609070205080204" pitchFamily="49" charset="-128"/>
            </a:endParaRPr>
          </a:p>
          <a:p>
            <a:pPr defTabSz="779173">
              <a:lnSpc>
                <a:spcPts val="3750"/>
              </a:lnSpc>
              <a:defRPr/>
            </a:pPr>
            <a:r>
              <a:rPr kumimoji="1" lang="ja-JP" altLang="en-US" sz="2386" dirty="0">
                <a:solidFill>
                  <a:srgbClr val="000000"/>
                </a:solidFill>
                <a:latin typeface="ＭＳ ゴシック" panose="020B0609070205080204" pitchFamily="49" charset="-128"/>
                <a:ea typeface="ＭＳ ゴシック" panose="020B0609070205080204" pitchFamily="49" charset="-128"/>
              </a:rPr>
              <a:t>何かを除去しておいしくなるのは、</a:t>
            </a:r>
            <a:endParaRPr kumimoji="1" lang="en-US" altLang="ja-JP" sz="2386" dirty="0">
              <a:solidFill>
                <a:srgbClr val="000000"/>
              </a:solidFill>
              <a:latin typeface="ＭＳ ゴシック" panose="020B0609070205080204" pitchFamily="49" charset="-128"/>
              <a:ea typeface="ＭＳ ゴシック" panose="020B0609070205080204" pitchFamily="49" charset="-128"/>
            </a:endParaRPr>
          </a:p>
          <a:p>
            <a:pPr defTabSz="779173">
              <a:lnSpc>
                <a:spcPts val="3750"/>
              </a:lnSpc>
              <a:defRPr/>
            </a:pPr>
            <a:r>
              <a:rPr kumimoji="1" lang="ja-JP" altLang="en-US" sz="2386" dirty="0">
                <a:solidFill>
                  <a:srgbClr val="000000"/>
                </a:solidFill>
                <a:latin typeface="ＭＳ ゴシック" panose="020B0609070205080204" pitchFamily="49" charset="-128"/>
                <a:ea typeface="ＭＳ ゴシック" panose="020B0609070205080204" pitchFamily="49" charset="-128"/>
              </a:rPr>
              <a:t>本当の「おいしさ」であり、</a:t>
            </a:r>
            <a:endParaRPr kumimoji="1" lang="en-US" altLang="ja-JP" sz="2386" dirty="0">
              <a:solidFill>
                <a:srgbClr val="000000"/>
              </a:solidFill>
              <a:latin typeface="ＭＳ ゴシック" panose="020B0609070205080204" pitchFamily="49" charset="-128"/>
              <a:ea typeface="ＭＳ ゴシック" panose="020B0609070205080204" pitchFamily="49" charset="-128"/>
            </a:endParaRPr>
          </a:p>
          <a:p>
            <a:pPr defTabSz="779173">
              <a:lnSpc>
                <a:spcPts val="3750"/>
              </a:lnSpc>
              <a:defRPr/>
            </a:pPr>
            <a:r>
              <a:rPr kumimoji="1" lang="ja-JP" altLang="en-US" sz="2386" dirty="0">
                <a:solidFill>
                  <a:srgbClr val="000000"/>
                </a:solidFill>
                <a:latin typeface="ＭＳ ゴシック" panose="020B0609070205080204" pitchFamily="49" charset="-128"/>
                <a:ea typeface="ＭＳ ゴシック" panose="020B0609070205080204" pitchFamily="49" charset="-128"/>
              </a:rPr>
              <a:t>　　　　それは体に良い「おいしさ」　</a:t>
            </a:r>
            <a:endParaRPr kumimoji="1" lang="ja-JP" altLang="en-US" sz="1534" b="1" dirty="0">
              <a:solidFill>
                <a:srgbClr val="000000"/>
              </a:solidFill>
              <a:latin typeface="ＭＳ ゴシック" panose="020B0609070205080204" pitchFamily="49" charset="-128"/>
              <a:ea typeface="ＭＳ ゴシック" panose="020B0609070205080204" pitchFamily="49" charset="-128"/>
            </a:endParaRPr>
          </a:p>
        </p:txBody>
      </p:sp>
      <p:grpSp>
        <p:nvGrpSpPr>
          <p:cNvPr id="11" name="グループ化 10">
            <a:extLst>
              <a:ext uri="{FF2B5EF4-FFF2-40B4-BE49-F238E27FC236}">
                <a16:creationId xmlns:a16="http://schemas.microsoft.com/office/drawing/2014/main" id="{F22111C9-0E60-8C97-67FE-B5BF44EE8555}"/>
              </a:ext>
            </a:extLst>
          </p:cNvPr>
          <p:cNvGrpSpPr/>
          <p:nvPr/>
        </p:nvGrpSpPr>
        <p:grpSpPr>
          <a:xfrm>
            <a:off x="920552" y="836712"/>
            <a:ext cx="2600392" cy="2752712"/>
            <a:chOff x="539839" y="548680"/>
            <a:chExt cx="2817091" cy="2982105"/>
          </a:xfrm>
        </p:grpSpPr>
        <p:sp>
          <p:nvSpPr>
            <p:cNvPr id="13" name="テキスト ボックス 12">
              <a:extLst>
                <a:ext uri="{FF2B5EF4-FFF2-40B4-BE49-F238E27FC236}">
                  <a16:creationId xmlns:a16="http://schemas.microsoft.com/office/drawing/2014/main" id="{7716C05B-1274-8087-634D-5CB8F8954EB0}"/>
                </a:ext>
              </a:extLst>
            </p:cNvPr>
            <p:cNvSpPr txBox="1"/>
            <p:nvPr/>
          </p:nvSpPr>
          <p:spPr>
            <a:xfrm>
              <a:off x="539839" y="2876578"/>
              <a:ext cx="2817091" cy="654207"/>
            </a:xfrm>
            <a:prstGeom prst="rect">
              <a:avLst/>
            </a:prstGeom>
            <a:noFill/>
          </p:spPr>
          <p:txBody>
            <a:bodyPr wrap="none" rtlCol="0">
              <a:spAutoFit/>
            </a:bodyPr>
            <a:lstStyle/>
            <a:p>
              <a:pPr defTabSz="844083" fontAlgn="base">
                <a:spcBef>
                  <a:spcPct val="0"/>
                </a:spcBef>
                <a:spcAft>
                  <a:spcPct val="0"/>
                </a:spcAft>
                <a:defRPr/>
              </a:pPr>
              <a:r>
                <a:rPr kumimoji="1" lang="ja-JP" altLang="en-US" sz="1662" dirty="0">
                  <a:solidFill>
                    <a:srgbClr val="000000"/>
                  </a:solidFill>
                  <a:latin typeface="Arial" pitchFamily="34" charset="0"/>
                  <a:ea typeface="ＭＳ Ｐゴシック" pitchFamily="50" charset="-128"/>
                </a:rPr>
                <a:t>超音波による肉、魚介類の</a:t>
              </a:r>
              <a:endParaRPr kumimoji="1" lang="en-US" altLang="ja-JP" sz="1662" dirty="0">
                <a:solidFill>
                  <a:srgbClr val="000000"/>
                </a:solidFill>
                <a:latin typeface="Arial" pitchFamily="34" charset="0"/>
                <a:ea typeface="ＭＳ Ｐゴシック" pitchFamily="50" charset="-128"/>
              </a:endParaRPr>
            </a:p>
            <a:p>
              <a:pPr defTabSz="844083" fontAlgn="base">
                <a:spcBef>
                  <a:spcPct val="0"/>
                </a:spcBef>
                <a:spcAft>
                  <a:spcPct val="0"/>
                </a:spcAft>
                <a:defRPr/>
              </a:pPr>
              <a:r>
                <a:rPr kumimoji="1" lang="ja-JP" altLang="en-US" sz="1662" dirty="0">
                  <a:solidFill>
                    <a:srgbClr val="000000"/>
                  </a:solidFill>
                  <a:latin typeface="Arial" pitchFamily="34" charset="0"/>
                  <a:ea typeface="ＭＳ Ｐゴシック" pitchFamily="50" charset="-128"/>
                </a:rPr>
                <a:t>酸化脂質の除去</a:t>
              </a:r>
            </a:p>
          </p:txBody>
        </p:sp>
        <p:pic>
          <p:nvPicPr>
            <p:cNvPr id="15" name="図 14" descr="C:\Users\yaoyao\Pictures\2017-07-07\IMG_0550.JPG">
              <a:extLst>
                <a:ext uri="{FF2B5EF4-FFF2-40B4-BE49-F238E27FC236}">
                  <a16:creationId xmlns:a16="http://schemas.microsoft.com/office/drawing/2014/main" id="{E1FA2AF6-B2C5-8948-1CAB-B53A1B834E5D}"/>
                </a:ext>
              </a:extLst>
            </p:cNvPr>
            <p:cNvPicPr/>
            <p:nvPr/>
          </p:nvPicPr>
          <p:blipFill rotWithShape="1">
            <a:blip r:embed="rId2" cstate="print">
              <a:extLst>
                <a:ext uri="{28A0092B-C50C-407E-A947-70E740481C1C}">
                  <a14:useLocalDpi xmlns:a14="http://schemas.microsoft.com/office/drawing/2010/main" val="0"/>
                </a:ext>
              </a:extLst>
            </a:blip>
            <a:srcRect l="10207" t="1512" r="11353" b="3529"/>
            <a:stretch/>
          </p:blipFill>
          <p:spPr bwMode="auto">
            <a:xfrm>
              <a:off x="917070" y="548680"/>
              <a:ext cx="2045729" cy="1857782"/>
            </a:xfrm>
            <a:prstGeom prst="rect">
              <a:avLst/>
            </a:prstGeom>
            <a:noFill/>
            <a:ln>
              <a:noFill/>
            </a:ln>
            <a:extLst>
              <a:ext uri="{53640926-AAD7-44D8-BBD7-CCE9431645EC}">
                <a14:shadowObscured xmlns:a14="http://schemas.microsoft.com/office/drawing/2010/main"/>
              </a:ext>
            </a:extLst>
          </p:spPr>
        </p:pic>
      </p:grpSp>
      <p:grpSp>
        <p:nvGrpSpPr>
          <p:cNvPr id="16" name="グループ化 15">
            <a:extLst>
              <a:ext uri="{FF2B5EF4-FFF2-40B4-BE49-F238E27FC236}">
                <a16:creationId xmlns:a16="http://schemas.microsoft.com/office/drawing/2014/main" id="{C0E43B2B-9525-AC87-25F4-A86DAEC6DDF5}"/>
              </a:ext>
            </a:extLst>
          </p:cNvPr>
          <p:cNvGrpSpPr/>
          <p:nvPr/>
        </p:nvGrpSpPr>
        <p:grpSpPr>
          <a:xfrm>
            <a:off x="3522615" y="1233923"/>
            <a:ext cx="801437" cy="959511"/>
            <a:chOff x="3099837" y="2389530"/>
            <a:chExt cx="868223" cy="1039470"/>
          </a:xfrm>
        </p:grpSpPr>
        <p:cxnSp>
          <p:nvCxnSpPr>
            <p:cNvPr id="17" name="直線矢印コネクタ 16">
              <a:extLst>
                <a:ext uri="{FF2B5EF4-FFF2-40B4-BE49-F238E27FC236}">
                  <a16:creationId xmlns:a16="http://schemas.microsoft.com/office/drawing/2014/main" id="{2C0E077F-F12F-C0A6-2349-DCAB98383544}"/>
                </a:ext>
              </a:extLst>
            </p:cNvPr>
            <p:cNvCxnSpPr/>
            <p:nvPr/>
          </p:nvCxnSpPr>
          <p:spPr>
            <a:xfrm flipV="1">
              <a:off x="3099837" y="2389530"/>
              <a:ext cx="864096" cy="46340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A3B9AE72-B20B-6BE4-B71B-53B57305EBA5}"/>
                </a:ext>
              </a:extLst>
            </p:cNvPr>
            <p:cNvCxnSpPr/>
            <p:nvPr/>
          </p:nvCxnSpPr>
          <p:spPr>
            <a:xfrm>
              <a:off x="3103964" y="2924944"/>
              <a:ext cx="864096" cy="50405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050DC186-5308-C49E-CA2B-66FA3E8AEA49}"/>
              </a:ext>
            </a:extLst>
          </p:cNvPr>
          <p:cNvGrpSpPr/>
          <p:nvPr/>
        </p:nvGrpSpPr>
        <p:grpSpPr>
          <a:xfrm>
            <a:off x="4451177" y="1063464"/>
            <a:ext cx="1618599" cy="1345143"/>
            <a:chOff x="4105780" y="2204864"/>
            <a:chExt cx="1753482" cy="1457238"/>
          </a:xfrm>
        </p:grpSpPr>
        <p:sp>
          <p:nvSpPr>
            <p:cNvPr id="22" name="テキスト ボックス 21">
              <a:extLst>
                <a:ext uri="{FF2B5EF4-FFF2-40B4-BE49-F238E27FC236}">
                  <a16:creationId xmlns:a16="http://schemas.microsoft.com/office/drawing/2014/main" id="{A27AF339-D2FC-AA4E-D87B-C3B79B612B82}"/>
                </a:ext>
              </a:extLst>
            </p:cNvPr>
            <p:cNvSpPr txBox="1"/>
            <p:nvPr/>
          </p:nvSpPr>
          <p:spPr>
            <a:xfrm>
              <a:off x="4132748" y="2204864"/>
              <a:ext cx="1726514" cy="377118"/>
            </a:xfrm>
            <a:prstGeom prst="rect">
              <a:avLst/>
            </a:prstGeom>
            <a:noFill/>
          </p:spPr>
          <p:txBody>
            <a:bodyPr wrap="none" rtlCol="0">
              <a:spAutoFit/>
            </a:bodyPr>
            <a:lstStyle/>
            <a:p>
              <a:pPr defTabSz="844083" fontAlgn="base">
                <a:spcBef>
                  <a:spcPct val="0"/>
                </a:spcBef>
                <a:spcAft>
                  <a:spcPct val="0"/>
                </a:spcAft>
                <a:defRPr/>
              </a:pPr>
              <a:r>
                <a:rPr kumimoji="1" lang="ja-JP" altLang="en-US" sz="1662" dirty="0">
                  <a:solidFill>
                    <a:srgbClr val="000000"/>
                  </a:solidFill>
                  <a:latin typeface="Arial" pitchFamily="34" charset="0"/>
                  <a:ea typeface="ＭＳ Ｐゴシック" pitchFamily="50" charset="-128"/>
                </a:rPr>
                <a:t>食事がおいしい</a:t>
              </a:r>
            </a:p>
          </p:txBody>
        </p:sp>
        <p:sp>
          <p:nvSpPr>
            <p:cNvPr id="23" name="テキスト ボックス 22">
              <a:extLst>
                <a:ext uri="{FF2B5EF4-FFF2-40B4-BE49-F238E27FC236}">
                  <a16:creationId xmlns:a16="http://schemas.microsoft.com/office/drawing/2014/main" id="{037E2CF3-8B5E-E6B6-2853-B379B67FA535}"/>
                </a:ext>
              </a:extLst>
            </p:cNvPr>
            <p:cNvSpPr txBox="1"/>
            <p:nvPr/>
          </p:nvSpPr>
          <p:spPr>
            <a:xfrm>
              <a:off x="4105780" y="3284984"/>
              <a:ext cx="1712622" cy="377118"/>
            </a:xfrm>
            <a:prstGeom prst="rect">
              <a:avLst/>
            </a:prstGeom>
            <a:noFill/>
          </p:spPr>
          <p:txBody>
            <a:bodyPr wrap="none" rtlCol="0">
              <a:spAutoFit/>
            </a:bodyPr>
            <a:lstStyle/>
            <a:p>
              <a:pPr defTabSz="844083" fontAlgn="base">
                <a:spcBef>
                  <a:spcPct val="0"/>
                </a:spcBef>
                <a:spcAft>
                  <a:spcPct val="0"/>
                </a:spcAft>
                <a:defRPr/>
              </a:pPr>
              <a:r>
                <a:rPr kumimoji="1" lang="ja-JP" altLang="en-US" sz="1662" dirty="0">
                  <a:solidFill>
                    <a:srgbClr val="000000"/>
                  </a:solidFill>
                  <a:latin typeface="Arial" pitchFamily="34" charset="0"/>
                  <a:ea typeface="ＭＳ Ｐゴシック" pitchFamily="50" charset="-128"/>
                </a:rPr>
                <a:t>体に良い、健康</a:t>
              </a:r>
            </a:p>
          </p:txBody>
        </p:sp>
      </p:grpSp>
      <p:grpSp>
        <p:nvGrpSpPr>
          <p:cNvPr id="24" name="グループ化 23">
            <a:extLst>
              <a:ext uri="{FF2B5EF4-FFF2-40B4-BE49-F238E27FC236}">
                <a16:creationId xmlns:a16="http://schemas.microsoft.com/office/drawing/2014/main" id="{49CAC4FA-2840-9F8F-7A9D-EAD902886066}"/>
              </a:ext>
            </a:extLst>
          </p:cNvPr>
          <p:cNvGrpSpPr/>
          <p:nvPr/>
        </p:nvGrpSpPr>
        <p:grpSpPr>
          <a:xfrm>
            <a:off x="5074291" y="1528745"/>
            <a:ext cx="140677" cy="332345"/>
            <a:chOff x="5724128" y="2996952"/>
            <a:chExt cx="152400" cy="360040"/>
          </a:xfrm>
        </p:grpSpPr>
        <p:cxnSp>
          <p:nvCxnSpPr>
            <p:cNvPr id="25" name="直線コネクタ 24">
              <a:extLst>
                <a:ext uri="{FF2B5EF4-FFF2-40B4-BE49-F238E27FC236}">
                  <a16:creationId xmlns:a16="http://schemas.microsoft.com/office/drawing/2014/main" id="{7DB74FD2-C783-4567-9B3D-957BF3D3E3C1}"/>
                </a:ext>
              </a:extLst>
            </p:cNvPr>
            <p:cNvCxnSpPr/>
            <p:nvPr/>
          </p:nvCxnSpPr>
          <p:spPr>
            <a:xfrm>
              <a:off x="5724128" y="2996952"/>
              <a:ext cx="0" cy="360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E41E8487-417E-00C7-69DC-32C91C9D1C5D}"/>
                </a:ext>
              </a:extLst>
            </p:cNvPr>
            <p:cNvCxnSpPr/>
            <p:nvPr/>
          </p:nvCxnSpPr>
          <p:spPr>
            <a:xfrm>
              <a:off x="5876528" y="2996952"/>
              <a:ext cx="0" cy="360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0082D155-EE16-0C72-5457-9C129E2B8C19}"/>
              </a:ext>
            </a:extLst>
          </p:cNvPr>
          <p:cNvGrpSpPr/>
          <p:nvPr/>
        </p:nvGrpSpPr>
        <p:grpSpPr>
          <a:xfrm>
            <a:off x="6118712" y="1262869"/>
            <a:ext cx="801437" cy="959511"/>
            <a:chOff x="5696252" y="2420888"/>
            <a:chExt cx="868223" cy="1039470"/>
          </a:xfrm>
        </p:grpSpPr>
        <p:cxnSp>
          <p:nvCxnSpPr>
            <p:cNvPr id="30" name="直線矢印コネクタ 29">
              <a:extLst>
                <a:ext uri="{FF2B5EF4-FFF2-40B4-BE49-F238E27FC236}">
                  <a16:creationId xmlns:a16="http://schemas.microsoft.com/office/drawing/2014/main" id="{F82EB25F-6E31-C111-D7A9-E16500673595}"/>
                </a:ext>
              </a:extLst>
            </p:cNvPr>
            <p:cNvCxnSpPr/>
            <p:nvPr/>
          </p:nvCxnSpPr>
          <p:spPr>
            <a:xfrm>
              <a:off x="5696252" y="2420888"/>
              <a:ext cx="864096" cy="46340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176A6252-E6A6-413D-81A4-0BFDF220C281}"/>
                </a:ext>
              </a:extLst>
            </p:cNvPr>
            <p:cNvCxnSpPr/>
            <p:nvPr/>
          </p:nvCxnSpPr>
          <p:spPr>
            <a:xfrm flipV="1">
              <a:off x="5700379" y="2956302"/>
              <a:ext cx="864096" cy="50405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3" name="テキスト ボックス 32">
            <a:extLst>
              <a:ext uri="{FF2B5EF4-FFF2-40B4-BE49-F238E27FC236}">
                <a16:creationId xmlns:a16="http://schemas.microsoft.com/office/drawing/2014/main" id="{1A3E581E-C5CE-E850-9FF2-CE41D4E382FB}"/>
              </a:ext>
            </a:extLst>
          </p:cNvPr>
          <p:cNvSpPr txBox="1"/>
          <p:nvPr/>
        </p:nvSpPr>
        <p:spPr>
          <a:xfrm>
            <a:off x="7064757" y="1422206"/>
            <a:ext cx="1037463" cy="603883"/>
          </a:xfrm>
          <a:prstGeom prst="rect">
            <a:avLst/>
          </a:prstGeom>
          <a:noFill/>
        </p:spPr>
        <p:txBody>
          <a:bodyPr wrap="none" rtlCol="0">
            <a:spAutoFit/>
          </a:bodyPr>
          <a:lstStyle/>
          <a:p>
            <a:pPr algn="ctr" defTabSz="844083" fontAlgn="base">
              <a:spcBef>
                <a:spcPct val="0"/>
              </a:spcBef>
              <a:spcAft>
                <a:spcPct val="0"/>
              </a:spcAft>
              <a:defRPr/>
            </a:pPr>
            <a:r>
              <a:rPr kumimoji="1" lang="ja-JP" altLang="en-US" sz="1662" dirty="0">
                <a:solidFill>
                  <a:srgbClr val="000000"/>
                </a:solidFill>
                <a:latin typeface="Arial" pitchFamily="34" charset="0"/>
                <a:ea typeface="ＭＳ Ｐゴシック" pitchFamily="50" charset="-128"/>
              </a:rPr>
              <a:t>心の平和</a:t>
            </a:r>
            <a:endParaRPr kumimoji="1" lang="en-US" altLang="ja-JP" sz="1662" dirty="0">
              <a:solidFill>
                <a:srgbClr val="000000"/>
              </a:solidFill>
              <a:latin typeface="Arial" pitchFamily="34" charset="0"/>
              <a:ea typeface="ＭＳ Ｐゴシック" pitchFamily="50" charset="-128"/>
            </a:endParaRPr>
          </a:p>
          <a:p>
            <a:pPr algn="ctr" defTabSz="844083" fontAlgn="base">
              <a:spcBef>
                <a:spcPct val="0"/>
              </a:spcBef>
              <a:spcAft>
                <a:spcPct val="0"/>
              </a:spcAft>
              <a:defRPr/>
            </a:pPr>
            <a:r>
              <a:rPr kumimoji="1" lang="ja-JP" altLang="en-US" sz="1662" dirty="0">
                <a:solidFill>
                  <a:srgbClr val="000000"/>
                </a:solidFill>
                <a:latin typeface="Arial" pitchFamily="34" charset="0"/>
                <a:ea typeface="ＭＳ Ｐゴシック" pitchFamily="50" charset="-128"/>
              </a:rPr>
              <a:t>幸せ</a:t>
            </a:r>
          </a:p>
        </p:txBody>
      </p:sp>
      <p:sp>
        <p:nvSpPr>
          <p:cNvPr id="34" name="テキスト ボックス 33">
            <a:extLst>
              <a:ext uri="{FF2B5EF4-FFF2-40B4-BE49-F238E27FC236}">
                <a16:creationId xmlns:a16="http://schemas.microsoft.com/office/drawing/2014/main" id="{92B5B042-7680-DF9B-9D6D-663B7865A959}"/>
              </a:ext>
            </a:extLst>
          </p:cNvPr>
          <p:cNvSpPr txBox="1"/>
          <p:nvPr/>
        </p:nvSpPr>
        <p:spPr>
          <a:xfrm>
            <a:off x="4255461" y="2569780"/>
            <a:ext cx="1896673" cy="603691"/>
          </a:xfrm>
          <a:prstGeom prst="rect">
            <a:avLst/>
          </a:prstGeom>
          <a:noFill/>
        </p:spPr>
        <p:txBody>
          <a:bodyPr wrap="none" rtlCol="0">
            <a:spAutoFit/>
          </a:bodyPr>
          <a:lstStyle/>
          <a:p>
            <a:pPr defTabSz="844083" eaLnBrk="0" fontAlgn="base" hangingPunct="0">
              <a:spcBef>
                <a:spcPct val="0"/>
              </a:spcBef>
              <a:spcAft>
                <a:spcPct val="0"/>
              </a:spcAft>
              <a:defRPr/>
            </a:pPr>
            <a:r>
              <a:rPr kumimoji="1" lang="ja-JP" altLang="en-US" sz="3323" b="1" dirty="0">
                <a:solidFill>
                  <a:srgbClr val="FF0000"/>
                </a:solidFill>
                <a:latin typeface="Arial" pitchFamily="34" charset="0"/>
                <a:ea typeface="ＭＳ Ｐゴシック" pitchFamily="50" charset="-128"/>
              </a:rPr>
              <a:t>医食同源</a:t>
            </a:r>
          </a:p>
        </p:txBody>
      </p:sp>
      <p:grpSp>
        <p:nvGrpSpPr>
          <p:cNvPr id="45" name="グループ化 44">
            <a:extLst>
              <a:ext uri="{FF2B5EF4-FFF2-40B4-BE49-F238E27FC236}">
                <a16:creationId xmlns:a16="http://schemas.microsoft.com/office/drawing/2014/main" id="{1843D460-1FFE-51F5-D2A4-327F81216602}"/>
              </a:ext>
            </a:extLst>
          </p:cNvPr>
          <p:cNvGrpSpPr/>
          <p:nvPr/>
        </p:nvGrpSpPr>
        <p:grpSpPr>
          <a:xfrm>
            <a:off x="6968575" y="2095561"/>
            <a:ext cx="1229824" cy="764064"/>
            <a:chOff x="6587575" y="2095561"/>
            <a:chExt cx="1229824" cy="764064"/>
          </a:xfrm>
        </p:grpSpPr>
        <p:sp>
          <p:nvSpPr>
            <p:cNvPr id="36" name="テキスト ボックス 35">
              <a:extLst>
                <a:ext uri="{FF2B5EF4-FFF2-40B4-BE49-F238E27FC236}">
                  <a16:creationId xmlns:a16="http://schemas.microsoft.com/office/drawing/2014/main" id="{472EF5A5-434E-E7B0-334A-AE1B42E243F0}"/>
                </a:ext>
              </a:extLst>
            </p:cNvPr>
            <p:cNvSpPr txBox="1"/>
            <p:nvPr/>
          </p:nvSpPr>
          <p:spPr>
            <a:xfrm>
              <a:off x="6587575" y="2511516"/>
              <a:ext cx="1229824" cy="348109"/>
            </a:xfrm>
            <a:prstGeom prst="rect">
              <a:avLst/>
            </a:prstGeom>
            <a:noFill/>
          </p:spPr>
          <p:txBody>
            <a:bodyPr wrap="none" rtlCol="0">
              <a:spAutoFit/>
            </a:bodyPr>
            <a:lstStyle/>
            <a:p>
              <a:pPr defTabSz="844083" eaLnBrk="0" fontAlgn="base" hangingPunct="0">
                <a:spcBef>
                  <a:spcPct val="0"/>
                </a:spcBef>
                <a:spcAft>
                  <a:spcPct val="0"/>
                </a:spcAft>
                <a:defRPr/>
              </a:pPr>
              <a:r>
                <a:rPr kumimoji="1" lang="ja-JP" altLang="en-US" sz="1662" b="1" dirty="0">
                  <a:solidFill>
                    <a:srgbClr val="000000"/>
                  </a:solidFill>
                  <a:latin typeface="Arial" pitchFamily="34" charset="0"/>
                  <a:ea typeface="ＭＳ Ｐゴシック" pitchFamily="50" charset="-128"/>
                </a:rPr>
                <a:t>平和な社会</a:t>
              </a:r>
            </a:p>
          </p:txBody>
        </p:sp>
        <p:cxnSp>
          <p:nvCxnSpPr>
            <p:cNvPr id="39" name="直線矢印コネクタ 38">
              <a:extLst>
                <a:ext uri="{FF2B5EF4-FFF2-40B4-BE49-F238E27FC236}">
                  <a16:creationId xmlns:a16="http://schemas.microsoft.com/office/drawing/2014/main" id="{6DD4FEFD-1DEB-F592-1570-89006DB3E9D0}"/>
                </a:ext>
              </a:extLst>
            </p:cNvPr>
            <p:cNvCxnSpPr>
              <a:cxnSpLocks/>
            </p:cNvCxnSpPr>
            <p:nvPr/>
          </p:nvCxnSpPr>
          <p:spPr>
            <a:xfrm flipH="1">
              <a:off x="7202487" y="2095561"/>
              <a:ext cx="1" cy="43414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2ADBA1EE-99E5-BB7E-154A-0102238C807F}"/>
              </a:ext>
            </a:extLst>
          </p:cNvPr>
          <p:cNvGrpSpPr/>
          <p:nvPr/>
        </p:nvGrpSpPr>
        <p:grpSpPr>
          <a:xfrm>
            <a:off x="7016665" y="2945470"/>
            <a:ext cx="1133644" cy="878949"/>
            <a:chOff x="6635665" y="2945469"/>
            <a:chExt cx="1133644" cy="878949"/>
          </a:xfrm>
        </p:grpSpPr>
        <p:cxnSp>
          <p:nvCxnSpPr>
            <p:cNvPr id="37" name="直線矢印コネクタ 36">
              <a:extLst>
                <a:ext uri="{FF2B5EF4-FFF2-40B4-BE49-F238E27FC236}">
                  <a16:creationId xmlns:a16="http://schemas.microsoft.com/office/drawing/2014/main" id="{6DD7D674-E80A-2E70-E922-40889F285C94}"/>
                </a:ext>
              </a:extLst>
            </p:cNvPr>
            <p:cNvCxnSpPr>
              <a:cxnSpLocks/>
            </p:cNvCxnSpPr>
            <p:nvPr/>
          </p:nvCxnSpPr>
          <p:spPr>
            <a:xfrm flipH="1">
              <a:off x="7202487" y="2945469"/>
              <a:ext cx="1" cy="43414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F4F85061-B209-1B60-2619-5591E657A5E6}"/>
                </a:ext>
              </a:extLst>
            </p:cNvPr>
            <p:cNvSpPr txBox="1"/>
            <p:nvPr/>
          </p:nvSpPr>
          <p:spPr>
            <a:xfrm>
              <a:off x="6635665" y="3448033"/>
              <a:ext cx="1133644" cy="376385"/>
            </a:xfrm>
            <a:prstGeom prst="rect">
              <a:avLst/>
            </a:prstGeom>
            <a:noFill/>
          </p:spPr>
          <p:txBody>
            <a:bodyPr wrap="none" rtlCol="0">
              <a:spAutoFit/>
            </a:bodyPr>
            <a:lstStyle/>
            <a:p>
              <a:pPr algn="ctr" defTabSz="844083" eaLnBrk="0" fontAlgn="base" hangingPunct="0">
                <a:spcBef>
                  <a:spcPct val="0"/>
                </a:spcBef>
                <a:spcAft>
                  <a:spcPct val="0"/>
                </a:spcAft>
                <a:defRPr/>
              </a:pPr>
              <a:r>
                <a:rPr kumimoji="1" lang="ja-JP" altLang="en-US" sz="1846" b="1" dirty="0">
                  <a:solidFill>
                    <a:srgbClr val="FF0000"/>
                  </a:solidFill>
                  <a:latin typeface="Arial" pitchFamily="34" charset="0"/>
                  <a:ea typeface="ＭＳ Ｐゴシック" pitchFamily="50" charset="-128"/>
                </a:rPr>
                <a:t>世界平和</a:t>
              </a:r>
              <a:endParaRPr kumimoji="1" lang="en-US" altLang="ja-JP" sz="1846" b="1" dirty="0">
                <a:solidFill>
                  <a:srgbClr val="FF0000"/>
                </a:solidFill>
                <a:latin typeface="Arial" pitchFamily="34" charset="0"/>
                <a:ea typeface="ＭＳ Ｐゴシック" pitchFamily="50" charset="-128"/>
              </a:endParaRPr>
            </a:p>
          </p:txBody>
        </p:sp>
      </p:grpSp>
      <p:sp>
        <p:nvSpPr>
          <p:cNvPr id="46" name="テキスト ボックス 45">
            <a:extLst>
              <a:ext uri="{FF2B5EF4-FFF2-40B4-BE49-F238E27FC236}">
                <a16:creationId xmlns:a16="http://schemas.microsoft.com/office/drawing/2014/main" id="{5250FCCA-6811-31B9-7C63-271AF9FB7615}"/>
              </a:ext>
            </a:extLst>
          </p:cNvPr>
          <p:cNvSpPr txBox="1"/>
          <p:nvPr/>
        </p:nvSpPr>
        <p:spPr>
          <a:xfrm>
            <a:off x="7284352" y="4692222"/>
            <a:ext cx="2369559" cy="1456168"/>
          </a:xfrm>
          <a:prstGeom prst="rect">
            <a:avLst/>
          </a:prstGeom>
          <a:noFill/>
        </p:spPr>
        <p:txBody>
          <a:bodyPr wrap="none" rtlCol="0">
            <a:spAutoFit/>
          </a:bodyPr>
          <a:lstStyle/>
          <a:p>
            <a:pPr defTabSz="422041"/>
            <a:r>
              <a:rPr kumimoji="1" lang="ja-JP" altLang="en-US" sz="2954" dirty="0">
                <a:solidFill>
                  <a:srgbClr val="FF0000"/>
                </a:solidFill>
                <a:latin typeface="Calibri"/>
                <a:ea typeface="ＭＳ Ｐゴシック" pitchFamily="50" charset="-128"/>
              </a:rPr>
              <a:t>これって</a:t>
            </a:r>
            <a:endParaRPr kumimoji="1" lang="en-US" altLang="ja-JP" sz="2954" dirty="0">
              <a:solidFill>
                <a:srgbClr val="FF0000"/>
              </a:solidFill>
              <a:latin typeface="Calibri"/>
              <a:ea typeface="ＭＳ Ｐゴシック" pitchFamily="50" charset="-128"/>
            </a:endParaRPr>
          </a:p>
          <a:p>
            <a:pPr defTabSz="422041"/>
            <a:r>
              <a:rPr kumimoji="1" lang="ja-JP" altLang="en-US" sz="2954" dirty="0">
                <a:solidFill>
                  <a:srgbClr val="FF0000"/>
                </a:solidFill>
                <a:latin typeface="Calibri"/>
                <a:ea typeface="ＭＳ Ｐゴシック" pitchFamily="50" charset="-128"/>
              </a:rPr>
              <a:t>　　すごくね？</a:t>
            </a:r>
            <a:endParaRPr kumimoji="1" lang="en-US" altLang="ja-JP" sz="2954" dirty="0">
              <a:solidFill>
                <a:srgbClr val="FF0000"/>
              </a:solidFill>
              <a:latin typeface="Calibri"/>
              <a:ea typeface="ＭＳ Ｐゴシック" pitchFamily="50" charset="-128"/>
            </a:endParaRPr>
          </a:p>
          <a:p>
            <a:pPr defTabSz="422041"/>
            <a:r>
              <a:rPr kumimoji="1" lang="ja-JP" altLang="en-US" sz="2954" dirty="0">
                <a:solidFill>
                  <a:srgbClr val="FF0000"/>
                </a:solidFill>
                <a:latin typeface="Calibri"/>
                <a:ea typeface="ＭＳ Ｐゴシック" pitchFamily="50" charset="-128"/>
              </a:rPr>
              <a:t>　　</a:t>
            </a:r>
            <a:r>
              <a:rPr kumimoji="1" lang="en-US" altLang="ja-JP" sz="2954" dirty="0">
                <a:solidFill>
                  <a:srgbClr val="FF0000"/>
                </a:solidFill>
                <a:latin typeface="Calibri"/>
                <a:ea typeface="ＭＳ Ｐゴシック" pitchFamily="50" charset="-128"/>
              </a:rPr>
              <a:t>(*</a:t>
            </a:r>
            <a:r>
              <a:rPr kumimoji="1" lang="ja-JP" altLang="en-US" sz="2954" dirty="0">
                <a:solidFill>
                  <a:srgbClr val="FF0000"/>
                </a:solidFill>
                <a:latin typeface="Calibri"/>
                <a:ea typeface="ＭＳ Ｐゴシック" pitchFamily="50" charset="-128"/>
              </a:rPr>
              <a:t>ﾟ</a:t>
            </a:r>
            <a:r>
              <a:rPr kumimoji="1" lang="en-US" altLang="ja-JP" sz="2954" dirty="0">
                <a:solidFill>
                  <a:srgbClr val="FF0000"/>
                </a:solidFill>
                <a:latin typeface="Calibri"/>
                <a:ea typeface="ＭＳ Ｐゴシック" pitchFamily="50" charset="-128"/>
              </a:rPr>
              <a:t>0</a:t>
            </a:r>
            <a:r>
              <a:rPr kumimoji="1" lang="ja-JP" altLang="en-US" sz="2954" dirty="0">
                <a:solidFill>
                  <a:srgbClr val="FF0000"/>
                </a:solidFill>
                <a:latin typeface="Calibri"/>
                <a:ea typeface="ＭＳ Ｐゴシック" pitchFamily="50" charset="-128"/>
              </a:rPr>
              <a:t>ﾟ*</a:t>
            </a:r>
            <a:r>
              <a:rPr kumimoji="1" lang="en-US" altLang="ja-JP" sz="2954" dirty="0">
                <a:solidFill>
                  <a:srgbClr val="FF0000"/>
                </a:solidFill>
                <a:latin typeface="Calibri"/>
                <a:ea typeface="ＭＳ Ｐゴシック" pitchFamily="50" charset="-128"/>
              </a:rPr>
              <a:t>)</a:t>
            </a:r>
          </a:p>
        </p:txBody>
      </p:sp>
    </p:spTree>
    <p:extLst>
      <p:ext uri="{BB962C8B-B14F-4D97-AF65-F5344CB8AC3E}">
        <p14:creationId xmlns:p14="http://schemas.microsoft.com/office/powerpoint/2010/main" val="217796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up)">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up)">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dissolve">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AB1D646-1F7A-4B34-B023-4E493DA2EDA5}"/>
              </a:ext>
            </a:extLst>
          </p:cNvPr>
          <p:cNvGrpSpPr/>
          <p:nvPr/>
        </p:nvGrpSpPr>
        <p:grpSpPr>
          <a:xfrm>
            <a:off x="1412499" y="729292"/>
            <a:ext cx="3262432" cy="3444690"/>
            <a:chOff x="853217" y="442755"/>
            <a:chExt cx="3262432" cy="3444690"/>
          </a:xfrm>
        </p:grpSpPr>
        <p:sp>
          <p:nvSpPr>
            <p:cNvPr id="36" name="テキスト ボックス 35">
              <a:extLst>
                <a:ext uri="{FF2B5EF4-FFF2-40B4-BE49-F238E27FC236}">
                  <a16:creationId xmlns:a16="http://schemas.microsoft.com/office/drawing/2014/main" id="{0D49A8D8-2976-4FC6-AE17-AC3138D39627}"/>
                </a:ext>
              </a:extLst>
            </p:cNvPr>
            <p:cNvSpPr txBox="1"/>
            <p:nvPr/>
          </p:nvSpPr>
          <p:spPr>
            <a:xfrm>
              <a:off x="853217" y="3056448"/>
              <a:ext cx="3262432" cy="830997"/>
            </a:xfrm>
            <a:prstGeom prst="rect">
              <a:avLst/>
            </a:prstGeom>
            <a:noFill/>
          </p:spPr>
          <p:txBody>
            <a:bodyPr wrap="none" rtlCol="0">
              <a:spAutoFit/>
            </a:bodyPr>
            <a:lstStyle/>
            <a:p>
              <a:pPr>
                <a:defRPr/>
              </a:pPr>
              <a:r>
                <a:rPr kumimoji="1" lang="ja-JP" altLang="en-US" sz="2400" dirty="0">
                  <a:solidFill>
                    <a:prstClr val="black"/>
                  </a:solidFill>
                  <a:latin typeface="Calibri" panose="020F0502020204030204"/>
                  <a:ea typeface="游ゴシック" panose="020B0400000000000000" pitchFamily="50" charset="-128"/>
                </a:rPr>
                <a:t>弱い放射線に慢性的に</a:t>
              </a:r>
              <a:endParaRPr kumimoji="1" lang="en-US" altLang="ja-JP" sz="2400" dirty="0">
                <a:solidFill>
                  <a:prstClr val="black"/>
                </a:solidFill>
                <a:latin typeface="Calibri" panose="020F0502020204030204"/>
                <a:ea typeface="游ゴシック" panose="020B0400000000000000" pitchFamily="50" charset="-128"/>
              </a:endParaRPr>
            </a:p>
            <a:p>
              <a:pPr>
                <a:defRPr/>
              </a:pPr>
              <a:r>
                <a:rPr kumimoji="1" lang="ja-JP" altLang="en-US" sz="2400" dirty="0">
                  <a:solidFill>
                    <a:prstClr val="black"/>
                  </a:solidFill>
                  <a:latin typeface="Calibri" panose="020F0502020204030204"/>
                  <a:ea typeface="游ゴシック" panose="020B0400000000000000" pitchFamily="50" charset="-128"/>
                </a:rPr>
                <a:t>被ばくする</a:t>
              </a:r>
            </a:p>
          </p:txBody>
        </p:sp>
        <p:pic>
          <p:nvPicPr>
            <p:cNvPr id="41" name="図 40" descr="記号, 座る, 停止, 大きい が含まれている画像&#10;&#10;自動的に生成された説明">
              <a:extLst>
                <a:ext uri="{FF2B5EF4-FFF2-40B4-BE49-F238E27FC236}">
                  <a16:creationId xmlns:a16="http://schemas.microsoft.com/office/drawing/2014/main" id="{CB90F56A-3A20-4F05-B299-C712A14018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444" y="442755"/>
              <a:ext cx="2742781" cy="2350563"/>
            </a:xfrm>
            <a:prstGeom prst="rect">
              <a:avLst/>
            </a:prstGeom>
          </p:spPr>
        </p:pic>
      </p:grpSp>
      <p:grpSp>
        <p:nvGrpSpPr>
          <p:cNvPr id="6" name="グループ化 5">
            <a:extLst>
              <a:ext uri="{FF2B5EF4-FFF2-40B4-BE49-F238E27FC236}">
                <a16:creationId xmlns:a16="http://schemas.microsoft.com/office/drawing/2014/main" id="{F83D5937-E9FC-444A-9D1B-C616D9D8C5F8}"/>
              </a:ext>
            </a:extLst>
          </p:cNvPr>
          <p:cNvGrpSpPr/>
          <p:nvPr/>
        </p:nvGrpSpPr>
        <p:grpSpPr>
          <a:xfrm>
            <a:off x="2576737" y="4437113"/>
            <a:ext cx="5109091" cy="1711893"/>
            <a:chOff x="2195736" y="4437112"/>
            <a:chExt cx="5109091" cy="1711893"/>
          </a:xfrm>
        </p:grpSpPr>
        <p:sp>
          <p:nvSpPr>
            <p:cNvPr id="37" name="テキスト ボックス 36">
              <a:extLst>
                <a:ext uri="{FF2B5EF4-FFF2-40B4-BE49-F238E27FC236}">
                  <a16:creationId xmlns:a16="http://schemas.microsoft.com/office/drawing/2014/main" id="{FC895ED6-3F83-464D-B74B-B0D4934C2B56}"/>
                </a:ext>
              </a:extLst>
            </p:cNvPr>
            <p:cNvSpPr txBox="1"/>
            <p:nvPr/>
          </p:nvSpPr>
          <p:spPr>
            <a:xfrm>
              <a:off x="2195736" y="5687340"/>
              <a:ext cx="5109091" cy="461665"/>
            </a:xfrm>
            <a:prstGeom prst="rect">
              <a:avLst/>
            </a:prstGeom>
            <a:noFill/>
            <a:ln>
              <a:solidFill>
                <a:srgbClr val="FF0000"/>
              </a:solidFill>
            </a:ln>
          </p:spPr>
          <p:txBody>
            <a:bodyPr wrap="none" rtlCol="0">
              <a:spAutoFit/>
            </a:bodyPr>
            <a:lstStyle/>
            <a:p>
              <a:pPr>
                <a:defRPr/>
              </a:pPr>
              <a:r>
                <a:rPr kumimoji="1" lang="ja-JP" altLang="en-US" sz="2400" dirty="0">
                  <a:solidFill>
                    <a:srgbClr val="0070C0"/>
                  </a:solidFill>
                  <a:latin typeface="Calibri" panose="020F0502020204030204"/>
                  <a:ea typeface="游ゴシック" panose="020B0400000000000000" pitchFamily="50" charset="-128"/>
                </a:rPr>
                <a:t>弱い酸化ストレスへの慢性的</a:t>
              </a:r>
              <a:r>
                <a:rPr lang="ja-JP" altLang="en-US" sz="2400" dirty="0">
                  <a:solidFill>
                    <a:srgbClr val="0070C0"/>
                  </a:solidFill>
                  <a:latin typeface="Calibri" panose="020F0502020204030204"/>
                  <a:ea typeface="游ゴシック" panose="020B0400000000000000" pitchFamily="50" charset="-128"/>
                </a:rPr>
                <a:t>な</a:t>
              </a:r>
              <a:r>
                <a:rPr kumimoji="1" lang="ja-JP" altLang="en-US" sz="2400" dirty="0">
                  <a:solidFill>
                    <a:srgbClr val="0070C0"/>
                  </a:solidFill>
                  <a:latin typeface="Calibri" panose="020F0502020204030204"/>
                  <a:ea typeface="游ゴシック" panose="020B0400000000000000" pitchFamily="50" charset="-128"/>
                </a:rPr>
                <a:t>暴露</a:t>
              </a:r>
            </a:p>
          </p:txBody>
        </p:sp>
        <p:sp>
          <p:nvSpPr>
            <p:cNvPr id="38" name="矢印: 下 37">
              <a:extLst>
                <a:ext uri="{FF2B5EF4-FFF2-40B4-BE49-F238E27FC236}">
                  <a16:creationId xmlns:a16="http://schemas.microsoft.com/office/drawing/2014/main" id="{0C39F75A-88A7-4CEA-8D8E-06C212C84265}"/>
                </a:ext>
              </a:extLst>
            </p:cNvPr>
            <p:cNvSpPr/>
            <p:nvPr/>
          </p:nvSpPr>
          <p:spPr>
            <a:xfrm>
              <a:off x="2357915" y="4437112"/>
              <a:ext cx="609600" cy="946485"/>
            </a:xfrm>
            <a:prstGeom prst="down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400">
                <a:solidFill>
                  <a:prstClr val="white"/>
                </a:solidFill>
                <a:latin typeface="Calibri" panose="020F0502020204030204"/>
                <a:ea typeface="游ゴシック" panose="020B0400000000000000" pitchFamily="50" charset="-128"/>
              </a:endParaRPr>
            </a:p>
          </p:txBody>
        </p:sp>
        <p:sp>
          <p:nvSpPr>
            <p:cNvPr id="39" name="矢印: 下 38">
              <a:extLst>
                <a:ext uri="{FF2B5EF4-FFF2-40B4-BE49-F238E27FC236}">
                  <a16:creationId xmlns:a16="http://schemas.microsoft.com/office/drawing/2014/main" id="{BE78F2FF-0FDC-42FD-AE10-AF4B866D172B}"/>
                </a:ext>
              </a:extLst>
            </p:cNvPr>
            <p:cNvSpPr/>
            <p:nvPr/>
          </p:nvSpPr>
          <p:spPr>
            <a:xfrm>
              <a:off x="6604981" y="4437113"/>
              <a:ext cx="609600" cy="946485"/>
            </a:xfrm>
            <a:prstGeom prst="down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400">
                <a:solidFill>
                  <a:prstClr val="white"/>
                </a:solidFill>
                <a:latin typeface="Calibri" panose="020F0502020204030204"/>
                <a:ea typeface="游ゴシック" panose="020B0400000000000000" pitchFamily="50" charset="-128"/>
              </a:endParaRPr>
            </a:p>
          </p:txBody>
        </p:sp>
      </p:grpSp>
      <p:grpSp>
        <p:nvGrpSpPr>
          <p:cNvPr id="7" name="グループ化 6">
            <a:extLst>
              <a:ext uri="{FF2B5EF4-FFF2-40B4-BE49-F238E27FC236}">
                <a16:creationId xmlns:a16="http://schemas.microsoft.com/office/drawing/2014/main" id="{A1B640E3-515F-A71C-14AD-9ACF741829BB}"/>
              </a:ext>
            </a:extLst>
          </p:cNvPr>
          <p:cNvGrpSpPr/>
          <p:nvPr/>
        </p:nvGrpSpPr>
        <p:grpSpPr>
          <a:xfrm>
            <a:off x="5492495" y="731742"/>
            <a:ext cx="3570208" cy="3444690"/>
            <a:chOff x="5111495" y="731742"/>
            <a:chExt cx="3570208" cy="3444690"/>
          </a:xfrm>
        </p:grpSpPr>
        <p:sp>
          <p:nvSpPr>
            <p:cNvPr id="35" name="テキスト ボックス 34">
              <a:extLst>
                <a:ext uri="{FF2B5EF4-FFF2-40B4-BE49-F238E27FC236}">
                  <a16:creationId xmlns:a16="http://schemas.microsoft.com/office/drawing/2014/main" id="{2891AE53-B23D-435B-BCD1-38246429D089}"/>
                </a:ext>
              </a:extLst>
            </p:cNvPr>
            <p:cNvSpPr txBox="1"/>
            <p:nvPr/>
          </p:nvSpPr>
          <p:spPr>
            <a:xfrm>
              <a:off x="5111495" y="3345435"/>
              <a:ext cx="3570208" cy="830997"/>
            </a:xfrm>
            <a:prstGeom prst="rect">
              <a:avLst/>
            </a:prstGeom>
            <a:noFill/>
          </p:spPr>
          <p:txBody>
            <a:bodyPr wrap="none" rtlCol="0">
              <a:spAutoFit/>
            </a:bodyPr>
            <a:lstStyle/>
            <a:p>
              <a:pPr>
                <a:defRPr/>
              </a:pPr>
              <a:r>
                <a:rPr kumimoji="1" lang="ja-JP" altLang="en-US" sz="2400" dirty="0">
                  <a:solidFill>
                    <a:prstClr val="black"/>
                  </a:solidFill>
                  <a:latin typeface="Calibri" panose="020F0502020204030204"/>
                  <a:ea typeface="游ゴシック" panose="020B0400000000000000" pitchFamily="50" charset="-128"/>
                </a:rPr>
                <a:t>古くて酸化した食べ物を</a:t>
              </a:r>
              <a:endParaRPr kumimoji="1" lang="en-US" altLang="ja-JP" sz="2400" dirty="0">
                <a:solidFill>
                  <a:prstClr val="black"/>
                </a:solidFill>
                <a:latin typeface="Calibri" panose="020F0502020204030204"/>
                <a:ea typeface="游ゴシック" panose="020B0400000000000000" pitchFamily="50" charset="-128"/>
              </a:endParaRPr>
            </a:p>
            <a:p>
              <a:pPr>
                <a:defRPr/>
              </a:pPr>
              <a:r>
                <a:rPr kumimoji="1" lang="ja-JP" altLang="en-US" sz="2400" dirty="0">
                  <a:solidFill>
                    <a:prstClr val="black"/>
                  </a:solidFill>
                  <a:latin typeface="Calibri" panose="020F0502020204030204"/>
                  <a:ea typeface="游ゴシック" panose="020B0400000000000000" pitchFamily="50" charset="-128"/>
                </a:rPr>
                <a:t>食べ続ける</a:t>
              </a:r>
            </a:p>
          </p:txBody>
        </p:sp>
        <p:pic>
          <p:nvPicPr>
            <p:cNvPr id="43" name="図 42" descr="C:\Users\yaoyao\Pictures\2017-07-07\IMG_0550.JPG">
              <a:extLst>
                <a:ext uri="{FF2B5EF4-FFF2-40B4-BE49-F238E27FC236}">
                  <a16:creationId xmlns:a16="http://schemas.microsoft.com/office/drawing/2014/main" id="{F1DBB225-5312-45F1-B803-1944BB454F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07" t="1512" r="11353" b="3529"/>
            <a:stretch/>
          </p:blipFill>
          <p:spPr bwMode="auto">
            <a:xfrm>
              <a:off x="5430102" y="731742"/>
              <a:ext cx="2588362" cy="235056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540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00164547-7BBF-43E7-9E7C-41FAD2BEDF23}"/>
              </a:ext>
            </a:extLst>
          </p:cNvPr>
          <p:cNvGrpSpPr/>
          <p:nvPr/>
        </p:nvGrpSpPr>
        <p:grpSpPr>
          <a:xfrm>
            <a:off x="6339628" y="1146858"/>
            <a:ext cx="2531633" cy="1223277"/>
            <a:chOff x="3374458" y="831665"/>
            <a:chExt cx="2531633" cy="1223277"/>
          </a:xfrm>
        </p:grpSpPr>
        <p:sp>
          <p:nvSpPr>
            <p:cNvPr id="24" name="二等辺三角形 23">
              <a:extLst>
                <a:ext uri="{FF2B5EF4-FFF2-40B4-BE49-F238E27FC236}">
                  <a16:creationId xmlns:a16="http://schemas.microsoft.com/office/drawing/2014/main" id="{23E1AF28-4565-44D7-B50B-2E3B736FF69E}"/>
                </a:ext>
              </a:extLst>
            </p:cNvPr>
            <p:cNvSpPr/>
            <p:nvPr/>
          </p:nvSpPr>
          <p:spPr>
            <a:xfrm flipH="1">
              <a:off x="4222767" y="1456121"/>
              <a:ext cx="680752" cy="59882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srgbClr val="0000CC"/>
                </a:solidFill>
                <a:latin typeface="Calibri" panose="020F0502020204030204"/>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F0D7E4C6-775A-433E-951B-4F4A377502E7}"/>
                </a:ext>
              </a:extLst>
            </p:cNvPr>
            <p:cNvCxnSpPr/>
            <p:nvPr/>
          </p:nvCxnSpPr>
          <p:spPr>
            <a:xfrm flipH="1" flipV="1">
              <a:off x="3379807" y="1443822"/>
              <a:ext cx="2398025" cy="1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D4015B8-EF82-48CB-BFFE-123998EE0E90}"/>
                </a:ext>
              </a:extLst>
            </p:cNvPr>
            <p:cNvSpPr txBox="1"/>
            <p:nvPr/>
          </p:nvSpPr>
          <p:spPr>
            <a:xfrm>
              <a:off x="3374458" y="831665"/>
              <a:ext cx="848309" cy="490134"/>
            </a:xfrm>
            <a:prstGeom prst="rect">
              <a:avLst/>
            </a:prstGeom>
            <a:noFill/>
            <a:ln>
              <a:solidFill>
                <a:schemeClr val="bg1"/>
              </a:solidFill>
            </a:ln>
          </p:spPr>
          <p:txBody>
            <a:bodyPr wrap="none" rtlCol="0">
              <a:spAutoFit/>
            </a:bodyPr>
            <a:lstStyle/>
            <a:p>
              <a:pPr defTabSz="844083">
                <a:defRPr/>
              </a:pPr>
              <a:r>
                <a:rPr lang="ja-JP" altLang="en-US" sz="2585" b="1" dirty="0">
                  <a:solidFill>
                    <a:srgbClr val="5B9BD5"/>
                  </a:solidFill>
                  <a:latin typeface="Calibri" panose="020F0502020204030204"/>
                  <a:ea typeface="游ゴシック" panose="020B0400000000000000" pitchFamily="50" charset="-128"/>
                </a:rPr>
                <a:t>還元</a:t>
              </a:r>
            </a:p>
          </p:txBody>
        </p:sp>
        <p:sp>
          <p:nvSpPr>
            <p:cNvPr id="27" name="テキスト ボックス 26">
              <a:extLst>
                <a:ext uri="{FF2B5EF4-FFF2-40B4-BE49-F238E27FC236}">
                  <a16:creationId xmlns:a16="http://schemas.microsoft.com/office/drawing/2014/main" id="{4E3BF748-F2A0-4A2E-8D21-A2AED800440D}"/>
                </a:ext>
              </a:extLst>
            </p:cNvPr>
            <p:cNvSpPr txBox="1"/>
            <p:nvPr/>
          </p:nvSpPr>
          <p:spPr>
            <a:xfrm>
              <a:off x="5057782" y="831665"/>
              <a:ext cx="848309" cy="490134"/>
            </a:xfrm>
            <a:prstGeom prst="rect">
              <a:avLst/>
            </a:prstGeom>
            <a:noFill/>
            <a:ln>
              <a:solidFill>
                <a:schemeClr val="bg1"/>
              </a:solidFill>
            </a:ln>
          </p:spPr>
          <p:txBody>
            <a:bodyPr wrap="none" rtlCol="0">
              <a:spAutoFit/>
            </a:bodyPr>
            <a:lstStyle/>
            <a:p>
              <a:pPr defTabSz="844083">
                <a:defRPr/>
              </a:pPr>
              <a:r>
                <a:rPr lang="ja-JP" altLang="en-US" sz="2585" b="1" dirty="0">
                  <a:solidFill>
                    <a:srgbClr val="FF0000"/>
                  </a:solidFill>
                  <a:latin typeface="Calibri" panose="020F0502020204030204"/>
                  <a:ea typeface="游ゴシック" panose="020B0400000000000000" pitchFamily="50" charset="-128"/>
                </a:rPr>
                <a:t>酸化</a:t>
              </a:r>
            </a:p>
          </p:txBody>
        </p:sp>
      </p:grpSp>
      <p:grpSp>
        <p:nvGrpSpPr>
          <p:cNvPr id="28" name="グループ化 27">
            <a:extLst>
              <a:ext uri="{FF2B5EF4-FFF2-40B4-BE49-F238E27FC236}">
                <a16:creationId xmlns:a16="http://schemas.microsoft.com/office/drawing/2014/main" id="{15D0664E-C833-4944-B15D-38DC7F6BA5D4}"/>
              </a:ext>
            </a:extLst>
          </p:cNvPr>
          <p:cNvGrpSpPr/>
          <p:nvPr/>
        </p:nvGrpSpPr>
        <p:grpSpPr>
          <a:xfrm>
            <a:off x="6309975" y="768485"/>
            <a:ext cx="3000720" cy="1966518"/>
            <a:chOff x="6053153" y="4739082"/>
            <a:chExt cx="3000720" cy="1966518"/>
          </a:xfrm>
        </p:grpSpPr>
        <p:sp>
          <p:nvSpPr>
            <p:cNvPr id="29" name="正方形/長方形 28">
              <a:extLst>
                <a:ext uri="{FF2B5EF4-FFF2-40B4-BE49-F238E27FC236}">
                  <a16:creationId xmlns:a16="http://schemas.microsoft.com/office/drawing/2014/main" id="{F91AB0FE-AC09-4EF5-8A4C-6E7380B1B0B4}"/>
                </a:ext>
              </a:extLst>
            </p:cNvPr>
            <p:cNvSpPr/>
            <p:nvPr/>
          </p:nvSpPr>
          <p:spPr>
            <a:xfrm>
              <a:off x="6053153" y="4746171"/>
              <a:ext cx="3000720" cy="1959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prstClr val="white"/>
                </a:solidFill>
                <a:latin typeface="Calibri" panose="020F0502020204030204"/>
                <a:ea typeface="游ゴシック" panose="020B0400000000000000" pitchFamily="50" charset="-128"/>
              </a:endParaRPr>
            </a:p>
          </p:txBody>
        </p:sp>
        <p:grpSp>
          <p:nvGrpSpPr>
            <p:cNvPr id="30" name="グループ化 29">
              <a:extLst>
                <a:ext uri="{FF2B5EF4-FFF2-40B4-BE49-F238E27FC236}">
                  <a16:creationId xmlns:a16="http://schemas.microsoft.com/office/drawing/2014/main" id="{96BF2199-AA97-42A2-8A73-26635F2D1813}"/>
                </a:ext>
              </a:extLst>
            </p:cNvPr>
            <p:cNvGrpSpPr/>
            <p:nvPr/>
          </p:nvGrpSpPr>
          <p:grpSpPr>
            <a:xfrm>
              <a:off x="6082805" y="4739082"/>
              <a:ext cx="2531633" cy="1601649"/>
              <a:chOff x="6082805" y="4739082"/>
              <a:chExt cx="2531633" cy="1601649"/>
            </a:xfrm>
          </p:grpSpPr>
          <p:sp>
            <p:nvSpPr>
              <p:cNvPr id="31" name="二等辺三角形 30">
                <a:extLst>
                  <a:ext uri="{FF2B5EF4-FFF2-40B4-BE49-F238E27FC236}">
                    <a16:creationId xmlns:a16="http://schemas.microsoft.com/office/drawing/2014/main" id="{D5C67755-0977-48CA-9214-25315D5E3F51}"/>
                  </a:ext>
                </a:extLst>
              </p:cNvPr>
              <p:cNvSpPr/>
              <p:nvPr/>
            </p:nvSpPr>
            <p:spPr>
              <a:xfrm flipH="1">
                <a:off x="6931114" y="5741910"/>
                <a:ext cx="680752" cy="59882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srgbClr val="0000CC"/>
                  </a:solidFill>
                  <a:latin typeface="Calibri" panose="020F0502020204030204"/>
                  <a:ea typeface="游ゴシック" panose="020B0400000000000000" pitchFamily="50" charset="-128"/>
                </a:endParaRPr>
              </a:p>
            </p:txBody>
          </p:sp>
          <p:cxnSp>
            <p:nvCxnSpPr>
              <p:cNvPr id="32" name="直線コネクタ 31">
                <a:extLst>
                  <a:ext uri="{FF2B5EF4-FFF2-40B4-BE49-F238E27FC236}">
                    <a16:creationId xmlns:a16="http://schemas.microsoft.com/office/drawing/2014/main" id="{5F5BF37D-3E12-40E7-AA1C-FC9A966543C2}"/>
                  </a:ext>
                </a:extLst>
              </p:cNvPr>
              <p:cNvCxnSpPr/>
              <p:nvPr/>
            </p:nvCxnSpPr>
            <p:spPr>
              <a:xfrm flipH="1" flipV="1">
                <a:off x="6240181" y="5289850"/>
                <a:ext cx="2062617" cy="813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E8AEF699-0567-4809-A687-CFF56596AABB}"/>
                  </a:ext>
                </a:extLst>
              </p:cNvPr>
              <p:cNvSpPr txBox="1"/>
              <p:nvPr/>
            </p:nvSpPr>
            <p:spPr>
              <a:xfrm>
                <a:off x="6082805" y="4739082"/>
                <a:ext cx="848309" cy="490134"/>
              </a:xfrm>
              <a:prstGeom prst="rect">
                <a:avLst/>
              </a:prstGeom>
              <a:noFill/>
              <a:ln>
                <a:solidFill>
                  <a:schemeClr val="bg1"/>
                </a:solidFill>
              </a:ln>
            </p:spPr>
            <p:txBody>
              <a:bodyPr wrap="none" rtlCol="0">
                <a:spAutoFit/>
              </a:bodyPr>
              <a:lstStyle/>
              <a:p>
                <a:pPr defTabSz="844083">
                  <a:defRPr/>
                </a:pPr>
                <a:r>
                  <a:rPr lang="ja-JP" altLang="en-US" sz="2585" dirty="0">
                    <a:solidFill>
                      <a:srgbClr val="5B9BD5"/>
                    </a:solidFill>
                    <a:latin typeface="Calibri" panose="020F0502020204030204"/>
                    <a:ea typeface="游ゴシック" panose="020B0400000000000000" pitchFamily="50" charset="-128"/>
                  </a:rPr>
                  <a:t>還元</a:t>
                </a:r>
              </a:p>
            </p:txBody>
          </p:sp>
          <p:sp>
            <p:nvSpPr>
              <p:cNvPr id="34" name="テキスト ボックス 33">
                <a:extLst>
                  <a:ext uri="{FF2B5EF4-FFF2-40B4-BE49-F238E27FC236}">
                    <a16:creationId xmlns:a16="http://schemas.microsoft.com/office/drawing/2014/main" id="{9A4A7852-5014-4564-861D-F195DCCC693D}"/>
                  </a:ext>
                </a:extLst>
              </p:cNvPr>
              <p:cNvSpPr txBox="1"/>
              <p:nvPr/>
            </p:nvSpPr>
            <p:spPr>
              <a:xfrm>
                <a:off x="7766129" y="5432772"/>
                <a:ext cx="848309" cy="490134"/>
              </a:xfrm>
              <a:prstGeom prst="rect">
                <a:avLst/>
              </a:prstGeom>
              <a:noFill/>
              <a:ln>
                <a:solidFill>
                  <a:schemeClr val="bg1"/>
                </a:solidFill>
              </a:ln>
            </p:spPr>
            <p:txBody>
              <a:bodyPr wrap="none" rtlCol="0">
                <a:spAutoFit/>
              </a:bodyPr>
              <a:lstStyle/>
              <a:p>
                <a:pPr defTabSz="844083">
                  <a:defRPr/>
                </a:pPr>
                <a:r>
                  <a:rPr lang="ja-JP" altLang="en-US" sz="2585" b="1" dirty="0">
                    <a:solidFill>
                      <a:srgbClr val="FF0000"/>
                    </a:solidFill>
                    <a:latin typeface="Calibri" panose="020F0502020204030204"/>
                    <a:ea typeface="游ゴシック" panose="020B0400000000000000" pitchFamily="50" charset="-128"/>
                  </a:rPr>
                  <a:t>酸化</a:t>
                </a:r>
              </a:p>
            </p:txBody>
          </p:sp>
        </p:grpSp>
      </p:grpSp>
      <p:grpSp>
        <p:nvGrpSpPr>
          <p:cNvPr id="3" name="グループ化 2">
            <a:extLst>
              <a:ext uri="{FF2B5EF4-FFF2-40B4-BE49-F238E27FC236}">
                <a16:creationId xmlns:a16="http://schemas.microsoft.com/office/drawing/2014/main" id="{4760FBB3-CCEC-45DA-965E-8D7DFDBE79B3}"/>
              </a:ext>
            </a:extLst>
          </p:cNvPr>
          <p:cNvGrpSpPr/>
          <p:nvPr/>
        </p:nvGrpSpPr>
        <p:grpSpPr>
          <a:xfrm>
            <a:off x="7539855" y="476673"/>
            <a:ext cx="1800493" cy="749811"/>
            <a:chOff x="7032125" y="1196623"/>
            <a:chExt cx="1800493" cy="749811"/>
          </a:xfrm>
        </p:grpSpPr>
        <p:sp>
          <p:nvSpPr>
            <p:cNvPr id="2" name="テキスト ボックス 1">
              <a:extLst>
                <a:ext uri="{FF2B5EF4-FFF2-40B4-BE49-F238E27FC236}">
                  <a16:creationId xmlns:a16="http://schemas.microsoft.com/office/drawing/2014/main" id="{B2031EE1-AD08-49A4-874C-F7E873DCECF0}"/>
                </a:ext>
              </a:extLst>
            </p:cNvPr>
            <p:cNvSpPr txBox="1"/>
            <p:nvPr/>
          </p:nvSpPr>
          <p:spPr>
            <a:xfrm>
              <a:off x="7032125" y="1196623"/>
              <a:ext cx="1800493" cy="369332"/>
            </a:xfrm>
            <a:prstGeom prst="rect">
              <a:avLst/>
            </a:prstGeom>
            <a:noFill/>
          </p:spPr>
          <p:txBody>
            <a:bodyPr wrap="none" rtlCol="0">
              <a:spAutoFit/>
            </a:bodyPr>
            <a:lstStyle/>
            <a:p>
              <a:pPr>
                <a:defRPr/>
              </a:pPr>
              <a:r>
                <a:rPr kumimoji="1" lang="ja-JP" altLang="en-US" dirty="0">
                  <a:solidFill>
                    <a:srgbClr val="FF0000"/>
                  </a:solidFill>
                  <a:latin typeface="Calibri" panose="020F0502020204030204"/>
                  <a:ea typeface="游ゴシック" panose="020B0400000000000000" pitchFamily="50" charset="-128"/>
                </a:rPr>
                <a:t>低線量率放射線</a:t>
              </a:r>
            </a:p>
          </p:txBody>
        </p:sp>
        <p:sp>
          <p:nvSpPr>
            <p:cNvPr id="77" name="テキスト ボックス 76">
              <a:extLst>
                <a:ext uri="{FF2B5EF4-FFF2-40B4-BE49-F238E27FC236}">
                  <a16:creationId xmlns:a16="http://schemas.microsoft.com/office/drawing/2014/main" id="{950742AC-C321-4E6C-B852-FDF8D0E532F1}"/>
                </a:ext>
              </a:extLst>
            </p:cNvPr>
            <p:cNvSpPr txBox="1"/>
            <p:nvPr/>
          </p:nvSpPr>
          <p:spPr>
            <a:xfrm>
              <a:off x="7032125" y="1577102"/>
              <a:ext cx="1800493" cy="369332"/>
            </a:xfrm>
            <a:prstGeom prst="rect">
              <a:avLst/>
            </a:prstGeom>
            <a:noFill/>
          </p:spPr>
          <p:txBody>
            <a:bodyPr wrap="none" rtlCol="0">
              <a:spAutoFit/>
            </a:bodyPr>
            <a:lstStyle/>
            <a:p>
              <a:pPr>
                <a:defRPr/>
              </a:pPr>
              <a:r>
                <a:rPr kumimoji="1" lang="ja-JP" altLang="en-US" dirty="0">
                  <a:solidFill>
                    <a:srgbClr val="FF0000"/>
                  </a:solidFill>
                  <a:latin typeface="Calibri" panose="020F0502020204030204"/>
                  <a:ea typeface="游ゴシック" panose="020B0400000000000000" pitchFamily="50" charset="-128"/>
                </a:rPr>
                <a:t>酸化した塩サバ</a:t>
              </a:r>
            </a:p>
          </p:txBody>
        </p:sp>
      </p:grpSp>
      <p:sp>
        <p:nvSpPr>
          <p:cNvPr id="79" name="テキスト ボックス 78">
            <a:extLst>
              <a:ext uri="{FF2B5EF4-FFF2-40B4-BE49-F238E27FC236}">
                <a16:creationId xmlns:a16="http://schemas.microsoft.com/office/drawing/2014/main" id="{71FA2FA3-DA89-4283-9909-8DB0325DBBBF}"/>
              </a:ext>
            </a:extLst>
          </p:cNvPr>
          <p:cNvSpPr txBox="1"/>
          <p:nvPr/>
        </p:nvSpPr>
        <p:spPr>
          <a:xfrm>
            <a:off x="417219" y="1318334"/>
            <a:ext cx="5519460" cy="1077218"/>
          </a:xfrm>
          <a:prstGeom prst="rect">
            <a:avLst/>
          </a:prstGeom>
          <a:noFill/>
        </p:spPr>
        <p:txBody>
          <a:bodyPr wrap="none" rtlCol="0">
            <a:spAutoFit/>
          </a:bodyPr>
          <a:lstStyle/>
          <a:p>
            <a:pPr>
              <a:defRPr/>
            </a:pPr>
            <a:r>
              <a:rPr kumimoji="1" lang="ja-JP" altLang="en-US" sz="3200" dirty="0">
                <a:solidFill>
                  <a:prstClr val="black"/>
                </a:solidFill>
                <a:latin typeface="Calibri" panose="020F0502020204030204"/>
                <a:ea typeface="游ゴシック" panose="020B0400000000000000" pitchFamily="50" charset="-128"/>
              </a:rPr>
              <a:t>カラダの健康を酸化と還元の</a:t>
            </a:r>
            <a:endParaRPr kumimoji="1" lang="en-US" altLang="ja-JP" sz="3200" dirty="0">
              <a:solidFill>
                <a:prstClr val="black"/>
              </a:solidFill>
              <a:latin typeface="Calibri" panose="020F0502020204030204"/>
              <a:ea typeface="游ゴシック" panose="020B0400000000000000" pitchFamily="50" charset="-128"/>
            </a:endParaRPr>
          </a:p>
          <a:p>
            <a:pPr>
              <a:defRPr/>
            </a:pPr>
            <a:r>
              <a:rPr kumimoji="1" lang="ja-JP" altLang="en-US" sz="3200" dirty="0">
                <a:solidFill>
                  <a:prstClr val="black"/>
                </a:solidFill>
                <a:latin typeface="Calibri" panose="020F0502020204030204"/>
                <a:ea typeface="游ゴシック" panose="020B0400000000000000" pitchFamily="50" charset="-128"/>
              </a:rPr>
              <a:t>バランスで捉える。</a:t>
            </a:r>
          </a:p>
        </p:txBody>
      </p:sp>
    </p:spTree>
    <p:extLst>
      <p:ext uri="{BB962C8B-B14F-4D97-AF65-F5344CB8AC3E}">
        <p14:creationId xmlns:p14="http://schemas.microsoft.com/office/powerpoint/2010/main" val="118557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A2C685F5-70F4-448C-8072-C8DF07C7767B}"/>
              </a:ext>
            </a:extLst>
          </p:cNvPr>
          <p:cNvGrpSpPr/>
          <p:nvPr/>
        </p:nvGrpSpPr>
        <p:grpSpPr>
          <a:xfrm>
            <a:off x="6309975" y="476673"/>
            <a:ext cx="3030372" cy="2258331"/>
            <a:chOff x="5928975" y="476672"/>
            <a:chExt cx="3030372" cy="2258331"/>
          </a:xfrm>
        </p:grpSpPr>
        <p:grpSp>
          <p:nvGrpSpPr>
            <p:cNvPr id="28" name="グループ化 27">
              <a:extLst>
                <a:ext uri="{FF2B5EF4-FFF2-40B4-BE49-F238E27FC236}">
                  <a16:creationId xmlns:a16="http://schemas.microsoft.com/office/drawing/2014/main" id="{15D0664E-C833-4944-B15D-38DC7F6BA5D4}"/>
                </a:ext>
              </a:extLst>
            </p:cNvPr>
            <p:cNvGrpSpPr/>
            <p:nvPr/>
          </p:nvGrpSpPr>
          <p:grpSpPr>
            <a:xfrm>
              <a:off x="5928975" y="768485"/>
              <a:ext cx="3000720" cy="1966518"/>
              <a:chOff x="6053153" y="4739082"/>
              <a:chExt cx="3000720" cy="1966518"/>
            </a:xfrm>
          </p:grpSpPr>
          <p:sp>
            <p:nvSpPr>
              <p:cNvPr id="29" name="正方形/長方形 28">
                <a:extLst>
                  <a:ext uri="{FF2B5EF4-FFF2-40B4-BE49-F238E27FC236}">
                    <a16:creationId xmlns:a16="http://schemas.microsoft.com/office/drawing/2014/main" id="{F91AB0FE-AC09-4EF5-8A4C-6E7380B1B0B4}"/>
                  </a:ext>
                </a:extLst>
              </p:cNvPr>
              <p:cNvSpPr/>
              <p:nvPr/>
            </p:nvSpPr>
            <p:spPr>
              <a:xfrm>
                <a:off x="6053153" y="4746171"/>
                <a:ext cx="3000720" cy="1959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prstClr val="white"/>
                  </a:solidFill>
                  <a:latin typeface="Calibri" panose="020F0502020204030204"/>
                  <a:ea typeface="游ゴシック" panose="020B0400000000000000" pitchFamily="50" charset="-128"/>
                </a:endParaRPr>
              </a:p>
            </p:txBody>
          </p:sp>
          <p:grpSp>
            <p:nvGrpSpPr>
              <p:cNvPr id="30" name="グループ化 29">
                <a:extLst>
                  <a:ext uri="{FF2B5EF4-FFF2-40B4-BE49-F238E27FC236}">
                    <a16:creationId xmlns:a16="http://schemas.microsoft.com/office/drawing/2014/main" id="{96BF2199-AA97-42A2-8A73-26635F2D1813}"/>
                  </a:ext>
                </a:extLst>
              </p:cNvPr>
              <p:cNvGrpSpPr/>
              <p:nvPr/>
            </p:nvGrpSpPr>
            <p:grpSpPr>
              <a:xfrm>
                <a:off x="6082805" y="4739082"/>
                <a:ext cx="2531633" cy="1601649"/>
                <a:chOff x="6082805" y="4739082"/>
                <a:chExt cx="2531633" cy="1601649"/>
              </a:xfrm>
            </p:grpSpPr>
            <p:sp>
              <p:nvSpPr>
                <p:cNvPr id="31" name="二等辺三角形 30">
                  <a:extLst>
                    <a:ext uri="{FF2B5EF4-FFF2-40B4-BE49-F238E27FC236}">
                      <a16:creationId xmlns:a16="http://schemas.microsoft.com/office/drawing/2014/main" id="{D5C67755-0977-48CA-9214-25315D5E3F51}"/>
                    </a:ext>
                  </a:extLst>
                </p:cNvPr>
                <p:cNvSpPr/>
                <p:nvPr/>
              </p:nvSpPr>
              <p:spPr>
                <a:xfrm flipH="1">
                  <a:off x="6931114" y="5741910"/>
                  <a:ext cx="680752" cy="59882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srgbClr val="0000CC"/>
                    </a:solidFill>
                    <a:latin typeface="Calibri" panose="020F0502020204030204"/>
                    <a:ea typeface="游ゴシック" panose="020B0400000000000000" pitchFamily="50" charset="-128"/>
                  </a:endParaRPr>
                </a:p>
              </p:txBody>
            </p:sp>
            <p:cxnSp>
              <p:nvCxnSpPr>
                <p:cNvPr id="32" name="直線コネクタ 31">
                  <a:extLst>
                    <a:ext uri="{FF2B5EF4-FFF2-40B4-BE49-F238E27FC236}">
                      <a16:creationId xmlns:a16="http://schemas.microsoft.com/office/drawing/2014/main" id="{5F5BF37D-3E12-40E7-AA1C-FC9A966543C2}"/>
                    </a:ext>
                  </a:extLst>
                </p:cNvPr>
                <p:cNvCxnSpPr/>
                <p:nvPr/>
              </p:nvCxnSpPr>
              <p:spPr>
                <a:xfrm flipH="1" flipV="1">
                  <a:off x="6240181" y="5289850"/>
                  <a:ext cx="2062617" cy="8130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E8AEF699-0567-4809-A687-CFF56596AABB}"/>
                    </a:ext>
                  </a:extLst>
                </p:cNvPr>
                <p:cNvSpPr txBox="1"/>
                <p:nvPr/>
              </p:nvSpPr>
              <p:spPr>
                <a:xfrm>
                  <a:off x="6082805" y="4739082"/>
                  <a:ext cx="848309" cy="490134"/>
                </a:xfrm>
                <a:prstGeom prst="rect">
                  <a:avLst/>
                </a:prstGeom>
                <a:noFill/>
                <a:ln>
                  <a:solidFill>
                    <a:schemeClr val="bg1"/>
                  </a:solidFill>
                </a:ln>
              </p:spPr>
              <p:txBody>
                <a:bodyPr wrap="none" rtlCol="0">
                  <a:spAutoFit/>
                </a:bodyPr>
                <a:lstStyle/>
                <a:p>
                  <a:pPr defTabSz="844083">
                    <a:defRPr/>
                  </a:pPr>
                  <a:r>
                    <a:rPr lang="ja-JP" altLang="en-US" sz="2585" dirty="0">
                      <a:solidFill>
                        <a:srgbClr val="5B9BD5"/>
                      </a:solidFill>
                      <a:latin typeface="Calibri" panose="020F0502020204030204"/>
                      <a:ea typeface="游ゴシック" panose="020B0400000000000000" pitchFamily="50" charset="-128"/>
                    </a:rPr>
                    <a:t>還元</a:t>
                  </a:r>
                </a:p>
              </p:txBody>
            </p:sp>
            <p:sp>
              <p:nvSpPr>
                <p:cNvPr id="34" name="テキスト ボックス 33">
                  <a:extLst>
                    <a:ext uri="{FF2B5EF4-FFF2-40B4-BE49-F238E27FC236}">
                      <a16:creationId xmlns:a16="http://schemas.microsoft.com/office/drawing/2014/main" id="{9A4A7852-5014-4564-861D-F195DCCC693D}"/>
                    </a:ext>
                  </a:extLst>
                </p:cNvPr>
                <p:cNvSpPr txBox="1"/>
                <p:nvPr/>
              </p:nvSpPr>
              <p:spPr>
                <a:xfrm>
                  <a:off x="7766129" y="5432772"/>
                  <a:ext cx="848309" cy="490134"/>
                </a:xfrm>
                <a:prstGeom prst="rect">
                  <a:avLst/>
                </a:prstGeom>
                <a:noFill/>
                <a:ln>
                  <a:solidFill>
                    <a:schemeClr val="bg1"/>
                  </a:solidFill>
                </a:ln>
              </p:spPr>
              <p:txBody>
                <a:bodyPr wrap="none" rtlCol="0">
                  <a:spAutoFit/>
                </a:bodyPr>
                <a:lstStyle/>
                <a:p>
                  <a:pPr defTabSz="844083">
                    <a:defRPr/>
                  </a:pPr>
                  <a:r>
                    <a:rPr lang="ja-JP" altLang="en-US" sz="2585" b="1" dirty="0">
                      <a:solidFill>
                        <a:srgbClr val="FF0000"/>
                      </a:solidFill>
                      <a:latin typeface="Calibri" panose="020F0502020204030204"/>
                      <a:ea typeface="游ゴシック" panose="020B0400000000000000" pitchFamily="50" charset="-128"/>
                    </a:rPr>
                    <a:t>酸化</a:t>
                  </a:r>
                </a:p>
              </p:txBody>
            </p:sp>
          </p:grpSp>
        </p:grpSp>
        <p:grpSp>
          <p:nvGrpSpPr>
            <p:cNvPr id="3" name="グループ化 2">
              <a:extLst>
                <a:ext uri="{FF2B5EF4-FFF2-40B4-BE49-F238E27FC236}">
                  <a16:creationId xmlns:a16="http://schemas.microsoft.com/office/drawing/2014/main" id="{4760FBB3-CCEC-45DA-965E-8D7DFDBE79B3}"/>
                </a:ext>
              </a:extLst>
            </p:cNvPr>
            <p:cNvGrpSpPr/>
            <p:nvPr/>
          </p:nvGrpSpPr>
          <p:grpSpPr>
            <a:xfrm>
              <a:off x="7158854" y="476672"/>
              <a:ext cx="1800493" cy="749811"/>
              <a:chOff x="7032125" y="1196623"/>
              <a:chExt cx="1800493" cy="749811"/>
            </a:xfrm>
          </p:grpSpPr>
          <p:sp>
            <p:nvSpPr>
              <p:cNvPr id="2" name="テキスト ボックス 1">
                <a:extLst>
                  <a:ext uri="{FF2B5EF4-FFF2-40B4-BE49-F238E27FC236}">
                    <a16:creationId xmlns:a16="http://schemas.microsoft.com/office/drawing/2014/main" id="{B2031EE1-AD08-49A4-874C-F7E873DCECF0}"/>
                  </a:ext>
                </a:extLst>
              </p:cNvPr>
              <p:cNvSpPr txBox="1"/>
              <p:nvPr/>
            </p:nvSpPr>
            <p:spPr>
              <a:xfrm>
                <a:off x="7032125" y="1196623"/>
                <a:ext cx="1800493" cy="369332"/>
              </a:xfrm>
              <a:prstGeom prst="rect">
                <a:avLst/>
              </a:prstGeom>
              <a:noFill/>
            </p:spPr>
            <p:txBody>
              <a:bodyPr wrap="none" rtlCol="0">
                <a:spAutoFit/>
              </a:bodyPr>
              <a:lstStyle/>
              <a:p>
                <a:pPr>
                  <a:defRPr/>
                </a:pPr>
                <a:r>
                  <a:rPr kumimoji="1" lang="ja-JP" altLang="en-US" dirty="0">
                    <a:solidFill>
                      <a:srgbClr val="FF0000"/>
                    </a:solidFill>
                    <a:latin typeface="Calibri" panose="020F0502020204030204"/>
                    <a:ea typeface="游ゴシック" panose="020B0400000000000000" pitchFamily="50" charset="-128"/>
                  </a:rPr>
                  <a:t>低線量率放射線</a:t>
                </a:r>
              </a:p>
            </p:txBody>
          </p:sp>
          <p:sp>
            <p:nvSpPr>
              <p:cNvPr id="77" name="テキスト ボックス 76">
                <a:extLst>
                  <a:ext uri="{FF2B5EF4-FFF2-40B4-BE49-F238E27FC236}">
                    <a16:creationId xmlns:a16="http://schemas.microsoft.com/office/drawing/2014/main" id="{950742AC-C321-4E6C-B852-FDF8D0E532F1}"/>
                  </a:ext>
                </a:extLst>
              </p:cNvPr>
              <p:cNvSpPr txBox="1"/>
              <p:nvPr/>
            </p:nvSpPr>
            <p:spPr>
              <a:xfrm>
                <a:off x="7032125" y="1577102"/>
                <a:ext cx="1800493" cy="369332"/>
              </a:xfrm>
              <a:prstGeom prst="rect">
                <a:avLst/>
              </a:prstGeom>
              <a:noFill/>
            </p:spPr>
            <p:txBody>
              <a:bodyPr wrap="none" rtlCol="0">
                <a:spAutoFit/>
              </a:bodyPr>
              <a:lstStyle/>
              <a:p>
                <a:pPr>
                  <a:defRPr/>
                </a:pPr>
                <a:r>
                  <a:rPr kumimoji="1" lang="ja-JP" altLang="en-US" dirty="0">
                    <a:solidFill>
                      <a:srgbClr val="FF0000"/>
                    </a:solidFill>
                    <a:latin typeface="Calibri" panose="020F0502020204030204"/>
                    <a:ea typeface="游ゴシック" panose="020B0400000000000000" pitchFamily="50" charset="-128"/>
                  </a:rPr>
                  <a:t>酸化した塩サバ</a:t>
                </a:r>
              </a:p>
            </p:txBody>
          </p:sp>
        </p:grpSp>
      </p:grpSp>
      <p:grpSp>
        <p:nvGrpSpPr>
          <p:cNvPr id="10" name="グループ化 9">
            <a:extLst>
              <a:ext uri="{FF2B5EF4-FFF2-40B4-BE49-F238E27FC236}">
                <a16:creationId xmlns:a16="http://schemas.microsoft.com/office/drawing/2014/main" id="{5EC3994B-CA70-4B25-BB78-D434F13506D0}"/>
              </a:ext>
            </a:extLst>
          </p:cNvPr>
          <p:cNvGrpSpPr/>
          <p:nvPr/>
        </p:nvGrpSpPr>
        <p:grpSpPr>
          <a:xfrm>
            <a:off x="6055115" y="1128424"/>
            <a:ext cx="3053410" cy="2223879"/>
            <a:chOff x="5674115" y="1128423"/>
            <a:chExt cx="3053410" cy="2223879"/>
          </a:xfrm>
        </p:grpSpPr>
        <p:sp>
          <p:nvSpPr>
            <p:cNvPr id="9" name="正方形/長方形 8">
              <a:extLst>
                <a:ext uri="{FF2B5EF4-FFF2-40B4-BE49-F238E27FC236}">
                  <a16:creationId xmlns:a16="http://schemas.microsoft.com/office/drawing/2014/main" id="{AAE7D3BC-E7F9-4579-AE12-B73B23087003}"/>
                </a:ext>
              </a:extLst>
            </p:cNvPr>
            <p:cNvSpPr/>
            <p:nvPr/>
          </p:nvSpPr>
          <p:spPr>
            <a:xfrm>
              <a:off x="5674115" y="1128423"/>
              <a:ext cx="3053410" cy="2223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kumimoji="1" lang="ja-JP" altLang="en-US">
                <a:solidFill>
                  <a:prstClr val="white"/>
                </a:solidFill>
                <a:latin typeface="Calibri" panose="020F0502020204030204"/>
                <a:ea typeface="游ゴシック" panose="020B0400000000000000" pitchFamily="50" charset="-128"/>
              </a:endParaRPr>
            </a:p>
          </p:txBody>
        </p:sp>
        <p:grpSp>
          <p:nvGrpSpPr>
            <p:cNvPr id="20" name="グループ化 19">
              <a:extLst>
                <a:ext uri="{FF2B5EF4-FFF2-40B4-BE49-F238E27FC236}">
                  <a16:creationId xmlns:a16="http://schemas.microsoft.com/office/drawing/2014/main" id="{00164547-7BBF-43E7-9E7C-41FAD2BEDF23}"/>
                </a:ext>
              </a:extLst>
            </p:cNvPr>
            <p:cNvGrpSpPr/>
            <p:nvPr/>
          </p:nvGrpSpPr>
          <p:grpSpPr>
            <a:xfrm>
              <a:off x="5964767" y="1146857"/>
              <a:ext cx="2531633" cy="1223277"/>
              <a:chOff x="3374458" y="831665"/>
              <a:chExt cx="2531633" cy="1223277"/>
            </a:xfrm>
          </p:grpSpPr>
          <p:sp>
            <p:nvSpPr>
              <p:cNvPr id="24" name="二等辺三角形 23">
                <a:extLst>
                  <a:ext uri="{FF2B5EF4-FFF2-40B4-BE49-F238E27FC236}">
                    <a16:creationId xmlns:a16="http://schemas.microsoft.com/office/drawing/2014/main" id="{23E1AF28-4565-44D7-B50B-2E3B736FF69E}"/>
                  </a:ext>
                </a:extLst>
              </p:cNvPr>
              <p:cNvSpPr/>
              <p:nvPr/>
            </p:nvSpPr>
            <p:spPr>
              <a:xfrm flipH="1">
                <a:off x="4222767" y="1456121"/>
                <a:ext cx="680752" cy="59882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srgbClr val="0000CC"/>
                  </a:solidFill>
                  <a:latin typeface="Calibri" panose="020F0502020204030204"/>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F0D7E4C6-775A-433E-951B-4F4A377502E7}"/>
                  </a:ext>
                </a:extLst>
              </p:cNvPr>
              <p:cNvCxnSpPr/>
              <p:nvPr/>
            </p:nvCxnSpPr>
            <p:spPr>
              <a:xfrm flipH="1" flipV="1">
                <a:off x="3379807" y="1443822"/>
                <a:ext cx="2398025" cy="1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D4015B8-EF82-48CB-BFFE-123998EE0E90}"/>
                  </a:ext>
                </a:extLst>
              </p:cNvPr>
              <p:cNvSpPr txBox="1"/>
              <p:nvPr/>
            </p:nvSpPr>
            <p:spPr>
              <a:xfrm>
                <a:off x="3374458" y="831665"/>
                <a:ext cx="848309" cy="490134"/>
              </a:xfrm>
              <a:prstGeom prst="rect">
                <a:avLst/>
              </a:prstGeom>
              <a:noFill/>
              <a:ln>
                <a:solidFill>
                  <a:schemeClr val="bg1"/>
                </a:solidFill>
              </a:ln>
            </p:spPr>
            <p:txBody>
              <a:bodyPr wrap="none" rtlCol="0">
                <a:spAutoFit/>
              </a:bodyPr>
              <a:lstStyle/>
              <a:p>
                <a:pPr defTabSz="844083">
                  <a:defRPr/>
                </a:pPr>
                <a:r>
                  <a:rPr lang="ja-JP" altLang="en-US" sz="2585" b="1" dirty="0">
                    <a:solidFill>
                      <a:srgbClr val="5B9BD5"/>
                    </a:solidFill>
                    <a:latin typeface="Calibri" panose="020F0502020204030204"/>
                    <a:ea typeface="游ゴシック" panose="020B0400000000000000" pitchFamily="50" charset="-128"/>
                  </a:rPr>
                  <a:t>還元</a:t>
                </a:r>
              </a:p>
            </p:txBody>
          </p:sp>
          <p:sp>
            <p:nvSpPr>
              <p:cNvPr id="27" name="テキスト ボックス 26">
                <a:extLst>
                  <a:ext uri="{FF2B5EF4-FFF2-40B4-BE49-F238E27FC236}">
                    <a16:creationId xmlns:a16="http://schemas.microsoft.com/office/drawing/2014/main" id="{4E3BF748-F2A0-4A2E-8D21-A2AED800440D}"/>
                  </a:ext>
                </a:extLst>
              </p:cNvPr>
              <p:cNvSpPr txBox="1"/>
              <p:nvPr/>
            </p:nvSpPr>
            <p:spPr>
              <a:xfrm>
                <a:off x="5057782" y="831665"/>
                <a:ext cx="848309" cy="490134"/>
              </a:xfrm>
              <a:prstGeom prst="rect">
                <a:avLst/>
              </a:prstGeom>
              <a:noFill/>
              <a:ln>
                <a:solidFill>
                  <a:schemeClr val="bg1"/>
                </a:solidFill>
              </a:ln>
            </p:spPr>
            <p:txBody>
              <a:bodyPr wrap="none" rtlCol="0">
                <a:spAutoFit/>
              </a:bodyPr>
              <a:lstStyle/>
              <a:p>
                <a:pPr defTabSz="844083">
                  <a:defRPr/>
                </a:pPr>
                <a:r>
                  <a:rPr lang="ja-JP" altLang="en-US" sz="2585" b="1" dirty="0">
                    <a:solidFill>
                      <a:srgbClr val="FF0000"/>
                    </a:solidFill>
                    <a:latin typeface="Calibri" panose="020F0502020204030204"/>
                    <a:ea typeface="游ゴシック" panose="020B0400000000000000" pitchFamily="50" charset="-128"/>
                  </a:rPr>
                  <a:t>酸化</a:t>
                </a:r>
              </a:p>
            </p:txBody>
          </p:sp>
        </p:grpSp>
      </p:grpSp>
      <p:sp>
        <p:nvSpPr>
          <p:cNvPr id="19" name="テキスト ボックス 18">
            <a:extLst>
              <a:ext uri="{FF2B5EF4-FFF2-40B4-BE49-F238E27FC236}">
                <a16:creationId xmlns:a16="http://schemas.microsoft.com/office/drawing/2014/main" id="{1FA692FC-B7A3-4265-B27B-A91D7C5CAC79}"/>
              </a:ext>
            </a:extLst>
          </p:cNvPr>
          <p:cNvSpPr txBox="1"/>
          <p:nvPr/>
        </p:nvSpPr>
        <p:spPr>
          <a:xfrm>
            <a:off x="417219" y="1318334"/>
            <a:ext cx="5519460" cy="1077218"/>
          </a:xfrm>
          <a:prstGeom prst="rect">
            <a:avLst/>
          </a:prstGeom>
          <a:noFill/>
        </p:spPr>
        <p:txBody>
          <a:bodyPr wrap="none" rtlCol="0">
            <a:spAutoFit/>
          </a:bodyPr>
          <a:lstStyle/>
          <a:p>
            <a:pPr>
              <a:defRPr/>
            </a:pPr>
            <a:r>
              <a:rPr kumimoji="1" lang="ja-JP" altLang="en-US" sz="3200" dirty="0">
                <a:solidFill>
                  <a:prstClr val="black"/>
                </a:solidFill>
                <a:latin typeface="Calibri" panose="020F0502020204030204"/>
                <a:ea typeface="游ゴシック" panose="020B0400000000000000" pitchFamily="50" charset="-128"/>
              </a:rPr>
              <a:t>カラダの健康を酸化と還元の</a:t>
            </a:r>
            <a:endParaRPr kumimoji="1" lang="en-US" altLang="ja-JP" sz="3200" dirty="0">
              <a:solidFill>
                <a:prstClr val="black"/>
              </a:solidFill>
              <a:latin typeface="Calibri" panose="020F0502020204030204"/>
              <a:ea typeface="游ゴシック" panose="020B0400000000000000" pitchFamily="50" charset="-128"/>
            </a:endParaRPr>
          </a:p>
          <a:p>
            <a:pPr>
              <a:defRPr/>
            </a:pPr>
            <a:r>
              <a:rPr kumimoji="1" lang="ja-JP" altLang="en-US" sz="3200" dirty="0">
                <a:solidFill>
                  <a:prstClr val="black"/>
                </a:solidFill>
                <a:latin typeface="Calibri" panose="020F0502020204030204"/>
                <a:ea typeface="游ゴシック" panose="020B0400000000000000" pitchFamily="50" charset="-128"/>
              </a:rPr>
              <a:t>バランスで捉える。</a:t>
            </a:r>
          </a:p>
        </p:txBody>
      </p:sp>
      <p:sp>
        <p:nvSpPr>
          <p:cNvPr id="79" name="テキスト ボックス 78">
            <a:extLst>
              <a:ext uri="{FF2B5EF4-FFF2-40B4-BE49-F238E27FC236}">
                <a16:creationId xmlns:a16="http://schemas.microsoft.com/office/drawing/2014/main" id="{49DD37CF-5F4D-4845-8B6B-533A928BB4BC}"/>
              </a:ext>
            </a:extLst>
          </p:cNvPr>
          <p:cNvSpPr txBox="1"/>
          <p:nvPr/>
        </p:nvSpPr>
        <p:spPr>
          <a:xfrm>
            <a:off x="4830857" y="444346"/>
            <a:ext cx="2492990" cy="369332"/>
          </a:xfrm>
          <a:prstGeom prst="rect">
            <a:avLst/>
          </a:prstGeom>
          <a:solidFill>
            <a:schemeClr val="bg1"/>
          </a:solidFill>
        </p:spPr>
        <p:txBody>
          <a:bodyPr wrap="none" rtlCol="0">
            <a:spAutoFit/>
          </a:bodyPr>
          <a:lstStyle/>
          <a:p>
            <a:pPr>
              <a:defRPr/>
            </a:pPr>
            <a:r>
              <a:rPr kumimoji="1" lang="ja-JP" altLang="en-US" dirty="0">
                <a:solidFill>
                  <a:srgbClr val="5B9BD5">
                    <a:lumMod val="75000"/>
                  </a:srgbClr>
                </a:solidFill>
                <a:latin typeface="Calibri" panose="020F0502020204030204"/>
                <a:ea typeface="游ゴシック" panose="020B0400000000000000" pitchFamily="50" charset="-128"/>
              </a:rPr>
              <a:t>新鮮野菜（クロレラ）</a:t>
            </a:r>
          </a:p>
        </p:txBody>
      </p:sp>
      <p:sp>
        <p:nvSpPr>
          <p:cNvPr id="80" name="テキスト ボックス 79">
            <a:extLst>
              <a:ext uri="{FF2B5EF4-FFF2-40B4-BE49-F238E27FC236}">
                <a16:creationId xmlns:a16="http://schemas.microsoft.com/office/drawing/2014/main" id="{0A2253FD-9CA8-4942-A496-48AF7628A6DC}"/>
              </a:ext>
            </a:extLst>
          </p:cNvPr>
          <p:cNvSpPr txBox="1"/>
          <p:nvPr/>
        </p:nvSpPr>
        <p:spPr>
          <a:xfrm>
            <a:off x="4830857" y="824825"/>
            <a:ext cx="2492990" cy="369332"/>
          </a:xfrm>
          <a:prstGeom prst="rect">
            <a:avLst/>
          </a:prstGeom>
          <a:solidFill>
            <a:schemeClr val="bg1"/>
          </a:solidFill>
        </p:spPr>
        <p:txBody>
          <a:bodyPr wrap="none" rtlCol="0">
            <a:spAutoFit/>
          </a:bodyPr>
          <a:lstStyle/>
          <a:p>
            <a:pPr>
              <a:defRPr/>
            </a:pPr>
            <a:r>
              <a:rPr kumimoji="1" lang="ja-JP" altLang="en-US" dirty="0">
                <a:solidFill>
                  <a:srgbClr val="5B9BD5">
                    <a:lumMod val="75000"/>
                  </a:srgbClr>
                </a:solidFill>
                <a:latin typeface="Calibri" panose="020F0502020204030204"/>
                <a:ea typeface="游ゴシック" panose="020B0400000000000000" pitchFamily="50" charset="-128"/>
              </a:rPr>
              <a:t>超音波洗浄した塩サバ</a:t>
            </a:r>
          </a:p>
        </p:txBody>
      </p:sp>
      <p:grpSp>
        <p:nvGrpSpPr>
          <p:cNvPr id="95" name="グループ化 94">
            <a:extLst>
              <a:ext uri="{FF2B5EF4-FFF2-40B4-BE49-F238E27FC236}">
                <a16:creationId xmlns:a16="http://schemas.microsoft.com/office/drawing/2014/main" id="{778170B5-59FB-F322-6A53-3F0BEFBC8A69}"/>
              </a:ext>
            </a:extLst>
          </p:cNvPr>
          <p:cNvGrpSpPr/>
          <p:nvPr/>
        </p:nvGrpSpPr>
        <p:grpSpPr>
          <a:xfrm>
            <a:off x="3424421" y="3818786"/>
            <a:ext cx="2539913" cy="2491355"/>
            <a:chOff x="3043420" y="3818785"/>
            <a:chExt cx="2539913" cy="2491355"/>
          </a:xfrm>
        </p:grpSpPr>
        <p:pic>
          <p:nvPicPr>
            <p:cNvPr id="6" name="Picture 3">
              <a:extLst>
                <a:ext uri="{FF2B5EF4-FFF2-40B4-BE49-F238E27FC236}">
                  <a16:creationId xmlns:a16="http://schemas.microsoft.com/office/drawing/2014/main" id="{EAE4FC2C-3639-8184-4C78-B2F759CE2B2D}"/>
                </a:ext>
              </a:extLst>
            </p:cNvPr>
            <p:cNvPicPr>
              <a:picLocks noChangeAspect="1" noChangeArrowheads="1"/>
            </p:cNvPicPr>
            <p:nvPr/>
          </p:nvPicPr>
          <p:blipFill>
            <a:blip r:embed="rId2" cstate="print"/>
            <a:srcRect/>
            <a:stretch>
              <a:fillRect/>
            </a:stretch>
          </p:blipFill>
          <p:spPr bwMode="auto">
            <a:xfrm flipH="1">
              <a:off x="3043420" y="3818785"/>
              <a:ext cx="2539913" cy="2124642"/>
            </a:xfrm>
            <a:prstGeom prst="rect">
              <a:avLst/>
            </a:prstGeom>
            <a:noFill/>
            <a:ln w="9525">
              <a:noFill/>
              <a:miter lim="800000"/>
              <a:headEnd/>
              <a:tailEnd/>
            </a:ln>
            <a:effectLst/>
          </p:spPr>
        </p:pic>
        <p:sp>
          <p:nvSpPr>
            <p:cNvPr id="11" name="Text Box 4">
              <a:extLst>
                <a:ext uri="{FF2B5EF4-FFF2-40B4-BE49-F238E27FC236}">
                  <a16:creationId xmlns:a16="http://schemas.microsoft.com/office/drawing/2014/main" id="{F4CC289A-1CEA-FE92-3693-B0635783862C}"/>
                </a:ext>
              </a:extLst>
            </p:cNvPr>
            <p:cNvSpPr txBox="1">
              <a:spLocks noChangeArrowheads="1"/>
            </p:cNvSpPr>
            <p:nvPr/>
          </p:nvSpPr>
          <p:spPr bwMode="auto">
            <a:xfrm>
              <a:off x="3614855" y="5943427"/>
              <a:ext cx="1416050" cy="366713"/>
            </a:xfrm>
            <a:prstGeom prst="rect">
              <a:avLst/>
            </a:prstGeom>
            <a:noFill/>
            <a:ln w="9525">
              <a:noFill/>
              <a:miter lim="800000"/>
              <a:headEnd/>
              <a:tailEnd/>
            </a:ln>
            <a:effectLst/>
          </p:spPr>
          <p:txBody>
            <a:bodyPr wrap="none">
              <a:spAutoFit/>
            </a:bodyPr>
            <a:lstStyle/>
            <a:p>
              <a:pPr defTabSz="914400" fontAlgn="base">
                <a:spcBef>
                  <a:spcPct val="0"/>
                </a:spcBef>
                <a:spcAft>
                  <a:spcPct val="0"/>
                </a:spcAft>
                <a:defRPr/>
              </a:pPr>
              <a:r>
                <a:rPr kumimoji="1" lang="ja-JP" altLang="en-US" dirty="0">
                  <a:solidFill>
                    <a:srgbClr val="000000"/>
                  </a:solidFill>
                  <a:latin typeface="Arial" pitchFamily="34" charset="0"/>
                  <a:ea typeface="ＭＳ Ｐゴシック" pitchFamily="50" charset="-128"/>
                </a:rPr>
                <a:t>せん</a:t>
              </a:r>
              <a:r>
                <a:rPr kumimoji="1" lang="ja-JP" altLang="en-US" dirty="0" err="1">
                  <a:solidFill>
                    <a:srgbClr val="000000"/>
                  </a:solidFill>
                  <a:latin typeface="Arial" pitchFamily="34" charset="0"/>
                  <a:ea typeface="ＭＳ Ｐゴシック" pitchFamily="50" charset="-128"/>
                </a:rPr>
                <a:t>たんくん</a:t>
              </a:r>
              <a:endParaRPr kumimoji="1" lang="ja-JP" altLang="en-US" dirty="0">
                <a:solidFill>
                  <a:srgbClr val="000000"/>
                </a:solidFill>
                <a:latin typeface="Arial" pitchFamily="34" charset="0"/>
                <a:ea typeface="ＭＳ Ｐゴシック" pitchFamily="50" charset="-128"/>
              </a:endParaRPr>
            </a:p>
          </p:txBody>
        </p:sp>
      </p:grpSp>
      <p:grpSp>
        <p:nvGrpSpPr>
          <p:cNvPr id="91" name="グループ化 90">
            <a:extLst>
              <a:ext uri="{FF2B5EF4-FFF2-40B4-BE49-F238E27FC236}">
                <a16:creationId xmlns:a16="http://schemas.microsoft.com/office/drawing/2014/main" id="{292FFB13-D771-B40B-D4BB-5305F98A851D}"/>
              </a:ext>
            </a:extLst>
          </p:cNvPr>
          <p:cNvGrpSpPr/>
          <p:nvPr/>
        </p:nvGrpSpPr>
        <p:grpSpPr>
          <a:xfrm>
            <a:off x="1143953" y="2825827"/>
            <a:ext cx="4436651" cy="2670994"/>
            <a:chOff x="762952" y="2825827"/>
            <a:chExt cx="4436651" cy="2670994"/>
          </a:xfrm>
        </p:grpSpPr>
        <p:sp>
          <p:nvSpPr>
            <p:cNvPr id="12" name="テキスト ボックス 11">
              <a:extLst>
                <a:ext uri="{FF2B5EF4-FFF2-40B4-BE49-F238E27FC236}">
                  <a16:creationId xmlns:a16="http://schemas.microsoft.com/office/drawing/2014/main" id="{58005A1C-49E8-5CC3-088D-0A8279A2F184}"/>
                </a:ext>
              </a:extLst>
            </p:cNvPr>
            <p:cNvSpPr txBox="1"/>
            <p:nvPr/>
          </p:nvSpPr>
          <p:spPr>
            <a:xfrm>
              <a:off x="887237" y="2825827"/>
              <a:ext cx="4312366" cy="461665"/>
            </a:xfrm>
            <a:prstGeom prst="rect">
              <a:avLst/>
            </a:prstGeom>
            <a:noFill/>
          </p:spPr>
          <p:txBody>
            <a:bodyPr wrap="square" rtlCol="0">
              <a:spAutoFit/>
            </a:bodyPr>
            <a:lstStyle/>
            <a:p>
              <a:pPr defTabSz="914400" fontAlgn="base">
                <a:spcBef>
                  <a:spcPct val="0"/>
                </a:spcBef>
                <a:spcAft>
                  <a:spcPct val="0"/>
                </a:spcAft>
              </a:pPr>
              <a:r>
                <a:rPr kumimoji="1" lang="en-US" altLang="ja-JP" sz="2400" dirty="0">
                  <a:solidFill>
                    <a:prstClr val="black"/>
                  </a:solidFill>
                  <a:latin typeface="Arial" pitchFamily="34" charset="0"/>
                  <a:ea typeface="ＭＳ Ｐゴシック" pitchFamily="50" charset="-128"/>
                </a:rPr>
                <a:t>I  have</a:t>
              </a:r>
              <a:r>
                <a:rPr kumimoji="1" lang="ja-JP" altLang="en-US" sz="2400" dirty="0">
                  <a:solidFill>
                    <a:prstClr val="black"/>
                  </a:solidFill>
                  <a:latin typeface="Arial" pitchFamily="34" charset="0"/>
                  <a:ea typeface="ＭＳ Ｐゴシック" pitchFamily="50" charset="-128"/>
                </a:rPr>
                <a:t> </a:t>
              </a:r>
              <a:r>
                <a:rPr kumimoji="1" lang="en-US" altLang="ja-JP" sz="2400" dirty="0">
                  <a:solidFill>
                    <a:prstClr val="black"/>
                  </a:solidFill>
                  <a:latin typeface="Arial" pitchFamily="34" charset="0"/>
                  <a:ea typeface="ＭＳ Ｐゴシック" pitchFamily="50" charset="-128"/>
                </a:rPr>
                <a:t>an</a:t>
              </a:r>
              <a:r>
                <a:rPr kumimoji="1" lang="ja-JP" altLang="en-US" sz="2400" dirty="0">
                  <a:solidFill>
                    <a:prstClr val="black"/>
                  </a:solidFill>
                  <a:latin typeface="Arial" pitchFamily="34" charset="0"/>
                  <a:ea typeface="ＭＳ Ｐゴシック" pitchFamily="50" charset="-128"/>
                </a:rPr>
                <a:t> </a:t>
              </a:r>
              <a:r>
                <a:rPr kumimoji="1" lang="en-US" altLang="ja-JP" sz="2400" dirty="0">
                  <a:solidFill>
                    <a:prstClr val="black"/>
                  </a:solidFill>
                  <a:latin typeface="Arial" pitchFamily="34" charset="0"/>
                  <a:ea typeface="ＭＳ Ｐゴシック" pitchFamily="50" charset="-128"/>
                </a:rPr>
                <a:t>ultrasonic</a:t>
              </a:r>
              <a:r>
                <a:rPr kumimoji="1" lang="ja-JP" altLang="en-US" sz="2400" dirty="0">
                  <a:solidFill>
                    <a:prstClr val="black"/>
                  </a:solidFill>
                  <a:latin typeface="Arial" pitchFamily="34" charset="0"/>
                  <a:ea typeface="ＭＳ Ｐゴシック" pitchFamily="50" charset="-128"/>
                </a:rPr>
                <a:t> </a:t>
              </a:r>
              <a:r>
                <a:rPr kumimoji="1" lang="en-US" altLang="ja-JP" sz="2400" dirty="0">
                  <a:solidFill>
                    <a:prstClr val="black"/>
                  </a:solidFill>
                  <a:latin typeface="Arial" pitchFamily="34" charset="0"/>
                  <a:ea typeface="ＭＳ Ｐゴシック" pitchFamily="50" charset="-128"/>
                </a:rPr>
                <a:t>cleaner,</a:t>
              </a:r>
              <a:endParaRPr kumimoji="1" lang="ja-JP" altLang="en-US" sz="2400" dirty="0">
                <a:solidFill>
                  <a:prstClr val="black"/>
                </a:solidFill>
                <a:latin typeface="Arial" pitchFamily="34" charset="0"/>
                <a:ea typeface="ＭＳ Ｐゴシック" pitchFamily="50" charset="-128"/>
              </a:endParaRPr>
            </a:p>
          </p:txBody>
        </p:sp>
        <p:grpSp>
          <p:nvGrpSpPr>
            <p:cNvPr id="15" name="グループ化 14">
              <a:extLst>
                <a:ext uri="{FF2B5EF4-FFF2-40B4-BE49-F238E27FC236}">
                  <a16:creationId xmlns:a16="http://schemas.microsoft.com/office/drawing/2014/main" id="{4B4A0F73-D19D-169C-0AF2-3916071267C5}"/>
                </a:ext>
              </a:extLst>
            </p:cNvPr>
            <p:cNvGrpSpPr/>
            <p:nvPr/>
          </p:nvGrpSpPr>
          <p:grpSpPr>
            <a:xfrm>
              <a:off x="762952" y="3587994"/>
              <a:ext cx="2589170" cy="1908827"/>
              <a:chOff x="346940" y="4276736"/>
              <a:chExt cx="3452227" cy="2545103"/>
            </a:xfrm>
          </p:grpSpPr>
          <p:sp>
            <p:nvSpPr>
              <p:cNvPr id="16" name="テキスト ボックス 4">
                <a:extLst>
                  <a:ext uri="{FF2B5EF4-FFF2-40B4-BE49-F238E27FC236}">
                    <a16:creationId xmlns:a16="http://schemas.microsoft.com/office/drawing/2014/main" id="{CE3DC802-4FBB-B720-ECC7-A4115246B944}"/>
                  </a:ext>
                </a:extLst>
              </p:cNvPr>
              <p:cNvSpPr txBox="1">
                <a:spLocks noChangeArrowheads="1"/>
              </p:cNvSpPr>
              <p:nvPr/>
            </p:nvSpPr>
            <p:spPr bwMode="auto">
              <a:xfrm>
                <a:off x="346940" y="6483284"/>
                <a:ext cx="3452227" cy="338555"/>
              </a:xfrm>
              <a:prstGeom prst="rect">
                <a:avLst/>
              </a:prstGeom>
              <a:noFill/>
              <a:ln w="9525">
                <a:noFill/>
                <a:miter lim="800000"/>
                <a:headEnd/>
                <a:tailEnd/>
              </a:ln>
            </p:spPr>
            <p:txBody>
              <a:bodyPr wrap="none">
                <a:spAutoFit/>
              </a:bodyPr>
              <a:lstStyle/>
              <a:p>
                <a:pPr defTabSz="685800" fontAlgn="base">
                  <a:spcBef>
                    <a:spcPct val="0"/>
                  </a:spcBef>
                  <a:spcAft>
                    <a:spcPct val="0"/>
                  </a:spcAft>
                  <a:defRPr/>
                </a:pPr>
                <a:r>
                  <a:rPr kumimoji="1" lang="ja-JP" altLang="en-US" sz="1050" dirty="0">
                    <a:solidFill>
                      <a:srgbClr val="000000"/>
                    </a:solidFill>
                    <a:latin typeface="Meiryo UI" panose="020B0604030504040204" pitchFamily="50" charset="-128"/>
                    <a:ea typeface="Meiryo UI" panose="020B0604030504040204" pitchFamily="50" charset="-128"/>
                  </a:rPr>
                  <a:t>家庭用の噴流超音波式食品洗浄機</a:t>
                </a:r>
                <a:r>
                  <a:rPr kumimoji="1" lang="en-US" altLang="ja-JP" sz="1050" dirty="0">
                    <a:solidFill>
                      <a:srgbClr val="000000"/>
                    </a:solidFill>
                    <a:latin typeface="Meiryo UI" panose="020B0604030504040204" pitchFamily="50" charset="-128"/>
                    <a:ea typeface="Meiryo UI" panose="020B0604030504040204" pitchFamily="50" charset="-128"/>
                  </a:rPr>
                  <a:t> </a:t>
                </a:r>
                <a:r>
                  <a:rPr kumimoji="1" lang="ja-JP" altLang="en-US" sz="1050" dirty="0">
                    <a:solidFill>
                      <a:srgbClr val="000000"/>
                    </a:solidFill>
                    <a:latin typeface="Meiryo UI" panose="020B0604030504040204" pitchFamily="50" charset="-128"/>
                    <a:ea typeface="Meiryo UI" panose="020B0604030504040204" pitchFamily="50" charset="-128"/>
                  </a:rPr>
                  <a:t>「</a:t>
                </a:r>
                <a:r>
                  <a:rPr kumimoji="1" lang="en-US" altLang="ja-JP" sz="1050" dirty="0" err="1">
                    <a:solidFill>
                      <a:srgbClr val="000000"/>
                    </a:solidFill>
                    <a:latin typeface="Meiryo UI" panose="020B0604030504040204" pitchFamily="50" charset="-128"/>
                    <a:ea typeface="Meiryo UI" panose="020B0604030504040204" pitchFamily="50" charset="-128"/>
                  </a:rPr>
                  <a:t>PiPi</a:t>
                </a:r>
                <a:r>
                  <a:rPr kumimoji="1" lang="ja-JP" altLang="en-US" sz="1050" dirty="0">
                    <a:solidFill>
                      <a:srgbClr val="000000"/>
                    </a:solidFill>
                    <a:latin typeface="Meiryo UI" panose="020B0604030504040204" pitchFamily="50" charset="-128"/>
                    <a:ea typeface="Meiryo UI" panose="020B0604030504040204" pitchFamily="50" charset="-128"/>
                  </a:rPr>
                  <a:t>」</a:t>
                </a:r>
              </a:p>
            </p:txBody>
          </p:sp>
          <p:pic>
            <p:nvPicPr>
              <p:cNvPr id="17" name="図 16">
                <a:extLst>
                  <a:ext uri="{FF2B5EF4-FFF2-40B4-BE49-F238E27FC236}">
                    <a16:creationId xmlns:a16="http://schemas.microsoft.com/office/drawing/2014/main" id="{C15D1B90-CC78-C0F9-0A48-92963B698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977" y="4276736"/>
                <a:ext cx="2866995" cy="2150245"/>
              </a:xfrm>
              <a:prstGeom prst="rect">
                <a:avLst/>
              </a:prstGeom>
            </p:spPr>
          </p:pic>
        </p:grpSp>
      </p:grpSp>
      <p:grpSp>
        <p:nvGrpSpPr>
          <p:cNvPr id="94" name="グループ化 93">
            <a:extLst>
              <a:ext uri="{FF2B5EF4-FFF2-40B4-BE49-F238E27FC236}">
                <a16:creationId xmlns:a16="http://schemas.microsoft.com/office/drawing/2014/main" id="{069FDFBE-E28D-4250-46DB-528A9279070A}"/>
              </a:ext>
            </a:extLst>
          </p:cNvPr>
          <p:cNvGrpSpPr/>
          <p:nvPr/>
        </p:nvGrpSpPr>
        <p:grpSpPr>
          <a:xfrm>
            <a:off x="4328371" y="3329720"/>
            <a:ext cx="2435411" cy="1802285"/>
            <a:chOff x="3947370" y="3329719"/>
            <a:chExt cx="2435411" cy="1802285"/>
          </a:xfrm>
        </p:grpSpPr>
        <p:sp>
          <p:nvSpPr>
            <p:cNvPr id="89" name="テキスト ボックス 88">
              <a:extLst>
                <a:ext uri="{FF2B5EF4-FFF2-40B4-BE49-F238E27FC236}">
                  <a16:creationId xmlns:a16="http://schemas.microsoft.com/office/drawing/2014/main" id="{7B3E1363-7450-F950-CCD1-4E3FDB8EA16F}"/>
                </a:ext>
              </a:extLst>
            </p:cNvPr>
            <p:cNvSpPr txBox="1"/>
            <p:nvPr/>
          </p:nvSpPr>
          <p:spPr>
            <a:xfrm>
              <a:off x="3947370" y="3329719"/>
              <a:ext cx="2435411" cy="461665"/>
            </a:xfrm>
            <a:prstGeom prst="rect">
              <a:avLst/>
            </a:prstGeom>
            <a:noFill/>
          </p:spPr>
          <p:txBody>
            <a:bodyPr wrap="square" rtlCol="0">
              <a:spAutoFit/>
            </a:bodyPr>
            <a:lstStyle/>
            <a:p>
              <a:pPr defTabSz="914400" fontAlgn="base">
                <a:spcBef>
                  <a:spcPct val="0"/>
                </a:spcBef>
                <a:spcAft>
                  <a:spcPct val="0"/>
                </a:spcAft>
              </a:pPr>
              <a:r>
                <a:rPr kumimoji="1" lang="en-US" altLang="ja-JP" sz="2400" dirty="0">
                  <a:solidFill>
                    <a:prstClr val="black"/>
                  </a:solidFill>
                  <a:latin typeface="Arial" pitchFamily="34" charset="0"/>
                  <a:ea typeface="ＭＳ Ｐゴシック" pitchFamily="50" charset="-128"/>
                </a:rPr>
                <a:t>I have an apple,</a:t>
              </a:r>
              <a:endParaRPr kumimoji="1" lang="ja-JP" altLang="en-US" sz="2400" dirty="0">
                <a:solidFill>
                  <a:prstClr val="black"/>
                </a:solidFill>
                <a:latin typeface="Arial" pitchFamily="34" charset="0"/>
                <a:ea typeface="ＭＳ Ｐゴシック" pitchFamily="50" charset="-128"/>
              </a:endParaRPr>
            </a:p>
          </p:txBody>
        </p:sp>
        <p:pic>
          <p:nvPicPr>
            <p:cNvPr id="93" name="図 92">
              <a:extLst>
                <a:ext uri="{FF2B5EF4-FFF2-40B4-BE49-F238E27FC236}">
                  <a16:creationId xmlns:a16="http://schemas.microsoft.com/office/drawing/2014/main" id="{8F246183-2F57-9CDD-23A5-AC261C6AC0DF}"/>
                </a:ext>
              </a:extLst>
            </p:cNvPr>
            <p:cNvPicPr>
              <a:picLocks noChangeAspect="1"/>
            </p:cNvPicPr>
            <p:nvPr/>
          </p:nvPicPr>
          <p:blipFill>
            <a:blip r:embed="rId4"/>
            <a:stretch>
              <a:fillRect/>
            </a:stretch>
          </p:blipFill>
          <p:spPr>
            <a:xfrm>
              <a:off x="5145120" y="4435439"/>
              <a:ext cx="710781" cy="696565"/>
            </a:xfrm>
            <a:prstGeom prst="rect">
              <a:avLst/>
            </a:prstGeom>
          </p:spPr>
        </p:pic>
      </p:grpSp>
      <p:grpSp>
        <p:nvGrpSpPr>
          <p:cNvPr id="5" name="グループ化 4">
            <a:extLst>
              <a:ext uri="{FF2B5EF4-FFF2-40B4-BE49-F238E27FC236}">
                <a16:creationId xmlns:a16="http://schemas.microsoft.com/office/drawing/2014/main" id="{641EB040-F0BB-7B44-A0B4-4A6C75FACAE6}"/>
              </a:ext>
            </a:extLst>
          </p:cNvPr>
          <p:cNvGrpSpPr/>
          <p:nvPr/>
        </p:nvGrpSpPr>
        <p:grpSpPr>
          <a:xfrm>
            <a:off x="6351117" y="3409512"/>
            <a:ext cx="3080417" cy="3025048"/>
            <a:chOff x="5970116" y="3409512"/>
            <a:chExt cx="3080417" cy="3025048"/>
          </a:xfrm>
        </p:grpSpPr>
        <p:grpSp>
          <p:nvGrpSpPr>
            <p:cNvPr id="92" name="グループ化 91">
              <a:extLst>
                <a:ext uri="{FF2B5EF4-FFF2-40B4-BE49-F238E27FC236}">
                  <a16:creationId xmlns:a16="http://schemas.microsoft.com/office/drawing/2014/main" id="{E7163DA3-AD5C-E914-2DF2-F5FF3C5DA427}"/>
                </a:ext>
              </a:extLst>
            </p:cNvPr>
            <p:cNvGrpSpPr/>
            <p:nvPr/>
          </p:nvGrpSpPr>
          <p:grpSpPr>
            <a:xfrm>
              <a:off x="5970116" y="3409512"/>
              <a:ext cx="3080417" cy="2680003"/>
              <a:chOff x="5970116" y="3409512"/>
              <a:chExt cx="3080417" cy="2680003"/>
            </a:xfrm>
          </p:grpSpPr>
          <p:pic>
            <p:nvPicPr>
              <p:cNvPr id="88" name="図 87" descr="アイコン が含まれている画像&#10;&#10;自動的に生成された説明">
                <a:extLst>
                  <a:ext uri="{FF2B5EF4-FFF2-40B4-BE49-F238E27FC236}">
                    <a16:creationId xmlns:a16="http://schemas.microsoft.com/office/drawing/2014/main" id="{784FF133-527D-B03D-F525-6EEC492BD0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0116" y="3973357"/>
                <a:ext cx="3080417" cy="2116158"/>
              </a:xfrm>
              <a:prstGeom prst="rect">
                <a:avLst/>
              </a:prstGeom>
            </p:spPr>
          </p:pic>
          <p:sp>
            <p:nvSpPr>
              <p:cNvPr id="90" name="テキスト ボックス 89">
                <a:extLst>
                  <a:ext uri="{FF2B5EF4-FFF2-40B4-BE49-F238E27FC236}">
                    <a16:creationId xmlns:a16="http://schemas.microsoft.com/office/drawing/2014/main" id="{C7A302BD-21B2-71CA-555E-E3A80E4E3D81}"/>
                  </a:ext>
                </a:extLst>
              </p:cNvPr>
              <p:cNvSpPr txBox="1"/>
              <p:nvPr/>
            </p:nvSpPr>
            <p:spPr>
              <a:xfrm>
                <a:off x="7169128" y="3409512"/>
                <a:ext cx="1406437" cy="461665"/>
              </a:xfrm>
              <a:prstGeom prst="rect">
                <a:avLst/>
              </a:prstGeom>
              <a:noFill/>
            </p:spPr>
            <p:txBody>
              <a:bodyPr wrap="square" rtlCol="0">
                <a:spAutoFit/>
              </a:bodyPr>
              <a:lstStyle/>
              <a:p>
                <a:pPr defTabSz="914400" fontAlgn="base">
                  <a:spcBef>
                    <a:spcPct val="0"/>
                  </a:spcBef>
                  <a:spcAft>
                    <a:spcPct val="0"/>
                  </a:spcAft>
                </a:pPr>
                <a:r>
                  <a:rPr kumimoji="1" lang="en-US" altLang="ja-JP" sz="2400" dirty="0">
                    <a:solidFill>
                      <a:prstClr val="black"/>
                    </a:solidFill>
                    <a:latin typeface="Arial" pitchFamily="34" charset="0"/>
                    <a:ea typeface="ＭＳ Ｐゴシック" pitchFamily="50" charset="-128"/>
                  </a:rPr>
                  <a:t>Wash it !</a:t>
                </a:r>
                <a:r>
                  <a:rPr kumimoji="1" lang="ja-JP" altLang="en-US" sz="2400" dirty="0">
                    <a:solidFill>
                      <a:prstClr val="black"/>
                    </a:solidFill>
                    <a:latin typeface="Arial" pitchFamily="34" charset="0"/>
                    <a:ea typeface="ＭＳ Ｐゴシック" pitchFamily="50" charset="-128"/>
                  </a:rPr>
                  <a:t> </a:t>
                </a:r>
                <a:r>
                  <a:rPr kumimoji="1" lang="en-US" altLang="ja-JP" sz="2400" dirty="0">
                    <a:solidFill>
                      <a:prstClr val="black"/>
                    </a:solidFill>
                    <a:latin typeface="Arial" pitchFamily="34" charset="0"/>
                    <a:ea typeface="ＭＳ Ｐゴシック" pitchFamily="50" charset="-128"/>
                  </a:rPr>
                  <a:t> </a:t>
                </a:r>
                <a:endParaRPr kumimoji="1" lang="ja-JP" altLang="en-US" sz="2400" dirty="0">
                  <a:solidFill>
                    <a:prstClr val="black"/>
                  </a:solidFill>
                  <a:latin typeface="Arial" pitchFamily="34" charset="0"/>
                  <a:ea typeface="ＭＳ Ｐゴシック" pitchFamily="50" charset="-128"/>
                </a:endParaRPr>
              </a:p>
            </p:txBody>
          </p:sp>
        </p:grpSp>
        <p:sp>
          <p:nvSpPr>
            <p:cNvPr id="4" name="テキスト ボックス 3">
              <a:extLst>
                <a:ext uri="{FF2B5EF4-FFF2-40B4-BE49-F238E27FC236}">
                  <a16:creationId xmlns:a16="http://schemas.microsoft.com/office/drawing/2014/main" id="{4576825A-354B-67AA-5653-1182828799F7}"/>
                </a:ext>
              </a:extLst>
            </p:cNvPr>
            <p:cNvSpPr txBox="1"/>
            <p:nvPr/>
          </p:nvSpPr>
          <p:spPr>
            <a:xfrm>
              <a:off x="6971298" y="6126783"/>
              <a:ext cx="1802096" cy="307777"/>
            </a:xfrm>
            <a:prstGeom prst="rect">
              <a:avLst/>
            </a:prstGeom>
            <a:noFill/>
          </p:spPr>
          <p:txBody>
            <a:bodyPr wrap="none" rtlCol="0">
              <a:spAutoFit/>
            </a:bodyPr>
            <a:lstStyle/>
            <a:p>
              <a:pPr defTabSz="914400" fontAlgn="base">
                <a:spcBef>
                  <a:spcPct val="0"/>
                </a:spcBef>
                <a:spcAft>
                  <a:spcPct val="0"/>
                </a:spcAft>
              </a:pPr>
              <a:r>
                <a:rPr kumimoji="1" lang="ja-JP" altLang="en-US" sz="1400" dirty="0">
                  <a:solidFill>
                    <a:prstClr val="black"/>
                  </a:solidFill>
                  <a:latin typeface="Arial" pitchFamily="34" charset="0"/>
                  <a:ea typeface="ＭＳ Ｐゴシック" pitchFamily="50" charset="-128"/>
                </a:rPr>
                <a:t>（超音波テクノ誌より）</a:t>
              </a:r>
            </a:p>
          </p:txBody>
        </p:sp>
      </p:grpSp>
    </p:spTree>
    <p:extLst>
      <p:ext uri="{BB962C8B-B14F-4D97-AF65-F5344CB8AC3E}">
        <p14:creationId xmlns:p14="http://schemas.microsoft.com/office/powerpoint/2010/main" val="21816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dissolve">
                                      <p:cBhvr>
                                        <p:cTn id="7" dur="500"/>
                                        <p:tgtEl>
                                          <p:spTgt spid="8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dissolve">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dissolve">
                                      <p:cBhvr>
                                        <p:cTn id="20" dur="500"/>
                                        <p:tgtEl>
                                          <p:spTgt spid="9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dissolve">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dissolve">
                                      <p:cBhvr>
                                        <p:cTn id="30" dur="500"/>
                                        <p:tgtEl>
                                          <p:spTgt spid="9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Text Box 2"/>
          <p:cNvSpPr txBox="1">
            <a:spLocks noChangeArrowheads="1"/>
          </p:cNvSpPr>
          <p:nvPr/>
        </p:nvSpPr>
        <p:spPr bwMode="auto">
          <a:xfrm>
            <a:off x="2901950" y="4505325"/>
            <a:ext cx="3841750" cy="579438"/>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3200">
                <a:solidFill>
                  <a:srgbClr val="000000"/>
                </a:solidFill>
                <a:latin typeface="Arial" pitchFamily="34" charset="0"/>
                <a:ea typeface="ＭＳ ゴシック" pitchFamily="49" charset="-128"/>
              </a:rPr>
              <a:t>健康なメダカって？</a:t>
            </a:r>
          </a:p>
        </p:txBody>
      </p:sp>
      <p:sp>
        <p:nvSpPr>
          <p:cNvPr id="1510403" name="Text Box 3"/>
          <p:cNvSpPr txBox="1">
            <a:spLocks noChangeArrowheads="1"/>
          </p:cNvSpPr>
          <p:nvPr/>
        </p:nvSpPr>
        <p:spPr bwMode="auto">
          <a:xfrm>
            <a:off x="2901950" y="3281364"/>
            <a:ext cx="3841750" cy="579437"/>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3200">
                <a:solidFill>
                  <a:srgbClr val="000000"/>
                </a:solidFill>
                <a:latin typeface="Arial" pitchFamily="34" charset="0"/>
                <a:ea typeface="ＭＳ ゴシック" pitchFamily="49" charset="-128"/>
              </a:rPr>
              <a:t>元気なメダカって？</a:t>
            </a:r>
          </a:p>
        </p:txBody>
      </p:sp>
      <p:sp>
        <p:nvSpPr>
          <p:cNvPr id="1510404" name="Text Box 4"/>
          <p:cNvSpPr txBox="1">
            <a:spLocks noChangeArrowheads="1"/>
          </p:cNvSpPr>
          <p:nvPr/>
        </p:nvSpPr>
        <p:spPr bwMode="auto">
          <a:xfrm>
            <a:off x="2900363" y="2057400"/>
            <a:ext cx="4654550" cy="579438"/>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3200">
                <a:solidFill>
                  <a:srgbClr val="000000"/>
                </a:solidFill>
                <a:latin typeface="Arial" pitchFamily="34" charset="0"/>
                <a:ea typeface="ＭＳ ゴシック" pitchFamily="49" charset="-128"/>
              </a:rPr>
              <a:t>状態が良いメダカって？</a:t>
            </a:r>
          </a:p>
        </p:txBody>
      </p:sp>
      <p:sp>
        <p:nvSpPr>
          <p:cNvPr id="1510406" name="Text Box 6"/>
          <p:cNvSpPr txBox="1">
            <a:spLocks noChangeArrowheads="1"/>
          </p:cNvSpPr>
          <p:nvPr/>
        </p:nvSpPr>
        <p:spPr bwMode="auto">
          <a:xfrm>
            <a:off x="992189" y="5300664"/>
            <a:ext cx="8281987" cy="1076325"/>
          </a:xfrm>
          <a:prstGeom prst="rect">
            <a:avLst/>
          </a:prstGeom>
          <a:noFill/>
          <a:ln w="9525">
            <a:solidFill>
              <a:schemeClr val="tx1"/>
            </a:solidFill>
            <a:miter lim="800000"/>
            <a:headEnd/>
            <a:tailEnd/>
          </a:ln>
          <a:effectLst/>
        </p:spPr>
        <p:txBody>
          <a:bodyPr>
            <a:spAutoFit/>
          </a:bodyPr>
          <a:lstStyle/>
          <a:p>
            <a:pPr defTabSz="914400" fontAlgn="base">
              <a:spcBef>
                <a:spcPct val="0"/>
              </a:spcBef>
              <a:spcAft>
                <a:spcPct val="0"/>
              </a:spcAft>
            </a:pPr>
            <a:r>
              <a:rPr kumimoji="1" lang="ja-JP" altLang="en-US" sz="3200" dirty="0">
                <a:solidFill>
                  <a:srgbClr val="FF0000"/>
                </a:solidFill>
                <a:latin typeface="Arial" pitchFamily="34" charset="0"/>
                <a:ea typeface="ＭＳ Ｐゴシック" pitchFamily="50" charset="-128"/>
              </a:rPr>
              <a:t>宇宙でのメダカを研究しようと思ったら、</a:t>
            </a:r>
          </a:p>
          <a:p>
            <a:pPr defTabSz="914400" fontAlgn="base">
              <a:spcBef>
                <a:spcPct val="0"/>
              </a:spcBef>
              <a:spcAft>
                <a:spcPct val="0"/>
              </a:spcAft>
            </a:pPr>
            <a:r>
              <a:rPr kumimoji="1" lang="ja-JP" altLang="en-US" sz="3200" dirty="0">
                <a:solidFill>
                  <a:srgbClr val="FF0000"/>
                </a:solidFill>
                <a:latin typeface="Arial" pitchFamily="34" charset="0"/>
                <a:ea typeface="ＭＳ Ｐゴシック" pitchFamily="50" charset="-128"/>
              </a:rPr>
              <a:t>　　　日常のメダカを研究することになった！？</a:t>
            </a:r>
          </a:p>
        </p:txBody>
      </p:sp>
      <p:sp>
        <p:nvSpPr>
          <p:cNvPr id="1510405" name="Text Box 5"/>
          <p:cNvSpPr txBox="1">
            <a:spLocks noChangeArrowheads="1"/>
          </p:cNvSpPr>
          <p:nvPr/>
        </p:nvSpPr>
        <p:spPr bwMode="auto">
          <a:xfrm>
            <a:off x="2216151" y="549275"/>
            <a:ext cx="6188075" cy="762000"/>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kumimoji="1" lang="ja-JP" altLang="en-US" sz="4400">
                <a:solidFill>
                  <a:srgbClr val="000000"/>
                </a:solidFill>
                <a:latin typeface="Arial" pitchFamily="34" charset="0"/>
                <a:ea typeface="ＭＳ Ｐゴシック" pitchFamily="50" charset="-128"/>
              </a:rPr>
              <a:t>「メダカ健康計画」スタート</a:t>
            </a:r>
          </a:p>
        </p:txBody>
      </p:sp>
      <p:grpSp>
        <p:nvGrpSpPr>
          <p:cNvPr id="3" name="グループ化 2">
            <a:extLst>
              <a:ext uri="{FF2B5EF4-FFF2-40B4-BE49-F238E27FC236}">
                <a16:creationId xmlns:a16="http://schemas.microsoft.com/office/drawing/2014/main" id="{F7E9E542-2793-8D26-373F-97793FCD6265}"/>
              </a:ext>
            </a:extLst>
          </p:cNvPr>
          <p:cNvGrpSpPr/>
          <p:nvPr/>
        </p:nvGrpSpPr>
        <p:grpSpPr>
          <a:xfrm>
            <a:off x="379446" y="40595"/>
            <a:ext cx="1836705" cy="1012790"/>
            <a:chOff x="-1555" y="40595"/>
            <a:chExt cx="1836705" cy="1012790"/>
          </a:xfrm>
        </p:grpSpPr>
        <p:pic>
          <p:nvPicPr>
            <p:cNvPr id="1028" name="Picture 4">
              <a:extLst>
                <a:ext uri="{FF2B5EF4-FFF2-40B4-BE49-F238E27FC236}">
                  <a16:creationId xmlns:a16="http://schemas.microsoft.com/office/drawing/2014/main" id="{D8CD9ADE-672B-884B-1007-8DE96459BE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 y="40595"/>
              <a:ext cx="1621227" cy="87546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BE43087-4AE2-F6D6-5D3E-FB22C7B304C4}"/>
                </a:ext>
              </a:extLst>
            </p:cNvPr>
            <p:cNvSpPr txBox="1"/>
            <p:nvPr/>
          </p:nvSpPr>
          <p:spPr>
            <a:xfrm>
              <a:off x="5803" y="807164"/>
              <a:ext cx="1829347" cy="246221"/>
            </a:xfrm>
            <a:prstGeom prst="rect">
              <a:avLst/>
            </a:prstGeom>
            <a:noFill/>
          </p:spPr>
          <p:txBody>
            <a:bodyPr wrap="none" rtlCol="0">
              <a:spAutoFit/>
            </a:bodyPr>
            <a:lstStyle/>
            <a:p>
              <a:pPr defTabSz="914400" fontAlgn="base">
                <a:spcBef>
                  <a:spcPct val="0"/>
                </a:spcBef>
                <a:spcAft>
                  <a:spcPct val="0"/>
                </a:spcAft>
              </a:pPr>
              <a:r>
                <a:rPr kumimoji="1" lang="en-US" altLang="ja-JP" sz="1000" dirty="0">
                  <a:solidFill>
                    <a:srgbClr val="000000"/>
                  </a:solidFill>
                  <a:latin typeface="Arial" pitchFamily="34" charset="0"/>
                  <a:ea typeface="ＭＳ Ｐゴシック" pitchFamily="50" charset="-128"/>
                </a:rPr>
                <a:t>https://flour-net.com/projectx/</a:t>
              </a:r>
              <a:endParaRPr kumimoji="1" lang="ja-JP" altLang="en-US" sz="1000" dirty="0">
                <a:solidFill>
                  <a:srgbClr val="000000"/>
                </a:solidFill>
                <a:latin typeface="Arial" pitchFamily="34" charset="0"/>
                <a:ea typeface="ＭＳ Ｐゴシック" pitchFamily="50" charset="-128"/>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10403"/>
                                        </p:tgtEl>
                                        <p:attrNameLst>
                                          <p:attrName>style.visibility</p:attrName>
                                        </p:attrNameLst>
                                      </p:cBhvr>
                                      <p:to>
                                        <p:strVal val="visible"/>
                                      </p:to>
                                    </p:set>
                                    <p:animEffect transition="in" filter="wipe(left)">
                                      <p:cBhvr>
                                        <p:cTn id="7" dur="500"/>
                                        <p:tgtEl>
                                          <p:spTgt spid="15104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10404"/>
                                        </p:tgtEl>
                                        <p:attrNameLst>
                                          <p:attrName>style.visibility</p:attrName>
                                        </p:attrNameLst>
                                      </p:cBhvr>
                                      <p:to>
                                        <p:strVal val="visible"/>
                                      </p:to>
                                    </p:set>
                                    <p:animEffect transition="in" filter="wipe(left)">
                                      <p:cBhvr>
                                        <p:cTn id="12" dur="500"/>
                                        <p:tgtEl>
                                          <p:spTgt spid="151040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0405"/>
                                        </p:tgtEl>
                                        <p:attrNameLst>
                                          <p:attrName>style.visibility</p:attrName>
                                        </p:attrNameLst>
                                      </p:cBhvr>
                                      <p:to>
                                        <p:strVal val="visible"/>
                                      </p:to>
                                    </p:set>
                                    <p:animEffect transition="in" filter="dissolve">
                                      <p:cBhvr>
                                        <p:cTn id="17" dur="500"/>
                                        <p:tgtEl>
                                          <p:spTgt spid="15104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10406"/>
                                        </p:tgtEl>
                                        <p:attrNameLst>
                                          <p:attrName>style.visibility</p:attrName>
                                        </p:attrNameLst>
                                      </p:cBhvr>
                                      <p:to>
                                        <p:strVal val="visible"/>
                                      </p:to>
                                    </p:set>
                                    <p:animEffect transition="in" filter="wipe(down)">
                                      <p:cBhvr>
                                        <p:cTn id="22" dur="500"/>
                                        <p:tgtEl>
                                          <p:spTgt spid="151040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403" grpId="0"/>
      <p:bldP spid="1510404" grpId="0"/>
      <p:bldP spid="1510406" grpId="0" animBg="1"/>
      <p:bldP spid="15104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グループ化 53">
            <a:extLst>
              <a:ext uri="{FF2B5EF4-FFF2-40B4-BE49-F238E27FC236}">
                <a16:creationId xmlns:a16="http://schemas.microsoft.com/office/drawing/2014/main" id="{AB17C375-8521-C9F3-D33C-3BB05778E6AA}"/>
              </a:ext>
            </a:extLst>
          </p:cNvPr>
          <p:cNvGrpSpPr/>
          <p:nvPr/>
        </p:nvGrpSpPr>
        <p:grpSpPr>
          <a:xfrm>
            <a:off x="738657" y="1156104"/>
            <a:ext cx="6894195" cy="2949713"/>
            <a:chOff x="346940" y="-74441"/>
            <a:chExt cx="9192260" cy="3932949"/>
          </a:xfrm>
        </p:grpSpPr>
        <p:sp>
          <p:nvSpPr>
            <p:cNvPr id="4" name="テキスト ボックス 3"/>
            <p:cNvSpPr txBox="1"/>
            <p:nvPr/>
          </p:nvSpPr>
          <p:spPr>
            <a:xfrm>
              <a:off x="1769552" y="-74441"/>
              <a:ext cx="7769648" cy="943848"/>
            </a:xfrm>
            <a:prstGeom prst="rect">
              <a:avLst/>
            </a:prstGeom>
            <a:noFill/>
            <a:ln>
              <a:solidFill>
                <a:schemeClr val="tx1"/>
              </a:solidFill>
            </a:ln>
          </p:spPr>
          <p:txBody>
            <a:bodyPr wrap="none" rtlCol="0">
              <a:spAutoFit/>
            </a:bodyPr>
            <a:lstStyle/>
            <a:p>
              <a:pPr defTabSz="342900">
                <a:defRPr/>
              </a:pPr>
              <a:r>
                <a:rPr kumimoji="1" lang="ja-JP" altLang="en-US" sz="2000" dirty="0">
                  <a:solidFill>
                    <a:prstClr val="black"/>
                  </a:solidFill>
                  <a:latin typeface="メイリオ" panose="020B0604030504040204" pitchFamily="50" charset="-128"/>
                  <a:ea typeface="メイリオ" panose="020B0604030504040204" pitchFamily="50" charset="-128"/>
                </a:rPr>
                <a:t>低線量</a:t>
              </a:r>
              <a:r>
                <a:rPr kumimoji="1" lang="en-US" altLang="ja-JP" sz="2000" dirty="0">
                  <a:solidFill>
                    <a:prstClr val="black"/>
                  </a:solidFill>
                  <a:latin typeface="メイリオ" panose="020B0604030504040204" pitchFamily="50" charset="-128"/>
                  <a:ea typeface="メイリオ" panose="020B0604030504040204" pitchFamily="50" charset="-128"/>
                </a:rPr>
                <a:t>(</a:t>
              </a:r>
              <a:r>
                <a:rPr kumimoji="1" lang="ja-JP" altLang="en-US" sz="2000" dirty="0">
                  <a:solidFill>
                    <a:prstClr val="black"/>
                  </a:solidFill>
                  <a:latin typeface="メイリオ" panose="020B0604030504040204" pitchFamily="50" charset="-128"/>
                  <a:ea typeface="メイリオ" panose="020B0604030504040204" pitchFamily="50" charset="-128"/>
                </a:rPr>
                <a:t>率</a:t>
              </a:r>
              <a:r>
                <a:rPr kumimoji="1" lang="en-US" altLang="ja-JP" sz="2000" dirty="0">
                  <a:solidFill>
                    <a:prstClr val="black"/>
                  </a:solidFill>
                  <a:latin typeface="メイリオ" panose="020B0604030504040204" pitchFamily="50" charset="-128"/>
                  <a:ea typeface="メイリオ" panose="020B0604030504040204" pitchFamily="50" charset="-128"/>
                </a:rPr>
                <a:t>)</a:t>
              </a:r>
              <a:r>
                <a:rPr kumimoji="1" lang="ja-JP" altLang="en-US" sz="2000" dirty="0">
                  <a:solidFill>
                    <a:prstClr val="black"/>
                  </a:solidFill>
                  <a:latin typeface="メイリオ" panose="020B0604030504040204" pitchFamily="50" charset="-128"/>
                  <a:ea typeface="メイリオ" panose="020B0604030504040204" pitchFamily="50" charset="-128"/>
                </a:rPr>
                <a:t>放射線の長期間慢性被ばく</a:t>
              </a:r>
              <a:endParaRPr kumimoji="1" lang="en-US" altLang="ja-JP" sz="2000" dirty="0">
                <a:solidFill>
                  <a:prstClr val="black"/>
                </a:solidFill>
                <a:latin typeface="メイリオ" panose="020B0604030504040204" pitchFamily="50" charset="-128"/>
                <a:ea typeface="メイリオ" panose="020B0604030504040204" pitchFamily="50" charset="-128"/>
              </a:endParaRPr>
            </a:p>
            <a:p>
              <a:pPr defTabSz="342900">
                <a:defRPr/>
              </a:pPr>
              <a:r>
                <a:rPr kumimoji="1" lang="ja-JP" altLang="en-US" sz="2000" dirty="0">
                  <a:solidFill>
                    <a:prstClr val="black"/>
                  </a:solidFill>
                  <a:latin typeface="メイリオ" panose="020B0604030504040204" pitchFamily="50" charset="-128"/>
                  <a:ea typeface="メイリオ" panose="020B0604030504040204" pitchFamily="50" charset="-128"/>
                </a:rPr>
                <a:t>　　　　　　　　　　の動物個体への影響の解明</a:t>
              </a:r>
            </a:p>
          </p:txBody>
        </p:sp>
        <p:grpSp>
          <p:nvGrpSpPr>
            <p:cNvPr id="25" name="グループ化 24">
              <a:extLst>
                <a:ext uri="{FF2B5EF4-FFF2-40B4-BE49-F238E27FC236}">
                  <a16:creationId xmlns:a16="http://schemas.microsoft.com/office/drawing/2014/main" id="{7C178369-AB4E-A44D-6D8B-15BDF393E9E1}"/>
                </a:ext>
              </a:extLst>
            </p:cNvPr>
            <p:cNvGrpSpPr/>
            <p:nvPr/>
          </p:nvGrpSpPr>
          <p:grpSpPr>
            <a:xfrm>
              <a:off x="346940" y="1683110"/>
              <a:ext cx="3254282" cy="2175398"/>
              <a:chOff x="357342" y="723305"/>
              <a:chExt cx="3254282" cy="2175398"/>
            </a:xfrm>
          </p:grpSpPr>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73" y="748457"/>
                <a:ext cx="3222851" cy="2150246"/>
              </a:xfrm>
              <a:prstGeom prst="rect">
                <a:avLst/>
              </a:prstGeom>
            </p:spPr>
          </p:pic>
          <p:sp>
            <p:nvSpPr>
              <p:cNvPr id="17" name="テキスト ボックス 16">
                <a:extLst>
                  <a:ext uri="{FF2B5EF4-FFF2-40B4-BE49-F238E27FC236}">
                    <a16:creationId xmlns:a16="http://schemas.microsoft.com/office/drawing/2014/main" id="{772B82AA-06F7-FD12-9777-4EB45A8DE3CF}"/>
                  </a:ext>
                </a:extLst>
              </p:cNvPr>
              <p:cNvSpPr txBox="1"/>
              <p:nvPr/>
            </p:nvSpPr>
            <p:spPr>
              <a:xfrm>
                <a:off x="357342" y="723305"/>
                <a:ext cx="2845225" cy="400109"/>
              </a:xfrm>
              <a:prstGeom prst="rect">
                <a:avLst/>
              </a:prstGeom>
              <a:noFill/>
            </p:spPr>
            <p:txBody>
              <a:bodyPr wrap="none" rtlCol="0">
                <a:spAutoFit/>
              </a:bodyPr>
              <a:lstStyle/>
              <a:p>
                <a:pPr defTabSz="685800"/>
                <a:r>
                  <a:rPr kumimoji="1" lang="en-US" altLang="ja-JP" sz="1350" b="1" dirty="0">
                    <a:solidFill>
                      <a:prstClr val="white"/>
                    </a:solidFill>
                    <a:latin typeface="Calibri" panose="020F0502020204030204"/>
                    <a:ea typeface="游ゴシック" panose="020B0400000000000000" pitchFamily="50" charset="-128"/>
                  </a:rPr>
                  <a:t>2011</a:t>
                </a:r>
                <a:r>
                  <a:rPr kumimoji="1" lang="ja-JP" altLang="en-US" sz="1350" b="1" dirty="0">
                    <a:solidFill>
                      <a:prstClr val="white"/>
                    </a:solidFill>
                    <a:latin typeface="Calibri" panose="020F0502020204030204"/>
                    <a:ea typeface="游ゴシック" panose="020B0400000000000000" pitchFamily="50" charset="-128"/>
                  </a:rPr>
                  <a:t>年 福島第一原発事故</a:t>
                </a:r>
              </a:p>
            </p:txBody>
          </p:sp>
        </p:grpSp>
      </p:grpSp>
      <p:sp>
        <p:nvSpPr>
          <p:cNvPr id="21" name="テキスト ボックス 20">
            <a:extLst>
              <a:ext uri="{FF2B5EF4-FFF2-40B4-BE49-F238E27FC236}">
                <a16:creationId xmlns:a16="http://schemas.microsoft.com/office/drawing/2014/main" id="{64A72FA8-3066-817E-B092-5D8E62A07319}"/>
              </a:ext>
            </a:extLst>
          </p:cNvPr>
          <p:cNvSpPr txBox="1"/>
          <p:nvPr/>
        </p:nvSpPr>
        <p:spPr>
          <a:xfrm>
            <a:off x="3437045" y="2171742"/>
            <a:ext cx="5262979" cy="346249"/>
          </a:xfrm>
          <a:prstGeom prst="rect">
            <a:avLst/>
          </a:prstGeom>
          <a:solidFill>
            <a:schemeClr val="bg1"/>
          </a:solidFill>
          <a:ln>
            <a:solidFill>
              <a:srgbClr val="FF0000"/>
            </a:solidFill>
          </a:ln>
        </p:spPr>
        <p:txBody>
          <a:bodyPr wrap="none" rtlCol="0">
            <a:spAutoFit/>
          </a:bodyPr>
          <a:lstStyle/>
          <a:p>
            <a:pPr defTabSz="342900">
              <a:defRPr/>
            </a:pPr>
            <a:r>
              <a:rPr kumimoji="1" lang="ja-JP" altLang="en-US" sz="1650" dirty="0">
                <a:solidFill>
                  <a:prstClr val="black"/>
                </a:solidFill>
                <a:latin typeface="メイリオ" panose="020B0604030504040204" pitchFamily="50" charset="-128"/>
                <a:ea typeface="メイリオ" panose="020B0604030504040204" pitchFamily="50" charset="-128"/>
              </a:rPr>
              <a:t>メダカのカラダは</a:t>
            </a:r>
            <a:r>
              <a:rPr kumimoji="1" lang="ja-JP" altLang="en-US" sz="1650" dirty="0">
                <a:solidFill>
                  <a:srgbClr val="FF0000"/>
                </a:solidFill>
                <a:latin typeface="メイリオ" panose="020B0604030504040204" pitchFamily="50" charset="-128"/>
                <a:ea typeface="メイリオ" panose="020B0604030504040204" pitchFamily="50" charset="-128"/>
              </a:rPr>
              <a:t>慢性的な抗酸化力不足</a:t>
            </a:r>
            <a:r>
              <a:rPr kumimoji="1" lang="ja-JP" altLang="en-US" sz="1650" dirty="0">
                <a:solidFill>
                  <a:prstClr val="black"/>
                </a:solidFill>
                <a:latin typeface="メイリオ" panose="020B0604030504040204" pitchFamily="50" charset="-128"/>
                <a:ea typeface="メイリオ" panose="020B0604030504040204" pitchFamily="50" charset="-128"/>
              </a:rPr>
              <a:t>になっている</a:t>
            </a:r>
          </a:p>
        </p:txBody>
      </p:sp>
      <p:grpSp>
        <p:nvGrpSpPr>
          <p:cNvPr id="53" name="グループ化 52">
            <a:extLst>
              <a:ext uri="{FF2B5EF4-FFF2-40B4-BE49-F238E27FC236}">
                <a16:creationId xmlns:a16="http://schemas.microsoft.com/office/drawing/2014/main" id="{3E3269C9-7B92-9A7C-97E5-33E6D4B259D3}"/>
              </a:ext>
            </a:extLst>
          </p:cNvPr>
          <p:cNvGrpSpPr/>
          <p:nvPr/>
        </p:nvGrpSpPr>
        <p:grpSpPr>
          <a:xfrm>
            <a:off x="656093" y="4379346"/>
            <a:ext cx="2589170" cy="1908827"/>
            <a:chOff x="346940" y="4276736"/>
            <a:chExt cx="3452227" cy="2545103"/>
          </a:xfrm>
        </p:grpSpPr>
        <p:sp>
          <p:nvSpPr>
            <p:cNvPr id="46" name="テキスト ボックス 4">
              <a:extLst>
                <a:ext uri="{FF2B5EF4-FFF2-40B4-BE49-F238E27FC236}">
                  <a16:creationId xmlns:a16="http://schemas.microsoft.com/office/drawing/2014/main" id="{5FC7E135-11C3-2EDE-EA38-B8FB7021C064}"/>
                </a:ext>
              </a:extLst>
            </p:cNvPr>
            <p:cNvSpPr txBox="1">
              <a:spLocks noChangeArrowheads="1"/>
            </p:cNvSpPr>
            <p:nvPr/>
          </p:nvSpPr>
          <p:spPr bwMode="auto">
            <a:xfrm>
              <a:off x="346940" y="6483284"/>
              <a:ext cx="3452227" cy="338555"/>
            </a:xfrm>
            <a:prstGeom prst="rect">
              <a:avLst/>
            </a:prstGeom>
            <a:noFill/>
            <a:ln w="9525">
              <a:noFill/>
              <a:miter lim="800000"/>
              <a:headEnd/>
              <a:tailEnd/>
            </a:ln>
          </p:spPr>
          <p:txBody>
            <a:bodyPr wrap="none">
              <a:spAutoFit/>
            </a:bodyPr>
            <a:lstStyle/>
            <a:p>
              <a:pPr defTabSz="685800" fontAlgn="base">
                <a:spcBef>
                  <a:spcPct val="0"/>
                </a:spcBef>
                <a:spcAft>
                  <a:spcPct val="0"/>
                </a:spcAft>
                <a:defRPr/>
              </a:pPr>
              <a:r>
                <a:rPr kumimoji="1" lang="ja-JP" altLang="en-US" sz="1050" dirty="0">
                  <a:solidFill>
                    <a:srgbClr val="000000"/>
                  </a:solidFill>
                  <a:latin typeface="Meiryo UI" panose="020B0604030504040204" pitchFamily="50" charset="-128"/>
                  <a:ea typeface="Meiryo UI" panose="020B0604030504040204" pitchFamily="50" charset="-128"/>
                </a:rPr>
                <a:t>家庭用の噴流超音波式食品洗浄機</a:t>
              </a:r>
              <a:r>
                <a:rPr kumimoji="1" lang="en-US" altLang="ja-JP" sz="1050" dirty="0">
                  <a:solidFill>
                    <a:srgbClr val="000000"/>
                  </a:solidFill>
                  <a:latin typeface="Meiryo UI" panose="020B0604030504040204" pitchFamily="50" charset="-128"/>
                  <a:ea typeface="Meiryo UI" panose="020B0604030504040204" pitchFamily="50" charset="-128"/>
                </a:rPr>
                <a:t> </a:t>
              </a:r>
              <a:r>
                <a:rPr kumimoji="1" lang="ja-JP" altLang="en-US" sz="1050" dirty="0">
                  <a:solidFill>
                    <a:srgbClr val="000000"/>
                  </a:solidFill>
                  <a:latin typeface="Meiryo UI" panose="020B0604030504040204" pitchFamily="50" charset="-128"/>
                  <a:ea typeface="Meiryo UI" panose="020B0604030504040204" pitchFamily="50" charset="-128"/>
                </a:rPr>
                <a:t>「</a:t>
              </a:r>
              <a:r>
                <a:rPr kumimoji="1" lang="en-US" altLang="ja-JP" sz="1050" dirty="0" err="1">
                  <a:solidFill>
                    <a:srgbClr val="000000"/>
                  </a:solidFill>
                  <a:latin typeface="Meiryo UI" panose="020B0604030504040204" pitchFamily="50" charset="-128"/>
                  <a:ea typeface="Meiryo UI" panose="020B0604030504040204" pitchFamily="50" charset="-128"/>
                </a:rPr>
                <a:t>PiPi</a:t>
              </a:r>
              <a:r>
                <a:rPr kumimoji="1" lang="ja-JP" altLang="en-US" sz="1050" dirty="0">
                  <a:solidFill>
                    <a:srgbClr val="000000"/>
                  </a:solidFill>
                  <a:latin typeface="Meiryo UI" panose="020B0604030504040204" pitchFamily="50" charset="-128"/>
                  <a:ea typeface="Meiryo UI" panose="020B0604030504040204" pitchFamily="50" charset="-128"/>
                </a:rPr>
                <a:t>」</a:t>
              </a:r>
            </a:p>
          </p:txBody>
        </p:sp>
        <p:pic>
          <p:nvPicPr>
            <p:cNvPr id="47" name="図 46">
              <a:extLst>
                <a:ext uri="{FF2B5EF4-FFF2-40B4-BE49-F238E27FC236}">
                  <a16:creationId xmlns:a16="http://schemas.microsoft.com/office/drawing/2014/main" id="{663F9796-4FCF-E302-38B0-41FC47796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977" y="4276736"/>
              <a:ext cx="2866995" cy="2150245"/>
            </a:xfrm>
            <a:prstGeom prst="rect">
              <a:avLst/>
            </a:prstGeom>
          </p:spPr>
        </p:pic>
      </p:grpSp>
      <p:sp>
        <p:nvSpPr>
          <p:cNvPr id="42" name="テキスト ボックス 41">
            <a:extLst>
              <a:ext uri="{FF2B5EF4-FFF2-40B4-BE49-F238E27FC236}">
                <a16:creationId xmlns:a16="http://schemas.microsoft.com/office/drawing/2014/main" id="{3DA19619-7816-9FBB-4F78-EA9CCCD6353B}"/>
              </a:ext>
            </a:extLst>
          </p:cNvPr>
          <p:cNvSpPr txBox="1"/>
          <p:nvPr/>
        </p:nvSpPr>
        <p:spPr>
          <a:xfrm>
            <a:off x="3730493" y="3240330"/>
            <a:ext cx="2512226" cy="346249"/>
          </a:xfrm>
          <a:prstGeom prst="rect">
            <a:avLst/>
          </a:prstGeom>
          <a:solidFill>
            <a:schemeClr val="bg1"/>
          </a:solidFill>
          <a:ln>
            <a:noFill/>
          </a:ln>
        </p:spPr>
        <p:txBody>
          <a:bodyPr wrap="none" rtlCol="0">
            <a:spAutoFit/>
          </a:bodyPr>
          <a:lstStyle/>
          <a:p>
            <a:pPr defTabSz="342900">
              <a:defRPr/>
            </a:pPr>
            <a:r>
              <a:rPr kumimoji="1" lang="ja-JP" altLang="en-US" sz="1650" dirty="0">
                <a:solidFill>
                  <a:prstClr val="black"/>
                </a:solidFill>
                <a:latin typeface="Calibri" panose="020F0502020204030204"/>
                <a:ea typeface="游ゴシック" panose="020B0400000000000000" pitchFamily="50" charset="-128"/>
              </a:rPr>
              <a:t>１．新鮮な野菜を食べる</a:t>
            </a:r>
          </a:p>
        </p:txBody>
      </p:sp>
      <p:sp>
        <p:nvSpPr>
          <p:cNvPr id="43" name="テキスト ボックス 42">
            <a:extLst>
              <a:ext uri="{FF2B5EF4-FFF2-40B4-BE49-F238E27FC236}">
                <a16:creationId xmlns:a16="http://schemas.microsoft.com/office/drawing/2014/main" id="{EF1DEC89-8938-A442-6AEF-035D519E45B8}"/>
              </a:ext>
            </a:extLst>
          </p:cNvPr>
          <p:cNvSpPr txBox="1"/>
          <p:nvPr/>
        </p:nvSpPr>
        <p:spPr>
          <a:xfrm>
            <a:off x="3730493" y="3611892"/>
            <a:ext cx="3570208" cy="346249"/>
          </a:xfrm>
          <a:prstGeom prst="rect">
            <a:avLst/>
          </a:prstGeom>
          <a:solidFill>
            <a:schemeClr val="bg1"/>
          </a:solidFill>
          <a:ln>
            <a:noFill/>
          </a:ln>
        </p:spPr>
        <p:txBody>
          <a:bodyPr wrap="none" rtlCol="0">
            <a:spAutoFit/>
          </a:bodyPr>
          <a:lstStyle/>
          <a:p>
            <a:pPr defTabSz="342900">
              <a:defRPr/>
            </a:pPr>
            <a:r>
              <a:rPr kumimoji="1" lang="ja-JP" altLang="en-US" sz="1650" dirty="0">
                <a:solidFill>
                  <a:prstClr val="black"/>
                </a:solidFill>
                <a:latin typeface="Calibri" panose="020F0502020204030204"/>
                <a:ea typeface="游ゴシック" panose="020B0400000000000000" pitchFamily="50" charset="-128"/>
              </a:rPr>
              <a:t>２．安心し、ストレスなく生活する</a:t>
            </a:r>
          </a:p>
        </p:txBody>
      </p:sp>
      <p:sp>
        <p:nvSpPr>
          <p:cNvPr id="44" name="テキスト ボックス 43">
            <a:extLst>
              <a:ext uri="{FF2B5EF4-FFF2-40B4-BE49-F238E27FC236}">
                <a16:creationId xmlns:a16="http://schemas.microsoft.com/office/drawing/2014/main" id="{3B5F67AF-1607-DE77-94AF-DA330EC1024E}"/>
              </a:ext>
            </a:extLst>
          </p:cNvPr>
          <p:cNvSpPr txBox="1"/>
          <p:nvPr/>
        </p:nvSpPr>
        <p:spPr>
          <a:xfrm>
            <a:off x="3730495" y="3983453"/>
            <a:ext cx="5051383" cy="346249"/>
          </a:xfrm>
          <a:prstGeom prst="rect">
            <a:avLst/>
          </a:prstGeom>
          <a:solidFill>
            <a:schemeClr val="bg1"/>
          </a:solidFill>
          <a:ln>
            <a:noFill/>
          </a:ln>
        </p:spPr>
        <p:txBody>
          <a:bodyPr wrap="none" rtlCol="0">
            <a:spAutoFit/>
          </a:bodyPr>
          <a:lstStyle/>
          <a:p>
            <a:pPr defTabSz="342900">
              <a:defRPr/>
            </a:pPr>
            <a:r>
              <a:rPr kumimoji="1" lang="ja-JP" altLang="en-US" sz="1650" dirty="0">
                <a:solidFill>
                  <a:prstClr val="black"/>
                </a:solidFill>
                <a:latin typeface="Calibri" panose="020F0502020204030204"/>
                <a:ea typeface="游ゴシック" panose="020B0400000000000000" pitchFamily="50" charset="-128"/>
              </a:rPr>
              <a:t>３．酸化していない（新鮮な）肉・魚介類を食べる</a:t>
            </a:r>
          </a:p>
        </p:txBody>
      </p:sp>
      <p:grpSp>
        <p:nvGrpSpPr>
          <p:cNvPr id="55" name="グループ化 54">
            <a:extLst>
              <a:ext uri="{FF2B5EF4-FFF2-40B4-BE49-F238E27FC236}">
                <a16:creationId xmlns:a16="http://schemas.microsoft.com/office/drawing/2014/main" id="{30976E27-1945-F34C-178E-ACF748348AF1}"/>
              </a:ext>
            </a:extLst>
          </p:cNvPr>
          <p:cNvGrpSpPr/>
          <p:nvPr/>
        </p:nvGrpSpPr>
        <p:grpSpPr>
          <a:xfrm>
            <a:off x="3485844" y="2871407"/>
            <a:ext cx="5676434" cy="1527531"/>
            <a:chOff x="4295172" y="4012066"/>
            <a:chExt cx="7568579" cy="2036708"/>
          </a:xfrm>
        </p:grpSpPr>
        <p:sp>
          <p:nvSpPr>
            <p:cNvPr id="41" name="テキスト ボックス 40">
              <a:extLst>
                <a:ext uri="{FF2B5EF4-FFF2-40B4-BE49-F238E27FC236}">
                  <a16:creationId xmlns:a16="http://schemas.microsoft.com/office/drawing/2014/main" id="{8F012E66-826F-3DB7-1165-79FBC3D96FA7}"/>
                </a:ext>
              </a:extLst>
            </p:cNvPr>
            <p:cNvSpPr txBox="1"/>
            <p:nvPr/>
          </p:nvSpPr>
          <p:spPr>
            <a:xfrm>
              <a:off x="4295172" y="4012066"/>
              <a:ext cx="5042407" cy="461665"/>
            </a:xfrm>
            <a:prstGeom prst="rect">
              <a:avLst/>
            </a:prstGeom>
            <a:solidFill>
              <a:schemeClr val="bg1"/>
            </a:solidFill>
            <a:ln>
              <a:noFill/>
            </a:ln>
          </p:spPr>
          <p:txBody>
            <a:bodyPr wrap="none" rtlCol="0">
              <a:spAutoFit/>
            </a:bodyPr>
            <a:lstStyle/>
            <a:p>
              <a:pPr defTabSz="342900">
                <a:defRPr/>
              </a:pPr>
              <a:r>
                <a:rPr kumimoji="1" lang="ja-JP" altLang="en-US" sz="1650" dirty="0">
                  <a:solidFill>
                    <a:prstClr val="black"/>
                  </a:solidFill>
                  <a:latin typeface="Calibri" panose="020F0502020204030204"/>
                  <a:ea typeface="游ゴシック" panose="020B0400000000000000" pitchFamily="50" charset="-128"/>
                </a:rPr>
                <a:t>不足している抗酸化力を補給するには</a:t>
              </a:r>
            </a:p>
          </p:txBody>
        </p:sp>
        <p:sp>
          <p:nvSpPr>
            <p:cNvPr id="51" name="正方形/長方形 50">
              <a:extLst>
                <a:ext uri="{FF2B5EF4-FFF2-40B4-BE49-F238E27FC236}">
                  <a16:creationId xmlns:a16="http://schemas.microsoft.com/office/drawing/2014/main" id="{82A6C794-C995-5350-9C74-D20CBB530339}"/>
                </a:ext>
              </a:extLst>
            </p:cNvPr>
            <p:cNvSpPr/>
            <p:nvPr/>
          </p:nvSpPr>
          <p:spPr>
            <a:xfrm>
              <a:off x="4308492" y="4012066"/>
              <a:ext cx="7555259" cy="20367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Calibri" panose="020F0502020204030204"/>
                <a:ea typeface="游ゴシック" panose="020B0400000000000000" pitchFamily="50" charset="-128"/>
              </a:endParaRPr>
            </a:p>
          </p:txBody>
        </p:sp>
      </p:grpSp>
      <p:grpSp>
        <p:nvGrpSpPr>
          <p:cNvPr id="57" name="グループ化 56">
            <a:extLst>
              <a:ext uri="{FF2B5EF4-FFF2-40B4-BE49-F238E27FC236}">
                <a16:creationId xmlns:a16="http://schemas.microsoft.com/office/drawing/2014/main" id="{3AF31361-D915-F4CC-43FE-927D054585E4}"/>
              </a:ext>
            </a:extLst>
          </p:cNvPr>
          <p:cNvGrpSpPr/>
          <p:nvPr/>
        </p:nvGrpSpPr>
        <p:grpSpPr>
          <a:xfrm>
            <a:off x="3462738" y="4635227"/>
            <a:ext cx="5763116" cy="2144534"/>
            <a:chOff x="4261697" y="5983531"/>
            <a:chExt cx="7684153" cy="2859380"/>
          </a:xfrm>
        </p:grpSpPr>
        <p:sp>
          <p:nvSpPr>
            <p:cNvPr id="50" name="テキスト ボックス 49">
              <a:extLst>
                <a:ext uri="{FF2B5EF4-FFF2-40B4-BE49-F238E27FC236}">
                  <a16:creationId xmlns:a16="http://schemas.microsoft.com/office/drawing/2014/main" id="{636FAF38-2DE9-0D8D-D223-9583E938C170}"/>
                </a:ext>
              </a:extLst>
            </p:cNvPr>
            <p:cNvSpPr txBox="1"/>
            <p:nvPr/>
          </p:nvSpPr>
          <p:spPr>
            <a:xfrm>
              <a:off x="4261697" y="5983531"/>
              <a:ext cx="7684153" cy="1354218"/>
            </a:xfrm>
            <a:prstGeom prst="rect">
              <a:avLst/>
            </a:prstGeom>
            <a:noFill/>
          </p:spPr>
          <p:txBody>
            <a:bodyPr wrap="none" rtlCol="0">
              <a:spAutoFit/>
            </a:bodyPr>
            <a:lstStyle/>
            <a:p>
              <a:pPr defTabSz="685800"/>
              <a:r>
                <a:rPr kumimoji="1" lang="ja-JP" altLang="en-US" sz="1500" b="1" dirty="0">
                  <a:solidFill>
                    <a:prstClr val="black"/>
                  </a:solidFill>
                  <a:latin typeface="Calibri" panose="020F0502020204030204"/>
                  <a:ea typeface="游ゴシック" panose="020B0400000000000000" pitchFamily="50" charset="-128"/>
                </a:rPr>
                <a:t>超音波洗浄機をもって福島に行って、福島の野菜を洗って</a:t>
              </a:r>
              <a:endParaRPr kumimoji="1" lang="en-US" altLang="ja-JP" sz="1500" b="1" dirty="0">
                <a:solidFill>
                  <a:prstClr val="black"/>
                </a:solidFill>
                <a:latin typeface="Calibri" panose="020F0502020204030204"/>
                <a:ea typeface="游ゴシック" panose="020B0400000000000000" pitchFamily="50" charset="-128"/>
              </a:endParaRPr>
            </a:p>
            <a:p>
              <a:pPr defTabSz="685800"/>
              <a:r>
                <a:rPr kumimoji="1" lang="ja-JP" altLang="en-US" sz="1500" b="1" dirty="0">
                  <a:solidFill>
                    <a:prstClr val="black"/>
                  </a:solidFill>
                  <a:latin typeface="Calibri" panose="020F0502020204030204"/>
                  <a:ea typeface="游ゴシック" panose="020B0400000000000000" pitchFamily="50" charset="-128"/>
                </a:rPr>
                <a:t>爺さま婆さまに安心して食べてもらうために来年の１０月に</a:t>
              </a:r>
              <a:endParaRPr kumimoji="1" lang="en-US" altLang="ja-JP" sz="1500" b="1" dirty="0">
                <a:solidFill>
                  <a:prstClr val="black"/>
                </a:solidFill>
                <a:latin typeface="Calibri" panose="020F0502020204030204"/>
                <a:ea typeface="游ゴシック" panose="020B0400000000000000" pitchFamily="50" charset="-128"/>
              </a:endParaRPr>
            </a:p>
            <a:p>
              <a:pPr defTabSz="685800"/>
              <a:r>
                <a:rPr kumimoji="1" lang="ja-JP" altLang="en-US" sz="1500" b="1" dirty="0">
                  <a:solidFill>
                    <a:prstClr val="black"/>
                  </a:solidFill>
                  <a:latin typeface="Calibri" panose="020F0502020204030204"/>
                  <a:ea typeface="游ゴシック" panose="020B0400000000000000" pitchFamily="50" charset="-128"/>
                </a:rPr>
                <a:t>東大を卒業するつもりなので、</a:t>
              </a:r>
              <a:endParaRPr kumimoji="1" lang="en-US" altLang="ja-JP" sz="1500" b="1" dirty="0">
                <a:solidFill>
                  <a:prstClr val="black"/>
                </a:solidFill>
                <a:latin typeface="Calibri" panose="020F0502020204030204"/>
                <a:ea typeface="游ゴシック" panose="020B0400000000000000" pitchFamily="50" charset="-128"/>
              </a:endParaRPr>
            </a:p>
            <a:p>
              <a:pPr defTabSz="685800"/>
              <a:r>
                <a:rPr kumimoji="1" lang="ja-JP" altLang="en-US" sz="1500" b="1" dirty="0">
                  <a:solidFill>
                    <a:prstClr val="black"/>
                  </a:solidFill>
                  <a:latin typeface="Calibri" panose="020F0502020204030204"/>
                  <a:ea typeface="游ゴシック" panose="020B0400000000000000" pitchFamily="50" charset="-128"/>
                </a:rPr>
                <a:t>　　　　　原則として学生は募集していません。ごめんなさい。</a:t>
              </a:r>
            </a:p>
          </p:txBody>
        </p:sp>
        <p:pic>
          <p:nvPicPr>
            <p:cNvPr id="56" name="Picture 2" descr="無料ダウンロードイラスト 工事中 無料 - 最高の動物画像">
              <a:extLst>
                <a:ext uri="{FF2B5EF4-FFF2-40B4-BE49-F238E27FC236}">
                  <a16:creationId xmlns:a16="http://schemas.microsoft.com/office/drawing/2014/main" id="{293AAE6C-0EB4-4D16-604E-EEDE851B76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6851" y="7346069"/>
              <a:ext cx="1201689" cy="149684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テキスト ボックス 1">
            <a:extLst>
              <a:ext uri="{FF2B5EF4-FFF2-40B4-BE49-F238E27FC236}">
                <a16:creationId xmlns:a16="http://schemas.microsoft.com/office/drawing/2014/main" id="{945674C0-556D-F3A2-83DE-043F3CD83F8C}"/>
              </a:ext>
            </a:extLst>
          </p:cNvPr>
          <p:cNvSpPr txBox="1"/>
          <p:nvPr/>
        </p:nvSpPr>
        <p:spPr>
          <a:xfrm>
            <a:off x="1134633" y="195202"/>
            <a:ext cx="7636737" cy="646331"/>
          </a:xfrm>
          <a:prstGeom prst="rect">
            <a:avLst/>
          </a:prstGeom>
          <a:noFill/>
        </p:spPr>
        <p:txBody>
          <a:bodyPr wrap="square" rtlCol="0">
            <a:spAutoFit/>
          </a:bodyPr>
          <a:lstStyle/>
          <a:p>
            <a:pPr defTabSz="914400" fontAlgn="base">
              <a:spcBef>
                <a:spcPct val="0"/>
              </a:spcBef>
              <a:spcAft>
                <a:spcPct val="0"/>
              </a:spcAft>
            </a:pPr>
            <a:r>
              <a:rPr kumimoji="1" lang="ja-JP" altLang="en-US" sz="3600" b="1" dirty="0">
                <a:solidFill>
                  <a:prstClr val="black"/>
                </a:solidFill>
                <a:highlight>
                  <a:srgbClr val="00FFFF"/>
                </a:highlight>
                <a:latin typeface="Arial" pitchFamily="34" charset="0"/>
                <a:ea typeface="ＭＳ Ｐゴシック" pitchFamily="50" charset="-128"/>
              </a:rPr>
              <a:t>な　の　で、　僕　は　決　め　ま　し　た。</a:t>
            </a:r>
          </a:p>
        </p:txBody>
      </p:sp>
      <p:sp>
        <p:nvSpPr>
          <p:cNvPr id="3" name="テキスト ボックス 2">
            <a:extLst>
              <a:ext uri="{FF2B5EF4-FFF2-40B4-BE49-F238E27FC236}">
                <a16:creationId xmlns:a16="http://schemas.microsoft.com/office/drawing/2014/main" id="{AA079297-9128-A666-0E36-AD01F36B3562}"/>
              </a:ext>
            </a:extLst>
          </p:cNvPr>
          <p:cNvSpPr txBox="1"/>
          <p:nvPr/>
        </p:nvSpPr>
        <p:spPr>
          <a:xfrm>
            <a:off x="6969224" y="6364263"/>
            <a:ext cx="2379060" cy="415498"/>
          </a:xfrm>
          <a:prstGeom prst="rect">
            <a:avLst/>
          </a:prstGeom>
          <a:noFill/>
        </p:spPr>
        <p:txBody>
          <a:bodyPr wrap="square" rtlCol="0">
            <a:spAutoFit/>
          </a:bodyPr>
          <a:lstStyle/>
          <a:p>
            <a:pPr defTabSz="914400" fontAlgn="base">
              <a:spcBef>
                <a:spcPct val="0"/>
              </a:spcBef>
              <a:spcAft>
                <a:spcPct val="0"/>
              </a:spcAft>
            </a:pPr>
            <a:r>
              <a:rPr kumimoji="1" lang="en-US" altLang="ja-JP" sz="1050" dirty="0">
                <a:solidFill>
                  <a:prstClr val="black"/>
                </a:solidFill>
                <a:latin typeface="Arial" pitchFamily="34" charset="0"/>
                <a:ea typeface="ＭＳ Ｐゴシック" pitchFamily="50" charset="-128"/>
              </a:rPr>
              <a:t>(https://shop.dunlop.co.jp/shops/36619/information/entry-70697.html)</a:t>
            </a:r>
            <a:endParaRPr kumimoji="1" lang="ja-JP" altLang="en-US" sz="1050" dirty="0">
              <a:solidFill>
                <a:prstClr val="black"/>
              </a:solidFill>
              <a:latin typeface="Arial" pitchFamily="34" charset="0"/>
              <a:ea typeface="ＭＳ Ｐゴシック" pitchFamily="50" charset="-128"/>
            </a:endParaRPr>
          </a:p>
        </p:txBody>
      </p:sp>
      <p:sp>
        <p:nvSpPr>
          <p:cNvPr id="5" name="テキスト ボックス 4">
            <a:extLst>
              <a:ext uri="{FF2B5EF4-FFF2-40B4-BE49-F238E27FC236}">
                <a16:creationId xmlns:a16="http://schemas.microsoft.com/office/drawing/2014/main" id="{3A315B29-C412-4EA9-05A0-28D12B18E983}"/>
              </a:ext>
            </a:extLst>
          </p:cNvPr>
          <p:cNvSpPr txBox="1"/>
          <p:nvPr/>
        </p:nvSpPr>
        <p:spPr>
          <a:xfrm>
            <a:off x="2203760" y="3792430"/>
            <a:ext cx="954107" cy="276999"/>
          </a:xfrm>
          <a:prstGeom prst="rect">
            <a:avLst/>
          </a:prstGeom>
          <a:noFill/>
        </p:spPr>
        <p:txBody>
          <a:bodyPr wrap="none" rtlCol="0">
            <a:spAutoFit/>
          </a:bodyPr>
          <a:lstStyle/>
          <a:p>
            <a:pPr defTabSz="914400" fontAlgn="base">
              <a:spcBef>
                <a:spcPct val="0"/>
              </a:spcBef>
              <a:spcAft>
                <a:spcPct val="0"/>
              </a:spcAft>
            </a:pPr>
            <a:r>
              <a:rPr kumimoji="1" lang="ja-JP" altLang="en-US" sz="1200" dirty="0">
                <a:solidFill>
                  <a:prstClr val="white"/>
                </a:solidFill>
                <a:latin typeface="Arial" pitchFamily="34" charset="0"/>
                <a:ea typeface="ＭＳ Ｐゴシック" pitchFamily="50" charset="-128"/>
              </a:rPr>
              <a:t>（東京新聞）</a:t>
            </a:r>
          </a:p>
        </p:txBody>
      </p:sp>
    </p:spTree>
    <p:extLst>
      <p:ext uri="{BB962C8B-B14F-4D97-AF65-F5344CB8AC3E}">
        <p14:creationId xmlns:p14="http://schemas.microsoft.com/office/powerpoint/2010/main" val="26125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dissolv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dissolv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dissolve">
                                      <p:cBhvr>
                                        <p:cTn id="4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71778" name="Object 2"/>
          <p:cNvGraphicFramePr>
            <a:graphicFrameLocks noGrp="1" noChangeAspect="1"/>
          </p:cNvGraphicFramePr>
          <p:nvPr>
            <p:ph sz="half" idx="2"/>
          </p:nvPr>
        </p:nvGraphicFramePr>
        <p:xfrm>
          <a:off x="848544" y="2132856"/>
          <a:ext cx="8424862" cy="2476500"/>
        </p:xfrm>
        <a:graphic>
          <a:graphicData uri="http://schemas.openxmlformats.org/presentationml/2006/ole">
            <mc:AlternateContent xmlns:mc="http://schemas.openxmlformats.org/markup-compatibility/2006">
              <mc:Choice xmlns:v="urn:schemas-microsoft-com:vml" Requires="v">
                <p:oleObj name="Drawing" r:id="rId4" imgW="9686925" imgH="2847975" progId="Canvas.Drawing.9">
                  <p:embed/>
                </p:oleObj>
              </mc:Choice>
              <mc:Fallback>
                <p:oleObj name="Drawing" r:id="rId4" imgW="9686925" imgH="2847975" progId="Canvas.Drawing.9">
                  <p:embed/>
                  <p:pic>
                    <p:nvPicPr>
                      <p:cNvPr id="97177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44" y="2132856"/>
                        <a:ext cx="8424862"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79" name="Text Box 3"/>
          <p:cNvSpPr txBox="1">
            <a:spLocks noChangeArrowheads="1"/>
          </p:cNvSpPr>
          <p:nvPr/>
        </p:nvSpPr>
        <p:spPr bwMode="auto">
          <a:xfrm>
            <a:off x="1352601" y="1052736"/>
            <a:ext cx="52806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r>
              <a:rPr lang="ja-JP" altLang="en-US" sz="4000" dirty="0">
                <a:solidFill>
                  <a:srgbClr val="000000"/>
                </a:solidFill>
              </a:rPr>
              <a:t>いろいろ研究した結果、</a:t>
            </a:r>
          </a:p>
        </p:txBody>
      </p:sp>
      <p:sp>
        <p:nvSpPr>
          <p:cNvPr id="2" name="テキスト ボックス 1"/>
          <p:cNvSpPr txBox="1"/>
          <p:nvPr/>
        </p:nvSpPr>
        <p:spPr>
          <a:xfrm>
            <a:off x="3137848" y="765292"/>
            <a:ext cx="1112805" cy="369332"/>
          </a:xfrm>
          <a:prstGeom prst="rect">
            <a:avLst/>
          </a:prstGeom>
          <a:noFill/>
        </p:spPr>
        <p:txBody>
          <a:bodyPr wrap="none" rtlCol="0">
            <a:spAutoFit/>
          </a:bodyPr>
          <a:lstStyle/>
          <a:p>
            <a:pPr defTabSz="914400">
              <a:defRPr/>
            </a:pPr>
            <a:r>
              <a:rPr kumimoji="1" lang="ja-JP" altLang="en-US" b="1" dirty="0">
                <a:solidFill>
                  <a:srgbClr val="003366"/>
                </a:solidFill>
                <a:latin typeface="Meiryo UI" panose="020B0604030504040204" pitchFamily="50" charset="-128"/>
                <a:ea typeface="Meiryo UI" panose="020B0604030504040204" pitchFamily="50" charset="-128"/>
              </a:rPr>
              <a:t>やってみた</a:t>
            </a:r>
          </a:p>
        </p:txBody>
      </p:sp>
      <p:pic>
        <p:nvPicPr>
          <p:cNvPr id="4" name="12年02月15日14時47分～15日14時47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80136" y="3527626"/>
            <a:ext cx="1554399" cy="1036266"/>
          </a:xfrm>
          <a:prstGeom prst="rect">
            <a:avLst/>
          </a:prstGeom>
        </p:spPr>
      </p:pic>
      <p:sp>
        <p:nvSpPr>
          <p:cNvPr id="3" name="テキスト ボックス 2"/>
          <p:cNvSpPr txBox="1"/>
          <p:nvPr/>
        </p:nvSpPr>
        <p:spPr>
          <a:xfrm>
            <a:off x="2690060" y="5250776"/>
            <a:ext cx="5756704" cy="707886"/>
          </a:xfrm>
          <a:prstGeom prst="rect">
            <a:avLst/>
          </a:prstGeom>
          <a:noFill/>
        </p:spPr>
        <p:txBody>
          <a:bodyPr wrap="none" rtlCol="0">
            <a:spAutoFit/>
          </a:bodyPr>
          <a:lstStyle/>
          <a:p>
            <a:pPr defTabSz="914400" fontAlgn="base">
              <a:spcBef>
                <a:spcPct val="0"/>
              </a:spcBef>
              <a:spcAft>
                <a:spcPct val="0"/>
              </a:spcAft>
            </a:pPr>
            <a:r>
              <a:rPr kumimoji="1" lang="ja-JP" altLang="en-US" sz="4000" dirty="0">
                <a:solidFill>
                  <a:srgbClr val="FF0000"/>
                </a:solidFill>
                <a:latin typeface="Arial" pitchFamily="34" charset="0"/>
                <a:ea typeface="ＭＳ Ｐゴシック" pitchFamily="50" charset="-128"/>
              </a:rPr>
              <a:t>困った時は、原点に戻る。</a:t>
            </a:r>
            <a:endParaRPr kumimoji="1" lang="en-US" altLang="ja-JP" sz="4000" dirty="0">
              <a:solidFill>
                <a:srgbClr val="FF0000"/>
              </a:solidFill>
              <a:latin typeface="Arial" pitchFamily="34" charset="0"/>
              <a:ea typeface="ＭＳ Ｐゴシック" pitchFamily="50" charset="-128"/>
            </a:endParaRPr>
          </a:p>
        </p:txBody>
      </p:sp>
    </p:spTree>
    <p:extLst>
      <p:ext uri="{BB962C8B-B14F-4D97-AF65-F5344CB8AC3E}">
        <p14:creationId xmlns:p14="http://schemas.microsoft.com/office/powerpoint/2010/main" val="3598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3474" name="Line 11"/>
          <p:cNvSpPr>
            <a:spLocks noChangeShapeType="1"/>
          </p:cNvSpPr>
          <p:nvPr/>
        </p:nvSpPr>
        <p:spPr bwMode="auto">
          <a:xfrm>
            <a:off x="1084268" y="2214572"/>
            <a:ext cx="871537" cy="1068387"/>
          </a:xfrm>
          <a:prstGeom prst="line">
            <a:avLst/>
          </a:prstGeom>
          <a:noFill/>
          <a:ln w="9525">
            <a:solidFill>
              <a:schemeClr val="bg1"/>
            </a:solidFill>
            <a:round/>
            <a:headEnd/>
            <a:tailEnd/>
          </a:ln>
        </p:spPr>
        <p:txBody>
          <a:bodyPr/>
          <a:lstStyle/>
          <a:p>
            <a:pPr defTabSz="914400" fontAlgn="base">
              <a:spcBef>
                <a:spcPct val="0"/>
              </a:spcBef>
              <a:spcAft>
                <a:spcPct val="0"/>
              </a:spcAft>
              <a:defRPr/>
            </a:pPr>
            <a:endParaRPr kumimoji="1" lang="ja-JP" altLang="en-US">
              <a:solidFill>
                <a:srgbClr val="000000"/>
              </a:solidFill>
              <a:latin typeface="Arial" panose="020B0604020202020204" pitchFamily="34" charset="0"/>
              <a:ea typeface="ＭＳ Ｐゴシック" panose="020B0600070205080204" pitchFamily="50" charset="-128"/>
            </a:endParaRPr>
          </a:p>
        </p:txBody>
      </p:sp>
      <p:grpSp>
        <p:nvGrpSpPr>
          <p:cNvPr id="1513475" name="Group 3"/>
          <p:cNvGrpSpPr>
            <a:grpSpLocks/>
          </p:cNvGrpSpPr>
          <p:nvPr/>
        </p:nvGrpSpPr>
        <p:grpSpPr bwMode="auto">
          <a:xfrm>
            <a:off x="1520825" y="492127"/>
            <a:ext cx="7029450" cy="1646238"/>
            <a:chOff x="718" y="1767"/>
            <a:chExt cx="4428" cy="1037"/>
          </a:xfrm>
        </p:grpSpPr>
        <p:graphicFrame>
          <p:nvGraphicFramePr>
            <p:cNvPr id="1513476" name="Object 4"/>
            <p:cNvGraphicFramePr>
              <a:graphicFrameLocks noChangeAspect="1"/>
            </p:cNvGraphicFramePr>
            <p:nvPr/>
          </p:nvGraphicFramePr>
          <p:xfrm>
            <a:off x="718" y="1767"/>
            <a:ext cx="2040" cy="629"/>
          </p:xfrm>
          <a:graphic>
            <a:graphicData uri="http://schemas.openxmlformats.org/presentationml/2006/ole">
              <mc:AlternateContent xmlns:mc="http://schemas.openxmlformats.org/markup-compatibility/2006">
                <mc:Choice xmlns:v="urn:schemas-microsoft-com:vml" Requires="v">
                  <p:oleObj name="Drawing" r:id="rId2" imgW="3591000" imgH="1107000" progId="">
                    <p:embed/>
                  </p:oleObj>
                </mc:Choice>
                <mc:Fallback>
                  <p:oleObj name="Drawing" r:id="rId2" imgW="3591000" imgH="1107000" progId="">
                    <p:embed/>
                    <p:pic>
                      <p:nvPicPr>
                        <p:cNvPr id="15134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 y="1767"/>
                          <a:ext cx="2040" cy="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13477" name="Text Box 38"/>
            <p:cNvSpPr txBox="1">
              <a:spLocks noChangeArrowheads="1"/>
            </p:cNvSpPr>
            <p:nvPr/>
          </p:nvSpPr>
          <p:spPr bwMode="auto">
            <a:xfrm>
              <a:off x="1064" y="2513"/>
              <a:ext cx="1280" cy="291"/>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kumimoji="1" lang="ja-JP" altLang="en-US" sz="2400">
                  <a:solidFill>
                    <a:srgbClr val="000000"/>
                  </a:solidFill>
                  <a:latin typeface="Arial" panose="020B0604020202020204" pitchFamily="34" charset="0"/>
                  <a:ea typeface="ＭＳ ゴシック" pitchFamily="49" charset="-128"/>
                </a:rPr>
                <a:t>健康なメダカ</a:t>
              </a:r>
            </a:p>
          </p:txBody>
        </p:sp>
        <p:sp>
          <p:nvSpPr>
            <p:cNvPr id="1513478" name="Text Box 39"/>
            <p:cNvSpPr txBox="1">
              <a:spLocks noChangeArrowheads="1"/>
            </p:cNvSpPr>
            <p:nvPr/>
          </p:nvSpPr>
          <p:spPr bwMode="auto">
            <a:xfrm>
              <a:off x="3342" y="2513"/>
              <a:ext cx="1473" cy="291"/>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kumimoji="1" lang="ja-JP" altLang="en-US" sz="2400">
                  <a:solidFill>
                    <a:srgbClr val="000000"/>
                  </a:solidFill>
                  <a:latin typeface="Arial" panose="020B0604020202020204" pitchFamily="34" charset="0"/>
                  <a:ea typeface="ＭＳ ゴシック" pitchFamily="49" charset="-128"/>
                </a:rPr>
                <a:t>不健康なメダカ</a:t>
              </a:r>
            </a:p>
          </p:txBody>
        </p:sp>
        <p:graphicFrame>
          <p:nvGraphicFramePr>
            <p:cNvPr id="1513479" name="Object 7"/>
            <p:cNvGraphicFramePr>
              <a:graphicFrameLocks noChangeAspect="1"/>
            </p:cNvGraphicFramePr>
            <p:nvPr/>
          </p:nvGraphicFramePr>
          <p:xfrm>
            <a:off x="3106" y="1767"/>
            <a:ext cx="2040" cy="548"/>
          </p:xfrm>
          <a:graphic>
            <a:graphicData uri="http://schemas.openxmlformats.org/presentationml/2006/ole">
              <mc:AlternateContent xmlns:mc="http://schemas.openxmlformats.org/markup-compatibility/2006">
                <mc:Choice xmlns:v="urn:schemas-microsoft-com:vml" Requires="v">
                  <p:oleObj name="Drawing" r:id="rId4" imgW="3519000" imgH="945000" progId="">
                    <p:embed/>
                  </p:oleObj>
                </mc:Choice>
                <mc:Fallback>
                  <p:oleObj name="Drawing" r:id="rId4" imgW="3519000" imgH="945000" progId="">
                    <p:embed/>
                    <p:pic>
                      <p:nvPicPr>
                        <p:cNvPr id="151347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6" y="1767"/>
                          <a:ext cx="2040" cy="5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513480" name="Text Box 8"/>
          <p:cNvSpPr txBox="1">
            <a:spLocks noChangeArrowheads="1"/>
          </p:cNvSpPr>
          <p:nvPr/>
        </p:nvSpPr>
        <p:spPr bwMode="auto">
          <a:xfrm>
            <a:off x="920553" y="2492376"/>
            <a:ext cx="8032968" cy="3539430"/>
          </a:xfrm>
          <a:prstGeom prst="rect">
            <a:avLst/>
          </a:prstGeom>
          <a:noFill/>
          <a:ln w="9525">
            <a:noFill/>
            <a:miter lim="800000"/>
            <a:headEnd/>
            <a:tailEnd/>
          </a:ln>
          <a:effectLst/>
        </p:spPr>
        <p:txBody>
          <a:bodyPr wrap="none">
            <a:spAutoFit/>
          </a:bodyPr>
          <a:lstStyle/>
          <a:p>
            <a:pPr defTabSz="914400" fontAlgn="base">
              <a:spcBef>
                <a:spcPct val="0"/>
              </a:spcBef>
              <a:spcAft>
                <a:spcPct val="0"/>
              </a:spcAft>
              <a:defRPr/>
            </a:pPr>
            <a:r>
              <a:rPr kumimoji="1" lang="ja-JP" altLang="en-US" sz="1600" b="1" dirty="0">
                <a:solidFill>
                  <a:srgbClr val="000000"/>
                </a:solidFill>
                <a:latin typeface="Arial" panose="020B0604020202020204" pitchFamily="34" charset="0"/>
                <a:ea typeface="ＭＳ Ｐゴシック" panose="020B0600070205080204" pitchFamily="50" charset="-128"/>
              </a:rPr>
              <a:t>外見、色彩に関する指標：</a:t>
            </a:r>
          </a:p>
          <a:p>
            <a:pPr defTabSz="914400" fontAlgn="base">
              <a:spcBef>
                <a:spcPct val="0"/>
              </a:spcBef>
              <a:spcAft>
                <a:spcPct val="0"/>
              </a:spcAft>
              <a:defRPr/>
            </a:pPr>
            <a:endParaRPr kumimoji="1" lang="ja-JP" altLang="en-US" sz="1600" dirty="0">
              <a:solidFill>
                <a:srgbClr val="000000"/>
              </a:solidFill>
              <a:latin typeface="Arial" panose="020B0604020202020204" pitchFamily="34" charset="0"/>
              <a:ea typeface="ＭＳ Ｐゴシック" panose="020B0600070205080204" pitchFamily="50" charset="-128"/>
            </a:endParaRP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（重症、近いうちに死亡することが予想される＝明らかに問題である）</a:t>
            </a: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体躯が不透明。</a:t>
            </a: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体躯の色が白い。</a:t>
            </a: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鰭がぼろぼろ。</a:t>
            </a:r>
          </a:p>
          <a:p>
            <a:pPr defTabSz="914400" fontAlgn="base">
              <a:spcBef>
                <a:spcPct val="0"/>
              </a:spcBef>
              <a:spcAft>
                <a:spcPct val="0"/>
              </a:spcAft>
              <a:defRPr/>
            </a:pPr>
            <a:endParaRPr kumimoji="1" lang="ja-JP" altLang="en-US" sz="1600" dirty="0">
              <a:solidFill>
                <a:srgbClr val="000000"/>
              </a:solidFill>
              <a:latin typeface="Arial" panose="020B0604020202020204" pitchFamily="34" charset="0"/>
              <a:ea typeface="ＭＳ Ｐゴシック" panose="020B0600070205080204" pitchFamily="50" charset="-128"/>
            </a:endParaRP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（軽症、すぐに死亡することはない＝若干の問題がある）</a:t>
            </a: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鰭が開いていない、鰭が閉じている。</a:t>
            </a: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ただし、鰭の状態はメダカの緊張度合いにも影響されるために、外見のみから軽症の場合を</a:t>
            </a: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判断することは困難である。</a:t>
            </a:r>
          </a:p>
          <a:p>
            <a:pPr defTabSz="914400" fontAlgn="base">
              <a:spcBef>
                <a:spcPct val="0"/>
              </a:spcBef>
              <a:spcAft>
                <a:spcPct val="0"/>
              </a:spcAft>
              <a:defRPr/>
            </a:pPr>
            <a:endParaRPr kumimoji="1" lang="ja-JP" altLang="en-US" sz="1600" dirty="0">
              <a:solidFill>
                <a:srgbClr val="000000"/>
              </a:solidFill>
              <a:latin typeface="Arial" panose="020B0604020202020204" pitchFamily="34" charset="0"/>
              <a:ea typeface="ＭＳ Ｐゴシック" panose="020B0600070205080204" pitchFamily="50" charset="-128"/>
            </a:endParaRP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（問題ない＝健康である）</a:t>
            </a:r>
          </a:p>
          <a:p>
            <a:pPr defTabSz="914400" fontAlgn="base">
              <a:spcBef>
                <a:spcPct val="0"/>
              </a:spcBef>
              <a:spcAft>
                <a:spcPct val="0"/>
              </a:spcAft>
              <a:defRPr/>
            </a:pPr>
            <a:r>
              <a:rPr kumimoji="1" lang="ja-JP" altLang="en-US" sz="1600" dirty="0">
                <a:solidFill>
                  <a:srgbClr val="000000"/>
                </a:solidFill>
                <a:latin typeface="Arial" panose="020B0604020202020204" pitchFamily="34" charset="0"/>
                <a:ea typeface="ＭＳ Ｐゴシック" panose="020B0600070205080204" pitchFamily="50" charset="-128"/>
              </a:rPr>
              <a:t>上記のような症状が認められない</a:t>
            </a:r>
          </a:p>
        </p:txBody>
      </p:sp>
      <p:sp>
        <p:nvSpPr>
          <p:cNvPr id="2" name="テキスト ボックス 1"/>
          <p:cNvSpPr txBox="1"/>
          <p:nvPr/>
        </p:nvSpPr>
        <p:spPr>
          <a:xfrm>
            <a:off x="5439271" y="2204587"/>
            <a:ext cx="2983509" cy="769441"/>
          </a:xfrm>
          <a:prstGeom prst="rect">
            <a:avLst/>
          </a:prstGeom>
          <a:solidFill>
            <a:schemeClr val="bg1"/>
          </a:solidFill>
        </p:spPr>
        <p:txBody>
          <a:bodyPr wrap="none" rtlCol="0">
            <a:spAutoFit/>
          </a:bodyPr>
          <a:lstStyle/>
          <a:p>
            <a:pPr defTabSz="914400" fontAlgn="base">
              <a:spcBef>
                <a:spcPct val="0"/>
              </a:spcBef>
              <a:spcAft>
                <a:spcPct val="0"/>
              </a:spcAft>
              <a:defRPr/>
            </a:pPr>
            <a:r>
              <a:rPr kumimoji="1" lang="ja-JP" altLang="en-US" sz="4400" b="1" dirty="0">
                <a:solidFill>
                  <a:srgbClr val="FF0000"/>
                </a:solidFill>
                <a:latin typeface="Arial" panose="020B0604020202020204" pitchFamily="34" charset="0"/>
                <a:ea typeface="ＭＳ Ｐゴシック" panose="020B0600070205080204" pitchFamily="50" charset="-128"/>
              </a:rPr>
              <a:t>顔色が悪い</a:t>
            </a:r>
          </a:p>
        </p:txBody>
      </p:sp>
    </p:spTree>
    <p:extLst>
      <p:ext uri="{BB962C8B-B14F-4D97-AF65-F5344CB8AC3E}">
        <p14:creationId xmlns:p14="http://schemas.microsoft.com/office/powerpoint/2010/main" val="57372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8370" name="Line 11"/>
          <p:cNvSpPr>
            <a:spLocks noChangeShapeType="1"/>
          </p:cNvSpPr>
          <p:nvPr/>
        </p:nvSpPr>
        <p:spPr bwMode="auto">
          <a:xfrm>
            <a:off x="1084264" y="2214564"/>
            <a:ext cx="871537" cy="10683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kumimoji="1" lang="ja-JP" altLang="en-US" sz="1600">
              <a:solidFill>
                <a:srgbClr val="FFFFFF"/>
              </a:solidFill>
              <a:latin typeface="Times New Roman" panose="02020603050405020304" pitchFamily="18" charset="0"/>
              <a:ea typeface="HG丸ｺﾞｼｯｸM-PRO" panose="020F0600000000000000" pitchFamily="50" charset="-128"/>
            </a:endParaRPr>
          </a:p>
        </p:txBody>
      </p:sp>
      <p:grpSp>
        <p:nvGrpSpPr>
          <p:cNvPr id="698371" name="Group 3"/>
          <p:cNvGrpSpPr>
            <a:grpSpLocks/>
          </p:cNvGrpSpPr>
          <p:nvPr/>
        </p:nvGrpSpPr>
        <p:grpSpPr bwMode="auto">
          <a:xfrm>
            <a:off x="1520825" y="492125"/>
            <a:ext cx="7029450" cy="1646238"/>
            <a:chOff x="718" y="1767"/>
            <a:chExt cx="4428" cy="1037"/>
          </a:xfrm>
        </p:grpSpPr>
        <p:graphicFrame>
          <p:nvGraphicFramePr>
            <p:cNvPr id="698373" name="Object 2"/>
            <p:cNvGraphicFramePr>
              <a:graphicFrameLocks noChangeAspect="1"/>
            </p:cNvGraphicFramePr>
            <p:nvPr/>
          </p:nvGraphicFramePr>
          <p:xfrm>
            <a:off x="718" y="1767"/>
            <a:ext cx="2040" cy="629"/>
          </p:xfrm>
          <a:graphic>
            <a:graphicData uri="http://schemas.openxmlformats.org/presentationml/2006/ole">
              <mc:AlternateContent xmlns:mc="http://schemas.openxmlformats.org/markup-compatibility/2006">
                <mc:Choice xmlns:v="urn:schemas-microsoft-com:vml" Requires="v">
                  <p:oleObj name="Drawing" r:id="rId2" imgW="3800475" imgH="1171575" progId="">
                    <p:embed/>
                  </p:oleObj>
                </mc:Choice>
                <mc:Fallback>
                  <p:oleObj name="Drawing" r:id="rId2" imgW="3800475" imgH="1171575" progId="">
                    <p:embed/>
                    <p:pic>
                      <p:nvPicPr>
                        <p:cNvPr id="69837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 y="1767"/>
                          <a:ext cx="2040" cy="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8374" name="Text Box 38"/>
            <p:cNvSpPr txBox="1">
              <a:spLocks noChangeArrowheads="1"/>
            </p:cNvSpPr>
            <p:nvPr/>
          </p:nvSpPr>
          <p:spPr bwMode="auto">
            <a:xfrm>
              <a:off x="1064" y="2513"/>
              <a:ext cx="12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9pPr>
            </a:lstStyle>
            <a:p>
              <a:pPr defTabSz="914400" fontAlgn="base">
                <a:spcBef>
                  <a:spcPct val="0"/>
                </a:spcBef>
                <a:spcAft>
                  <a:spcPct val="0"/>
                </a:spcAft>
                <a:buNone/>
                <a:defRPr/>
              </a:pPr>
              <a:r>
                <a:rPr lang="ja-JP" altLang="en-US" sz="2400">
                  <a:solidFill>
                    <a:srgbClr val="000000"/>
                  </a:solidFill>
                  <a:latin typeface="Arial" panose="020B0604020202020204" pitchFamily="34" charset="0"/>
                  <a:ea typeface="ＭＳ ゴシック" panose="020B0609070205080204" pitchFamily="49" charset="-128"/>
                </a:rPr>
                <a:t>健康なメダカ</a:t>
              </a:r>
            </a:p>
          </p:txBody>
        </p:sp>
        <p:sp>
          <p:nvSpPr>
            <p:cNvPr id="698375" name="Text Box 39"/>
            <p:cNvSpPr txBox="1">
              <a:spLocks noChangeArrowheads="1"/>
            </p:cNvSpPr>
            <p:nvPr/>
          </p:nvSpPr>
          <p:spPr bwMode="auto">
            <a:xfrm>
              <a:off x="3342" y="2513"/>
              <a:ext cx="147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9pPr>
            </a:lstStyle>
            <a:p>
              <a:pPr defTabSz="914400" fontAlgn="base">
                <a:spcBef>
                  <a:spcPct val="0"/>
                </a:spcBef>
                <a:spcAft>
                  <a:spcPct val="0"/>
                </a:spcAft>
                <a:buNone/>
                <a:defRPr/>
              </a:pPr>
              <a:r>
                <a:rPr lang="ja-JP" altLang="en-US" sz="2400">
                  <a:solidFill>
                    <a:srgbClr val="000000"/>
                  </a:solidFill>
                  <a:latin typeface="Arial" panose="020B0604020202020204" pitchFamily="34" charset="0"/>
                  <a:ea typeface="ＭＳ ゴシック" panose="020B0609070205080204" pitchFamily="49" charset="-128"/>
                </a:rPr>
                <a:t>不健康なメダカ</a:t>
              </a:r>
            </a:p>
          </p:txBody>
        </p:sp>
        <p:graphicFrame>
          <p:nvGraphicFramePr>
            <p:cNvPr id="698376" name="Object 3"/>
            <p:cNvGraphicFramePr>
              <a:graphicFrameLocks noChangeAspect="1"/>
            </p:cNvGraphicFramePr>
            <p:nvPr/>
          </p:nvGraphicFramePr>
          <p:xfrm>
            <a:off x="3106" y="1767"/>
            <a:ext cx="2040" cy="548"/>
          </p:xfrm>
          <a:graphic>
            <a:graphicData uri="http://schemas.openxmlformats.org/presentationml/2006/ole">
              <mc:AlternateContent xmlns:mc="http://schemas.openxmlformats.org/markup-compatibility/2006">
                <mc:Choice xmlns:v="urn:schemas-microsoft-com:vml" Requires="v">
                  <p:oleObj name="Drawing" r:id="rId4" imgW="3724275" imgH="1000125" progId="">
                    <p:embed/>
                  </p:oleObj>
                </mc:Choice>
                <mc:Fallback>
                  <p:oleObj name="Drawing" r:id="rId4" imgW="3724275" imgH="1000125" progId="">
                    <p:embed/>
                    <p:pic>
                      <p:nvPicPr>
                        <p:cNvPr id="69837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6" y="1767"/>
                          <a:ext cx="2040"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98372" name="Text Box 8"/>
          <p:cNvSpPr txBox="1">
            <a:spLocks noChangeArrowheads="1"/>
          </p:cNvSpPr>
          <p:nvPr/>
        </p:nvSpPr>
        <p:spPr bwMode="auto">
          <a:xfrm>
            <a:off x="919164" y="2492375"/>
            <a:ext cx="828198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ＭＳ Ｐゴシック" panose="020B0600070205080204" pitchFamily="50" charset="-128"/>
              </a:defRPr>
            </a:lvl9pPr>
          </a:lstStyle>
          <a:p>
            <a:pPr defTabSz="914400" fontAlgn="base">
              <a:spcBef>
                <a:spcPct val="0"/>
              </a:spcBef>
              <a:spcAft>
                <a:spcPct val="0"/>
              </a:spcAft>
              <a:buNone/>
              <a:defRPr/>
            </a:pPr>
            <a:r>
              <a:rPr lang="ja-JP" altLang="en-US" sz="1600" b="1">
                <a:solidFill>
                  <a:srgbClr val="000000"/>
                </a:solidFill>
                <a:latin typeface="Arial" panose="020B0604020202020204" pitchFamily="34" charset="0"/>
              </a:rPr>
              <a:t>行動、動作に関する指標：</a:t>
            </a:r>
          </a:p>
          <a:p>
            <a:pPr defTabSz="914400" fontAlgn="base">
              <a:spcBef>
                <a:spcPct val="0"/>
              </a:spcBef>
              <a:spcAft>
                <a:spcPct val="0"/>
              </a:spcAft>
              <a:buNone/>
              <a:defRPr/>
            </a:pPr>
            <a:endParaRPr lang="ja-JP" altLang="en-US" sz="1600" b="1">
              <a:solidFill>
                <a:srgbClr val="000000"/>
              </a:solidFill>
              <a:latin typeface="Arial" panose="020B0604020202020204" pitchFamily="34" charset="0"/>
            </a:endParaRPr>
          </a:p>
          <a:p>
            <a:pPr defTabSz="914400" fontAlgn="base">
              <a:spcBef>
                <a:spcPct val="0"/>
              </a:spcBef>
              <a:spcAft>
                <a:spcPct val="0"/>
              </a:spcAft>
              <a:buNone/>
              <a:defRPr/>
            </a:pPr>
            <a:r>
              <a:rPr lang="ja-JP" altLang="en-US" sz="1600">
                <a:solidFill>
                  <a:srgbClr val="000000"/>
                </a:solidFill>
                <a:latin typeface="Arial" panose="020B0604020202020204" pitchFamily="34" charset="0"/>
              </a:rPr>
              <a:t>（重症、近いうちに死亡することが予想される＝明らかに問題である）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尻尾をふるような、体躯をくねらせる泳ぎ方をする。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胸鰭の動かし方がパタパタ（</a:t>
            </a:r>
            <a:r>
              <a:rPr lang="en-US" altLang="ja-JP" sz="1600">
                <a:solidFill>
                  <a:srgbClr val="000000"/>
                </a:solidFill>
                <a:latin typeface="Arial" panose="020B0604020202020204" pitchFamily="34" charset="0"/>
              </a:rPr>
              <a:t>or </a:t>
            </a:r>
            <a:r>
              <a:rPr lang="ja-JP" altLang="en-US" sz="1600">
                <a:solidFill>
                  <a:srgbClr val="000000"/>
                </a:solidFill>
                <a:latin typeface="Arial" panose="020B0604020202020204" pitchFamily="34" charset="0"/>
              </a:rPr>
              <a:t>バタバタ）している。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静止（ホバリング）ができず、ポジションが流れる。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俊敏な動きができない。</a:t>
            </a:r>
          </a:p>
          <a:p>
            <a:pPr defTabSz="914400" fontAlgn="base">
              <a:spcBef>
                <a:spcPct val="0"/>
              </a:spcBef>
              <a:spcAft>
                <a:spcPct val="0"/>
              </a:spcAft>
              <a:buNone/>
              <a:defRPr/>
            </a:pPr>
            <a:r>
              <a:rPr lang="ja-JP" altLang="en-US" sz="1600">
                <a:solidFill>
                  <a:srgbClr val="000000"/>
                </a:solidFill>
                <a:latin typeface="Arial" panose="020B0604020202020204" pitchFamily="34" charset="0"/>
              </a:rPr>
              <a:t>底にじっとしている。</a:t>
            </a:r>
          </a:p>
          <a:p>
            <a:pPr defTabSz="914400" fontAlgn="base">
              <a:spcBef>
                <a:spcPct val="0"/>
              </a:spcBef>
              <a:spcAft>
                <a:spcPct val="0"/>
              </a:spcAft>
              <a:buNone/>
              <a:defRPr/>
            </a:pPr>
            <a:endParaRPr lang="ja-JP" altLang="en-US" sz="1600">
              <a:solidFill>
                <a:srgbClr val="000000"/>
              </a:solidFill>
              <a:latin typeface="Arial" panose="020B0604020202020204" pitchFamily="34" charset="0"/>
            </a:endParaRPr>
          </a:p>
          <a:p>
            <a:pPr defTabSz="914400" fontAlgn="base">
              <a:spcBef>
                <a:spcPct val="0"/>
              </a:spcBef>
              <a:spcAft>
                <a:spcPct val="0"/>
              </a:spcAft>
              <a:buNone/>
              <a:defRPr/>
            </a:pPr>
            <a:r>
              <a:rPr lang="ja-JP" altLang="en-US" sz="1600">
                <a:solidFill>
                  <a:srgbClr val="000000"/>
                </a:solidFill>
                <a:latin typeface="Arial" panose="020B0604020202020204" pitchFamily="34" charset="0"/>
              </a:rPr>
              <a:t>（軽症、すぐに死亡することはない＝若干の問題がある）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鰭が開いていない、鰭が閉じている。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体躯を水平に保つことができず、頭部を上あるいは下に向けて斜めに泳ぐ。</a:t>
            </a:r>
          </a:p>
          <a:p>
            <a:pPr defTabSz="914400" fontAlgn="base">
              <a:spcBef>
                <a:spcPct val="0"/>
              </a:spcBef>
              <a:spcAft>
                <a:spcPct val="0"/>
              </a:spcAft>
              <a:buNone/>
              <a:defRPr/>
            </a:pPr>
            <a:r>
              <a:rPr lang="ja-JP" altLang="en-US" sz="1600">
                <a:solidFill>
                  <a:srgbClr val="000000"/>
                </a:solidFill>
                <a:latin typeface="Arial" panose="020B0604020202020204" pitchFamily="34" charset="0"/>
              </a:rPr>
              <a:t>落ち着きがない泳ぎ方をする。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呼吸が速い（荒い）。</a:t>
            </a:r>
          </a:p>
          <a:p>
            <a:pPr defTabSz="914400" fontAlgn="base">
              <a:spcBef>
                <a:spcPct val="0"/>
              </a:spcBef>
              <a:spcAft>
                <a:spcPct val="0"/>
              </a:spcAft>
              <a:buNone/>
              <a:defRPr/>
            </a:pPr>
            <a:endParaRPr lang="ja-JP" altLang="en-US" sz="1600">
              <a:solidFill>
                <a:srgbClr val="000000"/>
              </a:solidFill>
              <a:latin typeface="Arial" panose="020B0604020202020204" pitchFamily="34" charset="0"/>
            </a:endParaRPr>
          </a:p>
          <a:p>
            <a:pPr defTabSz="914400" fontAlgn="base">
              <a:spcBef>
                <a:spcPct val="0"/>
              </a:spcBef>
              <a:spcAft>
                <a:spcPct val="0"/>
              </a:spcAft>
              <a:buNone/>
              <a:defRPr/>
            </a:pPr>
            <a:r>
              <a:rPr lang="ja-JP" altLang="en-US" sz="1600">
                <a:solidFill>
                  <a:srgbClr val="000000"/>
                </a:solidFill>
                <a:latin typeface="Arial" panose="020B0604020202020204" pitchFamily="34" charset="0"/>
              </a:rPr>
              <a:t>（問題ない＝健康である）</a:t>
            </a:r>
          </a:p>
          <a:p>
            <a:pPr defTabSz="914400" fontAlgn="base">
              <a:spcBef>
                <a:spcPct val="0"/>
              </a:spcBef>
              <a:spcAft>
                <a:spcPct val="0"/>
              </a:spcAft>
              <a:buNone/>
              <a:defRPr/>
            </a:pPr>
            <a:r>
              <a:rPr lang="ja-JP" altLang="en-US" sz="1600">
                <a:solidFill>
                  <a:srgbClr val="000000"/>
                </a:solidFill>
                <a:latin typeface="Arial" panose="020B0604020202020204" pitchFamily="34" charset="0"/>
              </a:rPr>
              <a:t>上記のような行動・動作が認められない</a:t>
            </a:r>
          </a:p>
        </p:txBody>
      </p:sp>
      <p:sp>
        <p:nvSpPr>
          <p:cNvPr id="9" name="テキスト ボックス 8"/>
          <p:cNvSpPr txBox="1"/>
          <p:nvPr/>
        </p:nvSpPr>
        <p:spPr>
          <a:xfrm>
            <a:off x="4729942" y="2419205"/>
            <a:ext cx="4402167" cy="769441"/>
          </a:xfrm>
          <a:prstGeom prst="rect">
            <a:avLst/>
          </a:prstGeom>
          <a:solidFill>
            <a:schemeClr val="bg1"/>
          </a:solidFill>
        </p:spPr>
        <p:txBody>
          <a:bodyPr wrap="none" rtlCol="0">
            <a:spAutoFit/>
          </a:bodyPr>
          <a:lstStyle/>
          <a:p>
            <a:pPr defTabSz="914400" fontAlgn="base">
              <a:spcBef>
                <a:spcPct val="0"/>
              </a:spcBef>
              <a:spcAft>
                <a:spcPct val="0"/>
              </a:spcAft>
              <a:defRPr/>
            </a:pPr>
            <a:r>
              <a:rPr kumimoji="1" lang="ja-JP" altLang="en-US" sz="4400" b="1" dirty="0">
                <a:solidFill>
                  <a:srgbClr val="FF0000"/>
                </a:solidFill>
                <a:latin typeface="Arial" panose="020B0604020202020204" pitchFamily="34" charset="0"/>
                <a:ea typeface="ＭＳ Ｐゴシック" panose="020B0600070205080204" pitchFamily="50" charset="-128"/>
              </a:rPr>
              <a:t>動きにキレがない</a:t>
            </a:r>
          </a:p>
        </p:txBody>
      </p:sp>
    </p:spTree>
    <p:extLst>
      <p:ext uri="{BB962C8B-B14F-4D97-AF65-F5344CB8AC3E}">
        <p14:creationId xmlns:p14="http://schemas.microsoft.com/office/powerpoint/2010/main" val="138370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Line 11"/>
          <p:cNvSpPr>
            <a:spLocks noChangeShapeType="1"/>
          </p:cNvSpPr>
          <p:nvPr/>
        </p:nvSpPr>
        <p:spPr bwMode="auto">
          <a:xfrm>
            <a:off x="1084264" y="2214564"/>
            <a:ext cx="871537" cy="10683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kumimoji="1" lang="ja-JP" altLang="en-US" b="1">
              <a:solidFill>
                <a:srgbClr val="000000"/>
              </a:solidFill>
              <a:latin typeface="Arial"/>
              <a:ea typeface="ＭＳ Ｐゴシック"/>
            </a:endParaRPr>
          </a:p>
        </p:txBody>
      </p:sp>
      <p:grpSp>
        <p:nvGrpSpPr>
          <p:cNvPr id="974851" name="Group 3"/>
          <p:cNvGrpSpPr>
            <a:grpSpLocks/>
          </p:cNvGrpSpPr>
          <p:nvPr/>
        </p:nvGrpSpPr>
        <p:grpSpPr bwMode="auto">
          <a:xfrm>
            <a:off x="1520825" y="492126"/>
            <a:ext cx="7029450" cy="1641475"/>
            <a:chOff x="718" y="1767"/>
            <a:chExt cx="4428" cy="1034"/>
          </a:xfrm>
        </p:grpSpPr>
        <p:graphicFrame>
          <p:nvGraphicFramePr>
            <p:cNvPr id="974857" name="Object 4"/>
            <p:cNvGraphicFramePr>
              <a:graphicFrameLocks noChangeAspect="1"/>
            </p:cNvGraphicFramePr>
            <p:nvPr/>
          </p:nvGraphicFramePr>
          <p:xfrm>
            <a:off x="718" y="1767"/>
            <a:ext cx="2040" cy="629"/>
          </p:xfrm>
          <a:graphic>
            <a:graphicData uri="http://schemas.openxmlformats.org/presentationml/2006/ole">
              <mc:AlternateContent xmlns:mc="http://schemas.openxmlformats.org/markup-compatibility/2006">
                <mc:Choice xmlns:v="urn:schemas-microsoft-com:vml" Requires="v">
                  <p:oleObj name="Drawing" r:id="rId2" imgW="3591000" imgH="1107000" progId="Canvas.Drawing.9">
                    <p:embed/>
                  </p:oleObj>
                </mc:Choice>
                <mc:Fallback>
                  <p:oleObj name="Drawing" r:id="rId2" imgW="3591000" imgH="1107000" progId="Canvas.Drawing.9">
                    <p:embed/>
                    <p:pic>
                      <p:nvPicPr>
                        <p:cNvPr id="974857"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 y="1767"/>
                          <a:ext cx="2040" cy="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4858" name="Text Box 38"/>
            <p:cNvSpPr txBox="1">
              <a:spLocks noChangeArrowheads="1"/>
            </p:cNvSpPr>
            <p:nvPr/>
          </p:nvSpPr>
          <p:spPr bwMode="auto">
            <a:xfrm>
              <a:off x="1064" y="2513"/>
              <a:ext cx="12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r>
                <a:rPr lang="ja-JP" altLang="en-US" sz="2400">
                  <a:solidFill>
                    <a:srgbClr val="000000"/>
                  </a:solidFill>
                  <a:ea typeface="ＭＳ ゴシック" panose="020B0609070205080204" pitchFamily="49" charset="-128"/>
                </a:rPr>
                <a:t>健康なメダカ</a:t>
              </a:r>
            </a:p>
          </p:txBody>
        </p:sp>
        <p:sp>
          <p:nvSpPr>
            <p:cNvPr id="974859" name="Text Box 39"/>
            <p:cNvSpPr txBox="1">
              <a:spLocks noChangeArrowheads="1"/>
            </p:cNvSpPr>
            <p:nvPr/>
          </p:nvSpPr>
          <p:spPr bwMode="auto">
            <a:xfrm>
              <a:off x="3342" y="2513"/>
              <a:ext cx="14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r>
                <a:rPr lang="ja-JP" altLang="en-US" sz="2400">
                  <a:solidFill>
                    <a:srgbClr val="000000"/>
                  </a:solidFill>
                  <a:ea typeface="ＭＳ ゴシック" panose="020B0609070205080204" pitchFamily="49" charset="-128"/>
                </a:rPr>
                <a:t>不健康なメダカ</a:t>
              </a:r>
            </a:p>
          </p:txBody>
        </p:sp>
        <p:graphicFrame>
          <p:nvGraphicFramePr>
            <p:cNvPr id="974860" name="Object 7"/>
            <p:cNvGraphicFramePr>
              <a:graphicFrameLocks noChangeAspect="1"/>
            </p:cNvGraphicFramePr>
            <p:nvPr/>
          </p:nvGraphicFramePr>
          <p:xfrm>
            <a:off x="3106" y="1767"/>
            <a:ext cx="2040" cy="548"/>
          </p:xfrm>
          <a:graphic>
            <a:graphicData uri="http://schemas.openxmlformats.org/presentationml/2006/ole">
              <mc:AlternateContent xmlns:mc="http://schemas.openxmlformats.org/markup-compatibility/2006">
                <mc:Choice xmlns:v="urn:schemas-microsoft-com:vml" Requires="v">
                  <p:oleObj name="Drawing" r:id="rId4" imgW="3519000" imgH="945000" progId="Canvas.Drawing.9">
                    <p:embed/>
                  </p:oleObj>
                </mc:Choice>
                <mc:Fallback>
                  <p:oleObj name="Drawing" r:id="rId4" imgW="3519000" imgH="945000" progId="Canvas.Drawing.9">
                    <p:embed/>
                    <p:pic>
                      <p:nvPicPr>
                        <p:cNvPr id="97486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6" y="1767"/>
                          <a:ext cx="2040"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75464" name="Text Box 6"/>
          <p:cNvSpPr txBox="1">
            <a:spLocks noChangeArrowheads="1"/>
          </p:cNvSpPr>
          <p:nvPr/>
        </p:nvSpPr>
        <p:spPr bwMode="auto">
          <a:xfrm>
            <a:off x="1203326" y="4910139"/>
            <a:ext cx="8645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2400">
                <a:solidFill>
                  <a:srgbClr val="000000"/>
                </a:solidFill>
                <a:ea typeface="ＭＳ ゴシック" panose="020B0609070205080204" pitchFamily="49" charset="-128"/>
              </a:rPr>
              <a:t>動物は「動く物」であり、その心身の状態は</a:t>
            </a:r>
          </a:p>
          <a:p>
            <a:pPr fontAlgn="base">
              <a:spcBef>
                <a:spcPct val="0"/>
              </a:spcBef>
              <a:spcAft>
                <a:spcPct val="0"/>
              </a:spcAft>
              <a:buNone/>
              <a:defRPr/>
            </a:pPr>
            <a:r>
              <a:rPr lang="ja-JP" altLang="en-US" sz="2400">
                <a:solidFill>
                  <a:srgbClr val="000000"/>
                </a:solidFill>
                <a:ea typeface="ＭＳ ゴシック" panose="020B0609070205080204" pitchFamily="49" charset="-128"/>
              </a:rPr>
              <a:t>「動き」にもっとも鋭敏かつ顕著に表現される。</a:t>
            </a:r>
          </a:p>
        </p:txBody>
      </p:sp>
      <p:sp>
        <p:nvSpPr>
          <p:cNvPr id="275465" name="Text Box 37"/>
          <p:cNvSpPr txBox="1">
            <a:spLocks noChangeArrowheads="1"/>
          </p:cNvSpPr>
          <p:nvPr/>
        </p:nvSpPr>
        <p:spPr bwMode="auto">
          <a:xfrm>
            <a:off x="1550988" y="2551114"/>
            <a:ext cx="76755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r>
              <a:rPr lang="ja-JP" altLang="en-US" sz="2400">
                <a:solidFill>
                  <a:srgbClr val="000000"/>
                </a:solidFill>
                <a:ea typeface="ＭＳ ゴシック" panose="020B0609070205080204" pitchFamily="49" charset="-128"/>
              </a:rPr>
              <a:t>動物は「動いてなんぼ」。</a:t>
            </a:r>
          </a:p>
          <a:p>
            <a:pPr defTabSz="914400" fontAlgn="base">
              <a:spcBef>
                <a:spcPct val="0"/>
              </a:spcBef>
              <a:spcAft>
                <a:spcPct val="0"/>
              </a:spcAft>
              <a:buNone/>
              <a:defRPr/>
            </a:pPr>
            <a:r>
              <a:rPr lang="ja-JP" altLang="en-US" sz="2400">
                <a:solidFill>
                  <a:srgbClr val="000000"/>
                </a:solidFill>
                <a:ea typeface="ＭＳ ゴシック" panose="020B0609070205080204" pitchFamily="49" charset="-128"/>
              </a:rPr>
              <a:t>したがって、うまく動ければ、健康。</a:t>
            </a:r>
          </a:p>
          <a:p>
            <a:pPr defTabSz="914400" fontAlgn="base">
              <a:spcBef>
                <a:spcPct val="0"/>
              </a:spcBef>
              <a:spcAft>
                <a:spcPct val="0"/>
              </a:spcAft>
              <a:buNone/>
              <a:defRPr/>
            </a:pPr>
            <a:r>
              <a:rPr lang="ja-JP" altLang="en-US" sz="2400">
                <a:solidFill>
                  <a:srgbClr val="000000"/>
                </a:solidFill>
                <a:ea typeface="ＭＳ ゴシック" panose="020B0609070205080204" pitchFamily="49" charset="-128"/>
              </a:rPr>
              <a:t>　　　　　　うまく動けなければ、不健康。</a:t>
            </a:r>
          </a:p>
        </p:txBody>
      </p:sp>
      <p:grpSp>
        <p:nvGrpSpPr>
          <p:cNvPr id="3" name="Group 10"/>
          <p:cNvGrpSpPr>
            <a:grpSpLocks/>
          </p:cNvGrpSpPr>
          <p:nvPr/>
        </p:nvGrpSpPr>
        <p:grpSpPr bwMode="auto">
          <a:xfrm>
            <a:off x="4521200" y="4005263"/>
            <a:ext cx="255588" cy="576262"/>
            <a:chOff x="2764" y="2387"/>
            <a:chExt cx="161" cy="363"/>
          </a:xfrm>
        </p:grpSpPr>
        <p:sp>
          <p:nvSpPr>
            <p:cNvPr id="974855" name="Line 11"/>
            <p:cNvSpPr>
              <a:spLocks noChangeShapeType="1"/>
            </p:cNvSpPr>
            <p:nvPr/>
          </p:nvSpPr>
          <p:spPr bwMode="auto">
            <a:xfrm>
              <a:off x="2925" y="2387"/>
              <a:ext cx="0" cy="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kumimoji="1" lang="ja-JP" altLang="en-US" b="1">
                <a:solidFill>
                  <a:srgbClr val="000000"/>
                </a:solidFill>
                <a:latin typeface="Arial"/>
                <a:ea typeface="ＭＳ Ｐゴシック"/>
              </a:endParaRPr>
            </a:p>
          </p:txBody>
        </p:sp>
        <p:sp>
          <p:nvSpPr>
            <p:cNvPr id="974856" name="Line 12"/>
            <p:cNvSpPr>
              <a:spLocks noChangeShapeType="1"/>
            </p:cNvSpPr>
            <p:nvPr/>
          </p:nvSpPr>
          <p:spPr bwMode="auto">
            <a:xfrm>
              <a:off x="2764" y="2387"/>
              <a:ext cx="0" cy="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kumimoji="1" lang="ja-JP" altLang="en-US" b="1">
                <a:solidFill>
                  <a:srgbClr val="000000"/>
                </a:solidFill>
                <a:latin typeface="Arial"/>
                <a:ea typeface="ＭＳ Ｐゴシック"/>
              </a:endParaRPr>
            </a:p>
          </p:txBody>
        </p:sp>
      </p:grpSp>
    </p:spTree>
    <p:extLst>
      <p:ext uri="{BB962C8B-B14F-4D97-AF65-F5344CB8AC3E}">
        <p14:creationId xmlns:p14="http://schemas.microsoft.com/office/powerpoint/2010/main" val="3228743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5465"/>
                                        </p:tgtEl>
                                        <p:attrNameLst>
                                          <p:attrName>style.visibility</p:attrName>
                                        </p:attrNameLst>
                                      </p:cBhvr>
                                      <p:to>
                                        <p:strVal val="visible"/>
                                      </p:to>
                                    </p:set>
                                    <p:animEffect transition="in" filter="wipe(up)">
                                      <p:cBhvr>
                                        <p:cTn id="7" dur="500"/>
                                        <p:tgtEl>
                                          <p:spTgt spid="2754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5464"/>
                                        </p:tgtEl>
                                        <p:attrNameLst>
                                          <p:attrName>style.visibility</p:attrName>
                                        </p:attrNameLst>
                                      </p:cBhvr>
                                      <p:to>
                                        <p:strVal val="visible"/>
                                      </p:to>
                                    </p:set>
                                    <p:animEffect transition="in" filter="wipe(up)">
                                      <p:cBhvr>
                                        <p:cTn id="17" dur="500"/>
                                        <p:tgtEl>
                                          <p:spTgt spid="275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4" grpId="0"/>
      <p:bldP spid="27546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0740" name="Picture 4" descr="medaka"/>
          <p:cNvPicPr>
            <a:picLocks noChangeAspect="1" noChangeArrowheads="1"/>
          </p:cNvPicPr>
          <p:nvPr/>
        </p:nvPicPr>
        <p:blipFill>
          <a:blip r:embed="rId3" cstate="print"/>
          <a:srcRect/>
          <a:stretch>
            <a:fillRect/>
          </a:stretch>
        </p:blipFill>
        <p:spPr bwMode="auto">
          <a:xfrm>
            <a:off x="3008314" y="2352676"/>
            <a:ext cx="3959225" cy="2589213"/>
          </a:xfrm>
          <a:prstGeom prst="rect">
            <a:avLst/>
          </a:prstGeom>
          <a:noFill/>
        </p:spPr>
      </p:pic>
      <p:sp>
        <p:nvSpPr>
          <p:cNvPr id="1140741" name="Text Box 5"/>
          <p:cNvSpPr txBox="1">
            <a:spLocks noChangeArrowheads="1"/>
          </p:cNvSpPr>
          <p:nvPr/>
        </p:nvSpPr>
        <p:spPr bwMode="auto">
          <a:xfrm>
            <a:off x="2399076" y="5092700"/>
            <a:ext cx="4980851" cy="144655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kumimoji="1" lang="ja-JP" altLang="en-US" sz="2200">
                <a:solidFill>
                  <a:srgbClr val="000000"/>
                </a:solidFill>
                <a:latin typeface="Arial" pitchFamily="34" charset="0"/>
                <a:ea typeface="ＭＳ Ｐゴシック" pitchFamily="50" charset="-128"/>
              </a:rPr>
              <a:t>尾田正二</a:t>
            </a:r>
          </a:p>
          <a:p>
            <a:pPr algn="ctr" defTabSz="914400" fontAlgn="base">
              <a:spcBef>
                <a:spcPct val="0"/>
              </a:spcBef>
              <a:spcAft>
                <a:spcPct val="0"/>
              </a:spcAft>
              <a:defRPr/>
            </a:pPr>
            <a:r>
              <a:rPr kumimoji="1" lang="ja-JP" altLang="en-US" sz="2200">
                <a:solidFill>
                  <a:srgbClr val="000000"/>
                </a:solidFill>
                <a:latin typeface="Arial" pitchFamily="34" charset="0"/>
                <a:ea typeface="ＭＳ Ｐゴシック" pitchFamily="50" charset="-128"/>
              </a:rPr>
              <a:t>東京大学大学院新領域創成科学研究科</a:t>
            </a:r>
          </a:p>
          <a:p>
            <a:pPr algn="ctr" defTabSz="914400" fontAlgn="base">
              <a:spcBef>
                <a:spcPct val="0"/>
              </a:spcBef>
              <a:spcAft>
                <a:spcPct val="0"/>
              </a:spcAft>
              <a:defRPr/>
            </a:pPr>
            <a:r>
              <a:rPr kumimoji="1" lang="ja-JP" altLang="en-US" sz="2200">
                <a:solidFill>
                  <a:srgbClr val="000000"/>
                </a:solidFill>
                <a:latin typeface="Arial" pitchFamily="34" charset="0"/>
                <a:ea typeface="ＭＳ Ｐゴシック" pitchFamily="50" charset="-128"/>
              </a:rPr>
              <a:t>先端生命科学専攻</a:t>
            </a:r>
          </a:p>
          <a:p>
            <a:pPr algn="ctr" defTabSz="914400" fontAlgn="base">
              <a:spcBef>
                <a:spcPct val="0"/>
              </a:spcBef>
              <a:spcAft>
                <a:spcPct val="0"/>
              </a:spcAft>
              <a:defRPr/>
            </a:pPr>
            <a:r>
              <a:rPr kumimoji="1" lang="ja-JP" altLang="en-US" sz="2200">
                <a:solidFill>
                  <a:srgbClr val="000000"/>
                </a:solidFill>
                <a:latin typeface="Arial" pitchFamily="34" charset="0"/>
                <a:ea typeface="ＭＳ Ｐゴシック" pitchFamily="50" charset="-128"/>
              </a:rPr>
              <a:t>動物生殖システム分野</a:t>
            </a:r>
          </a:p>
        </p:txBody>
      </p:sp>
      <p:sp>
        <p:nvSpPr>
          <p:cNvPr id="1140742" name="Text Box 6"/>
          <p:cNvSpPr txBox="1">
            <a:spLocks noChangeArrowheads="1"/>
          </p:cNvSpPr>
          <p:nvPr/>
        </p:nvSpPr>
        <p:spPr bwMode="auto">
          <a:xfrm>
            <a:off x="593132" y="908720"/>
            <a:ext cx="8789586" cy="707886"/>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kumimoji="1" lang="ja-JP" altLang="en-US" sz="4000" dirty="0">
                <a:solidFill>
                  <a:srgbClr val="000000"/>
                </a:solidFill>
                <a:latin typeface="ＭＳ Ｐゴシック" pitchFamily="50" charset="-128"/>
                <a:ea typeface="ＭＳ Ｐゴシック" pitchFamily="50" charset="-128"/>
              </a:rPr>
              <a:t>メダカの健康科学＝メダカの動きの研究</a:t>
            </a:r>
            <a:endParaRPr kumimoji="1" lang="en-US" altLang="ja-JP" sz="4000" dirty="0">
              <a:solidFill>
                <a:srgbClr val="000000"/>
              </a:solidFill>
              <a:latin typeface="ＭＳ Ｐゴシック" pitchFamily="50" charset="-128"/>
              <a:ea typeface="ＭＳ Ｐゴシック" pitchFamily="50" charset="-128"/>
            </a:endParaRPr>
          </a:p>
        </p:txBody>
      </p:sp>
      <p:sp>
        <p:nvSpPr>
          <p:cNvPr id="2" name="テキスト ボックス 1"/>
          <p:cNvSpPr txBox="1"/>
          <p:nvPr/>
        </p:nvSpPr>
        <p:spPr>
          <a:xfrm>
            <a:off x="7092723" y="1767901"/>
            <a:ext cx="2276585" cy="584775"/>
          </a:xfrm>
          <a:prstGeom prst="rect">
            <a:avLst/>
          </a:prstGeom>
          <a:noFill/>
        </p:spPr>
        <p:txBody>
          <a:bodyPr wrap="none" rtlCol="0">
            <a:spAutoFit/>
          </a:bodyPr>
          <a:lstStyle/>
          <a:p>
            <a:pPr defTabSz="914400" fontAlgn="base">
              <a:spcBef>
                <a:spcPct val="0"/>
              </a:spcBef>
              <a:spcAft>
                <a:spcPct val="0"/>
              </a:spcAft>
              <a:defRPr/>
            </a:pPr>
            <a:r>
              <a:rPr kumimoji="1" lang="ja-JP" altLang="en-US" sz="3200" dirty="0">
                <a:solidFill>
                  <a:srgbClr val="000000"/>
                </a:solidFill>
                <a:latin typeface="ＭＳ Ｐゴシック" pitchFamily="50" charset="-128"/>
                <a:ea typeface="ＭＳ Ｐゴシック" pitchFamily="50" charset="-128"/>
              </a:rPr>
              <a:t>と心得たり。</a:t>
            </a:r>
            <a:endParaRPr kumimoji="1" lang="en-US" altLang="ja-JP" sz="3200" dirty="0">
              <a:solidFill>
                <a:srgbClr val="000000"/>
              </a:solidFill>
              <a:latin typeface="ＭＳ Ｐゴシック" pitchFamily="50" charset="-128"/>
              <a:ea typeface="ＭＳ Ｐゴシック" pitchFamily="50" charset="-128"/>
            </a:endParaRPr>
          </a:p>
        </p:txBody>
      </p:sp>
      <p:sp>
        <p:nvSpPr>
          <p:cNvPr id="3" name="テキスト ボックス 2">
            <a:extLst>
              <a:ext uri="{FF2B5EF4-FFF2-40B4-BE49-F238E27FC236}">
                <a16:creationId xmlns:a16="http://schemas.microsoft.com/office/drawing/2014/main" id="{79DC2BC0-68B8-412A-B7CC-5E56BF9B3561}"/>
              </a:ext>
            </a:extLst>
          </p:cNvPr>
          <p:cNvSpPr txBox="1"/>
          <p:nvPr/>
        </p:nvSpPr>
        <p:spPr>
          <a:xfrm>
            <a:off x="7427062" y="3647281"/>
            <a:ext cx="1965603" cy="707886"/>
          </a:xfrm>
          <a:prstGeom prst="rect">
            <a:avLst/>
          </a:prstGeom>
          <a:noFill/>
        </p:spPr>
        <p:txBody>
          <a:bodyPr wrap="none" rtlCol="0">
            <a:spAutoFit/>
          </a:bodyPr>
          <a:lstStyle/>
          <a:p>
            <a:pPr defTabSz="914400" fontAlgn="base">
              <a:spcBef>
                <a:spcPct val="0"/>
              </a:spcBef>
              <a:spcAft>
                <a:spcPct val="0"/>
              </a:spcAft>
            </a:pPr>
            <a:r>
              <a:rPr kumimoji="1" lang="ja-JP" altLang="en-US" sz="2000" dirty="0">
                <a:solidFill>
                  <a:srgbClr val="000000"/>
                </a:solidFill>
                <a:latin typeface="Arial" pitchFamily="34" charset="0"/>
                <a:ea typeface="ＭＳ Ｐゴシック" pitchFamily="50" charset="-128"/>
              </a:rPr>
              <a:t>専任講師から</a:t>
            </a:r>
            <a:endParaRPr kumimoji="1" lang="en-US" altLang="ja-JP" sz="2000" dirty="0">
              <a:solidFill>
                <a:srgbClr val="000000"/>
              </a:solidFill>
              <a:latin typeface="Arial" pitchFamily="34" charset="0"/>
              <a:ea typeface="ＭＳ Ｐゴシック" pitchFamily="50" charset="-128"/>
            </a:endParaRPr>
          </a:p>
          <a:p>
            <a:pPr defTabSz="914400" fontAlgn="base">
              <a:spcBef>
                <a:spcPct val="0"/>
              </a:spcBef>
              <a:spcAft>
                <a:spcPct val="0"/>
              </a:spcAft>
            </a:pPr>
            <a:r>
              <a:rPr kumimoji="1" lang="ja-JP" altLang="en-US" sz="2000" dirty="0">
                <a:solidFill>
                  <a:srgbClr val="000000"/>
                </a:solidFill>
                <a:latin typeface="Arial" pitchFamily="34" charset="0"/>
                <a:ea typeface="ＭＳ Ｐゴシック" pitchFamily="50" charset="-128"/>
              </a:rPr>
              <a:t>准教授に昇進！</a:t>
            </a:r>
          </a:p>
        </p:txBody>
      </p:sp>
    </p:spTree>
    <p:extLst>
      <p:ext uri="{BB962C8B-B14F-4D97-AF65-F5344CB8AC3E}">
        <p14:creationId xmlns:p14="http://schemas.microsoft.com/office/powerpoint/2010/main" val="3578442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17430" y="443668"/>
            <a:ext cx="4698722" cy="584775"/>
          </a:xfrm>
          <a:prstGeom prst="rect">
            <a:avLst/>
          </a:prstGeom>
          <a:noFill/>
        </p:spPr>
        <p:txBody>
          <a:bodyPr wrap="none" rtlCol="0">
            <a:spAutoFit/>
          </a:bodyPr>
          <a:lstStyle/>
          <a:p>
            <a:pPr defTabSz="914400">
              <a:defRPr/>
            </a:pPr>
            <a:r>
              <a:rPr kumimoji="1" lang="ja-JP" altLang="en-US" sz="3200" dirty="0">
                <a:solidFill>
                  <a:prstClr val="black"/>
                </a:solidFill>
                <a:latin typeface="Calibri" panose="020F0502020204030204"/>
                <a:ea typeface="游ゴシック" panose="020B0400000000000000" pitchFamily="50" charset="-128"/>
              </a:rPr>
              <a:t>メダカの「健康」の程度</a:t>
            </a:r>
          </a:p>
        </p:txBody>
      </p:sp>
      <p:sp>
        <p:nvSpPr>
          <p:cNvPr id="3" name="テキスト ボックス 2"/>
          <p:cNvSpPr txBox="1"/>
          <p:nvPr/>
        </p:nvSpPr>
        <p:spPr>
          <a:xfrm>
            <a:off x="4650965" y="1208165"/>
            <a:ext cx="3877985" cy="369332"/>
          </a:xfrm>
          <a:prstGeom prst="rect">
            <a:avLst/>
          </a:prstGeom>
          <a:noFill/>
        </p:spPr>
        <p:txBody>
          <a:bodyPr wrap="none" rtlCol="0">
            <a:spAutoFit/>
          </a:bodyPr>
          <a:lstStyle/>
          <a:p>
            <a:pPr defTabSz="914400">
              <a:defRPr/>
            </a:pPr>
            <a:r>
              <a:rPr kumimoji="1" lang="ja-JP" altLang="en-US" dirty="0">
                <a:solidFill>
                  <a:prstClr val="black"/>
                </a:solidFill>
                <a:latin typeface="Calibri" panose="020F0502020204030204"/>
                <a:ea typeface="游ゴシック" panose="020B0400000000000000" pitchFamily="50" charset="-128"/>
              </a:rPr>
              <a:t>尾田の個人的主観によるランキング</a:t>
            </a:r>
          </a:p>
        </p:txBody>
      </p:sp>
      <p:sp>
        <p:nvSpPr>
          <p:cNvPr id="13" name="テキスト ボックス 12"/>
          <p:cNvSpPr txBox="1"/>
          <p:nvPr/>
        </p:nvSpPr>
        <p:spPr>
          <a:xfrm>
            <a:off x="988736" y="4833838"/>
            <a:ext cx="8321509" cy="523220"/>
          </a:xfrm>
          <a:prstGeom prst="rect">
            <a:avLst/>
          </a:prstGeom>
          <a:noFill/>
        </p:spPr>
        <p:txBody>
          <a:bodyPr wrap="none" rtlCol="0">
            <a:spAutoFit/>
          </a:bodyPr>
          <a:lstStyle/>
          <a:p>
            <a:pPr defTabSz="914400" fontAlgn="base">
              <a:spcBef>
                <a:spcPct val="0"/>
              </a:spcBef>
              <a:spcAft>
                <a:spcPct val="0"/>
              </a:spcAft>
              <a:defRPr/>
            </a:pPr>
            <a:r>
              <a:rPr kumimoji="1" lang="ja-JP" altLang="en-US" sz="2800" dirty="0">
                <a:solidFill>
                  <a:srgbClr val="FF0000"/>
                </a:solidFill>
                <a:latin typeface="Arial" pitchFamily="34" charset="0"/>
                <a:ea typeface="ＭＳ Ｐゴシック" pitchFamily="50" charset="-128"/>
              </a:rPr>
              <a:t>メダカを日本の自然環境から切り離すことはできない。</a:t>
            </a:r>
          </a:p>
        </p:txBody>
      </p:sp>
      <p:grpSp>
        <p:nvGrpSpPr>
          <p:cNvPr id="17" name="グループ化 16"/>
          <p:cNvGrpSpPr/>
          <p:nvPr/>
        </p:nvGrpSpPr>
        <p:grpSpPr>
          <a:xfrm>
            <a:off x="4856093" y="5429561"/>
            <a:ext cx="152400" cy="360040"/>
            <a:chOff x="4067944" y="5373216"/>
            <a:chExt cx="152400" cy="360040"/>
          </a:xfrm>
        </p:grpSpPr>
        <p:cxnSp>
          <p:nvCxnSpPr>
            <p:cNvPr id="15" name="直線コネクタ 14"/>
            <p:cNvCxnSpPr/>
            <p:nvPr/>
          </p:nvCxnSpPr>
          <p:spPr>
            <a:xfrm>
              <a:off x="40679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2203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a:off x="1451534" y="5983693"/>
            <a:ext cx="7308411" cy="523220"/>
          </a:xfrm>
          <a:prstGeom prst="rect">
            <a:avLst/>
          </a:prstGeom>
          <a:noFill/>
        </p:spPr>
        <p:txBody>
          <a:bodyPr wrap="none" rtlCol="0">
            <a:spAutoFit/>
          </a:bodyPr>
          <a:lstStyle/>
          <a:p>
            <a:pPr defTabSz="914400" fontAlgn="base">
              <a:spcBef>
                <a:spcPct val="0"/>
              </a:spcBef>
              <a:spcAft>
                <a:spcPct val="0"/>
              </a:spcAft>
              <a:defRPr/>
            </a:pPr>
            <a:r>
              <a:rPr kumimoji="1" lang="ja-JP" altLang="en-US" sz="2800" dirty="0">
                <a:solidFill>
                  <a:srgbClr val="FF0000"/>
                </a:solidFill>
                <a:latin typeface="Arial" pitchFamily="34" charset="0"/>
                <a:ea typeface="ＭＳ Ｐゴシック" pitchFamily="50" charset="-128"/>
              </a:rPr>
              <a:t>メダカは日本の自然環境の一部（部品）である。</a:t>
            </a:r>
          </a:p>
        </p:txBody>
      </p:sp>
      <p:sp>
        <p:nvSpPr>
          <p:cNvPr id="19" name="テキスト ボックス 18"/>
          <p:cNvSpPr txBox="1"/>
          <p:nvPr/>
        </p:nvSpPr>
        <p:spPr>
          <a:xfrm>
            <a:off x="788641" y="5983693"/>
            <a:ext cx="8603637" cy="523220"/>
          </a:xfrm>
          <a:prstGeom prst="rect">
            <a:avLst/>
          </a:prstGeom>
          <a:solidFill>
            <a:schemeClr val="bg1"/>
          </a:solidFill>
        </p:spPr>
        <p:txBody>
          <a:bodyPr wrap="none" rtlCol="0">
            <a:spAutoFit/>
          </a:bodyPr>
          <a:lstStyle/>
          <a:p>
            <a:pPr defTabSz="914400" fontAlgn="base">
              <a:spcBef>
                <a:spcPct val="0"/>
              </a:spcBef>
              <a:spcAft>
                <a:spcPct val="0"/>
              </a:spcAft>
              <a:defRPr/>
            </a:pPr>
            <a:r>
              <a:rPr kumimoji="1" lang="ja-JP" altLang="en-US" sz="2800" dirty="0">
                <a:solidFill>
                  <a:srgbClr val="FF0000"/>
                </a:solidFill>
                <a:latin typeface="Arial" pitchFamily="34" charset="0"/>
                <a:ea typeface="ＭＳ Ｐゴシック" pitchFamily="50" charset="-128"/>
              </a:rPr>
              <a:t>メダカも日本人も日本の自然環境の一部（部品）である。</a:t>
            </a:r>
          </a:p>
        </p:txBody>
      </p:sp>
      <p:grpSp>
        <p:nvGrpSpPr>
          <p:cNvPr id="20" name="グループ化 19"/>
          <p:cNvGrpSpPr/>
          <p:nvPr/>
        </p:nvGrpSpPr>
        <p:grpSpPr>
          <a:xfrm>
            <a:off x="4853839" y="4365074"/>
            <a:ext cx="152400" cy="360040"/>
            <a:chOff x="4067944" y="5373216"/>
            <a:chExt cx="152400" cy="360040"/>
          </a:xfrm>
        </p:grpSpPr>
        <p:cxnSp>
          <p:nvCxnSpPr>
            <p:cNvPr id="21" name="直線コネクタ 20"/>
            <p:cNvCxnSpPr/>
            <p:nvPr/>
          </p:nvCxnSpPr>
          <p:spPr>
            <a:xfrm>
              <a:off x="40679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2203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650352" y="3696511"/>
            <a:ext cx="8767144" cy="492443"/>
          </a:xfrm>
          <a:prstGeom prst="rect">
            <a:avLst/>
          </a:prstGeom>
          <a:noFill/>
        </p:spPr>
        <p:txBody>
          <a:bodyPr wrap="none" rtlCol="0">
            <a:spAutoFit/>
          </a:bodyPr>
          <a:lstStyle/>
          <a:p>
            <a:pPr defTabSz="914400" fontAlgn="base">
              <a:spcBef>
                <a:spcPct val="0"/>
              </a:spcBef>
              <a:spcAft>
                <a:spcPct val="0"/>
              </a:spcAft>
              <a:defRPr/>
            </a:pPr>
            <a:r>
              <a:rPr kumimoji="1" lang="ja-JP" altLang="en-US" sz="2600" dirty="0">
                <a:solidFill>
                  <a:srgbClr val="FF0000"/>
                </a:solidFill>
                <a:latin typeface="Arial" pitchFamily="34" charset="0"/>
                <a:ea typeface="ＭＳ Ｐゴシック" pitchFamily="50" charset="-128"/>
              </a:rPr>
              <a:t>メダカの体は日本の自然環境で生きるように設計されている。</a:t>
            </a:r>
          </a:p>
        </p:txBody>
      </p:sp>
      <p:grpSp>
        <p:nvGrpSpPr>
          <p:cNvPr id="24" name="グループ化 23"/>
          <p:cNvGrpSpPr/>
          <p:nvPr/>
        </p:nvGrpSpPr>
        <p:grpSpPr>
          <a:xfrm>
            <a:off x="502883" y="1755830"/>
            <a:ext cx="8891085" cy="1746588"/>
            <a:chOff x="127210" y="2644940"/>
            <a:chExt cx="8891085" cy="1746588"/>
          </a:xfrm>
        </p:grpSpPr>
        <p:pic>
          <p:nvPicPr>
            <p:cNvPr id="25" name="Picture 9" descr="HI3G0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9910" y="2644940"/>
              <a:ext cx="1310154" cy="17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02337ae8702d9cb53a17fcefbbf9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10" y="2813992"/>
              <a:ext cx="2061482" cy="14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059" y="2792926"/>
              <a:ext cx="1934156" cy="1450617"/>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210" y="2873952"/>
              <a:ext cx="1718085" cy="1288564"/>
            </a:xfrm>
            <a:prstGeom prst="rect">
              <a:avLst/>
            </a:prstGeom>
          </p:spPr>
        </p:pic>
        <p:sp>
          <p:nvSpPr>
            <p:cNvPr id="29" name="テキスト ボックス 28"/>
            <p:cNvSpPr txBox="1"/>
            <p:nvPr/>
          </p:nvSpPr>
          <p:spPr>
            <a:xfrm>
              <a:off x="2262425" y="3102736"/>
              <a:ext cx="492443" cy="830997"/>
            </a:xfrm>
            <a:prstGeom prst="rect">
              <a:avLst/>
            </a:prstGeom>
            <a:noFill/>
          </p:spPr>
          <p:txBody>
            <a:bodyPr wrap="none" rtlCol="0">
              <a:spAutoFit/>
            </a:bodyPr>
            <a:lstStyle/>
            <a:p>
              <a:pPr defTabSz="914400">
                <a:defRPr/>
              </a:pPr>
              <a:r>
                <a:rPr kumimoji="1" lang="en-US" altLang="ja-JP" sz="4800" dirty="0">
                  <a:solidFill>
                    <a:prstClr val="black"/>
                  </a:solidFill>
                  <a:latin typeface="ＭＳ Ｐゴシック" panose="020B0600070205080204" pitchFamily="50" charset="-128"/>
                  <a:ea typeface="ＭＳ Ｐゴシック" pitchFamily="50" charset="-128"/>
                </a:rPr>
                <a:t>≑</a:t>
              </a:r>
              <a:endParaRPr kumimoji="1" lang="ja-JP" altLang="en-US" sz="4800" dirty="0">
                <a:solidFill>
                  <a:prstClr val="black"/>
                </a:solidFill>
                <a:latin typeface="ＭＳ Ｐゴシック" panose="020B0600070205080204" pitchFamily="50" charset="-128"/>
                <a:ea typeface="ＭＳ Ｐゴシック" pitchFamily="50" charset="-128"/>
              </a:endParaRPr>
            </a:p>
          </p:txBody>
        </p:sp>
        <p:sp>
          <p:nvSpPr>
            <p:cNvPr id="30" name="テキスト ボックス 29"/>
            <p:cNvSpPr txBox="1"/>
            <p:nvPr/>
          </p:nvSpPr>
          <p:spPr>
            <a:xfrm>
              <a:off x="4279771" y="3102736"/>
              <a:ext cx="358940" cy="830997"/>
            </a:xfrm>
            <a:prstGeom prst="rect">
              <a:avLst/>
            </a:prstGeom>
            <a:noFill/>
          </p:spPr>
          <p:txBody>
            <a:bodyPr wrap="square" rtlCol="0">
              <a:spAutoFit/>
            </a:bodyPr>
            <a:lstStyle/>
            <a:p>
              <a:pPr defTabSz="914400">
                <a:defRPr/>
              </a:pPr>
              <a:r>
                <a:rPr kumimoji="1" lang="en-US" altLang="ja-JP" sz="4800" dirty="0">
                  <a:solidFill>
                    <a:prstClr val="black"/>
                  </a:solidFill>
                  <a:latin typeface="ＭＳ Ｐゴシック" panose="020B0600070205080204" pitchFamily="50" charset="-128"/>
                  <a:ea typeface="ＭＳ Ｐゴシック" panose="020B0600070205080204" pitchFamily="50" charset="-128"/>
                </a:rPr>
                <a:t>&lt;</a:t>
              </a:r>
              <a:endParaRPr kumimoji="1" lang="ja-JP" altLang="en-US" sz="4800" dirty="0">
                <a:solidFill>
                  <a:prstClr val="black"/>
                </a:solidFill>
                <a:latin typeface="ＭＳ Ｐゴシック" panose="020B0600070205080204" pitchFamily="50" charset="-128"/>
                <a:ea typeface="ＭＳ Ｐゴシック" panose="020B0600070205080204" pitchFamily="50" charset="-128"/>
              </a:endParaRPr>
            </a:p>
          </p:txBody>
        </p:sp>
        <p:sp>
          <p:nvSpPr>
            <p:cNvPr id="31" name="テキスト ボックス 30"/>
            <p:cNvSpPr txBox="1"/>
            <p:nvPr/>
          </p:nvSpPr>
          <p:spPr>
            <a:xfrm>
              <a:off x="6747215" y="3102736"/>
              <a:ext cx="492443" cy="830997"/>
            </a:xfrm>
            <a:prstGeom prst="rect">
              <a:avLst/>
            </a:prstGeom>
            <a:noFill/>
          </p:spPr>
          <p:txBody>
            <a:bodyPr wrap="none" rtlCol="0">
              <a:spAutoFit/>
            </a:bodyPr>
            <a:lstStyle/>
            <a:p>
              <a:pPr defTabSz="914400">
                <a:defRPr/>
              </a:pPr>
              <a:r>
                <a:rPr kumimoji="1" lang="en-US" altLang="ja-JP" sz="4800" dirty="0">
                  <a:solidFill>
                    <a:prstClr val="black"/>
                  </a:solidFill>
                  <a:latin typeface="ＭＳ Ｐゴシック" panose="020B0600070205080204" pitchFamily="50" charset="-128"/>
                  <a:ea typeface="ＭＳ Ｐゴシック" panose="020B0600070205080204" pitchFamily="50" charset="-128"/>
                </a:rPr>
                <a:t>&lt;</a:t>
              </a:r>
              <a:endParaRPr kumimoji="1" lang="ja-JP" altLang="en-US" sz="4800" dirty="0">
                <a:solidFill>
                  <a:prstClr val="black"/>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459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G_47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414" y="765176"/>
            <a:ext cx="7307262"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243641" y="3648453"/>
            <a:ext cx="7061549" cy="954107"/>
          </a:xfrm>
          <a:prstGeom prst="rect">
            <a:avLst/>
          </a:prstGeom>
          <a:noFill/>
        </p:spPr>
        <p:txBody>
          <a:bodyPr wrap="none" rtlCol="0">
            <a:spAutoFit/>
          </a:bodyPr>
          <a:lstStyle/>
          <a:p>
            <a:pPr defTabSz="914400" eaLnBrk="0" fontAlgn="base" hangingPunct="0">
              <a:spcBef>
                <a:spcPct val="0"/>
              </a:spcBef>
              <a:spcAft>
                <a:spcPct val="0"/>
              </a:spcAft>
              <a:defRPr/>
            </a:pPr>
            <a:r>
              <a:rPr kumimoji="1" lang="ja-JP" altLang="en-US" sz="2800" b="1" dirty="0">
                <a:solidFill>
                  <a:srgbClr val="FFFFFF"/>
                </a:solidFill>
                <a:latin typeface="Arial" pitchFamily="34" charset="0"/>
                <a:ea typeface="ＭＳ Ｐゴシック" pitchFamily="50" charset="-128"/>
              </a:rPr>
              <a:t>生き物が想定された通りに生活すれば、</a:t>
            </a:r>
            <a:endParaRPr kumimoji="1" lang="en-US" altLang="ja-JP" sz="2800" b="1" dirty="0">
              <a:solidFill>
                <a:srgbClr val="FFFFFF"/>
              </a:solidFill>
              <a:latin typeface="Arial" pitchFamily="34" charset="0"/>
              <a:ea typeface="ＭＳ Ｐゴシック" pitchFamily="50" charset="-128"/>
            </a:endParaRPr>
          </a:p>
          <a:p>
            <a:pPr defTabSz="914400" eaLnBrk="0" fontAlgn="base" hangingPunct="0">
              <a:spcBef>
                <a:spcPct val="0"/>
              </a:spcBef>
              <a:spcAft>
                <a:spcPct val="0"/>
              </a:spcAft>
              <a:defRPr/>
            </a:pPr>
            <a:r>
              <a:rPr kumimoji="1" lang="ja-JP" altLang="en-US" sz="2800" b="1" dirty="0">
                <a:solidFill>
                  <a:srgbClr val="FFFFFF"/>
                </a:solidFill>
                <a:latin typeface="Arial" pitchFamily="34" charset="0"/>
                <a:ea typeface="ＭＳ Ｐゴシック" pitchFamily="50" charset="-128"/>
              </a:rPr>
              <a:t>　　　　　　　　　　生き物は「健康」に存在できる</a:t>
            </a:r>
          </a:p>
        </p:txBody>
      </p:sp>
      <p:sp>
        <p:nvSpPr>
          <p:cNvPr id="3" name="テキスト ボックス 2"/>
          <p:cNvSpPr txBox="1"/>
          <p:nvPr/>
        </p:nvSpPr>
        <p:spPr>
          <a:xfrm>
            <a:off x="1496616" y="1753771"/>
            <a:ext cx="5112568" cy="1569660"/>
          </a:xfrm>
          <a:prstGeom prst="rect">
            <a:avLst/>
          </a:prstGeom>
          <a:noFill/>
        </p:spPr>
        <p:txBody>
          <a:bodyPr wrap="square" rtlCol="0">
            <a:spAutoFit/>
          </a:bodyPr>
          <a:lstStyle/>
          <a:p>
            <a:pPr defTabSz="914400" eaLnBrk="0" fontAlgn="base" hangingPunct="0">
              <a:spcBef>
                <a:spcPct val="0"/>
              </a:spcBef>
              <a:spcAft>
                <a:spcPct val="0"/>
              </a:spcAft>
              <a:defRPr/>
            </a:pPr>
            <a:r>
              <a:rPr kumimoji="1" lang="ja-JP" altLang="en-US" sz="2400" b="1" dirty="0">
                <a:solidFill>
                  <a:srgbClr val="FFFFFF"/>
                </a:solidFill>
                <a:latin typeface="Arial" pitchFamily="34" charset="0"/>
                <a:ea typeface="ＭＳ Ｐゴシック" pitchFamily="50" charset="-128"/>
              </a:rPr>
              <a:t>屋内飼育メダカの不健康の理由は、</a:t>
            </a:r>
            <a:endParaRPr kumimoji="1" lang="en-US" altLang="ja-JP" sz="2400" b="1" dirty="0">
              <a:solidFill>
                <a:srgbClr val="FFFFFF"/>
              </a:solidFill>
              <a:latin typeface="Arial" pitchFamily="34" charset="0"/>
              <a:ea typeface="ＭＳ Ｐゴシック" pitchFamily="50" charset="-128"/>
            </a:endParaRPr>
          </a:p>
          <a:p>
            <a:pPr defTabSz="914400" eaLnBrk="0" fontAlgn="base" hangingPunct="0">
              <a:spcBef>
                <a:spcPct val="0"/>
              </a:spcBef>
              <a:spcAft>
                <a:spcPct val="0"/>
              </a:spcAft>
              <a:defRPr/>
            </a:pPr>
            <a:r>
              <a:rPr kumimoji="1" lang="ja-JP" altLang="en-US" sz="2400" b="1" dirty="0">
                <a:solidFill>
                  <a:srgbClr val="FFFFFF"/>
                </a:solidFill>
                <a:latin typeface="Arial" pitchFamily="34" charset="0"/>
                <a:ea typeface="ＭＳ Ｐゴシック" pitchFamily="50" charset="-128"/>
              </a:rPr>
              <a:t>１．食べ過ぎ（と運動不足）</a:t>
            </a:r>
            <a:endParaRPr kumimoji="1" lang="en-US" altLang="ja-JP" sz="2400" b="1" dirty="0">
              <a:solidFill>
                <a:srgbClr val="FFFFFF"/>
              </a:solidFill>
              <a:latin typeface="Arial" pitchFamily="34" charset="0"/>
              <a:ea typeface="ＭＳ Ｐゴシック" pitchFamily="50" charset="-128"/>
            </a:endParaRPr>
          </a:p>
          <a:p>
            <a:pPr defTabSz="914400" eaLnBrk="0" fontAlgn="base" hangingPunct="0">
              <a:spcBef>
                <a:spcPct val="0"/>
              </a:spcBef>
              <a:spcAft>
                <a:spcPct val="0"/>
              </a:spcAft>
              <a:defRPr/>
            </a:pPr>
            <a:r>
              <a:rPr kumimoji="1" lang="ja-JP" altLang="en-US" sz="2400" b="1" dirty="0">
                <a:solidFill>
                  <a:srgbClr val="FFFFFF"/>
                </a:solidFill>
                <a:latin typeface="Arial" pitchFamily="34" charset="0"/>
                <a:ea typeface="ＭＳ Ｐゴシック" pitchFamily="50" charset="-128"/>
              </a:rPr>
              <a:t>２．変化のない環境</a:t>
            </a:r>
            <a:endParaRPr kumimoji="1" lang="en-US" altLang="ja-JP" sz="2400" b="1" dirty="0">
              <a:solidFill>
                <a:srgbClr val="FFFFFF"/>
              </a:solidFill>
              <a:latin typeface="Arial" pitchFamily="34" charset="0"/>
              <a:ea typeface="ＭＳ Ｐゴシック" pitchFamily="50" charset="-128"/>
            </a:endParaRPr>
          </a:p>
          <a:p>
            <a:pPr defTabSz="914400" eaLnBrk="0" fontAlgn="base" hangingPunct="0">
              <a:spcBef>
                <a:spcPct val="0"/>
              </a:spcBef>
              <a:spcAft>
                <a:spcPct val="0"/>
              </a:spcAft>
              <a:defRPr/>
            </a:pPr>
            <a:r>
              <a:rPr kumimoji="1" lang="ja-JP" altLang="en-US" sz="2400" b="1" dirty="0">
                <a:solidFill>
                  <a:srgbClr val="FFFFFF"/>
                </a:solidFill>
                <a:latin typeface="Arial" pitchFamily="34" charset="0"/>
                <a:ea typeface="ＭＳ Ｐゴシック" pitchFamily="50" charset="-128"/>
              </a:rPr>
              <a:t>３．食の劣化</a:t>
            </a:r>
          </a:p>
        </p:txBody>
      </p:sp>
      <p:grpSp>
        <p:nvGrpSpPr>
          <p:cNvPr id="5" name="グループ化 4"/>
          <p:cNvGrpSpPr/>
          <p:nvPr/>
        </p:nvGrpSpPr>
        <p:grpSpPr>
          <a:xfrm>
            <a:off x="992560" y="967086"/>
            <a:ext cx="8174390" cy="1021694"/>
            <a:chOff x="611560" y="967086"/>
            <a:chExt cx="8174390" cy="1021694"/>
          </a:xfrm>
        </p:grpSpPr>
        <p:sp>
          <p:nvSpPr>
            <p:cNvPr id="75779" name="Text Box 3"/>
            <p:cNvSpPr txBox="1">
              <a:spLocks noChangeArrowheads="1"/>
            </p:cNvSpPr>
            <p:nvPr/>
          </p:nvSpPr>
          <p:spPr bwMode="auto">
            <a:xfrm>
              <a:off x="611560" y="967086"/>
              <a:ext cx="7951216"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defRPr/>
              </a:pPr>
              <a:r>
                <a:rPr lang="ja-JP" altLang="en-US" sz="3200" b="0" dirty="0">
                  <a:solidFill>
                    <a:srgbClr val="000000"/>
                  </a:solidFill>
                </a:rPr>
                <a:t>生き物の身体は、健康であるべく、できている</a:t>
              </a:r>
            </a:p>
          </p:txBody>
        </p:sp>
        <p:sp>
          <p:nvSpPr>
            <p:cNvPr id="4" name="テキスト ボックス 3"/>
            <p:cNvSpPr txBox="1"/>
            <p:nvPr/>
          </p:nvSpPr>
          <p:spPr>
            <a:xfrm>
              <a:off x="7634673" y="1527115"/>
              <a:ext cx="1151277" cy="461665"/>
            </a:xfrm>
            <a:prstGeom prst="rect">
              <a:avLst/>
            </a:prstGeom>
            <a:solidFill>
              <a:schemeClr val="bg1"/>
            </a:solidFill>
          </p:spPr>
          <p:txBody>
            <a:bodyPr wrap="none" rtlCol="0">
              <a:spAutoFit/>
            </a:bodyPr>
            <a:lstStyle/>
            <a:p>
              <a:pPr defTabSz="914400" fontAlgn="base">
                <a:spcBef>
                  <a:spcPct val="0"/>
                </a:spcBef>
                <a:spcAft>
                  <a:spcPct val="0"/>
                </a:spcAft>
                <a:defRPr/>
              </a:pPr>
              <a:r>
                <a:rPr kumimoji="1" lang="ja-JP" altLang="en-US" sz="2400" dirty="0">
                  <a:solidFill>
                    <a:srgbClr val="000000"/>
                  </a:solidFill>
                  <a:latin typeface="Arial" pitchFamily="34" charset="0"/>
                  <a:ea typeface="ＭＳ Ｐゴシック" pitchFamily="50" charset="-128"/>
                </a:rPr>
                <a:t>と思う。</a:t>
              </a:r>
            </a:p>
          </p:txBody>
        </p:sp>
      </p:grpSp>
      <p:sp>
        <p:nvSpPr>
          <p:cNvPr id="6" name="テキスト ボックス 5"/>
          <p:cNvSpPr txBox="1"/>
          <p:nvPr/>
        </p:nvSpPr>
        <p:spPr>
          <a:xfrm>
            <a:off x="1243641" y="4665970"/>
            <a:ext cx="4264309" cy="523220"/>
          </a:xfrm>
          <a:prstGeom prst="rect">
            <a:avLst/>
          </a:prstGeom>
          <a:noFill/>
        </p:spPr>
        <p:txBody>
          <a:bodyPr wrap="none" rtlCol="0">
            <a:spAutoFit/>
          </a:bodyPr>
          <a:lstStyle/>
          <a:p>
            <a:pPr defTabSz="914400" eaLnBrk="0" fontAlgn="base" hangingPunct="0">
              <a:spcBef>
                <a:spcPct val="0"/>
              </a:spcBef>
              <a:spcAft>
                <a:spcPct val="0"/>
              </a:spcAft>
              <a:defRPr/>
            </a:pPr>
            <a:r>
              <a:rPr kumimoji="1" lang="ja-JP" altLang="en-US" sz="2800" b="1" dirty="0">
                <a:solidFill>
                  <a:prstClr val="white"/>
                </a:solidFill>
                <a:latin typeface="Arial" panose="020B0604020202020204" pitchFamily="34" charset="0"/>
                <a:ea typeface="ＭＳ Ｐゴシック" panose="020B0600070205080204" pitchFamily="50" charset="-128"/>
              </a:rPr>
              <a:t>食べるべき餌がおいしい餌</a:t>
            </a:r>
            <a:endParaRPr kumimoji="1" lang="en-US" altLang="ja-JP" sz="2800" b="1" dirty="0">
              <a:solidFill>
                <a:prstClr val="white"/>
              </a:solidFill>
              <a:latin typeface="Arial" panose="020B0604020202020204" pitchFamily="34" charset="0"/>
              <a:ea typeface="ＭＳ Ｐゴシック" panose="020B0600070205080204" pitchFamily="50" charset="-128"/>
            </a:endParaRPr>
          </a:p>
        </p:txBody>
      </p:sp>
      <p:sp>
        <p:nvSpPr>
          <p:cNvPr id="9" name="テキスト ボックス 8"/>
          <p:cNvSpPr txBox="1"/>
          <p:nvPr/>
        </p:nvSpPr>
        <p:spPr>
          <a:xfrm>
            <a:off x="1243641" y="5273829"/>
            <a:ext cx="1986441" cy="523220"/>
          </a:xfrm>
          <a:prstGeom prst="rect">
            <a:avLst/>
          </a:prstGeom>
          <a:noFill/>
        </p:spPr>
        <p:txBody>
          <a:bodyPr wrap="none" rtlCol="0">
            <a:spAutoFit/>
          </a:bodyPr>
          <a:lstStyle/>
          <a:p>
            <a:pPr defTabSz="914400" eaLnBrk="0" fontAlgn="base" hangingPunct="0">
              <a:spcBef>
                <a:spcPct val="0"/>
              </a:spcBef>
              <a:spcAft>
                <a:spcPct val="0"/>
              </a:spcAft>
              <a:defRPr/>
            </a:pPr>
            <a:r>
              <a:rPr kumimoji="1" lang="ja-JP" altLang="en-US" sz="2800" b="1" dirty="0">
                <a:solidFill>
                  <a:srgbClr val="FFFFFF"/>
                </a:solidFill>
                <a:latin typeface="Arial" pitchFamily="34" charset="0"/>
                <a:ea typeface="ＭＳ Ｐゴシック" pitchFamily="50" charset="-128"/>
              </a:rPr>
              <a:t>腹八分目</a:t>
            </a:r>
            <a:r>
              <a:rPr kumimoji="1" lang="en-US" altLang="ja-JP" sz="2800" b="1" dirty="0">
                <a:solidFill>
                  <a:srgbClr val="FFFFFF"/>
                </a:solidFill>
                <a:latin typeface="Arial" pitchFamily="34" charset="0"/>
                <a:ea typeface="ＭＳ Ｐゴシック" pitchFamily="50" charset="-128"/>
              </a:rPr>
              <a:t>…</a:t>
            </a:r>
            <a:endParaRPr kumimoji="1" lang="ja-JP" altLang="en-US" sz="2800" b="1" dirty="0">
              <a:solidFill>
                <a:srgbClr val="FFFFFF"/>
              </a:solidFill>
              <a:latin typeface="Arial" pitchFamily="34" charset="0"/>
              <a:ea typeface="ＭＳ Ｐゴシック" pitchFamily="50" charset="-128"/>
            </a:endParaRPr>
          </a:p>
        </p:txBody>
      </p:sp>
    </p:spTree>
    <p:extLst>
      <p:ext uri="{BB962C8B-B14F-4D97-AF65-F5344CB8AC3E}">
        <p14:creationId xmlns:p14="http://schemas.microsoft.com/office/powerpoint/2010/main" val="60935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0_標準デザイン">
  <a:themeElements>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新しいプレゼンテーション">
  <a:themeElements>
    <a:clrScheme name="1_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標準デザイン">
  <a:themeElements>
    <a:clrScheme name="5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5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6_標準デザイン">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5_標準デザイン">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Override1.xml><?xml version="1.0" encoding="utf-8"?>
<a:themeOverride xmlns:a="http://schemas.openxmlformats.org/drawingml/2006/main">
  <a:clrScheme name="5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TotalTime>
  <Words>1471</Words>
  <Application>Microsoft Office PowerPoint</Application>
  <PresentationFormat>A4 210 x 297 mm</PresentationFormat>
  <Paragraphs>227</Paragraphs>
  <Slides>20</Slides>
  <Notes>1</Notes>
  <HiddenSlides>0</HiddenSlides>
  <MMClips>1</MMClips>
  <ScaleCrop>false</ScaleCrop>
  <HeadingPairs>
    <vt:vector size="8" baseType="variant">
      <vt:variant>
        <vt:lpstr>使用されているフォント</vt:lpstr>
      </vt:variant>
      <vt:variant>
        <vt:i4>14</vt:i4>
      </vt:variant>
      <vt:variant>
        <vt:lpstr>テーマ</vt:lpstr>
      </vt:variant>
      <vt:variant>
        <vt:i4>14</vt:i4>
      </vt:variant>
      <vt:variant>
        <vt:lpstr>埋め込まれた OLE サーバー</vt:lpstr>
      </vt:variant>
      <vt:variant>
        <vt:i4>1</vt:i4>
      </vt:variant>
      <vt:variant>
        <vt:lpstr>スライド タイトル</vt:lpstr>
      </vt:variant>
      <vt:variant>
        <vt:i4>20</vt:i4>
      </vt:variant>
    </vt:vector>
  </HeadingPairs>
  <TitlesOfParts>
    <vt:vector size="49" baseType="lpstr">
      <vt:lpstr>AR P丸ゴシック体E</vt:lpstr>
      <vt:lpstr>HG丸ｺﾞｼｯｸM-PRO</vt:lpstr>
      <vt:lpstr>Meiryo UI</vt:lpstr>
      <vt:lpstr>ＭＳ Ｐゴシック</vt:lpstr>
      <vt:lpstr>ＭＳ ゴシック</vt:lpstr>
      <vt:lpstr>メイリオ</vt:lpstr>
      <vt:lpstr>游ゴシック</vt:lpstr>
      <vt:lpstr>Aptos</vt:lpstr>
      <vt:lpstr>Aptos Display</vt:lpstr>
      <vt:lpstr>Arial</vt:lpstr>
      <vt:lpstr>Calibri</vt:lpstr>
      <vt:lpstr>Calibri Light</vt:lpstr>
      <vt:lpstr>Times</vt:lpstr>
      <vt:lpstr>Times New Roman</vt:lpstr>
      <vt:lpstr>Office テーマ</vt:lpstr>
      <vt:lpstr>標準デザイン</vt:lpstr>
      <vt:lpstr>10_標準デザイン</vt:lpstr>
      <vt:lpstr>5_標準デザイン</vt:lpstr>
      <vt:lpstr>46_標準デザイン</vt:lpstr>
      <vt:lpstr>45_標準デザイン</vt:lpstr>
      <vt:lpstr>5_Office テーマ</vt:lpstr>
      <vt:lpstr>20_標準デザイン</vt:lpstr>
      <vt:lpstr>2_Office ​​テーマ</vt:lpstr>
      <vt:lpstr>1_Office テーマ</vt:lpstr>
      <vt:lpstr>8_Office テーマ</vt:lpstr>
      <vt:lpstr>30_標準デザイン</vt:lpstr>
      <vt:lpstr>6_新しいプレゼンテーション</vt:lpstr>
      <vt:lpstr>2_新しいプレゼンテーション</vt:lpstr>
      <vt:lpstr>Drawing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尾田　正二</dc:creator>
  <cp:lastModifiedBy>尾田　正二</cp:lastModifiedBy>
  <cp:revision>1</cp:revision>
  <dcterms:created xsi:type="dcterms:W3CDTF">2025-03-04T02:20:00Z</dcterms:created>
  <dcterms:modified xsi:type="dcterms:W3CDTF">2025-03-04T02:26:36Z</dcterms:modified>
</cp:coreProperties>
</file>