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2" r:id="rId5"/>
    <p:sldId id="265" r:id="rId6"/>
    <p:sldId id="268" r:id="rId7"/>
    <p:sldId id="266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23AD-55B7-41BE-8FFD-53E419FE4F94}" type="datetimeFigureOut">
              <a:rPr kumimoji="1" lang="ja-JP" altLang="en-US" smtClean="0"/>
              <a:t>2021/4/2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0510-20C0-4B61-B2B0-DC0228DF0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409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23AD-55B7-41BE-8FFD-53E419FE4F94}" type="datetimeFigureOut">
              <a:rPr kumimoji="1" lang="ja-JP" altLang="en-US" smtClean="0"/>
              <a:t>2021/4/2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0510-20C0-4B61-B2B0-DC0228DF0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347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23AD-55B7-41BE-8FFD-53E419FE4F94}" type="datetimeFigureOut">
              <a:rPr kumimoji="1" lang="ja-JP" altLang="en-US" smtClean="0"/>
              <a:t>2021/4/2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0510-20C0-4B61-B2B0-DC0228DF0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79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23AD-55B7-41BE-8FFD-53E419FE4F94}" type="datetimeFigureOut">
              <a:rPr kumimoji="1" lang="ja-JP" altLang="en-US" smtClean="0"/>
              <a:t>2021/4/2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0510-20C0-4B61-B2B0-DC0228DF0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946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23AD-55B7-41BE-8FFD-53E419FE4F94}" type="datetimeFigureOut">
              <a:rPr kumimoji="1" lang="ja-JP" altLang="en-US" smtClean="0"/>
              <a:t>2021/4/2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0510-20C0-4B61-B2B0-DC0228DF0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95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23AD-55B7-41BE-8FFD-53E419FE4F94}" type="datetimeFigureOut">
              <a:rPr kumimoji="1" lang="ja-JP" altLang="en-US" smtClean="0"/>
              <a:t>2021/4/2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0510-20C0-4B61-B2B0-DC0228DF0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6199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23AD-55B7-41BE-8FFD-53E419FE4F94}" type="datetimeFigureOut">
              <a:rPr kumimoji="1" lang="ja-JP" altLang="en-US" smtClean="0"/>
              <a:t>2021/4/2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0510-20C0-4B61-B2B0-DC0228DF0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306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23AD-55B7-41BE-8FFD-53E419FE4F94}" type="datetimeFigureOut">
              <a:rPr kumimoji="1" lang="ja-JP" altLang="en-US" smtClean="0"/>
              <a:t>2021/4/2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0510-20C0-4B61-B2B0-DC0228DF0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432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23AD-55B7-41BE-8FFD-53E419FE4F94}" type="datetimeFigureOut">
              <a:rPr kumimoji="1" lang="ja-JP" altLang="en-US" smtClean="0"/>
              <a:t>2021/4/2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0510-20C0-4B61-B2B0-DC0228DF0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56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23AD-55B7-41BE-8FFD-53E419FE4F94}" type="datetimeFigureOut">
              <a:rPr kumimoji="1" lang="ja-JP" altLang="en-US" smtClean="0"/>
              <a:t>2021/4/2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0510-20C0-4B61-B2B0-DC0228DF0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040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23AD-55B7-41BE-8FFD-53E419FE4F94}" type="datetimeFigureOut">
              <a:rPr kumimoji="1" lang="ja-JP" altLang="en-US" smtClean="0"/>
              <a:t>2021/4/2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0510-20C0-4B61-B2B0-DC0228DF0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46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523AD-55B7-41BE-8FFD-53E419FE4F94}" type="datetimeFigureOut">
              <a:rPr kumimoji="1" lang="ja-JP" altLang="en-US" smtClean="0"/>
              <a:t>2021/4/2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70510-20C0-4B61-B2B0-DC0228DF0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61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/>
          <p:cNvGrpSpPr/>
          <p:nvPr/>
        </p:nvGrpSpPr>
        <p:grpSpPr>
          <a:xfrm>
            <a:off x="564365" y="1504331"/>
            <a:ext cx="7794905" cy="2474309"/>
            <a:chOff x="564365" y="1504331"/>
            <a:chExt cx="7794905" cy="2474309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1088215" y="1504331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/>
                <a:t>メダカ</a:t>
              </a: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3846272" y="1504331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 smtClean="0"/>
                <a:t>放射線</a:t>
              </a:r>
              <a:endParaRPr kumimoji="1" lang="ja-JP" altLang="en-US" sz="3600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6415549" y="1504331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 smtClean="0"/>
                <a:t>超音波</a:t>
              </a:r>
              <a:endParaRPr kumimoji="1" lang="ja-JP" altLang="en-US" sz="3600" dirty="0"/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478" y="2317547"/>
              <a:ext cx="2214792" cy="1661093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365" y="2317546"/>
              <a:ext cx="2569995" cy="1661093"/>
            </a:xfrm>
            <a:prstGeom prst="rect">
              <a:avLst/>
            </a:prstGeom>
          </p:spPr>
        </p:pic>
      </p:grpSp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721" y="4360194"/>
            <a:ext cx="2636278" cy="1993460"/>
          </a:xfrm>
          <a:prstGeom prst="rect">
            <a:avLst/>
          </a:prstGeom>
        </p:spPr>
      </p:pic>
      <p:grpSp>
        <p:nvGrpSpPr>
          <p:cNvPr id="20" name="グループ化 19"/>
          <p:cNvGrpSpPr/>
          <p:nvPr/>
        </p:nvGrpSpPr>
        <p:grpSpPr>
          <a:xfrm>
            <a:off x="5309372" y="5091467"/>
            <a:ext cx="2958164" cy="1303231"/>
            <a:chOff x="5309372" y="5091467"/>
            <a:chExt cx="2958164" cy="1303231"/>
          </a:xfrm>
        </p:grpSpPr>
        <p:sp>
          <p:nvSpPr>
            <p:cNvPr id="16" name="右矢印 15"/>
            <p:cNvSpPr/>
            <p:nvPr/>
          </p:nvSpPr>
          <p:spPr>
            <a:xfrm rot="9632978">
              <a:off x="5309372" y="5899121"/>
              <a:ext cx="793252" cy="49557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236211" y="5962243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生命棟の１階北側</a:t>
              </a:r>
              <a:endParaRPr kumimoji="1" lang="ja-JP" altLang="en-US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052707" y="5091467"/>
              <a:ext cx="21339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000" dirty="0" smtClean="0"/>
                <a:t>ココ</a:t>
              </a:r>
              <a:r>
                <a:rPr kumimoji="1" lang="ja-JP" altLang="en-US" sz="2400" dirty="0" smtClean="0"/>
                <a:t>です！</a:t>
              </a:r>
              <a:endParaRPr kumimoji="1" lang="ja-JP" altLang="en-US" sz="2400" dirty="0"/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6495159" y="83336"/>
            <a:ext cx="25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2021_04_03 </a:t>
            </a:r>
            <a:r>
              <a:rPr kumimoji="1" lang="ja-JP" altLang="en-US" dirty="0" smtClean="0"/>
              <a:t>入試説明会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03790" y="391504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動物生殖システム分野　</a:t>
            </a:r>
            <a:r>
              <a:rPr kumimoji="1" lang="ja-JP" altLang="en-US" sz="2400" dirty="0"/>
              <a:t>尾田正二　准</a:t>
            </a:r>
            <a:r>
              <a:rPr kumimoji="1" lang="ja-JP" altLang="en-US" sz="2400" dirty="0" smtClean="0"/>
              <a:t>教授</a:t>
            </a:r>
            <a:endParaRPr kumimoji="1" lang="ja-JP" altLang="en-US" sz="2400" dirty="0"/>
          </a:p>
        </p:txBody>
      </p:sp>
      <p:pic>
        <p:nvPicPr>
          <p:cNvPr id="1026" name="Picture 2" descr="無料イラスト] 原子モデル - パブリックドメインQ：著作権フリー画像素材集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61" y="2317546"/>
            <a:ext cx="1441071" cy="161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069721" y="267075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b="1" dirty="0"/>
              <a:t>＋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305258" y="267075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b="1" dirty="0"/>
              <a:t>＋</a:t>
            </a:r>
          </a:p>
        </p:txBody>
      </p:sp>
    </p:spTree>
    <p:extLst>
      <p:ext uri="{BB962C8B-B14F-4D97-AF65-F5344CB8AC3E}">
        <p14:creationId xmlns:p14="http://schemas.microsoft.com/office/powerpoint/2010/main" val="30644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24392" y="2421522"/>
            <a:ext cx="772519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低線量（率）放射線の長期間慢性被ばく</a:t>
            </a:r>
            <a:endParaRPr kumimoji="1" lang="en-US" altLang="ja-JP" sz="2800" dirty="0" smtClean="0"/>
          </a:p>
          <a:p>
            <a:r>
              <a:rPr kumimoji="1" lang="ja-JP" altLang="en-US" sz="2800" dirty="0"/>
              <a:t>　</a:t>
            </a:r>
            <a:r>
              <a:rPr kumimoji="1" lang="ja-JP" altLang="en-US" sz="2800" dirty="0" smtClean="0"/>
              <a:t>　　　　　　　　　　　　の生物影響の解明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43586" y="1103722"/>
            <a:ext cx="1372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cs typeface="Arial" panose="020B0604020202020204" pitchFamily="34" charset="0"/>
              </a:rPr>
              <a:t>1 </a:t>
            </a:r>
            <a:r>
              <a:rPr kumimoji="1" lang="en-US" altLang="ja-JP" sz="3200" dirty="0" err="1" smtClean="0">
                <a:cs typeface="Arial" panose="020B0604020202020204" pitchFamily="34" charset="0"/>
              </a:rPr>
              <a:t>Gy</a:t>
            </a:r>
            <a:r>
              <a:rPr kumimoji="1" lang="en-US" altLang="ja-JP" sz="3200" dirty="0" smtClean="0">
                <a:cs typeface="Arial" panose="020B0604020202020204" pitchFamily="34" charset="0"/>
              </a:rPr>
              <a:t> </a:t>
            </a:r>
            <a:r>
              <a:rPr kumimoji="1"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endParaRPr kumimoji="1" lang="ja-JP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65188" y="1153939"/>
            <a:ext cx="5955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DNA </a:t>
            </a:r>
            <a:r>
              <a:rPr kumimoji="1" lang="ja-JP" altLang="en-US" sz="2800" dirty="0" smtClean="0"/>
              <a:t>損傷による発がんリスクの上昇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4804" y="1686202"/>
            <a:ext cx="1834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≦ </a:t>
            </a:r>
            <a:r>
              <a:rPr kumimoji="1" lang="en-US" altLang="ja-JP" sz="3200" dirty="0" smtClean="0">
                <a:cs typeface="Arial" panose="020B0604020202020204" pitchFamily="34" charset="0"/>
              </a:rPr>
              <a:t>0.1 </a:t>
            </a:r>
            <a:r>
              <a:rPr kumimoji="1" lang="en-US" altLang="ja-JP" sz="3200" dirty="0" err="1" smtClean="0">
                <a:cs typeface="Arial" panose="020B0604020202020204" pitchFamily="34" charset="0"/>
              </a:rPr>
              <a:t>Gy</a:t>
            </a:r>
            <a:r>
              <a:rPr kumimoji="1" lang="en-US" altLang="ja-JP" sz="3200" dirty="0" smtClean="0">
                <a:cs typeface="Arial" panose="020B0604020202020204" pitchFamily="34" charset="0"/>
              </a:rPr>
              <a:t> </a:t>
            </a:r>
            <a:endParaRPr kumimoji="1" lang="ja-JP" altLang="en-US" sz="3200" dirty="0">
              <a:cs typeface="Arial" panose="020B060402020202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03790" y="391504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動物生殖システム分野　</a:t>
            </a:r>
            <a:r>
              <a:rPr kumimoji="1" lang="ja-JP" altLang="en-US" sz="2400" dirty="0"/>
              <a:t>尾田正二　准</a:t>
            </a:r>
            <a:r>
              <a:rPr kumimoji="1" lang="ja-JP" altLang="en-US" sz="2400" dirty="0" smtClean="0"/>
              <a:t>教授</a:t>
            </a:r>
            <a:endParaRPr kumimoji="1" lang="ja-JP" altLang="en-US" sz="2400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853300" y="3839330"/>
            <a:ext cx="7401984" cy="2349778"/>
            <a:chOff x="853300" y="3839330"/>
            <a:chExt cx="7401984" cy="2349778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300" y="3839330"/>
              <a:ext cx="3541486" cy="2349778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034" y="3840441"/>
              <a:ext cx="3520250" cy="2348667"/>
            </a:xfrm>
            <a:prstGeom prst="rect">
              <a:avLst/>
            </a:prstGeom>
          </p:spPr>
        </p:pic>
      </p:grpSp>
      <p:sp>
        <p:nvSpPr>
          <p:cNvPr id="12" name="テキスト ボックス 11"/>
          <p:cNvSpPr txBox="1"/>
          <p:nvPr/>
        </p:nvSpPr>
        <p:spPr>
          <a:xfrm>
            <a:off x="6495159" y="83336"/>
            <a:ext cx="25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2021_04_03 </a:t>
            </a:r>
            <a:r>
              <a:rPr kumimoji="1" lang="ja-JP" altLang="en-US" dirty="0" smtClean="0"/>
              <a:t>入試説明会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56024" y="3908599"/>
            <a:ext cx="3438762" cy="40011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FF00"/>
                </a:solidFill>
              </a:rPr>
              <a:t>僕ら</a:t>
            </a:r>
            <a:r>
              <a:rPr kumimoji="1" lang="ja-JP" altLang="en-US" sz="2000" dirty="0" smtClean="0">
                <a:solidFill>
                  <a:srgbClr val="FFFF00"/>
                </a:solidFill>
              </a:rPr>
              <a:t>の宇宙世紀は終わった</a:t>
            </a:r>
            <a:r>
              <a:rPr kumimoji="1" lang="en-US" altLang="ja-JP" sz="2000" dirty="0" smtClean="0">
                <a:solidFill>
                  <a:srgbClr val="FFFF00"/>
                </a:solidFill>
              </a:rPr>
              <a:t>…</a:t>
            </a:r>
            <a:endParaRPr kumimoji="1" lang="ja-JP" alt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3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24392" y="2421522"/>
            <a:ext cx="772519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低線量（率）放射線の長期間慢性被ばく</a:t>
            </a:r>
            <a:endParaRPr kumimoji="1" lang="en-US" altLang="ja-JP" sz="2800" dirty="0" smtClean="0"/>
          </a:p>
          <a:p>
            <a:r>
              <a:rPr kumimoji="1" lang="ja-JP" altLang="en-US" sz="2800" dirty="0"/>
              <a:t>　</a:t>
            </a:r>
            <a:r>
              <a:rPr kumimoji="1" lang="ja-JP" altLang="en-US" sz="2800" dirty="0" smtClean="0"/>
              <a:t>　　　　　　　　　　　　の生物影響の解明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43586" y="1103722"/>
            <a:ext cx="1372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cs typeface="Arial" panose="020B0604020202020204" pitchFamily="34" charset="0"/>
              </a:rPr>
              <a:t>1 </a:t>
            </a:r>
            <a:r>
              <a:rPr kumimoji="1" lang="en-US" altLang="ja-JP" sz="3200" dirty="0" err="1" smtClean="0">
                <a:cs typeface="Arial" panose="020B0604020202020204" pitchFamily="34" charset="0"/>
              </a:rPr>
              <a:t>Gy</a:t>
            </a:r>
            <a:r>
              <a:rPr kumimoji="1" lang="en-US" altLang="ja-JP" sz="3200" dirty="0" smtClean="0">
                <a:cs typeface="Arial" panose="020B0604020202020204" pitchFamily="34" charset="0"/>
              </a:rPr>
              <a:t> </a:t>
            </a:r>
            <a:r>
              <a:rPr kumimoji="1"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endParaRPr kumimoji="1" lang="ja-JP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65188" y="1153939"/>
            <a:ext cx="5955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DNA </a:t>
            </a:r>
            <a:r>
              <a:rPr kumimoji="1" lang="ja-JP" altLang="en-US" sz="2800" dirty="0" smtClean="0"/>
              <a:t>損傷による発がんリスクの上昇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4804" y="1686202"/>
            <a:ext cx="1834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≦ </a:t>
            </a:r>
            <a:r>
              <a:rPr kumimoji="1" lang="en-US" altLang="ja-JP" sz="3200" dirty="0" smtClean="0">
                <a:cs typeface="Arial" panose="020B0604020202020204" pitchFamily="34" charset="0"/>
              </a:rPr>
              <a:t>0.1 </a:t>
            </a:r>
            <a:r>
              <a:rPr kumimoji="1" lang="en-US" altLang="ja-JP" sz="3200" dirty="0" err="1" smtClean="0">
                <a:cs typeface="Arial" panose="020B0604020202020204" pitchFamily="34" charset="0"/>
              </a:rPr>
              <a:t>Gy</a:t>
            </a:r>
            <a:r>
              <a:rPr kumimoji="1" lang="en-US" altLang="ja-JP" sz="3200" dirty="0" smtClean="0">
                <a:cs typeface="Arial" panose="020B0604020202020204" pitchFamily="34" charset="0"/>
              </a:rPr>
              <a:t> </a:t>
            </a:r>
            <a:endParaRPr kumimoji="1" lang="ja-JP" altLang="en-US" sz="3200" dirty="0"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5518" y="3709918"/>
            <a:ext cx="2539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cs typeface="Arial" panose="020B0604020202020204" pitchFamily="34" charset="0"/>
              </a:rPr>
              <a:t>0.1 </a:t>
            </a:r>
            <a:r>
              <a:rPr kumimoji="1" lang="en-US" altLang="ja-JP" sz="3200" dirty="0" err="1" smtClean="0">
                <a:cs typeface="Arial" panose="020B0604020202020204" pitchFamily="34" charset="0"/>
              </a:rPr>
              <a:t>Gy</a:t>
            </a:r>
            <a:r>
              <a:rPr kumimoji="1" lang="en-US" altLang="ja-JP" sz="3200" dirty="0" smtClean="0">
                <a:cs typeface="Arial" panose="020B0604020202020204" pitchFamily="34" charset="0"/>
              </a:rPr>
              <a:t>/7 days </a:t>
            </a:r>
            <a:endParaRPr kumimoji="1" lang="ja-JP" altLang="en-US" sz="3200" dirty="0">
              <a:cs typeface="Arial" panose="020B0604020202020204" pitchFamily="34" charset="0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2846283" y="3732823"/>
            <a:ext cx="648929" cy="60468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886786" y="3693155"/>
            <a:ext cx="4833878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恒常的酸化ストレスの負荷に対抗する細胞レベルでの生理的反応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24666" y="4841071"/>
            <a:ext cx="5724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発がんリスクはほぼゼロだけど、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酸化ストレスが恒常的に負荷された状態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03790" y="391504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動物生殖システム分野　</a:t>
            </a:r>
            <a:r>
              <a:rPr kumimoji="1" lang="ja-JP" altLang="en-US" sz="2400" dirty="0"/>
              <a:t>尾田正二　准</a:t>
            </a:r>
            <a:r>
              <a:rPr kumimoji="1" lang="ja-JP" altLang="en-US" sz="2400" dirty="0" smtClean="0"/>
              <a:t>教授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95159" y="83336"/>
            <a:ext cx="25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2021_04_03 </a:t>
            </a:r>
            <a:r>
              <a:rPr kumimoji="1" lang="ja-JP" altLang="en-US" dirty="0" smtClean="0"/>
              <a:t>入試説明会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949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4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24392" y="2421522"/>
            <a:ext cx="772519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低線量（率）放射線の長期間慢性被ばく</a:t>
            </a:r>
            <a:endParaRPr kumimoji="1" lang="en-US" altLang="ja-JP" sz="2800" dirty="0" smtClean="0"/>
          </a:p>
          <a:p>
            <a:r>
              <a:rPr kumimoji="1" lang="ja-JP" altLang="en-US" sz="2800" dirty="0"/>
              <a:t>　</a:t>
            </a:r>
            <a:r>
              <a:rPr kumimoji="1" lang="ja-JP" altLang="en-US" sz="2800" dirty="0" smtClean="0"/>
              <a:t>　　　　　　　　　　　　の生物影響の解明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43586" y="1103722"/>
            <a:ext cx="1372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cs typeface="Arial" panose="020B0604020202020204" pitchFamily="34" charset="0"/>
              </a:rPr>
              <a:t>1 </a:t>
            </a:r>
            <a:r>
              <a:rPr kumimoji="1" lang="en-US" altLang="ja-JP" sz="3200" dirty="0" err="1" smtClean="0">
                <a:cs typeface="Arial" panose="020B0604020202020204" pitchFamily="34" charset="0"/>
              </a:rPr>
              <a:t>Gy</a:t>
            </a:r>
            <a:r>
              <a:rPr kumimoji="1" lang="en-US" altLang="ja-JP" sz="3200" dirty="0" smtClean="0">
                <a:cs typeface="Arial" panose="020B0604020202020204" pitchFamily="34" charset="0"/>
              </a:rPr>
              <a:t> </a:t>
            </a:r>
            <a:r>
              <a:rPr kumimoji="1"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endParaRPr kumimoji="1" lang="ja-JP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65188" y="1153939"/>
            <a:ext cx="5955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DNA </a:t>
            </a:r>
            <a:r>
              <a:rPr kumimoji="1" lang="ja-JP" altLang="en-US" sz="2800" dirty="0" smtClean="0"/>
              <a:t>損傷による発がんリスクの上昇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4804" y="1686202"/>
            <a:ext cx="1834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≦ </a:t>
            </a:r>
            <a:r>
              <a:rPr kumimoji="1" lang="en-US" altLang="ja-JP" sz="3200" dirty="0" smtClean="0">
                <a:cs typeface="Arial" panose="020B0604020202020204" pitchFamily="34" charset="0"/>
              </a:rPr>
              <a:t>0.1 </a:t>
            </a:r>
            <a:r>
              <a:rPr kumimoji="1" lang="en-US" altLang="ja-JP" sz="3200" dirty="0" err="1" smtClean="0">
                <a:cs typeface="Arial" panose="020B0604020202020204" pitchFamily="34" charset="0"/>
              </a:rPr>
              <a:t>Gy</a:t>
            </a:r>
            <a:r>
              <a:rPr kumimoji="1" lang="en-US" altLang="ja-JP" sz="3200" dirty="0" smtClean="0">
                <a:cs typeface="Arial" panose="020B0604020202020204" pitchFamily="34" charset="0"/>
              </a:rPr>
              <a:t> </a:t>
            </a:r>
            <a:endParaRPr kumimoji="1" lang="ja-JP" altLang="en-US" sz="3200" dirty="0"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5518" y="3709918"/>
            <a:ext cx="2539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cs typeface="Arial" panose="020B0604020202020204" pitchFamily="34" charset="0"/>
              </a:rPr>
              <a:t>0.1 </a:t>
            </a:r>
            <a:r>
              <a:rPr kumimoji="1" lang="en-US" altLang="ja-JP" sz="3200" dirty="0" err="1" smtClean="0">
                <a:cs typeface="Arial" panose="020B0604020202020204" pitchFamily="34" charset="0"/>
              </a:rPr>
              <a:t>Gy</a:t>
            </a:r>
            <a:r>
              <a:rPr kumimoji="1" lang="en-US" altLang="ja-JP" sz="3200" dirty="0" smtClean="0">
                <a:cs typeface="Arial" panose="020B0604020202020204" pitchFamily="34" charset="0"/>
              </a:rPr>
              <a:t>/7 days </a:t>
            </a:r>
            <a:endParaRPr kumimoji="1" lang="ja-JP" altLang="en-US" sz="3200" dirty="0">
              <a:cs typeface="Arial" panose="020B0604020202020204" pitchFamily="34" charset="0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2846283" y="3732823"/>
            <a:ext cx="648929" cy="60468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886786" y="3693155"/>
            <a:ext cx="4833878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恒常的酸化ストレスの負荷に対抗する細胞レベルでの生理的反応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3693" y="4905368"/>
            <a:ext cx="55194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カラダの健康を酸化と還元の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バランスで考える。</a:t>
            </a:r>
            <a:endParaRPr kumimoji="1" lang="ja-JP" altLang="en-US" sz="3200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6082805" y="5117454"/>
            <a:ext cx="2531633" cy="1223277"/>
            <a:chOff x="3374458" y="831665"/>
            <a:chExt cx="2531633" cy="1223277"/>
          </a:xfrm>
        </p:grpSpPr>
        <p:sp>
          <p:nvSpPr>
            <p:cNvPr id="17" name="二等辺三角形 16"/>
            <p:cNvSpPr/>
            <p:nvPr/>
          </p:nvSpPr>
          <p:spPr>
            <a:xfrm flipH="1">
              <a:off x="4222767" y="1456121"/>
              <a:ext cx="680752" cy="598821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 fontAlgn="auto">
                <a:spcBef>
                  <a:spcPts val="0"/>
                </a:spcBef>
                <a:spcAft>
                  <a:spcPts val="0"/>
                </a:spcAft>
              </a:pPr>
              <a:endParaRPr lang="ja-JP" altLang="en-US" sz="1662">
                <a:solidFill>
                  <a:srgbClr val="0000CC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cxnSp>
          <p:nvCxnSpPr>
            <p:cNvPr id="18" name="直線コネクタ 17"/>
            <p:cNvCxnSpPr/>
            <p:nvPr/>
          </p:nvCxnSpPr>
          <p:spPr>
            <a:xfrm flipH="1" flipV="1">
              <a:off x="3379807" y="1443822"/>
              <a:ext cx="2398025" cy="17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3374458" y="831665"/>
              <a:ext cx="848309" cy="49013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defTabSz="844083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585" dirty="0">
                  <a:solidFill>
                    <a:schemeClr val="accent1"/>
                  </a:solidFill>
                  <a:latin typeface="Calibri" panose="020F0502020204030204"/>
                  <a:ea typeface="游ゴシック" panose="020B0400000000000000" pitchFamily="50" charset="-128"/>
                </a:rPr>
                <a:t>還元</a:t>
              </a: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057782" y="831665"/>
              <a:ext cx="848309" cy="49013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defTabSz="844083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585" dirty="0">
                  <a:solidFill>
                    <a:srgbClr val="FF0000"/>
                  </a:solidFill>
                  <a:latin typeface="Calibri" panose="020F0502020204030204"/>
                  <a:ea typeface="游ゴシック" panose="020B0400000000000000" pitchFamily="50" charset="-128"/>
                </a:rPr>
                <a:t>酸化</a:t>
              </a:r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203790" y="391504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動物生殖システム分野　</a:t>
            </a:r>
            <a:r>
              <a:rPr kumimoji="1" lang="ja-JP" altLang="en-US" sz="2400" dirty="0"/>
              <a:t>尾田正二　准</a:t>
            </a:r>
            <a:r>
              <a:rPr kumimoji="1" lang="ja-JP" altLang="en-US" sz="2400" dirty="0" smtClean="0"/>
              <a:t>教授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495159" y="83336"/>
            <a:ext cx="25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2021_04_03 </a:t>
            </a:r>
            <a:r>
              <a:rPr kumimoji="1" lang="ja-JP" altLang="en-US" dirty="0" smtClean="0"/>
              <a:t>入試説明会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464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24392" y="2421522"/>
            <a:ext cx="772519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低線量（率）放射線の長期間慢性被ばく</a:t>
            </a:r>
            <a:endParaRPr kumimoji="1" lang="en-US" altLang="ja-JP" sz="2800" dirty="0" smtClean="0"/>
          </a:p>
          <a:p>
            <a:r>
              <a:rPr kumimoji="1" lang="ja-JP" altLang="en-US" sz="2800" dirty="0"/>
              <a:t>　</a:t>
            </a:r>
            <a:r>
              <a:rPr kumimoji="1" lang="ja-JP" altLang="en-US" sz="2800" dirty="0" smtClean="0"/>
              <a:t>　　　　　　　　　　　　の生物影響の解明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43586" y="1103722"/>
            <a:ext cx="1372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cs typeface="Arial" panose="020B0604020202020204" pitchFamily="34" charset="0"/>
              </a:rPr>
              <a:t>1 </a:t>
            </a:r>
            <a:r>
              <a:rPr kumimoji="1" lang="en-US" altLang="ja-JP" sz="3200" dirty="0" err="1" smtClean="0">
                <a:cs typeface="Arial" panose="020B0604020202020204" pitchFamily="34" charset="0"/>
              </a:rPr>
              <a:t>Gy</a:t>
            </a:r>
            <a:r>
              <a:rPr kumimoji="1" lang="en-US" altLang="ja-JP" sz="3200" dirty="0" smtClean="0">
                <a:cs typeface="Arial" panose="020B0604020202020204" pitchFamily="34" charset="0"/>
              </a:rPr>
              <a:t> </a:t>
            </a:r>
            <a:r>
              <a:rPr kumimoji="1"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endParaRPr kumimoji="1" lang="ja-JP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65188" y="1153939"/>
            <a:ext cx="5955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DNA </a:t>
            </a:r>
            <a:r>
              <a:rPr kumimoji="1" lang="ja-JP" altLang="en-US" sz="2800" dirty="0" smtClean="0"/>
              <a:t>損傷による発がんリスクの上昇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4804" y="1686202"/>
            <a:ext cx="1834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≦ </a:t>
            </a:r>
            <a:r>
              <a:rPr kumimoji="1" lang="en-US" altLang="ja-JP" sz="3200" dirty="0" smtClean="0">
                <a:cs typeface="Arial" panose="020B0604020202020204" pitchFamily="34" charset="0"/>
              </a:rPr>
              <a:t>0.1 </a:t>
            </a:r>
            <a:r>
              <a:rPr kumimoji="1" lang="en-US" altLang="ja-JP" sz="3200" dirty="0" err="1" smtClean="0">
                <a:cs typeface="Arial" panose="020B0604020202020204" pitchFamily="34" charset="0"/>
              </a:rPr>
              <a:t>Gy</a:t>
            </a:r>
            <a:r>
              <a:rPr kumimoji="1" lang="en-US" altLang="ja-JP" sz="3200" dirty="0" smtClean="0">
                <a:cs typeface="Arial" panose="020B0604020202020204" pitchFamily="34" charset="0"/>
              </a:rPr>
              <a:t> </a:t>
            </a:r>
            <a:endParaRPr kumimoji="1" lang="ja-JP" altLang="en-US" sz="3200" dirty="0"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5518" y="3709918"/>
            <a:ext cx="2539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cs typeface="Arial" panose="020B0604020202020204" pitchFamily="34" charset="0"/>
              </a:rPr>
              <a:t>0.1 </a:t>
            </a:r>
            <a:r>
              <a:rPr kumimoji="1" lang="en-US" altLang="ja-JP" sz="3200" dirty="0" err="1" smtClean="0">
                <a:cs typeface="Arial" panose="020B0604020202020204" pitchFamily="34" charset="0"/>
              </a:rPr>
              <a:t>Gy</a:t>
            </a:r>
            <a:r>
              <a:rPr kumimoji="1" lang="en-US" altLang="ja-JP" sz="3200" dirty="0" smtClean="0">
                <a:cs typeface="Arial" panose="020B0604020202020204" pitchFamily="34" charset="0"/>
              </a:rPr>
              <a:t>/7 days </a:t>
            </a:r>
            <a:endParaRPr kumimoji="1" lang="ja-JP" altLang="en-US" sz="3200" dirty="0">
              <a:cs typeface="Arial" panose="020B0604020202020204" pitchFamily="34" charset="0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2846283" y="3732823"/>
            <a:ext cx="648929" cy="60468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886786" y="3693155"/>
            <a:ext cx="4833878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恒常的酸化ストレスの負荷に対抗する細胞レベルでの生理的反応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3693" y="4905368"/>
            <a:ext cx="55194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カラダの健康を酸化と還元の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バランスで考える。</a:t>
            </a:r>
            <a:endParaRPr kumimoji="1" lang="ja-JP" altLang="en-US" sz="32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6082805" y="4739082"/>
            <a:ext cx="2531633" cy="1601649"/>
            <a:chOff x="6082805" y="4739082"/>
            <a:chExt cx="2531633" cy="1601649"/>
          </a:xfrm>
        </p:grpSpPr>
        <p:sp>
          <p:nvSpPr>
            <p:cNvPr id="17" name="二等辺三角形 16"/>
            <p:cNvSpPr/>
            <p:nvPr/>
          </p:nvSpPr>
          <p:spPr>
            <a:xfrm flipH="1">
              <a:off x="6931114" y="5741910"/>
              <a:ext cx="680752" cy="598821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 fontAlgn="auto">
                <a:spcBef>
                  <a:spcPts val="0"/>
                </a:spcBef>
                <a:spcAft>
                  <a:spcPts val="0"/>
                </a:spcAft>
              </a:pPr>
              <a:endParaRPr lang="ja-JP" altLang="en-US" sz="1662">
                <a:solidFill>
                  <a:srgbClr val="0000CC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cxnSp>
          <p:nvCxnSpPr>
            <p:cNvPr id="18" name="直線コネクタ 17"/>
            <p:cNvCxnSpPr/>
            <p:nvPr/>
          </p:nvCxnSpPr>
          <p:spPr>
            <a:xfrm flipH="1" flipV="1">
              <a:off x="6240181" y="5289850"/>
              <a:ext cx="2062617" cy="8130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6082805" y="4739082"/>
              <a:ext cx="848309" cy="49013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defTabSz="844083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585" dirty="0">
                  <a:solidFill>
                    <a:schemeClr val="accent1"/>
                  </a:solidFill>
                  <a:latin typeface="Calibri" panose="020F0502020204030204"/>
                  <a:ea typeface="游ゴシック" panose="020B0400000000000000" pitchFamily="50" charset="-128"/>
                </a:rPr>
                <a:t>還元</a:t>
              </a: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766129" y="5432772"/>
              <a:ext cx="848309" cy="49013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defTabSz="844083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585" dirty="0">
                  <a:solidFill>
                    <a:srgbClr val="FF0000"/>
                  </a:solidFill>
                  <a:latin typeface="Calibri" panose="020F0502020204030204"/>
                  <a:ea typeface="游ゴシック" panose="020B0400000000000000" pitchFamily="50" charset="-128"/>
                </a:rPr>
                <a:t>酸化</a:t>
              </a:r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203790" y="391504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動物生殖システム分野　</a:t>
            </a:r>
            <a:r>
              <a:rPr kumimoji="1" lang="ja-JP" altLang="en-US" sz="2400" dirty="0"/>
              <a:t>尾田正二　准</a:t>
            </a:r>
            <a:r>
              <a:rPr kumimoji="1" lang="ja-JP" altLang="en-US" sz="2400" dirty="0" smtClean="0"/>
              <a:t>教授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495159" y="83336"/>
            <a:ext cx="25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2021_04_03 </a:t>
            </a:r>
            <a:r>
              <a:rPr kumimoji="1" lang="ja-JP" altLang="en-US" dirty="0" smtClean="0"/>
              <a:t>入試説明会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794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24392" y="2421522"/>
            <a:ext cx="772519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低線量（率）放射線の長期間慢性被ばく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　　　　　　　の生物影響の解明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43586" y="1103722"/>
            <a:ext cx="1372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Arial" panose="020B0604020202020204" pitchFamily="34" charset="0"/>
              </a:rPr>
              <a:t>1 </a:t>
            </a:r>
            <a:r>
              <a:rPr kumimoji="1" lang="en-US" altLang="ja-JP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Arial" panose="020B0604020202020204" pitchFamily="34" charset="0"/>
              </a:rPr>
              <a:t>Gy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&lt; 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65188" y="1153939"/>
            <a:ext cx="5955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DNA 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損傷による発がんリスクの上昇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4804" y="1686202"/>
            <a:ext cx="1834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 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Arial" panose="020B0604020202020204" pitchFamily="34" charset="0"/>
              </a:rPr>
              <a:t>0.1 </a:t>
            </a:r>
            <a:r>
              <a:rPr kumimoji="1" lang="en-US" altLang="ja-JP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Arial" panose="020B0604020202020204" pitchFamily="34" charset="0"/>
              </a:rPr>
              <a:t>Gy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5518" y="3709918"/>
            <a:ext cx="2539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Arial" panose="020B0604020202020204" pitchFamily="34" charset="0"/>
              </a:rPr>
              <a:t>0.1 </a:t>
            </a:r>
            <a:r>
              <a:rPr kumimoji="1" lang="en-US" altLang="ja-JP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Arial" panose="020B0604020202020204" pitchFamily="34" charset="0"/>
              </a:rPr>
              <a:t>Gy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Arial" panose="020B0604020202020204" pitchFamily="34" charset="0"/>
              </a:rPr>
              <a:t>/7 days 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2846283" y="3732823"/>
            <a:ext cx="648929" cy="60468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886786" y="3693155"/>
            <a:ext cx="4833878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恒常的酸化ストレスの負荷に対抗する細胞レベルでの生理的反応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3693" y="4905368"/>
            <a:ext cx="55194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カラダの健康を酸化と還元の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バランスで考える。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6082805" y="4739082"/>
            <a:ext cx="2531633" cy="1601649"/>
            <a:chOff x="6082805" y="4739082"/>
            <a:chExt cx="2531633" cy="1601649"/>
          </a:xfrm>
        </p:grpSpPr>
        <p:sp>
          <p:nvSpPr>
            <p:cNvPr id="17" name="二等辺三角形 16"/>
            <p:cNvSpPr/>
            <p:nvPr/>
          </p:nvSpPr>
          <p:spPr>
            <a:xfrm flipH="1">
              <a:off x="6931114" y="5741910"/>
              <a:ext cx="680752" cy="598821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62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18" name="直線コネクタ 17"/>
            <p:cNvCxnSpPr/>
            <p:nvPr/>
          </p:nvCxnSpPr>
          <p:spPr>
            <a:xfrm flipH="1" flipV="1">
              <a:off x="6240181" y="5289850"/>
              <a:ext cx="2062617" cy="8130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6082805" y="4739082"/>
              <a:ext cx="848309" cy="49013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8440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585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還元</a:t>
              </a: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766129" y="5432772"/>
              <a:ext cx="848309" cy="49013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8440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585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酸化</a:t>
              </a:r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203790" y="391504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動物生殖システム分野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尾田正二　准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教授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495159" y="83336"/>
            <a:ext cx="25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2021_04_03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入試説明会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25518" y="853169"/>
            <a:ext cx="8495146" cy="1417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44856" y="1411956"/>
            <a:ext cx="8084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動物にとって最もインパクトがある環境因子は食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03790" y="3512457"/>
            <a:ext cx="8693467" cy="3091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/>
          <p:cNvGrpSpPr/>
          <p:nvPr/>
        </p:nvGrpSpPr>
        <p:grpSpPr>
          <a:xfrm>
            <a:off x="4070650" y="4543658"/>
            <a:ext cx="2531633" cy="1601649"/>
            <a:chOff x="6082805" y="4739082"/>
            <a:chExt cx="2531633" cy="1601649"/>
          </a:xfrm>
        </p:grpSpPr>
        <p:sp>
          <p:nvSpPr>
            <p:cNvPr id="25" name="二等辺三角形 24"/>
            <p:cNvSpPr/>
            <p:nvPr/>
          </p:nvSpPr>
          <p:spPr>
            <a:xfrm flipH="1">
              <a:off x="6931114" y="5741910"/>
              <a:ext cx="680752" cy="598821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 fontAlgn="auto">
                <a:spcBef>
                  <a:spcPts val="0"/>
                </a:spcBef>
                <a:spcAft>
                  <a:spcPts val="0"/>
                </a:spcAft>
              </a:pPr>
              <a:endParaRPr lang="ja-JP" altLang="en-US" sz="1662">
                <a:solidFill>
                  <a:srgbClr val="0000CC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cxnSp>
          <p:nvCxnSpPr>
            <p:cNvPr id="26" name="直線コネクタ 25"/>
            <p:cNvCxnSpPr/>
            <p:nvPr/>
          </p:nvCxnSpPr>
          <p:spPr>
            <a:xfrm flipH="1" flipV="1">
              <a:off x="6240181" y="5289850"/>
              <a:ext cx="2062617" cy="8130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/>
            <p:cNvSpPr txBox="1"/>
            <p:nvPr/>
          </p:nvSpPr>
          <p:spPr>
            <a:xfrm>
              <a:off x="6082805" y="4739082"/>
              <a:ext cx="848309" cy="49013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defTabSz="844083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585" dirty="0">
                  <a:solidFill>
                    <a:schemeClr val="accent1"/>
                  </a:solidFill>
                  <a:latin typeface="Calibri" panose="020F0502020204030204"/>
                  <a:ea typeface="游ゴシック" panose="020B0400000000000000" pitchFamily="50" charset="-128"/>
                </a:rPr>
                <a:t>還元</a:t>
              </a: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766129" y="5432772"/>
              <a:ext cx="848309" cy="49013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defTabSz="844083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585" dirty="0">
                  <a:solidFill>
                    <a:srgbClr val="FF0000"/>
                  </a:solidFill>
                  <a:latin typeface="Calibri" panose="020F0502020204030204"/>
                  <a:ea typeface="游ゴシック" panose="020B0400000000000000" pitchFamily="50" charset="-128"/>
                </a:rPr>
                <a:t>酸化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738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テキスト ボックス 36"/>
          <p:cNvSpPr txBox="1"/>
          <p:nvPr/>
        </p:nvSpPr>
        <p:spPr>
          <a:xfrm>
            <a:off x="544856" y="1411956"/>
            <a:ext cx="8084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動物にとって最もインパクトがある環境因子は食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4070650" y="4558172"/>
            <a:ext cx="2531633" cy="1601649"/>
            <a:chOff x="6082805" y="4739082"/>
            <a:chExt cx="2531633" cy="1601649"/>
          </a:xfrm>
        </p:grpSpPr>
        <p:sp>
          <p:nvSpPr>
            <p:cNvPr id="33" name="二等辺三角形 32"/>
            <p:cNvSpPr/>
            <p:nvPr/>
          </p:nvSpPr>
          <p:spPr>
            <a:xfrm flipH="1">
              <a:off x="6931114" y="5741910"/>
              <a:ext cx="680752" cy="598821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 fontAlgn="auto">
                <a:spcBef>
                  <a:spcPts val="0"/>
                </a:spcBef>
                <a:spcAft>
                  <a:spcPts val="0"/>
                </a:spcAft>
              </a:pPr>
              <a:endParaRPr lang="ja-JP" altLang="en-US" sz="1662">
                <a:solidFill>
                  <a:srgbClr val="0000CC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cxnSp>
          <p:nvCxnSpPr>
            <p:cNvPr id="34" name="直線コネクタ 33"/>
            <p:cNvCxnSpPr/>
            <p:nvPr/>
          </p:nvCxnSpPr>
          <p:spPr>
            <a:xfrm flipH="1" flipV="1">
              <a:off x="6240181" y="5289850"/>
              <a:ext cx="2062617" cy="8130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34"/>
            <p:cNvSpPr txBox="1"/>
            <p:nvPr/>
          </p:nvSpPr>
          <p:spPr>
            <a:xfrm>
              <a:off x="6082805" y="4739082"/>
              <a:ext cx="848309" cy="49013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defTabSz="844083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585" dirty="0">
                  <a:solidFill>
                    <a:schemeClr val="accent1"/>
                  </a:solidFill>
                  <a:latin typeface="Calibri" panose="020F0502020204030204"/>
                  <a:ea typeface="游ゴシック" panose="020B0400000000000000" pitchFamily="50" charset="-128"/>
                </a:rPr>
                <a:t>還元</a:t>
              </a: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7766129" y="5432772"/>
              <a:ext cx="848309" cy="49013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defTabSz="844083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585" dirty="0">
                  <a:solidFill>
                    <a:srgbClr val="FF0000"/>
                  </a:solidFill>
                  <a:latin typeface="Calibri" panose="020F0502020204030204"/>
                  <a:ea typeface="游ゴシック" panose="020B0400000000000000" pitchFamily="50" charset="-128"/>
                </a:rPr>
                <a:t>酸化</a:t>
              </a:r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724392" y="2421522"/>
            <a:ext cx="772519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低線量（率）放射線の長期間慢性被ばく</a:t>
            </a:r>
            <a:endParaRPr kumimoji="1" lang="en-US" altLang="ja-JP" sz="2800" dirty="0" smtClean="0"/>
          </a:p>
          <a:p>
            <a:r>
              <a:rPr kumimoji="1" lang="ja-JP" altLang="en-US" sz="2800" dirty="0"/>
              <a:t>　</a:t>
            </a:r>
            <a:r>
              <a:rPr kumimoji="1" lang="ja-JP" altLang="en-US" sz="2800" dirty="0" smtClean="0"/>
              <a:t>　　　　　　　　　　　　の生物影響の解明</a:t>
            </a:r>
            <a:endParaRPr kumimoji="1" lang="ja-JP" altLang="en-US" sz="28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72958" y="1498741"/>
            <a:ext cx="3506088" cy="660437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846" dirty="0">
                <a:latin typeface="Calibri" panose="020F0502020204030204"/>
                <a:ea typeface="游ゴシック" panose="020B0400000000000000" pitchFamily="50" charset="-128"/>
              </a:rPr>
              <a:t>超音波洗浄により過酸化脂質を</a:t>
            </a:r>
            <a:endParaRPr lang="en-US" altLang="ja-JP" sz="1846" dirty="0">
              <a:latin typeface="Calibri" panose="020F0502020204030204"/>
              <a:ea typeface="游ゴシック" panose="020B0400000000000000" pitchFamily="50" charset="-128"/>
            </a:endParaRPr>
          </a:p>
          <a:p>
            <a:pPr defTabSz="844083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846" dirty="0">
                <a:latin typeface="Calibri" panose="020F0502020204030204"/>
                <a:ea typeface="游ゴシック" panose="020B0400000000000000" pitchFamily="50" charset="-128"/>
              </a:rPr>
              <a:t>除去した食材</a:t>
            </a:r>
            <a:r>
              <a:rPr lang="ja-JP" altLang="en-US" sz="1846" dirty="0" smtClean="0">
                <a:latin typeface="Calibri" panose="020F0502020204030204"/>
                <a:ea typeface="游ゴシック" panose="020B0400000000000000" pitchFamily="50" charset="-128"/>
              </a:rPr>
              <a:t>を</a:t>
            </a:r>
            <a:r>
              <a:rPr lang="ja-JP" altLang="en-US" sz="1846" dirty="0">
                <a:latin typeface="Calibri" panose="020F0502020204030204"/>
                <a:ea typeface="游ゴシック" panose="020B0400000000000000" pitchFamily="50" charset="-128"/>
              </a:rPr>
              <a:t>食べる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80900" y="1498741"/>
            <a:ext cx="3506088" cy="660437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846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新鮮な</a:t>
            </a:r>
            <a:r>
              <a:rPr lang="ja-JP" altLang="en-US" sz="1846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食材（例えばクロレラ）</a:t>
            </a:r>
            <a:endParaRPr lang="en-US" altLang="ja-JP" sz="1846" dirty="0" smtClean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defTabSz="844083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846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を食べる</a:t>
            </a:r>
            <a:endParaRPr lang="ja-JP" altLang="en-US" sz="1846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31421" y="3649587"/>
            <a:ext cx="5005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酸化</a:t>
            </a:r>
            <a:r>
              <a:rPr kumimoji="1" lang="ja-JP" altLang="en-US" sz="2800" dirty="0" smtClean="0"/>
              <a:t>ストレス負荷を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軽減する</a:t>
            </a:r>
            <a:endParaRPr kumimoji="1" lang="ja-JP" altLang="en-US" sz="2800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4070650" y="4543658"/>
            <a:ext cx="2531633" cy="1601649"/>
            <a:chOff x="6082805" y="4739082"/>
            <a:chExt cx="2531633" cy="1601649"/>
          </a:xfrm>
        </p:grpSpPr>
        <p:sp>
          <p:nvSpPr>
            <p:cNvPr id="14" name="二等辺三角形 13"/>
            <p:cNvSpPr/>
            <p:nvPr/>
          </p:nvSpPr>
          <p:spPr>
            <a:xfrm flipH="1">
              <a:off x="6931114" y="5741910"/>
              <a:ext cx="680752" cy="598821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 fontAlgn="auto">
                <a:spcBef>
                  <a:spcPts val="0"/>
                </a:spcBef>
                <a:spcAft>
                  <a:spcPts val="0"/>
                </a:spcAft>
              </a:pPr>
              <a:endParaRPr lang="ja-JP" altLang="en-US" sz="1662">
                <a:solidFill>
                  <a:srgbClr val="0000CC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cxnSp>
          <p:nvCxnSpPr>
            <p:cNvPr id="15" name="直線コネクタ 14"/>
            <p:cNvCxnSpPr/>
            <p:nvPr/>
          </p:nvCxnSpPr>
          <p:spPr>
            <a:xfrm flipH="1" flipV="1">
              <a:off x="6240181" y="5289850"/>
              <a:ext cx="2062617" cy="8130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6082805" y="4739082"/>
              <a:ext cx="848309" cy="49013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defTabSz="844083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585" dirty="0">
                  <a:solidFill>
                    <a:schemeClr val="accent1"/>
                  </a:solidFill>
                  <a:latin typeface="Calibri" panose="020F0502020204030204"/>
                  <a:ea typeface="游ゴシック" panose="020B0400000000000000" pitchFamily="50" charset="-128"/>
                </a:rPr>
                <a:t>還元</a:t>
              </a: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766129" y="5432772"/>
              <a:ext cx="848309" cy="49013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defTabSz="844083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585" dirty="0">
                  <a:solidFill>
                    <a:srgbClr val="FF0000"/>
                  </a:solidFill>
                  <a:latin typeface="Calibri" panose="020F0502020204030204"/>
                  <a:ea typeface="游ゴシック" panose="020B0400000000000000" pitchFamily="50" charset="-128"/>
                </a:rPr>
                <a:t>酸化</a:t>
              </a:r>
            </a:p>
          </p:txBody>
        </p:sp>
      </p:grpSp>
      <p:sp>
        <p:nvSpPr>
          <p:cNvPr id="29" name="右矢印 28"/>
          <p:cNvSpPr/>
          <p:nvPr/>
        </p:nvSpPr>
        <p:spPr>
          <a:xfrm>
            <a:off x="4262523" y="3733574"/>
            <a:ext cx="648929" cy="60468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03790" y="391504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動物生殖システム分野　</a:t>
            </a:r>
            <a:r>
              <a:rPr kumimoji="1" lang="ja-JP" altLang="en-US" sz="2400" dirty="0"/>
              <a:t>尾田正二　准</a:t>
            </a:r>
            <a:r>
              <a:rPr kumimoji="1" lang="ja-JP" altLang="en-US" sz="2400" dirty="0" smtClean="0"/>
              <a:t>教授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495159" y="83336"/>
            <a:ext cx="25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2021_04_03 </a:t>
            </a:r>
            <a:r>
              <a:rPr kumimoji="1" lang="ja-JP" altLang="en-US" dirty="0" smtClean="0"/>
              <a:t>入試説明会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3312204" y="4361123"/>
            <a:ext cx="3925614" cy="2396359"/>
            <a:chOff x="3312204" y="4361123"/>
            <a:chExt cx="3925614" cy="2396359"/>
          </a:xfrm>
        </p:grpSpPr>
        <p:sp>
          <p:nvSpPr>
            <p:cNvPr id="3" name="正方形/長方形 2"/>
            <p:cNvSpPr/>
            <p:nvPr/>
          </p:nvSpPr>
          <p:spPr>
            <a:xfrm>
              <a:off x="3312204" y="4361123"/>
              <a:ext cx="3925614" cy="23963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8" name="グループ化 17"/>
            <p:cNvGrpSpPr/>
            <p:nvPr/>
          </p:nvGrpSpPr>
          <p:grpSpPr>
            <a:xfrm>
              <a:off x="4070650" y="4934847"/>
              <a:ext cx="2531633" cy="1223277"/>
              <a:chOff x="3374458" y="831665"/>
              <a:chExt cx="2531633" cy="1223277"/>
            </a:xfrm>
          </p:grpSpPr>
          <p:sp>
            <p:nvSpPr>
              <p:cNvPr id="19" name="二等辺三角形 18"/>
              <p:cNvSpPr/>
              <p:nvPr/>
            </p:nvSpPr>
            <p:spPr>
              <a:xfrm flipH="1">
                <a:off x="4222767" y="1456121"/>
                <a:ext cx="680752" cy="598821"/>
              </a:xfrm>
              <a:prstGeom prst="triangl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 fontAlgn="auto">
                  <a:spcBef>
                    <a:spcPts val="0"/>
                  </a:spcBef>
                  <a:spcAft>
                    <a:spcPts val="0"/>
                  </a:spcAft>
                </a:pPr>
                <a:endParaRPr lang="ja-JP" altLang="en-US" sz="1662">
                  <a:solidFill>
                    <a:srgbClr val="0000CC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  <p:cxnSp>
            <p:nvCxnSpPr>
              <p:cNvPr id="20" name="直線コネクタ 19"/>
              <p:cNvCxnSpPr/>
              <p:nvPr/>
            </p:nvCxnSpPr>
            <p:spPr>
              <a:xfrm flipH="1" flipV="1">
                <a:off x="3379807" y="1443822"/>
                <a:ext cx="2398025" cy="1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テキスト ボックス 25"/>
              <p:cNvSpPr txBox="1"/>
              <p:nvPr/>
            </p:nvSpPr>
            <p:spPr>
              <a:xfrm>
                <a:off x="3374458" y="831665"/>
                <a:ext cx="848309" cy="49013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44083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585" dirty="0">
                    <a:solidFill>
                      <a:schemeClr val="accent1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還元</a:t>
                </a:r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5057782" y="831665"/>
                <a:ext cx="848309" cy="49013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844083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585" dirty="0">
                    <a:solidFill>
                      <a:srgbClr val="FF0000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酸化</a:t>
                </a:r>
              </a:p>
            </p:txBody>
          </p:sp>
        </p:grpSp>
      </p:grpSp>
      <p:sp>
        <p:nvSpPr>
          <p:cNvPr id="7" name="テキスト ボックス 6"/>
          <p:cNvSpPr txBox="1"/>
          <p:nvPr/>
        </p:nvSpPr>
        <p:spPr>
          <a:xfrm>
            <a:off x="3824554" y="3421749"/>
            <a:ext cx="10944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0" dirty="0" smtClean="0"/>
              <a:t>？</a:t>
            </a:r>
            <a:endParaRPr kumimoji="1" lang="ja-JP" altLang="en-US" sz="100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75888" y="3733574"/>
            <a:ext cx="387798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メダカの</a:t>
            </a:r>
            <a:r>
              <a:rPr kumimoji="1" lang="ja-JP" altLang="en-US" sz="3200" dirty="0" smtClean="0"/>
              <a:t>健康</a:t>
            </a:r>
            <a:r>
              <a:rPr kumimoji="1" lang="ja-JP" altLang="en-US" sz="3600" dirty="0" smtClean="0"/>
              <a:t>向上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9972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" grpId="0"/>
      <p:bldP spid="29" grpId="0" animBg="1"/>
      <p:bldP spid="7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544856" y="1411956"/>
            <a:ext cx="8084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動物にとって最もインパクトがある環境因子は食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4392" y="2421522"/>
            <a:ext cx="772519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低線量（率）放射線の長期間慢性被ばく</a:t>
            </a:r>
            <a:endParaRPr kumimoji="1" lang="en-US" altLang="ja-JP" sz="2800" dirty="0" smtClean="0"/>
          </a:p>
          <a:p>
            <a:r>
              <a:rPr kumimoji="1" lang="ja-JP" altLang="en-US" sz="2800" dirty="0"/>
              <a:t>　</a:t>
            </a:r>
            <a:r>
              <a:rPr kumimoji="1" lang="ja-JP" altLang="en-US" sz="2800" dirty="0" smtClean="0"/>
              <a:t>　　　　　　　　　　　　の生物影響の解明</a:t>
            </a:r>
            <a:endParaRPr kumimoji="1" lang="ja-JP" altLang="en-US" sz="2800" dirty="0"/>
          </a:p>
        </p:txBody>
      </p:sp>
      <p:pic>
        <p:nvPicPr>
          <p:cNvPr id="22" name="図 21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C35C29C4-A1A9-4C24-8F13-D294DD0C20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119" y="4877652"/>
            <a:ext cx="2666384" cy="1882281"/>
          </a:xfrm>
          <a:prstGeom prst="rect">
            <a:avLst/>
          </a:prstGeom>
        </p:spPr>
      </p:pic>
      <p:pic>
        <p:nvPicPr>
          <p:cNvPr id="23" name="250fps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-3924" t="32358" r="32357" b="23709"/>
          <a:stretch/>
        </p:blipFill>
        <p:spPr>
          <a:xfrm>
            <a:off x="5111712" y="5077042"/>
            <a:ext cx="3486854" cy="142699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672958" y="1498741"/>
            <a:ext cx="3506088" cy="660437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846" dirty="0">
                <a:latin typeface="Calibri" panose="020F0502020204030204"/>
                <a:ea typeface="游ゴシック" panose="020B0400000000000000" pitchFamily="50" charset="-128"/>
              </a:rPr>
              <a:t>超音波洗浄により過酸化脂質を</a:t>
            </a:r>
            <a:endParaRPr lang="en-US" altLang="ja-JP" sz="1846" dirty="0">
              <a:latin typeface="Calibri" panose="020F0502020204030204"/>
              <a:ea typeface="游ゴシック" panose="020B0400000000000000" pitchFamily="50" charset="-128"/>
            </a:endParaRPr>
          </a:p>
          <a:p>
            <a:pPr defTabSz="844083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846" dirty="0">
                <a:latin typeface="Calibri" panose="020F0502020204030204"/>
                <a:ea typeface="游ゴシック" panose="020B0400000000000000" pitchFamily="50" charset="-128"/>
              </a:rPr>
              <a:t>除去した食材</a:t>
            </a:r>
            <a:r>
              <a:rPr lang="ja-JP" altLang="en-US" sz="1846" dirty="0" smtClean="0">
                <a:latin typeface="Calibri" panose="020F0502020204030204"/>
                <a:ea typeface="游ゴシック" panose="020B0400000000000000" pitchFamily="50" charset="-128"/>
              </a:rPr>
              <a:t>を</a:t>
            </a:r>
            <a:r>
              <a:rPr lang="ja-JP" altLang="en-US" sz="1846" dirty="0">
                <a:latin typeface="Calibri" panose="020F0502020204030204"/>
                <a:ea typeface="游ゴシック" panose="020B0400000000000000" pitchFamily="50" charset="-128"/>
              </a:rPr>
              <a:t>食べる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80900" y="1498741"/>
            <a:ext cx="3506088" cy="660437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846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新鮮な</a:t>
            </a:r>
            <a:r>
              <a:rPr lang="ja-JP" altLang="en-US" sz="1846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食材（</a:t>
            </a:r>
            <a:r>
              <a:rPr lang="ja-JP" altLang="en-US" sz="1846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例えば生きている</a:t>
            </a:r>
            <a:endParaRPr lang="en-US" altLang="ja-JP" sz="1846" dirty="0" smtClean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defTabSz="844083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846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クロレラ）を</a:t>
            </a:r>
            <a:r>
              <a:rPr lang="ja-JP" altLang="en-US" sz="1846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食べる</a:t>
            </a:r>
            <a:endParaRPr lang="ja-JP" altLang="en-US" sz="1846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31421" y="3649587"/>
            <a:ext cx="5005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酸化</a:t>
            </a:r>
            <a:r>
              <a:rPr kumimoji="1" lang="ja-JP" altLang="en-US" sz="2800" dirty="0" smtClean="0"/>
              <a:t>ストレス負荷を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軽減する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3790" y="391504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動物生殖システム分野　</a:t>
            </a:r>
            <a:r>
              <a:rPr kumimoji="1" lang="ja-JP" altLang="en-US" sz="2400" dirty="0"/>
              <a:t>尾田正二　准</a:t>
            </a:r>
            <a:r>
              <a:rPr kumimoji="1" lang="ja-JP" altLang="en-US" sz="2400" dirty="0" smtClean="0"/>
              <a:t>教授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95159" y="83336"/>
            <a:ext cx="25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2021_04_03 </a:t>
            </a:r>
            <a:r>
              <a:rPr kumimoji="1" lang="ja-JP" altLang="en-US" dirty="0" smtClean="0"/>
              <a:t>入試説明会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1421" y="3594128"/>
            <a:ext cx="425556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カラダの健康を酸化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と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還元のバランス</a:t>
            </a:r>
            <a:r>
              <a:rPr kumimoji="1" lang="ja-JP" altLang="en-US" sz="2800" dirty="0">
                <a:solidFill>
                  <a:srgbClr val="FF0000"/>
                </a:solidFill>
              </a:rPr>
              <a:t>で考える。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pic>
        <p:nvPicPr>
          <p:cNvPr id="21" name="図 4" descr="Zenshin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503" y="3535986"/>
            <a:ext cx="4296593" cy="120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83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</TotalTime>
  <Words>630</Words>
  <Application>Microsoft Office PowerPoint</Application>
  <PresentationFormat>画面に合わせる (4:3)</PresentationFormat>
  <Paragraphs>102</Paragraphs>
  <Slides>8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Shoji Oda</dc:creator>
  <cp:lastModifiedBy>Shoji Oda</cp:lastModifiedBy>
  <cp:revision>29</cp:revision>
  <dcterms:created xsi:type="dcterms:W3CDTF">2020-05-15T10:50:01Z</dcterms:created>
  <dcterms:modified xsi:type="dcterms:W3CDTF">2021-04-02T03:05:49Z</dcterms:modified>
</cp:coreProperties>
</file>