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803763"/>
  <p:notesSz cx="9939338" cy="14368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E5D"/>
    <a:srgbClr val="EDBF2B"/>
    <a:srgbClr val="C39A10"/>
    <a:srgbClr val="0E2841"/>
    <a:srgbClr val="AA8A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94660"/>
  </p:normalViewPr>
  <p:slideViewPr>
    <p:cSldViewPr snapToGrid="0">
      <p:cViewPr>
        <p:scale>
          <a:sx n="83" d="100"/>
          <a:sy n="83" d="100"/>
        </p:scale>
        <p:origin x="-8323" y="-15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ja-JP" altLang="en-US"/>
              <a:t>マスター タイトルの書式設定</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149079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409589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204990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278548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tint val="82000"/>
                  </a:schemeClr>
                </a:solidFill>
              </a:defRPr>
            </a:lvl1pPr>
            <a:lvl2pPr marL="1513743" indent="0">
              <a:buNone/>
              <a:defRPr sz="6622">
                <a:solidFill>
                  <a:schemeClr val="tx1">
                    <a:tint val="82000"/>
                  </a:schemeClr>
                </a:solidFill>
              </a:defRPr>
            </a:lvl2pPr>
            <a:lvl3pPr marL="3027487" indent="0">
              <a:buNone/>
              <a:defRPr sz="5960">
                <a:solidFill>
                  <a:schemeClr val="tx1">
                    <a:tint val="82000"/>
                  </a:schemeClr>
                </a:solidFill>
              </a:defRPr>
            </a:lvl3pPr>
            <a:lvl4pPr marL="4541230" indent="0">
              <a:buNone/>
              <a:defRPr sz="5297">
                <a:solidFill>
                  <a:schemeClr val="tx1">
                    <a:tint val="82000"/>
                  </a:schemeClr>
                </a:solidFill>
              </a:defRPr>
            </a:lvl4pPr>
            <a:lvl5pPr marL="6054974" indent="0">
              <a:buNone/>
              <a:defRPr sz="5297">
                <a:solidFill>
                  <a:schemeClr val="tx1">
                    <a:tint val="82000"/>
                  </a:schemeClr>
                </a:solidFill>
              </a:defRPr>
            </a:lvl5pPr>
            <a:lvl6pPr marL="7568717" indent="0">
              <a:buNone/>
              <a:defRPr sz="5297">
                <a:solidFill>
                  <a:schemeClr val="tx1">
                    <a:tint val="82000"/>
                  </a:schemeClr>
                </a:solidFill>
              </a:defRPr>
            </a:lvl6pPr>
            <a:lvl7pPr marL="9082461" indent="0">
              <a:buNone/>
              <a:defRPr sz="5297">
                <a:solidFill>
                  <a:schemeClr val="tx1">
                    <a:tint val="82000"/>
                  </a:schemeClr>
                </a:solidFill>
              </a:defRPr>
            </a:lvl7pPr>
            <a:lvl8pPr marL="10596204" indent="0">
              <a:buNone/>
              <a:defRPr sz="5297">
                <a:solidFill>
                  <a:schemeClr val="tx1">
                    <a:tint val="82000"/>
                  </a:schemeClr>
                </a:solidFill>
              </a:defRPr>
            </a:lvl8pPr>
            <a:lvl9pPr marL="12109948" indent="0">
              <a:buNone/>
              <a:defRPr sz="5297">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422756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2650382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ja-JP" altLang="en-US"/>
              <a:t>マスター テキストの書式設定</a:t>
            </a:r>
          </a:p>
        </p:txBody>
      </p:sp>
      <p:sp>
        <p:nvSpPr>
          <p:cNvPr id="4" name="Content Placeholder 3"/>
          <p:cNvSpPr>
            <a:spLocks noGrp="1"/>
          </p:cNvSpPr>
          <p:nvPr>
            <p:ph sz="half" idx="2"/>
          </p:nvPr>
        </p:nvSpPr>
        <p:spPr>
          <a:xfrm>
            <a:off x="2085368" y="15635264"/>
            <a:ext cx="12807832" cy="2299711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ja-JP" altLang="en-US"/>
              <a:t>マスター テキストの書式設定</a:t>
            </a:r>
          </a:p>
        </p:txBody>
      </p:sp>
      <p:sp>
        <p:nvSpPr>
          <p:cNvPr id="6" name="Content Placeholder 5"/>
          <p:cNvSpPr>
            <a:spLocks noGrp="1"/>
          </p:cNvSpPr>
          <p:nvPr>
            <p:ph sz="quarter" idx="4"/>
          </p:nvPr>
        </p:nvSpPr>
        <p:spPr>
          <a:xfrm>
            <a:off x="15326828" y="15635264"/>
            <a:ext cx="12870909" cy="2299711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110329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50893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99622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ja-JP" altLang="en-US"/>
              <a:t>マスター タイトルの書式設定</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233880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CF4F805-9703-4221-B8A9-7ABB0E4EDE5D}" type="datetimeFigureOut">
              <a:rPr kumimoji="1" lang="ja-JP" altLang="en-US" smtClean="0"/>
              <a:t>2024/3/15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366713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82000"/>
                  </a:schemeClr>
                </a:solidFill>
              </a:defRPr>
            </a:lvl1pPr>
          </a:lstStyle>
          <a:p>
            <a:fld id="{ACF4F805-9703-4221-B8A9-7ABB0E4EDE5D}" type="datetimeFigureOut">
              <a:rPr kumimoji="1" lang="ja-JP" altLang="en-US" smtClean="0"/>
              <a:t>2024/3/15</a:t>
            </a:fld>
            <a:endParaRPr kumimoji="1" lang="ja-JP" altLang="en-U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82000"/>
                  </a:schemeClr>
                </a:solidFill>
              </a:defRPr>
            </a:lvl1pPr>
          </a:lstStyle>
          <a:p>
            <a:fld id="{DBCCAB13-A348-4E46-9365-7D0CB12F0A34}" type="slidenum">
              <a:rPr kumimoji="1" lang="ja-JP" altLang="en-US" smtClean="0"/>
              <a:t>‹#›</a:t>
            </a:fld>
            <a:endParaRPr kumimoji="1" lang="ja-JP" altLang="en-US"/>
          </a:p>
        </p:txBody>
      </p:sp>
    </p:spTree>
    <p:extLst>
      <p:ext uri="{BB962C8B-B14F-4D97-AF65-F5344CB8AC3E}">
        <p14:creationId xmlns:p14="http://schemas.microsoft.com/office/powerpoint/2010/main" val="3674874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kumimoji="1"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kumimoji="1"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kumimoji="1"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kumimoji="1"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kumimoji="1" sz="5960" kern="1200">
          <a:solidFill>
            <a:schemeClr val="tx1"/>
          </a:solidFill>
          <a:latin typeface="+mn-lt"/>
          <a:ea typeface="+mn-ea"/>
          <a:cs typeface="+mn-cs"/>
        </a:defRPr>
      </a:lvl9pPr>
    </p:bodyStyle>
    <p:otherStyle>
      <a:defPPr>
        <a:defRPr lang="en-US"/>
      </a:defPPr>
      <a:lvl1pPr marL="0" algn="l" defTabSz="3027487" rtl="0" eaLnBrk="1" latinLnBrk="0" hangingPunct="1">
        <a:defRPr kumimoji="1" sz="5960" kern="1200">
          <a:solidFill>
            <a:schemeClr val="tx1"/>
          </a:solidFill>
          <a:latin typeface="+mn-lt"/>
          <a:ea typeface="+mn-ea"/>
          <a:cs typeface="+mn-cs"/>
        </a:defRPr>
      </a:lvl1pPr>
      <a:lvl2pPr marL="1513743" algn="l" defTabSz="3027487" rtl="0" eaLnBrk="1" latinLnBrk="0" hangingPunct="1">
        <a:defRPr kumimoji="1" sz="5960" kern="1200">
          <a:solidFill>
            <a:schemeClr val="tx1"/>
          </a:solidFill>
          <a:latin typeface="+mn-lt"/>
          <a:ea typeface="+mn-ea"/>
          <a:cs typeface="+mn-cs"/>
        </a:defRPr>
      </a:lvl2pPr>
      <a:lvl3pPr marL="3027487" algn="l" defTabSz="3027487" rtl="0" eaLnBrk="1" latinLnBrk="0" hangingPunct="1">
        <a:defRPr kumimoji="1" sz="5960" kern="1200">
          <a:solidFill>
            <a:schemeClr val="tx1"/>
          </a:solidFill>
          <a:latin typeface="+mn-lt"/>
          <a:ea typeface="+mn-ea"/>
          <a:cs typeface="+mn-cs"/>
        </a:defRPr>
      </a:lvl3pPr>
      <a:lvl4pPr marL="4541230" algn="l" defTabSz="3027487" rtl="0" eaLnBrk="1" latinLnBrk="0" hangingPunct="1">
        <a:defRPr kumimoji="1" sz="5960" kern="1200">
          <a:solidFill>
            <a:schemeClr val="tx1"/>
          </a:solidFill>
          <a:latin typeface="+mn-lt"/>
          <a:ea typeface="+mn-ea"/>
          <a:cs typeface="+mn-cs"/>
        </a:defRPr>
      </a:lvl4pPr>
      <a:lvl5pPr marL="6054974" algn="l" defTabSz="3027487" rtl="0" eaLnBrk="1" latinLnBrk="0" hangingPunct="1">
        <a:defRPr kumimoji="1" sz="5960" kern="1200">
          <a:solidFill>
            <a:schemeClr val="tx1"/>
          </a:solidFill>
          <a:latin typeface="+mn-lt"/>
          <a:ea typeface="+mn-ea"/>
          <a:cs typeface="+mn-cs"/>
        </a:defRPr>
      </a:lvl5pPr>
      <a:lvl6pPr marL="7568717" algn="l" defTabSz="3027487" rtl="0" eaLnBrk="1" latinLnBrk="0" hangingPunct="1">
        <a:defRPr kumimoji="1" sz="5960" kern="1200">
          <a:solidFill>
            <a:schemeClr val="tx1"/>
          </a:solidFill>
          <a:latin typeface="+mn-lt"/>
          <a:ea typeface="+mn-ea"/>
          <a:cs typeface="+mn-cs"/>
        </a:defRPr>
      </a:lvl6pPr>
      <a:lvl7pPr marL="9082461" algn="l" defTabSz="3027487" rtl="0" eaLnBrk="1" latinLnBrk="0" hangingPunct="1">
        <a:defRPr kumimoji="1" sz="5960" kern="1200">
          <a:solidFill>
            <a:schemeClr val="tx1"/>
          </a:solidFill>
          <a:latin typeface="+mn-lt"/>
          <a:ea typeface="+mn-ea"/>
          <a:cs typeface="+mn-cs"/>
        </a:defRPr>
      </a:lvl7pPr>
      <a:lvl8pPr marL="10596204" algn="l" defTabSz="3027487" rtl="0" eaLnBrk="1" latinLnBrk="0" hangingPunct="1">
        <a:defRPr kumimoji="1" sz="5960" kern="1200">
          <a:solidFill>
            <a:schemeClr val="tx1"/>
          </a:solidFill>
          <a:latin typeface="+mn-lt"/>
          <a:ea typeface="+mn-ea"/>
          <a:cs typeface="+mn-cs"/>
        </a:defRPr>
      </a:lvl8pPr>
      <a:lvl9pPr marL="12109948" algn="l" defTabSz="3027487" rtl="0" eaLnBrk="1" latinLnBrk="0" hangingPunct="1">
        <a:defRPr kumimoji="1"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JPG"/><Relationship Id="rId18" Type="http://schemas.openxmlformats.org/officeDocument/2006/relationships/image" Target="../media/image17.jpg"/><Relationship Id="rId26" Type="http://schemas.openxmlformats.org/officeDocument/2006/relationships/image" Target="../media/image25.jpg"/><Relationship Id="rId39" Type="http://schemas.openxmlformats.org/officeDocument/2006/relationships/image" Target="../media/image38.jpg"/><Relationship Id="rId21" Type="http://schemas.openxmlformats.org/officeDocument/2006/relationships/image" Target="../media/image20.png"/><Relationship Id="rId34" Type="http://schemas.openxmlformats.org/officeDocument/2006/relationships/image" Target="../media/image33.jpg"/><Relationship Id="rId42" Type="http://schemas.openxmlformats.org/officeDocument/2006/relationships/image" Target="../media/image41.jpg"/><Relationship Id="rId47" Type="http://schemas.openxmlformats.org/officeDocument/2006/relationships/image" Target="../media/image46.jpg"/><Relationship Id="rId50" Type="http://schemas.openxmlformats.org/officeDocument/2006/relationships/image" Target="../media/image49.jpg"/><Relationship Id="rId55" Type="http://schemas.openxmlformats.org/officeDocument/2006/relationships/image" Target="../media/image54.jpg"/><Relationship Id="rId7" Type="http://schemas.openxmlformats.org/officeDocument/2006/relationships/image" Target="../media/image6.png"/><Relationship Id="rId2" Type="http://schemas.openxmlformats.org/officeDocument/2006/relationships/image" Target="../media/image1.jpg"/><Relationship Id="rId16" Type="http://schemas.openxmlformats.org/officeDocument/2006/relationships/image" Target="../media/image15.jpg"/><Relationship Id="rId29" Type="http://schemas.openxmlformats.org/officeDocument/2006/relationships/image" Target="../media/image28.jpg"/><Relationship Id="rId11" Type="http://schemas.openxmlformats.org/officeDocument/2006/relationships/image" Target="../media/image10.JPG"/><Relationship Id="rId24" Type="http://schemas.openxmlformats.org/officeDocument/2006/relationships/image" Target="../media/image23.emf"/><Relationship Id="rId32" Type="http://schemas.openxmlformats.org/officeDocument/2006/relationships/image" Target="../media/image31.jpg"/><Relationship Id="rId37" Type="http://schemas.openxmlformats.org/officeDocument/2006/relationships/image" Target="../media/image36.jpg"/><Relationship Id="rId40" Type="http://schemas.openxmlformats.org/officeDocument/2006/relationships/image" Target="../media/image39.jpg"/><Relationship Id="rId45" Type="http://schemas.openxmlformats.org/officeDocument/2006/relationships/image" Target="../media/image44.jpg"/><Relationship Id="rId53" Type="http://schemas.openxmlformats.org/officeDocument/2006/relationships/image" Target="../media/image52.jpg"/><Relationship Id="rId5" Type="http://schemas.openxmlformats.org/officeDocument/2006/relationships/image" Target="../media/image4.jpg"/><Relationship Id="rId10" Type="http://schemas.openxmlformats.org/officeDocument/2006/relationships/image" Target="../media/image9.jpeg"/><Relationship Id="rId19" Type="http://schemas.openxmlformats.org/officeDocument/2006/relationships/image" Target="../media/image18.jpg"/><Relationship Id="rId31" Type="http://schemas.openxmlformats.org/officeDocument/2006/relationships/image" Target="../media/image30.jpg"/><Relationship Id="rId44" Type="http://schemas.openxmlformats.org/officeDocument/2006/relationships/image" Target="../media/image43.jpg"/><Relationship Id="rId52" Type="http://schemas.openxmlformats.org/officeDocument/2006/relationships/image" Target="../media/image51.jpg"/><Relationship Id="rId4" Type="http://schemas.openxmlformats.org/officeDocument/2006/relationships/image" Target="../media/image3.jpg"/><Relationship Id="rId9" Type="http://schemas.openxmlformats.org/officeDocument/2006/relationships/image" Target="../media/image8.jpeg"/><Relationship Id="rId14" Type="http://schemas.openxmlformats.org/officeDocument/2006/relationships/image" Target="../media/image13.jpg"/><Relationship Id="rId22" Type="http://schemas.openxmlformats.org/officeDocument/2006/relationships/image" Target="../media/image21.png"/><Relationship Id="rId27" Type="http://schemas.openxmlformats.org/officeDocument/2006/relationships/image" Target="../media/image26.jpg"/><Relationship Id="rId30" Type="http://schemas.openxmlformats.org/officeDocument/2006/relationships/image" Target="../media/image29.jpg"/><Relationship Id="rId35" Type="http://schemas.openxmlformats.org/officeDocument/2006/relationships/image" Target="../media/image34.jpg"/><Relationship Id="rId43" Type="http://schemas.openxmlformats.org/officeDocument/2006/relationships/image" Target="../media/image42.jpg"/><Relationship Id="rId48" Type="http://schemas.openxmlformats.org/officeDocument/2006/relationships/image" Target="../media/image47.jpg"/><Relationship Id="rId56" Type="http://schemas.openxmlformats.org/officeDocument/2006/relationships/image" Target="../media/image55.jpg"/><Relationship Id="rId8" Type="http://schemas.openxmlformats.org/officeDocument/2006/relationships/image" Target="../media/image7.png"/><Relationship Id="rId51" Type="http://schemas.openxmlformats.org/officeDocument/2006/relationships/image" Target="../media/image50.jpg"/><Relationship Id="rId3" Type="http://schemas.openxmlformats.org/officeDocument/2006/relationships/image" Target="../media/image2.jpg"/><Relationship Id="rId12" Type="http://schemas.openxmlformats.org/officeDocument/2006/relationships/image" Target="../media/image11.JPG"/><Relationship Id="rId17" Type="http://schemas.openxmlformats.org/officeDocument/2006/relationships/image" Target="../media/image16.jpg"/><Relationship Id="rId25" Type="http://schemas.openxmlformats.org/officeDocument/2006/relationships/image" Target="../media/image24.jpg"/><Relationship Id="rId33" Type="http://schemas.openxmlformats.org/officeDocument/2006/relationships/image" Target="../media/image32.jpg"/><Relationship Id="rId38" Type="http://schemas.openxmlformats.org/officeDocument/2006/relationships/image" Target="../media/image37.jpg"/><Relationship Id="rId46" Type="http://schemas.openxmlformats.org/officeDocument/2006/relationships/image" Target="../media/image45.jpg"/><Relationship Id="rId20" Type="http://schemas.openxmlformats.org/officeDocument/2006/relationships/image" Target="../media/image19.jpg"/><Relationship Id="rId41" Type="http://schemas.openxmlformats.org/officeDocument/2006/relationships/image" Target="../media/image40.jpg"/><Relationship Id="rId54" Type="http://schemas.openxmlformats.org/officeDocument/2006/relationships/image" Target="../media/image53.jp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4.jpg"/><Relationship Id="rId23" Type="http://schemas.openxmlformats.org/officeDocument/2006/relationships/image" Target="../media/image22.emf"/><Relationship Id="rId28" Type="http://schemas.openxmlformats.org/officeDocument/2006/relationships/image" Target="../media/image27.jpg"/><Relationship Id="rId36" Type="http://schemas.openxmlformats.org/officeDocument/2006/relationships/image" Target="../media/image35.jpg"/><Relationship Id="rId49"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7" name="図 1096" descr="床 が含まれている画像&#10;&#10;自動的に生成された説明">
            <a:extLst>
              <a:ext uri="{FF2B5EF4-FFF2-40B4-BE49-F238E27FC236}">
                <a16:creationId xmlns:a16="http://schemas.microsoft.com/office/drawing/2014/main" id="{9C8993A6-7782-D55B-048D-0E7B26477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769" y="24691511"/>
            <a:ext cx="2480400" cy="1860300"/>
          </a:xfrm>
          <a:prstGeom prst="rect">
            <a:avLst/>
          </a:prstGeom>
        </p:spPr>
      </p:pic>
      <p:pic>
        <p:nvPicPr>
          <p:cNvPr id="1095" name="図 1094" descr="建物, 床, 座る, 巣蜜 が含まれている画像&#10;&#10;自動的に生成された説明">
            <a:extLst>
              <a:ext uri="{FF2B5EF4-FFF2-40B4-BE49-F238E27FC236}">
                <a16:creationId xmlns:a16="http://schemas.microsoft.com/office/drawing/2014/main" id="{BAD2DF6C-FDEE-79AF-8574-DA599C36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8590" y="24689688"/>
            <a:ext cx="2480400" cy="1860300"/>
          </a:xfrm>
          <a:prstGeom prst="rect">
            <a:avLst/>
          </a:prstGeom>
        </p:spPr>
      </p:pic>
      <p:pic>
        <p:nvPicPr>
          <p:cNvPr id="1082" name="図 1081" descr="マップ&#10;&#10;自動的に生成された説明">
            <a:extLst>
              <a:ext uri="{FF2B5EF4-FFF2-40B4-BE49-F238E27FC236}">
                <a16:creationId xmlns:a16="http://schemas.microsoft.com/office/drawing/2014/main" id="{E6E99006-8CD5-697A-A2DE-D1FA37858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7002" y="24676549"/>
            <a:ext cx="2480400" cy="1860300"/>
          </a:xfrm>
          <a:prstGeom prst="rect">
            <a:avLst/>
          </a:prstGeom>
        </p:spPr>
      </p:pic>
      <p:pic>
        <p:nvPicPr>
          <p:cNvPr id="1068" name="図 1067" descr="ぼやけた写真&#10;&#10;中程度の精度で自動的に生成された説明">
            <a:extLst>
              <a:ext uri="{FF2B5EF4-FFF2-40B4-BE49-F238E27FC236}">
                <a16:creationId xmlns:a16="http://schemas.microsoft.com/office/drawing/2014/main" id="{9F0ACF76-72A6-D6C0-A61E-7B81BB668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8916" y="24680130"/>
            <a:ext cx="2480400" cy="1860300"/>
          </a:xfrm>
          <a:prstGeom prst="rect">
            <a:avLst/>
          </a:prstGeom>
        </p:spPr>
      </p:pic>
      <p:grpSp>
        <p:nvGrpSpPr>
          <p:cNvPr id="1042" name="グループ化 1041">
            <a:extLst>
              <a:ext uri="{FF2B5EF4-FFF2-40B4-BE49-F238E27FC236}">
                <a16:creationId xmlns:a16="http://schemas.microsoft.com/office/drawing/2014/main" id="{4AC96193-C83C-AE6D-983E-2FF20AA434CC}"/>
              </a:ext>
            </a:extLst>
          </p:cNvPr>
          <p:cNvGrpSpPr/>
          <p:nvPr/>
        </p:nvGrpSpPr>
        <p:grpSpPr>
          <a:xfrm>
            <a:off x="12214894" y="31847134"/>
            <a:ext cx="6683801" cy="6321958"/>
            <a:chOff x="4708080" y="1089431"/>
            <a:chExt cx="4414883" cy="4105459"/>
          </a:xfrm>
        </p:grpSpPr>
        <p:grpSp>
          <p:nvGrpSpPr>
            <p:cNvPr id="1043" name="グループ化 1042">
              <a:extLst>
                <a:ext uri="{FF2B5EF4-FFF2-40B4-BE49-F238E27FC236}">
                  <a16:creationId xmlns:a16="http://schemas.microsoft.com/office/drawing/2014/main" id="{3867AA27-97AC-9A26-6715-13892248AF67}"/>
                </a:ext>
              </a:extLst>
            </p:cNvPr>
            <p:cNvGrpSpPr/>
            <p:nvPr/>
          </p:nvGrpSpPr>
          <p:grpSpPr>
            <a:xfrm>
              <a:off x="4708080" y="1580477"/>
              <a:ext cx="4414883" cy="3614413"/>
              <a:chOff x="4806562" y="979222"/>
              <a:chExt cx="4782790" cy="3915614"/>
            </a:xfrm>
          </p:grpSpPr>
          <p:grpSp>
            <p:nvGrpSpPr>
              <p:cNvPr id="1053" name="グループ化 1052">
                <a:extLst>
                  <a:ext uri="{FF2B5EF4-FFF2-40B4-BE49-F238E27FC236}">
                    <a16:creationId xmlns:a16="http://schemas.microsoft.com/office/drawing/2014/main" id="{45C177F6-CF34-F5C5-0A0A-57013078A9D6}"/>
                  </a:ext>
                </a:extLst>
              </p:cNvPr>
              <p:cNvGrpSpPr/>
              <p:nvPr/>
            </p:nvGrpSpPr>
            <p:grpSpPr>
              <a:xfrm>
                <a:off x="4806562" y="997179"/>
                <a:ext cx="4626306" cy="3897657"/>
                <a:chOff x="5140517" y="825418"/>
                <a:chExt cx="4626306" cy="3897657"/>
              </a:xfrm>
            </p:grpSpPr>
            <p:pic>
              <p:nvPicPr>
                <p:cNvPr id="1055" name="図 1054">
                  <a:extLst>
                    <a:ext uri="{FF2B5EF4-FFF2-40B4-BE49-F238E27FC236}">
                      <a16:creationId xmlns:a16="http://schemas.microsoft.com/office/drawing/2014/main" id="{81601D37-62D4-E3EF-A510-CE4E46A71C3E}"/>
                    </a:ext>
                  </a:extLst>
                </p:cNvPr>
                <p:cNvPicPr>
                  <a:picLocks noChangeAspect="1"/>
                </p:cNvPicPr>
                <p:nvPr/>
              </p:nvPicPr>
              <p:blipFill>
                <a:blip r:embed="rId6"/>
                <a:stretch>
                  <a:fillRect/>
                </a:stretch>
              </p:blipFill>
              <p:spPr>
                <a:xfrm>
                  <a:off x="5140517" y="825418"/>
                  <a:ext cx="4626306" cy="3897657"/>
                </a:xfrm>
                <a:prstGeom prst="rect">
                  <a:avLst/>
                </a:prstGeom>
              </p:spPr>
            </p:pic>
            <p:sp>
              <p:nvSpPr>
                <p:cNvPr id="1056" name="正方形/長方形 1055">
                  <a:extLst>
                    <a:ext uri="{FF2B5EF4-FFF2-40B4-BE49-F238E27FC236}">
                      <a16:creationId xmlns:a16="http://schemas.microsoft.com/office/drawing/2014/main" id="{E8602508-2E03-954C-C997-9962BB8B4C2E}"/>
                    </a:ext>
                  </a:extLst>
                </p:cNvPr>
                <p:cNvSpPr/>
                <p:nvPr/>
              </p:nvSpPr>
              <p:spPr>
                <a:xfrm>
                  <a:off x="7564988" y="2904358"/>
                  <a:ext cx="640758" cy="62417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b="1"/>
                </a:p>
              </p:txBody>
            </p:sp>
            <p:sp>
              <p:nvSpPr>
                <p:cNvPr id="1057" name="正方形/長方形 1056">
                  <a:extLst>
                    <a:ext uri="{FF2B5EF4-FFF2-40B4-BE49-F238E27FC236}">
                      <a16:creationId xmlns:a16="http://schemas.microsoft.com/office/drawing/2014/main" id="{ED7536F5-153E-9F5A-4FC0-E72A9099D484}"/>
                    </a:ext>
                  </a:extLst>
                </p:cNvPr>
                <p:cNvSpPr/>
                <p:nvPr/>
              </p:nvSpPr>
              <p:spPr>
                <a:xfrm>
                  <a:off x="7564988" y="3741089"/>
                  <a:ext cx="847492" cy="624177"/>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b="1"/>
                </a:p>
              </p:txBody>
            </p:sp>
          </p:grpSp>
          <p:sp>
            <p:nvSpPr>
              <p:cNvPr id="1054" name="正方形/長方形 1053">
                <a:extLst>
                  <a:ext uri="{FF2B5EF4-FFF2-40B4-BE49-F238E27FC236}">
                    <a16:creationId xmlns:a16="http://schemas.microsoft.com/office/drawing/2014/main" id="{09A489DE-E539-C367-27D4-A189441B7DFA}"/>
                  </a:ext>
                </a:extLst>
              </p:cNvPr>
              <p:cNvSpPr/>
              <p:nvPr/>
            </p:nvSpPr>
            <p:spPr>
              <a:xfrm>
                <a:off x="7953605" y="979222"/>
                <a:ext cx="1635747" cy="1877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pic>
          <p:nvPicPr>
            <p:cNvPr id="1044" name="Picture 2">
              <a:extLst>
                <a:ext uri="{FF2B5EF4-FFF2-40B4-BE49-F238E27FC236}">
                  <a16:creationId xmlns:a16="http://schemas.microsoft.com/office/drawing/2014/main" id="{1C17B76C-385A-D3B3-9252-79C1FCC53A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1124" y="1187251"/>
              <a:ext cx="859947" cy="576164"/>
            </a:xfrm>
            <a:prstGeom prst="rect">
              <a:avLst/>
            </a:prstGeom>
            <a:noFill/>
            <a:extLst>
              <a:ext uri="{909E8E84-426E-40DD-AFC4-6F175D3DCCD1}">
                <a14:hiddenFill xmlns:a14="http://schemas.microsoft.com/office/drawing/2010/main">
                  <a:solidFill>
                    <a:srgbClr val="FFFFFF"/>
                  </a:solidFill>
                </a14:hiddenFill>
              </a:ext>
            </a:extLst>
          </p:spPr>
        </p:pic>
        <p:sp>
          <p:nvSpPr>
            <p:cNvPr id="1045" name="テキスト ボックス 1044">
              <a:extLst>
                <a:ext uri="{FF2B5EF4-FFF2-40B4-BE49-F238E27FC236}">
                  <a16:creationId xmlns:a16="http://schemas.microsoft.com/office/drawing/2014/main" id="{D77FE144-9C0C-C4DA-A343-BD8E13594875}"/>
                </a:ext>
              </a:extLst>
            </p:cNvPr>
            <p:cNvSpPr txBox="1"/>
            <p:nvPr/>
          </p:nvSpPr>
          <p:spPr>
            <a:xfrm>
              <a:off x="7624538" y="1722368"/>
              <a:ext cx="1183337" cy="234360"/>
            </a:xfrm>
            <a:prstGeom prst="rect">
              <a:avLst/>
            </a:prstGeom>
            <a:noFill/>
          </p:spPr>
          <p:txBody>
            <a:bodyPr wrap="none" rtlCol="0">
              <a:spAutoFit/>
            </a:bodyPr>
            <a:lstStyle/>
            <a:p>
              <a:r>
                <a:rPr lang="en-US" altLang="ja-JP" sz="923" dirty="0"/>
                <a:t>11-</a:t>
              </a:r>
              <a:r>
                <a:rPr lang="en-US" altLang="ja-JP" sz="923" dirty="0" err="1"/>
                <a:t>Ketotestosterone</a:t>
              </a:r>
              <a:endParaRPr lang="ja-JP" altLang="en-US" sz="923" dirty="0"/>
            </a:p>
          </p:txBody>
        </p:sp>
        <p:pic>
          <p:nvPicPr>
            <p:cNvPr id="1046" name="Picture 4" descr="undefined">
              <a:extLst>
                <a:ext uri="{FF2B5EF4-FFF2-40B4-BE49-F238E27FC236}">
                  <a16:creationId xmlns:a16="http://schemas.microsoft.com/office/drawing/2014/main" id="{1A998244-F44C-9453-C54F-ABEE2C0AE9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1124" y="2234678"/>
              <a:ext cx="859947" cy="565029"/>
            </a:xfrm>
            <a:prstGeom prst="rect">
              <a:avLst/>
            </a:prstGeom>
            <a:noFill/>
            <a:extLst>
              <a:ext uri="{909E8E84-426E-40DD-AFC4-6F175D3DCCD1}">
                <a14:hiddenFill xmlns:a14="http://schemas.microsoft.com/office/drawing/2010/main">
                  <a:solidFill>
                    <a:srgbClr val="FFFFFF"/>
                  </a:solidFill>
                </a14:hiddenFill>
              </a:ext>
            </a:extLst>
          </p:spPr>
        </p:pic>
        <p:sp>
          <p:nvSpPr>
            <p:cNvPr id="1047" name="テキスト ボックス 1046">
              <a:extLst>
                <a:ext uri="{FF2B5EF4-FFF2-40B4-BE49-F238E27FC236}">
                  <a16:creationId xmlns:a16="http://schemas.microsoft.com/office/drawing/2014/main" id="{8D1D9D94-F405-7FFF-01A3-E770806AE901}"/>
                </a:ext>
              </a:extLst>
            </p:cNvPr>
            <p:cNvSpPr txBox="1"/>
            <p:nvPr/>
          </p:nvSpPr>
          <p:spPr>
            <a:xfrm>
              <a:off x="7613043" y="2735218"/>
              <a:ext cx="1418978" cy="234360"/>
            </a:xfrm>
            <a:prstGeom prst="rect">
              <a:avLst/>
            </a:prstGeom>
            <a:noFill/>
          </p:spPr>
          <p:txBody>
            <a:bodyPr wrap="none" rtlCol="0">
              <a:spAutoFit/>
            </a:bodyPr>
            <a:lstStyle/>
            <a:p>
              <a:r>
                <a:rPr lang="el-GR" altLang="ja-JP" sz="923" dirty="0"/>
                <a:t>11β-</a:t>
              </a:r>
              <a:r>
                <a:rPr lang="en-US" altLang="ja-JP" sz="923" dirty="0" err="1"/>
                <a:t>hudroxytestosterone</a:t>
              </a:r>
              <a:endParaRPr lang="ja-JP" altLang="en-US" sz="923" dirty="0"/>
            </a:p>
          </p:txBody>
        </p:sp>
        <p:sp>
          <p:nvSpPr>
            <p:cNvPr id="1048" name="矢印: 右 1047">
              <a:extLst>
                <a:ext uri="{FF2B5EF4-FFF2-40B4-BE49-F238E27FC236}">
                  <a16:creationId xmlns:a16="http://schemas.microsoft.com/office/drawing/2014/main" id="{B9AF5596-00D6-9E7B-8241-361C28E421DE}"/>
                </a:ext>
              </a:extLst>
            </p:cNvPr>
            <p:cNvSpPr/>
            <p:nvPr/>
          </p:nvSpPr>
          <p:spPr>
            <a:xfrm rot="16200000">
              <a:off x="8048295" y="2070276"/>
              <a:ext cx="282088" cy="119433"/>
            </a:xfrm>
            <a:prstGeom prst="rightArrow">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50" name="矢印: 右 1049">
              <a:extLst>
                <a:ext uri="{FF2B5EF4-FFF2-40B4-BE49-F238E27FC236}">
                  <a16:creationId xmlns:a16="http://schemas.microsoft.com/office/drawing/2014/main" id="{86DF63D0-EEA9-D4CC-A8D9-788880F117DA}"/>
                </a:ext>
              </a:extLst>
            </p:cNvPr>
            <p:cNvSpPr/>
            <p:nvPr/>
          </p:nvSpPr>
          <p:spPr>
            <a:xfrm rot="18716893">
              <a:off x="7461924" y="3231894"/>
              <a:ext cx="844093" cy="73409"/>
            </a:xfrm>
            <a:prstGeom prst="rightArrow">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52" name="正方形/長方形 1051">
              <a:extLst>
                <a:ext uri="{FF2B5EF4-FFF2-40B4-BE49-F238E27FC236}">
                  <a16:creationId xmlns:a16="http://schemas.microsoft.com/office/drawing/2014/main" id="{1F0BDF1C-C42E-ABC0-B86A-0DA422C1E7E8}"/>
                </a:ext>
              </a:extLst>
            </p:cNvPr>
            <p:cNvSpPr/>
            <p:nvPr/>
          </p:nvSpPr>
          <p:spPr>
            <a:xfrm>
              <a:off x="7565836" y="1089431"/>
              <a:ext cx="1286553" cy="85215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b="1"/>
            </a:p>
          </p:txBody>
        </p:sp>
        <p:sp>
          <p:nvSpPr>
            <p:cNvPr id="1049" name="テキスト ボックス 1048">
              <a:extLst>
                <a:ext uri="{FF2B5EF4-FFF2-40B4-BE49-F238E27FC236}">
                  <a16:creationId xmlns:a16="http://schemas.microsoft.com/office/drawing/2014/main" id="{BAF01CF6-5798-0DEB-2F89-E9D66BE0447F}"/>
                </a:ext>
              </a:extLst>
            </p:cNvPr>
            <p:cNvSpPr txBox="1"/>
            <p:nvPr/>
          </p:nvSpPr>
          <p:spPr>
            <a:xfrm>
              <a:off x="7675927" y="3169790"/>
              <a:ext cx="617108" cy="133704"/>
            </a:xfrm>
            <a:prstGeom prst="rect">
              <a:avLst/>
            </a:prstGeom>
            <a:solidFill>
              <a:schemeClr val="bg1"/>
            </a:solidFill>
            <a:ln>
              <a:solidFill>
                <a:srgbClr val="FF0000"/>
              </a:solidFill>
            </a:ln>
          </p:spPr>
          <p:txBody>
            <a:bodyPr wrap="square" rtlCol="0">
              <a:spAutoFit/>
            </a:bodyPr>
            <a:lstStyle/>
            <a:p>
              <a:pPr algn="ctr"/>
              <a:r>
                <a:rPr lang="el-GR" altLang="ja-JP" sz="738" dirty="0"/>
                <a:t>11β-</a:t>
              </a:r>
              <a:r>
                <a:rPr lang="ja-JP" altLang="en-US" sz="738" dirty="0"/>
                <a:t>水酸化酵素</a:t>
              </a:r>
            </a:p>
          </p:txBody>
        </p:sp>
        <p:sp>
          <p:nvSpPr>
            <p:cNvPr id="1051" name="テキスト ボックス 1050">
              <a:extLst>
                <a:ext uri="{FF2B5EF4-FFF2-40B4-BE49-F238E27FC236}">
                  <a16:creationId xmlns:a16="http://schemas.microsoft.com/office/drawing/2014/main" id="{E5E55821-1713-A95F-434F-A5FD4868D615}"/>
                </a:ext>
              </a:extLst>
            </p:cNvPr>
            <p:cNvSpPr txBox="1"/>
            <p:nvPr/>
          </p:nvSpPr>
          <p:spPr>
            <a:xfrm>
              <a:off x="7877211" y="2079075"/>
              <a:ext cx="784128" cy="133704"/>
            </a:xfrm>
            <a:prstGeom prst="rect">
              <a:avLst/>
            </a:prstGeom>
            <a:solidFill>
              <a:schemeClr val="bg1"/>
            </a:solidFill>
            <a:ln>
              <a:solidFill>
                <a:srgbClr val="FF0000"/>
              </a:solidFill>
            </a:ln>
          </p:spPr>
          <p:txBody>
            <a:bodyPr wrap="square" rtlCol="0">
              <a:spAutoFit/>
            </a:bodyPr>
            <a:lstStyle/>
            <a:p>
              <a:pPr algn="ctr"/>
              <a:r>
                <a:rPr lang="en-US" altLang="zh-CN" sz="738" dirty="0"/>
                <a:t>11β-</a:t>
              </a:r>
              <a:r>
                <a:rPr lang="zh-CN" altLang="en-US" sz="738" dirty="0"/>
                <a:t>水酸基脱水素酵素</a:t>
              </a:r>
              <a:endParaRPr lang="ja-JP" altLang="en-US" sz="738" dirty="0"/>
            </a:p>
          </p:txBody>
        </p:sp>
      </p:grpSp>
      <p:grpSp>
        <p:nvGrpSpPr>
          <p:cNvPr id="1137" name="グループ化 1136">
            <a:extLst>
              <a:ext uri="{FF2B5EF4-FFF2-40B4-BE49-F238E27FC236}">
                <a16:creationId xmlns:a16="http://schemas.microsoft.com/office/drawing/2014/main" id="{E7EC6736-ABCB-800C-1380-6E5BFFD305F5}"/>
              </a:ext>
            </a:extLst>
          </p:cNvPr>
          <p:cNvGrpSpPr/>
          <p:nvPr/>
        </p:nvGrpSpPr>
        <p:grpSpPr>
          <a:xfrm>
            <a:off x="14290226" y="17364253"/>
            <a:ext cx="9337406" cy="4626838"/>
            <a:chOff x="14478014" y="17631066"/>
            <a:chExt cx="9337406" cy="4626838"/>
          </a:xfrm>
        </p:grpSpPr>
        <p:grpSp>
          <p:nvGrpSpPr>
            <p:cNvPr id="1126" name="グループ化 1125">
              <a:extLst>
                <a:ext uri="{FF2B5EF4-FFF2-40B4-BE49-F238E27FC236}">
                  <a16:creationId xmlns:a16="http://schemas.microsoft.com/office/drawing/2014/main" id="{1E021A17-8C03-0797-3C05-11689CCEB4CD}"/>
                </a:ext>
              </a:extLst>
            </p:cNvPr>
            <p:cNvGrpSpPr/>
            <p:nvPr/>
          </p:nvGrpSpPr>
          <p:grpSpPr>
            <a:xfrm>
              <a:off x="14478014" y="17631066"/>
              <a:ext cx="8624535" cy="4522519"/>
              <a:chOff x="14478014" y="17631066"/>
              <a:chExt cx="8624535" cy="4522519"/>
            </a:xfrm>
          </p:grpSpPr>
          <p:pic>
            <p:nvPicPr>
              <p:cNvPr id="43" name="図 42">
                <a:extLst>
                  <a:ext uri="{FF2B5EF4-FFF2-40B4-BE49-F238E27FC236}">
                    <a16:creationId xmlns:a16="http://schemas.microsoft.com/office/drawing/2014/main" id="{A2184FDE-9D7C-BD5E-AE52-91296F7C7CC0}"/>
                  </a:ext>
                </a:extLst>
              </p:cNvPr>
              <p:cNvPicPr>
                <a:picLocks noChangeAspect="1"/>
              </p:cNvPicPr>
              <p:nvPr/>
            </p:nvPicPr>
            <p:blipFill rotWithShape="1">
              <a:blip r:embed="rId9">
                <a:extLst>
                  <a:ext uri="{28A0092B-C50C-407E-A947-70E740481C1C}">
                    <a14:useLocalDpi xmlns:a14="http://schemas.microsoft.com/office/drawing/2010/main" val="0"/>
                  </a:ext>
                </a:extLst>
              </a:blip>
              <a:srcRect l="33184" t="9069" r="10808" b="70174"/>
              <a:stretch/>
            </p:blipFill>
            <p:spPr>
              <a:xfrm>
                <a:off x="14478014" y="17631066"/>
                <a:ext cx="8624535" cy="4522519"/>
              </a:xfrm>
              <a:prstGeom prst="rect">
                <a:avLst/>
              </a:prstGeom>
            </p:spPr>
          </p:pic>
          <p:sp>
            <p:nvSpPr>
              <p:cNvPr id="1112" name="テキスト ボックス 1111">
                <a:extLst>
                  <a:ext uri="{FF2B5EF4-FFF2-40B4-BE49-F238E27FC236}">
                    <a16:creationId xmlns:a16="http://schemas.microsoft.com/office/drawing/2014/main" id="{35A94FDF-12F8-B0EA-DAD1-0C63990F6C36}"/>
                  </a:ext>
                </a:extLst>
              </p:cNvPr>
              <p:cNvSpPr txBox="1"/>
              <p:nvPr/>
            </p:nvSpPr>
            <p:spPr>
              <a:xfrm>
                <a:off x="15151078" y="18674902"/>
                <a:ext cx="2115130" cy="369332"/>
              </a:xfrm>
              <a:prstGeom prst="rect">
                <a:avLst/>
              </a:prstGeom>
              <a:noFill/>
            </p:spPr>
            <p:txBody>
              <a:bodyPr wrap="square">
                <a:spAutoFit/>
              </a:bodyPr>
              <a:lstStyle/>
              <a:p>
                <a:pPr algn="ctr"/>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Estradiol-17β</a:t>
                </a:r>
                <a:endParaRPr lang="ja-JP" altLang="en-US" b="1" dirty="0">
                  <a:latin typeface="メイリオ" panose="020B0604030504040204" pitchFamily="50" charset="-128"/>
                  <a:ea typeface="メイリオ" panose="020B0604030504040204" pitchFamily="50" charset="-128"/>
                </a:endParaRPr>
              </a:p>
            </p:txBody>
          </p:sp>
          <p:sp>
            <p:nvSpPr>
              <p:cNvPr id="1113" name="テキスト ボックス 1112">
                <a:extLst>
                  <a:ext uri="{FF2B5EF4-FFF2-40B4-BE49-F238E27FC236}">
                    <a16:creationId xmlns:a16="http://schemas.microsoft.com/office/drawing/2014/main" id="{473DDAA3-CCCC-0C8E-C84F-8B32BE1570B8}"/>
                  </a:ext>
                </a:extLst>
              </p:cNvPr>
              <p:cNvSpPr txBox="1"/>
              <p:nvPr/>
            </p:nvSpPr>
            <p:spPr>
              <a:xfrm>
                <a:off x="18090081" y="20460919"/>
                <a:ext cx="1787878" cy="369332"/>
              </a:xfrm>
              <a:prstGeom prst="rect">
                <a:avLst/>
              </a:prstGeom>
              <a:solidFill>
                <a:schemeClr val="bg1"/>
              </a:solidFill>
            </p:spPr>
            <p:txBody>
              <a:bodyPr wrap="square">
                <a:spAutoFit/>
              </a:bodyPr>
              <a:lstStyle/>
              <a:p>
                <a:pPr algn="ctr"/>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Testosterone</a:t>
                </a:r>
                <a:endParaRPr lang="ja-JP" altLang="en-US" b="1" dirty="0">
                  <a:latin typeface="メイリオ" panose="020B0604030504040204" pitchFamily="50" charset="-128"/>
                  <a:ea typeface="メイリオ" panose="020B0604030504040204" pitchFamily="50" charset="-128"/>
                </a:endParaRPr>
              </a:p>
            </p:txBody>
          </p:sp>
          <p:sp>
            <p:nvSpPr>
              <p:cNvPr id="1114" name="テキスト ボックス 1113">
                <a:extLst>
                  <a:ext uri="{FF2B5EF4-FFF2-40B4-BE49-F238E27FC236}">
                    <a16:creationId xmlns:a16="http://schemas.microsoft.com/office/drawing/2014/main" id="{C929BA7F-FBDD-2F4C-BADC-DA7A01A3B871}"/>
                  </a:ext>
                </a:extLst>
              </p:cNvPr>
              <p:cNvSpPr txBox="1"/>
              <p:nvPr/>
            </p:nvSpPr>
            <p:spPr>
              <a:xfrm>
                <a:off x="20200422" y="20383476"/>
                <a:ext cx="2748365" cy="369332"/>
              </a:xfrm>
              <a:prstGeom prst="rect">
                <a:avLst/>
              </a:prstGeom>
              <a:solidFill>
                <a:schemeClr val="bg1"/>
              </a:solidFill>
            </p:spPr>
            <p:txBody>
              <a:bodyPr wrap="square">
                <a:spAutoFit/>
              </a:bodyPr>
              <a:lstStyle/>
              <a:p>
                <a:pPr algn="ctr"/>
                <a:r>
                  <a:rPr lang="en-US" altLang="ja-JP" sz="1800"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sz="1800" kern="50" dirty="0" err="1">
                    <a:latin typeface="メイリオ" panose="020B0604030504040204" pitchFamily="50" charset="-128"/>
                    <a:ea typeface="メイリオ" panose="020B0604030504040204" pitchFamily="50" charset="-128"/>
                    <a:cs typeface="Century" panose="02040604050505020304" pitchFamily="18" charset="0"/>
                  </a:rPr>
                  <a:t>Ketotestosterone</a:t>
                </a:r>
                <a:endParaRPr lang="ja-JP" altLang="en-US" b="1" dirty="0">
                  <a:latin typeface="メイリオ" panose="020B0604030504040204" pitchFamily="50" charset="-128"/>
                  <a:ea typeface="メイリオ" panose="020B0604030504040204" pitchFamily="50" charset="-128"/>
                </a:endParaRPr>
              </a:p>
            </p:txBody>
          </p:sp>
          <p:sp>
            <p:nvSpPr>
              <p:cNvPr id="1125" name="正方形/長方形 1124">
                <a:extLst>
                  <a:ext uri="{FF2B5EF4-FFF2-40B4-BE49-F238E27FC236}">
                    <a16:creationId xmlns:a16="http://schemas.microsoft.com/office/drawing/2014/main" id="{20091F62-9B8D-8002-A4E4-639DCB3A31F0}"/>
                  </a:ext>
                </a:extLst>
              </p:cNvPr>
              <p:cNvSpPr/>
              <p:nvPr/>
            </p:nvSpPr>
            <p:spPr>
              <a:xfrm>
                <a:off x="14780587" y="21867773"/>
                <a:ext cx="8283050" cy="9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28" name="グループ化 1127">
              <a:extLst>
                <a:ext uri="{FF2B5EF4-FFF2-40B4-BE49-F238E27FC236}">
                  <a16:creationId xmlns:a16="http://schemas.microsoft.com/office/drawing/2014/main" id="{371E22C4-AB46-E302-B3F7-BEE6D28BC0AC}"/>
                </a:ext>
              </a:extLst>
            </p:cNvPr>
            <p:cNvGrpSpPr/>
            <p:nvPr/>
          </p:nvGrpSpPr>
          <p:grpSpPr>
            <a:xfrm>
              <a:off x="15030258" y="21884009"/>
              <a:ext cx="2988137" cy="373895"/>
              <a:chOff x="15030258" y="21896403"/>
              <a:chExt cx="2988137" cy="373895"/>
            </a:xfrm>
          </p:grpSpPr>
          <p:sp>
            <p:nvSpPr>
              <p:cNvPr id="1122" name="テキスト ボックス 1121">
                <a:extLst>
                  <a:ext uri="{FF2B5EF4-FFF2-40B4-BE49-F238E27FC236}">
                    <a16:creationId xmlns:a16="http://schemas.microsoft.com/office/drawing/2014/main" id="{9E950E21-37EA-6A55-7FF4-36CF57A5C6C2}"/>
                  </a:ext>
                </a:extLst>
              </p:cNvPr>
              <p:cNvSpPr txBox="1"/>
              <p:nvPr/>
            </p:nvSpPr>
            <p:spPr>
              <a:xfrm rot="871406">
                <a:off x="15030258" y="22024077"/>
                <a:ext cx="1944326" cy="246221"/>
              </a:xfrm>
              <a:prstGeom prst="rect">
                <a:avLst/>
              </a:prstGeom>
              <a:noFill/>
            </p:spPr>
            <p:txBody>
              <a:bodyPr wrap="square">
                <a:spAutoFit/>
              </a:bodyPr>
              <a:lstStyle/>
              <a:p>
                <a:r>
                  <a:rPr lang="en-US" altLang="ja-JP" sz="1000" b="1" dirty="0">
                    <a:latin typeface="メイリオ" panose="020B0604030504040204" pitchFamily="50" charset="-128"/>
                    <a:ea typeface="メイリオ" panose="020B0604030504040204" pitchFamily="50" charset="-128"/>
                  </a:rPr>
                  <a:t> </a:t>
                </a:r>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dopingdopinggensis</a:t>
                </a:r>
                <a:endParaRPr lang="ja-JP" altLang="en-US" sz="1000" b="1" dirty="0">
                  <a:latin typeface="メイリオ" panose="020B0604030504040204" pitchFamily="50" charset="-128"/>
                  <a:ea typeface="メイリオ" panose="020B0604030504040204" pitchFamily="50" charset="-128"/>
                </a:endParaRPr>
              </a:p>
            </p:txBody>
          </p:sp>
          <p:sp>
            <p:nvSpPr>
              <p:cNvPr id="1123" name="テキスト ボックス 1122">
                <a:extLst>
                  <a:ext uri="{FF2B5EF4-FFF2-40B4-BE49-F238E27FC236}">
                    <a16:creationId xmlns:a16="http://schemas.microsoft.com/office/drawing/2014/main" id="{0799E654-A76C-9D9F-3092-F026FA05EE35}"/>
                  </a:ext>
                </a:extLst>
              </p:cNvPr>
              <p:cNvSpPr txBox="1"/>
              <p:nvPr/>
            </p:nvSpPr>
            <p:spPr>
              <a:xfrm rot="871406">
                <a:off x="15903801" y="21896403"/>
                <a:ext cx="926095" cy="246221"/>
              </a:xfrm>
              <a:prstGeom prst="rect">
                <a:avLst/>
              </a:prstGeom>
              <a:noFill/>
            </p:spPr>
            <p:txBody>
              <a:bodyPr wrap="square">
                <a:spAutoFit/>
              </a:bodyPr>
              <a:lstStyle/>
              <a:p>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eversi</a:t>
                </a:r>
                <a:endParaRPr lang="ja-JP" altLang="en-US" sz="1000" b="1" dirty="0">
                  <a:latin typeface="メイリオ" panose="020B0604030504040204" pitchFamily="50" charset="-128"/>
                  <a:ea typeface="メイリオ" panose="020B0604030504040204" pitchFamily="50" charset="-128"/>
                </a:endParaRPr>
              </a:p>
            </p:txBody>
          </p:sp>
          <p:sp>
            <p:nvSpPr>
              <p:cNvPr id="1124" name="テキスト ボックス 1123">
                <a:extLst>
                  <a:ext uri="{FF2B5EF4-FFF2-40B4-BE49-F238E27FC236}">
                    <a16:creationId xmlns:a16="http://schemas.microsoft.com/office/drawing/2014/main" id="{C6EDEE46-68AE-A864-85EB-3BAECCF7ED3A}"/>
                  </a:ext>
                </a:extLst>
              </p:cNvPr>
              <p:cNvSpPr txBox="1"/>
              <p:nvPr/>
            </p:nvSpPr>
            <p:spPr>
              <a:xfrm rot="871406">
                <a:off x="16687159" y="21947203"/>
                <a:ext cx="1331236" cy="246221"/>
              </a:xfrm>
              <a:prstGeom prst="rect">
                <a:avLst/>
              </a:prstGeom>
              <a:noFill/>
            </p:spPr>
            <p:txBody>
              <a:bodyPr wrap="square">
                <a:spAutoFit/>
              </a:bodyPr>
              <a:lstStyle/>
              <a:p>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sarasinorum</a:t>
                </a:r>
                <a:r>
                  <a:rPr lang="en-US" altLang="ja-JP" sz="1000" b="1" i="1" dirty="0">
                    <a:latin typeface="メイリオ" panose="020B0604030504040204" pitchFamily="50" charset="-128"/>
                    <a:ea typeface="メイリオ" panose="020B0604030504040204" pitchFamily="50" charset="-128"/>
                  </a:rPr>
                  <a:t>      </a:t>
                </a:r>
                <a:endParaRPr lang="ja-JP" altLang="en-US" sz="1000" b="1" dirty="0">
                  <a:latin typeface="メイリオ" panose="020B0604030504040204" pitchFamily="50" charset="-128"/>
                  <a:ea typeface="メイリオ" panose="020B0604030504040204" pitchFamily="50" charset="-128"/>
                </a:endParaRPr>
              </a:p>
            </p:txBody>
          </p:sp>
        </p:grpSp>
        <p:grpSp>
          <p:nvGrpSpPr>
            <p:cNvPr id="1129" name="グループ化 1128">
              <a:extLst>
                <a:ext uri="{FF2B5EF4-FFF2-40B4-BE49-F238E27FC236}">
                  <a16:creationId xmlns:a16="http://schemas.microsoft.com/office/drawing/2014/main" id="{B0AB9137-D053-DAD6-470E-CAEEC86301DA}"/>
                </a:ext>
              </a:extLst>
            </p:cNvPr>
            <p:cNvGrpSpPr/>
            <p:nvPr/>
          </p:nvGrpSpPr>
          <p:grpSpPr>
            <a:xfrm>
              <a:off x="17945217" y="21884009"/>
              <a:ext cx="2988137" cy="373895"/>
              <a:chOff x="15030258" y="21896403"/>
              <a:chExt cx="2988137" cy="373895"/>
            </a:xfrm>
          </p:grpSpPr>
          <p:sp>
            <p:nvSpPr>
              <p:cNvPr id="1130" name="テキスト ボックス 1129">
                <a:extLst>
                  <a:ext uri="{FF2B5EF4-FFF2-40B4-BE49-F238E27FC236}">
                    <a16:creationId xmlns:a16="http://schemas.microsoft.com/office/drawing/2014/main" id="{DC393CA0-CAA8-323C-7A94-55C86FC45BBA}"/>
                  </a:ext>
                </a:extLst>
              </p:cNvPr>
              <p:cNvSpPr txBox="1"/>
              <p:nvPr/>
            </p:nvSpPr>
            <p:spPr>
              <a:xfrm rot="871406">
                <a:off x="15030258" y="22024077"/>
                <a:ext cx="1944326" cy="246221"/>
              </a:xfrm>
              <a:prstGeom prst="rect">
                <a:avLst/>
              </a:prstGeom>
              <a:noFill/>
            </p:spPr>
            <p:txBody>
              <a:bodyPr wrap="square">
                <a:spAutoFit/>
              </a:bodyPr>
              <a:lstStyle/>
              <a:p>
                <a:r>
                  <a:rPr lang="en-US" altLang="ja-JP" sz="1000" b="1" dirty="0">
                    <a:latin typeface="メイリオ" panose="020B0604030504040204" pitchFamily="50" charset="-128"/>
                    <a:ea typeface="メイリオ" panose="020B0604030504040204" pitchFamily="50" charset="-128"/>
                  </a:rPr>
                  <a:t> </a:t>
                </a:r>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dopingdopinggensis</a:t>
                </a:r>
                <a:endParaRPr lang="ja-JP" altLang="en-US" sz="1000" b="1" dirty="0">
                  <a:latin typeface="メイリオ" panose="020B0604030504040204" pitchFamily="50" charset="-128"/>
                  <a:ea typeface="メイリオ" panose="020B0604030504040204" pitchFamily="50" charset="-128"/>
                </a:endParaRPr>
              </a:p>
            </p:txBody>
          </p:sp>
          <p:sp>
            <p:nvSpPr>
              <p:cNvPr id="1131" name="テキスト ボックス 1130">
                <a:extLst>
                  <a:ext uri="{FF2B5EF4-FFF2-40B4-BE49-F238E27FC236}">
                    <a16:creationId xmlns:a16="http://schemas.microsoft.com/office/drawing/2014/main" id="{CCA542D7-AF38-4757-4AC8-106563FF75A8}"/>
                  </a:ext>
                </a:extLst>
              </p:cNvPr>
              <p:cNvSpPr txBox="1"/>
              <p:nvPr/>
            </p:nvSpPr>
            <p:spPr>
              <a:xfrm rot="871406">
                <a:off x="15903801" y="21896403"/>
                <a:ext cx="926095" cy="246221"/>
              </a:xfrm>
              <a:prstGeom prst="rect">
                <a:avLst/>
              </a:prstGeom>
              <a:noFill/>
            </p:spPr>
            <p:txBody>
              <a:bodyPr wrap="square">
                <a:spAutoFit/>
              </a:bodyPr>
              <a:lstStyle/>
              <a:p>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eversi</a:t>
                </a:r>
                <a:endParaRPr lang="ja-JP" altLang="en-US" sz="1000" b="1" dirty="0">
                  <a:latin typeface="メイリオ" panose="020B0604030504040204" pitchFamily="50" charset="-128"/>
                  <a:ea typeface="メイリオ" panose="020B0604030504040204" pitchFamily="50" charset="-128"/>
                </a:endParaRPr>
              </a:p>
            </p:txBody>
          </p:sp>
          <p:sp>
            <p:nvSpPr>
              <p:cNvPr id="1132" name="テキスト ボックス 1131">
                <a:extLst>
                  <a:ext uri="{FF2B5EF4-FFF2-40B4-BE49-F238E27FC236}">
                    <a16:creationId xmlns:a16="http://schemas.microsoft.com/office/drawing/2014/main" id="{599C1B01-D6E3-A1C6-5BAF-B3334765FCEA}"/>
                  </a:ext>
                </a:extLst>
              </p:cNvPr>
              <p:cNvSpPr txBox="1"/>
              <p:nvPr/>
            </p:nvSpPr>
            <p:spPr>
              <a:xfrm rot="871406">
                <a:off x="16687159" y="21947203"/>
                <a:ext cx="1331236" cy="246221"/>
              </a:xfrm>
              <a:prstGeom prst="rect">
                <a:avLst/>
              </a:prstGeom>
              <a:noFill/>
            </p:spPr>
            <p:txBody>
              <a:bodyPr wrap="square">
                <a:spAutoFit/>
              </a:bodyPr>
              <a:lstStyle/>
              <a:p>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sarasinorum</a:t>
                </a:r>
                <a:r>
                  <a:rPr lang="en-US" altLang="ja-JP" sz="1000" b="1" i="1" dirty="0">
                    <a:latin typeface="メイリオ" panose="020B0604030504040204" pitchFamily="50" charset="-128"/>
                    <a:ea typeface="メイリオ" panose="020B0604030504040204" pitchFamily="50" charset="-128"/>
                  </a:rPr>
                  <a:t>      </a:t>
                </a:r>
                <a:endParaRPr lang="ja-JP" altLang="en-US" sz="1000" b="1" dirty="0">
                  <a:latin typeface="メイリオ" panose="020B0604030504040204" pitchFamily="50" charset="-128"/>
                  <a:ea typeface="メイリオ" panose="020B0604030504040204" pitchFamily="50" charset="-128"/>
                </a:endParaRPr>
              </a:p>
            </p:txBody>
          </p:sp>
        </p:grpSp>
        <p:grpSp>
          <p:nvGrpSpPr>
            <p:cNvPr id="1133" name="グループ化 1132">
              <a:extLst>
                <a:ext uri="{FF2B5EF4-FFF2-40B4-BE49-F238E27FC236}">
                  <a16:creationId xmlns:a16="http://schemas.microsoft.com/office/drawing/2014/main" id="{39FF484C-550C-032F-B485-07B80C7618A1}"/>
                </a:ext>
              </a:extLst>
            </p:cNvPr>
            <p:cNvGrpSpPr/>
            <p:nvPr/>
          </p:nvGrpSpPr>
          <p:grpSpPr>
            <a:xfrm>
              <a:off x="20827283" y="21884009"/>
              <a:ext cx="2988137" cy="373895"/>
              <a:chOff x="15030258" y="21896403"/>
              <a:chExt cx="2988137" cy="373895"/>
            </a:xfrm>
          </p:grpSpPr>
          <p:sp>
            <p:nvSpPr>
              <p:cNvPr id="1134" name="テキスト ボックス 1133">
                <a:extLst>
                  <a:ext uri="{FF2B5EF4-FFF2-40B4-BE49-F238E27FC236}">
                    <a16:creationId xmlns:a16="http://schemas.microsoft.com/office/drawing/2014/main" id="{CA05D6D3-EF22-42BA-F4F5-16BEBBA30627}"/>
                  </a:ext>
                </a:extLst>
              </p:cNvPr>
              <p:cNvSpPr txBox="1"/>
              <p:nvPr/>
            </p:nvSpPr>
            <p:spPr>
              <a:xfrm rot="871406">
                <a:off x="15030258" y="22024077"/>
                <a:ext cx="1944326" cy="246221"/>
              </a:xfrm>
              <a:prstGeom prst="rect">
                <a:avLst/>
              </a:prstGeom>
              <a:noFill/>
            </p:spPr>
            <p:txBody>
              <a:bodyPr wrap="square">
                <a:spAutoFit/>
              </a:bodyPr>
              <a:lstStyle/>
              <a:p>
                <a:r>
                  <a:rPr lang="en-US" altLang="ja-JP" sz="1000" b="1" dirty="0">
                    <a:latin typeface="メイリオ" panose="020B0604030504040204" pitchFamily="50" charset="-128"/>
                    <a:ea typeface="メイリオ" panose="020B0604030504040204" pitchFamily="50" charset="-128"/>
                  </a:rPr>
                  <a:t> </a:t>
                </a:r>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dopingdopinggensis</a:t>
                </a:r>
                <a:endParaRPr lang="ja-JP" altLang="en-US" sz="1000" b="1" dirty="0">
                  <a:latin typeface="メイリオ" panose="020B0604030504040204" pitchFamily="50" charset="-128"/>
                  <a:ea typeface="メイリオ" panose="020B0604030504040204" pitchFamily="50" charset="-128"/>
                </a:endParaRPr>
              </a:p>
            </p:txBody>
          </p:sp>
          <p:sp>
            <p:nvSpPr>
              <p:cNvPr id="1135" name="テキスト ボックス 1134">
                <a:extLst>
                  <a:ext uri="{FF2B5EF4-FFF2-40B4-BE49-F238E27FC236}">
                    <a16:creationId xmlns:a16="http://schemas.microsoft.com/office/drawing/2014/main" id="{D3E63995-BE5A-3192-914D-D1BAC20BC6F1}"/>
                  </a:ext>
                </a:extLst>
              </p:cNvPr>
              <p:cNvSpPr txBox="1"/>
              <p:nvPr/>
            </p:nvSpPr>
            <p:spPr>
              <a:xfrm rot="871406">
                <a:off x="15903801" y="21896403"/>
                <a:ext cx="926095" cy="246221"/>
              </a:xfrm>
              <a:prstGeom prst="rect">
                <a:avLst/>
              </a:prstGeom>
              <a:noFill/>
            </p:spPr>
            <p:txBody>
              <a:bodyPr wrap="square">
                <a:spAutoFit/>
              </a:bodyPr>
              <a:lstStyle/>
              <a:p>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eversi</a:t>
                </a:r>
                <a:endParaRPr lang="ja-JP" altLang="en-US" sz="1000" b="1" dirty="0">
                  <a:latin typeface="メイリオ" panose="020B0604030504040204" pitchFamily="50" charset="-128"/>
                  <a:ea typeface="メイリオ" panose="020B0604030504040204" pitchFamily="50" charset="-128"/>
                </a:endParaRPr>
              </a:p>
            </p:txBody>
          </p:sp>
          <p:sp>
            <p:nvSpPr>
              <p:cNvPr id="1136" name="テキスト ボックス 1135">
                <a:extLst>
                  <a:ext uri="{FF2B5EF4-FFF2-40B4-BE49-F238E27FC236}">
                    <a16:creationId xmlns:a16="http://schemas.microsoft.com/office/drawing/2014/main" id="{89865F44-96F5-FFAB-6238-C737DB6578EC}"/>
                  </a:ext>
                </a:extLst>
              </p:cNvPr>
              <p:cNvSpPr txBox="1"/>
              <p:nvPr/>
            </p:nvSpPr>
            <p:spPr>
              <a:xfrm rot="871406">
                <a:off x="16687159" y="21947203"/>
                <a:ext cx="1331236" cy="246221"/>
              </a:xfrm>
              <a:prstGeom prst="rect">
                <a:avLst/>
              </a:prstGeom>
              <a:noFill/>
            </p:spPr>
            <p:txBody>
              <a:bodyPr wrap="square">
                <a:spAutoFit/>
              </a:bodyPr>
              <a:lstStyle/>
              <a:p>
                <a:r>
                  <a:rPr lang="en-US" altLang="ja-JP" sz="1000" b="1" i="1" dirty="0">
                    <a:latin typeface="メイリオ" panose="020B0604030504040204" pitchFamily="50" charset="-128"/>
                    <a:ea typeface="メイリオ" panose="020B0604030504040204" pitchFamily="50" charset="-128"/>
                  </a:rPr>
                  <a:t>O. </a:t>
                </a:r>
                <a:r>
                  <a:rPr lang="en-US" altLang="ja-JP" sz="1000" b="1" i="1" dirty="0" err="1">
                    <a:latin typeface="メイリオ" panose="020B0604030504040204" pitchFamily="50" charset="-128"/>
                    <a:ea typeface="メイリオ" panose="020B0604030504040204" pitchFamily="50" charset="-128"/>
                  </a:rPr>
                  <a:t>sarasinorum</a:t>
                </a:r>
                <a:r>
                  <a:rPr lang="en-US" altLang="ja-JP" sz="1000" b="1" i="1" dirty="0">
                    <a:latin typeface="メイリオ" panose="020B0604030504040204" pitchFamily="50" charset="-128"/>
                    <a:ea typeface="メイリオ" panose="020B0604030504040204" pitchFamily="50" charset="-128"/>
                  </a:rPr>
                  <a:t>      </a:t>
                </a:r>
                <a:endParaRPr lang="ja-JP" altLang="en-US" sz="1000" b="1" dirty="0">
                  <a:latin typeface="メイリオ" panose="020B0604030504040204" pitchFamily="50" charset="-128"/>
                  <a:ea typeface="メイリオ" panose="020B0604030504040204" pitchFamily="50" charset="-128"/>
                </a:endParaRPr>
              </a:p>
            </p:txBody>
          </p:sp>
        </p:grpSp>
      </p:grpSp>
      <p:sp>
        <p:nvSpPr>
          <p:cNvPr id="5" name="テキスト ボックス 4">
            <a:extLst>
              <a:ext uri="{FF2B5EF4-FFF2-40B4-BE49-F238E27FC236}">
                <a16:creationId xmlns:a16="http://schemas.microsoft.com/office/drawing/2014/main" id="{B4BE6CD1-8286-5017-C3B9-A44668B93FBA}"/>
              </a:ext>
            </a:extLst>
          </p:cNvPr>
          <p:cNvSpPr txBox="1"/>
          <p:nvPr/>
        </p:nvSpPr>
        <p:spPr>
          <a:xfrm>
            <a:off x="2106329" y="3473663"/>
            <a:ext cx="27076400" cy="3477875"/>
          </a:xfrm>
          <a:prstGeom prst="rect">
            <a:avLst/>
          </a:prstGeom>
          <a:noFill/>
        </p:spPr>
        <p:txBody>
          <a:bodyPr wrap="square" rtlCol="0">
            <a:spAutoFit/>
          </a:bodyPr>
          <a:lstStyle/>
          <a:p>
            <a:pPr algn="ctr"/>
            <a:r>
              <a:rPr kumimoji="1" lang="ja-JP" altLang="en-US" sz="4400" dirty="0"/>
              <a:t>西槇俊之</a:t>
            </a:r>
            <a:r>
              <a:rPr kumimoji="1" lang="en-US" altLang="ja-JP" sz="4400" baseline="30000" dirty="0"/>
              <a:t>1</a:t>
            </a:r>
            <a:r>
              <a:rPr kumimoji="1" lang="ja-JP" altLang="en-US" sz="4400" dirty="0"/>
              <a:t>、千葉洋明</a:t>
            </a:r>
            <a:r>
              <a:rPr kumimoji="1" lang="en-US" altLang="ja-JP" sz="4400" baseline="30000" dirty="0"/>
              <a:t>2</a:t>
            </a:r>
            <a:r>
              <a:rPr kumimoji="1" lang="ja-JP" altLang="en-US" sz="4400" dirty="0"/>
              <a:t>、田中理映子</a:t>
            </a:r>
            <a:r>
              <a:rPr kumimoji="1" lang="en-US" altLang="ja-JP" sz="4400" baseline="30000" dirty="0"/>
              <a:t>3</a:t>
            </a:r>
            <a:r>
              <a:rPr kumimoji="1" lang="ja-JP" altLang="en-US" sz="4400" dirty="0"/>
              <a:t>、水野展敏</a:t>
            </a:r>
            <a:r>
              <a:rPr kumimoji="1" lang="en-US" altLang="ja-JP" sz="4400" baseline="30000" dirty="0"/>
              <a:t>3</a:t>
            </a:r>
            <a:r>
              <a:rPr kumimoji="1" lang="en-US" altLang="ja-JP" sz="4400" dirty="0"/>
              <a:t> </a:t>
            </a:r>
            <a:r>
              <a:rPr kumimoji="1" lang="ja-JP" altLang="en-US" sz="4400" dirty="0"/>
              <a:t>、尾田正二</a:t>
            </a:r>
            <a:r>
              <a:rPr kumimoji="1" lang="en-US" altLang="ja-JP" sz="4400" baseline="30000" dirty="0"/>
              <a:t>4</a:t>
            </a:r>
            <a:r>
              <a:rPr kumimoji="1" lang="ja-JP" altLang="en-US" sz="4400" dirty="0"/>
              <a:t>、岩松鷹司</a:t>
            </a:r>
            <a:r>
              <a:rPr kumimoji="1" lang="en-US" altLang="ja-JP" sz="4400" baseline="30000" dirty="0"/>
              <a:t>5</a:t>
            </a:r>
            <a:r>
              <a:rPr kumimoji="1" lang="ja-JP" altLang="en-US" sz="4400" dirty="0"/>
              <a:t>、</a:t>
            </a:r>
            <a:r>
              <a:rPr kumimoji="1" lang="en-US" altLang="ja-JP" sz="4400" dirty="0" err="1"/>
              <a:t>Kawilarang</a:t>
            </a:r>
            <a:r>
              <a:rPr kumimoji="1" lang="en-US" altLang="ja-JP" sz="4400" dirty="0"/>
              <a:t> W. A. </a:t>
            </a:r>
            <a:r>
              <a:rPr kumimoji="1" lang="en-US" altLang="ja-JP" sz="4400" dirty="0" err="1"/>
              <a:t>Masengi</a:t>
            </a:r>
            <a:r>
              <a:rPr kumimoji="1" lang="en-US" altLang="ja-JP" sz="4400" dirty="0"/>
              <a:t> </a:t>
            </a:r>
            <a:r>
              <a:rPr kumimoji="1" lang="en-US" altLang="ja-JP" sz="4400" baseline="30000" dirty="0"/>
              <a:t>6</a:t>
            </a:r>
            <a:r>
              <a:rPr kumimoji="1" lang="en-US" altLang="ja-JP" sz="4400" dirty="0"/>
              <a:t> </a:t>
            </a:r>
            <a:r>
              <a:rPr kumimoji="1" lang="ja-JP" altLang="en-US" sz="4400" dirty="0"/>
              <a:t>、</a:t>
            </a:r>
            <a:endParaRPr kumimoji="1" lang="en-US" altLang="ja-JP" sz="4400" dirty="0"/>
          </a:p>
          <a:p>
            <a:pPr algn="ctr"/>
            <a:r>
              <a:rPr kumimoji="1" lang="ja-JP" altLang="en-US" sz="4400" dirty="0"/>
              <a:t>勝村啓史</a:t>
            </a:r>
            <a:r>
              <a:rPr kumimoji="1" lang="en-US" altLang="ja-JP" sz="4400" baseline="30000" dirty="0"/>
              <a:t>1</a:t>
            </a:r>
            <a:r>
              <a:rPr kumimoji="1" lang="ja-JP" altLang="en-US" sz="4400" dirty="0"/>
              <a:t>、山平 寿智</a:t>
            </a:r>
            <a:r>
              <a:rPr kumimoji="1" lang="en-US" altLang="ja-JP" sz="4400" baseline="30000" dirty="0"/>
              <a:t>7</a:t>
            </a:r>
            <a:r>
              <a:rPr kumimoji="1" lang="ja-JP" altLang="en-US" sz="4400" dirty="0"/>
              <a:t>、小川元之</a:t>
            </a:r>
            <a:r>
              <a:rPr kumimoji="1" lang="en-US" altLang="ja-JP" sz="4400" baseline="30000" dirty="0"/>
              <a:t>1</a:t>
            </a:r>
            <a:r>
              <a:rPr kumimoji="1" lang="en-US" altLang="ja-JP" sz="4400" dirty="0"/>
              <a:t> </a:t>
            </a:r>
          </a:p>
          <a:p>
            <a:pPr algn="ctr"/>
            <a:endParaRPr kumimoji="1" lang="en-US" altLang="ja-JP" sz="4400" dirty="0"/>
          </a:p>
          <a:p>
            <a:pPr algn="ctr"/>
            <a:r>
              <a:rPr kumimoji="1" lang="en-US" altLang="ja-JP" sz="4400" baseline="30000" dirty="0"/>
              <a:t>1</a:t>
            </a:r>
            <a:r>
              <a:rPr kumimoji="1" lang="ja-JP" altLang="en-US" sz="4400" dirty="0"/>
              <a:t>北里大・医・解剖、</a:t>
            </a:r>
            <a:r>
              <a:rPr kumimoji="1" lang="en-US" altLang="ja-JP" sz="4400" baseline="30000" dirty="0"/>
              <a:t>2</a:t>
            </a:r>
            <a:r>
              <a:rPr kumimoji="1" lang="ja-JP" altLang="en-US" sz="4400" dirty="0"/>
              <a:t>北里大・海洋生命・水産増殖、</a:t>
            </a:r>
            <a:r>
              <a:rPr kumimoji="1" lang="en-US" altLang="ja-JP" sz="4400" baseline="30000" dirty="0"/>
              <a:t>3</a:t>
            </a:r>
            <a:r>
              <a:rPr kumimoji="1" lang="ja-JP" altLang="en-US" sz="4400" dirty="0"/>
              <a:t>名古屋市東山総合公園・世界のメダカ館、</a:t>
            </a:r>
            <a:r>
              <a:rPr kumimoji="1" lang="en-US" altLang="ja-JP" sz="4400" baseline="30000" dirty="0"/>
              <a:t>4</a:t>
            </a:r>
            <a:r>
              <a:rPr kumimoji="1" lang="ja-JP" altLang="en-US" sz="4400" dirty="0"/>
              <a:t>東京大・</a:t>
            </a:r>
            <a:endParaRPr kumimoji="1" lang="en-US" altLang="ja-JP" sz="4400" dirty="0"/>
          </a:p>
          <a:p>
            <a:pPr algn="ctr"/>
            <a:r>
              <a:rPr kumimoji="1" lang="ja-JP" altLang="en-US" sz="4400" dirty="0"/>
              <a:t>院・新領域、</a:t>
            </a:r>
            <a:r>
              <a:rPr kumimoji="1" lang="en-US" altLang="ja-JP" sz="4400" baseline="30000" dirty="0"/>
              <a:t>5</a:t>
            </a:r>
            <a:r>
              <a:rPr kumimoji="1" lang="ja-JP" altLang="en-US" sz="4400" dirty="0"/>
              <a:t>愛知教育大、 </a:t>
            </a:r>
            <a:r>
              <a:rPr kumimoji="1" lang="en-US" altLang="ja-JP" sz="4400" baseline="30000" dirty="0" err="1"/>
              <a:t>6</a:t>
            </a:r>
            <a:r>
              <a:rPr kumimoji="1" lang="en-US" altLang="ja-JP" sz="4400" dirty="0" err="1"/>
              <a:t>Sam</a:t>
            </a:r>
            <a:r>
              <a:rPr kumimoji="1" lang="en-US" altLang="ja-JP" sz="4400" dirty="0"/>
              <a:t> </a:t>
            </a:r>
            <a:r>
              <a:rPr kumimoji="1" lang="en-US" altLang="ja-JP" sz="4400" dirty="0" err="1"/>
              <a:t>Ratulangi</a:t>
            </a:r>
            <a:r>
              <a:rPr kumimoji="1" lang="en-US" altLang="ja-JP" sz="4400" dirty="0"/>
              <a:t> University </a:t>
            </a:r>
            <a:r>
              <a:rPr kumimoji="1" lang="ja-JP" altLang="en-US" sz="4400" dirty="0"/>
              <a:t>、</a:t>
            </a:r>
            <a:r>
              <a:rPr kumimoji="1" lang="en-US" altLang="ja-JP" sz="4400" baseline="30000" dirty="0"/>
              <a:t>7</a:t>
            </a:r>
            <a:r>
              <a:rPr kumimoji="1" lang="ja-JP" altLang="en-US" sz="4400" dirty="0"/>
              <a:t>琉球大・熱帯生物圏</a:t>
            </a:r>
          </a:p>
        </p:txBody>
      </p:sp>
      <p:sp>
        <p:nvSpPr>
          <p:cNvPr id="26" name="テキスト ボックス 25">
            <a:extLst>
              <a:ext uri="{FF2B5EF4-FFF2-40B4-BE49-F238E27FC236}">
                <a16:creationId xmlns:a16="http://schemas.microsoft.com/office/drawing/2014/main" id="{43C858EA-BF5E-B0E5-0F4D-ABE0EA83EE9F}"/>
              </a:ext>
            </a:extLst>
          </p:cNvPr>
          <p:cNvSpPr txBox="1"/>
          <p:nvPr/>
        </p:nvSpPr>
        <p:spPr>
          <a:xfrm>
            <a:off x="956643" y="15880795"/>
            <a:ext cx="13012191" cy="4893635"/>
          </a:xfrm>
          <a:prstGeom prst="rect">
            <a:avLst/>
          </a:prstGeom>
          <a:noFill/>
        </p:spPr>
        <p:txBody>
          <a:bodyPr wrap="square" lIns="91427" tIns="45714" rIns="91427" bIns="45714" rtlCol="0">
            <a:spAutoFit/>
          </a:bodyPr>
          <a:lstStyle/>
          <a:p>
            <a:r>
              <a:rPr kumimoji="1" lang="ja-JP" altLang="en-US" sz="2400" dirty="0">
                <a:latin typeface="メイリオ" panose="020B0604030504040204" pitchFamily="50" charset="-128"/>
                <a:ea typeface="メイリオ" panose="020B0604030504040204" pitchFamily="50" charset="-128"/>
              </a:rPr>
              <a:t>　供試魚</a:t>
            </a:r>
            <a:r>
              <a:rPr lang="ja-JP" altLang="en-US" sz="2400" dirty="0">
                <a:latin typeface="メイリオ" panose="020B0604030504040204" pitchFamily="50" charset="-128"/>
                <a:ea typeface="メイリオ" panose="020B0604030504040204" pitchFamily="50" charset="-128"/>
              </a:rPr>
              <a:t>に</a:t>
            </a:r>
            <a:r>
              <a:rPr kumimoji="1" lang="ja-JP" altLang="en-US" sz="2400" dirty="0">
                <a:latin typeface="メイリオ" panose="020B0604030504040204" pitchFamily="50" charset="-128"/>
                <a:ea typeface="メイリオ" panose="020B0604030504040204" pitchFamily="50" charset="-128"/>
              </a:rPr>
              <a:t>麻酔をかけて安楽死させた後、体長および体重を計測した。続いて、</a:t>
            </a:r>
            <a:r>
              <a:rPr lang="ja-JP" altLang="en-US" sz="2400" dirty="0">
                <a:latin typeface="メイリオ" panose="020B0604030504040204" pitchFamily="50" charset="-128"/>
                <a:ea typeface="メイリオ" panose="020B0604030504040204" pitchFamily="50" charset="-128"/>
              </a:rPr>
              <a:t>時間分解蛍光免疫測定による</a:t>
            </a:r>
            <a:r>
              <a:rPr kumimoji="1" lang="ja-JP" altLang="en-US" sz="2400" dirty="0">
                <a:latin typeface="メイリオ" panose="020B0604030504040204" pitchFamily="50" charset="-128"/>
                <a:ea typeface="メイリオ" panose="020B0604030504040204" pitchFamily="50" charset="-128"/>
              </a:rPr>
              <a:t>性ホルモン定量用に尾部の筋肉</a:t>
            </a:r>
            <a:r>
              <a:rPr lang="ja-JP" altLang="en-US"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約 </a:t>
            </a:r>
            <a:r>
              <a:rPr kumimoji="1" lang="en-US" altLang="ja-JP" sz="2400" dirty="0">
                <a:latin typeface="メイリオ" panose="020B0604030504040204" pitchFamily="50" charset="-128"/>
                <a:ea typeface="メイリオ" panose="020B0604030504040204" pitchFamily="50" charset="-128"/>
              </a:rPr>
              <a:t>100 mg</a:t>
            </a:r>
            <a:r>
              <a:rPr kumimoji="1" lang="ja-JP" altLang="en-US" sz="2400" dirty="0">
                <a:latin typeface="メイリオ" panose="020B0604030504040204" pitchFamily="50" charset="-128"/>
                <a:ea typeface="メイリオ" panose="020B0604030504040204" pitchFamily="50" charset="-128"/>
              </a:rPr>
              <a:t>）を切断・単離した後、残る全身を組織解析に供した。</a:t>
            </a:r>
            <a:endParaRPr kumimoji="1" lang="en-US" altLang="ja-JP" sz="2400"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（１）時間分解蛍光免疫測定</a:t>
            </a:r>
            <a:endParaRPr kumimoji="1" lang="en-US" altLang="ja-JP" sz="2400" dirty="0">
              <a:latin typeface="メイリオ" panose="020B0604030504040204" pitchFamily="50" charset="-128"/>
              <a:ea typeface="メイリオ" panose="020B0604030504040204" pitchFamily="50" charset="-128"/>
            </a:endParaRPr>
          </a:p>
          <a:p>
            <a:r>
              <a:rPr lang="ja-JP" altLang="en-US" sz="2400" b="0" i="0" dirty="0">
                <a:solidFill>
                  <a:srgbClr val="000000"/>
                </a:solidFill>
                <a:effectLst/>
                <a:latin typeface="メイリオ" panose="020B0604030504040204" pitchFamily="50" charset="-128"/>
                <a:ea typeface="メイリオ" panose="020B0604030504040204" pitchFamily="50" charset="-128"/>
              </a:rPr>
              <a:t>　筋肉中のステロイド</a:t>
            </a:r>
            <a:r>
              <a:rPr lang="ja-JP" altLang="en-US" sz="2400" dirty="0">
                <a:solidFill>
                  <a:srgbClr val="000000"/>
                </a:solidFill>
                <a:latin typeface="メイリオ" panose="020B0604030504040204" pitchFamily="50" charset="-128"/>
                <a:ea typeface="メイリオ" panose="020B0604030504040204" pitchFamily="50" charset="-128"/>
              </a:rPr>
              <a:t>性</a:t>
            </a:r>
            <a:r>
              <a:rPr lang="ja-JP" altLang="en-US" sz="2400" b="0" i="0" dirty="0">
                <a:solidFill>
                  <a:srgbClr val="000000"/>
                </a:solidFill>
                <a:effectLst/>
                <a:latin typeface="メイリオ" panose="020B0604030504040204" pitchFamily="50" charset="-128"/>
                <a:ea typeface="メイリオ" panose="020B0604030504040204" pitchFamily="50" charset="-128"/>
              </a:rPr>
              <a:t>ホルモン（</a:t>
            </a:r>
            <a:r>
              <a:rPr lang="en-US" altLang="ja-JP" sz="2400" b="0" i="0" dirty="0">
                <a:solidFill>
                  <a:srgbClr val="000000"/>
                </a:solidFill>
                <a:effectLst/>
                <a:latin typeface="メイリオ" panose="020B0604030504040204" pitchFamily="50" charset="-128"/>
                <a:ea typeface="メイリオ" panose="020B0604030504040204" pitchFamily="50" charset="-128"/>
              </a:rPr>
              <a:t>estradiol-17b: </a:t>
            </a:r>
            <a:r>
              <a:rPr lang="en-US" altLang="ja-JP" sz="2400" b="0" i="0" dirty="0" err="1">
                <a:solidFill>
                  <a:srgbClr val="000000"/>
                </a:solidFill>
                <a:effectLst/>
                <a:latin typeface="メイリオ" panose="020B0604030504040204" pitchFamily="50" charset="-128"/>
                <a:ea typeface="メイリオ" panose="020B0604030504040204" pitchFamily="50" charset="-128"/>
              </a:rPr>
              <a:t>E</a:t>
            </a:r>
            <a:r>
              <a:rPr lang="en-US" altLang="ja-JP" sz="2400" b="0" i="0" baseline="-25000" dirty="0" err="1">
                <a:solidFill>
                  <a:srgbClr val="000000"/>
                </a:solidFill>
                <a:effectLst/>
                <a:latin typeface="メイリオ" panose="020B0604030504040204" pitchFamily="50" charset="-128"/>
                <a:ea typeface="メイリオ" panose="020B0604030504040204" pitchFamily="50" charset="-128"/>
              </a:rPr>
              <a:t>2</a:t>
            </a:r>
            <a:endParaRPr lang="en-US" altLang="ja-JP" sz="2400" b="0" i="0" baseline="-25000" dirty="0">
              <a:solidFill>
                <a:srgbClr val="000000"/>
              </a:solidFill>
              <a:effectLst/>
              <a:latin typeface="メイリオ" panose="020B0604030504040204" pitchFamily="50" charset="-128"/>
              <a:ea typeface="メイリオ" panose="020B0604030504040204" pitchFamily="50" charset="-128"/>
            </a:endParaRPr>
          </a:p>
          <a:p>
            <a:r>
              <a:rPr lang="en-US" altLang="ja-JP" sz="2400" b="0" i="0" dirty="0">
                <a:solidFill>
                  <a:srgbClr val="000000"/>
                </a:solidFill>
                <a:effectLst/>
                <a:latin typeface="メイリオ" panose="020B0604030504040204" pitchFamily="50" charset="-128"/>
                <a:ea typeface="メイリオ" panose="020B0604030504040204" pitchFamily="50" charset="-128"/>
              </a:rPr>
              <a:t>; testosterone: T; 11-ketotestosterone: </a:t>
            </a:r>
            <a:r>
              <a:rPr lang="en-US" altLang="ja-JP" sz="2400" b="0" i="0" dirty="0" err="1">
                <a:solidFill>
                  <a:srgbClr val="000000"/>
                </a:solidFill>
                <a:effectLst/>
                <a:latin typeface="メイリオ" panose="020B0604030504040204" pitchFamily="50" charset="-128"/>
                <a:ea typeface="メイリオ" panose="020B0604030504040204" pitchFamily="50" charset="-128"/>
              </a:rPr>
              <a:t>11KT</a:t>
            </a:r>
            <a:r>
              <a:rPr lang="ja-JP" altLang="en-US" sz="2400" b="0" i="0" dirty="0">
                <a:solidFill>
                  <a:srgbClr val="000000"/>
                </a:solidFill>
                <a:effectLst/>
                <a:latin typeface="メイリオ" panose="020B0604030504040204" pitchFamily="50" charset="-128"/>
                <a:ea typeface="メイリオ" panose="020B0604030504040204" pitchFamily="50" charset="-128"/>
              </a:rPr>
              <a:t>）の</a:t>
            </a:r>
            <a:endParaRPr lang="en-US" altLang="ja-JP" sz="2400" b="0" i="0" dirty="0">
              <a:solidFill>
                <a:srgbClr val="000000"/>
              </a:solidFill>
              <a:effectLst/>
              <a:latin typeface="メイリオ" panose="020B0604030504040204" pitchFamily="50" charset="-128"/>
              <a:ea typeface="メイリオ" panose="020B0604030504040204" pitchFamily="50" charset="-128"/>
            </a:endParaRPr>
          </a:p>
          <a:p>
            <a:r>
              <a:rPr lang="ja-JP" altLang="en-US" sz="2400" b="0" i="0" dirty="0">
                <a:solidFill>
                  <a:srgbClr val="000000"/>
                </a:solidFill>
                <a:effectLst/>
                <a:latin typeface="メイリオ" panose="020B0604030504040204" pitchFamily="50" charset="-128"/>
                <a:ea typeface="メイリオ" panose="020B0604030504040204" pitchFamily="50" charset="-128"/>
              </a:rPr>
              <a:t>濃度</a:t>
            </a:r>
            <a:r>
              <a:rPr lang="ja-JP" altLang="en-US" sz="2400" dirty="0">
                <a:solidFill>
                  <a:srgbClr val="000000"/>
                </a:solidFill>
                <a:latin typeface="メイリオ" panose="020B0604030504040204" pitchFamily="50" charset="-128"/>
                <a:ea typeface="メイリオ" panose="020B0604030504040204" pitchFamily="50" charset="-128"/>
              </a:rPr>
              <a:t>（</a:t>
            </a:r>
            <a:r>
              <a:rPr lang="en-US" altLang="ja-JP" sz="2400" dirty="0" err="1">
                <a:solidFill>
                  <a:srgbClr val="000000"/>
                </a:solidFill>
                <a:latin typeface="メイリオ" panose="020B0604030504040204" pitchFamily="50" charset="-128"/>
                <a:ea typeface="メイリオ" panose="020B0604030504040204" pitchFamily="50" charset="-128"/>
              </a:rPr>
              <a:t>pg</a:t>
            </a:r>
            <a:r>
              <a:rPr lang="en-US" altLang="ja-JP" sz="2400" dirty="0">
                <a:solidFill>
                  <a:srgbClr val="000000"/>
                </a:solidFill>
                <a:latin typeface="メイリオ" panose="020B0604030504040204" pitchFamily="50" charset="-128"/>
                <a:ea typeface="メイリオ" panose="020B0604030504040204" pitchFamily="50" charset="-128"/>
              </a:rPr>
              <a:t> / mg </a:t>
            </a:r>
            <a:r>
              <a:rPr lang="ja-JP" altLang="en-US" sz="2400" dirty="0">
                <a:solidFill>
                  <a:srgbClr val="000000"/>
                </a:solidFill>
                <a:latin typeface="メイリオ" panose="020B0604030504040204" pitchFamily="50" charset="-128"/>
                <a:ea typeface="メイリオ" panose="020B0604030504040204" pitchFamily="50" charset="-128"/>
              </a:rPr>
              <a:t>筋湿重量）</a:t>
            </a:r>
            <a:r>
              <a:rPr lang="ja-JP" altLang="en-US" sz="2400" b="0" i="0" dirty="0">
                <a:solidFill>
                  <a:srgbClr val="000000"/>
                </a:solidFill>
                <a:effectLst/>
                <a:latin typeface="メイリオ" panose="020B0604030504040204" pitchFamily="50" charset="-128"/>
                <a:ea typeface="メイリオ" panose="020B0604030504040204" pitchFamily="50" charset="-128"/>
              </a:rPr>
              <a:t>を時間分解蛍光免疫測定法</a:t>
            </a:r>
            <a:endParaRPr lang="en-US" altLang="ja-JP" sz="2400" b="0" i="0" dirty="0">
              <a:solidFill>
                <a:srgbClr val="000000"/>
              </a:solidFill>
              <a:effectLst/>
              <a:latin typeface="メイリオ" panose="020B0604030504040204" pitchFamily="50" charset="-128"/>
              <a:ea typeface="メイリオ" panose="020B0604030504040204" pitchFamily="50" charset="-128"/>
            </a:endParaRPr>
          </a:p>
          <a:p>
            <a:r>
              <a:rPr lang="ja-JP" altLang="en-US" sz="2400" b="0" i="0" dirty="0">
                <a:solidFill>
                  <a:srgbClr val="000000"/>
                </a:solidFill>
                <a:effectLst/>
                <a:latin typeface="メイリオ" panose="020B0604030504040204" pitchFamily="50" charset="-128"/>
                <a:ea typeface="メイリオ" panose="020B0604030504040204" pitchFamily="50" charset="-128"/>
              </a:rPr>
              <a:t>により測定した。</a:t>
            </a:r>
            <a:endParaRPr lang="en-US" altLang="ja-JP" sz="2400" b="0" i="0" dirty="0">
              <a:solidFill>
                <a:srgbClr val="000000"/>
              </a:solidFill>
              <a:effectLst/>
              <a:latin typeface="メイリオ" panose="020B0604030504040204" pitchFamily="50" charset="-128"/>
              <a:ea typeface="メイリオ" panose="020B0604030504040204" pitchFamily="50" charset="-128"/>
            </a:endParaRPr>
          </a:p>
          <a:p>
            <a:r>
              <a:rPr kumimoji="1"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（２）</a:t>
            </a:r>
            <a:r>
              <a:rPr kumimoji="1" lang="ja-JP" altLang="en-US" sz="2400" dirty="0">
                <a:latin typeface="メイリオ" panose="020B0604030504040204" pitchFamily="50" charset="-128"/>
                <a:ea typeface="メイリオ" panose="020B0604030504040204" pitchFamily="50" charset="-128"/>
              </a:rPr>
              <a:t>組織解析</a:t>
            </a:r>
            <a:endParaRPr kumimoji="1"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頭部から腹部までの全身を </a:t>
            </a:r>
            <a:r>
              <a:rPr lang="en-US" altLang="ja-JP" sz="2400" dirty="0">
                <a:latin typeface="メイリオ" panose="020B0604030504040204" pitchFamily="50" charset="-128"/>
                <a:ea typeface="メイリオ" panose="020B0604030504040204" pitchFamily="50" charset="-128"/>
              </a:rPr>
              <a:t>Davidson </a:t>
            </a:r>
            <a:r>
              <a:rPr lang="ja-JP" altLang="en-US" sz="2400" dirty="0">
                <a:latin typeface="メイリオ" panose="020B0604030504040204" pitchFamily="50" charset="-128"/>
                <a:ea typeface="メイリオ" panose="020B0604030504040204" pitchFamily="50" charset="-128"/>
              </a:rPr>
              <a:t>氏液にて浸漬固定し、常法に従い厚さ </a:t>
            </a:r>
            <a:r>
              <a:rPr lang="en-US" altLang="ja-JP" sz="2400" dirty="0">
                <a:latin typeface="メイリオ" panose="020B0604030504040204" pitchFamily="50" charset="-128"/>
                <a:ea typeface="メイリオ" panose="020B0604030504040204" pitchFamily="50" charset="-128"/>
              </a:rPr>
              <a:t>5 </a:t>
            </a:r>
            <a:r>
              <a:rPr lang="en-US" altLang="ja-JP" sz="2400" dirty="0" err="1">
                <a:latin typeface="メイリオ" panose="020B0604030504040204" pitchFamily="50" charset="-128"/>
                <a:ea typeface="メイリオ" panose="020B0604030504040204" pitchFamily="50" charset="-128"/>
              </a:rPr>
              <a:t>μm</a:t>
            </a: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の矢状断によるパラフィン切片を作製した。作製した切片について </a:t>
            </a:r>
            <a:r>
              <a:rPr lang="en-US" altLang="ja-JP" sz="2400" dirty="0">
                <a:latin typeface="メイリオ" panose="020B0604030504040204" pitchFamily="50" charset="-128"/>
                <a:ea typeface="メイリオ" panose="020B0604030504040204" pitchFamily="50" charset="-128"/>
              </a:rPr>
              <a:t>HE </a:t>
            </a:r>
            <a:r>
              <a:rPr lang="ja-JP" altLang="en-US" sz="2400" dirty="0">
                <a:latin typeface="メイリオ" panose="020B0604030504040204" pitchFamily="50" charset="-128"/>
                <a:ea typeface="メイリオ" panose="020B0604030504040204" pitchFamily="50" charset="-128"/>
              </a:rPr>
              <a:t>染色および関連抗体を用いた免疫組織化学染色を行った。</a:t>
            </a:r>
            <a:endParaRPr lang="en-US" altLang="ja-JP" sz="2400" b="0" i="0" dirty="0">
              <a:solidFill>
                <a:srgbClr val="000000"/>
              </a:solidFill>
              <a:effectLst/>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406AE60B-1C3C-B7DB-1AF3-F4232FD31953}"/>
              </a:ext>
            </a:extLst>
          </p:cNvPr>
          <p:cNvSpPr/>
          <p:nvPr/>
        </p:nvSpPr>
        <p:spPr>
          <a:xfrm>
            <a:off x="905791" y="14928714"/>
            <a:ext cx="12960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3200" b="1" dirty="0">
                <a:solidFill>
                  <a:srgbClr val="FFC000"/>
                </a:solidFill>
                <a:latin typeface="メイリオ" pitchFamily="50" charset="-128"/>
                <a:ea typeface="メイリオ" pitchFamily="50" charset="-128"/>
                <a:cs typeface="メイリオ" pitchFamily="50" charset="-128"/>
              </a:rPr>
              <a:t>方　法</a:t>
            </a:r>
          </a:p>
        </p:txBody>
      </p:sp>
      <p:grpSp>
        <p:nvGrpSpPr>
          <p:cNvPr id="38" name="グループ化 37">
            <a:extLst>
              <a:ext uri="{FF2B5EF4-FFF2-40B4-BE49-F238E27FC236}">
                <a16:creationId xmlns:a16="http://schemas.microsoft.com/office/drawing/2014/main" id="{D223720D-F25D-8773-E8BE-9D758BD4D374}"/>
              </a:ext>
            </a:extLst>
          </p:cNvPr>
          <p:cNvGrpSpPr/>
          <p:nvPr/>
        </p:nvGrpSpPr>
        <p:grpSpPr>
          <a:xfrm>
            <a:off x="9069949" y="16842812"/>
            <a:ext cx="4857115" cy="2468880"/>
            <a:chOff x="23144350" y="12102328"/>
            <a:chExt cx="4857115" cy="2468880"/>
          </a:xfrm>
        </p:grpSpPr>
        <p:pic>
          <p:nvPicPr>
            <p:cNvPr id="28" name="図 27">
              <a:extLst>
                <a:ext uri="{FF2B5EF4-FFF2-40B4-BE49-F238E27FC236}">
                  <a16:creationId xmlns:a16="http://schemas.microsoft.com/office/drawing/2014/main" id="{156C6013-F1F4-DFDA-CE11-43CFBC604F4E}"/>
                </a:ext>
              </a:extLst>
            </p:cNvPr>
            <p:cNvPicPr>
              <a:picLocks noChangeAspect="1"/>
            </p:cNvPicPr>
            <p:nvPr/>
          </p:nvPicPr>
          <p:blipFill rotWithShape="1">
            <a:blip r:embed="rId10">
              <a:extLst>
                <a:ext uri="{28A0092B-C50C-407E-A947-70E740481C1C}">
                  <a14:useLocalDpi xmlns:a14="http://schemas.microsoft.com/office/drawing/2010/main" val="0"/>
                </a:ext>
              </a:extLst>
            </a:blip>
            <a:srcRect l="14623" t="69590" r="77292" b="10740"/>
            <a:stretch/>
          </p:blipFill>
          <p:spPr>
            <a:xfrm rot="16200000">
              <a:off x="24917032" y="11222169"/>
              <a:ext cx="1088867" cy="3637280"/>
            </a:xfrm>
            <a:prstGeom prst="rect">
              <a:avLst/>
            </a:prstGeom>
          </p:spPr>
        </p:pic>
        <p:cxnSp>
          <p:nvCxnSpPr>
            <p:cNvPr id="29" name="直線コネクタ 28">
              <a:extLst>
                <a:ext uri="{FF2B5EF4-FFF2-40B4-BE49-F238E27FC236}">
                  <a16:creationId xmlns:a16="http://schemas.microsoft.com/office/drawing/2014/main" id="{EACE2170-13A3-61FE-FC01-DB6FC68C977A}"/>
                </a:ext>
              </a:extLst>
            </p:cNvPr>
            <p:cNvCxnSpPr>
              <a:cxnSpLocks/>
            </p:cNvCxnSpPr>
            <p:nvPr/>
          </p:nvCxnSpPr>
          <p:spPr>
            <a:xfrm>
              <a:off x="23658089" y="12496374"/>
              <a:ext cx="0" cy="192017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0B6A1E3-E5F3-E6F2-6AE0-E8EC061ABEEC}"/>
                </a:ext>
              </a:extLst>
            </p:cNvPr>
            <p:cNvCxnSpPr>
              <a:cxnSpLocks/>
            </p:cNvCxnSpPr>
            <p:nvPr/>
          </p:nvCxnSpPr>
          <p:spPr>
            <a:xfrm>
              <a:off x="25984729" y="12496374"/>
              <a:ext cx="0" cy="192017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2273A3BA-2780-6B7F-FBB8-5C7D99268A46}"/>
                </a:ext>
              </a:extLst>
            </p:cNvPr>
            <p:cNvCxnSpPr>
              <a:cxnSpLocks/>
            </p:cNvCxnSpPr>
            <p:nvPr/>
          </p:nvCxnSpPr>
          <p:spPr>
            <a:xfrm>
              <a:off x="27280106" y="12496374"/>
              <a:ext cx="0" cy="192017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34F4F1D7-80A4-3847-534B-4CD55484B880}"/>
                </a:ext>
              </a:extLst>
            </p:cNvPr>
            <p:cNvSpPr txBox="1"/>
            <p:nvPr/>
          </p:nvSpPr>
          <p:spPr>
            <a:xfrm>
              <a:off x="23729671" y="13744439"/>
              <a:ext cx="2255058" cy="584775"/>
            </a:xfrm>
            <a:prstGeom prst="rect">
              <a:avLst/>
            </a:prstGeom>
            <a:noFill/>
          </p:spPr>
          <p:txBody>
            <a:bodyPr wrap="square">
              <a:spAutoFit/>
            </a:bodyPr>
            <a:lstStyle/>
            <a:p>
              <a:r>
                <a:rPr kumimoji="1" lang="en-US" altLang="ja-JP" sz="1600" dirty="0">
                  <a:latin typeface="メイリオ" panose="020B0604030504040204" pitchFamily="50" charset="-128"/>
                  <a:ea typeface="メイリオ" panose="020B0604030504040204" pitchFamily="50" charset="-128"/>
                </a:rPr>
                <a:t>Davidson</a:t>
              </a:r>
              <a:r>
                <a:rPr kumimoji="1" lang="ja-JP" altLang="en-US" sz="1600" dirty="0">
                  <a:latin typeface="メイリオ" panose="020B0604030504040204" pitchFamily="50" charset="-128"/>
                  <a:ea typeface="メイリオ" panose="020B0604030504040204" pitchFamily="50" charset="-128"/>
                </a:rPr>
                <a:t> 氏固定液による全身組織作製</a:t>
              </a:r>
            </a:p>
          </p:txBody>
        </p:sp>
        <p:sp>
          <p:nvSpPr>
            <p:cNvPr id="33" name="テキスト ボックス 32">
              <a:extLst>
                <a:ext uri="{FF2B5EF4-FFF2-40B4-BE49-F238E27FC236}">
                  <a16:creationId xmlns:a16="http://schemas.microsoft.com/office/drawing/2014/main" id="{09B0E453-4554-D5DE-FC3D-853C9593DFE2}"/>
                </a:ext>
              </a:extLst>
            </p:cNvPr>
            <p:cNvSpPr txBox="1"/>
            <p:nvPr/>
          </p:nvSpPr>
          <p:spPr>
            <a:xfrm>
              <a:off x="26147289" y="13621328"/>
              <a:ext cx="1132816" cy="830997"/>
            </a:xfrm>
            <a:prstGeom prst="rect">
              <a:avLst/>
            </a:prstGeom>
            <a:noFill/>
          </p:spPr>
          <p:txBody>
            <a:bodyPr wrap="square">
              <a:spAutoFit/>
            </a:bodyPr>
            <a:lstStyle/>
            <a:p>
              <a:r>
                <a:rPr kumimoji="1" lang="ja-JP" altLang="en-US" sz="1600" dirty="0">
                  <a:latin typeface="メイリオ" panose="020B0604030504040204" pitchFamily="50" charset="-128"/>
                  <a:ea typeface="メイリオ" panose="020B0604030504040204" pitchFamily="50" charset="-128"/>
                </a:rPr>
                <a:t>時間分解蛍光免疫測定</a:t>
              </a:r>
            </a:p>
          </p:txBody>
        </p:sp>
        <p:sp>
          <p:nvSpPr>
            <p:cNvPr id="34" name="正方形/長方形 33">
              <a:extLst>
                <a:ext uri="{FF2B5EF4-FFF2-40B4-BE49-F238E27FC236}">
                  <a16:creationId xmlns:a16="http://schemas.microsoft.com/office/drawing/2014/main" id="{A08804AC-8E2E-2602-7674-F115F0E9B953}"/>
                </a:ext>
              </a:extLst>
            </p:cNvPr>
            <p:cNvSpPr/>
            <p:nvPr/>
          </p:nvSpPr>
          <p:spPr>
            <a:xfrm>
              <a:off x="23144350" y="12102328"/>
              <a:ext cx="4857115" cy="2468880"/>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39C4CF4F-CF64-5A0A-EF6D-B41FBD472273}"/>
                </a:ext>
              </a:extLst>
            </p:cNvPr>
            <p:cNvSpPr txBox="1"/>
            <p:nvPr/>
          </p:nvSpPr>
          <p:spPr>
            <a:xfrm>
              <a:off x="24351219" y="12193767"/>
              <a:ext cx="2370084" cy="369332"/>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　　試料採取部位</a:t>
              </a:r>
            </a:p>
          </p:txBody>
        </p:sp>
      </p:grpSp>
      <p:sp>
        <p:nvSpPr>
          <p:cNvPr id="10" name="テキスト ボックス 9">
            <a:extLst>
              <a:ext uri="{FF2B5EF4-FFF2-40B4-BE49-F238E27FC236}">
                <a16:creationId xmlns:a16="http://schemas.microsoft.com/office/drawing/2014/main" id="{F075A6AB-96D5-9C11-D7FC-6CC3B553EEDA}"/>
              </a:ext>
            </a:extLst>
          </p:cNvPr>
          <p:cNvSpPr txBox="1"/>
          <p:nvPr/>
        </p:nvSpPr>
        <p:spPr>
          <a:xfrm>
            <a:off x="20275432" y="8167278"/>
            <a:ext cx="10142007" cy="4154971"/>
          </a:xfrm>
          <a:prstGeom prst="rect">
            <a:avLst/>
          </a:prstGeom>
          <a:noFill/>
        </p:spPr>
        <p:txBody>
          <a:bodyPr wrap="square" lIns="91427" tIns="45714" rIns="91427" bIns="45714" rtlCol="0">
            <a:spAutoFit/>
          </a:bodyPr>
          <a:lstStyle/>
          <a:p>
            <a:r>
              <a:rPr kumimoji="1" lang="ja-JP" altLang="en-US" sz="2400" i="1" kern="50" dirty="0">
                <a:latin typeface="メイリオ" panose="020B0604030504040204" pitchFamily="50" charset="-128"/>
                <a:ea typeface="メイリオ" panose="020B0604030504040204" pitchFamily="50" charset="-128"/>
                <a:cs typeface="Times New Roman" panose="02020603050405020304" pitchFamily="18" charset="0"/>
              </a:rPr>
              <a:t>　供試魚として抱卵中（抱卵開始後 </a:t>
            </a:r>
            <a:r>
              <a:rPr kumimoji="1" lang="en-US" altLang="ja-JP" sz="2400" i="1" kern="50" dirty="0">
                <a:latin typeface="メイリオ" panose="020B0604030504040204" pitchFamily="50" charset="-128"/>
                <a:ea typeface="メイリオ" panose="020B0604030504040204" pitchFamily="50" charset="-128"/>
                <a:cs typeface="Times New Roman" panose="02020603050405020304" pitchFamily="18" charset="0"/>
              </a:rPr>
              <a:t>5 </a:t>
            </a:r>
            <a:r>
              <a:rPr kumimoji="1" lang="ja-JP" altLang="en-US" sz="2400" i="1" kern="5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en-US" altLang="ja-JP" sz="2400" i="1" kern="50" dirty="0">
                <a:latin typeface="メイリオ" panose="020B0604030504040204" pitchFamily="50" charset="-128"/>
                <a:ea typeface="メイリオ" panose="020B0604030504040204" pitchFamily="50" charset="-128"/>
                <a:cs typeface="Times New Roman" panose="02020603050405020304" pitchFamily="18" charset="0"/>
              </a:rPr>
              <a:t>18 </a:t>
            </a:r>
            <a:r>
              <a:rPr kumimoji="1" lang="ja-JP" altLang="en-US" sz="2400" i="1" kern="50" dirty="0">
                <a:latin typeface="メイリオ" panose="020B0604030504040204" pitchFamily="50" charset="-128"/>
                <a:ea typeface="メイリオ" panose="020B0604030504040204" pitchFamily="50" charset="-128"/>
                <a:cs typeface="Times New Roman" panose="02020603050405020304" pitchFamily="18" charset="0"/>
              </a:rPr>
              <a:t>日の間）の </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eversi</a:t>
            </a:r>
            <a:r>
              <a:rPr kumimoji="1" lang="ja-JP" altLang="en-US" sz="2400" i="1" dirty="0">
                <a:latin typeface="メイリオ" panose="020B0604030504040204" pitchFamily="50" charset="-128"/>
                <a:ea typeface="メイリオ" panose="020B0604030504040204" pitchFamily="50" charset="-128"/>
              </a:rPr>
              <a:t>、</a:t>
            </a:r>
            <a:endParaRPr kumimoji="1" lang="en-US" altLang="ja-JP" sz="2400" i="1" dirty="0">
              <a:latin typeface="メイリオ" panose="020B0604030504040204" pitchFamily="50" charset="-128"/>
              <a:ea typeface="メイリオ" panose="020B0604030504040204" pitchFamily="50" charset="-128"/>
            </a:endParaRPr>
          </a:p>
          <a:p>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sarasinorum</a:t>
            </a:r>
            <a:r>
              <a:rPr kumimoji="1" lang="ja-JP" altLang="en-US" sz="2400" i="1" dirty="0">
                <a:latin typeface="メイリオ" panose="020B0604030504040204" pitchFamily="50" charset="-128"/>
                <a:ea typeface="メイリオ" panose="020B0604030504040204" pitchFamily="50" charset="-128"/>
              </a:rPr>
              <a:t> および毎日産卵している </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dopingdopinggensis</a:t>
            </a:r>
            <a:endParaRPr kumimoji="1" lang="en-US" altLang="ja-JP" sz="2400" i="1" dirty="0">
              <a:latin typeface="メイリオ" panose="020B0604030504040204" pitchFamily="50" charset="-128"/>
              <a:ea typeface="メイリオ" panose="020B0604030504040204" pitchFamily="50" charset="-128"/>
            </a:endParaRPr>
          </a:p>
          <a:p>
            <a:r>
              <a:rPr kumimoji="1" lang="en-US" altLang="ja-JP" sz="2400" i="1" kern="5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400" i="1" kern="50" dirty="0">
                <a:latin typeface="メイリオ" panose="020B0604030504040204" pitchFamily="50" charset="-128"/>
                <a:ea typeface="メイリオ" panose="020B0604030504040204" pitchFamily="50" charset="-128"/>
                <a:cs typeface="Times New Roman" panose="02020603050405020304" pitchFamily="18" charset="0"/>
              </a:rPr>
              <a:t>のメス</a:t>
            </a:r>
            <a:r>
              <a:rPr lang="ja-JP" altLang="en-US" sz="2400" kern="5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rPr>
              <a:t>(n=3)</a:t>
            </a:r>
            <a:r>
              <a:rPr lang="ja-JP" altLang="en-US" sz="2400" kern="50" dirty="0">
                <a:latin typeface="メイリオ" panose="020B0604030504040204" pitchFamily="50" charset="-128"/>
                <a:ea typeface="メイリオ" panose="020B0604030504040204" pitchFamily="50" charset="-128"/>
                <a:cs typeface="Times New Roman" panose="02020603050405020304" pitchFamily="18" charset="0"/>
              </a:rPr>
              <a:t>を用いた。</a:t>
            </a:r>
            <a:endPar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sz="2400" dirty="0">
                <a:solidFill>
                  <a:srgbClr val="242424"/>
                </a:solidFill>
                <a:latin typeface="メイリオ" panose="020B0604030504040204" pitchFamily="50" charset="-128"/>
                <a:ea typeface="メイリオ" panose="020B0604030504040204" pitchFamily="50" charset="-128"/>
              </a:rPr>
              <a:t>全て</a:t>
            </a:r>
            <a:r>
              <a:rPr lang="en-US" altLang="ja-JP" sz="2400" dirty="0">
                <a:solidFill>
                  <a:srgbClr val="242424"/>
                </a:solidFill>
                <a:latin typeface="メイリオ" panose="020B0604030504040204" pitchFamily="50" charset="-128"/>
                <a:ea typeface="メイリオ" panose="020B0604030504040204" pitchFamily="50" charset="-128"/>
              </a:rPr>
              <a:t>2022</a:t>
            </a:r>
            <a:r>
              <a:rPr lang="ja-JP" altLang="en-US" sz="2400" dirty="0">
                <a:solidFill>
                  <a:srgbClr val="242424"/>
                </a:solidFill>
                <a:latin typeface="メイリオ" panose="020B0604030504040204" pitchFamily="50" charset="-128"/>
                <a:ea typeface="メイリオ" panose="020B0604030504040204" pitchFamily="50" charset="-128"/>
              </a:rPr>
              <a:t>年</a:t>
            </a:r>
            <a:r>
              <a:rPr lang="en-US" altLang="ja-JP" sz="2400" dirty="0">
                <a:solidFill>
                  <a:srgbClr val="242424"/>
                </a:solidFill>
                <a:latin typeface="メイリオ" panose="020B0604030504040204" pitchFamily="50" charset="-128"/>
                <a:ea typeface="メイリオ" panose="020B0604030504040204" pitchFamily="50" charset="-128"/>
              </a:rPr>
              <a:t>12</a:t>
            </a:r>
            <a:r>
              <a:rPr lang="ja-JP" altLang="en-US" sz="2400" dirty="0">
                <a:solidFill>
                  <a:srgbClr val="242424"/>
                </a:solidFill>
                <a:latin typeface="メイリオ" panose="020B0604030504040204" pitchFamily="50" charset="-128"/>
                <a:ea typeface="メイリオ" panose="020B0604030504040204" pitchFamily="50" charset="-128"/>
              </a:rPr>
              <a:t>月生まれの性成熟したメス個体を、</a:t>
            </a:r>
            <a:r>
              <a:rPr lang="en-US" altLang="ja-JP" sz="2400" dirty="0">
                <a:solidFill>
                  <a:srgbClr val="242424"/>
                </a:solidFill>
                <a:latin typeface="メイリオ" panose="020B0604030504040204" pitchFamily="50" charset="-128"/>
                <a:ea typeface="メイリオ" panose="020B0604030504040204" pitchFamily="50" charset="-128"/>
              </a:rPr>
              <a:t>2023</a:t>
            </a:r>
            <a:r>
              <a:rPr lang="ja-JP" altLang="en-US" sz="2400" dirty="0">
                <a:solidFill>
                  <a:srgbClr val="242424"/>
                </a:solidFill>
                <a:latin typeface="メイリオ" panose="020B0604030504040204" pitchFamily="50" charset="-128"/>
                <a:ea typeface="メイリオ" panose="020B0604030504040204" pitchFamily="50" charset="-128"/>
              </a:rPr>
              <a:t>年</a:t>
            </a:r>
            <a:r>
              <a:rPr lang="en-US" altLang="ja-JP" sz="2400" dirty="0">
                <a:solidFill>
                  <a:srgbClr val="242424"/>
                </a:solidFill>
                <a:latin typeface="メイリオ" panose="020B0604030504040204" pitchFamily="50" charset="-128"/>
                <a:ea typeface="メイリオ" panose="020B0604030504040204" pitchFamily="50" charset="-128"/>
              </a:rPr>
              <a:t>8</a:t>
            </a:r>
            <a:r>
              <a:rPr lang="ja-JP" altLang="en-US" sz="2400" dirty="0">
                <a:solidFill>
                  <a:srgbClr val="242424"/>
                </a:solidFill>
                <a:latin typeface="メイリオ" panose="020B0604030504040204" pitchFamily="50" charset="-128"/>
                <a:ea typeface="メイリオ" panose="020B0604030504040204" pitchFamily="50" charset="-128"/>
              </a:rPr>
              <a:t>月</a:t>
            </a:r>
            <a:r>
              <a:rPr lang="en-US" altLang="ja-JP" sz="2400" dirty="0">
                <a:solidFill>
                  <a:srgbClr val="242424"/>
                </a:solidFill>
                <a:latin typeface="メイリオ" panose="020B0604030504040204" pitchFamily="50" charset="-128"/>
                <a:ea typeface="メイリオ" panose="020B0604030504040204" pitchFamily="50" charset="-128"/>
              </a:rPr>
              <a:t>23</a:t>
            </a:r>
            <a:r>
              <a:rPr lang="ja-JP" altLang="en-US" sz="2400" dirty="0">
                <a:solidFill>
                  <a:srgbClr val="242424"/>
                </a:solidFill>
                <a:latin typeface="メイリオ" panose="020B0604030504040204" pitchFamily="50" charset="-128"/>
                <a:ea typeface="メイリオ" panose="020B0604030504040204" pitchFamily="50" charset="-128"/>
              </a:rPr>
              <a:t>日</a:t>
            </a:r>
            <a:endParaRPr lang="en-US" altLang="ja-JP" sz="2400" dirty="0">
              <a:solidFill>
                <a:srgbClr val="242424"/>
              </a:solidFill>
              <a:latin typeface="メイリオ" panose="020B0604030504040204" pitchFamily="50" charset="-128"/>
              <a:ea typeface="メイリオ" panose="020B0604030504040204" pitchFamily="50" charset="-128"/>
            </a:endParaRPr>
          </a:p>
          <a:p>
            <a:r>
              <a:rPr lang="ja-JP" altLang="en-US" sz="2400" dirty="0">
                <a:solidFill>
                  <a:srgbClr val="242424"/>
                </a:solidFill>
                <a:latin typeface="メイリオ" panose="020B0604030504040204" pitchFamily="50" charset="-128"/>
                <a:ea typeface="メイリオ" panose="020B0604030504040204" pitchFamily="50" charset="-128"/>
              </a:rPr>
              <a:t>に麻酔薬により安楽死させた。世界のメダカ館において群れ飼育し</a:t>
            </a:r>
            <a:endParaRPr lang="en-US" altLang="ja-JP" sz="2400" dirty="0">
              <a:solidFill>
                <a:srgbClr val="242424"/>
              </a:solidFill>
              <a:latin typeface="メイリオ" panose="020B0604030504040204" pitchFamily="50" charset="-128"/>
              <a:ea typeface="メイリオ" panose="020B0604030504040204" pitchFamily="50" charset="-128"/>
            </a:endParaRPr>
          </a:p>
          <a:p>
            <a:r>
              <a:rPr lang="ja-JP" altLang="en-US" sz="2400" dirty="0">
                <a:solidFill>
                  <a:srgbClr val="242424"/>
                </a:solidFill>
                <a:latin typeface="メイリオ" panose="020B0604030504040204" pitchFamily="50" charset="-128"/>
                <a:ea typeface="メイリオ" panose="020B0604030504040204" pitchFamily="50" charset="-128"/>
              </a:rPr>
              <a:t>ている個体を研究に供したため、正確な産卵日（</a:t>
            </a:r>
            <a:r>
              <a:rPr lang="en-US" altLang="ja-JP" sz="2400" dirty="0">
                <a:solidFill>
                  <a:srgbClr val="242424"/>
                </a:solidFill>
                <a:latin typeface="メイリオ" panose="020B0604030504040204" pitchFamily="50" charset="-128"/>
                <a:ea typeface="メイリオ" panose="020B0604030504040204" pitchFamily="50" charset="-128"/>
              </a:rPr>
              <a:t>=</a:t>
            </a:r>
            <a:r>
              <a:rPr lang="ja-JP" altLang="en-US" sz="2400" dirty="0">
                <a:solidFill>
                  <a:srgbClr val="242424"/>
                </a:solidFill>
                <a:latin typeface="メイリオ" panose="020B0604030504040204" pitchFamily="50" charset="-128"/>
                <a:ea typeface="メイリオ" panose="020B0604030504040204" pitchFamily="50" charset="-128"/>
              </a:rPr>
              <a:t>抱卵開始日）を</a:t>
            </a:r>
            <a:endParaRPr lang="en-US" altLang="ja-JP" sz="2400" dirty="0">
              <a:solidFill>
                <a:srgbClr val="242424"/>
              </a:solidFill>
              <a:latin typeface="メイリオ" panose="020B0604030504040204" pitchFamily="50" charset="-128"/>
              <a:ea typeface="メイリオ" panose="020B0604030504040204" pitchFamily="50" charset="-128"/>
            </a:endParaRPr>
          </a:p>
          <a:p>
            <a:r>
              <a:rPr lang="ja-JP" altLang="en-US" sz="2400" dirty="0">
                <a:solidFill>
                  <a:srgbClr val="242424"/>
                </a:solidFill>
                <a:latin typeface="メイリオ" panose="020B0604030504040204" pitchFamily="50" charset="-128"/>
                <a:ea typeface="メイリオ" panose="020B0604030504040204" pitchFamily="50" charset="-128"/>
              </a:rPr>
              <a:t>特定することはできなかった。</a:t>
            </a:r>
            <a:endParaRPr lang="en-US" altLang="ja-JP" sz="2400" dirty="0">
              <a:solidFill>
                <a:srgbClr val="242424"/>
              </a:solidFill>
              <a:latin typeface="メイリオ" panose="020B0604030504040204" pitchFamily="50" charset="-128"/>
              <a:ea typeface="メイリオ" panose="020B0604030504040204" pitchFamily="50" charset="-128"/>
            </a:endParaRPr>
          </a:p>
          <a:p>
            <a:r>
              <a:rPr lang="ja-JP" altLang="en-US" sz="2400" kern="50" dirty="0">
                <a:solidFill>
                  <a:srgbClr val="242424"/>
                </a:solidFill>
                <a:latin typeface="メイリオ" panose="020B0604030504040204" pitchFamily="50" charset="-128"/>
                <a:ea typeface="メイリオ" panose="020B0604030504040204" pitchFamily="50" charset="-128"/>
                <a:cs typeface="Times New Roman" panose="02020603050405020304" pitchFamily="18" charset="0"/>
              </a:rPr>
              <a:t>体長および体重</a:t>
            </a:r>
            <a:endPar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endParaRPr>
          </a:p>
          <a:p>
            <a:r>
              <a:rPr kumimoji="1" lang="ja-JP" altLang="en-US" sz="2400" i="1" dirty="0">
                <a:latin typeface="メイリオ" panose="020B0604030504040204" pitchFamily="50" charset="-128"/>
                <a:ea typeface="メイリオ" panose="020B0604030504040204" pitchFamily="50" charset="-128"/>
              </a:rPr>
              <a:t>・</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dopingdopinggensis</a:t>
            </a:r>
            <a:r>
              <a:rPr kumimoji="1" lang="ja-JP" altLang="en-US" sz="2400" i="1"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体長</a:t>
            </a:r>
            <a:r>
              <a:rPr kumimoji="1" lang="en-US" altLang="ja-JP" sz="2400" dirty="0">
                <a:latin typeface="メイリオ" panose="020B0604030504040204" pitchFamily="50" charset="-128"/>
                <a:ea typeface="メイリオ" panose="020B0604030504040204" pitchFamily="50" charset="-128"/>
              </a:rPr>
              <a:t>4.7</a:t>
            </a:r>
            <a:r>
              <a:rPr kumimoji="1" lang="ja-JP" altLang="en-US" sz="2400"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5.0</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、体重</a:t>
            </a:r>
            <a:r>
              <a:rPr kumimoji="1" lang="en-US" altLang="ja-JP" sz="2400" dirty="0">
                <a:latin typeface="メイリオ" panose="020B0604030504040204" pitchFamily="50" charset="-128"/>
                <a:ea typeface="メイリオ" panose="020B0604030504040204" pitchFamily="50" charset="-128"/>
              </a:rPr>
              <a:t>0.15</a:t>
            </a:r>
            <a:r>
              <a:rPr kumimoji="1" lang="ja-JP" altLang="en-US" sz="2400" dirty="0">
                <a:latin typeface="メイリオ" panose="020B0604030504040204" pitchFamily="50" charset="-128"/>
                <a:ea typeface="メイリオ" panose="020B0604030504040204" pitchFamily="50" charset="-128"/>
              </a:rPr>
              <a:t>ｇ～</a:t>
            </a:r>
            <a:r>
              <a:rPr kumimoji="1" lang="en-US" altLang="ja-JP" sz="2400" dirty="0">
                <a:latin typeface="メイリオ" panose="020B0604030504040204" pitchFamily="50" charset="-128"/>
                <a:ea typeface="メイリオ" panose="020B0604030504040204" pitchFamily="50" charset="-128"/>
              </a:rPr>
              <a:t>0.18</a:t>
            </a:r>
            <a:r>
              <a:rPr kumimoji="1" lang="ja-JP" altLang="en-US" sz="2400" dirty="0">
                <a:latin typeface="メイリオ" panose="020B0604030504040204" pitchFamily="50" charset="-128"/>
                <a:ea typeface="メイリオ" panose="020B0604030504040204" pitchFamily="50" charset="-128"/>
              </a:rPr>
              <a:t>ｇ</a:t>
            </a:r>
            <a:endPar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endParaRPr>
          </a:p>
          <a:p>
            <a:r>
              <a:rPr kumimoji="1" lang="ja-JP" altLang="en-US" sz="2400" i="1" kern="50" dirty="0">
                <a:latin typeface="メイリオ" panose="020B0604030504040204" pitchFamily="50" charset="-128"/>
                <a:ea typeface="メイリオ" panose="020B0604030504040204" pitchFamily="50" charset="-128"/>
                <a:cs typeface="Times New Roman" panose="02020603050405020304" pitchFamily="18" charset="0"/>
              </a:rPr>
              <a:t>・</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eversi</a:t>
            </a:r>
            <a:r>
              <a:rPr kumimoji="1" lang="ja-JP" altLang="en-US" sz="2400" i="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体長</a:t>
            </a:r>
            <a:r>
              <a:rPr kumimoji="1" lang="en-US" altLang="ja-JP" sz="2400" dirty="0">
                <a:latin typeface="メイリオ" panose="020B0604030504040204" pitchFamily="50" charset="-128"/>
                <a:ea typeface="メイリオ" panose="020B0604030504040204" pitchFamily="50" charset="-128"/>
              </a:rPr>
              <a:t>3.9</a:t>
            </a:r>
            <a:r>
              <a:rPr kumimoji="1" lang="ja-JP" altLang="en-US" sz="2400"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4.0</a:t>
            </a:r>
            <a:r>
              <a:rPr kumimoji="1" lang="ja-JP" altLang="en-US" sz="2400" dirty="0">
                <a:latin typeface="メイリオ" panose="020B0604030504040204" pitchFamily="50" charset="-128"/>
                <a:ea typeface="メイリオ" panose="020B0604030504040204" pitchFamily="50" charset="-128"/>
              </a:rPr>
              <a:t>㎝ 、体重</a:t>
            </a:r>
            <a:r>
              <a:rPr kumimoji="1" lang="en-US" altLang="ja-JP" sz="2400" dirty="0">
                <a:latin typeface="メイリオ" panose="020B0604030504040204" pitchFamily="50" charset="-128"/>
                <a:ea typeface="メイリオ" panose="020B0604030504040204" pitchFamily="50" charset="-128"/>
              </a:rPr>
              <a:t>0.09</a:t>
            </a:r>
            <a:r>
              <a:rPr kumimoji="1" lang="ja-JP" altLang="en-US" sz="2400" dirty="0">
                <a:latin typeface="メイリオ" panose="020B0604030504040204" pitchFamily="50" charset="-128"/>
                <a:ea typeface="メイリオ" panose="020B0604030504040204" pitchFamily="50" charset="-128"/>
              </a:rPr>
              <a:t>ｇ～</a:t>
            </a:r>
            <a:r>
              <a:rPr kumimoji="1" lang="en-US" altLang="ja-JP" sz="2400" dirty="0">
                <a:latin typeface="メイリオ" panose="020B0604030504040204" pitchFamily="50" charset="-128"/>
                <a:ea typeface="メイリオ" panose="020B0604030504040204" pitchFamily="50" charset="-128"/>
              </a:rPr>
              <a:t>0.13</a:t>
            </a:r>
            <a:r>
              <a:rPr kumimoji="1" lang="ja-JP" altLang="en-US" sz="2400" dirty="0">
                <a:latin typeface="メイリオ" panose="020B0604030504040204" pitchFamily="50" charset="-128"/>
                <a:ea typeface="メイリオ" panose="020B0604030504040204" pitchFamily="50" charset="-128"/>
              </a:rPr>
              <a:t>ｇ</a:t>
            </a:r>
            <a:r>
              <a:rPr kumimoji="1" lang="en-US" altLang="ja-JP" sz="2400" i="1" dirty="0">
                <a:latin typeface="メイリオ" panose="020B0604030504040204" pitchFamily="50" charset="-128"/>
                <a:ea typeface="メイリオ" panose="020B0604030504040204" pitchFamily="50" charset="-128"/>
              </a:rPr>
              <a:t> </a:t>
            </a:r>
          </a:p>
          <a:p>
            <a:r>
              <a:rPr kumimoji="1" lang="ja-JP" altLang="en-US" sz="2400" i="1" dirty="0">
                <a:latin typeface="メイリオ" panose="020B0604030504040204" pitchFamily="50" charset="-128"/>
                <a:ea typeface="メイリオ" panose="020B0604030504040204" pitchFamily="50" charset="-128"/>
              </a:rPr>
              <a:t>・</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sarasinorum</a:t>
            </a:r>
            <a:r>
              <a:rPr kumimoji="1" lang="en-US" altLang="ja-JP" sz="2400" i="1" kern="5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400" i="1"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体長</a:t>
            </a:r>
            <a:r>
              <a:rPr kumimoji="1" lang="en-US" altLang="ja-JP" sz="2400" dirty="0">
                <a:latin typeface="メイリオ" panose="020B0604030504040204" pitchFamily="50" charset="-128"/>
                <a:ea typeface="メイリオ" panose="020B0604030504040204" pitchFamily="50" charset="-128"/>
              </a:rPr>
              <a:t>6.3</a:t>
            </a:r>
            <a:r>
              <a:rPr kumimoji="1" lang="ja-JP" altLang="en-US" sz="2400"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6.5</a:t>
            </a:r>
            <a:r>
              <a:rPr kumimoji="1" lang="ja-JP" altLang="en-US" sz="2400" dirty="0">
                <a:latin typeface="メイリオ" panose="020B0604030504040204" pitchFamily="50" charset="-128"/>
                <a:ea typeface="メイリオ" panose="020B0604030504040204" pitchFamily="50" charset="-128"/>
              </a:rPr>
              <a:t>㎝ 、体重</a:t>
            </a:r>
            <a:r>
              <a:rPr kumimoji="1" lang="en-US" altLang="ja-JP" sz="2400" dirty="0">
                <a:latin typeface="メイリオ" panose="020B0604030504040204" pitchFamily="50" charset="-128"/>
                <a:ea typeface="メイリオ" panose="020B0604030504040204" pitchFamily="50" charset="-128"/>
              </a:rPr>
              <a:t>2.45</a:t>
            </a:r>
            <a:r>
              <a:rPr kumimoji="1" lang="ja-JP" altLang="en-US" sz="2400" dirty="0">
                <a:latin typeface="メイリオ" panose="020B0604030504040204" pitchFamily="50" charset="-128"/>
                <a:ea typeface="メイリオ" panose="020B0604030504040204" pitchFamily="50" charset="-128"/>
              </a:rPr>
              <a:t>ｇ～</a:t>
            </a:r>
            <a:r>
              <a:rPr kumimoji="1" lang="en-US" altLang="ja-JP" sz="2400" dirty="0">
                <a:latin typeface="メイリオ" panose="020B0604030504040204" pitchFamily="50" charset="-128"/>
                <a:ea typeface="メイリオ" panose="020B0604030504040204" pitchFamily="50" charset="-128"/>
              </a:rPr>
              <a:t>2.85</a:t>
            </a:r>
            <a:r>
              <a:rPr kumimoji="1" lang="ja-JP" altLang="en-US" sz="2400" dirty="0">
                <a:latin typeface="メイリオ" panose="020B0604030504040204" pitchFamily="50" charset="-128"/>
                <a:ea typeface="メイリオ" panose="020B0604030504040204" pitchFamily="50" charset="-128"/>
              </a:rPr>
              <a:t>ｇ</a:t>
            </a:r>
            <a:r>
              <a:rPr kumimoji="1" lang="en-US" altLang="ja-JP" sz="2400" i="1" dirty="0">
                <a:latin typeface="メイリオ" panose="020B0604030504040204" pitchFamily="50" charset="-128"/>
                <a:ea typeface="メイリオ" panose="020B0604030504040204" pitchFamily="50" charset="-128"/>
              </a:rPr>
              <a:t> </a:t>
            </a:r>
            <a:endParaRPr kumimoji="1" lang="ja-JP" altLang="en-US" sz="2400" dirty="0"/>
          </a:p>
        </p:txBody>
      </p:sp>
      <p:grpSp>
        <p:nvGrpSpPr>
          <p:cNvPr id="11" name="グループ化 10">
            <a:extLst>
              <a:ext uri="{FF2B5EF4-FFF2-40B4-BE49-F238E27FC236}">
                <a16:creationId xmlns:a16="http://schemas.microsoft.com/office/drawing/2014/main" id="{B93667B5-D2E6-3C98-B7B7-DA5522F6410D}"/>
              </a:ext>
            </a:extLst>
          </p:cNvPr>
          <p:cNvGrpSpPr/>
          <p:nvPr/>
        </p:nvGrpSpPr>
        <p:grpSpPr>
          <a:xfrm>
            <a:off x="20886997" y="12342078"/>
            <a:ext cx="9031967" cy="2246757"/>
            <a:chOff x="-71662" y="3596745"/>
            <a:chExt cx="9031967" cy="2246757"/>
          </a:xfrm>
        </p:grpSpPr>
        <p:sp>
          <p:nvSpPr>
            <p:cNvPr id="12" name="テキスト ボックス 11">
              <a:extLst>
                <a:ext uri="{FF2B5EF4-FFF2-40B4-BE49-F238E27FC236}">
                  <a16:creationId xmlns:a16="http://schemas.microsoft.com/office/drawing/2014/main" id="{3ACAED24-DB8B-3D16-BF0B-50634AECAF08}"/>
                </a:ext>
              </a:extLst>
            </p:cNvPr>
            <p:cNvSpPr txBox="1"/>
            <p:nvPr/>
          </p:nvSpPr>
          <p:spPr>
            <a:xfrm>
              <a:off x="1893456" y="4802910"/>
              <a:ext cx="1607127" cy="307764"/>
            </a:xfrm>
            <a:prstGeom prst="rect">
              <a:avLst/>
            </a:prstGeom>
            <a:noFill/>
          </p:spPr>
          <p:txBody>
            <a:bodyPr wrap="square" lIns="91427" tIns="45714" rIns="91427" bIns="45714" rtlCol="0">
              <a:spAutoFit/>
            </a:bodyPr>
            <a:lstStyle/>
            <a:p>
              <a:r>
                <a:rPr lang="en-US" altLang="ja-JP" sz="1400" b="1" dirty="0">
                  <a:latin typeface="メイリオ" pitchFamily="50" charset="-128"/>
                  <a:ea typeface="メイリオ" pitchFamily="50" charset="-128"/>
                  <a:cs typeface="メイリオ" pitchFamily="50" charset="-128"/>
                </a:rPr>
                <a:t>       </a:t>
              </a:r>
              <a:endParaRPr lang="ja-JP" altLang="en-US" sz="1400" b="1" i="1" dirty="0">
                <a:latin typeface="メイリオ" pitchFamily="50" charset="-128"/>
                <a:ea typeface="メイリオ" pitchFamily="50" charset="-128"/>
                <a:cs typeface="メイリオ" pitchFamily="50" charset="-128"/>
              </a:endParaRPr>
            </a:p>
          </p:txBody>
        </p:sp>
        <p:grpSp>
          <p:nvGrpSpPr>
            <p:cNvPr id="13" name="グループ化 12">
              <a:extLst>
                <a:ext uri="{FF2B5EF4-FFF2-40B4-BE49-F238E27FC236}">
                  <a16:creationId xmlns:a16="http://schemas.microsoft.com/office/drawing/2014/main" id="{8ED348A7-6D6A-69E1-BA7B-420A01F99038}"/>
                </a:ext>
              </a:extLst>
            </p:cNvPr>
            <p:cNvGrpSpPr/>
            <p:nvPr/>
          </p:nvGrpSpPr>
          <p:grpSpPr>
            <a:xfrm>
              <a:off x="5513226" y="3647260"/>
              <a:ext cx="3402161" cy="1319664"/>
              <a:chOff x="5513226" y="3647260"/>
              <a:chExt cx="3402161" cy="1319664"/>
            </a:xfrm>
          </p:grpSpPr>
          <p:pic>
            <p:nvPicPr>
              <p:cNvPr id="22" name="図 21">
                <a:extLst>
                  <a:ext uri="{FF2B5EF4-FFF2-40B4-BE49-F238E27FC236}">
                    <a16:creationId xmlns:a16="http://schemas.microsoft.com/office/drawing/2014/main" id="{317C6AEA-93AF-B2CA-C58E-441EAB2DFCAE}"/>
                  </a:ext>
                </a:extLst>
              </p:cNvPr>
              <p:cNvPicPr>
                <a:picLocks noChangeAspect="1"/>
              </p:cNvPicPr>
              <p:nvPr/>
            </p:nvPicPr>
            <p:blipFill rotWithShape="1">
              <a:blip r:embed="rId11"/>
              <a:srcRect l="34000" t="55867" r="17391" b="26029"/>
              <a:stretch/>
            </p:blipFill>
            <p:spPr>
              <a:xfrm>
                <a:off x="5513226" y="4016592"/>
                <a:ext cx="3402161" cy="950332"/>
              </a:xfrm>
              <a:prstGeom prst="rect">
                <a:avLst/>
              </a:prstGeom>
            </p:spPr>
          </p:pic>
          <p:sp>
            <p:nvSpPr>
              <p:cNvPr id="23" name="テキスト ボックス 22">
                <a:extLst>
                  <a:ext uri="{FF2B5EF4-FFF2-40B4-BE49-F238E27FC236}">
                    <a16:creationId xmlns:a16="http://schemas.microsoft.com/office/drawing/2014/main" id="{32DF7AD9-FB1F-806C-2FCD-3F36691803BD}"/>
                  </a:ext>
                </a:extLst>
              </p:cNvPr>
              <p:cNvSpPr txBox="1"/>
              <p:nvPr/>
            </p:nvSpPr>
            <p:spPr>
              <a:xfrm>
                <a:off x="6270692" y="3647260"/>
                <a:ext cx="1887228" cy="369332"/>
              </a:xfrm>
              <a:prstGeom prst="rect">
                <a:avLst/>
              </a:prstGeom>
              <a:noFill/>
            </p:spPr>
            <p:txBody>
              <a:bodyPr wrap="square" rtlCol="0">
                <a:spAutoFit/>
              </a:bodyPr>
              <a:lstStyle/>
              <a:p>
                <a:pPr algn="ctr"/>
                <a:r>
                  <a:rPr kumimoji="1" lang="en-US" altLang="ja-JP" b="1" i="1" dirty="0">
                    <a:latin typeface="Aptos" panose="020B0004020202020204" pitchFamily="34" charset="0"/>
                  </a:rPr>
                  <a:t>O. </a:t>
                </a:r>
                <a:r>
                  <a:rPr kumimoji="1" lang="en-US" altLang="ja-JP" b="1" i="1" dirty="0" err="1">
                    <a:latin typeface="Aptos" panose="020B0004020202020204" pitchFamily="34" charset="0"/>
                  </a:rPr>
                  <a:t>sarasinorum</a:t>
                </a:r>
                <a:endParaRPr kumimoji="1" lang="ja-JP" altLang="en-US" dirty="0"/>
              </a:p>
            </p:txBody>
          </p:sp>
        </p:grpSp>
        <p:sp>
          <p:nvSpPr>
            <p:cNvPr id="14" name="正方形/長方形 13">
              <a:extLst>
                <a:ext uri="{FF2B5EF4-FFF2-40B4-BE49-F238E27FC236}">
                  <a16:creationId xmlns:a16="http://schemas.microsoft.com/office/drawing/2014/main" id="{EDD66455-5BE6-D578-41AA-D1E548B620C0}"/>
                </a:ext>
              </a:extLst>
            </p:cNvPr>
            <p:cNvSpPr/>
            <p:nvPr/>
          </p:nvSpPr>
          <p:spPr>
            <a:xfrm>
              <a:off x="2660305" y="3596745"/>
              <a:ext cx="6300000" cy="2246757"/>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4E9B4CC-852B-D6F6-16DB-34CF54974618}"/>
                </a:ext>
              </a:extLst>
            </p:cNvPr>
            <p:cNvSpPr txBox="1"/>
            <p:nvPr/>
          </p:nvSpPr>
          <p:spPr>
            <a:xfrm>
              <a:off x="4290666" y="5454187"/>
              <a:ext cx="3005934"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腹ビレ保育を行うメダカ</a:t>
              </a:r>
            </a:p>
          </p:txBody>
        </p:sp>
        <p:grpSp>
          <p:nvGrpSpPr>
            <p:cNvPr id="16" name="グループ化 15">
              <a:extLst>
                <a:ext uri="{FF2B5EF4-FFF2-40B4-BE49-F238E27FC236}">
                  <a16:creationId xmlns:a16="http://schemas.microsoft.com/office/drawing/2014/main" id="{BAA20C20-935A-02F4-6A86-B26647E7619C}"/>
                </a:ext>
              </a:extLst>
            </p:cNvPr>
            <p:cNvGrpSpPr/>
            <p:nvPr/>
          </p:nvGrpSpPr>
          <p:grpSpPr>
            <a:xfrm>
              <a:off x="2709589" y="3647260"/>
              <a:ext cx="2791068" cy="1309532"/>
              <a:chOff x="2697019" y="3647260"/>
              <a:chExt cx="2791068" cy="1309532"/>
            </a:xfrm>
          </p:grpSpPr>
          <p:pic>
            <p:nvPicPr>
              <p:cNvPr id="20" name="図 19">
                <a:extLst>
                  <a:ext uri="{FF2B5EF4-FFF2-40B4-BE49-F238E27FC236}">
                    <a16:creationId xmlns:a16="http://schemas.microsoft.com/office/drawing/2014/main" id="{AFA46AA8-8B1E-36A5-0BE9-E11B04618BE6}"/>
                  </a:ext>
                </a:extLst>
              </p:cNvPr>
              <p:cNvPicPr>
                <a:picLocks noChangeAspect="1"/>
              </p:cNvPicPr>
              <p:nvPr/>
            </p:nvPicPr>
            <p:blipFill rotWithShape="1">
              <a:blip r:embed="rId12"/>
              <a:srcRect l="38453" t="55629" r="26035" b="28250"/>
              <a:stretch/>
            </p:blipFill>
            <p:spPr>
              <a:xfrm>
                <a:off x="2697019" y="4006461"/>
                <a:ext cx="2791068" cy="950331"/>
              </a:xfrm>
              <a:prstGeom prst="rect">
                <a:avLst/>
              </a:prstGeom>
            </p:spPr>
          </p:pic>
          <p:sp>
            <p:nvSpPr>
              <p:cNvPr id="21" name="テキスト ボックス 20">
                <a:extLst>
                  <a:ext uri="{FF2B5EF4-FFF2-40B4-BE49-F238E27FC236}">
                    <a16:creationId xmlns:a16="http://schemas.microsoft.com/office/drawing/2014/main" id="{63D662D6-CBD8-B73E-3DDE-C63C5658B02A}"/>
                  </a:ext>
                </a:extLst>
              </p:cNvPr>
              <p:cNvSpPr txBox="1"/>
              <p:nvPr/>
            </p:nvSpPr>
            <p:spPr>
              <a:xfrm>
                <a:off x="3432519" y="3647260"/>
                <a:ext cx="1320069" cy="369332"/>
              </a:xfrm>
              <a:prstGeom prst="rect">
                <a:avLst/>
              </a:prstGeom>
              <a:noFill/>
            </p:spPr>
            <p:txBody>
              <a:bodyPr wrap="square" rtlCol="0">
                <a:spAutoFit/>
              </a:bodyPr>
              <a:lstStyle/>
              <a:p>
                <a:pPr algn="ctr"/>
                <a:r>
                  <a:rPr kumimoji="1" lang="en-US" altLang="ja-JP" b="1" i="1" dirty="0">
                    <a:latin typeface="Aptos" panose="020B0004020202020204" pitchFamily="34" charset="0"/>
                  </a:rPr>
                  <a:t>O. </a:t>
                </a:r>
                <a:r>
                  <a:rPr kumimoji="1" lang="en-US" altLang="ja-JP" b="1" i="1" dirty="0" err="1">
                    <a:latin typeface="Aptos" panose="020B0004020202020204" pitchFamily="34" charset="0"/>
                  </a:rPr>
                  <a:t>eversi</a:t>
                </a:r>
                <a:r>
                  <a:rPr kumimoji="1" lang="ja-JP" altLang="en-US" b="1" i="1" dirty="0">
                    <a:latin typeface="Aptos" panose="020B0004020202020204" pitchFamily="34" charset="0"/>
                  </a:rPr>
                  <a:t>　</a:t>
                </a:r>
                <a:endParaRPr kumimoji="1" lang="ja-JP" altLang="en-US" dirty="0"/>
              </a:p>
            </p:txBody>
          </p:sp>
        </p:grpSp>
        <p:grpSp>
          <p:nvGrpSpPr>
            <p:cNvPr id="17" name="グループ化 16">
              <a:extLst>
                <a:ext uri="{FF2B5EF4-FFF2-40B4-BE49-F238E27FC236}">
                  <a16:creationId xmlns:a16="http://schemas.microsoft.com/office/drawing/2014/main" id="{2D744151-F481-59AC-013D-2386727AD41A}"/>
                </a:ext>
              </a:extLst>
            </p:cNvPr>
            <p:cNvGrpSpPr/>
            <p:nvPr/>
          </p:nvGrpSpPr>
          <p:grpSpPr>
            <a:xfrm>
              <a:off x="-71662" y="3647260"/>
              <a:ext cx="2768681" cy="1309532"/>
              <a:chOff x="-71662" y="3647260"/>
              <a:chExt cx="2768681" cy="1309532"/>
            </a:xfrm>
          </p:grpSpPr>
          <p:pic>
            <p:nvPicPr>
              <p:cNvPr id="18" name="図 17">
                <a:extLst>
                  <a:ext uri="{FF2B5EF4-FFF2-40B4-BE49-F238E27FC236}">
                    <a16:creationId xmlns:a16="http://schemas.microsoft.com/office/drawing/2014/main" id="{6C7D9A42-B311-ACF6-E16F-6B68781B31AE}"/>
                  </a:ext>
                </a:extLst>
              </p:cNvPr>
              <p:cNvPicPr>
                <a:picLocks noChangeAspect="1"/>
              </p:cNvPicPr>
              <p:nvPr/>
            </p:nvPicPr>
            <p:blipFill rotWithShape="1">
              <a:blip r:embed="rId13"/>
              <a:srcRect l="36261" t="48811" r="26453" b="33102"/>
              <a:stretch/>
            </p:blipFill>
            <p:spPr>
              <a:xfrm>
                <a:off x="7292" y="4006961"/>
                <a:ext cx="2610772" cy="949831"/>
              </a:xfrm>
              <a:prstGeom prst="rect">
                <a:avLst/>
              </a:prstGeom>
            </p:spPr>
          </p:pic>
          <p:sp>
            <p:nvSpPr>
              <p:cNvPr id="19" name="テキスト ボックス 18">
                <a:extLst>
                  <a:ext uri="{FF2B5EF4-FFF2-40B4-BE49-F238E27FC236}">
                    <a16:creationId xmlns:a16="http://schemas.microsoft.com/office/drawing/2014/main" id="{392A1794-160B-2EF7-64FA-DA96566747EB}"/>
                  </a:ext>
                </a:extLst>
              </p:cNvPr>
              <p:cNvSpPr txBox="1"/>
              <p:nvPr/>
            </p:nvSpPr>
            <p:spPr>
              <a:xfrm>
                <a:off x="-71662" y="3647260"/>
                <a:ext cx="2768681" cy="369332"/>
              </a:xfrm>
              <a:prstGeom prst="rect">
                <a:avLst/>
              </a:prstGeom>
              <a:noFill/>
            </p:spPr>
            <p:txBody>
              <a:bodyPr wrap="square" rtlCol="0">
                <a:spAutoFit/>
              </a:bodyPr>
              <a:lstStyle/>
              <a:p>
                <a:pPr algn="ctr"/>
                <a:r>
                  <a:rPr kumimoji="1" lang="en-US" altLang="ja-JP" b="1" i="1" dirty="0">
                    <a:latin typeface="Aptos" panose="020B0004020202020204" pitchFamily="34" charset="0"/>
                  </a:rPr>
                  <a:t>O. </a:t>
                </a:r>
                <a:r>
                  <a:rPr kumimoji="1" lang="en-US" altLang="ja-JP" b="1" i="1" dirty="0" err="1">
                    <a:latin typeface="Aptos" panose="020B0004020202020204" pitchFamily="34" charset="0"/>
                  </a:rPr>
                  <a:t>dopingdopinggensis</a:t>
                </a:r>
                <a:endParaRPr kumimoji="1" lang="ja-JP" altLang="en-US" dirty="0"/>
              </a:p>
            </p:txBody>
          </p:sp>
        </p:grpSp>
      </p:grpSp>
      <p:sp>
        <p:nvSpPr>
          <p:cNvPr id="36" name="正方形/長方形 35">
            <a:extLst>
              <a:ext uri="{FF2B5EF4-FFF2-40B4-BE49-F238E27FC236}">
                <a16:creationId xmlns:a16="http://schemas.microsoft.com/office/drawing/2014/main" id="{FC2DC6EB-177C-6220-E440-390447ADE8B8}"/>
              </a:ext>
            </a:extLst>
          </p:cNvPr>
          <p:cNvSpPr/>
          <p:nvPr/>
        </p:nvSpPr>
        <p:spPr>
          <a:xfrm>
            <a:off x="20045579" y="7183687"/>
            <a:ext cx="9720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zh-TW" altLang="en-US" sz="3200" b="1" dirty="0">
                <a:solidFill>
                  <a:srgbClr val="FFC000"/>
                </a:solidFill>
                <a:latin typeface="メイリオ" pitchFamily="50" charset="-128"/>
                <a:ea typeface="メイリオ" pitchFamily="50" charset="-128"/>
                <a:cs typeface="メイリオ" pitchFamily="50" charset="-128"/>
              </a:rPr>
              <a:t>材</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料（供</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試</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魚）</a:t>
            </a:r>
            <a:endParaRPr lang="ja-JP" altLang="en-US" sz="3200" b="1" dirty="0">
              <a:solidFill>
                <a:srgbClr val="FFC000"/>
              </a:solidFill>
              <a:latin typeface="メイリオ" pitchFamily="50" charset="-128"/>
              <a:ea typeface="メイリオ" pitchFamily="50" charset="-128"/>
              <a:cs typeface="メイリオ" pitchFamily="50" charset="-128"/>
            </a:endParaRPr>
          </a:p>
        </p:txBody>
      </p:sp>
      <p:sp>
        <p:nvSpPr>
          <p:cNvPr id="7" name="テキスト ボックス 6">
            <a:extLst>
              <a:ext uri="{FF2B5EF4-FFF2-40B4-BE49-F238E27FC236}">
                <a16:creationId xmlns:a16="http://schemas.microsoft.com/office/drawing/2014/main" id="{64218E1D-5F63-4815-37F9-C43653E1D565}"/>
              </a:ext>
            </a:extLst>
          </p:cNvPr>
          <p:cNvSpPr txBox="1"/>
          <p:nvPr/>
        </p:nvSpPr>
        <p:spPr>
          <a:xfrm>
            <a:off x="511873" y="8238764"/>
            <a:ext cx="10437750" cy="5632311"/>
          </a:xfrm>
          <a:prstGeom prst="rect">
            <a:avLst/>
          </a:prstGeom>
          <a:noFill/>
        </p:spPr>
        <p:txBody>
          <a:bodyPr wrap="square" rtlCol="0">
            <a:spAutoFit/>
          </a:bodyPr>
          <a:lstStyle/>
          <a:p>
            <a:r>
              <a:rPr lang="ja-JP" altLang="en-US" sz="2400" b="1" i="1"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日本のメダカ（</a:t>
            </a:r>
            <a:r>
              <a:rPr kumimoji="1" lang="en-US" altLang="ja-JP" sz="2400" i="1" dirty="0" err="1">
                <a:latin typeface="メイリオ" panose="020B0604030504040204" pitchFamily="50" charset="-128"/>
                <a:ea typeface="メイリオ" panose="020B0604030504040204" pitchFamily="50" charset="-128"/>
              </a:rPr>
              <a:t>Oryzias</a:t>
            </a:r>
            <a:r>
              <a:rPr kumimoji="1" lang="en-US" altLang="ja-JP" sz="2400" i="1" dirty="0">
                <a:latin typeface="メイリオ" panose="020B0604030504040204" pitchFamily="50" charset="-128"/>
                <a:ea typeface="メイリオ" panose="020B0604030504040204" pitchFamily="50" charset="-128"/>
              </a:rPr>
              <a:t> </a:t>
            </a:r>
            <a:r>
              <a:rPr kumimoji="1" lang="en-US" altLang="ja-JP" sz="2400" i="1" dirty="0" err="1">
                <a:latin typeface="メイリオ" panose="020B0604030504040204" pitchFamily="50" charset="-128"/>
                <a:ea typeface="メイリオ" panose="020B0604030504040204" pitchFamily="50" charset="-128"/>
              </a:rPr>
              <a:t>latipes</a:t>
            </a:r>
            <a:r>
              <a:rPr kumimoji="1" lang="ja-JP" altLang="en-US" sz="2400" i="1" dirty="0">
                <a:latin typeface="メイリオ" panose="020B0604030504040204" pitchFamily="50" charset="-128"/>
                <a:ea typeface="メイリオ" panose="020B0604030504040204" pitchFamily="50" charset="-128"/>
              </a:rPr>
              <a:t>）と同</a:t>
            </a:r>
            <a:endParaRPr kumimoji="1" lang="en-US" altLang="ja-JP" sz="2400" i="1" dirty="0">
              <a:latin typeface="メイリオ" panose="020B0604030504040204" pitchFamily="50" charset="-128"/>
              <a:ea typeface="メイリオ" panose="020B0604030504040204" pitchFamily="50" charset="-128"/>
            </a:endParaRPr>
          </a:p>
          <a:p>
            <a:r>
              <a:rPr kumimoji="1" lang="ja-JP" altLang="en-US" sz="2400" i="1" dirty="0">
                <a:latin typeface="メイリオ" panose="020B0604030504040204" pitchFamily="50" charset="-128"/>
                <a:ea typeface="メイリオ" panose="020B0604030504040204" pitchFamily="50" charset="-128"/>
              </a:rPr>
              <a:t>属である </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eversi</a:t>
            </a:r>
            <a:r>
              <a:rPr kumimoji="1" lang="en-US" altLang="ja-JP" sz="2400" i="1" dirty="0">
                <a:latin typeface="メイリオ" panose="020B0604030504040204" pitchFamily="50" charset="-128"/>
                <a:ea typeface="メイリオ" panose="020B0604030504040204" pitchFamily="50" charset="-128"/>
              </a:rPr>
              <a:t> </a:t>
            </a:r>
            <a:r>
              <a:rPr kumimoji="1" lang="ja-JP" altLang="en-US" sz="2400" i="1" dirty="0">
                <a:latin typeface="メイリオ" panose="020B0604030504040204" pitchFamily="50" charset="-128"/>
                <a:ea typeface="メイリオ" panose="020B0604030504040204" pitchFamily="50" charset="-128"/>
              </a:rPr>
              <a:t>，</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sarasinorum</a:t>
            </a:r>
            <a:endParaRPr kumimoji="1" lang="en-US" altLang="ja-JP" sz="2400" i="1" dirty="0">
              <a:latin typeface="メイリオ" panose="020B0604030504040204" pitchFamily="50" charset="-128"/>
              <a:ea typeface="メイリオ" panose="020B0604030504040204" pitchFamily="50" charset="-128"/>
            </a:endParaRPr>
          </a:p>
          <a:p>
            <a:r>
              <a:rPr kumimoji="1" lang="en-US" altLang="ja-JP" sz="2400" i="1" kern="5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400" kern="50" dirty="0">
                <a:latin typeface="メイリオ" panose="020B0604030504040204" pitchFamily="50" charset="-128"/>
                <a:ea typeface="メイリオ" panose="020B0604030504040204" pitchFamily="50" charset="-128"/>
                <a:cs typeface="Times New Roman" panose="02020603050405020304" pitchFamily="18" charset="0"/>
              </a:rPr>
              <a:t>は、スラウェシ島（インドネシア共</a:t>
            </a:r>
            <a:endPar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ja-JP" sz="2400" kern="50" dirty="0">
                <a:latin typeface="メイリオ" panose="020B0604030504040204" pitchFamily="50" charset="-128"/>
                <a:ea typeface="メイリオ" panose="020B0604030504040204" pitchFamily="50" charset="-128"/>
                <a:cs typeface="Times New Roman" panose="02020603050405020304" pitchFamily="18" charset="0"/>
              </a:rPr>
              <a:t>和国）で発見されたメダカ</a:t>
            </a:r>
            <a:r>
              <a:rPr lang="ja-JP" altLang="en-US" sz="2400" kern="5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400" i="1" kern="50" dirty="0" err="1">
                <a:latin typeface="メイリオ" panose="020B0604030504040204" pitchFamily="50" charset="-128"/>
                <a:ea typeface="メイリオ" panose="020B0604030504040204" pitchFamily="50" charset="-128"/>
                <a:cs typeface="Times New Roman" panose="02020603050405020304" pitchFamily="18" charset="0"/>
              </a:rPr>
              <a:t>Oryzias</a:t>
            </a:r>
            <a:r>
              <a:rPr lang="ja-JP" altLang="en-US" sz="2400" kern="5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ja-JP" sz="2400" kern="50" dirty="0">
                <a:latin typeface="メイリオ" panose="020B0604030504040204" pitchFamily="50" charset="-128"/>
                <a:ea typeface="メイリオ" panose="020B0604030504040204" pitchFamily="50" charset="-128"/>
                <a:cs typeface="Times New Roman" panose="02020603050405020304" pitchFamily="18" charset="0"/>
              </a:rPr>
              <a:t>属の一種であり、</a:t>
            </a:r>
            <a:r>
              <a:rPr lang="ja-JP" altLang="en-US" sz="2400" kern="50" dirty="0">
                <a:latin typeface="メイリオ" panose="020B0604030504040204" pitchFamily="50" charset="-128"/>
                <a:ea typeface="メイリオ" panose="020B0604030504040204" pitchFamily="50" charset="-128"/>
                <a:cs typeface="Times New Roman" panose="02020603050405020304" pitchFamily="18" charset="0"/>
              </a:rPr>
              <a:t>メス</a:t>
            </a:r>
            <a:r>
              <a:rPr lang="ja-JP" altLang="ja-JP" sz="2400" kern="50" dirty="0">
                <a:latin typeface="メイリオ" panose="020B0604030504040204" pitchFamily="50" charset="-128"/>
                <a:ea typeface="メイリオ" panose="020B0604030504040204" pitchFamily="50" charset="-128"/>
                <a:cs typeface="Times New Roman" panose="02020603050405020304" pitchFamily="18" charset="0"/>
              </a:rPr>
              <a:t>は産卵してから</a:t>
            </a:r>
            <a:endPar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ja-JP" sz="2400" kern="50" dirty="0">
                <a:latin typeface="メイリオ" panose="020B0604030504040204" pitchFamily="50" charset="-128"/>
                <a:ea typeface="メイリオ" panose="020B0604030504040204" pitchFamily="50" charset="-128"/>
                <a:cs typeface="Times New Roman" panose="02020603050405020304" pitchFamily="18" charset="0"/>
              </a:rPr>
              <a:t>卵が孵化するまで、卵を腹ビレで保育す</a:t>
            </a:r>
            <a:endParaRPr lang="en-US" altLang="ja-JP" sz="2400" kern="50" dirty="0">
              <a:latin typeface="メイリオ" panose="020B0604030504040204" pitchFamily="50" charset="-128"/>
              <a:ea typeface="メイリオ" panose="020B0604030504040204" pitchFamily="50" charset="-128"/>
              <a:cs typeface="Times New Roman" panose="02020603050405020304" pitchFamily="18" charset="0"/>
            </a:endParaRPr>
          </a:p>
          <a:p>
            <a:r>
              <a:rPr lang="ja-JP" altLang="ja-JP" sz="2400" kern="50" dirty="0">
                <a:latin typeface="メイリオ" panose="020B0604030504040204" pitchFamily="50" charset="-128"/>
                <a:ea typeface="メイリオ" panose="020B0604030504040204" pitchFamily="50" charset="-128"/>
                <a:cs typeface="Times New Roman" panose="02020603050405020304" pitchFamily="18" charset="0"/>
              </a:rPr>
              <a:t>る特殊な生態（</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Pelvic-fin brooding</a:t>
            </a:r>
            <a:r>
              <a:rPr lang="ja-JP" altLang="ja-JP" sz="2400" kern="50" dirty="0">
                <a:latin typeface="メイリオ" panose="020B0604030504040204" pitchFamily="50" charset="-128"/>
                <a:ea typeface="メイリオ" panose="020B0604030504040204" pitchFamily="50" charset="-128"/>
                <a:cs typeface="Century" panose="02040604050505020304" pitchFamily="18" charset="0"/>
              </a:rPr>
              <a:t>、</a:t>
            </a:r>
            <a:endParaRPr lang="en-US" altLang="ja-JP" sz="2400" kern="50" dirty="0">
              <a:latin typeface="メイリオ" panose="020B0604030504040204" pitchFamily="50" charset="-128"/>
              <a:ea typeface="メイリオ" panose="020B0604030504040204" pitchFamily="50" charset="-128"/>
              <a:cs typeface="Century" panose="02040604050505020304" pitchFamily="18" charset="0"/>
            </a:endParaRPr>
          </a:p>
          <a:p>
            <a:r>
              <a:rPr lang="ja-JP" altLang="ja-JP" sz="2400" kern="50" dirty="0">
                <a:latin typeface="メイリオ" panose="020B0604030504040204" pitchFamily="50" charset="-128"/>
                <a:ea typeface="メイリオ" panose="020B0604030504040204" pitchFamily="50" charset="-128"/>
                <a:cs typeface="Century" panose="02040604050505020304" pitchFamily="18" charset="0"/>
              </a:rPr>
              <a:t>腹ビレ保育）を示す。</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これらは、メスに</a:t>
            </a:r>
            <a:endParaRPr lang="en-US" altLang="ja-JP" sz="2400" kern="50" dirty="0">
              <a:latin typeface="メイリオ" panose="020B0604030504040204" pitchFamily="50" charset="-128"/>
              <a:ea typeface="メイリオ" panose="020B0604030504040204" pitchFamily="50" charset="-128"/>
              <a:cs typeface="Century" panose="02040604050505020304" pitchFamily="18" charset="0"/>
            </a:endParaRPr>
          </a:p>
          <a:p>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特異的な卵の脱落を防止する長い腹ビレ、</a:t>
            </a:r>
            <a:endParaRPr lang="en-US" altLang="ja-JP" sz="2400" kern="50" dirty="0">
              <a:latin typeface="メイリオ" panose="020B0604030504040204" pitchFamily="50" charset="-128"/>
              <a:ea typeface="メイリオ" panose="020B0604030504040204" pitchFamily="50" charset="-128"/>
              <a:cs typeface="Century" panose="02040604050505020304" pitchFamily="18" charset="0"/>
            </a:endParaRPr>
          </a:p>
          <a:p>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抱卵中に輪卵管後端に形成されるプラグ構造に加えて、</a:t>
            </a:r>
            <a:r>
              <a:rPr lang="ja-JP" altLang="en-US" sz="2400" kern="50" dirty="0">
                <a:solidFill>
                  <a:srgbClr val="0070C0"/>
                </a:solidFill>
                <a:latin typeface="メイリオ" panose="020B0604030504040204" pitchFamily="50" charset="-128"/>
                <a:ea typeface="メイリオ" panose="020B0604030504040204" pitchFamily="50" charset="-128"/>
                <a:cs typeface="Century" panose="02040604050505020304" pitchFamily="18" charset="0"/>
              </a:rPr>
              <a:t>抱卵中に産卵を抑制する生理的機能</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を有していると考えられる。本研究では、</a:t>
            </a:r>
            <a:r>
              <a:rPr kumimoji="1" lang="ja-JP" altLang="en-US" sz="2400" dirty="0">
                <a:latin typeface="メイリオ" panose="020B0604030504040204" pitchFamily="50" charset="-128"/>
                <a:ea typeface="メイリオ" panose="020B0604030504040204" pitchFamily="50" charset="-128"/>
              </a:rPr>
              <a:t>これら</a:t>
            </a:r>
            <a:r>
              <a:rPr kumimoji="1" lang="en-US" altLang="ja-JP" sz="2400" dirty="0">
                <a:latin typeface="メイリオ" panose="020B0604030504040204" pitchFamily="50" charset="-128"/>
                <a:ea typeface="メイリオ" panose="020B0604030504040204" pitchFamily="50" charset="-128"/>
              </a:rPr>
              <a:t>2</a:t>
            </a:r>
            <a:r>
              <a:rPr kumimoji="1" lang="ja-JP" altLang="en-US" sz="2400" dirty="0">
                <a:latin typeface="メイリオ" panose="020B0604030504040204" pitchFamily="50" charset="-128"/>
                <a:ea typeface="メイリオ" panose="020B0604030504040204" pitchFamily="50" charset="-128"/>
              </a:rPr>
              <a:t>種の姉妹種であるが腹ビレ保育を行わない </a:t>
            </a:r>
            <a:r>
              <a:rPr kumimoji="1" lang="en-US" altLang="ja-JP" sz="2400" i="1" dirty="0">
                <a:latin typeface="メイリオ" panose="020B0604030504040204" pitchFamily="50" charset="-128"/>
                <a:ea typeface="メイリオ" panose="020B0604030504040204" pitchFamily="50" charset="-128"/>
              </a:rPr>
              <a:t>O. </a:t>
            </a:r>
            <a:r>
              <a:rPr kumimoji="1" lang="en-US" altLang="ja-JP" sz="2400" i="1" dirty="0" err="1">
                <a:latin typeface="メイリオ" panose="020B0604030504040204" pitchFamily="50" charset="-128"/>
                <a:ea typeface="メイリオ" panose="020B0604030504040204" pitchFamily="50" charset="-128"/>
              </a:rPr>
              <a:t>dopingdopinggensis</a:t>
            </a:r>
            <a:r>
              <a:rPr kumimoji="1" lang="en-US" altLang="ja-JP" sz="2400" i="1" dirty="0">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を加えた</a:t>
            </a:r>
            <a:r>
              <a:rPr kumimoji="1" lang="en-US" altLang="ja-JP" sz="2400" dirty="0">
                <a:latin typeface="メイリオ" panose="020B0604030504040204" pitchFamily="50" charset="-128"/>
                <a:ea typeface="メイリオ" panose="020B0604030504040204" pitchFamily="50" charset="-128"/>
              </a:rPr>
              <a:t>3</a:t>
            </a:r>
            <a:r>
              <a:rPr kumimoji="1" lang="ja-JP" altLang="en-US" sz="2400" dirty="0">
                <a:latin typeface="メイリオ" panose="020B0604030504040204" pitchFamily="50" charset="-128"/>
                <a:ea typeface="メイリオ" panose="020B0604030504040204" pitchFamily="50" charset="-128"/>
              </a:rPr>
              <a:t>種について、抱卵中に産卵を抑制している機構を解明するために筋中の性ホルモンの時間分解蛍光免疫測定と関連抗体を用いた免疫組織化学染色を行った。</a:t>
            </a:r>
          </a:p>
        </p:txBody>
      </p:sp>
      <p:grpSp>
        <p:nvGrpSpPr>
          <p:cNvPr id="1071" name="グループ化 1070">
            <a:extLst>
              <a:ext uri="{FF2B5EF4-FFF2-40B4-BE49-F238E27FC236}">
                <a16:creationId xmlns:a16="http://schemas.microsoft.com/office/drawing/2014/main" id="{A07EEE4E-5687-AB74-8BCE-E301E502C864}"/>
              </a:ext>
            </a:extLst>
          </p:cNvPr>
          <p:cNvGrpSpPr/>
          <p:nvPr/>
        </p:nvGrpSpPr>
        <p:grpSpPr>
          <a:xfrm>
            <a:off x="6345647" y="8107362"/>
            <a:ext cx="4572000" cy="3236239"/>
            <a:chOff x="6345647" y="8233264"/>
            <a:chExt cx="4572000" cy="3236239"/>
          </a:xfrm>
        </p:grpSpPr>
        <p:sp>
          <p:nvSpPr>
            <p:cNvPr id="8" name="テキスト ボックス 7">
              <a:extLst>
                <a:ext uri="{FF2B5EF4-FFF2-40B4-BE49-F238E27FC236}">
                  <a16:creationId xmlns:a16="http://schemas.microsoft.com/office/drawing/2014/main" id="{D20E5908-EFD4-0B63-89B1-D533EBF45C4B}"/>
                </a:ext>
              </a:extLst>
            </p:cNvPr>
            <p:cNvSpPr txBox="1"/>
            <p:nvPr/>
          </p:nvSpPr>
          <p:spPr>
            <a:xfrm>
              <a:off x="6345647" y="11100171"/>
              <a:ext cx="4572000" cy="369332"/>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抱卵中の</a:t>
              </a:r>
              <a:r>
                <a:rPr kumimoji="1" lang="en-US" altLang="ja-JP" sz="1600" i="1" dirty="0" err="1">
                  <a:latin typeface="メイリオ" panose="020B0604030504040204" pitchFamily="50" charset="-128"/>
                  <a:ea typeface="メイリオ" panose="020B0604030504040204" pitchFamily="50" charset="-128"/>
                </a:rPr>
                <a:t>O.eversi</a:t>
              </a:r>
              <a:r>
                <a:rPr kumimoji="1" lang="en-US" altLang="ja-JP" sz="1600" i="1" dirty="0">
                  <a:latin typeface="メイリオ" panose="020B0604030504040204" pitchFamily="50" charset="-128"/>
                  <a:ea typeface="メイリオ" panose="020B0604030504040204" pitchFamily="50" charset="-128"/>
                </a:rPr>
                <a:t> </a:t>
              </a:r>
              <a:r>
                <a:rPr lang="ja-JP" altLang="en-US" sz="1600" i="1"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世界のメダカ館より提供</a:t>
              </a:r>
              <a:r>
                <a:rPr kumimoji="1" lang="ja-JP" altLang="en-US" dirty="0">
                  <a:latin typeface="メイリオ" panose="020B0604030504040204" pitchFamily="50" charset="-128"/>
                  <a:ea typeface="メイリオ" panose="020B0604030504040204" pitchFamily="50" charset="-128"/>
                </a:rPr>
                <a:t>）</a:t>
              </a:r>
            </a:p>
          </p:txBody>
        </p:sp>
        <p:pic>
          <p:nvPicPr>
            <p:cNvPr id="9" name="図 8">
              <a:extLst>
                <a:ext uri="{FF2B5EF4-FFF2-40B4-BE49-F238E27FC236}">
                  <a16:creationId xmlns:a16="http://schemas.microsoft.com/office/drawing/2014/main" id="{916C07C6-7BBB-4226-253E-D45663B491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8657" y="8233264"/>
              <a:ext cx="3994009" cy="2671773"/>
            </a:xfrm>
            <a:prstGeom prst="rect">
              <a:avLst/>
            </a:prstGeom>
          </p:spPr>
        </p:pic>
      </p:grpSp>
      <p:sp>
        <p:nvSpPr>
          <p:cNvPr id="37" name="正方形/長方形 36">
            <a:extLst>
              <a:ext uri="{FF2B5EF4-FFF2-40B4-BE49-F238E27FC236}">
                <a16:creationId xmlns:a16="http://schemas.microsoft.com/office/drawing/2014/main" id="{1B6AEC16-22AE-A97B-18FB-AA4FC607E67A}"/>
              </a:ext>
            </a:extLst>
          </p:cNvPr>
          <p:cNvSpPr/>
          <p:nvPr/>
        </p:nvSpPr>
        <p:spPr>
          <a:xfrm>
            <a:off x="520701" y="7183687"/>
            <a:ext cx="18720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3200" b="1" dirty="0">
                <a:solidFill>
                  <a:srgbClr val="FFC000"/>
                </a:solidFill>
                <a:latin typeface="メイリオ" pitchFamily="50" charset="-128"/>
                <a:ea typeface="メイリオ" pitchFamily="50" charset="-128"/>
                <a:cs typeface="メイリオ" pitchFamily="50" charset="-128"/>
              </a:rPr>
              <a:t>背　景　と　目　的</a:t>
            </a:r>
          </a:p>
        </p:txBody>
      </p:sp>
      <p:sp>
        <p:nvSpPr>
          <p:cNvPr id="39" name="正方形/長方形 38">
            <a:extLst>
              <a:ext uri="{FF2B5EF4-FFF2-40B4-BE49-F238E27FC236}">
                <a16:creationId xmlns:a16="http://schemas.microsoft.com/office/drawing/2014/main" id="{A789528B-76C8-15DF-CC08-DF9389C17D94}"/>
              </a:ext>
            </a:extLst>
          </p:cNvPr>
          <p:cNvSpPr/>
          <p:nvPr/>
        </p:nvSpPr>
        <p:spPr>
          <a:xfrm>
            <a:off x="15365579" y="14954500"/>
            <a:ext cx="14400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zh-TW" altLang="en-US" sz="3200" b="1" dirty="0">
                <a:solidFill>
                  <a:srgbClr val="FFC000"/>
                </a:solidFill>
                <a:latin typeface="メイリオ" pitchFamily="50" charset="-128"/>
                <a:ea typeface="メイリオ" pitchFamily="50" charset="-128"/>
                <a:cs typeface="メイリオ" pitchFamily="50" charset="-128"/>
              </a:rPr>
              <a:t>結</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果</a:t>
            </a:r>
            <a:r>
              <a:rPr lang="ja-JP" altLang="en-US" sz="3200" b="1" dirty="0">
                <a:solidFill>
                  <a:srgbClr val="FFC000"/>
                </a:solidFill>
                <a:latin typeface="メイリオ" pitchFamily="50" charset="-128"/>
                <a:ea typeface="メイリオ" pitchFamily="50" charset="-128"/>
                <a:cs typeface="メイリオ" pitchFamily="50" charset="-128"/>
              </a:rPr>
              <a:t>　①</a:t>
            </a:r>
            <a:r>
              <a:rPr lang="zh-TW" altLang="en-US" sz="3200" b="1" dirty="0">
                <a:solidFill>
                  <a:srgbClr val="FFC000"/>
                </a:solidFill>
                <a:latin typeface="メイリオ" pitchFamily="50" charset="-128"/>
                <a:ea typeface="メイリオ" pitchFamily="50" charset="-128"/>
                <a:cs typeface="メイリオ" pitchFamily="50" charset="-128"/>
              </a:rPr>
              <a:t>　時</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間</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分</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解</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蛍</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光</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免</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疫</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測</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定 </a:t>
            </a:r>
            <a:endParaRPr lang="ja-JP" altLang="en-US" sz="3200" b="1" dirty="0">
              <a:solidFill>
                <a:srgbClr val="FFC000"/>
              </a:solidFill>
              <a:latin typeface="メイリオ" pitchFamily="50" charset="-128"/>
              <a:ea typeface="メイリオ" pitchFamily="50" charset="-128"/>
              <a:cs typeface="メイリオ" pitchFamily="50" charset="-128"/>
            </a:endParaRPr>
          </a:p>
        </p:txBody>
      </p:sp>
      <p:sp>
        <p:nvSpPr>
          <p:cNvPr id="41" name="正方形/長方形 40">
            <a:extLst>
              <a:ext uri="{FF2B5EF4-FFF2-40B4-BE49-F238E27FC236}">
                <a16:creationId xmlns:a16="http://schemas.microsoft.com/office/drawing/2014/main" id="{03A48B82-147D-0825-3C4D-CC9BE3A0D0BC}"/>
              </a:ext>
            </a:extLst>
          </p:cNvPr>
          <p:cNvSpPr/>
          <p:nvPr/>
        </p:nvSpPr>
        <p:spPr>
          <a:xfrm>
            <a:off x="18245579" y="34064061"/>
            <a:ext cx="11520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3200" b="1" dirty="0">
                <a:solidFill>
                  <a:srgbClr val="FFC000"/>
                </a:solidFill>
                <a:latin typeface="メイリオ" pitchFamily="50" charset="-128"/>
                <a:ea typeface="メイリオ" pitchFamily="50" charset="-128"/>
                <a:cs typeface="メイリオ" pitchFamily="50" charset="-128"/>
              </a:rPr>
              <a:t>結　　　論</a:t>
            </a:r>
            <a:r>
              <a:rPr lang="zh-TW" altLang="en-US" sz="3200" b="1" dirty="0">
                <a:solidFill>
                  <a:srgbClr val="FFC000"/>
                </a:solidFill>
                <a:latin typeface="メイリオ" pitchFamily="50" charset="-128"/>
                <a:ea typeface="メイリオ" pitchFamily="50" charset="-128"/>
                <a:cs typeface="メイリオ" pitchFamily="50" charset="-128"/>
              </a:rPr>
              <a:t> </a:t>
            </a:r>
            <a:endParaRPr lang="ja-JP" altLang="en-US" sz="3200" b="1" dirty="0">
              <a:solidFill>
                <a:srgbClr val="FFC000"/>
              </a:solidFill>
              <a:latin typeface="メイリオ" pitchFamily="50" charset="-128"/>
              <a:ea typeface="メイリオ" pitchFamily="50" charset="-128"/>
              <a:cs typeface="メイリオ" pitchFamily="50" charset="-128"/>
            </a:endParaRPr>
          </a:p>
        </p:txBody>
      </p:sp>
      <p:sp>
        <p:nvSpPr>
          <p:cNvPr id="42" name="テキスト ボックス 41">
            <a:extLst>
              <a:ext uri="{FF2B5EF4-FFF2-40B4-BE49-F238E27FC236}">
                <a16:creationId xmlns:a16="http://schemas.microsoft.com/office/drawing/2014/main" id="{E5FD01BE-2456-0835-0062-CEDA885A541D}"/>
              </a:ext>
            </a:extLst>
          </p:cNvPr>
          <p:cNvSpPr txBox="1"/>
          <p:nvPr/>
        </p:nvSpPr>
        <p:spPr>
          <a:xfrm>
            <a:off x="20950728" y="15793099"/>
            <a:ext cx="8646417" cy="400110"/>
          </a:xfrm>
          <a:prstGeom prst="rect">
            <a:avLst/>
          </a:prstGeom>
          <a:noFill/>
        </p:spPr>
        <p:txBody>
          <a:bodyPr wrap="square" rtlCol="0">
            <a:spAutoFit/>
          </a:bodyPr>
          <a:lstStyle/>
          <a:p>
            <a:pPr algn="ctr"/>
            <a:r>
              <a:rPr lang="ja-JP" altLang="en-US" sz="2000" dirty="0">
                <a:solidFill>
                  <a:srgbClr val="000000"/>
                </a:solidFill>
                <a:latin typeface="メイリオ" panose="020B0604030504040204" pitchFamily="50" charset="-128"/>
                <a:ea typeface="メイリオ" panose="020B0604030504040204" pitchFamily="50" charset="-128"/>
              </a:rPr>
              <a:t>時間分解蛍光免疫測定法</a:t>
            </a:r>
            <a:r>
              <a:rPr lang="ja-JP" altLang="en-US" dirty="0">
                <a:solidFill>
                  <a:srgbClr val="000000"/>
                </a:solidFill>
                <a:latin typeface="メイリオ" panose="020B0604030504040204" pitchFamily="50" charset="-128"/>
                <a:ea typeface="メイリオ" panose="020B0604030504040204" pitchFamily="50" charset="-128"/>
              </a:rPr>
              <a:t>（</a:t>
            </a:r>
            <a:r>
              <a:rPr lang="en-US" altLang="ja-JP" dirty="0">
                <a:solidFill>
                  <a:srgbClr val="000000"/>
                </a:solidFill>
                <a:latin typeface="メイリオ" panose="020B0604030504040204" pitchFamily="50" charset="-128"/>
                <a:ea typeface="メイリオ" panose="020B0604030504040204" pitchFamily="50" charset="-128"/>
              </a:rPr>
              <a:t>Time-Resolved </a:t>
            </a:r>
            <a:r>
              <a:rPr lang="en-US" altLang="ja-JP" dirty="0" err="1">
                <a:solidFill>
                  <a:srgbClr val="000000"/>
                </a:solidFill>
                <a:latin typeface="メイリオ" panose="020B0604030504040204" pitchFamily="50" charset="-128"/>
                <a:ea typeface="メイリオ" panose="020B0604030504040204" pitchFamily="50" charset="-128"/>
              </a:rPr>
              <a:t>Fluoroimmunoassay</a:t>
            </a:r>
            <a:r>
              <a:rPr lang="en-US" altLang="ja-JP" dirty="0">
                <a:solidFill>
                  <a:srgbClr val="000000"/>
                </a:solidFill>
                <a:latin typeface="メイリオ" panose="020B0604030504040204" pitchFamily="50" charset="-128"/>
                <a:ea typeface="メイリオ" panose="020B0604030504040204" pitchFamily="50" charset="-128"/>
              </a:rPr>
              <a:t>: TR-FIA)</a:t>
            </a:r>
            <a:endParaRPr lang="en-US" altLang="ja-JP"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135BA04D-8A2A-A435-B40A-12581919A6A1}"/>
              </a:ext>
            </a:extLst>
          </p:cNvPr>
          <p:cNvSpPr txBox="1"/>
          <p:nvPr/>
        </p:nvSpPr>
        <p:spPr>
          <a:xfrm>
            <a:off x="17243615" y="18274009"/>
            <a:ext cx="12231076" cy="1938992"/>
          </a:xfrm>
          <a:prstGeom prst="rect">
            <a:avLst/>
          </a:prstGeom>
          <a:noFill/>
        </p:spPr>
        <p:txBody>
          <a:bodyPr wrap="square" rtlCol="0">
            <a:spAutoFit/>
          </a:bodyPr>
          <a:lstStyle/>
          <a:p>
            <a:pPr algn="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　メスの筋中の </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estradiol-17β</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testosterone</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sz="24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濃度（</a:t>
            </a:r>
            <a:r>
              <a:rPr lang="en-US" altLang="ja-JP" sz="2400" kern="50" dirty="0" err="1">
                <a:latin typeface="メイリオ" panose="020B0604030504040204" pitchFamily="50" charset="-128"/>
                <a:ea typeface="メイリオ" panose="020B0604030504040204" pitchFamily="50" charset="-128"/>
                <a:cs typeface="Century" panose="02040604050505020304" pitchFamily="18" charset="0"/>
              </a:rPr>
              <a:t>pg</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 mg </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湿重量）を時間分解蛍光免疫法により測定した。腹ビレ保育をせず毎日産卵している </a:t>
            </a:r>
            <a:r>
              <a:rPr lang="en-US" altLang="ja-JP" sz="2400" i="1" dirty="0">
                <a:latin typeface="メイリオ" panose="020B0604030504040204" pitchFamily="50" charset="-128"/>
                <a:ea typeface="メイリオ" panose="020B0604030504040204" pitchFamily="50" charset="-128"/>
              </a:rPr>
              <a:t>O. </a:t>
            </a:r>
            <a:r>
              <a:rPr lang="en-US" altLang="ja-JP" sz="2400" i="1" dirty="0" err="1">
                <a:latin typeface="メイリオ" panose="020B0604030504040204" pitchFamily="50" charset="-128"/>
                <a:ea typeface="メイリオ" panose="020B0604030504040204" pitchFamily="50" charset="-128"/>
              </a:rPr>
              <a:t>dopingdopinggensis</a:t>
            </a:r>
            <a:r>
              <a:rPr lang="en-US" altLang="ja-JP" sz="2400" i="1" dirty="0">
                <a:latin typeface="メイリオ" panose="020B0604030504040204" pitchFamily="50" charset="-128"/>
                <a:ea typeface="メイリオ" panose="020B0604030504040204" pitchFamily="50" charset="-128"/>
              </a:rPr>
              <a:t> </a:t>
            </a:r>
            <a:r>
              <a:rPr lang="ja-JP" altLang="en-US" sz="2400" i="1" dirty="0">
                <a:latin typeface="メイリオ" panose="020B0604030504040204" pitchFamily="50" charset="-128"/>
                <a:ea typeface="メイリオ" panose="020B0604030504040204" pitchFamily="50" charset="-128"/>
              </a:rPr>
              <a:t>のメスでは</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sz="24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が検出されなかったのに対して、抱卵中の </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eversi</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のメスでは筋中に魚類のアンドロゲンである </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11-</a:t>
            </a:r>
            <a:r>
              <a:rPr lang="en-US" altLang="ja-JP" sz="24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 </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(11-Kt) </a:t>
            </a:r>
            <a:r>
              <a:rPr lang="ja-JP" altLang="en-US" sz="2400" i="1" dirty="0">
                <a:latin typeface="メイリオ" panose="020B0604030504040204" pitchFamily="50" charset="-128"/>
                <a:ea typeface="メイリオ" panose="020B0604030504040204" pitchFamily="50" charset="-128"/>
              </a:rPr>
              <a:t>が検出された。</a:t>
            </a:r>
            <a:endParaRPr lang="en-US" altLang="ja-JP" sz="2400" kern="50" dirty="0">
              <a:latin typeface="メイリオ" panose="020B0604030504040204" pitchFamily="50" charset="-128"/>
              <a:ea typeface="メイリオ" panose="020B0604030504040204" pitchFamily="50" charset="-128"/>
              <a:cs typeface="Century" panose="02040604050505020304" pitchFamily="18" charset="0"/>
            </a:endParaRPr>
          </a:p>
        </p:txBody>
      </p:sp>
      <p:grpSp>
        <p:nvGrpSpPr>
          <p:cNvPr id="1072" name="グループ化 1071">
            <a:extLst>
              <a:ext uri="{FF2B5EF4-FFF2-40B4-BE49-F238E27FC236}">
                <a16:creationId xmlns:a16="http://schemas.microsoft.com/office/drawing/2014/main" id="{0678ED63-0D65-4CF6-D0FE-A776D3229147}"/>
              </a:ext>
            </a:extLst>
          </p:cNvPr>
          <p:cNvGrpSpPr/>
          <p:nvPr/>
        </p:nvGrpSpPr>
        <p:grpSpPr>
          <a:xfrm>
            <a:off x="15433653" y="15884165"/>
            <a:ext cx="13097629" cy="2263572"/>
            <a:chOff x="14523189" y="16456785"/>
            <a:chExt cx="13097629" cy="2263572"/>
          </a:xfrm>
        </p:grpSpPr>
        <p:pic>
          <p:nvPicPr>
            <p:cNvPr id="45" name="図 44">
              <a:extLst>
                <a:ext uri="{FF2B5EF4-FFF2-40B4-BE49-F238E27FC236}">
                  <a16:creationId xmlns:a16="http://schemas.microsoft.com/office/drawing/2014/main" id="{45F537DD-B801-FBDF-5889-59F344C75BE4}"/>
                </a:ext>
              </a:extLst>
            </p:cNvPr>
            <p:cNvPicPr>
              <a:picLocks noChangeAspect="1"/>
            </p:cNvPicPr>
            <p:nvPr/>
          </p:nvPicPr>
          <p:blipFill rotWithShape="1">
            <a:blip r:embed="rId9">
              <a:extLst>
                <a:ext uri="{28A0092B-C50C-407E-A947-70E740481C1C}">
                  <a14:useLocalDpi xmlns:a14="http://schemas.microsoft.com/office/drawing/2010/main" val="0"/>
                </a:ext>
              </a:extLst>
            </a:blip>
            <a:srcRect l="7777" t="6588" r="69815" b="85194"/>
            <a:stretch/>
          </p:blipFill>
          <p:spPr>
            <a:xfrm>
              <a:off x="14523189" y="16456785"/>
              <a:ext cx="4277233" cy="2219369"/>
            </a:xfrm>
            <a:prstGeom prst="rect">
              <a:avLst/>
            </a:prstGeom>
          </p:spPr>
        </p:pic>
        <p:pic>
          <p:nvPicPr>
            <p:cNvPr id="46" name="図 45">
              <a:extLst>
                <a:ext uri="{FF2B5EF4-FFF2-40B4-BE49-F238E27FC236}">
                  <a16:creationId xmlns:a16="http://schemas.microsoft.com/office/drawing/2014/main" id="{0188568E-7110-4EFB-9285-1FBD01E8B3B2}"/>
                </a:ext>
              </a:extLst>
            </p:cNvPr>
            <p:cNvPicPr>
              <a:picLocks noChangeAspect="1"/>
            </p:cNvPicPr>
            <p:nvPr/>
          </p:nvPicPr>
          <p:blipFill rotWithShape="1">
            <a:blip r:embed="rId9">
              <a:extLst>
                <a:ext uri="{28A0092B-C50C-407E-A947-70E740481C1C}">
                  <a14:useLocalDpi xmlns:a14="http://schemas.microsoft.com/office/drawing/2010/main" val="0"/>
                </a:ext>
              </a:extLst>
            </a:blip>
            <a:srcRect l="8169" t="21706" r="69815" b="71440"/>
            <a:stretch/>
          </p:blipFill>
          <p:spPr>
            <a:xfrm>
              <a:off x="23411801" y="16866357"/>
              <a:ext cx="4209017" cy="1854000"/>
            </a:xfrm>
            <a:prstGeom prst="rect">
              <a:avLst/>
            </a:prstGeom>
          </p:spPr>
        </p:pic>
        <p:pic>
          <p:nvPicPr>
            <p:cNvPr id="47" name="図 46">
              <a:extLst>
                <a:ext uri="{FF2B5EF4-FFF2-40B4-BE49-F238E27FC236}">
                  <a16:creationId xmlns:a16="http://schemas.microsoft.com/office/drawing/2014/main" id="{CC767B02-0264-D682-C485-54DDF05BD352}"/>
                </a:ext>
              </a:extLst>
            </p:cNvPr>
            <p:cNvPicPr>
              <a:picLocks noChangeAspect="1"/>
            </p:cNvPicPr>
            <p:nvPr/>
          </p:nvPicPr>
          <p:blipFill rotWithShape="1">
            <a:blip r:embed="rId9">
              <a:extLst>
                <a:ext uri="{28A0092B-C50C-407E-A947-70E740481C1C}">
                  <a14:useLocalDpi xmlns:a14="http://schemas.microsoft.com/office/drawing/2010/main" val="0"/>
                </a:ext>
              </a:extLst>
            </a:blip>
            <a:srcRect l="7777" t="14669" r="69815" b="78394"/>
            <a:stretch/>
          </p:blipFill>
          <p:spPr>
            <a:xfrm>
              <a:off x="18967495" y="16837674"/>
              <a:ext cx="4277233" cy="1873561"/>
            </a:xfrm>
            <a:prstGeom prst="rect">
              <a:avLst/>
            </a:prstGeom>
          </p:spPr>
        </p:pic>
      </p:grpSp>
      <p:sp>
        <p:nvSpPr>
          <p:cNvPr id="49" name="テキスト ボックス 48">
            <a:extLst>
              <a:ext uri="{FF2B5EF4-FFF2-40B4-BE49-F238E27FC236}">
                <a16:creationId xmlns:a16="http://schemas.microsoft.com/office/drawing/2014/main" id="{81C845E5-9D47-2C17-EDA3-7CC24D8A274F}"/>
              </a:ext>
            </a:extLst>
          </p:cNvPr>
          <p:cNvSpPr txBox="1"/>
          <p:nvPr/>
        </p:nvSpPr>
        <p:spPr>
          <a:xfrm flipH="1">
            <a:off x="12362884" y="10620534"/>
            <a:ext cx="2115130" cy="307764"/>
          </a:xfrm>
          <a:prstGeom prst="rect">
            <a:avLst/>
          </a:prstGeom>
          <a:noFill/>
        </p:spPr>
        <p:txBody>
          <a:bodyPr wrap="square" lIns="91427" tIns="45714" rIns="91427" bIns="45714" rtlCol="0">
            <a:spAutoFit/>
          </a:bodyPr>
          <a:lstStyle/>
          <a:p>
            <a:r>
              <a:rPr lang="ja-JP" altLang="en-US" sz="1400" dirty="0">
                <a:solidFill>
                  <a:schemeClr val="bg1"/>
                </a:solidFill>
              </a:rPr>
              <a:t>　　　　　</a:t>
            </a:r>
            <a:r>
              <a:rPr lang="ja-JP" altLang="en-US" sz="1400" b="1" dirty="0">
                <a:solidFill>
                  <a:schemeClr val="bg1"/>
                </a:solidFill>
                <a:latin typeface="メイリオ" pitchFamily="50" charset="-128"/>
                <a:ea typeface="メイリオ" pitchFamily="50" charset="-128"/>
                <a:cs typeface="メイリオ" pitchFamily="50" charset="-128"/>
              </a:rPr>
              <a:t>田辺（健常）</a:t>
            </a:r>
          </a:p>
        </p:txBody>
      </p:sp>
      <p:sp>
        <p:nvSpPr>
          <p:cNvPr id="50" name="テキスト ボックス 49">
            <a:extLst>
              <a:ext uri="{FF2B5EF4-FFF2-40B4-BE49-F238E27FC236}">
                <a16:creationId xmlns:a16="http://schemas.microsoft.com/office/drawing/2014/main" id="{6AED5990-9A6B-A259-5D99-654EEB4BB4F4}"/>
              </a:ext>
            </a:extLst>
          </p:cNvPr>
          <p:cNvSpPr txBox="1"/>
          <p:nvPr/>
        </p:nvSpPr>
        <p:spPr>
          <a:xfrm>
            <a:off x="16251398" y="10592825"/>
            <a:ext cx="1699491" cy="315797"/>
          </a:xfrm>
          <a:prstGeom prst="rect">
            <a:avLst/>
          </a:prstGeom>
          <a:noFill/>
        </p:spPr>
        <p:txBody>
          <a:bodyPr wrap="square" lIns="91427" tIns="45714" rIns="91427" bIns="45714" rtlCol="0">
            <a:spAutoFit/>
          </a:bodyPr>
          <a:lstStyle/>
          <a:p>
            <a:r>
              <a:rPr lang="ja-JP" altLang="en-US" sz="1400" b="1" dirty="0">
                <a:solidFill>
                  <a:schemeClr val="bg1"/>
                </a:solidFill>
                <a:latin typeface="メイリオ" pitchFamily="50" charset="-128"/>
                <a:ea typeface="メイリオ" pitchFamily="50" charset="-128"/>
                <a:cs typeface="メイリオ" pitchFamily="50" charset="-128"/>
              </a:rPr>
              <a:t>田辺（弯曲）</a:t>
            </a:r>
          </a:p>
        </p:txBody>
      </p:sp>
      <p:sp>
        <p:nvSpPr>
          <p:cNvPr id="51" name="テキスト ボックス 50">
            <a:extLst>
              <a:ext uri="{FF2B5EF4-FFF2-40B4-BE49-F238E27FC236}">
                <a16:creationId xmlns:a16="http://schemas.microsoft.com/office/drawing/2014/main" id="{6243E69E-079E-1623-56FE-43A43E768FFA}"/>
              </a:ext>
            </a:extLst>
          </p:cNvPr>
          <p:cNvSpPr txBox="1"/>
          <p:nvPr/>
        </p:nvSpPr>
        <p:spPr>
          <a:xfrm>
            <a:off x="12639979" y="13086643"/>
            <a:ext cx="1754909" cy="315797"/>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fu</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52" name="テキスト ボックス 51">
            <a:extLst>
              <a:ext uri="{FF2B5EF4-FFF2-40B4-BE49-F238E27FC236}">
                <a16:creationId xmlns:a16="http://schemas.microsoft.com/office/drawing/2014/main" id="{A32B75A4-6875-7DA8-51DA-0663199EF22D}"/>
              </a:ext>
            </a:extLst>
          </p:cNvPr>
          <p:cNvSpPr txBox="1"/>
          <p:nvPr/>
        </p:nvSpPr>
        <p:spPr>
          <a:xfrm>
            <a:off x="16112852" y="13077407"/>
            <a:ext cx="1385455" cy="307764"/>
          </a:xfrm>
          <a:prstGeom prst="rect">
            <a:avLst/>
          </a:prstGeom>
          <a:noFill/>
        </p:spPr>
        <p:txBody>
          <a:bodyPr wrap="square" lIns="91427" tIns="45714" rIns="91427" bIns="45714" rtlCol="0">
            <a:spAutoFit/>
          </a:bodyPr>
          <a:lstStyle/>
          <a:p>
            <a:r>
              <a:rPr lang="en-US" altLang="ja-JP" sz="1400" b="1" i="1" dirty="0">
                <a:solidFill>
                  <a:schemeClr val="bg1"/>
                </a:solidFill>
                <a:latin typeface="メイリオ" pitchFamily="50" charset="-128"/>
                <a:ea typeface="メイリオ" pitchFamily="50" charset="-128"/>
                <a:cs typeface="メイリオ" pitchFamily="50" charset="-128"/>
              </a:rPr>
              <a:t>        </a:t>
            </a:r>
            <a:r>
              <a:rPr lang="en-US" altLang="ja-JP" sz="1400" b="1" i="1" dirty="0" err="1">
                <a:solidFill>
                  <a:schemeClr val="bg1"/>
                </a:solidFill>
                <a:latin typeface="メイリオ" pitchFamily="50" charset="-128"/>
                <a:ea typeface="メイリオ" pitchFamily="50" charset="-128"/>
                <a:cs typeface="メイリオ" pitchFamily="50" charset="-128"/>
              </a:rPr>
              <a:t>wy</a:t>
            </a:r>
            <a:endParaRPr lang="ja-JP" altLang="en-US" sz="1400" b="1" i="1" dirty="0">
              <a:solidFill>
                <a:schemeClr val="bg1"/>
              </a:solidFill>
              <a:latin typeface="メイリオ" pitchFamily="50" charset="-128"/>
              <a:ea typeface="メイリオ" pitchFamily="50" charset="-128"/>
              <a:cs typeface="メイリオ" pitchFamily="50" charset="-128"/>
            </a:endParaRPr>
          </a:p>
        </p:txBody>
      </p:sp>
      <p:sp>
        <p:nvSpPr>
          <p:cNvPr id="53" name="テキスト ボックス 52">
            <a:extLst>
              <a:ext uri="{FF2B5EF4-FFF2-40B4-BE49-F238E27FC236}">
                <a16:creationId xmlns:a16="http://schemas.microsoft.com/office/drawing/2014/main" id="{BCA492AE-A796-9BCC-173A-4720F27F9315}"/>
              </a:ext>
            </a:extLst>
          </p:cNvPr>
          <p:cNvSpPr txBox="1"/>
          <p:nvPr/>
        </p:nvSpPr>
        <p:spPr>
          <a:xfrm>
            <a:off x="15274826" y="8774590"/>
            <a:ext cx="4006815"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長く肥厚した腹ビレ（黄矢印）</a:t>
            </a:r>
            <a:endParaRPr lang="ja-JP" altLang="en-US" sz="1600" dirty="0"/>
          </a:p>
        </p:txBody>
      </p:sp>
      <p:sp>
        <p:nvSpPr>
          <p:cNvPr id="54" name="テキスト ボックス 53">
            <a:extLst>
              <a:ext uri="{FF2B5EF4-FFF2-40B4-BE49-F238E27FC236}">
                <a16:creationId xmlns:a16="http://schemas.microsoft.com/office/drawing/2014/main" id="{38A898D7-5E9F-245D-3DD3-23F0E779B46E}"/>
              </a:ext>
            </a:extLst>
          </p:cNvPr>
          <p:cNvSpPr txBox="1"/>
          <p:nvPr/>
        </p:nvSpPr>
        <p:spPr>
          <a:xfrm>
            <a:off x="15274826" y="11134444"/>
            <a:ext cx="340343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腹腔内のプラグ構造（黄矢印）</a:t>
            </a:r>
            <a:endParaRPr lang="ja-JP" altLang="en-US" sz="1600" dirty="0"/>
          </a:p>
        </p:txBody>
      </p:sp>
      <p:grpSp>
        <p:nvGrpSpPr>
          <p:cNvPr id="56" name="グループ化 55">
            <a:extLst>
              <a:ext uri="{FF2B5EF4-FFF2-40B4-BE49-F238E27FC236}">
                <a16:creationId xmlns:a16="http://schemas.microsoft.com/office/drawing/2014/main" id="{DB6CE290-0DED-BCD2-5D95-D30253D8D2A9}"/>
              </a:ext>
            </a:extLst>
          </p:cNvPr>
          <p:cNvGrpSpPr/>
          <p:nvPr/>
        </p:nvGrpSpPr>
        <p:grpSpPr>
          <a:xfrm>
            <a:off x="11103370" y="9066888"/>
            <a:ext cx="8187549" cy="1997031"/>
            <a:chOff x="486155" y="1692061"/>
            <a:chExt cx="8187549" cy="1997031"/>
          </a:xfrm>
        </p:grpSpPr>
        <p:grpSp>
          <p:nvGrpSpPr>
            <p:cNvPr id="1030" name="グループ化 1029">
              <a:extLst>
                <a:ext uri="{FF2B5EF4-FFF2-40B4-BE49-F238E27FC236}">
                  <a16:creationId xmlns:a16="http://schemas.microsoft.com/office/drawing/2014/main" id="{5C9FA065-8290-1D5B-9B52-1B7150982FAF}"/>
                </a:ext>
              </a:extLst>
            </p:cNvPr>
            <p:cNvGrpSpPr/>
            <p:nvPr/>
          </p:nvGrpSpPr>
          <p:grpSpPr>
            <a:xfrm>
              <a:off x="3248576" y="1692061"/>
              <a:ext cx="2662708" cy="1997031"/>
              <a:chOff x="3248576" y="1692061"/>
              <a:chExt cx="2662708" cy="1997031"/>
            </a:xfrm>
          </p:grpSpPr>
          <p:pic>
            <p:nvPicPr>
              <p:cNvPr id="1037" name="図 1036">
                <a:extLst>
                  <a:ext uri="{FF2B5EF4-FFF2-40B4-BE49-F238E27FC236}">
                    <a16:creationId xmlns:a16="http://schemas.microsoft.com/office/drawing/2014/main" id="{3AFF6067-AA0F-5C7D-6C69-F5EBC23FCEDB}"/>
                  </a:ext>
                </a:extLst>
              </p:cNvPr>
              <p:cNvPicPr>
                <a:picLocks noChangeAspect="1"/>
              </p:cNvPicPr>
              <p:nvPr/>
            </p:nvPicPr>
            <p:blipFill>
              <a:blip r:embed="rId15"/>
              <a:stretch>
                <a:fillRect/>
              </a:stretch>
            </p:blipFill>
            <p:spPr>
              <a:xfrm>
                <a:off x="3248576" y="1692061"/>
                <a:ext cx="2662708" cy="1997031"/>
              </a:xfrm>
              <a:prstGeom prst="rect">
                <a:avLst/>
              </a:prstGeom>
            </p:spPr>
          </p:pic>
          <p:sp>
            <p:nvSpPr>
              <p:cNvPr id="1038" name="矢印: 右 1037">
                <a:extLst>
                  <a:ext uri="{FF2B5EF4-FFF2-40B4-BE49-F238E27FC236}">
                    <a16:creationId xmlns:a16="http://schemas.microsoft.com/office/drawing/2014/main" id="{6E6D93B0-1B00-32FF-3E9B-53DDF26DA646}"/>
                  </a:ext>
                </a:extLst>
              </p:cNvPr>
              <p:cNvSpPr/>
              <p:nvPr/>
            </p:nvSpPr>
            <p:spPr>
              <a:xfrm rot="19437699">
                <a:off x="4261135" y="3127781"/>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nvGrpSpPr>
            <p:cNvPr id="1031" name="グループ化 1030">
              <a:extLst>
                <a:ext uri="{FF2B5EF4-FFF2-40B4-BE49-F238E27FC236}">
                  <a16:creationId xmlns:a16="http://schemas.microsoft.com/office/drawing/2014/main" id="{48ABFCE2-8856-7088-AD9D-C5C9FBD16B81}"/>
                </a:ext>
              </a:extLst>
            </p:cNvPr>
            <p:cNvGrpSpPr/>
            <p:nvPr/>
          </p:nvGrpSpPr>
          <p:grpSpPr>
            <a:xfrm>
              <a:off x="6010996" y="1692061"/>
              <a:ext cx="2662708" cy="1997031"/>
              <a:chOff x="6010996" y="1692061"/>
              <a:chExt cx="2662708" cy="1997031"/>
            </a:xfrm>
          </p:grpSpPr>
          <p:pic>
            <p:nvPicPr>
              <p:cNvPr id="1035" name="図 1034">
                <a:extLst>
                  <a:ext uri="{FF2B5EF4-FFF2-40B4-BE49-F238E27FC236}">
                    <a16:creationId xmlns:a16="http://schemas.microsoft.com/office/drawing/2014/main" id="{5BA4F1D6-566A-7EF6-B0BB-1FC1C3B64314}"/>
                  </a:ext>
                </a:extLst>
              </p:cNvPr>
              <p:cNvPicPr>
                <a:picLocks noChangeAspect="1"/>
              </p:cNvPicPr>
              <p:nvPr/>
            </p:nvPicPr>
            <p:blipFill>
              <a:blip r:embed="rId16"/>
              <a:stretch>
                <a:fillRect/>
              </a:stretch>
            </p:blipFill>
            <p:spPr>
              <a:xfrm>
                <a:off x="6010996" y="1692061"/>
                <a:ext cx="2662708" cy="1997031"/>
              </a:xfrm>
              <a:prstGeom prst="rect">
                <a:avLst/>
              </a:prstGeom>
            </p:spPr>
          </p:pic>
          <p:sp>
            <p:nvSpPr>
              <p:cNvPr id="1036" name="矢印: 右 1035">
                <a:extLst>
                  <a:ext uri="{FF2B5EF4-FFF2-40B4-BE49-F238E27FC236}">
                    <a16:creationId xmlns:a16="http://schemas.microsoft.com/office/drawing/2014/main" id="{C8D2B81B-DFD5-F6E1-26F9-8C03A11456F5}"/>
                  </a:ext>
                </a:extLst>
              </p:cNvPr>
              <p:cNvSpPr/>
              <p:nvPr/>
            </p:nvSpPr>
            <p:spPr>
              <a:xfrm rot="19437699">
                <a:off x="7109999" y="3125191"/>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nvGrpSpPr>
            <p:cNvPr id="1032" name="グループ化 1031">
              <a:extLst>
                <a:ext uri="{FF2B5EF4-FFF2-40B4-BE49-F238E27FC236}">
                  <a16:creationId xmlns:a16="http://schemas.microsoft.com/office/drawing/2014/main" id="{5DB48FB9-0F94-F4AC-8208-9D0DF3F1FC86}"/>
                </a:ext>
              </a:extLst>
            </p:cNvPr>
            <p:cNvGrpSpPr/>
            <p:nvPr/>
          </p:nvGrpSpPr>
          <p:grpSpPr>
            <a:xfrm>
              <a:off x="486155" y="1692061"/>
              <a:ext cx="2662708" cy="1997031"/>
              <a:chOff x="486155" y="1692061"/>
              <a:chExt cx="2662708" cy="1997031"/>
            </a:xfrm>
          </p:grpSpPr>
          <p:pic>
            <p:nvPicPr>
              <p:cNvPr id="1033" name="図 1032">
                <a:extLst>
                  <a:ext uri="{FF2B5EF4-FFF2-40B4-BE49-F238E27FC236}">
                    <a16:creationId xmlns:a16="http://schemas.microsoft.com/office/drawing/2014/main" id="{2DBB2A00-92E9-6EC2-01A7-3D59048148A9}"/>
                  </a:ext>
                </a:extLst>
              </p:cNvPr>
              <p:cNvPicPr>
                <a:picLocks noChangeAspect="1"/>
              </p:cNvPicPr>
              <p:nvPr/>
            </p:nvPicPr>
            <p:blipFill>
              <a:blip r:embed="rId17"/>
              <a:stretch>
                <a:fillRect/>
              </a:stretch>
            </p:blipFill>
            <p:spPr>
              <a:xfrm>
                <a:off x="486155" y="1692061"/>
                <a:ext cx="2662708" cy="1997031"/>
              </a:xfrm>
              <a:prstGeom prst="rect">
                <a:avLst/>
              </a:prstGeom>
            </p:spPr>
          </p:pic>
          <p:sp>
            <p:nvSpPr>
              <p:cNvPr id="1034" name="矢印: 右 1033">
                <a:extLst>
                  <a:ext uri="{FF2B5EF4-FFF2-40B4-BE49-F238E27FC236}">
                    <a16:creationId xmlns:a16="http://schemas.microsoft.com/office/drawing/2014/main" id="{C87A10DC-DB22-E826-31C1-FC4C5B32A697}"/>
                  </a:ext>
                </a:extLst>
              </p:cNvPr>
              <p:cNvSpPr/>
              <p:nvPr/>
            </p:nvSpPr>
            <p:spPr>
              <a:xfrm rot="19437699">
                <a:off x="1672536" y="2985038"/>
                <a:ext cx="337625" cy="309887"/>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grpSp>
        <p:nvGrpSpPr>
          <p:cNvPr id="1110" name="グループ化 1109">
            <a:extLst>
              <a:ext uri="{FF2B5EF4-FFF2-40B4-BE49-F238E27FC236}">
                <a16:creationId xmlns:a16="http://schemas.microsoft.com/office/drawing/2014/main" id="{A19B281E-2641-D78D-ABB5-15AFD53B7564}"/>
              </a:ext>
            </a:extLst>
          </p:cNvPr>
          <p:cNvGrpSpPr/>
          <p:nvPr/>
        </p:nvGrpSpPr>
        <p:grpSpPr>
          <a:xfrm>
            <a:off x="10899805" y="8405258"/>
            <a:ext cx="8214866" cy="369332"/>
            <a:chOff x="10899805" y="8405258"/>
            <a:chExt cx="8214866" cy="369332"/>
          </a:xfrm>
        </p:grpSpPr>
        <p:sp>
          <p:nvSpPr>
            <p:cNvPr id="55" name="テキスト ボックス 54">
              <a:extLst>
                <a:ext uri="{FF2B5EF4-FFF2-40B4-BE49-F238E27FC236}">
                  <a16:creationId xmlns:a16="http://schemas.microsoft.com/office/drawing/2014/main" id="{3C6B072D-0DBF-717D-704B-7D77BBBFC38A}"/>
                </a:ext>
              </a:extLst>
            </p:cNvPr>
            <p:cNvSpPr txBox="1"/>
            <p:nvPr/>
          </p:nvSpPr>
          <p:spPr>
            <a:xfrm>
              <a:off x="10899805" y="8405258"/>
              <a:ext cx="3089237" cy="369332"/>
            </a:xfrm>
            <a:prstGeom prst="rect">
              <a:avLst/>
            </a:prstGeom>
            <a:noFill/>
          </p:spPr>
          <p:txBody>
            <a:bodyPr wrap="square">
              <a:spAutoFit/>
            </a:bodyPr>
            <a:lstStyle/>
            <a:p>
              <a:pPr algn="ctr"/>
              <a:r>
                <a:rPr lang="en-US" altLang="ja-JP" sz="1800" b="1" dirty="0">
                  <a:latin typeface="メイリオ" panose="020B0604030504040204" pitchFamily="50" charset="-128"/>
                  <a:ea typeface="メイリオ" panose="020B0604030504040204" pitchFamily="50" charset="-128"/>
                </a:rPr>
                <a:t> </a:t>
              </a: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dopingdopinggensis</a:t>
              </a:r>
              <a:endParaRPr lang="ja-JP" altLang="en-US" b="1" dirty="0">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B3256F1B-984D-C2D7-AE24-B74A2BE47826}"/>
                </a:ext>
              </a:extLst>
            </p:cNvPr>
            <p:cNvSpPr txBox="1"/>
            <p:nvPr/>
          </p:nvSpPr>
          <p:spPr>
            <a:xfrm>
              <a:off x="14697941" y="8405258"/>
              <a:ext cx="1471424"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eversi</a:t>
              </a:r>
              <a:endParaRPr lang="ja-JP" altLang="en-US" b="1" dirty="0">
                <a:latin typeface="メイリオ" panose="020B0604030504040204" pitchFamily="50" charset="-128"/>
                <a:ea typeface="メイリオ" panose="020B0604030504040204" pitchFamily="50" charset="-128"/>
              </a:endParaRPr>
            </a:p>
          </p:txBody>
        </p:sp>
        <p:sp>
          <p:nvSpPr>
            <p:cNvPr id="58" name="テキスト ボックス 57">
              <a:extLst>
                <a:ext uri="{FF2B5EF4-FFF2-40B4-BE49-F238E27FC236}">
                  <a16:creationId xmlns:a16="http://schemas.microsoft.com/office/drawing/2014/main" id="{65345A40-DEA3-C373-586E-B3A61D3EE4C4}"/>
                </a:ext>
              </a:extLst>
            </p:cNvPr>
            <p:cNvSpPr txBox="1"/>
            <p:nvPr/>
          </p:nvSpPr>
          <p:spPr>
            <a:xfrm>
              <a:off x="16999541" y="8405258"/>
              <a:ext cx="2115130"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grpSp>
      <p:grpSp>
        <p:nvGrpSpPr>
          <p:cNvPr id="59" name="グループ化 58">
            <a:extLst>
              <a:ext uri="{FF2B5EF4-FFF2-40B4-BE49-F238E27FC236}">
                <a16:creationId xmlns:a16="http://schemas.microsoft.com/office/drawing/2014/main" id="{426C9BB6-FB2F-13CE-D0BE-DE15CDA924A3}"/>
              </a:ext>
            </a:extLst>
          </p:cNvPr>
          <p:cNvGrpSpPr/>
          <p:nvPr/>
        </p:nvGrpSpPr>
        <p:grpSpPr>
          <a:xfrm>
            <a:off x="11103370" y="11431458"/>
            <a:ext cx="8187549" cy="1997031"/>
            <a:chOff x="486155" y="4084917"/>
            <a:chExt cx="8187549" cy="1997031"/>
          </a:xfrm>
        </p:grpSpPr>
        <p:pic>
          <p:nvPicPr>
            <p:cNvPr id="62" name="図 61">
              <a:extLst>
                <a:ext uri="{FF2B5EF4-FFF2-40B4-BE49-F238E27FC236}">
                  <a16:creationId xmlns:a16="http://schemas.microsoft.com/office/drawing/2014/main" id="{6A00B961-CC8A-CFCE-884D-90FCA29AFCCB}"/>
                </a:ext>
              </a:extLst>
            </p:cNvPr>
            <p:cNvPicPr>
              <a:picLocks noChangeAspect="1"/>
            </p:cNvPicPr>
            <p:nvPr/>
          </p:nvPicPr>
          <p:blipFill>
            <a:blip r:embed="rId18"/>
            <a:stretch>
              <a:fillRect/>
            </a:stretch>
          </p:blipFill>
          <p:spPr>
            <a:xfrm>
              <a:off x="486155" y="4084917"/>
              <a:ext cx="2662708" cy="1997031"/>
            </a:xfrm>
            <a:prstGeom prst="rect">
              <a:avLst/>
            </a:prstGeom>
          </p:spPr>
        </p:pic>
        <p:grpSp>
          <p:nvGrpSpPr>
            <p:cNvPr id="63" name="グループ化 62">
              <a:extLst>
                <a:ext uri="{FF2B5EF4-FFF2-40B4-BE49-F238E27FC236}">
                  <a16:creationId xmlns:a16="http://schemas.microsoft.com/office/drawing/2014/main" id="{E17CCC3E-A883-916D-D82C-DC74967F8990}"/>
                </a:ext>
              </a:extLst>
            </p:cNvPr>
            <p:cNvGrpSpPr/>
            <p:nvPr/>
          </p:nvGrpSpPr>
          <p:grpSpPr>
            <a:xfrm>
              <a:off x="6010996" y="4084917"/>
              <a:ext cx="2662708" cy="1997031"/>
              <a:chOff x="6010996" y="4084917"/>
              <a:chExt cx="2662708" cy="1997031"/>
            </a:xfrm>
          </p:grpSpPr>
          <p:pic>
            <p:nvPicPr>
              <p:cNvPr id="1028" name="図 1027">
                <a:extLst>
                  <a:ext uri="{FF2B5EF4-FFF2-40B4-BE49-F238E27FC236}">
                    <a16:creationId xmlns:a16="http://schemas.microsoft.com/office/drawing/2014/main" id="{E9590328-0CB7-2A87-9546-D349319D54BA}"/>
                  </a:ext>
                </a:extLst>
              </p:cNvPr>
              <p:cNvPicPr>
                <a:picLocks noChangeAspect="1"/>
              </p:cNvPicPr>
              <p:nvPr/>
            </p:nvPicPr>
            <p:blipFill>
              <a:blip r:embed="rId19"/>
              <a:stretch>
                <a:fillRect/>
              </a:stretch>
            </p:blipFill>
            <p:spPr>
              <a:xfrm>
                <a:off x="6010996" y="4084917"/>
                <a:ext cx="2662708" cy="1997031"/>
              </a:xfrm>
              <a:prstGeom prst="rect">
                <a:avLst/>
              </a:prstGeom>
            </p:spPr>
          </p:pic>
          <p:sp>
            <p:nvSpPr>
              <p:cNvPr id="1029" name="矢印: 右 1028">
                <a:extLst>
                  <a:ext uri="{FF2B5EF4-FFF2-40B4-BE49-F238E27FC236}">
                    <a16:creationId xmlns:a16="http://schemas.microsoft.com/office/drawing/2014/main" id="{6099D398-36CC-D33F-1D27-3D593ED17CB5}"/>
                  </a:ext>
                </a:extLst>
              </p:cNvPr>
              <p:cNvSpPr/>
              <p:nvPr/>
            </p:nvSpPr>
            <p:spPr>
              <a:xfrm rot="17177231">
                <a:off x="6503303" y="4803101"/>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nvGrpSpPr>
            <p:cNvPr id="1024" name="グループ化 1023">
              <a:extLst>
                <a:ext uri="{FF2B5EF4-FFF2-40B4-BE49-F238E27FC236}">
                  <a16:creationId xmlns:a16="http://schemas.microsoft.com/office/drawing/2014/main" id="{0A8F3C7E-E09B-C051-0526-4166DB12D470}"/>
                </a:ext>
              </a:extLst>
            </p:cNvPr>
            <p:cNvGrpSpPr/>
            <p:nvPr/>
          </p:nvGrpSpPr>
          <p:grpSpPr>
            <a:xfrm>
              <a:off x="3248576" y="4084917"/>
              <a:ext cx="2662708" cy="1997031"/>
              <a:chOff x="3248576" y="4084917"/>
              <a:chExt cx="2662708" cy="1997031"/>
            </a:xfrm>
          </p:grpSpPr>
          <p:pic>
            <p:nvPicPr>
              <p:cNvPr id="1025" name="図 1024">
                <a:extLst>
                  <a:ext uri="{FF2B5EF4-FFF2-40B4-BE49-F238E27FC236}">
                    <a16:creationId xmlns:a16="http://schemas.microsoft.com/office/drawing/2014/main" id="{1384ACFF-528D-456F-2720-DAC7828B9B7D}"/>
                  </a:ext>
                </a:extLst>
              </p:cNvPr>
              <p:cNvPicPr>
                <a:picLocks noChangeAspect="1"/>
              </p:cNvPicPr>
              <p:nvPr/>
            </p:nvPicPr>
            <p:blipFill>
              <a:blip r:embed="rId20"/>
              <a:stretch>
                <a:fillRect/>
              </a:stretch>
            </p:blipFill>
            <p:spPr>
              <a:xfrm>
                <a:off x="3248576" y="4084917"/>
                <a:ext cx="2662708" cy="1997031"/>
              </a:xfrm>
              <a:prstGeom prst="rect">
                <a:avLst/>
              </a:prstGeom>
            </p:spPr>
          </p:pic>
          <p:sp>
            <p:nvSpPr>
              <p:cNvPr id="1027" name="矢印: 右 1026">
                <a:extLst>
                  <a:ext uri="{FF2B5EF4-FFF2-40B4-BE49-F238E27FC236}">
                    <a16:creationId xmlns:a16="http://schemas.microsoft.com/office/drawing/2014/main" id="{8949FE97-697E-39D3-70E3-1C1A1C3ECF3B}"/>
                  </a:ext>
                </a:extLst>
              </p:cNvPr>
              <p:cNvSpPr/>
              <p:nvPr/>
            </p:nvSpPr>
            <p:spPr>
              <a:xfrm rot="17177231">
                <a:off x="3911573" y="4672804"/>
                <a:ext cx="337625" cy="30988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grpSp>
      <p:sp>
        <p:nvSpPr>
          <p:cNvPr id="60" name="矢印: 右 59">
            <a:extLst>
              <a:ext uri="{FF2B5EF4-FFF2-40B4-BE49-F238E27FC236}">
                <a16:creationId xmlns:a16="http://schemas.microsoft.com/office/drawing/2014/main" id="{7049115F-C72E-32C3-AB62-A3A0F561A2D8}"/>
              </a:ext>
            </a:extLst>
          </p:cNvPr>
          <p:cNvSpPr/>
          <p:nvPr/>
        </p:nvSpPr>
        <p:spPr>
          <a:xfrm rot="7810004">
            <a:off x="12048322" y="11269827"/>
            <a:ext cx="337625" cy="309887"/>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1" name="テキスト ボックス 60">
            <a:extLst>
              <a:ext uri="{FF2B5EF4-FFF2-40B4-BE49-F238E27FC236}">
                <a16:creationId xmlns:a16="http://schemas.microsoft.com/office/drawing/2014/main" id="{C7B79B56-F8BC-E27D-54F4-9CA44E705E0B}"/>
              </a:ext>
            </a:extLst>
          </p:cNvPr>
          <p:cNvSpPr txBox="1"/>
          <p:nvPr/>
        </p:nvSpPr>
        <p:spPr>
          <a:xfrm>
            <a:off x="12345819" y="11111351"/>
            <a:ext cx="2929007" cy="276999"/>
          </a:xfrm>
          <a:prstGeom prst="rect">
            <a:avLst/>
          </a:prstGeom>
          <a:noFill/>
        </p:spPr>
        <p:txBody>
          <a:bodyPr wrap="none" rtlCol="0">
            <a:spAutoFit/>
          </a:bodyPr>
          <a:lstStyle/>
          <a:p>
            <a:r>
              <a:rPr kumimoji="1" lang="ja-JP" altLang="en-US" sz="1200" dirty="0"/>
              <a:t>成熟した卵（卵黄がエオジンで赤染される）</a:t>
            </a:r>
          </a:p>
        </p:txBody>
      </p:sp>
      <p:sp>
        <p:nvSpPr>
          <p:cNvPr id="1039" name="テキスト ボックス 1038">
            <a:extLst>
              <a:ext uri="{FF2B5EF4-FFF2-40B4-BE49-F238E27FC236}">
                <a16:creationId xmlns:a16="http://schemas.microsoft.com/office/drawing/2014/main" id="{B0259329-8E35-80C3-3776-A4F895C99581}"/>
              </a:ext>
            </a:extLst>
          </p:cNvPr>
          <p:cNvSpPr txBox="1"/>
          <p:nvPr/>
        </p:nvSpPr>
        <p:spPr>
          <a:xfrm>
            <a:off x="4206672" y="13675139"/>
            <a:ext cx="16430549" cy="830997"/>
          </a:xfrm>
          <a:prstGeom prst="rect">
            <a:avLst/>
          </a:prstGeom>
          <a:noFill/>
        </p:spPr>
        <p:txBody>
          <a:bodyPr wrap="square" rtlCol="0">
            <a:spAutoFit/>
          </a:bodyPr>
          <a:lstStyle/>
          <a:p>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腹ビレ保育する </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eversi</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のメスは</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卵の脱落防止に有利な長く肥厚した腹ビレを有する。抱卵中は卵巣内に成熟した卵がなく、また付着糸と連結したプラグが輸卵管後端の腹腔内に形成されて卵の脱落を防止する。</a:t>
            </a:r>
            <a:endParaRPr lang="en-US" altLang="ja-JP" sz="2400" kern="50" dirty="0">
              <a:latin typeface="メイリオ" panose="020B0604030504040204" pitchFamily="50" charset="-128"/>
              <a:ea typeface="メイリオ" panose="020B0604030504040204" pitchFamily="50" charset="-128"/>
              <a:cs typeface="Century" panose="02040604050505020304" pitchFamily="18" charset="0"/>
            </a:endParaRPr>
          </a:p>
        </p:txBody>
      </p:sp>
      <p:sp>
        <p:nvSpPr>
          <p:cNvPr id="1040" name="正方形/長方形 1039">
            <a:extLst>
              <a:ext uri="{FF2B5EF4-FFF2-40B4-BE49-F238E27FC236}">
                <a16:creationId xmlns:a16="http://schemas.microsoft.com/office/drawing/2014/main" id="{46C0C4B5-8B13-A7E2-6E0B-6EDA0C3E8668}"/>
              </a:ext>
            </a:extLst>
          </p:cNvPr>
          <p:cNvSpPr/>
          <p:nvPr/>
        </p:nvSpPr>
        <p:spPr>
          <a:xfrm>
            <a:off x="905791" y="21098156"/>
            <a:ext cx="12960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zh-TW" altLang="en-US" sz="3200" b="1" dirty="0">
                <a:solidFill>
                  <a:srgbClr val="FFC000"/>
                </a:solidFill>
                <a:latin typeface="メイリオ" pitchFamily="50" charset="-128"/>
                <a:ea typeface="メイリオ" pitchFamily="50" charset="-128"/>
                <a:cs typeface="メイリオ" pitchFamily="50" charset="-128"/>
              </a:rPr>
              <a:t>結</a:t>
            </a:r>
            <a:r>
              <a:rPr lang="ja-JP" altLang="en-US" sz="3200" b="1" dirty="0">
                <a:solidFill>
                  <a:srgbClr val="FFC000"/>
                </a:solidFill>
                <a:latin typeface="メイリオ" pitchFamily="50" charset="-128"/>
                <a:ea typeface="メイリオ" pitchFamily="50" charset="-128"/>
                <a:cs typeface="メイリオ" pitchFamily="50" charset="-128"/>
              </a:rPr>
              <a:t>　</a:t>
            </a:r>
            <a:r>
              <a:rPr lang="zh-TW" altLang="en-US" sz="3200" b="1" dirty="0">
                <a:solidFill>
                  <a:srgbClr val="FFC000"/>
                </a:solidFill>
                <a:latin typeface="メイリオ" pitchFamily="50" charset="-128"/>
                <a:ea typeface="メイリオ" pitchFamily="50" charset="-128"/>
                <a:cs typeface="メイリオ" pitchFamily="50" charset="-128"/>
              </a:rPr>
              <a:t>果</a:t>
            </a:r>
            <a:r>
              <a:rPr lang="ja-JP" altLang="en-US" sz="3200" b="1" dirty="0">
                <a:solidFill>
                  <a:srgbClr val="FFC000"/>
                </a:solidFill>
                <a:latin typeface="メイリオ" pitchFamily="50" charset="-128"/>
                <a:ea typeface="メイリオ" pitchFamily="50" charset="-128"/>
                <a:cs typeface="メイリオ" pitchFamily="50" charset="-128"/>
              </a:rPr>
              <a:t>　②　組　織　解　析</a:t>
            </a:r>
          </a:p>
        </p:txBody>
      </p:sp>
      <p:sp>
        <p:nvSpPr>
          <p:cNvPr id="1041" name="Rectangle 1">
            <a:extLst>
              <a:ext uri="{FF2B5EF4-FFF2-40B4-BE49-F238E27FC236}">
                <a16:creationId xmlns:a16="http://schemas.microsoft.com/office/drawing/2014/main" id="{4C0C7393-6DE5-A3E2-2E71-4BB246919638}"/>
              </a:ext>
            </a:extLst>
          </p:cNvPr>
          <p:cNvSpPr>
            <a:spLocks noChangeArrowheads="1"/>
          </p:cNvSpPr>
          <p:nvPr/>
        </p:nvSpPr>
        <p:spPr bwMode="auto">
          <a:xfrm>
            <a:off x="18245579" y="35041281"/>
            <a:ext cx="11726945" cy="7478958"/>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spAutoFit/>
          </a:bodyPr>
          <a:lstStyle/>
          <a:p>
            <a:r>
              <a:rPr lang="ja-JP" altLang="en-US" sz="2400" dirty="0">
                <a:latin typeface="メイリオ" panose="020B0604030504040204" pitchFamily="50" charset="-128"/>
                <a:ea typeface="メイリオ" panose="020B0604030504040204" pitchFamily="50" charset="-128"/>
                <a:cs typeface="Times New Roman" pitchFamily="18" charset="0"/>
              </a:rPr>
              <a:t>　腹ビレ保育（</a:t>
            </a:r>
            <a:r>
              <a:rPr lang="en-US" altLang="ja-JP" sz="2400" dirty="0">
                <a:latin typeface="メイリオ" panose="020B0604030504040204" pitchFamily="50" charset="-128"/>
                <a:ea typeface="メイリオ" panose="020B0604030504040204" pitchFamily="50" charset="-128"/>
                <a:cs typeface="Times New Roman" pitchFamily="18" charset="0"/>
              </a:rPr>
              <a:t>Pelvic-fin brooding</a:t>
            </a:r>
            <a:r>
              <a:rPr lang="ja-JP" altLang="en-US" sz="2400" dirty="0">
                <a:latin typeface="メイリオ" panose="020B0604030504040204" pitchFamily="50" charset="-128"/>
                <a:ea typeface="メイリオ" panose="020B0604030504040204" pitchFamily="50" charset="-128"/>
                <a:cs typeface="Times New Roman" pitchFamily="18" charset="0"/>
              </a:rPr>
              <a:t>）を行う </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eversi</a:t>
            </a:r>
            <a:r>
              <a:rPr lang="ja-JP" altLang="en-US" sz="2400" dirty="0">
                <a:latin typeface="メイリオ" panose="020B0604030504040204" pitchFamily="50" charset="-128"/>
                <a:ea typeface="メイリオ" panose="020B0604030504040204" pitchFamily="50" charset="-128"/>
                <a:cs typeface="Times New Roman" pitchFamily="18" charset="0"/>
              </a:rPr>
              <a:t>、</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sarasinorum</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と近縁種であるが腹ビレ保育しない </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dopingdopinggensis</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において性ステロイドホルモン代謝を比較し、抱卵中に産卵を抑制する生理的機能の解明を試みた。</a:t>
            </a:r>
          </a:p>
          <a:p>
            <a:r>
              <a:rPr lang="ja-JP" altLang="en-US" sz="2400" dirty="0">
                <a:latin typeface="メイリオ" panose="020B0604030504040204" pitchFamily="50" charset="-128"/>
                <a:ea typeface="メイリオ" panose="020B0604030504040204" pitchFamily="50" charset="-128"/>
                <a:cs typeface="Times New Roman" pitchFamily="18" charset="0"/>
              </a:rPr>
              <a:t>　</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dopingdopinggensis</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のメスでは筋組織中に </a:t>
            </a:r>
            <a:r>
              <a:rPr lang="en-US" altLang="ja-JP" sz="2400" dirty="0">
                <a:latin typeface="メイリオ" panose="020B0604030504040204" pitchFamily="50" charset="-128"/>
                <a:ea typeface="メイリオ" panose="020B0604030504040204" pitchFamily="50" charset="-128"/>
                <a:cs typeface="Times New Roman" pitchFamily="18" charset="0"/>
              </a:rPr>
              <a:t>11-</a:t>
            </a:r>
            <a:r>
              <a:rPr lang="en-US" altLang="ja-JP" sz="2400" dirty="0" err="1">
                <a:latin typeface="メイリオ" panose="020B0604030504040204" pitchFamily="50" charset="-128"/>
                <a:ea typeface="メイリオ" panose="020B0604030504040204" pitchFamily="50" charset="-128"/>
                <a:cs typeface="Times New Roman" pitchFamily="18" charset="0"/>
              </a:rPr>
              <a:t>ketotestosterone</a:t>
            </a:r>
            <a:r>
              <a:rPr lang="en-US" altLang="ja-JP" sz="2400" dirty="0">
                <a:latin typeface="メイリオ" panose="020B0604030504040204" pitchFamily="50" charset="-128"/>
                <a:ea typeface="メイリオ" panose="020B0604030504040204" pitchFamily="50" charset="-128"/>
                <a:cs typeface="Times New Roman" pitchFamily="18" charset="0"/>
              </a:rPr>
              <a:t> (11-Kt)</a:t>
            </a:r>
            <a:r>
              <a:rPr lang="ja-JP" altLang="en-US" sz="2400" dirty="0">
                <a:latin typeface="メイリオ" panose="020B0604030504040204" pitchFamily="50" charset="-128"/>
                <a:ea typeface="メイリオ" panose="020B0604030504040204" pitchFamily="50" charset="-128"/>
                <a:cs typeface="Times New Roman" pitchFamily="18" charset="0"/>
              </a:rPr>
              <a:t>が検出されなかったが、抱卵中の </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eversi</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i="1" dirty="0">
                <a:latin typeface="メイリオ" panose="020B0604030504040204" pitchFamily="50" charset="-128"/>
                <a:ea typeface="メイリオ" panose="020B0604030504040204" pitchFamily="50" charset="-128"/>
                <a:cs typeface="Times New Roman" pitchFamily="18" charset="0"/>
              </a:rPr>
              <a:t>および </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sarasinorum</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のメスでは </a:t>
            </a:r>
            <a:r>
              <a:rPr lang="en-US" altLang="ja-JP" sz="2400" dirty="0">
                <a:latin typeface="メイリオ" panose="020B0604030504040204" pitchFamily="50" charset="-128"/>
                <a:ea typeface="メイリオ" panose="020B0604030504040204" pitchFamily="50" charset="-128"/>
                <a:cs typeface="Times New Roman" pitchFamily="18" charset="0"/>
              </a:rPr>
              <a:t>11-Kt </a:t>
            </a:r>
            <a:r>
              <a:rPr lang="ja-JP" altLang="en-US" sz="2400" dirty="0">
                <a:latin typeface="メイリオ" panose="020B0604030504040204" pitchFamily="50" charset="-128"/>
                <a:ea typeface="メイリオ" panose="020B0604030504040204" pitchFamily="50" charset="-128"/>
                <a:cs typeface="Times New Roman" pitchFamily="18" charset="0"/>
              </a:rPr>
              <a:t>が検出された。腹ビレ保育する</a:t>
            </a:r>
            <a:r>
              <a:rPr lang="en-US" altLang="ja-JP" sz="2400" dirty="0">
                <a:latin typeface="メイリオ" panose="020B0604030504040204" pitchFamily="50" charset="-128"/>
                <a:ea typeface="メイリオ" panose="020B0604030504040204" pitchFamily="50" charset="-128"/>
                <a:cs typeface="Times New Roman" pitchFamily="18" charset="0"/>
              </a:rPr>
              <a:t>2</a:t>
            </a:r>
            <a:r>
              <a:rPr lang="ja-JP" altLang="en-US" sz="2400" dirty="0">
                <a:latin typeface="メイリオ" panose="020B0604030504040204" pitchFamily="50" charset="-128"/>
                <a:ea typeface="メイリオ" panose="020B0604030504040204" pitchFamily="50" charset="-128"/>
                <a:cs typeface="Times New Roman" pitchFamily="18" charset="0"/>
              </a:rPr>
              <a:t>種では未成熟な卵を取り囲む濾胞細胞に </a:t>
            </a:r>
            <a:r>
              <a:rPr lang="en-US" altLang="ja-JP" sz="2400" dirty="0">
                <a:latin typeface="メイリオ" panose="020B0604030504040204" pitchFamily="50" charset="-128"/>
                <a:ea typeface="メイリオ" panose="020B0604030504040204" pitchFamily="50" charset="-128"/>
                <a:cs typeface="Times New Roman" pitchFamily="18" charset="0"/>
              </a:rPr>
              <a:t>11-Kt </a:t>
            </a:r>
            <a:r>
              <a:rPr lang="ja-JP" altLang="en-US" sz="2400" dirty="0">
                <a:latin typeface="メイリオ" panose="020B0604030504040204" pitchFamily="50" charset="-128"/>
                <a:ea typeface="メイリオ" panose="020B0604030504040204" pitchFamily="50" charset="-128"/>
                <a:cs typeface="Times New Roman" pitchFamily="18" charset="0"/>
              </a:rPr>
              <a:t>が認められたが、 </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dopingdopinggensis</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では認められなかった。</a:t>
            </a:r>
            <a:r>
              <a:rPr lang="en-US" altLang="ja-JP" sz="2400" dirty="0" err="1">
                <a:latin typeface="メイリオ" panose="020B0604030504040204" pitchFamily="50" charset="-128"/>
                <a:ea typeface="メイリオ" panose="020B0604030504040204" pitchFamily="50" charset="-128"/>
                <a:cs typeface="Times New Roman" pitchFamily="18" charset="0"/>
              </a:rPr>
              <a:t>Testostreone</a:t>
            </a:r>
            <a:r>
              <a:rPr lang="en-US" altLang="ja-JP" sz="2400"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から </a:t>
            </a:r>
            <a:r>
              <a:rPr lang="en-US" altLang="ja-JP" sz="2400" dirty="0">
                <a:latin typeface="メイリオ" panose="020B0604030504040204" pitchFamily="50" charset="-128"/>
                <a:ea typeface="メイリオ" panose="020B0604030504040204" pitchFamily="50" charset="-128"/>
                <a:cs typeface="Times New Roman" pitchFamily="18" charset="0"/>
              </a:rPr>
              <a:t>11-Kt </a:t>
            </a:r>
            <a:r>
              <a:rPr lang="ja-JP" altLang="en-US" sz="2400" dirty="0">
                <a:latin typeface="メイリオ" panose="020B0604030504040204" pitchFamily="50" charset="-128"/>
                <a:ea typeface="メイリオ" panose="020B0604030504040204" pitchFamily="50" charset="-128"/>
                <a:cs typeface="Times New Roman" pitchFamily="18" charset="0"/>
              </a:rPr>
              <a:t>を生合成する </a:t>
            </a:r>
            <a:r>
              <a:rPr lang="en-US" altLang="ja-JP" sz="2400" dirty="0">
                <a:latin typeface="メイリオ" panose="020B0604030504040204" pitchFamily="50" charset="-128"/>
                <a:ea typeface="メイリオ" panose="020B0604030504040204" pitchFamily="50" charset="-128"/>
                <a:cs typeface="Times New Roman" pitchFamily="18" charset="0"/>
              </a:rPr>
              <a:t>11β-</a:t>
            </a:r>
            <a:r>
              <a:rPr lang="ja-JP" altLang="en-US" sz="2400" dirty="0">
                <a:latin typeface="メイリオ" panose="020B0604030504040204" pitchFamily="50" charset="-128"/>
                <a:ea typeface="メイリオ" panose="020B0604030504040204" pitchFamily="50" charset="-128"/>
                <a:cs typeface="Times New Roman" pitchFamily="18" charset="0"/>
              </a:rPr>
              <a:t>水酸化酵素が</a:t>
            </a:r>
            <a:r>
              <a:rPr lang="en-US" altLang="ja-JP" sz="2400" dirty="0">
                <a:latin typeface="メイリオ" panose="020B0604030504040204" pitchFamily="50" charset="-128"/>
                <a:ea typeface="メイリオ" panose="020B0604030504040204" pitchFamily="50" charset="-128"/>
                <a:cs typeface="Times New Roman" pitchFamily="18" charset="0"/>
              </a:rPr>
              <a:t>3</a:t>
            </a:r>
            <a:r>
              <a:rPr lang="ja-JP" altLang="en-US" sz="2400" dirty="0">
                <a:latin typeface="メイリオ" panose="020B0604030504040204" pitchFamily="50" charset="-128"/>
                <a:ea typeface="メイリオ" panose="020B0604030504040204" pitchFamily="50" charset="-128"/>
                <a:cs typeface="Times New Roman" pitchFamily="18" charset="0"/>
              </a:rPr>
              <a:t>種全ての濾胞細胞に存在したが、</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dopingdopinggensis</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の濾胞細胞では不活性化されているものと考えられる。</a:t>
            </a:r>
            <a:r>
              <a:rPr lang="en-US" altLang="ja-JP" sz="2400" dirty="0" err="1">
                <a:latin typeface="メイリオ" panose="020B0604030504040204" pitchFamily="50" charset="-128"/>
                <a:ea typeface="メイリオ" panose="020B0604030504040204" pitchFamily="50" charset="-128"/>
                <a:cs typeface="Times New Roman" pitchFamily="18" charset="0"/>
              </a:rPr>
              <a:t>Testostreone</a:t>
            </a:r>
            <a:r>
              <a:rPr lang="en-US" altLang="ja-JP" sz="2400"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から </a:t>
            </a:r>
            <a:r>
              <a:rPr lang="en-US" altLang="ja-JP" sz="2400" dirty="0">
                <a:latin typeface="メイリオ" panose="020B0604030504040204" pitchFamily="50" charset="-128"/>
                <a:ea typeface="メイリオ" panose="020B0604030504040204" pitchFamily="50" charset="-128"/>
                <a:cs typeface="Times New Roman" pitchFamily="18" charset="0"/>
              </a:rPr>
              <a:t>estradiol-17β </a:t>
            </a:r>
            <a:r>
              <a:rPr lang="ja-JP" altLang="en-US" sz="2400" dirty="0">
                <a:latin typeface="メイリオ" panose="020B0604030504040204" pitchFamily="50" charset="-128"/>
                <a:ea typeface="メイリオ" panose="020B0604030504040204" pitchFamily="50" charset="-128"/>
                <a:cs typeface="Times New Roman" pitchFamily="18" charset="0"/>
              </a:rPr>
              <a:t>を生合成するアロマターゼが</a:t>
            </a:r>
            <a:r>
              <a:rPr lang="en-US" altLang="ja-JP" sz="2400" dirty="0">
                <a:latin typeface="メイリオ" panose="020B0604030504040204" pitchFamily="50" charset="-128"/>
                <a:ea typeface="メイリオ" panose="020B0604030504040204" pitchFamily="50" charset="-128"/>
                <a:cs typeface="Times New Roman" pitchFamily="18" charset="0"/>
              </a:rPr>
              <a:t>3</a:t>
            </a:r>
            <a:r>
              <a:rPr lang="ja-JP" altLang="en-US" sz="2400" dirty="0">
                <a:latin typeface="メイリオ" panose="020B0604030504040204" pitchFamily="50" charset="-128"/>
                <a:ea typeface="メイリオ" panose="020B0604030504040204" pitchFamily="50" charset="-128"/>
                <a:cs typeface="Times New Roman" pitchFamily="18" charset="0"/>
              </a:rPr>
              <a:t>種全ての濾胞細胞に存在し、腹ビレ保育を行う </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eversi</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の濾胞細胞では不活性化されている可能性が示唆された。</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eversi</a:t>
            </a:r>
            <a:r>
              <a:rPr lang="ja-JP" altLang="en-US" sz="2400" dirty="0">
                <a:latin typeface="メイリオ" panose="020B0604030504040204" pitchFamily="50" charset="-128"/>
                <a:ea typeface="メイリオ" panose="020B0604030504040204" pitchFamily="50" charset="-128"/>
                <a:cs typeface="Times New Roman" pitchFamily="18" charset="0"/>
              </a:rPr>
              <a:t>、</a:t>
            </a:r>
            <a:r>
              <a:rPr lang="en-US" altLang="ja-JP" sz="2400" i="1" dirty="0">
                <a:latin typeface="メイリオ" panose="020B0604030504040204" pitchFamily="50" charset="-128"/>
                <a:ea typeface="メイリオ" panose="020B0604030504040204" pitchFamily="50" charset="-128"/>
                <a:cs typeface="Times New Roman" pitchFamily="18" charset="0"/>
              </a:rPr>
              <a:t>O. </a:t>
            </a:r>
            <a:r>
              <a:rPr lang="en-US" altLang="ja-JP" sz="2400" i="1" dirty="0" err="1">
                <a:latin typeface="メイリオ" panose="020B0604030504040204" pitchFamily="50" charset="-128"/>
                <a:ea typeface="メイリオ" panose="020B0604030504040204" pitchFamily="50" charset="-128"/>
                <a:cs typeface="Times New Roman" pitchFamily="18" charset="0"/>
              </a:rPr>
              <a:t>sarasinorum</a:t>
            </a:r>
            <a:r>
              <a:rPr lang="en-US" altLang="ja-JP" sz="2400" i="1" dirty="0">
                <a:latin typeface="メイリオ" panose="020B0604030504040204" pitchFamily="50" charset="-128"/>
                <a:ea typeface="メイリオ" panose="020B0604030504040204" pitchFamily="50" charset="-128"/>
                <a:cs typeface="Times New Roman" pitchFamily="18" charset="0"/>
              </a:rPr>
              <a:t> </a:t>
            </a:r>
            <a:r>
              <a:rPr lang="ja-JP" altLang="en-US" sz="2400" dirty="0">
                <a:latin typeface="メイリオ" panose="020B0604030504040204" pitchFamily="50" charset="-128"/>
                <a:ea typeface="メイリオ" panose="020B0604030504040204" pitchFamily="50" charset="-128"/>
                <a:cs typeface="Times New Roman" pitchFamily="18" charset="0"/>
              </a:rPr>
              <a:t>において、胚を親魚につなげている付着糸の束中に濾胞細胞と思われる</a:t>
            </a:r>
            <a:r>
              <a:rPr lang="en-US" altLang="ja-JP" sz="2400" dirty="0">
                <a:latin typeface="メイリオ" panose="020B0604030504040204" pitchFamily="50" charset="-128"/>
                <a:ea typeface="メイリオ" panose="020B0604030504040204" pitchFamily="50" charset="-128"/>
                <a:cs typeface="Times New Roman" pitchFamily="18" charset="0"/>
              </a:rPr>
              <a:t>11-Kt </a:t>
            </a:r>
            <a:r>
              <a:rPr lang="ja-JP" altLang="en-US" sz="2400" dirty="0">
                <a:latin typeface="メイリオ" panose="020B0604030504040204" pitchFamily="50" charset="-128"/>
                <a:ea typeface="メイリオ" panose="020B0604030504040204" pitchFamily="50" charset="-128"/>
                <a:cs typeface="Times New Roman" pitchFamily="18" charset="0"/>
              </a:rPr>
              <a:t>陽性の細胞が残存し、排卵時に濾胞細胞がすでに </a:t>
            </a:r>
            <a:r>
              <a:rPr lang="en-US" altLang="ja-JP" sz="2400" dirty="0">
                <a:latin typeface="メイリオ" panose="020B0604030504040204" pitchFamily="50" charset="-128"/>
                <a:ea typeface="メイリオ" panose="020B0604030504040204" pitchFamily="50" charset="-128"/>
                <a:cs typeface="Times New Roman" pitchFamily="18" charset="0"/>
              </a:rPr>
              <a:t>11-Kt </a:t>
            </a:r>
            <a:r>
              <a:rPr lang="ja-JP" altLang="en-US" sz="2400" dirty="0">
                <a:latin typeface="メイリオ" panose="020B0604030504040204" pitchFamily="50" charset="-128"/>
                <a:ea typeface="メイリオ" panose="020B0604030504040204" pitchFamily="50" charset="-128"/>
                <a:cs typeface="Times New Roman" pitchFamily="18" charset="0"/>
              </a:rPr>
              <a:t>を生合成していたことが強く示唆された。</a:t>
            </a:r>
          </a:p>
          <a:p>
            <a:r>
              <a:rPr lang="ja-JP" altLang="en-US" sz="2400" dirty="0">
                <a:latin typeface="メイリオ" panose="020B0604030504040204" pitchFamily="50" charset="-128"/>
                <a:ea typeface="メイリオ" panose="020B0604030504040204" pitchFamily="50" charset="-128"/>
                <a:cs typeface="Times New Roman" pitchFamily="18" charset="0"/>
              </a:rPr>
              <a:t>　魚類では</a:t>
            </a:r>
            <a:r>
              <a:rPr lang="en-US" altLang="ja-JP" sz="2400" dirty="0">
                <a:latin typeface="メイリオ" panose="020B0604030504040204" pitchFamily="50" charset="-128"/>
                <a:ea typeface="メイリオ" panose="020B0604030504040204" pitchFamily="50" charset="-128"/>
                <a:cs typeface="Times New Roman" pitchFamily="18" charset="0"/>
              </a:rPr>
              <a:t>11-Kt</a:t>
            </a:r>
            <a:r>
              <a:rPr lang="ja-JP" altLang="en-US" sz="2400" dirty="0">
                <a:latin typeface="メイリオ" panose="020B0604030504040204" pitchFamily="50" charset="-128"/>
                <a:ea typeface="メイリオ" panose="020B0604030504040204" pitchFamily="50" charset="-128"/>
                <a:cs typeface="Times New Roman" pitchFamily="18" charset="0"/>
              </a:rPr>
              <a:t>がオス性ホルモン（アンドロゲン</a:t>
            </a:r>
            <a:r>
              <a:rPr lang="en-US" altLang="ja-JP" sz="2400" dirty="0">
                <a:latin typeface="メイリオ" panose="020B0604030504040204" pitchFamily="50" charset="-128"/>
                <a:ea typeface="メイリオ" panose="020B0604030504040204" pitchFamily="50" charset="-128"/>
                <a:cs typeface="Times New Roman" pitchFamily="18" charset="0"/>
              </a:rPr>
              <a:t>)</a:t>
            </a:r>
            <a:r>
              <a:rPr lang="ja-JP" altLang="en-US" sz="2400" dirty="0">
                <a:latin typeface="メイリオ" panose="020B0604030504040204" pitchFamily="50" charset="-128"/>
                <a:ea typeface="メイリオ" panose="020B0604030504040204" pitchFamily="50" charset="-128"/>
                <a:cs typeface="Times New Roman" pitchFamily="18" charset="0"/>
              </a:rPr>
              <a:t>として機能する。抱卵中は卵巣内の濾胞細胞が </a:t>
            </a:r>
            <a:r>
              <a:rPr lang="en-US" altLang="ja-JP" sz="2400" dirty="0">
                <a:latin typeface="メイリオ" panose="020B0604030504040204" pitchFamily="50" charset="-128"/>
                <a:ea typeface="メイリオ" panose="020B0604030504040204" pitchFamily="50" charset="-128"/>
                <a:cs typeface="Times New Roman" pitchFamily="18" charset="0"/>
              </a:rPr>
              <a:t>11-Kt </a:t>
            </a:r>
            <a:r>
              <a:rPr lang="ja-JP" altLang="en-US" sz="2400" dirty="0">
                <a:latin typeface="メイリオ" panose="020B0604030504040204" pitchFamily="50" charset="-128"/>
                <a:ea typeface="メイリオ" panose="020B0604030504040204" pitchFamily="50" charset="-128"/>
                <a:cs typeface="Times New Roman" pitchFamily="18" charset="0"/>
              </a:rPr>
              <a:t>の生合成を維持し、それによって脳下垂体での </a:t>
            </a:r>
            <a:r>
              <a:rPr lang="en-US" altLang="ja-JP" sz="2400" dirty="0">
                <a:latin typeface="メイリオ" panose="020B0604030504040204" pitchFamily="50" charset="-128"/>
                <a:ea typeface="メイリオ" panose="020B0604030504040204" pitchFamily="50" charset="-128"/>
                <a:cs typeface="Times New Roman" pitchFamily="18" charset="0"/>
              </a:rPr>
              <a:t>LH </a:t>
            </a:r>
            <a:r>
              <a:rPr lang="ja-JP" altLang="en-US" sz="2400" dirty="0">
                <a:latin typeface="メイリオ" panose="020B0604030504040204" pitchFamily="50" charset="-128"/>
                <a:ea typeface="メイリオ" panose="020B0604030504040204" pitchFamily="50" charset="-128"/>
                <a:cs typeface="Times New Roman" pitchFamily="18" charset="0"/>
              </a:rPr>
              <a:t>および </a:t>
            </a:r>
            <a:r>
              <a:rPr lang="en-US" altLang="ja-JP" sz="2400" dirty="0">
                <a:latin typeface="メイリオ" panose="020B0604030504040204" pitchFamily="50" charset="-128"/>
                <a:ea typeface="メイリオ" panose="020B0604030504040204" pitchFamily="50" charset="-128"/>
                <a:cs typeface="Times New Roman" pitchFamily="18" charset="0"/>
              </a:rPr>
              <a:t>FSH </a:t>
            </a:r>
            <a:r>
              <a:rPr lang="ja-JP" altLang="en-US" sz="2400" dirty="0">
                <a:latin typeface="メイリオ" panose="020B0604030504040204" pitchFamily="50" charset="-128"/>
                <a:ea typeface="メイリオ" panose="020B0604030504040204" pitchFamily="50" charset="-128"/>
                <a:cs typeface="Times New Roman" pitchFamily="18" charset="0"/>
              </a:rPr>
              <a:t>のサージが抑制される結果、抱卵中のさらなる卵成熟・排卵が抑制されているものと考えられる。</a:t>
            </a:r>
          </a:p>
          <a:p>
            <a:endParaRPr lang="ja-JP" altLang="en-US" sz="2400" dirty="0">
              <a:latin typeface="メイリオ" panose="020B0604030504040204" pitchFamily="50" charset="-128"/>
              <a:ea typeface="メイリオ" panose="020B0604030504040204" pitchFamily="50" charset="-128"/>
              <a:cs typeface="Times New Roman" pitchFamily="18" charset="0"/>
            </a:endParaRPr>
          </a:p>
          <a:p>
            <a:r>
              <a:rPr lang="ja-JP" altLang="en-US" sz="2400" dirty="0">
                <a:latin typeface="メイリオ" panose="020B0604030504040204" pitchFamily="50" charset="-128"/>
                <a:ea typeface="メイリオ" panose="020B0604030504040204" pitchFamily="50" charset="-128"/>
                <a:cs typeface="Times New Roman" pitchFamily="18" charset="0"/>
              </a:rPr>
              <a:t>　　　　　　本演題に関連して、発表者らに開示すべき利益相反はありません</a:t>
            </a:r>
            <a:endParaRPr lang="en-US" altLang="ja-JP" sz="2400" dirty="0">
              <a:latin typeface="メイリオ" panose="020B0604030504040204" pitchFamily="50" charset="-128"/>
              <a:ea typeface="メイリオ" panose="020B0604030504040204" pitchFamily="50" charset="-128"/>
              <a:cs typeface="ＭＳ Ｐゴシック" pitchFamily="50" charset="-128"/>
            </a:endParaRPr>
          </a:p>
        </p:txBody>
      </p:sp>
      <p:sp>
        <p:nvSpPr>
          <p:cNvPr id="1058" name="テキスト ボックス 1057">
            <a:extLst>
              <a:ext uri="{FF2B5EF4-FFF2-40B4-BE49-F238E27FC236}">
                <a16:creationId xmlns:a16="http://schemas.microsoft.com/office/drawing/2014/main" id="{7664282A-1E68-81CF-ABFC-53E479BDB590}"/>
              </a:ext>
            </a:extLst>
          </p:cNvPr>
          <p:cNvSpPr txBox="1"/>
          <p:nvPr/>
        </p:nvSpPr>
        <p:spPr>
          <a:xfrm>
            <a:off x="15245979" y="38094647"/>
            <a:ext cx="2877711" cy="523220"/>
          </a:xfrm>
          <a:prstGeom prst="rect">
            <a:avLst/>
          </a:prstGeom>
          <a:noFill/>
        </p:spPr>
        <p:txBody>
          <a:bodyPr wrap="none" rtlCol="0">
            <a:spAutoFit/>
          </a:bodyPr>
          <a:lstStyle/>
          <a:p>
            <a:pPr algn="r"/>
            <a:r>
              <a:rPr kumimoji="1" lang="ja-JP" altLang="en-US" sz="1400" dirty="0">
                <a:latin typeface="メイリオ" panose="020B0604030504040204" pitchFamily="50" charset="-128"/>
                <a:ea typeface="メイリオ" panose="020B0604030504040204" pitchFamily="50" charset="-128"/>
              </a:rPr>
              <a:t>（岩松鷹司「メダカ学全書」より</a:t>
            </a:r>
            <a:endParaRPr kumimoji="1" lang="en-US" altLang="ja-JP" sz="1400" dirty="0">
              <a:latin typeface="メイリオ" panose="020B0604030504040204" pitchFamily="50" charset="-128"/>
              <a:ea typeface="メイリオ" panose="020B0604030504040204" pitchFamily="50" charset="-128"/>
            </a:endParaRPr>
          </a:p>
          <a:p>
            <a:pPr algn="r"/>
            <a:r>
              <a:rPr kumimoji="1" lang="ja-JP" altLang="en-US" sz="1400" dirty="0">
                <a:latin typeface="メイリオ" panose="020B0604030504040204" pitchFamily="50" charset="-128"/>
                <a:ea typeface="メイリオ" panose="020B0604030504040204" pitchFamily="50" charset="-128"/>
              </a:rPr>
              <a:t>抜粋のうえ一部改変）</a:t>
            </a:r>
          </a:p>
        </p:txBody>
      </p:sp>
      <p:grpSp>
        <p:nvGrpSpPr>
          <p:cNvPr id="1083" name="グループ化 1082">
            <a:extLst>
              <a:ext uri="{FF2B5EF4-FFF2-40B4-BE49-F238E27FC236}">
                <a16:creationId xmlns:a16="http://schemas.microsoft.com/office/drawing/2014/main" id="{CB3A5B69-8F8D-8C87-8BAF-24776639B19A}"/>
              </a:ext>
            </a:extLst>
          </p:cNvPr>
          <p:cNvGrpSpPr/>
          <p:nvPr/>
        </p:nvGrpSpPr>
        <p:grpSpPr>
          <a:xfrm>
            <a:off x="0" y="-12719"/>
            <a:ext cx="30420000" cy="2972364"/>
            <a:chOff x="-72394" y="-156768"/>
            <a:chExt cx="30420000" cy="2972364"/>
          </a:xfrm>
        </p:grpSpPr>
        <p:sp>
          <p:nvSpPr>
            <p:cNvPr id="1059" name="正方形/長方形 1058">
              <a:extLst>
                <a:ext uri="{FF2B5EF4-FFF2-40B4-BE49-F238E27FC236}">
                  <a16:creationId xmlns:a16="http://schemas.microsoft.com/office/drawing/2014/main" id="{C14FB3EB-A254-EA21-6CF7-E7C211DD04EE}"/>
                </a:ext>
              </a:extLst>
            </p:cNvPr>
            <p:cNvSpPr/>
            <p:nvPr/>
          </p:nvSpPr>
          <p:spPr>
            <a:xfrm>
              <a:off x="-72394" y="-156768"/>
              <a:ext cx="30420000" cy="2972364"/>
            </a:xfrm>
            <a:prstGeom prst="rect">
              <a:avLst/>
            </a:prstGeom>
            <a:solidFill>
              <a:srgbClr val="0E28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75DFBD2-399C-C8E8-E6C2-CDB2BF3F6300}"/>
                </a:ext>
              </a:extLst>
            </p:cNvPr>
            <p:cNvSpPr txBox="1"/>
            <p:nvPr/>
          </p:nvSpPr>
          <p:spPr>
            <a:xfrm>
              <a:off x="4236157" y="267585"/>
              <a:ext cx="20240413" cy="2123658"/>
            </a:xfrm>
            <a:prstGeom prst="rect">
              <a:avLst/>
            </a:prstGeom>
            <a:solidFill>
              <a:srgbClr val="0E2841"/>
            </a:solidFill>
          </p:spPr>
          <p:txBody>
            <a:bodyPr wrap="square" rtlCol="0">
              <a:spAutoFit/>
            </a:bodyPr>
            <a:lstStyle/>
            <a:p>
              <a:pPr algn="ctr"/>
              <a:r>
                <a:rPr lang="ja-JP" altLang="ja-JP" sz="6600" b="1" kern="50" dirty="0">
                  <a:solidFill>
                    <a:srgbClr val="F1CE5D"/>
                  </a:solidFill>
                  <a:latin typeface="メイリオ" panose="020B0604030504040204" pitchFamily="50" charset="-128"/>
                  <a:ea typeface="メイリオ" panose="020B0604030504040204" pitchFamily="50" charset="-128"/>
                  <a:cs typeface="Times New Roman" panose="02020603050405020304" pitchFamily="18" charset="0"/>
                </a:rPr>
                <a:t>スラウェシ島</a:t>
              </a:r>
              <a:r>
                <a:rPr lang="ja-JP" altLang="ja-JP" sz="6600" b="1" kern="50" dirty="0">
                  <a:solidFill>
                    <a:srgbClr val="F1CE5D"/>
                  </a:solidFill>
                  <a:latin typeface="メイリオ" panose="020B0604030504040204" pitchFamily="50" charset="-128"/>
                  <a:ea typeface="メイリオ" panose="020B0604030504040204" pitchFamily="50" charset="-128"/>
                  <a:cs typeface="Century" panose="02040604050505020304" pitchFamily="18" charset="0"/>
                </a:rPr>
                <a:t>で発見された”</a:t>
              </a:r>
              <a:r>
                <a:rPr lang="en-US" altLang="ja-JP" sz="6600" b="1" kern="50" dirty="0">
                  <a:solidFill>
                    <a:srgbClr val="F1CE5D"/>
                  </a:solidFill>
                  <a:latin typeface="メイリオ" panose="020B0604030504040204" pitchFamily="50" charset="-128"/>
                  <a:ea typeface="メイリオ" panose="020B0604030504040204" pitchFamily="50" charset="-128"/>
                  <a:cs typeface="Century" panose="02040604050505020304" pitchFamily="18" charset="0"/>
                </a:rPr>
                <a:t>Pelvic-fin brooding</a:t>
              </a:r>
              <a:r>
                <a:rPr lang="ja-JP" altLang="ja-JP" sz="6600" b="1" kern="50" dirty="0">
                  <a:solidFill>
                    <a:srgbClr val="F1CE5D"/>
                  </a:solidFill>
                  <a:latin typeface="メイリオ" panose="020B0604030504040204" pitchFamily="50" charset="-128"/>
                  <a:ea typeface="メイリオ" panose="020B0604030504040204" pitchFamily="50" charset="-128"/>
                  <a:cs typeface="Century" panose="02040604050505020304" pitchFamily="18" charset="0"/>
                </a:rPr>
                <a:t>” </a:t>
              </a:r>
              <a:endParaRPr lang="en-US" altLang="ja-JP" sz="6600" b="1" kern="50" dirty="0">
                <a:solidFill>
                  <a:srgbClr val="F1CE5D"/>
                </a:solidFill>
                <a:latin typeface="メイリオ" panose="020B0604030504040204" pitchFamily="50" charset="-128"/>
                <a:ea typeface="メイリオ" panose="020B0604030504040204" pitchFamily="50" charset="-128"/>
                <a:cs typeface="Century" panose="02040604050505020304" pitchFamily="18" charset="0"/>
              </a:endParaRPr>
            </a:p>
            <a:p>
              <a:pPr algn="ctr"/>
              <a:r>
                <a:rPr lang="ja-JP" altLang="ja-JP" sz="6600" b="1" kern="50" dirty="0">
                  <a:solidFill>
                    <a:srgbClr val="F1CE5D"/>
                  </a:solidFill>
                  <a:latin typeface="メイリオ" panose="020B0604030504040204" pitchFamily="50" charset="-128"/>
                  <a:ea typeface="メイリオ" panose="020B0604030504040204" pitchFamily="50" charset="-128"/>
                  <a:cs typeface="Century" panose="02040604050505020304" pitchFamily="18" charset="0"/>
                </a:rPr>
                <a:t>（腹ビレ保育）メダカの組織学的解析</a:t>
              </a:r>
              <a:endParaRPr lang="ja-JP" altLang="en-US" sz="6600" dirty="0">
                <a:solidFill>
                  <a:srgbClr val="F1CE5D"/>
                </a:solidFill>
                <a:latin typeface="メイリオ" panose="020B0604030504040204" pitchFamily="50" charset="-128"/>
                <a:ea typeface="メイリオ" panose="020B0604030504040204" pitchFamily="50" charset="-128"/>
              </a:endParaRPr>
            </a:p>
          </p:txBody>
        </p:sp>
        <p:pic>
          <p:nvPicPr>
            <p:cNvPr id="6" name="Picture 8" descr="C:\Users\anatomy10\Desktop\100x50_mark2[1].gif">
              <a:extLst>
                <a:ext uri="{FF2B5EF4-FFF2-40B4-BE49-F238E27FC236}">
                  <a16:creationId xmlns:a16="http://schemas.microsoft.com/office/drawing/2014/main" id="{F7B9237D-6876-DF9F-A61C-E13722B34AE7}"/>
                </a:ext>
              </a:extLst>
            </p:cNvPr>
            <p:cNvPicPr>
              <a:picLocks noChangeAspect="1" noChangeArrowheads="1"/>
            </p:cNvPicPr>
            <p:nvPr/>
          </p:nvPicPr>
          <p:blipFill>
            <a:blip r:embed="rId21" cstate="print"/>
            <a:srcRect/>
            <a:stretch>
              <a:fillRect/>
            </a:stretch>
          </p:blipFill>
          <p:spPr bwMode="auto">
            <a:xfrm>
              <a:off x="259526" y="69414"/>
              <a:ext cx="2494558" cy="2520000"/>
            </a:xfrm>
            <a:prstGeom prst="rect">
              <a:avLst/>
            </a:prstGeom>
            <a:solidFill>
              <a:schemeClr val="bg1"/>
            </a:solidFill>
            <a:ln w="9525">
              <a:noFill/>
              <a:miter lim="800000"/>
              <a:headEnd/>
              <a:tailEnd/>
            </a:ln>
          </p:spPr>
        </p:pic>
        <p:grpSp>
          <p:nvGrpSpPr>
            <p:cNvPr id="1061" name="グループ化 1060">
              <a:extLst>
                <a:ext uri="{FF2B5EF4-FFF2-40B4-BE49-F238E27FC236}">
                  <a16:creationId xmlns:a16="http://schemas.microsoft.com/office/drawing/2014/main" id="{49414E56-9C63-B61C-80AC-F3878E3B338A}"/>
                </a:ext>
              </a:extLst>
            </p:cNvPr>
            <p:cNvGrpSpPr/>
            <p:nvPr/>
          </p:nvGrpSpPr>
          <p:grpSpPr>
            <a:xfrm>
              <a:off x="25169950" y="69414"/>
              <a:ext cx="4845737" cy="2520000"/>
              <a:chOff x="34635213" y="3747406"/>
              <a:chExt cx="4845737" cy="2520000"/>
            </a:xfrm>
          </p:grpSpPr>
          <p:sp>
            <p:nvSpPr>
              <p:cNvPr id="1060" name="正方形/長方形 1059">
                <a:extLst>
                  <a:ext uri="{FF2B5EF4-FFF2-40B4-BE49-F238E27FC236}">
                    <a16:creationId xmlns:a16="http://schemas.microsoft.com/office/drawing/2014/main" id="{5D258E92-DDC6-CCA9-5AF5-9AB346C93929}"/>
                  </a:ext>
                </a:extLst>
              </p:cNvPr>
              <p:cNvSpPr/>
              <p:nvPr/>
            </p:nvSpPr>
            <p:spPr>
              <a:xfrm>
                <a:off x="34635213" y="3747406"/>
                <a:ext cx="4845737" cy="25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北里大学">
                <a:extLst>
                  <a:ext uri="{FF2B5EF4-FFF2-40B4-BE49-F238E27FC236}">
                    <a16:creationId xmlns:a16="http://schemas.microsoft.com/office/drawing/2014/main" id="{870F298E-CDF9-6A95-2DCE-DDA0F65B7CD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823855" y="4177551"/>
                <a:ext cx="4468453" cy="1659711"/>
              </a:xfrm>
              <a:prstGeom prst="rect">
                <a:avLst/>
              </a:prstGeom>
              <a:noFill/>
              <a:extLst>
                <a:ext uri="{909E8E84-426E-40DD-AFC4-6F175D3DCCD1}">
                  <a14:hiddenFill xmlns:a14="http://schemas.microsoft.com/office/drawing/2010/main">
                    <a:solidFill>
                      <a:srgbClr val="FFFFFF"/>
                    </a:solidFill>
                  </a14:hiddenFill>
                </a:ext>
              </a:extLst>
            </p:spPr>
          </p:pic>
        </p:grpSp>
      </p:grpSp>
      <p:graphicFrame>
        <p:nvGraphicFramePr>
          <p:cNvPr id="1063" name="表 1062">
            <a:extLst>
              <a:ext uri="{FF2B5EF4-FFF2-40B4-BE49-F238E27FC236}">
                <a16:creationId xmlns:a16="http://schemas.microsoft.com/office/drawing/2014/main" id="{42A7ECA6-4646-8015-83F8-45446EBD48CC}"/>
              </a:ext>
            </a:extLst>
          </p:cNvPr>
          <p:cNvGraphicFramePr>
            <a:graphicFrameLocks noGrp="1"/>
          </p:cNvGraphicFramePr>
          <p:nvPr>
            <p:extLst>
              <p:ext uri="{D42A27DB-BD31-4B8C-83A1-F6EECF244321}">
                <p14:modId xmlns:p14="http://schemas.microsoft.com/office/powerpoint/2010/main" val="3137797379"/>
              </p:ext>
            </p:extLst>
          </p:nvPr>
        </p:nvGraphicFramePr>
        <p:xfrm>
          <a:off x="20433336" y="29455014"/>
          <a:ext cx="8683243" cy="4519000"/>
        </p:xfrm>
        <a:graphic>
          <a:graphicData uri="http://schemas.openxmlformats.org/drawingml/2006/table">
            <a:tbl>
              <a:tblPr firstRow="1" bandRow="1">
                <a:tableStyleId>{5C22544A-7EE6-4342-B048-85BDC9FD1C3A}</a:tableStyleId>
              </a:tblPr>
              <a:tblGrid>
                <a:gridCol w="1518284">
                  <a:extLst>
                    <a:ext uri="{9D8B030D-6E8A-4147-A177-3AD203B41FA5}">
                      <a16:colId xmlns:a16="http://schemas.microsoft.com/office/drawing/2014/main" val="1404753574"/>
                    </a:ext>
                  </a:extLst>
                </a:gridCol>
                <a:gridCol w="2098344">
                  <a:extLst>
                    <a:ext uri="{9D8B030D-6E8A-4147-A177-3AD203B41FA5}">
                      <a16:colId xmlns:a16="http://schemas.microsoft.com/office/drawing/2014/main" val="2862275569"/>
                    </a:ext>
                  </a:extLst>
                </a:gridCol>
                <a:gridCol w="1723791">
                  <a:extLst>
                    <a:ext uri="{9D8B030D-6E8A-4147-A177-3AD203B41FA5}">
                      <a16:colId xmlns:a16="http://schemas.microsoft.com/office/drawing/2014/main" val="2612012322"/>
                    </a:ext>
                  </a:extLst>
                </a:gridCol>
                <a:gridCol w="1742838">
                  <a:extLst>
                    <a:ext uri="{9D8B030D-6E8A-4147-A177-3AD203B41FA5}">
                      <a16:colId xmlns:a16="http://schemas.microsoft.com/office/drawing/2014/main" val="4172200212"/>
                    </a:ext>
                  </a:extLst>
                </a:gridCol>
                <a:gridCol w="1599986">
                  <a:extLst>
                    <a:ext uri="{9D8B030D-6E8A-4147-A177-3AD203B41FA5}">
                      <a16:colId xmlns:a16="http://schemas.microsoft.com/office/drawing/2014/main" val="2713791808"/>
                    </a:ext>
                  </a:extLst>
                </a:gridCol>
              </a:tblGrid>
              <a:tr h="451900">
                <a:tc>
                  <a:txBody>
                    <a:bodyPr/>
                    <a:lstStyle/>
                    <a:p>
                      <a:endParaRPr kumimoji="1" lang="ja-JP" altLang="en-US" sz="1800" dirty="0"/>
                    </a:p>
                  </a:txBody>
                  <a:tcPr marL="111427" marR="111427" marT="55713" marB="5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800"/>
                    </a:p>
                  </a:txBody>
                  <a:tcPr marL="111427" marR="111427" marT="55713" marB="5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0" dirty="0">
                          <a:solidFill>
                            <a:schemeClr val="tx1"/>
                          </a:solidFill>
                        </a:rPr>
                        <a:t>アロマターゼ</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0" dirty="0">
                          <a:solidFill>
                            <a:schemeClr val="tx1"/>
                          </a:solidFill>
                        </a:rPr>
                        <a:t>11β</a:t>
                      </a:r>
                      <a:endParaRPr kumimoji="1" lang="ja-JP" altLang="en-US" sz="1800" b="0" dirty="0">
                        <a:solidFill>
                          <a:schemeClr val="tx1"/>
                        </a:solidFill>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0" dirty="0">
                          <a:solidFill>
                            <a:schemeClr val="tx1"/>
                          </a:solidFill>
                        </a:rPr>
                        <a:t>11-Kt</a:t>
                      </a:r>
                      <a:endParaRPr kumimoji="1" lang="ja-JP" altLang="en-US" sz="1800" b="0" dirty="0">
                        <a:solidFill>
                          <a:schemeClr val="tx1"/>
                        </a:solidFill>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3371682"/>
                  </a:ext>
                </a:extLst>
              </a:tr>
              <a:tr h="451900">
                <a:tc rowSpan="3">
                  <a:txBody>
                    <a:bodyPr/>
                    <a:lstStyle/>
                    <a:p>
                      <a:pPr algn="ctr"/>
                      <a:r>
                        <a:rPr kumimoji="1" lang="ja-JP" altLang="en-US" sz="1800" dirty="0"/>
                        <a:t>卵巣内濾胞</a:t>
                      </a:r>
                    </a:p>
                  </a:txBody>
                  <a:tcPr marL="84319" marR="84319" marT="42159" marB="421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sarasinorum</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〇</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7164345"/>
                  </a:ext>
                </a:extLst>
              </a:tr>
              <a:tr h="4519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eversi</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〇</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4777236"/>
                  </a:ext>
                </a:extLst>
              </a:tr>
              <a:tr h="4519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dopingdopingensis</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chemeClr val="tx1"/>
                          </a:solidFill>
                        </a:rPr>
                        <a:t>×</a:t>
                      </a:r>
                      <a:endParaRPr kumimoji="1" lang="ja-JP" altLang="en-US" sz="1800" b="1" dirty="0">
                        <a:solidFill>
                          <a:schemeClr val="tx1"/>
                        </a:solidFill>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7317740"/>
                  </a:ext>
                </a:extLst>
              </a:tr>
              <a:tr h="451900">
                <a:tc rowSpan="3">
                  <a:txBody>
                    <a:bodyPr/>
                    <a:lstStyle/>
                    <a:p>
                      <a:pPr algn="ctr"/>
                      <a:r>
                        <a:rPr kumimoji="1" lang="ja-JP" altLang="en-US" sz="1800" dirty="0"/>
                        <a:t>付着糸</a:t>
                      </a:r>
                      <a:endParaRPr kumimoji="1" lang="en-US" altLang="ja-JP" sz="1800" dirty="0"/>
                    </a:p>
                    <a:p>
                      <a:pPr algn="ctr"/>
                      <a:r>
                        <a:rPr kumimoji="1" lang="ja-JP" altLang="en-US" sz="1800" dirty="0"/>
                        <a:t>（体外）</a:t>
                      </a:r>
                    </a:p>
                  </a:txBody>
                  <a:tcPr marL="84319" marR="84319" marT="42159" marB="421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sarasinorum</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〇</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3687192"/>
                  </a:ext>
                </a:extLst>
              </a:tr>
              <a:tr h="4519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eversi</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50" charset="-128"/>
                          <a:cs typeface="+mn-cs"/>
                        </a:rPr>
                        <a:t>〇</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〇</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005494"/>
                  </a:ext>
                </a:extLst>
              </a:tr>
              <a:tr h="4519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dopingdopingensis</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dirty="0"/>
                        <a:t>－</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39986977"/>
                  </a:ext>
                </a:extLst>
              </a:tr>
              <a:tr h="451900">
                <a:tc rowSpan="3">
                  <a:txBody>
                    <a:bodyPr/>
                    <a:lstStyle/>
                    <a:p>
                      <a:pPr algn="ctr"/>
                      <a:r>
                        <a:rPr kumimoji="1" lang="ja-JP" altLang="en-US" sz="1800" dirty="0"/>
                        <a:t>プラグ</a:t>
                      </a:r>
                    </a:p>
                  </a:txBody>
                  <a:tcPr marL="84319" marR="84319" marT="42159" marB="421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sarasinorum</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108437"/>
                  </a:ext>
                </a:extLst>
              </a:tr>
              <a:tr h="4519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eversi</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1800" b="1"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0149160"/>
                  </a:ext>
                </a:extLst>
              </a:tr>
              <a:tr h="45190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500" i="1" dirty="0"/>
                        <a:t>O. </a:t>
                      </a:r>
                      <a:r>
                        <a:rPr kumimoji="1" lang="en-US" altLang="ja-JP" sz="1500" i="1" dirty="0" err="1"/>
                        <a:t>dopingdopingensis</a:t>
                      </a:r>
                      <a:endParaRPr kumimoji="1" lang="ja-JP" altLang="en-US" sz="1500" i="1" dirty="0"/>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p>
                  </a:txBody>
                  <a:tcPr marL="111427" marR="111427" marT="55713" marB="5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6321791"/>
                  </a:ext>
                </a:extLst>
              </a:tr>
            </a:tbl>
          </a:graphicData>
        </a:graphic>
      </p:graphicFrame>
      <p:sp>
        <p:nvSpPr>
          <p:cNvPr id="1064" name="正方形/長方形 1063">
            <a:extLst>
              <a:ext uri="{FF2B5EF4-FFF2-40B4-BE49-F238E27FC236}">
                <a16:creationId xmlns:a16="http://schemas.microsoft.com/office/drawing/2014/main" id="{C852F226-EE67-7221-70EF-939651EC5AA1}"/>
              </a:ext>
            </a:extLst>
          </p:cNvPr>
          <p:cNvSpPr/>
          <p:nvPr/>
        </p:nvSpPr>
        <p:spPr>
          <a:xfrm>
            <a:off x="915870" y="32692160"/>
            <a:ext cx="13320000" cy="6834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ja-JP" altLang="en-US" sz="3200" b="1" dirty="0">
                <a:solidFill>
                  <a:srgbClr val="FFC000"/>
                </a:solidFill>
                <a:latin typeface="メイリオ" pitchFamily="50" charset="-128"/>
                <a:ea typeface="メイリオ" pitchFamily="50" charset="-128"/>
                <a:cs typeface="メイリオ" pitchFamily="50" charset="-128"/>
              </a:rPr>
              <a:t>考　　　　察</a:t>
            </a:r>
            <a:r>
              <a:rPr lang="zh-TW" altLang="en-US" sz="3200" b="1" dirty="0">
                <a:solidFill>
                  <a:srgbClr val="FFC000"/>
                </a:solidFill>
                <a:latin typeface="メイリオ" pitchFamily="50" charset="-128"/>
                <a:ea typeface="メイリオ" pitchFamily="50" charset="-128"/>
                <a:cs typeface="メイリオ" pitchFamily="50" charset="-128"/>
              </a:rPr>
              <a:t> </a:t>
            </a:r>
            <a:endParaRPr lang="ja-JP" altLang="en-US" sz="3200" b="1" dirty="0">
              <a:solidFill>
                <a:srgbClr val="FFC000"/>
              </a:solidFill>
              <a:latin typeface="メイリオ" pitchFamily="50" charset="-128"/>
              <a:ea typeface="メイリオ" pitchFamily="50" charset="-128"/>
              <a:cs typeface="メイリオ" pitchFamily="50" charset="-128"/>
            </a:endParaRPr>
          </a:p>
        </p:txBody>
      </p:sp>
      <p:pic>
        <p:nvPicPr>
          <p:cNvPr id="1076" name="図 1075">
            <a:extLst>
              <a:ext uri="{FF2B5EF4-FFF2-40B4-BE49-F238E27FC236}">
                <a16:creationId xmlns:a16="http://schemas.microsoft.com/office/drawing/2014/main" id="{183589B1-EF41-A67A-BCC5-C66DFD1CA609}"/>
              </a:ext>
            </a:extLst>
          </p:cNvPr>
          <p:cNvPicPr>
            <a:picLocks noChangeAspect="1"/>
          </p:cNvPicPr>
          <p:nvPr/>
        </p:nvPicPr>
        <p:blipFill>
          <a:blip r:embed="rId23"/>
          <a:stretch>
            <a:fillRect/>
          </a:stretch>
        </p:blipFill>
        <p:spPr>
          <a:xfrm>
            <a:off x="3165907" y="36853395"/>
            <a:ext cx="3175853" cy="4256314"/>
          </a:xfrm>
          <a:prstGeom prst="rect">
            <a:avLst/>
          </a:prstGeom>
        </p:spPr>
      </p:pic>
      <p:sp>
        <p:nvSpPr>
          <p:cNvPr id="1077" name="テキスト ボックス 1076">
            <a:extLst>
              <a:ext uri="{FF2B5EF4-FFF2-40B4-BE49-F238E27FC236}">
                <a16:creationId xmlns:a16="http://schemas.microsoft.com/office/drawing/2014/main" id="{A2ACC593-4F60-9618-C6A8-957FE8FD6277}"/>
              </a:ext>
            </a:extLst>
          </p:cNvPr>
          <p:cNvSpPr txBox="1"/>
          <p:nvPr/>
        </p:nvSpPr>
        <p:spPr>
          <a:xfrm>
            <a:off x="6442652" y="40269402"/>
            <a:ext cx="3438049" cy="1323439"/>
          </a:xfrm>
          <a:prstGeom prst="rect">
            <a:avLst/>
          </a:prstGeom>
          <a:noFill/>
        </p:spPr>
        <p:txBody>
          <a:bodyPr wrap="square" rtlCol="0">
            <a:spAutoFit/>
          </a:bodyPr>
          <a:lstStyle/>
          <a:p>
            <a:r>
              <a:rPr kumimoji="1" lang="en-US" altLang="ja-JP" sz="1600" dirty="0"/>
              <a:t>Iwamatsu T, Kobayashi H, Sato M, Yamashita M.</a:t>
            </a:r>
            <a:r>
              <a:rPr kumimoji="1" lang="ja-JP" altLang="en-US" sz="1600" dirty="0"/>
              <a:t>　</a:t>
            </a:r>
            <a:r>
              <a:rPr kumimoji="1" lang="en-US" altLang="ja-JP" sz="1600" dirty="0"/>
              <a:t> J </a:t>
            </a:r>
            <a:r>
              <a:rPr kumimoji="1" lang="en-US" altLang="ja-JP" sz="1600" dirty="0" err="1"/>
              <a:t>Morphol</a:t>
            </a:r>
            <a:r>
              <a:rPr kumimoji="1" lang="en-US" altLang="ja-JP" sz="1600" dirty="0"/>
              <a:t>. 2008 </a:t>
            </a:r>
            <a:r>
              <a:rPr kumimoji="1" lang="en-US" altLang="ja-JP" sz="1600" dirty="0" err="1"/>
              <a:t>Jun;269</a:t>
            </a:r>
            <a:r>
              <a:rPr kumimoji="1" lang="en-US" altLang="ja-JP" sz="1600" dirty="0"/>
              <a:t>(6):745-50. </a:t>
            </a:r>
            <a:r>
              <a:rPr kumimoji="1" lang="en-US" altLang="ja-JP" sz="1600" dirty="0" err="1"/>
              <a:t>doi</a:t>
            </a:r>
            <a:r>
              <a:rPr kumimoji="1" lang="en-US" altLang="ja-JP" sz="1600" dirty="0"/>
              <a:t>: 10.1002/</a:t>
            </a:r>
            <a:r>
              <a:rPr kumimoji="1" lang="en-US" altLang="ja-JP" sz="1600" dirty="0" err="1"/>
              <a:t>jmor.10620</a:t>
            </a:r>
            <a:r>
              <a:rPr kumimoji="1" lang="en-US" altLang="ja-JP" sz="1600" dirty="0"/>
              <a:t>. </a:t>
            </a:r>
            <a:r>
              <a:rPr kumimoji="1" lang="en-US" altLang="ja-JP" sz="1600" dirty="0" err="1"/>
              <a:t>PMID</a:t>
            </a:r>
            <a:r>
              <a:rPr kumimoji="1" lang="en-US" altLang="ja-JP" sz="1600" dirty="0"/>
              <a:t>: 18302190.</a:t>
            </a:r>
            <a:endParaRPr kumimoji="1" lang="ja-JP" altLang="en-US" sz="1600" dirty="0"/>
          </a:p>
        </p:txBody>
      </p:sp>
      <p:sp>
        <p:nvSpPr>
          <p:cNvPr id="1078" name="テキスト ボックス 1077">
            <a:extLst>
              <a:ext uri="{FF2B5EF4-FFF2-40B4-BE49-F238E27FC236}">
                <a16:creationId xmlns:a16="http://schemas.microsoft.com/office/drawing/2014/main" id="{59446326-C94C-193E-EF78-24AA3132A443}"/>
              </a:ext>
            </a:extLst>
          </p:cNvPr>
          <p:cNvSpPr txBox="1"/>
          <p:nvPr/>
        </p:nvSpPr>
        <p:spPr>
          <a:xfrm>
            <a:off x="710529" y="33562110"/>
            <a:ext cx="11652356" cy="3139321"/>
          </a:xfrm>
          <a:prstGeom prst="rect">
            <a:avLst/>
          </a:prstGeom>
          <a:noFill/>
        </p:spPr>
        <p:txBody>
          <a:bodyPr wrap="square" rtlCol="0">
            <a:spAutoFit/>
          </a:bodyPr>
          <a:lstStyle/>
          <a:p>
            <a:r>
              <a:rPr kumimoji="1" lang="ja-JP" altLang="en-US" sz="2200" dirty="0">
                <a:latin typeface="メイリオ" panose="020B0604030504040204" pitchFamily="50" charset="-128"/>
                <a:ea typeface="メイリオ" panose="020B0604030504040204" pitchFamily="50" charset="-128"/>
              </a:rPr>
              <a:t>　メダカ属の卵形成では濾胞細胞の一部が付着糸を形成して卵殻に付与する。また、卵を取り囲む濾胞細胞が卵殻の上を「這う」ことにより濾胞内で卵を回転させ、長い付着糸は絡まることなく一方向にたたまれている（そのため全ての付着毛と付着糸が同じ方向（進行方向と逆）に向いて倒れている）。</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eversi</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のプラグ様構造は腹腔壁の表皮細胞が</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Epithelial-Mesenchymal Transition (EMT</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）を起こして間充織細胞化して</a:t>
            </a:r>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付着糸の束に移入することによって形成される（</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Schüller</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et al., 2022</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ではプラグ様構造に</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2</a:t>
            </a:r>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種類の間質細胞</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EC1</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EC2</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a:t>
            </a:r>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の存在が報告されており、</a:t>
            </a:r>
            <a:r>
              <a:rPr kumimoji="1" lang="en-US" altLang="ja-JP" sz="2200" dirty="0" err="1">
                <a:latin typeface="メイリオ" panose="020B0604030504040204" pitchFamily="50" charset="-128"/>
                <a:ea typeface="メイリオ" panose="020B0604030504040204" pitchFamily="50" charset="-128"/>
              </a:rPr>
              <a:t>EC1</a:t>
            </a:r>
            <a:r>
              <a:rPr kumimoji="1" lang="en-US" altLang="ja-JP" sz="2200" dirty="0">
                <a:latin typeface="メイリオ" panose="020B0604030504040204" pitchFamily="50" charset="-128"/>
                <a:ea typeface="メイリオ" panose="020B0604030504040204" pitchFamily="50" charset="-128"/>
              </a:rPr>
              <a:t> </a:t>
            </a:r>
            <a:r>
              <a:rPr kumimoji="1" lang="ja-JP" altLang="en-US" sz="2200" dirty="0">
                <a:latin typeface="メイリオ" panose="020B0604030504040204" pitchFamily="50" charset="-128"/>
                <a:ea typeface="メイリオ" panose="020B0604030504040204" pitchFamily="50" charset="-128"/>
              </a:rPr>
              <a:t>は </a:t>
            </a:r>
            <a:r>
              <a:rPr kumimoji="1" lang="en-US" altLang="ja-JP" sz="2200" dirty="0">
                <a:latin typeface="メイリオ" panose="020B0604030504040204" pitchFamily="50" charset="-128"/>
                <a:ea typeface="メイリオ" panose="020B0604030504040204" pitchFamily="50" charset="-128"/>
              </a:rPr>
              <a:t>cumulus cell </a:t>
            </a:r>
            <a:r>
              <a:rPr kumimoji="1" lang="ja-JP" altLang="en-US" sz="2200" dirty="0">
                <a:latin typeface="メイリオ" panose="020B0604030504040204" pitchFamily="50" charset="-128"/>
                <a:ea typeface="メイリオ" panose="020B0604030504040204" pitchFamily="50" charset="-128"/>
              </a:rPr>
              <a:t>（卵丘細胞、哺乳類の濾胞細胞）に、</a:t>
            </a:r>
            <a:r>
              <a:rPr kumimoji="1" lang="en-US" altLang="ja-JP" sz="2200" dirty="0" err="1">
                <a:latin typeface="メイリオ" panose="020B0604030504040204" pitchFamily="50" charset="-128"/>
                <a:ea typeface="メイリオ" panose="020B0604030504040204" pitchFamily="50" charset="-128"/>
              </a:rPr>
              <a:t>EC2</a:t>
            </a:r>
            <a:r>
              <a:rPr kumimoji="1" lang="en-US" altLang="ja-JP" sz="2200" dirty="0">
                <a:latin typeface="メイリオ" panose="020B0604030504040204" pitchFamily="50" charset="-128"/>
                <a:ea typeface="メイリオ" panose="020B0604030504040204" pitchFamily="50" charset="-128"/>
              </a:rPr>
              <a:t> </a:t>
            </a:r>
            <a:r>
              <a:rPr kumimoji="1" lang="ja-JP" altLang="en-US" sz="2200" dirty="0">
                <a:latin typeface="メイリオ" panose="020B0604030504040204" pitchFamily="50" charset="-128"/>
                <a:ea typeface="メイリオ" panose="020B0604030504040204" pitchFamily="50" charset="-128"/>
              </a:rPr>
              <a:t>は </a:t>
            </a:r>
            <a:r>
              <a:rPr kumimoji="1" lang="en-US" altLang="ja-JP" sz="2200" dirty="0">
                <a:latin typeface="メイリオ" panose="020B0604030504040204" pitchFamily="50" charset="-128"/>
                <a:ea typeface="メイリオ" panose="020B0604030504040204" pitchFamily="50" charset="-128"/>
              </a:rPr>
              <a:t>mesenchymal stromal cell</a:t>
            </a:r>
            <a:r>
              <a:rPr kumimoji="1" lang="ja-JP" altLang="en-US" sz="2200" dirty="0">
                <a:latin typeface="メイリオ" panose="020B0604030504040204" pitchFamily="50" charset="-128"/>
                <a:ea typeface="メイリオ" panose="020B0604030504040204" pitchFamily="50" charset="-128"/>
              </a:rPr>
              <a:t>（</a:t>
            </a:r>
            <a:r>
              <a:rPr kumimoji="1" lang="en-US" altLang="ja-JP" sz="2200" dirty="0">
                <a:latin typeface="メイリオ" panose="020B0604030504040204" pitchFamily="50" charset="-128"/>
                <a:ea typeface="メイリオ" panose="020B0604030504040204" pitchFamily="50" charset="-128"/>
              </a:rPr>
              <a:t>mesenchymal stem cell, </a:t>
            </a:r>
            <a:r>
              <a:rPr kumimoji="1" lang="ja-JP" altLang="en-US" sz="2200" dirty="0">
                <a:latin typeface="メイリオ" panose="020B0604030504040204" pitchFamily="50" charset="-128"/>
                <a:ea typeface="メイリオ" panose="020B0604030504040204" pitchFamily="50" charset="-128"/>
              </a:rPr>
              <a:t>間充織細胞）に電顕像が似ている（</a:t>
            </a:r>
            <a:r>
              <a:rPr kumimoji="1" lang="en-US" altLang="ja-JP" sz="2200" dirty="0">
                <a:latin typeface="メイリオ" panose="020B0604030504040204" pitchFamily="50" charset="-128"/>
                <a:ea typeface="メイリオ" panose="020B0604030504040204" pitchFamily="50" charset="-128"/>
              </a:rPr>
              <a:t>Iwamatsu et al., 2008</a:t>
            </a:r>
            <a:r>
              <a:rPr kumimoji="1" lang="ja-JP" altLang="en-US" sz="2200" dirty="0">
                <a:latin typeface="メイリオ" panose="020B0604030504040204" pitchFamily="50" charset="-128"/>
                <a:ea typeface="メイリオ" panose="020B0604030504040204" pitchFamily="50" charset="-128"/>
              </a:rPr>
              <a:t>）。</a:t>
            </a:r>
          </a:p>
        </p:txBody>
      </p:sp>
      <p:pic>
        <p:nvPicPr>
          <p:cNvPr id="1080" name="図 1079">
            <a:extLst>
              <a:ext uri="{FF2B5EF4-FFF2-40B4-BE49-F238E27FC236}">
                <a16:creationId xmlns:a16="http://schemas.microsoft.com/office/drawing/2014/main" id="{D3B8FA4E-6F0C-DCD3-9376-AC0C5927B2D3}"/>
              </a:ext>
            </a:extLst>
          </p:cNvPr>
          <p:cNvPicPr>
            <a:picLocks noChangeAspect="1"/>
          </p:cNvPicPr>
          <p:nvPr/>
        </p:nvPicPr>
        <p:blipFill>
          <a:blip r:embed="rId24"/>
          <a:stretch>
            <a:fillRect/>
          </a:stretch>
        </p:blipFill>
        <p:spPr>
          <a:xfrm>
            <a:off x="6361853" y="36691196"/>
            <a:ext cx="3438049" cy="3578206"/>
          </a:xfrm>
          <a:prstGeom prst="rect">
            <a:avLst/>
          </a:prstGeom>
        </p:spPr>
      </p:pic>
      <p:sp>
        <p:nvSpPr>
          <p:cNvPr id="2" name="テキスト ボックス 1">
            <a:extLst>
              <a:ext uri="{FF2B5EF4-FFF2-40B4-BE49-F238E27FC236}">
                <a16:creationId xmlns:a16="http://schemas.microsoft.com/office/drawing/2014/main" id="{3A55BAB1-4C9B-0822-6A5A-4E39746B98EC}"/>
              </a:ext>
            </a:extLst>
          </p:cNvPr>
          <p:cNvSpPr txBox="1"/>
          <p:nvPr/>
        </p:nvSpPr>
        <p:spPr>
          <a:xfrm>
            <a:off x="23351120" y="20235780"/>
            <a:ext cx="6189930" cy="1200329"/>
          </a:xfrm>
          <a:prstGeom prst="rect">
            <a:avLst/>
          </a:prstGeom>
          <a:noFill/>
          <a:ln>
            <a:noFill/>
          </a:ln>
        </p:spPr>
        <p:txBody>
          <a:bodyPr wrap="square" rtlCol="0">
            <a:spAutoFit/>
          </a:bodyPr>
          <a:lstStyle/>
          <a:p>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　腹びれ保育するメダカのメスの抱卵中は、</a:t>
            </a:r>
            <a:r>
              <a:rPr kumimoji="1" lang="en-US" altLang="ja-JP" sz="2400" kern="50" dirty="0">
                <a:latin typeface="メイリオ" panose="020B0604030504040204" pitchFamily="50" charset="-128"/>
                <a:ea typeface="メイリオ" panose="020B0604030504040204" pitchFamily="50" charset="-128"/>
                <a:cs typeface="Century" panose="02040604050505020304" pitchFamily="18" charset="0"/>
              </a:rPr>
              <a:t>11-Kt </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の作用によって卵成熟・排卵が抑制されている可能性が示唆された。</a:t>
            </a:r>
            <a:r>
              <a:rPr kumimoji="1" lang="en-US" altLang="ja-JP" sz="2400" kern="50" dirty="0">
                <a:latin typeface="メイリオ" panose="020B0604030504040204" pitchFamily="50" charset="-128"/>
                <a:ea typeface="メイリオ" panose="020B0604030504040204" pitchFamily="50" charset="-128"/>
                <a:cs typeface="Century" panose="02040604050505020304" pitchFamily="18" charset="0"/>
              </a:rPr>
              <a:t>  </a:t>
            </a:r>
            <a:endPar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endParaRPr>
          </a:p>
        </p:txBody>
      </p:sp>
      <p:sp>
        <p:nvSpPr>
          <p:cNvPr id="24" name="テキスト ボックス 23">
            <a:extLst>
              <a:ext uri="{FF2B5EF4-FFF2-40B4-BE49-F238E27FC236}">
                <a16:creationId xmlns:a16="http://schemas.microsoft.com/office/drawing/2014/main" id="{B842F5C5-BAA6-35C0-6034-C8A34F35B848}"/>
              </a:ext>
            </a:extLst>
          </p:cNvPr>
          <p:cNvSpPr txBox="1"/>
          <p:nvPr/>
        </p:nvSpPr>
        <p:spPr>
          <a:xfrm>
            <a:off x="668809" y="29557421"/>
            <a:ext cx="18735917" cy="1569660"/>
          </a:xfrm>
          <a:prstGeom prst="rect">
            <a:avLst/>
          </a:prstGeom>
          <a:noFill/>
        </p:spPr>
        <p:txBody>
          <a:bodyPr wrap="square" rtlCol="0">
            <a:spAutoFit/>
          </a:bodyPr>
          <a:lstStyle/>
          <a:p>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　抗体染色によって </a:t>
            </a:r>
            <a:r>
              <a:rPr kumimoji="1" lang="en-US" altLang="ja-JP" sz="2400" kern="50" dirty="0">
                <a:latin typeface="メイリオ" panose="020B0604030504040204" pitchFamily="50" charset="-128"/>
                <a:ea typeface="メイリオ" panose="020B0604030504040204" pitchFamily="50" charset="-128"/>
                <a:cs typeface="Century" panose="02040604050505020304" pitchFamily="18" charset="0"/>
              </a:rPr>
              <a:t>11-Kt</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 を産生している細胞を探索した結果、</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抱卵中の </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eversi</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のメス</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卵巣内に残存する未成熟卵を取り囲む濾胞細胞に陽性シグナルが認められた。</a:t>
            </a:r>
            <a:r>
              <a:rPr lang="en-US" altLang="ja-JP" sz="2400" i="1" dirty="0">
                <a:latin typeface="メイリオ" panose="020B0604030504040204" pitchFamily="50" charset="-128"/>
                <a:ea typeface="メイリオ" panose="020B0604030504040204" pitchFamily="50" charset="-128"/>
              </a:rPr>
              <a:t> O. </a:t>
            </a:r>
            <a:r>
              <a:rPr lang="en-US" altLang="ja-JP" sz="2400" i="1" dirty="0" err="1">
                <a:latin typeface="メイリオ" panose="020B0604030504040204" pitchFamily="50" charset="-128"/>
                <a:ea typeface="メイリオ" panose="020B0604030504040204" pitchFamily="50" charset="-128"/>
              </a:rPr>
              <a:t>dopingdopinggensis</a:t>
            </a:r>
            <a:r>
              <a:rPr lang="en-US" altLang="ja-JP" sz="2400" i="1" dirty="0">
                <a:latin typeface="メイリオ" panose="020B0604030504040204" pitchFamily="50" charset="-128"/>
                <a:ea typeface="メイリオ" panose="020B0604030504040204" pitchFamily="50" charset="-128"/>
              </a:rPr>
              <a:t> </a:t>
            </a:r>
            <a:r>
              <a:rPr lang="ja-JP" altLang="en-US" sz="2400" i="1" dirty="0">
                <a:latin typeface="メイリオ" panose="020B0604030504040204" pitchFamily="50" charset="-128"/>
                <a:ea typeface="メイリオ" panose="020B0604030504040204" pitchFamily="50" charset="-128"/>
              </a:rPr>
              <a:t>の濾胞細胞は陰性であった。</a:t>
            </a:r>
            <a:r>
              <a:rPr kumimoji="1" lang="ja-JP" altLang="en-US" sz="2400" i="1" kern="50" dirty="0">
                <a:latin typeface="メイリオ" panose="020B0604030504040204" pitchFamily="50" charset="-128"/>
                <a:ea typeface="メイリオ" panose="020B0604030504040204" pitchFamily="50" charset="-128"/>
              </a:rPr>
              <a:t>一方</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 Testosterone</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から </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11-Kt </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を生合成する</a:t>
            </a:r>
            <a:r>
              <a:rPr lang="el-GR" altLang="ja-JP" sz="2400" kern="50" dirty="0">
                <a:latin typeface="メイリオ" panose="020B0604030504040204" pitchFamily="50" charset="-128"/>
                <a:ea typeface="メイリオ" panose="020B0604030504040204" pitchFamily="50" charset="-128"/>
                <a:cs typeface="Century" panose="02040604050505020304" pitchFamily="18" charset="0"/>
              </a:rPr>
              <a:t>11β-</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水酸化酵素（</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11</a:t>
            </a:r>
            <a:r>
              <a:rPr lang="el-GR" altLang="ja-JP" sz="2400" kern="50" dirty="0">
                <a:latin typeface="メイリオ" panose="020B0604030504040204" pitchFamily="50" charset="-128"/>
                <a:ea typeface="メイリオ" panose="020B0604030504040204" pitchFamily="50" charset="-128"/>
                <a:cs typeface="Century" panose="02040604050505020304" pitchFamily="18" charset="0"/>
              </a:rPr>
              <a:t>β</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）および </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testosterone </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から </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estradiol-17β </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を生合成するアロマターゼは</a:t>
            </a:r>
            <a:r>
              <a:rPr lang="en-US" altLang="ja-JP" sz="2400" kern="50" dirty="0">
                <a:latin typeface="メイリオ" panose="020B0604030504040204" pitchFamily="50" charset="-128"/>
                <a:ea typeface="メイリオ" panose="020B0604030504040204" pitchFamily="50" charset="-128"/>
                <a:cs typeface="Century" panose="02040604050505020304" pitchFamily="18" charset="0"/>
              </a:rPr>
              <a:t>3</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種全ての濾胞細胞が陽性であった。抱卵中の </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eversi</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 </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のメスの</a:t>
            </a:r>
            <a:r>
              <a:rPr lang="ja-JP" altLang="en-US" sz="2400" kern="50" dirty="0">
                <a:latin typeface="メイリオ" panose="020B0604030504040204" pitchFamily="50" charset="-128"/>
                <a:ea typeface="メイリオ" panose="020B0604030504040204" pitchFamily="50" charset="-128"/>
                <a:cs typeface="Century" panose="02040604050505020304" pitchFamily="18" charset="0"/>
              </a:rPr>
              <a:t>輸卵管後端の腹腔内に形成</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されるプラグ</a:t>
            </a:r>
            <a:r>
              <a:rPr kumimoji="1"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様構造</a:t>
            </a:r>
            <a:r>
              <a:rPr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は全て陰性であった。</a:t>
            </a:r>
            <a:endPar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endParaRPr>
          </a:p>
        </p:txBody>
      </p:sp>
      <p:sp>
        <p:nvSpPr>
          <p:cNvPr id="40" name="テキスト ボックス 39">
            <a:extLst>
              <a:ext uri="{FF2B5EF4-FFF2-40B4-BE49-F238E27FC236}">
                <a16:creationId xmlns:a16="http://schemas.microsoft.com/office/drawing/2014/main" id="{FF50FCF1-11FC-01F8-524C-3B9B4D0BBF24}"/>
              </a:ext>
            </a:extLst>
          </p:cNvPr>
          <p:cNvSpPr txBox="1"/>
          <p:nvPr/>
        </p:nvSpPr>
        <p:spPr>
          <a:xfrm>
            <a:off x="175788" y="25374454"/>
            <a:ext cx="1403403" cy="307777"/>
          </a:xfrm>
          <a:prstGeom prst="rect">
            <a:avLst/>
          </a:prstGeom>
          <a:noFill/>
        </p:spPr>
        <p:txBody>
          <a:bodyPr wrap="square" rtlCol="0">
            <a:spAutoFit/>
          </a:bodyPr>
          <a:lstStyle/>
          <a:p>
            <a:r>
              <a:rPr kumimoji="1" lang="en-US" altLang="ja-JP" sz="1400" b="1" kern="50" dirty="0">
                <a:latin typeface="メイリオ" panose="020B0604030504040204" pitchFamily="50" charset="-128"/>
                <a:ea typeface="メイリオ" panose="020B0604030504040204" pitchFamily="50" charset="-128"/>
              </a:rPr>
              <a:t>11β</a:t>
            </a:r>
            <a:endParaRPr kumimoji="1" lang="ja-JP" altLang="en-US" sz="1400" b="1" dirty="0"/>
          </a:p>
        </p:txBody>
      </p:sp>
      <p:sp>
        <p:nvSpPr>
          <p:cNvPr id="1073" name="テキスト ボックス 1072">
            <a:extLst>
              <a:ext uri="{FF2B5EF4-FFF2-40B4-BE49-F238E27FC236}">
                <a16:creationId xmlns:a16="http://schemas.microsoft.com/office/drawing/2014/main" id="{F97B6F02-E8F7-E8B2-217C-01ABDFF8A04F}"/>
              </a:ext>
            </a:extLst>
          </p:cNvPr>
          <p:cNvSpPr txBox="1"/>
          <p:nvPr/>
        </p:nvSpPr>
        <p:spPr>
          <a:xfrm>
            <a:off x="64289" y="27352161"/>
            <a:ext cx="813200" cy="523220"/>
          </a:xfrm>
          <a:prstGeom prst="rect">
            <a:avLst/>
          </a:prstGeom>
          <a:no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アロマ</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dirty="0">
                <a:latin typeface="メイリオ" panose="020B0604030504040204" pitchFamily="50" charset="-128"/>
                <a:ea typeface="メイリオ" panose="020B0604030504040204" pitchFamily="50" charset="-128"/>
              </a:rPr>
              <a:t>ターゼ</a:t>
            </a:r>
          </a:p>
        </p:txBody>
      </p:sp>
      <p:sp>
        <p:nvSpPr>
          <p:cNvPr id="1079" name="テキスト ボックス 1078">
            <a:extLst>
              <a:ext uri="{FF2B5EF4-FFF2-40B4-BE49-F238E27FC236}">
                <a16:creationId xmlns:a16="http://schemas.microsoft.com/office/drawing/2014/main" id="{587C843B-EF60-4A30-EE09-70F9BF6FAF59}"/>
              </a:ext>
            </a:extLst>
          </p:cNvPr>
          <p:cNvSpPr txBox="1"/>
          <p:nvPr/>
        </p:nvSpPr>
        <p:spPr>
          <a:xfrm>
            <a:off x="47046" y="23483004"/>
            <a:ext cx="1326965" cy="307777"/>
          </a:xfrm>
          <a:prstGeom prst="rect">
            <a:avLst/>
          </a:prstGeom>
          <a:noFill/>
        </p:spPr>
        <p:txBody>
          <a:bodyPr wrap="square" rtlCol="0">
            <a:spAutoFit/>
          </a:bodyPr>
          <a:lstStyle/>
          <a:p>
            <a:r>
              <a:rPr lang="en-US" altLang="ja-JP" sz="1400" b="1" kern="50" dirty="0">
                <a:latin typeface="メイリオ" panose="020B0604030504040204" pitchFamily="50" charset="-128"/>
                <a:ea typeface="メイリオ" panose="020B0604030504040204" pitchFamily="50" charset="-128"/>
                <a:cs typeface="Century" panose="02040604050505020304" pitchFamily="18" charset="0"/>
              </a:rPr>
              <a:t>11-Kt</a:t>
            </a:r>
            <a:endParaRPr kumimoji="1" lang="en-US" altLang="ja-JP" sz="1400" b="1" kern="50" dirty="0">
              <a:latin typeface="メイリオ" panose="020B0604030504040204" pitchFamily="50" charset="-128"/>
              <a:ea typeface="メイリオ" panose="020B0604030504040204" pitchFamily="50" charset="-128"/>
            </a:endParaRPr>
          </a:p>
        </p:txBody>
      </p:sp>
      <p:pic>
        <p:nvPicPr>
          <p:cNvPr id="1081" name="図 1080">
            <a:extLst>
              <a:ext uri="{FF2B5EF4-FFF2-40B4-BE49-F238E27FC236}">
                <a16:creationId xmlns:a16="http://schemas.microsoft.com/office/drawing/2014/main" id="{0B994927-053C-1EB0-C00F-FD48F2B16444}"/>
              </a:ext>
            </a:extLst>
          </p:cNvPr>
          <p:cNvPicPr>
            <a:picLocks noChangeAspect="1"/>
          </p:cNvPicPr>
          <p:nvPr/>
        </p:nvPicPr>
        <p:blipFill>
          <a:blip r:embed="rId25"/>
          <a:stretch>
            <a:fillRect/>
          </a:stretch>
        </p:blipFill>
        <p:spPr>
          <a:xfrm>
            <a:off x="822828" y="26679823"/>
            <a:ext cx="2481318" cy="1860989"/>
          </a:xfrm>
          <a:prstGeom prst="rect">
            <a:avLst/>
          </a:prstGeom>
        </p:spPr>
      </p:pic>
      <p:pic>
        <p:nvPicPr>
          <p:cNvPr id="1085" name="図 1084">
            <a:extLst>
              <a:ext uri="{FF2B5EF4-FFF2-40B4-BE49-F238E27FC236}">
                <a16:creationId xmlns:a16="http://schemas.microsoft.com/office/drawing/2014/main" id="{B2CCBA4C-4F0D-8112-8984-FD9827AEFDB4}"/>
              </a:ext>
            </a:extLst>
          </p:cNvPr>
          <p:cNvPicPr>
            <a:picLocks noChangeAspect="1"/>
          </p:cNvPicPr>
          <p:nvPr/>
        </p:nvPicPr>
        <p:blipFill>
          <a:blip r:embed="rId26"/>
          <a:stretch>
            <a:fillRect/>
          </a:stretch>
        </p:blipFill>
        <p:spPr>
          <a:xfrm>
            <a:off x="3393191" y="26679823"/>
            <a:ext cx="2490527" cy="1867895"/>
          </a:xfrm>
          <a:prstGeom prst="rect">
            <a:avLst/>
          </a:prstGeom>
        </p:spPr>
      </p:pic>
      <p:pic>
        <p:nvPicPr>
          <p:cNvPr id="1087" name="図 1086">
            <a:extLst>
              <a:ext uri="{FF2B5EF4-FFF2-40B4-BE49-F238E27FC236}">
                <a16:creationId xmlns:a16="http://schemas.microsoft.com/office/drawing/2014/main" id="{9A8BE25B-6436-92CB-0EF5-32CED2EDAEA1}"/>
              </a:ext>
            </a:extLst>
          </p:cNvPr>
          <p:cNvPicPr>
            <a:picLocks noChangeAspect="1"/>
          </p:cNvPicPr>
          <p:nvPr/>
        </p:nvPicPr>
        <p:blipFill>
          <a:blip r:embed="rId27"/>
          <a:stretch>
            <a:fillRect/>
          </a:stretch>
        </p:blipFill>
        <p:spPr>
          <a:xfrm>
            <a:off x="5972763" y="26679823"/>
            <a:ext cx="2481318" cy="1860988"/>
          </a:xfrm>
          <a:prstGeom prst="rect">
            <a:avLst/>
          </a:prstGeom>
        </p:spPr>
      </p:pic>
      <p:pic>
        <p:nvPicPr>
          <p:cNvPr id="1084" name="図 1083">
            <a:extLst>
              <a:ext uri="{FF2B5EF4-FFF2-40B4-BE49-F238E27FC236}">
                <a16:creationId xmlns:a16="http://schemas.microsoft.com/office/drawing/2014/main" id="{BA676C9C-EFF7-F26D-8722-B0A9EDC6C3DA}"/>
              </a:ext>
            </a:extLst>
          </p:cNvPr>
          <p:cNvPicPr>
            <a:picLocks noChangeAspect="1"/>
          </p:cNvPicPr>
          <p:nvPr/>
        </p:nvPicPr>
        <p:blipFill>
          <a:blip r:embed="rId28"/>
          <a:stretch>
            <a:fillRect/>
          </a:stretch>
        </p:blipFill>
        <p:spPr>
          <a:xfrm>
            <a:off x="822828" y="24680826"/>
            <a:ext cx="2490525" cy="1867894"/>
          </a:xfrm>
          <a:prstGeom prst="rect">
            <a:avLst/>
          </a:prstGeom>
        </p:spPr>
      </p:pic>
      <p:pic>
        <p:nvPicPr>
          <p:cNvPr id="1086" name="図 1085">
            <a:extLst>
              <a:ext uri="{FF2B5EF4-FFF2-40B4-BE49-F238E27FC236}">
                <a16:creationId xmlns:a16="http://schemas.microsoft.com/office/drawing/2014/main" id="{B4617BC8-9C58-DEAE-50D4-9288EFB96CC1}"/>
              </a:ext>
            </a:extLst>
          </p:cNvPr>
          <p:cNvPicPr>
            <a:picLocks noChangeAspect="1"/>
          </p:cNvPicPr>
          <p:nvPr/>
        </p:nvPicPr>
        <p:blipFill>
          <a:blip r:embed="rId29"/>
          <a:stretch>
            <a:fillRect/>
          </a:stretch>
        </p:blipFill>
        <p:spPr>
          <a:xfrm>
            <a:off x="3393191" y="24680826"/>
            <a:ext cx="2481317" cy="1860988"/>
          </a:xfrm>
          <a:prstGeom prst="rect">
            <a:avLst/>
          </a:prstGeom>
        </p:spPr>
      </p:pic>
      <p:pic>
        <p:nvPicPr>
          <p:cNvPr id="1088" name="図 1087">
            <a:extLst>
              <a:ext uri="{FF2B5EF4-FFF2-40B4-BE49-F238E27FC236}">
                <a16:creationId xmlns:a16="http://schemas.microsoft.com/office/drawing/2014/main" id="{513B8625-B1CA-07B1-57AE-CB93C1900594}"/>
              </a:ext>
            </a:extLst>
          </p:cNvPr>
          <p:cNvPicPr>
            <a:picLocks noChangeAspect="1"/>
          </p:cNvPicPr>
          <p:nvPr/>
        </p:nvPicPr>
        <p:blipFill>
          <a:blip r:embed="rId30"/>
          <a:stretch>
            <a:fillRect/>
          </a:stretch>
        </p:blipFill>
        <p:spPr>
          <a:xfrm>
            <a:off x="5972763" y="24680826"/>
            <a:ext cx="2490525" cy="1867894"/>
          </a:xfrm>
          <a:prstGeom prst="rect">
            <a:avLst/>
          </a:prstGeom>
        </p:spPr>
      </p:pic>
      <p:pic>
        <p:nvPicPr>
          <p:cNvPr id="1089" name="図 1088">
            <a:extLst>
              <a:ext uri="{FF2B5EF4-FFF2-40B4-BE49-F238E27FC236}">
                <a16:creationId xmlns:a16="http://schemas.microsoft.com/office/drawing/2014/main" id="{CFD88545-776C-A0DF-456C-C25261490E60}"/>
              </a:ext>
            </a:extLst>
          </p:cNvPr>
          <p:cNvPicPr>
            <a:picLocks noChangeAspect="1"/>
          </p:cNvPicPr>
          <p:nvPr/>
        </p:nvPicPr>
        <p:blipFill>
          <a:blip r:embed="rId31"/>
          <a:stretch>
            <a:fillRect/>
          </a:stretch>
        </p:blipFill>
        <p:spPr>
          <a:xfrm>
            <a:off x="822828" y="22681829"/>
            <a:ext cx="2481317" cy="1860988"/>
          </a:xfrm>
          <a:prstGeom prst="rect">
            <a:avLst/>
          </a:prstGeom>
        </p:spPr>
      </p:pic>
      <p:pic>
        <p:nvPicPr>
          <p:cNvPr id="1090" name="図 1089">
            <a:extLst>
              <a:ext uri="{FF2B5EF4-FFF2-40B4-BE49-F238E27FC236}">
                <a16:creationId xmlns:a16="http://schemas.microsoft.com/office/drawing/2014/main" id="{AC394B94-F958-1FAE-6079-A48D3F0F3023}"/>
              </a:ext>
            </a:extLst>
          </p:cNvPr>
          <p:cNvPicPr>
            <a:picLocks noChangeAspect="1"/>
          </p:cNvPicPr>
          <p:nvPr/>
        </p:nvPicPr>
        <p:blipFill>
          <a:blip r:embed="rId32"/>
          <a:stretch>
            <a:fillRect/>
          </a:stretch>
        </p:blipFill>
        <p:spPr>
          <a:xfrm>
            <a:off x="3393191" y="22681829"/>
            <a:ext cx="2490525" cy="1867894"/>
          </a:xfrm>
          <a:prstGeom prst="rect">
            <a:avLst/>
          </a:prstGeom>
        </p:spPr>
      </p:pic>
      <p:pic>
        <p:nvPicPr>
          <p:cNvPr id="1092" name="図 1091">
            <a:extLst>
              <a:ext uri="{FF2B5EF4-FFF2-40B4-BE49-F238E27FC236}">
                <a16:creationId xmlns:a16="http://schemas.microsoft.com/office/drawing/2014/main" id="{D3DAAE96-8B15-F610-A333-709BC2FAE9C3}"/>
              </a:ext>
            </a:extLst>
          </p:cNvPr>
          <p:cNvPicPr>
            <a:picLocks noChangeAspect="1"/>
          </p:cNvPicPr>
          <p:nvPr/>
        </p:nvPicPr>
        <p:blipFill>
          <a:blip r:embed="rId33"/>
          <a:stretch>
            <a:fillRect/>
          </a:stretch>
        </p:blipFill>
        <p:spPr>
          <a:xfrm>
            <a:off x="5972763" y="22681829"/>
            <a:ext cx="2473997" cy="1855498"/>
          </a:xfrm>
          <a:prstGeom prst="rect">
            <a:avLst/>
          </a:prstGeom>
        </p:spPr>
      </p:pic>
      <p:pic>
        <p:nvPicPr>
          <p:cNvPr id="1100" name="図 1099">
            <a:extLst>
              <a:ext uri="{FF2B5EF4-FFF2-40B4-BE49-F238E27FC236}">
                <a16:creationId xmlns:a16="http://schemas.microsoft.com/office/drawing/2014/main" id="{E241F233-F070-BF76-7BC2-7929446AF755}"/>
              </a:ext>
            </a:extLst>
          </p:cNvPr>
          <p:cNvPicPr>
            <a:picLocks noChangeAspect="1"/>
          </p:cNvPicPr>
          <p:nvPr/>
        </p:nvPicPr>
        <p:blipFill>
          <a:blip r:embed="rId34"/>
          <a:stretch>
            <a:fillRect/>
          </a:stretch>
        </p:blipFill>
        <p:spPr>
          <a:xfrm>
            <a:off x="8760332" y="26679823"/>
            <a:ext cx="2481319" cy="1860989"/>
          </a:xfrm>
          <a:prstGeom prst="rect">
            <a:avLst/>
          </a:prstGeom>
        </p:spPr>
      </p:pic>
      <p:pic>
        <p:nvPicPr>
          <p:cNvPr id="1101" name="図 1100">
            <a:extLst>
              <a:ext uri="{FF2B5EF4-FFF2-40B4-BE49-F238E27FC236}">
                <a16:creationId xmlns:a16="http://schemas.microsoft.com/office/drawing/2014/main" id="{ED6F47E0-0092-FA25-B2D7-6510558FF5DD}"/>
              </a:ext>
            </a:extLst>
          </p:cNvPr>
          <p:cNvPicPr>
            <a:picLocks noChangeAspect="1"/>
          </p:cNvPicPr>
          <p:nvPr/>
        </p:nvPicPr>
        <p:blipFill>
          <a:blip r:embed="rId35"/>
          <a:stretch>
            <a:fillRect/>
          </a:stretch>
        </p:blipFill>
        <p:spPr>
          <a:xfrm>
            <a:off x="8760332" y="24680826"/>
            <a:ext cx="2504257" cy="1878192"/>
          </a:xfrm>
          <a:prstGeom prst="rect">
            <a:avLst/>
          </a:prstGeom>
        </p:spPr>
      </p:pic>
      <p:pic>
        <p:nvPicPr>
          <p:cNvPr id="1102" name="図 1101">
            <a:extLst>
              <a:ext uri="{FF2B5EF4-FFF2-40B4-BE49-F238E27FC236}">
                <a16:creationId xmlns:a16="http://schemas.microsoft.com/office/drawing/2014/main" id="{7D86EACA-F1C5-AB07-F2E4-52DD34422ADC}"/>
              </a:ext>
            </a:extLst>
          </p:cNvPr>
          <p:cNvPicPr>
            <a:picLocks noChangeAspect="1"/>
          </p:cNvPicPr>
          <p:nvPr/>
        </p:nvPicPr>
        <p:blipFill>
          <a:blip r:embed="rId36"/>
          <a:stretch>
            <a:fillRect/>
          </a:stretch>
        </p:blipFill>
        <p:spPr>
          <a:xfrm>
            <a:off x="11339900" y="26679823"/>
            <a:ext cx="2490524" cy="1867893"/>
          </a:xfrm>
          <a:prstGeom prst="rect">
            <a:avLst/>
          </a:prstGeom>
        </p:spPr>
      </p:pic>
      <p:pic>
        <p:nvPicPr>
          <p:cNvPr id="1103" name="図 1102">
            <a:extLst>
              <a:ext uri="{FF2B5EF4-FFF2-40B4-BE49-F238E27FC236}">
                <a16:creationId xmlns:a16="http://schemas.microsoft.com/office/drawing/2014/main" id="{210B724F-5CD0-E13A-FAF7-4CED1373F9D3}"/>
              </a:ext>
            </a:extLst>
          </p:cNvPr>
          <p:cNvPicPr>
            <a:picLocks noChangeAspect="1"/>
          </p:cNvPicPr>
          <p:nvPr/>
        </p:nvPicPr>
        <p:blipFill>
          <a:blip r:embed="rId37"/>
          <a:stretch>
            <a:fillRect/>
          </a:stretch>
        </p:blipFill>
        <p:spPr>
          <a:xfrm>
            <a:off x="11339900" y="24680826"/>
            <a:ext cx="2490524" cy="1867893"/>
          </a:xfrm>
          <a:prstGeom prst="rect">
            <a:avLst/>
          </a:prstGeom>
        </p:spPr>
      </p:pic>
      <p:pic>
        <p:nvPicPr>
          <p:cNvPr id="1104" name="図 1103">
            <a:extLst>
              <a:ext uri="{FF2B5EF4-FFF2-40B4-BE49-F238E27FC236}">
                <a16:creationId xmlns:a16="http://schemas.microsoft.com/office/drawing/2014/main" id="{4D7A05E9-1B42-18FB-2FF8-AF562A664532}"/>
              </a:ext>
            </a:extLst>
          </p:cNvPr>
          <p:cNvPicPr>
            <a:picLocks noChangeAspect="1"/>
          </p:cNvPicPr>
          <p:nvPr/>
        </p:nvPicPr>
        <p:blipFill>
          <a:blip r:embed="rId38"/>
          <a:stretch>
            <a:fillRect/>
          </a:stretch>
        </p:blipFill>
        <p:spPr>
          <a:xfrm>
            <a:off x="8760332" y="22681829"/>
            <a:ext cx="2490524" cy="1867893"/>
          </a:xfrm>
          <a:prstGeom prst="rect">
            <a:avLst/>
          </a:prstGeom>
        </p:spPr>
      </p:pic>
      <p:pic>
        <p:nvPicPr>
          <p:cNvPr id="1105" name="図 1104">
            <a:extLst>
              <a:ext uri="{FF2B5EF4-FFF2-40B4-BE49-F238E27FC236}">
                <a16:creationId xmlns:a16="http://schemas.microsoft.com/office/drawing/2014/main" id="{4FCA62BD-947B-48F6-FAB6-FE431F927B8E}"/>
              </a:ext>
            </a:extLst>
          </p:cNvPr>
          <p:cNvPicPr>
            <a:picLocks noChangeAspect="1"/>
          </p:cNvPicPr>
          <p:nvPr/>
        </p:nvPicPr>
        <p:blipFill>
          <a:blip r:embed="rId39"/>
          <a:stretch>
            <a:fillRect/>
          </a:stretch>
        </p:blipFill>
        <p:spPr>
          <a:xfrm>
            <a:off x="11339900" y="22681829"/>
            <a:ext cx="2504257" cy="1878193"/>
          </a:xfrm>
          <a:prstGeom prst="rect">
            <a:avLst/>
          </a:prstGeom>
        </p:spPr>
      </p:pic>
      <p:pic>
        <p:nvPicPr>
          <p:cNvPr id="1107" name="図 1106">
            <a:extLst>
              <a:ext uri="{FF2B5EF4-FFF2-40B4-BE49-F238E27FC236}">
                <a16:creationId xmlns:a16="http://schemas.microsoft.com/office/drawing/2014/main" id="{3F7E2D0B-EE4D-E2B2-F6EB-E770C2926F19}"/>
              </a:ext>
            </a:extLst>
          </p:cNvPr>
          <p:cNvPicPr>
            <a:picLocks noChangeAspect="1"/>
          </p:cNvPicPr>
          <p:nvPr/>
        </p:nvPicPr>
        <p:blipFill>
          <a:blip r:embed="rId40"/>
          <a:stretch>
            <a:fillRect/>
          </a:stretch>
        </p:blipFill>
        <p:spPr>
          <a:xfrm>
            <a:off x="13954612" y="22681829"/>
            <a:ext cx="2481320" cy="1860990"/>
          </a:xfrm>
          <a:prstGeom prst="rect">
            <a:avLst/>
          </a:prstGeom>
        </p:spPr>
      </p:pic>
      <p:pic>
        <p:nvPicPr>
          <p:cNvPr id="1108" name="図 1107">
            <a:extLst>
              <a:ext uri="{FF2B5EF4-FFF2-40B4-BE49-F238E27FC236}">
                <a16:creationId xmlns:a16="http://schemas.microsoft.com/office/drawing/2014/main" id="{D7CBB99A-08F7-AB84-0784-BC7FB5A77843}"/>
              </a:ext>
            </a:extLst>
          </p:cNvPr>
          <p:cNvPicPr>
            <a:picLocks noChangeAspect="1"/>
          </p:cNvPicPr>
          <p:nvPr/>
        </p:nvPicPr>
        <p:blipFill>
          <a:blip r:embed="rId41"/>
          <a:stretch>
            <a:fillRect/>
          </a:stretch>
        </p:blipFill>
        <p:spPr>
          <a:xfrm>
            <a:off x="13954612" y="24680826"/>
            <a:ext cx="2467587" cy="1850690"/>
          </a:xfrm>
          <a:prstGeom prst="rect">
            <a:avLst/>
          </a:prstGeom>
        </p:spPr>
      </p:pic>
      <p:pic>
        <p:nvPicPr>
          <p:cNvPr id="1109" name="図 1108">
            <a:extLst>
              <a:ext uri="{FF2B5EF4-FFF2-40B4-BE49-F238E27FC236}">
                <a16:creationId xmlns:a16="http://schemas.microsoft.com/office/drawing/2014/main" id="{C20A9A95-CE11-8386-E33C-BF22AF1C42BC}"/>
              </a:ext>
            </a:extLst>
          </p:cNvPr>
          <p:cNvPicPr>
            <a:picLocks noChangeAspect="1"/>
          </p:cNvPicPr>
          <p:nvPr/>
        </p:nvPicPr>
        <p:blipFill>
          <a:blip r:embed="rId42"/>
          <a:stretch>
            <a:fillRect/>
          </a:stretch>
        </p:blipFill>
        <p:spPr>
          <a:xfrm>
            <a:off x="13954612" y="26679823"/>
            <a:ext cx="2467587" cy="1850690"/>
          </a:xfrm>
          <a:prstGeom prst="rect">
            <a:avLst/>
          </a:prstGeom>
        </p:spPr>
      </p:pic>
      <p:sp>
        <p:nvSpPr>
          <p:cNvPr id="1118" name="テキスト ボックス 1117">
            <a:extLst>
              <a:ext uri="{FF2B5EF4-FFF2-40B4-BE49-F238E27FC236}">
                <a16:creationId xmlns:a16="http://schemas.microsoft.com/office/drawing/2014/main" id="{0794074F-9E28-7CB7-B903-DC6B0D81B17A}"/>
              </a:ext>
            </a:extLst>
          </p:cNvPr>
          <p:cNvSpPr txBox="1"/>
          <p:nvPr/>
        </p:nvSpPr>
        <p:spPr>
          <a:xfrm>
            <a:off x="386371" y="28717584"/>
            <a:ext cx="3089237" cy="369332"/>
          </a:xfrm>
          <a:prstGeom prst="rect">
            <a:avLst/>
          </a:prstGeom>
          <a:noFill/>
        </p:spPr>
        <p:txBody>
          <a:bodyPr wrap="square">
            <a:spAutoFit/>
          </a:bodyPr>
          <a:lstStyle/>
          <a:p>
            <a:pPr algn="ctr"/>
            <a:r>
              <a:rPr lang="en-US" altLang="ja-JP" sz="1800" b="1" dirty="0">
                <a:latin typeface="メイリオ" panose="020B0604030504040204" pitchFamily="50" charset="-128"/>
                <a:ea typeface="メイリオ" panose="020B0604030504040204" pitchFamily="50" charset="-128"/>
              </a:rPr>
              <a:t> </a:t>
            </a: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dopingdopinggensis</a:t>
            </a:r>
            <a:endParaRPr lang="ja-JP" altLang="en-US" b="1" dirty="0">
              <a:latin typeface="メイリオ" panose="020B0604030504040204" pitchFamily="50" charset="-128"/>
              <a:ea typeface="メイリオ" panose="020B0604030504040204" pitchFamily="50" charset="-128"/>
            </a:endParaRPr>
          </a:p>
        </p:txBody>
      </p:sp>
      <p:sp>
        <p:nvSpPr>
          <p:cNvPr id="1119" name="テキスト ボックス 1118">
            <a:extLst>
              <a:ext uri="{FF2B5EF4-FFF2-40B4-BE49-F238E27FC236}">
                <a16:creationId xmlns:a16="http://schemas.microsoft.com/office/drawing/2014/main" id="{CF1229DF-B57E-8993-C3FB-72EF380A1CBD}"/>
              </a:ext>
            </a:extLst>
          </p:cNvPr>
          <p:cNvSpPr txBox="1"/>
          <p:nvPr/>
        </p:nvSpPr>
        <p:spPr>
          <a:xfrm>
            <a:off x="3902742" y="28717584"/>
            <a:ext cx="1471424"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eversi</a:t>
            </a:r>
            <a:endParaRPr lang="ja-JP" altLang="en-US" b="1" dirty="0">
              <a:latin typeface="メイリオ" panose="020B0604030504040204" pitchFamily="50" charset="-128"/>
              <a:ea typeface="メイリオ" panose="020B0604030504040204" pitchFamily="50" charset="-128"/>
            </a:endParaRPr>
          </a:p>
        </p:txBody>
      </p:sp>
      <p:sp>
        <p:nvSpPr>
          <p:cNvPr id="1120" name="テキスト ボックス 1119">
            <a:extLst>
              <a:ext uri="{FF2B5EF4-FFF2-40B4-BE49-F238E27FC236}">
                <a16:creationId xmlns:a16="http://schemas.microsoft.com/office/drawing/2014/main" id="{12C0AC23-17F6-ACA5-88BD-C4E7A5026167}"/>
              </a:ext>
            </a:extLst>
          </p:cNvPr>
          <p:cNvSpPr txBox="1"/>
          <p:nvPr/>
        </p:nvSpPr>
        <p:spPr>
          <a:xfrm>
            <a:off x="6155857" y="28717584"/>
            <a:ext cx="2115130"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pic>
        <p:nvPicPr>
          <p:cNvPr id="1065" name="図 1064">
            <a:extLst>
              <a:ext uri="{FF2B5EF4-FFF2-40B4-BE49-F238E27FC236}">
                <a16:creationId xmlns:a16="http://schemas.microsoft.com/office/drawing/2014/main" id="{0BD58AC5-035D-C232-820D-5A06A365AF80}"/>
              </a:ext>
            </a:extLst>
          </p:cNvPr>
          <p:cNvPicPr>
            <a:picLocks noChangeAspect="1"/>
          </p:cNvPicPr>
          <p:nvPr/>
        </p:nvPicPr>
        <p:blipFill>
          <a:blip r:embed="rId43"/>
          <a:stretch>
            <a:fillRect/>
          </a:stretch>
        </p:blipFill>
        <p:spPr>
          <a:xfrm>
            <a:off x="19233327" y="22681829"/>
            <a:ext cx="2481600" cy="1861200"/>
          </a:xfrm>
          <a:prstGeom prst="rect">
            <a:avLst/>
          </a:prstGeom>
        </p:spPr>
      </p:pic>
      <p:sp>
        <p:nvSpPr>
          <p:cNvPr id="1070" name="テキスト ボックス 1069">
            <a:extLst>
              <a:ext uri="{FF2B5EF4-FFF2-40B4-BE49-F238E27FC236}">
                <a16:creationId xmlns:a16="http://schemas.microsoft.com/office/drawing/2014/main" id="{8A69920C-3156-7286-191C-0CC32EBF99A0}"/>
              </a:ext>
            </a:extLst>
          </p:cNvPr>
          <p:cNvSpPr txBox="1"/>
          <p:nvPr/>
        </p:nvSpPr>
        <p:spPr>
          <a:xfrm>
            <a:off x="17218011" y="28717584"/>
            <a:ext cx="1471424"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eversi</a:t>
            </a:r>
            <a:endParaRPr lang="ja-JP" altLang="en-US" b="1" dirty="0">
              <a:latin typeface="メイリオ" panose="020B0604030504040204" pitchFamily="50" charset="-128"/>
              <a:ea typeface="メイリオ" panose="020B0604030504040204" pitchFamily="50" charset="-128"/>
            </a:endParaRPr>
          </a:p>
        </p:txBody>
      </p:sp>
      <p:sp>
        <p:nvSpPr>
          <p:cNvPr id="1074" name="テキスト ボックス 1073">
            <a:extLst>
              <a:ext uri="{FF2B5EF4-FFF2-40B4-BE49-F238E27FC236}">
                <a16:creationId xmlns:a16="http://schemas.microsoft.com/office/drawing/2014/main" id="{B51954C0-9DB4-C6B8-8A19-40E21AF4B6E9}"/>
              </a:ext>
            </a:extLst>
          </p:cNvPr>
          <p:cNvSpPr txBox="1"/>
          <p:nvPr/>
        </p:nvSpPr>
        <p:spPr>
          <a:xfrm>
            <a:off x="19497410" y="28717584"/>
            <a:ext cx="2115130"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pic>
        <p:nvPicPr>
          <p:cNvPr id="1075" name="図 1074">
            <a:extLst>
              <a:ext uri="{FF2B5EF4-FFF2-40B4-BE49-F238E27FC236}">
                <a16:creationId xmlns:a16="http://schemas.microsoft.com/office/drawing/2014/main" id="{1868FC6D-963F-5229-0E39-702240D83AF2}"/>
              </a:ext>
            </a:extLst>
          </p:cNvPr>
          <p:cNvPicPr>
            <a:picLocks noChangeAspect="1"/>
          </p:cNvPicPr>
          <p:nvPr/>
        </p:nvPicPr>
        <p:blipFill>
          <a:blip r:embed="rId44"/>
          <a:stretch>
            <a:fillRect/>
          </a:stretch>
        </p:blipFill>
        <p:spPr>
          <a:xfrm>
            <a:off x="16650897" y="22681829"/>
            <a:ext cx="2481600" cy="1861200"/>
          </a:xfrm>
          <a:prstGeom prst="rect">
            <a:avLst/>
          </a:prstGeom>
        </p:spPr>
      </p:pic>
      <p:pic>
        <p:nvPicPr>
          <p:cNvPr id="1091" name="図 1090">
            <a:extLst>
              <a:ext uri="{FF2B5EF4-FFF2-40B4-BE49-F238E27FC236}">
                <a16:creationId xmlns:a16="http://schemas.microsoft.com/office/drawing/2014/main" id="{5A86CE58-8E87-AFA3-5855-7C1F8408521B}"/>
              </a:ext>
            </a:extLst>
          </p:cNvPr>
          <p:cNvPicPr>
            <a:picLocks noChangeAspect="1"/>
          </p:cNvPicPr>
          <p:nvPr/>
        </p:nvPicPr>
        <p:blipFill>
          <a:blip r:embed="rId45"/>
          <a:stretch>
            <a:fillRect/>
          </a:stretch>
        </p:blipFill>
        <p:spPr>
          <a:xfrm>
            <a:off x="16650897" y="26679823"/>
            <a:ext cx="2481600" cy="1861200"/>
          </a:xfrm>
          <a:prstGeom prst="rect">
            <a:avLst/>
          </a:prstGeom>
        </p:spPr>
      </p:pic>
      <p:pic>
        <p:nvPicPr>
          <p:cNvPr id="1093" name="図 1092">
            <a:extLst>
              <a:ext uri="{FF2B5EF4-FFF2-40B4-BE49-F238E27FC236}">
                <a16:creationId xmlns:a16="http://schemas.microsoft.com/office/drawing/2014/main" id="{88DFC84A-5344-87E3-C90F-D7C2D5CC7E1C}"/>
              </a:ext>
            </a:extLst>
          </p:cNvPr>
          <p:cNvPicPr>
            <a:picLocks noChangeAspect="1"/>
          </p:cNvPicPr>
          <p:nvPr/>
        </p:nvPicPr>
        <p:blipFill>
          <a:blip r:embed="rId46"/>
          <a:stretch>
            <a:fillRect/>
          </a:stretch>
        </p:blipFill>
        <p:spPr>
          <a:xfrm>
            <a:off x="19233327" y="26679823"/>
            <a:ext cx="2481600" cy="1861200"/>
          </a:xfrm>
          <a:prstGeom prst="rect">
            <a:avLst/>
          </a:prstGeom>
        </p:spPr>
      </p:pic>
      <p:pic>
        <p:nvPicPr>
          <p:cNvPr id="1117" name="図 1116">
            <a:extLst>
              <a:ext uri="{FF2B5EF4-FFF2-40B4-BE49-F238E27FC236}">
                <a16:creationId xmlns:a16="http://schemas.microsoft.com/office/drawing/2014/main" id="{04D548B1-3EE8-839B-1445-F35AF29DA32C}"/>
              </a:ext>
            </a:extLst>
          </p:cNvPr>
          <p:cNvPicPr>
            <a:picLocks noChangeAspect="1"/>
          </p:cNvPicPr>
          <p:nvPr/>
        </p:nvPicPr>
        <p:blipFill>
          <a:blip r:embed="rId47"/>
          <a:stretch>
            <a:fillRect/>
          </a:stretch>
        </p:blipFill>
        <p:spPr>
          <a:xfrm>
            <a:off x="24565459" y="26679823"/>
            <a:ext cx="2481600" cy="1861200"/>
          </a:xfrm>
          <a:prstGeom prst="rect">
            <a:avLst/>
          </a:prstGeom>
        </p:spPr>
      </p:pic>
      <p:pic>
        <p:nvPicPr>
          <p:cNvPr id="1121" name="図 1120">
            <a:extLst>
              <a:ext uri="{FF2B5EF4-FFF2-40B4-BE49-F238E27FC236}">
                <a16:creationId xmlns:a16="http://schemas.microsoft.com/office/drawing/2014/main" id="{9631AC64-4DBF-0ACE-6160-021F0163B9FD}"/>
              </a:ext>
            </a:extLst>
          </p:cNvPr>
          <p:cNvPicPr>
            <a:picLocks noChangeAspect="1"/>
          </p:cNvPicPr>
          <p:nvPr/>
        </p:nvPicPr>
        <p:blipFill>
          <a:blip r:embed="rId48"/>
          <a:stretch>
            <a:fillRect/>
          </a:stretch>
        </p:blipFill>
        <p:spPr>
          <a:xfrm>
            <a:off x="24565459" y="24680826"/>
            <a:ext cx="2481600" cy="1861200"/>
          </a:xfrm>
          <a:prstGeom prst="rect">
            <a:avLst/>
          </a:prstGeom>
        </p:spPr>
      </p:pic>
      <p:pic>
        <p:nvPicPr>
          <p:cNvPr id="1127" name="図 1126">
            <a:extLst>
              <a:ext uri="{FF2B5EF4-FFF2-40B4-BE49-F238E27FC236}">
                <a16:creationId xmlns:a16="http://schemas.microsoft.com/office/drawing/2014/main" id="{A8E71194-DAA0-CB29-3B32-11D39EB2D974}"/>
              </a:ext>
            </a:extLst>
          </p:cNvPr>
          <p:cNvPicPr>
            <a:picLocks noChangeAspect="1"/>
          </p:cNvPicPr>
          <p:nvPr/>
        </p:nvPicPr>
        <p:blipFill>
          <a:blip r:embed="rId49"/>
          <a:stretch>
            <a:fillRect/>
          </a:stretch>
        </p:blipFill>
        <p:spPr>
          <a:xfrm>
            <a:off x="24565459" y="22681829"/>
            <a:ext cx="2481601" cy="1861200"/>
          </a:xfrm>
          <a:prstGeom prst="rect">
            <a:avLst/>
          </a:prstGeom>
        </p:spPr>
      </p:pic>
      <p:pic>
        <p:nvPicPr>
          <p:cNvPr id="1138" name="図 1137">
            <a:extLst>
              <a:ext uri="{FF2B5EF4-FFF2-40B4-BE49-F238E27FC236}">
                <a16:creationId xmlns:a16="http://schemas.microsoft.com/office/drawing/2014/main" id="{FD05A9D4-339B-35B1-F2C4-5D9F58FC20CB}"/>
              </a:ext>
            </a:extLst>
          </p:cNvPr>
          <p:cNvPicPr>
            <a:picLocks noChangeAspect="1"/>
          </p:cNvPicPr>
          <p:nvPr/>
        </p:nvPicPr>
        <p:blipFill>
          <a:blip r:embed="rId50"/>
          <a:stretch>
            <a:fillRect/>
          </a:stretch>
        </p:blipFill>
        <p:spPr>
          <a:xfrm>
            <a:off x="27288916" y="26679823"/>
            <a:ext cx="2481599" cy="1861200"/>
          </a:xfrm>
          <a:prstGeom prst="rect">
            <a:avLst/>
          </a:prstGeom>
        </p:spPr>
      </p:pic>
      <p:pic>
        <p:nvPicPr>
          <p:cNvPr id="1147" name="図 1146">
            <a:extLst>
              <a:ext uri="{FF2B5EF4-FFF2-40B4-BE49-F238E27FC236}">
                <a16:creationId xmlns:a16="http://schemas.microsoft.com/office/drawing/2014/main" id="{45B6E9BA-39D4-2D9C-2020-FD8705F4D887}"/>
              </a:ext>
            </a:extLst>
          </p:cNvPr>
          <p:cNvPicPr>
            <a:picLocks noChangeAspect="1"/>
          </p:cNvPicPr>
          <p:nvPr/>
        </p:nvPicPr>
        <p:blipFill>
          <a:blip r:embed="rId51"/>
          <a:stretch>
            <a:fillRect/>
          </a:stretch>
        </p:blipFill>
        <p:spPr>
          <a:xfrm>
            <a:off x="21992042" y="26679823"/>
            <a:ext cx="2467200" cy="1850400"/>
          </a:xfrm>
          <a:prstGeom prst="rect">
            <a:avLst/>
          </a:prstGeom>
        </p:spPr>
      </p:pic>
      <p:pic>
        <p:nvPicPr>
          <p:cNvPr id="1148" name="図 1147">
            <a:extLst>
              <a:ext uri="{FF2B5EF4-FFF2-40B4-BE49-F238E27FC236}">
                <a16:creationId xmlns:a16="http://schemas.microsoft.com/office/drawing/2014/main" id="{03093D45-8B12-DBF1-A317-435EE41E71F6}"/>
              </a:ext>
            </a:extLst>
          </p:cNvPr>
          <p:cNvPicPr>
            <a:picLocks noChangeAspect="1"/>
          </p:cNvPicPr>
          <p:nvPr/>
        </p:nvPicPr>
        <p:blipFill>
          <a:blip r:embed="rId52"/>
          <a:stretch>
            <a:fillRect/>
          </a:stretch>
        </p:blipFill>
        <p:spPr>
          <a:xfrm>
            <a:off x="21992042" y="22681829"/>
            <a:ext cx="2481600" cy="1861200"/>
          </a:xfrm>
          <a:prstGeom prst="rect">
            <a:avLst/>
          </a:prstGeom>
        </p:spPr>
      </p:pic>
      <p:pic>
        <p:nvPicPr>
          <p:cNvPr id="1161" name="図 1160">
            <a:extLst>
              <a:ext uri="{FF2B5EF4-FFF2-40B4-BE49-F238E27FC236}">
                <a16:creationId xmlns:a16="http://schemas.microsoft.com/office/drawing/2014/main" id="{396718F5-1D2D-C1C2-49F3-D25CBF5F57F1}"/>
              </a:ext>
            </a:extLst>
          </p:cNvPr>
          <p:cNvPicPr>
            <a:picLocks noChangeAspect="1"/>
          </p:cNvPicPr>
          <p:nvPr/>
        </p:nvPicPr>
        <p:blipFill>
          <a:blip r:embed="rId53"/>
          <a:stretch>
            <a:fillRect/>
          </a:stretch>
        </p:blipFill>
        <p:spPr>
          <a:xfrm>
            <a:off x="27288916" y="22681829"/>
            <a:ext cx="2481600" cy="1861200"/>
          </a:xfrm>
          <a:prstGeom prst="rect">
            <a:avLst/>
          </a:prstGeom>
        </p:spPr>
      </p:pic>
      <p:sp>
        <p:nvSpPr>
          <p:cNvPr id="1163" name="テキスト ボックス 1162">
            <a:extLst>
              <a:ext uri="{FF2B5EF4-FFF2-40B4-BE49-F238E27FC236}">
                <a16:creationId xmlns:a16="http://schemas.microsoft.com/office/drawing/2014/main" id="{3AC70E2D-0979-D5E7-1CFD-D87B1B6F5631}"/>
              </a:ext>
            </a:extLst>
          </p:cNvPr>
          <p:cNvSpPr txBox="1"/>
          <p:nvPr/>
        </p:nvSpPr>
        <p:spPr>
          <a:xfrm>
            <a:off x="27148956" y="28232695"/>
            <a:ext cx="2996524" cy="406231"/>
          </a:xfrm>
          <a:prstGeom prst="rect">
            <a:avLst/>
          </a:prstGeom>
          <a:noFill/>
        </p:spPr>
        <p:txBody>
          <a:bodyPr wrap="square" rtlCol="0">
            <a:spAutoFit/>
          </a:bodyPr>
          <a:lstStyle/>
          <a:p>
            <a:r>
              <a:rPr kumimoji="1" lang="ja-JP" altLang="en-US" sz="2000" dirty="0"/>
              <a:t>（スケール：</a:t>
            </a:r>
            <a:r>
              <a:rPr kumimoji="1" lang="en-US" altLang="ja-JP" sz="2000" dirty="0"/>
              <a:t>500 μ</a:t>
            </a:r>
            <a:r>
              <a:rPr kumimoji="1" lang="ja-JP" altLang="en-US" sz="2000" dirty="0"/>
              <a:t>ｍ）</a:t>
            </a:r>
          </a:p>
        </p:txBody>
      </p:sp>
      <p:sp>
        <p:nvSpPr>
          <p:cNvPr id="1167" name="テキスト ボックス 1166">
            <a:extLst>
              <a:ext uri="{FF2B5EF4-FFF2-40B4-BE49-F238E27FC236}">
                <a16:creationId xmlns:a16="http://schemas.microsoft.com/office/drawing/2014/main" id="{E5C46E38-B5CB-B9E7-B2FB-0ABCCD888A03}"/>
              </a:ext>
            </a:extLst>
          </p:cNvPr>
          <p:cNvSpPr txBox="1"/>
          <p:nvPr/>
        </p:nvSpPr>
        <p:spPr>
          <a:xfrm>
            <a:off x="8492416" y="28717584"/>
            <a:ext cx="3089237" cy="369332"/>
          </a:xfrm>
          <a:prstGeom prst="rect">
            <a:avLst/>
          </a:prstGeom>
          <a:noFill/>
        </p:spPr>
        <p:txBody>
          <a:bodyPr wrap="square">
            <a:spAutoFit/>
          </a:bodyPr>
          <a:lstStyle/>
          <a:p>
            <a:pPr algn="ctr"/>
            <a:r>
              <a:rPr lang="en-US" altLang="ja-JP" sz="1800" b="1" dirty="0">
                <a:latin typeface="メイリオ" panose="020B0604030504040204" pitchFamily="50" charset="-128"/>
                <a:ea typeface="メイリオ" panose="020B0604030504040204" pitchFamily="50" charset="-128"/>
              </a:rPr>
              <a:t> </a:t>
            </a: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dopingdopinggensis</a:t>
            </a:r>
            <a:endParaRPr lang="ja-JP" altLang="en-US" b="1" dirty="0">
              <a:latin typeface="メイリオ" panose="020B0604030504040204" pitchFamily="50" charset="-128"/>
              <a:ea typeface="メイリオ" panose="020B0604030504040204" pitchFamily="50" charset="-128"/>
            </a:endParaRPr>
          </a:p>
        </p:txBody>
      </p:sp>
      <p:sp>
        <p:nvSpPr>
          <p:cNvPr id="1168" name="テキスト ボックス 1167">
            <a:extLst>
              <a:ext uri="{FF2B5EF4-FFF2-40B4-BE49-F238E27FC236}">
                <a16:creationId xmlns:a16="http://schemas.microsoft.com/office/drawing/2014/main" id="{768C7C06-6E44-3281-E8D1-CE96913CC280}"/>
              </a:ext>
            </a:extLst>
          </p:cNvPr>
          <p:cNvSpPr txBox="1"/>
          <p:nvPr/>
        </p:nvSpPr>
        <p:spPr>
          <a:xfrm>
            <a:off x="12008787" y="28717584"/>
            <a:ext cx="1471424"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eversi</a:t>
            </a:r>
            <a:endParaRPr lang="ja-JP" altLang="en-US" b="1" dirty="0">
              <a:latin typeface="メイリオ" panose="020B0604030504040204" pitchFamily="50" charset="-128"/>
              <a:ea typeface="メイリオ" panose="020B0604030504040204" pitchFamily="50" charset="-128"/>
            </a:endParaRPr>
          </a:p>
        </p:txBody>
      </p:sp>
      <p:sp>
        <p:nvSpPr>
          <p:cNvPr id="1169" name="テキスト ボックス 1168">
            <a:extLst>
              <a:ext uri="{FF2B5EF4-FFF2-40B4-BE49-F238E27FC236}">
                <a16:creationId xmlns:a16="http://schemas.microsoft.com/office/drawing/2014/main" id="{5B56C61D-6C99-D420-66D4-0938C7976367}"/>
              </a:ext>
            </a:extLst>
          </p:cNvPr>
          <p:cNvSpPr txBox="1"/>
          <p:nvPr/>
        </p:nvSpPr>
        <p:spPr>
          <a:xfrm>
            <a:off x="14261902" y="28717584"/>
            <a:ext cx="2115130"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sp>
        <p:nvSpPr>
          <p:cNvPr id="1172" name="テキスト ボックス 1171">
            <a:extLst>
              <a:ext uri="{FF2B5EF4-FFF2-40B4-BE49-F238E27FC236}">
                <a16:creationId xmlns:a16="http://schemas.microsoft.com/office/drawing/2014/main" id="{4315EC74-FE19-7528-53A7-8ED7B392A008}"/>
              </a:ext>
            </a:extLst>
          </p:cNvPr>
          <p:cNvSpPr txBox="1"/>
          <p:nvPr/>
        </p:nvSpPr>
        <p:spPr>
          <a:xfrm>
            <a:off x="22322820" y="28717584"/>
            <a:ext cx="1471424"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eversi</a:t>
            </a:r>
            <a:endParaRPr lang="ja-JP" altLang="en-US" b="1" dirty="0">
              <a:latin typeface="メイリオ" panose="020B0604030504040204" pitchFamily="50" charset="-128"/>
              <a:ea typeface="メイリオ" panose="020B0604030504040204" pitchFamily="50" charset="-128"/>
            </a:endParaRPr>
          </a:p>
        </p:txBody>
      </p:sp>
      <p:sp>
        <p:nvSpPr>
          <p:cNvPr id="1173" name="テキスト ボックス 1172">
            <a:extLst>
              <a:ext uri="{FF2B5EF4-FFF2-40B4-BE49-F238E27FC236}">
                <a16:creationId xmlns:a16="http://schemas.microsoft.com/office/drawing/2014/main" id="{8E25D16C-A375-4596-00D6-687534C2846C}"/>
              </a:ext>
            </a:extLst>
          </p:cNvPr>
          <p:cNvSpPr txBox="1"/>
          <p:nvPr/>
        </p:nvSpPr>
        <p:spPr>
          <a:xfrm>
            <a:off x="26304019" y="28717584"/>
            <a:ext cx="2115130" cy="369332"/>
          </a:xfrm>
          <a:prstGeom prst="rect">
            <a:avLst/>
          </a:prstGeom>
          <a:noFill/>
        </p:spPr>
        <p:txBody>
          <a:bodyPr wrap="square">
            <a:spAutoFit/>
          </a:bodyPr>
          <a:lstStyle/>
          <a:p>
            <a:pPr algn="ctr"/>
            <a:r>
              <a:rPr lang="en-US" altLang="ja-JP" sz="1800" b="1" i="1" dirty="0">
                <a:latin typeface="メイリオ" panose="020B0604030504040204" pitchFamily="50" charset="-128"/>
                <a:ea typeface="メイリオ" panose="020B0604030504040204" pitchFamily="50" charset="-128"/>
              </a:rPr>
              <a:t>O. </a:t>
            </a:r>
            <a:r>
              <a:rPr lang="en-US" altLang="ja-JP" sz="1800" b="1" i="1" dirty="0" err="1">
                <a:latin typeface="メイリオ" panose="020B0604030504040204" pitchFamily="50" charset="-128"/>
                <a:ea typeface="メイリオ" panose="020B0604030504040204" pitchFamily="50" charset="-128"/>
              </a:rPr>
              <a:t>sarasinorum</a:t>
            </a:r>
            <a:r>
              <a:rPr lang="en-US" altLang="ja-JP" sz="1800" b="1" i="1" dirty="0">
                <a:latin typeface="メイリオ" panose="020B0604030504040204" pitchFamily="50" charset="-128"/>
                <a:ea typeface="メイリオ" panose="020B0604030504040204" pitchFamily="50" charset="-128"/>
              </a:rPr>
              <a:t>      </a:t>
            </a:r>
            <a:endParaRPr lang="ja-JP" altLang="en-US" b="1" dirty="0">
              <a:latin typeface="メイリオ" panose="020B0604030504040204" pitchFamily="50" charset="-128"/>
              <a:ea typeface="メイリオ" panose="020B0604030504040204" pitchFamily="50" charset="-128"/>
            </a:endParaRPr>
          </a:p>
        </p:txBody>
      </p:sp>
      <p:sp>
        <p:nvSpPr>
          <p:cNvPr id="1175" name="テキスト ボックス 1174">
            <a:extLst>
              <a:ext uri="{FF2B5EF4-FFF2-40B4-BE49-F238E27FC236}">
                <a16:creationId xmlns:a16="http://schemas.microsoft.com/office/drawing/2014/main" id="{247F1C9C-CE00-F8BB-8E19-18DF3DE56B77}"/>
              </a:ext>
            </a:extLst>
          </p:cNvPr>
          <p:cNvSpPr txBox="1"/>
          <p:nvPr/>
        </p:nvSpPr>
        <p:spPr>
          <a:xfrm>
            <a:off x="1930989" y="22222580"/>
            <a:ext cx="6285975" cy="461665"/>
          </a:xfrm>
          <a:prstGeom prst="rect">
            <a:avLst/>
          </a:prstGeom>
          <a:noFill/>
        </p:spPr>
        <p:txBody>
          <a:bodyPr wrap="square" rtlCol="0">
            <a:spAutoFit/>
          </a:bodyPr>
          <a:lstStyle/>
          <a:p>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未成熟卵の濾胞細胞（</a:t>
            </a:r>
            <a:r>
              <a:rPr kumimoji="1" lang="ja-JP" altLang="en-US" sz="2400" dirty="0"/>
              <a:t>スケール：</a:t>
            </a:r>
            <a:r>
              <a:rPr kumimoji="1" lang="en-US" altLang="ja-JP" sz="2400" dirty="0"/>
              <a:t>100 μ</a:t>
            </a:r>
            <a:r>
              <a:rPr kumimoji="1" lang="ja-JP" altLang="en-US" sz="2400" dirty="0"/>
              <a:t>ｍ</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p>
        </p:txBody>
      </p:sp>
      <p:sp>
        <p:nvSpPr>
          <p:cNvPr id="1176" name="テキスト ボックス 1175">
            <a:extLst>
              <a:ext uri="{FF2B5EF4-FFF2-40B4-BE49-F238E27FC236}">
                <a16:creationId xmlns:a16="http://schemas.microsoft.com/office/drawing/2014/main" id="{92F26AA8-A4FA-47AB-79DE-4CBA347D3985}"/>
              </a:ext>
            </a:extLst>
          </p:cNvPr>
          <p:cNvSpPr txBox="1"/>
          <p:nvPr/>
        </p:nvSpPr>
        <p:spPr>
          <a:xfrm>
            <a:off x="9816449" y="22222580"/>
            <a:ext cx="6285975" cy="461665"/>
          </a:xfrm>
          <a:prstGeom prst="rect">
            <a:avLst/>
          </a:prstGeom>
          <a:noFill/>
        </p:spPr>
        <p:txBody>
          <a:bodyPr wrap="square" rtlCol="0">
            <a:spAutoFit/>
          </a:bodyPr>
          <a:lstStyle/>
          <a:p>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未成熟卵の濾胞細胞（</a:t>
            </a:r>
            <a:r>
              <a:rPr kumimoji="1" lang="ja-JP" altLang="en-US" sz="2400" dirty="0"/>
              <a:t>スケール：</a:t>
            </a:r>
            <a:r>
              <a:rPr kumimoji="1" lang="en-US" altLang="ja-JP" sz="2400" dirty="0"/>
              <a:t>50 μ</a:t>
            </a:r>
            <a:r>
              <a:rPr kumimoji="1" lang="ja-JP" altLang="en-US" sz="2400" dirty="0"/>
              <a:t>ｍ</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p>
        </p:txBody>
      </p:sp>
      <p:sp>
        <p:nvSpPr>
          <p:cNvPr id="1177" name="テキスト ボックス 1176">
            <a:extLst>
              <a:ext uri="{FF2B5EF4-FFF2-40B4-BE49-F238E27FC236}">
                <a16:creationId xmlns:a16="http://schemas.microsoft.com/office/drawing/2014/main" id="{A7E379D3-48A4-C67E-AFF7-FD41779BDEF7}"/>
              </a:ext>
            </a:extLst>
          </p:cNvPr>
          <p:cNvSpPr txBox="1"/>
          <p:nvPr/>
        </p:nvSpPr>
        <p:spPr>
          <a:xfrm>
            <a:off x="16585918" y="22222580"/>
            <a:ext cx="6826384" cy="461665"/>
          </a:xfrm>
          <a:prstGeom prst="rect">
            <a:avLst/>
          </a:prstGeom>
          <a:noFill/>
        </p:spPr>
        <p:txBody>
          <a:bodyPr wrap="square" rtlCol="0">
            <a:spAutoFit/>
          </a:bodyPr>
          <a:lstStyle/>
          <a:p>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プラグ</a:t>
            </a:r>
            <a:r>
              <a:rPr kumimoji="1"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様構造</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r>
              <a:rPr kumimoji="1" lang="ja-JP" altLang="en-US" sz="2400" dirty="0"/>
              <a:t>スケール：</a:t>
            </a:r>
            <a:r>
              <a:rPr kumimoji="1" lang="en-US" altLang="ja-JP" sz="2400" dirty="0"/>
              <a:t>500 μ</a:t>
            </a:r>
            <a:r>
              <a:rPr kumimoji="1" lang="ja-JP" altLang="en-US" sz="2400" dirty="0"/>
              <a:t>ｍ</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p>
        </p:txBody>
      </p:sp>
      <p:sp>
        <p:nvSpPr>
          <p:cNvPr id="1178" name="テキスト ボックス 1177">
            <a:extLst>
              <a:ext uri="{FF2B5EF4-FFF2-40B4-BE49-F238E27FC236}">
                <a16:creationId xmlns:a16="http://schemas.microsoft.com/office/drawing/2014/main" id="{29CCC211-63C1-1709-CE9F-6D8A9DC5439B}"/>
              </a:ext>
            </a:extLst>
          </p:cNvPr>
          <p:cNvSpPr txBox="1"/>
          <p:nvPr/>
        </p:nvSpPr>
        <p:spPr>
          <a:xfrm>
            <a:off x="23175273" y="22222580"/>
            <a:ext cx="6032746" cy="461665"/>
          </a:xfrm>
          <a:prstGeom prst="rect">
            <a:avLst/>
          </a:prstGeom>
          <a:noFill/>
        </p:spPr>
        <p:txBody>
          <a:bodyPr wrap="square" rtlCol="0">
            <a:spAutoFit/>
          </a:bodyPr>
          <a:lstStyle/>
          <a:p>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付着糸の体外部分（</a:t>
            </a:r>
            <a:r>
              <a:rPr kumimoji="1" lang="ja-JP" altLang="en-US" sz="2400" dirty="0"/>
              <a:t>スケール：</a:t>
            </a:r>
            <a:r>
              <a:rPr kumimoji="1" lang="en-US" altLang="ja-JP" sz="2400" dirty="0"/>
              <a:t>500 μ</a:t>
            </a:r>
            <a:r>
              <a:rPr kumimoji="1" lang="ja-JP" altLang="en-US" sz="2400" dirty="0"/>
              <a:t>ｍ</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p>
        </p:txBody>
      </p:sp>
      <p:sp>
        <p:nvSpPr>
          <p:cNvPr id="1179" name="テキスト ボックス 1178">
            <a:extLst>
              <a:ext uri="{FF2B5EF4-FFF2-40B4-BE49-F238E27FC236}">
                <a16:creationId xmlns:a16="http://schemas.microsoft.com/office/drawing/2014/main" id="{0F1D29EE-3F42-8F2E-8132-3693D27B0C11}"/>
              </a:ext>
            </a:extLst>
          </p:cNvPr>
          <p:cNvSpPr txBox="1"/>
          <p:nvPr/>
        </p:nvSpPr>
        <p:spPr>
          <a:xfrm>
            <a:off x="27148956" y="24219058"/>
            <a:ext cx="2996524" cy="406231"/>
          </a:xfrm>
          <a:prstGeom prst="rect">
            <a:avLst/>
          </a:prstGeom>
          <a:noFill/>
        </p:spPr>
        <p:txBody>
          <a:bodyPr wrap="square" rtlCol="0">
            <a:spAutoFit/>
          </a:bodyPr>
          <a:lstStyle/>
          <a:p>
            <a:r>
              <a:rPr kumimoji="1" lang="ja-JP" altLang="en-US" sz="2000" dirty="0"/>
              <a:t>（スケール：</a:t>
            </a:r>
            <a:r>
              <a:rPr kumimoji="1" lang="en-US" altLang="ja-JP" sz="2000" dirty="0"/>
              <a:t>100 μ</a:t>
            </a:r>
            <a:r>
              <a:rPr kumimoji="1" lang="ja-JP" altLang="en-US" sz="2000" dirty="0"/>
              <a:t>ｍ）</a:t>
            </a:r>
          </a:p>
        </p:txBody>
      </p:sp>
      <p:sp>
        <p:nvSpPr>
          <p:cNvPr id="1180" name="テキスト ボックス 1179">
            <a:extLst>
              <a:ext uri="{FF2B5EF4-FFF2-40B4-BE49-F238E27FC236}">
                <a16:creationId xmlns:a16="http://schemas.microsoft.com/office/drawing/2014/main" id="{A7FF3AC4-59D3-DB6E-F020-42CDDEE3B4A8}"/>
              </a:ext>
            </a:extLst>
          </p:cNvPr>
          <p:cNvSpPr txBox="1"/>
          <p:nvPr/>
        </p:nvSpPr>
        <p:spPr>
          <a:xfrm>
            <a:off x="27148956" y="26175124"/>
            <a:ext cx="2996524" cy="406231"/>
          </a:xfrm>
          <a:prstGeom prst="rect">
            <a:avLst/>
          </a:prstGeom>
          <a:noFill/>
        </p:spPr>
        <p:txBody>
          <a:bodyPr wrap="square" rtlCol="0">
            <a:spAutoFit/>
          </a:bodyPr>
          <a:lstStyle/>
          <a:p>
            <a:r>
              <a:rPr kumimoji="1" lang="ja-JP" altLang="en-US" sz="2000" dirty="0"/>
              <a:t>（スケール：</a:t>
            </a:r>
            <a:r>
              <a:rPr kumimoji="1" lang="en-US" altLang="ja-JP" sz="2000" dirty="0"/>
              <a:t>100 μ</a:t>
            </a:r>
            <a:r>
              <a:rPr kumimoji="1" lang="ja-JP" altLang="en-US" sz="2000" dirty="0"/>
              <a:t>ｍ）</a:t>
            </a:r>
          </a:p>
        </p:txBody>
      </p:sp>
      <p:sp>
        <p:nvSpPr>
          <p:cNvPr id="1181" name="テキスト ボックス 1180">
            <a:extLst>
              <a:ext uri="{FF2B5EF4-FFF2-40B4-BE49-F238E27FC236}">
                <a16:creationId xmlns:a16="http://schemas.microsoft.com/office/drawing/2014/main" id="{3E9770B3-A9B8-902B-F15C-3EA470E75E59}"/>
              </a:ext>
            </a:extLst>
          </p:cNvPr>
          <p:cNvSpPr txBox="1"/>
          <p:nvPr/>
        </p:nvSpPr>
        <p:spPr>
          <a:xfrm>
            <a:off x="842818" y="31065982"/>
            <a:ext cx="15073761" cy="1200329"/>
          </a:xfrm>
          <a:prstGeom prst="rect">
            <a:avLst/>
          </a:prstGeom>
          <a:noFill/>
        </p:spPr>
        <p:txBody>
          <a:bodyPr wrap="square" rtlCol="0">
            <a:spAutoFit/>
          </a:bodyPr>
          <a:lstStyle/>
          <a:p>
            <a:pPr algn="l"/>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　さらに、抱卵中の </a:t>
            </a:r>
            <a:r>
              <a:rPr kumimoji="1"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eversi</a:t>
            </a:r>
            <a:r>
              <a:rPr kumimoji="1" lang="ja-JP" altLang="en-US" sz="2400" i="1" kern="50" dirty="0">
                <a:latin typeface="メイリオ" panose="020B0604030504040204" pitchFamily="50" charset="-128"/>
                <a:ea typeface="メイリオ" panose="020B0604030504040204" pitchFamily="50" charset="-128"/>
                <a:cs typeface="Century" panose="02040604050505020304" pitchFamily="18" charset="0"/>
              </a:rPr>
              <a:t>、</a:t>
            </a:r>
            <a:r>
              <a:rPr kumimoji="1"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4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kumimoji="1" lang="en-US" altLang="ja-JP" sz="24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のメス卵管の開口部近くのほぼ「体外」に位置する付着糸の束の中に、</a:t>
            </a:r>
            <a:r>
              <a:rPr kumimoji="1" lang="en-US" altLang="ja-JP" sz="2400" kern="50" dirty="0">
                <a:latin typeface="メイリオ" panose="020B0604030504040204" pitchFamily="50" charset="-128"/>
                <a:ea typeface="メイリオ" panose="020B0604030504040204" pitchFamily="50" charset="-128"/>
                <a:cs typeface="Century" panose="02040604050505020304" pitchFamily="18" charset="0"/>
              </a:rPr>
              <a:t>11-Kt</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a:t>
            </a:r>
            <a:r>
              <a:rPr kumimoji="1" lang="en-US" altLang="ja-JP" sz="2400" kern="50" dirty="0">
                <a:latin typeface="メイリオ" panose="020B0604030504040204" pitchFamily="50" charset="-128"/>
                <a:ea typeface="メイリオ" panose="020B0604030504040204" pitchFamily="50" charset="-128"/>
                <a:cs typeface="Century" panose="02040604050505020304" pitchFamily="18" charset="0"/>
              </a:rPr>
              <a:t>11-</a:t>
            </a:r>
            <a:r>
              <a:rPr lang="el-GR" altLang="ja-JP" sz="2400" kern="50" dirty="0">
                <a:latin typeface="メイリオ" panose="020B0604030504040204" pitchFamily="50" charset="-128"/>
                <a:ea typeface="メイリオ" panose="020B0604030504040204" pitchFamily="50" charset="-128"/>
                <a:cs typeface="Century" panose="02040604050505020304" pitchFamily="18" charset="0"/>
              </a:rPr>
              <a:t>β</a:t>
            </a:r>
            <a:r>
              <a:rPr kumimoji="1" lang="ja-JP" altLang="en-US" sz="2400" kern="50" dirty="0">
                <a:latin typeface="メイリオ" panose="020B0604030504040204" pitchFamily="50" charset="-128"/>
                <a:ea typeface="メイリオ" panose="020B0604030504040204" pitchFamily="50" charset="-128"/>
                <a:cs typeface="Century" panose="02040604050505020304" pitchFamily="18" charset="0"/>
              </a:rPr>
              <a:t>、アロマターゼの陽性シグナルを見出した。排卵時に付着糸とともに排卵・産卵された濾胞細胞（あるいはその残渣）に由来するシグナルである可能性が高いと考えられた（考察を参照）。</a:t>
            </a:r>
          </a:p>
        </p:txBody>
      </p:sp>
      <p:sp>
        <p:nvSpPr>
          <p:cNvPr id="1182" name="テキスト ボックス 1181">
            <a:extLst>
              <a:ext uri="{FF2B5EF4-FFF2-40B4-BE49-F238E27FC236}">
                <a16:creationId xmlns:a16="http://schemas.microsoft.com/office/drawing/2014/main" id="{923E40A0-C5C2-DECE-49A0-04A8B6E327ED}"/>
              </a:ext>
            </a:extLst>
          </p:cNvPr>
          <p:cNvSpPr txBox="1"/>
          <p:nvPr/>
        </p:nvSpPr>
        <p:spPr>
          <a:xfrm>
            <a:off x="23227065" y="29043444"/>
            <a:ext cx="3525227" cy="430887"/>
          </a:xfrm>
          <a:prstGeom prst="rect">
            <a:avLst/>
          </a:prstGeom>
          <a:noFill/>
        </p:spPr>
        <p:txBody>
          <a:bodyPr wrap="square" rtlCol="0">
            <a:spAutoFit/>
          </a:bodyPr>
          <a:lstStyle/>
          <a:p>
            <a:pPr algn="ct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免疫染色結果のまとめ</a:t>
            </a:r>
          </a:p>
        </p:txBody>
      </p:sp>
      <p:grpSp>
        <p:nvGrpSpPr>
          <p:cNvPr id="1062" name="グループ化 1061">
            <a:extLst>
              <a:ext uri="{FF2B5EF4-FFF2-40B4-BE49-F238E27FC236}">
                <a16:creationId xmlns:a16="http://schemas.microsoft.com/office/drawing/2014/main" id="{7D5DDB6F-06A7-8EAC-CF67-22CCC08A7BDD}"/>
              </a:ext>
            </a:extLst>
          </p:cNvPr>
          <p:cNvGrpSpPr/>
          <p:nvPr/>
        </p:nvGrpSpPr>
        <p:grpSpPr>
          <a:xfrm>
            <a:off x="745813" y="36853395"/>
            <a:ext cx="2400001" cy="5532322"/>
            <a:chOff x="7416448" y="36992162"/>
            <a:chExt cx="2400001" cy="5532322"/>
          </a:xfrm>
        </p:grpSpPr>
        <p:pic>
          <p:nvPicPr>
            <p:cNvPr id="1183" name="図 1182">
              <a:extLst>
                <a:ext uri="{FF2B5EF4-FFF2-40B4-BE49-F238E27FC236}">
                  <a16:creationId xmlns:a16="http://schemas.microsoft.com/office/drawing/2014/main" id="{624B8508-3842-A190-E04D-5042D4C252E9}"/>
                </a:ext>
              </a:extLst>
            </p:cNvPr>
            <p:cNvPicPr>
              <a:picLocks noChangeAspect="1"/>
            </p:cNvPicPr>
            <p:nvPr/>
          </p:nvPicPr>
          <p:blipFill>
            <a:blip r:embed="rId54"/>
            <a:stretch>
              <a:fillRect/>
            </a:stretch>
          </p:blipFill>
          <p:spPr>
            <a:xfrm>
              <a:off x="7416448" y="38858323"/>
              <a:ext cx="2400001" cy="1800000"/>
            </a:xfrm>
            <a:prstGeom prst="rect">
              <a:avLst/>
            </a:prstGeom>
          </p:spPr>
        </p:pic>
        <p:pic>
          <p:nvPicPr>
            <p:cNvPr id="3" name="図 2">
              <a:extLst>
                <a:ext uri="{FF2B5EF4-FFF2-40B4-BE49-F238E27FC236}">
                  <a16:creationId xmlns:a16="http://schemas.microsoft.com/office/drawing/2014/main" id="{D04DF388-12CA-F077-00A4-257C591999DD}"/>
                </a:ext>
              </a:extLst>
            </p:cNvPr>
            <p:cNvPicPr>
              <a:picLocks noChangeAspect="1"/>
            </p:cNvPicPr>
            <p:nvPr/>
          </p:nvPicPr>
          <p:blipFill>
            <a:blip r:embed="rId55"/>
            <a:stretch>
              <a:fillRect/>
            </a:stretch>
          </p:blipFill>
          <p:spPr>
            <a:xfrm>
              <a:off x="7416448" y="36992162"/>
              <a:ext cx="2400000" cy="1800000"/>
            </a:xfrm>
            <a:prstGeom prst="rect">
              <a:avLst/>
            </a:prstGeom>
          </p:spPr>
        </p:pic>
        <p:pic>
          <p:nvPicPr>
            <p:cNvPr id="25" name="図 24">
              <a:extLst>
                <a:ext uri="{FF2B5EF4-FFF2-40B4-BE49-F238E27FC236}">
                  <a16:creationId xmlns:a16="http://schemas.microsoft.com/office/drawing/2014/main" id="{5DB6E0B2-CE4D-3077-9CAF-CFFFD5F3191A}"/>
                </a:ext>
              </a:extLst>
            </p:cNvPr>
            <p:cNvPicPr>
              <a:picLocks noChangeAspect="1"/>
            </p:cNvPicPr>
            <p:nvPr/>
          </p:nvPicPr>
          <p:blipFill>
            <a:blip r:embed="rId56"/>
            <a:stretch>
              <a:fillRect/>
            </a:stretch>
          </p:blipFill>
          <p:spPr>
            <a:xfrm>
              <a:off x="7416448" y="40724484"/>
              <a:ext cx="2400000" cy="1800000"/>
            </a:xfrm>
            <a:prstGeom prst="rect">
              <a:avLst/>
            </a:prstGeom>
          </p:spPr>
        </p:pic>
      </p:grpSp>
      <p:sp>
        <p:nvSpPr>
          <p:cNvPr id="48" name="テキスト ボックス 47">
            <a:extLst>
              <a:ext uri="{FF2B5EF4-FFF2-40B4-BE49-F238E27FC236}">
                <a16:creationId xmlns:a16="http://schemas.microsoft.com/office/drawing/2014/main" id="{69F555CE-1E38-A2C7-18E6-B0CD435D21B6}"/>
              </a:ext>
            </a:extLst>
          </p:cNvPr>
          <p:cNvSpPr txBox="1"/>
          <p:nvPr/>
        </p:nvSpPr>
        <p:spPr>
          <a:xfrm>
            <a:off x="3291509" y="41622688"/>
            <a:ext cx="5827236" cy="769441"/>
          </a:xfrm>
          <a:prstGeom prst="rect">
            <a:avLst/>
          </a:prstGeom>
          <a:noFill/>
        </p:spPr>
        <p:txBody>
          <a:bodyPr wrap="none" rtlCol="0">
            <a:spAutoFit/>
          </a:bodyPr>
          <a:lstStyle/>
          <a:p>
            <a:pPr algn="l"/>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抱卵中の </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eversi</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メスの付着糸の組織像：</a:t>
            </a:r>
            <a:endPar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endParaRPr>
          </a:p>
          <a:p>
            <a:pPr algn="l"/>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付着糸の隙間に多数の細胞が生残している。</a:t>
            </a:r>
            <a:endPar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endParaRPr>
          </a:p>
        </p:txBody>
      </p:sp>
      <p:sp>
        <p:nvSpPr>
          <p:cNvPr id="1066" name="テキスト ボックス 1065">
            <a:extLst>
              <a:ext uri="{FF2B5EF4-FFF2-40B4-BE49-F238E27FC236}">
                <a16:creationId xmlns:a16="http://schemas.microsoft.com/office/drawing/2014/main" id="{22113944-3FBF-9DEA-D94B-C13F63D9F104}"/>
              </a:ext>
            </a:extLst>
          </p:cNvPr>
          <p:cNvSpPr txBox="1"/>
          <p:nvPr/>
        </p:nvSpPr>
        <p:spPr>
          <a:xfrm>
            <a:off x="9760538" y="37025617"/>
            <a:ext cx="8421403" cy="5509200"/>
          </a:xfrm>
          <a:prstGeom prst="rect">
            <a:avLst/>
          </a:prstGeom>
          <a:noFill/>
        </p:spPr>
        <p:txBody>
          <a:bodyPr wrap="square" rtlCol="0">
            <a:spAutoFit/>
          </a:bodyPr>
          <a:lstStyle/>
          <a:p>
            <a:pPr algn="l"/>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dopingdopinggensis</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の</a:t>
            </a:r>
            <a:endPar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endParaRPr>
          </a:p>
          <a:p>
            <a:pPr algn="l"/>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濾胞細胞は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11-β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が陽性で</a:t>
            </a:r>
            <a:endPar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endParaRPr>
          </a:p>
          <a:p>
            <a:pPr algn="l"/>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あるにもかかわらず</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11-Kt</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a:t>
            </a:r>
            <a:endPar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endParaRPr>
          </a:p>
          <a:p>
            <a:pPr algn="l"/>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陰性であるので、濾胞細胞の</a:t>
            </a:r>
            <a:endPar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endParaRPr>
          </a:p>
          <a:p>
            <a:pPr algn="l"/>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11-β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は不活性化しているものと考え</a:t>
            </a:r>
            <a:endPar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endParaRPr>
          </a:p>
          <a:p>
            <a:pPr algn="l"/>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られる。一方、抱卵中の</a:t>
            </a:r>
            <a:r>
              <a:rPr kumimoji="1" lang="ja-JP" altLang="en-US" sz="22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a:t>
            </a:r>
          </a:p>
          <a:p>
            <a:pPr algn="l"/>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のメスでは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estradiol-17β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が高いままで</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が高濃度となっているので、</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11-β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が活性化し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testosterone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から</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が生合成されている可能性がある。また、抱卵中の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eversi</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のメスでは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estradiol-17β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が著しく低く、かつ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 </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のようには高濃度でないので、アロマターゼが不活性化した結果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testosterone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から</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が生合成されているものと考えられる。</a:t>
            </a:r>
          </a:p>
          <a:p>
            <a:pPr algn="l"/>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近縁種である </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sarasinorum</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と </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O. </a:t>
            </a:r>
            <a:r>
              <a:rPr kumimoji="1" lang="en-US" altLang="ja-JP" sz="2200" i="1" kern="50" dirty="0" err="1">
                <a:latin typeface="メイリオ" panose="020B0604030504040204" pitchFamily="50" charset="-128"/>
                <a:ea typeface="メイリオ" panose="020B0604030504040204" pitchFamily="50" charset="-128"/>
                <a:cs typeface="Century" panose="02040604050505020304" pitchFamily="18" charset="0"/>
              </a:rPr>
              <a:t>eversi</a:t>
            </a:r>
            <a:r>
              <a:rPr kumimoji="1" lang="en-US" altLang="ja-JP" sz="2200" i="1"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では独立に腹びれ保育が進化したと考えられており、両種で </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11-</a:t>
            </a:r>
            <a:r>
              <a:rPr kumimoji="1" lang="en-US" altLang="ja-JP" sz="2200" kern="50" dirty="0" err="1">
                <a:latin typeface="メイリオ" panose="020B0604030504040204" pitchFamily="50" charset="-128"/>
                <a:ea typeface="メイリオ" panose="020B0604030504040204" pitchFamily="50" charset="-128"/>
                <a:cs typeface="Century" panose="02040604050505020304" pitchFamily="18" charset="0"/>
              </a:rPr>
              <a:t>ketotestosterone</a:t>
            </a:r>
            <a:r>
              <a:rPr kumimoji="1" lang="en-US" altLang="ja-JP" sz="2200" kern="50" dirty="0">
                <a:latin typeface="メイリオ" panose="020B0604030504040204" pitchFamily="50" charset="-128"/>
                <a:ea typeface="メイリオ" panose="020B0604030504040204" pitchFamily="50" charset="-128"/>
                <a:cs typeface="Century" panose="02040604050505020304" pitchFamily="18" charset="0"/>
              </a:rPr>
              <a:t> </a:t>
            </a:r>
            <a:r>
              <a:rPr kumimoji="1" lang="ja-JP" altLang="en-US" sz="2200" kern="50" dirty="0">
                <a:latin typeface="メイリオ" panose="020B0604030504040204" pitchFamily="50" charset="-128"/>
                <a:ea typeface="メイリオ" panose="020B0604030504040204" pitchFamily="50" charset="-128"/>
                <a:cs typeface="Century" panose="02040604050505020304" pitchFamily="18" charset="0"/>
              </a:rPr>
              <a:t>合成の機構が異なることは想定されている範囲内である。</a:t>
            </a:r>
          </a:p>
        </p:txBody>
      </p:sp>
    </p:spTree>
    <p:extLst>
      <p:ext uri="{BB962C8B-B14F-4D97-AF65-F5344CB8AC3E}">
        <p14:creationId xmlns:p14="http://schemas.microsoft.com/office/powerpoint/2010/main" val="344379769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kumimoji="1" sz="2400" kern="50" dirty="0" smtClean="0">
            <a:latin typeface="メイリオ" panose="020B0604030504040204" pitchFamily="50" charset="-128"/>
            <a:ea typeface="メイリオ" panose="020B0604030504040204" pitchFamily="50" charset="-128"/>
            <a:cs typeface="Century" panose="02040604050505020304" pitchFamily="18"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594</TotalTime>
  <Words>2105</Words>
  <Application>Microsoft Office PowerPoint</Application>
  <PresentationFormat>ユーザー設定</PresentationFormat>
  <Paragraphs>169</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メイリオ</vt:lpstr>
      <vt:lpstr>Aptos</vt:lpstr>
      <vt:lpstr>Aptos Display</vt:lpstr>
      <vt:lpstr>Arial</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正二 尾田</dc:creator>
  <cp:lastModifiedBy>正二 尾田</cp:lastModifiedBy>
  <cp:revision>40</cp:revision>
  <cp:lastPrinted>2024-03-14T00:20:37Z</cp:lastPrinted>
  <dcterms:created xsi:type="dcterms:W3CDTF">2024-03-12T05:21:52Z</dcterms:created>
  <dcterms:modified xsi:type="dcterms:W3CDTF">2024-03-15T03:41:32Z</dcterms:modified>
</cp:coreProperties>
</file>