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sldIdLst>
    <p:sldId id="293" r:id="rId2"/>
    <p:sldId id="281" r:id="rId3"/>
    <p:sldId id="283" r:id="rId4"/>
    <p:sldId id="435" r:id="rId5"/>
    <p:sldId id="449" r:id="rId6"/>
    <p:sldId id="424" r:id="rId7"/>
    <p:sldId id="451" r:id="rId8"/>
    <p:sldId id="452" r:id="rId9"/>
    <p:sldId id="382" r:id="rId10"/>
    <p:sldId id="453" r:id="rId11"/>
    <p:sldId id="455" r:id="rId12"/>
    <p:sldId id="263" r:id="rId13"/>
    <p:sldId id="260" r:id="rId14"/>
    <p:sldId id="454" r:id="rId15"/>
    <p:sldId id="256" r:id="rId16"/>
    <p:sldId id="257" r:id="rId17"/>
    <p:sldId id="258" r:id="rId18"/>
  </p:sldIdLst>
  <p:sldSz cx="9144000" cy="6858000" type="screen4x3"/>
  <p:notesSz cx="6858000" cy="9144000"/>
  <p:defaultText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6" algn="l" defTabSz="914278" rtl="0" eaLnBrk="1" latinLnBrk="0" hangingPunct="1">
      <a:defRPr kumimoji="1" sz="1800" kern="1200">
        <a:solidFill>
          <a:schemeClr val="tx1"/>
        </a:solidFill>
        <a:latin typeface="+mn-lt"/>
        <a:ea typeface="+mn-ea"/>
        <a:cs typeface="+mn-cs"/>
      </a:defRPr>
    </a:lvl5pPr>
    <a:lvl6pPr marL="2285695" algn="l" defTabSz="914278" rtl="0" eaLnBrk="1" latinLnBrk="0" hangingPunct="1">
      <a:defRPr kumimoji="1" sz="1800" kern="1200">
        <a:solidFill>
          <a:schemeClr val="tx1"/>
        </a:solidFill>
        <a:latin typeface="+mn-lt"/>
        <a:ea typeface="+mn-ea"/>
        <a:cs typeface="+mn-cs"/>
      </a:defRPr>
    </a:lvl6pPr>
    <a:lvl7pPr marL="2742834"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2" algn="l" defTabSz="914278"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93" autoAdjust="0"/>
  </p:normalViewPr>
  <p:slideViewPr>
    <p:cSldViewPr snapToGrid="0">
      <p:cViewPr>
        <p:scale>
          <a:sx n="80" d="100"/>
          <a:sy n="80" d="100"/>
        </p:scale>
        <p:origin x="91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AFC294-824D-4AA8-8FF7-813A886FB661}" type="datetimeFigureOut">
              <a:rPr kumimoji="1" lang="ja-JP" altLang="en-US" smtClean="0"/>
              <a:pPr/>
              <a:t>2024/3/12</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F8147-7A98-4AA4-BAD0-C7407863F11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278" rtl="0" eaLnBrk="1" latinLnBrk="0" hangingPunct="1">
      <a:defRPr kumimoji="1" sz="1200" kern="1200">
        <a:solidFill>
          <a:schemeClr val="tx1"/>
        </a:solidFill>
        <a:latin typeface="+mn-lt"/>
        <a:ea typeface="+mn-ea"/>
        <a:cs typeface="+mn-cs"/>
      </a:defRPr>
    </a:lvl1pPr>
    <a:lvl2pPr marL="457139" algn="l" defTabSz="914278" rtl="0" eaLnBrk="1" latinLnBrk="0" hangingPunct="1">
      <a:defRPr kumimoji="1" sz="1200" kern="1200">
        <a:solidFill>
          <a:schemeClr val="tx1"/>
        </a:solidFill>
        <a:latin typeface="+mn-lt"/>
        <a:ea typeface="+mn-ea"/>
        <a:cs typeface="+mn-cs"/>
      </a:defRPr>
    </a:lvl2pPr>
    <a:lvl3pPr marL="914278" algn="l" defTabSz="914278" rtl="0" eaLnBrk="1" latinLnBrk="0" hangingPunct="1">
      <a:defRPr kumimoji="1" sz="1200" kern="1200">
        <a:solidFill>
          <a:schemeClr val="tx1"/>
        </a:solidFill>
        <a:latin typeface="+mn-lt"/>
        <a:ea typeface="+mn-ea"/>
        <a:cs typeface="+mn-cs"/>
      </a:defRPr>
    </a:lvl3pPr>
    <a:lvl4pPr marL="1371417" algn="l" defTabSz="914278" rtl="0" eaLnBrk="1" latinLnBrk="0" hangingPunct="1">
      <a:defRPr kumimoji="1" sz="1200" kern="1200">
        <a:solidFill>
          <a:schemeClr val="tx1"/>
        </a:solidFill>
        <a:latin typeface="+mn-lt"/>
        <a:ea typeface="+mn-ea"/>
        <a:cs typeface="+mn-cs"/>
      </a:defRPr>
    </a:lvl4pPr>
    <a:lvl5pPr marL="1828556" algn="l" defTabSz="914278" rtl="0" eaLnBrk="1" latinLnBrk="0" hangingPunct="1">
      <a:defRPr kumimoji="1" sz="1200" kern="1200">
        <a:solidFill>
          <a:schemeClr val="tx1"/>
        </a:solidFill>
        <a:latin typeface="+mn-lt"/>
        <a:ea typeface="+mn-ea"/>
        <a:cs typeface="+mn-cs"/>
      </a:defRPr>
    </a:lvl5pPr>
    <a:lvl6pPr marL="2285695" algn="l" defTabSz="914278" rtl="0" eaLnBrk="1" latinLnBrk="0" hangingPunct="1">
      <a:defRPr kumimoji="1" sz="1200" kern="1200">
        <a:solidFill>
          <a:schemeClr val="tx1"/>
        </a:solidFill>
        <a:latin typeface="+mn-lt"/>
        <a:ea typeface="+mn-ea"/>
        <a:cs typeface="+mn-cs"/>
      </a:defRPr>
    </a:lvl6pPr>
    <a:lvl7pPr marL="2742834" algn="l" defTabSz="914278" rtl="0" eaLnBrk="1" latinLnBrk="0" hangingPunct="1">
      <a:defRPr kumimoji="1" sz="1200" kern="1200">
        <a:solidFill>
          <a:schemeClr val="tx1"/>
        </a:solidFill>
        <a:latin typeface="+mn-lt"/>
        <a:ea typeface="+mn-ea"/>
        <a:cs typeface="+mn-cs"/>
      </a:defRPr>
    </a:lvl7pPr>
    <a:lvl8pPr marL="3199972" algn="l" defTabSz="914278" rtl="0" eaLnBrk="1" latinLnBrk="0" hangingPunct="1">
      <a:defRPr kumimoji="1" sz="1200" kern="1200">
        <a:solidFill>
          <a:schemeClr val="tx1"/>
        </a:solidFill>
        <a:latin typeface="+mn-lt"/>
        <a:ea typeface="+mn-ea"/>
        <a:cs typeface="+mn-cs"/>
      </a:defRPr>
    </a:lvl8pPr>
    <a:lvl9pPr marL="3657112" algn="l" defTabSz="91427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F8147-7A98-4AA4-BAD0-C7407863F11C}" type="slidenum">
              <a:rPr kumimoji="1" lang="ja-JP" altLang="en-US" smtClean="0"/>
              <a:pPr/>
              <a:t>2</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9" indent="0" algn="ctr">
              <a:buNone/>
              <a:defRPr>
                <a:solidFill>
                  <a:schemeClr val="tx1">
                    <a:tint val="75000"/>
                  </a:schemeClr>
                </a:solidFill>
              </a:defRPr>
            </a:lvl2pPr>
            <a:lvl3pPr marL="914278" indent="0" algn="ctr">
              <a:buNone/>
              <a:defRPr>
                <a:solidFill>
                  <a:schemeClr val="tx1">
                    <a:tint val="75000"/>
                  </a:schemeClr>
                </a:solidFill>
              </a:defRPr>
            </a:lvl3pPr>
            <a:lvl4pPr marL="1371417" indent="0" algn="ctr">
              <a:buNone/>
              <a:defRPr>
                <a:solidFill>
                  <a:schemeClr val="tx1">
                    <a:tint val="75000"/>
                  </a:schemeClr>
                </a:solidFill>
              </a:defRPr>
            </a:lvl4pPr>
            <a:lvl5pPr marL="1828556" indent="0" algn="ctr">
              <a:buNone/>
              <a:defRPr>
                <a:solidFill>
                  <a:schemeClr val="tx1">
                    <a:tint val="75000"/>
                  </a:schemeClr>
                </a:solidFill>
              </a:defRPr>
            </a:lvl5pPr>
            <a:lvl6pPr marL="2285695" indent="0" algn="ctr">
              <a:buNone/>
              <a:defRPr>
                <a:solidFill>
                  <a:schemeClr val="tx1">
                    <a:tint val="75000"/>
                  </a:schemeClr>
                </a:solidFill>
              </a:defRPr>
            </a:lvl6pPr>
            <a:lvl7pPr marL="2742834" indent="0" algn="ctr">
              <a:buNone/>
              <a:defRPr>
                <a:solidFill>
                  <a:schemeClr val="tx1">
                    <a:tint val="75000"/>
                  </a:schemeClr>
                </a:solidFill>
              </a:defRPr>
            </a:lvl7pPr>
            <a:lvl8pPr marL="3199972" indent="0" algn="ctr">
              <a:buNone/>
              <a:defRPr>
                <a:solidFill>
                  <a:schemeClr val="tx1">
                    <a:tint val="75000"/>
                  </a:schemeClr>
                </a:solidFill>
              </a:defRPr>
            </a:lvl8pPr>
            <a:lvl9pPr marL="3657112"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39" indent="0">
              <a:buNone/>
              <a:defRPr sz="1800">
                <a:solidFill>
                  <a:schemeClr val="tx1">
                    <a:tint val="75000"/>
                  </a:schemeClr>
                </a:solidFill>
              </a:defRPr>
            </a:lvl2pPr>
            <a:lvl3pPr marL="914278" indent="0">
              <a:buNone/>
              <a:defRPr sz="1600">
                <a:solidFill>
                  <a:schemeClr val="tx1">
                    <a:tint val="75000"/>
                  </a:schemeClr>
                </a:solidFill>
              </a:defRPr>
            </a:lvl3pPr>
            <a:lvl4pPr marL="1371417" indent="0">
              <a:buNone/>
              <a:defRPr sz="1400">
                <a:solidFill>
                  <a:schemeClr val="tx1">
                    <a:tint val="75000"/>
                  </a:schemeClr>
                </a:solidFill>
              </a:defRPr>
            </a:lvl4pPr>
            <a:lvl5pPr marL="1828556" indent="0">
              <a:buNone/>
              <a:defRPr sz="1400">
                <a:solidFill>
                  <a:schemeClr val="tx1">
                    <a:tint val="75000"/>
                  </a:schemeClr>
                </a:solidFill>
              </a:defRPr>
            </a:lvl5pPr>
            <a:lvl6pPr marL="2285695" indent="0">
              <a:buNone/>
              <a:defRPr sz="1400">
                <a:solidFill>
                  <a:schemeClr val="tx1">
                    <a:tint val="75000"/>
                  </a:schemeClr>
                </a:solidFill>
              </a:defRPr>
            </a:lvl6pPr>
            <a:lvl7pPr marL="2742834" indent="0">
              <a:buNone/>
              <a:defRPr sz="1400">
                <a:solidFill>
                  <a:schemeClr val="tx1">
                    <a:tint val="75000"/>
                  </a:schemeClr>
                </a:solidFill>
              </a:defRPr>
            </a:lvl7pPr>
            <a:lvl8pPr marL="3199972" indent="0">
              <a:buNone/>
              <a:defRPr sz="1400">
                <a:solidFill>
                  <a:schemeClr val="tx1">
                    <a:tint val="75000"/>
                  </a:schemeClr>
                </a:solidFill>
              </a:defRPr>
            </a:lvl8pPr>
            <a:lvl9pPr marL="3657112"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2" indent="0">
              <a:buNone/>
              <a:defRPr sz="1600" b="1"/>
            </a:lvl8pPr>
            <a:lvl9pPr marL="3657112"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2" indent="0">
              <a:buNone/>
              <a:defRPr sz="1600" b="1"/>
            </a:lvl8pPr>
            <a:lvl9pPr marL="3657112"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1"/>
            <a:ext cx="3008313" cy="4691063"/>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6" indent="0">
              <a:buNone/>
              <a:defRPr sz="900"/>
            </a:lvl5pPr>
            <a:lvl6pPr marL="2285695" indent="0">
              <a:buNone/>
              <a:defRPr sz="900"/>
            </a:lvl6pPr>
            <a:lvl7pPr marL="2742834" indent="0">
              <a:buNone/>
              <a:defRPr sz="900"/>
            </a:lvl7pPr>
            <a:lvl8pPr marL="3199972" indent="0">
              <a:buNone/>
              <a:defRPr sz="900"/>
            </a:lvl8pPr>
            <a:lvl9pPr marL="3657112"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6" indent="0">
              <a:buNone/>
              <a:defRPr sz="2000"/>
            </a:lvl5pPr>
            <a:lvl6pPr marL="2285695" indent="0">
              <a:buNone/>
              <a:defRPr sz="2000"/>
            </a:lvl6pPr>
            <a:lvl7pPr marL="2742834" indent="0">
              <a:buNone/>
              <a:defRPr sz="2000"/>
            </a:lvl7pPr>
            <a:lvl8pPr marL="3199972" indent="0">
              <a:buNone/>
              <a:defRPr sz="2000"/>
            </a:lvl8pPr>
            <a:lvl9pPr marL="3657112"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6" indent="0">
              <a:buNone/>
              <a:defRPr sz="900"/>
            </a:lvl5pPr>
            <a:lvl6pPr marL="2285695" indent="0">
              <a:buNone/>
              <a:defRPr sz="900"/>
            </a:lvl6pPr>
            <a:lvl7pPr marL="2742834" indent="0">
              <a:buNone/>
              <a:defRPr sz="900"/>
            </a:lvl7pPr>
            <a:lvl8pPr marL="3199972" indent="0">
              <a:buNone/>
              <a:defRPr sz="900"/>
            </a:lvl8pPr>
            <a:lvl9pPr marL="3657112"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93516E-7A5B-4D85-80FC-D7D9008A2DD0}" type="datetimeFigureOut">
              <a:rPr kumimoji="1" lang="ja-JP" altLang="en-US" smtClean="0"/>
              <a:pPr/>
              <a:t>2024/3/12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C10E37A-F28D-4D2A-BE60-921177B26E32}"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27" tIns="45714" rIns="91427" bIns="45714"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1"/>
            <a:ext cx="8229600" cy="4525963"/>
          </a:xfrm>
          <a:prstGeom prst="rect">
            <a:avLst/>
          </a:prstGeom>
        </p:spPr>
        <p:txBody>
          <a:bodyPr vert="horz" lIns="91427" tIns="45714" rIns="91427" bIns="45714"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1"/>
            <a:ext cx="2133600" cy="365125"/>
          </a:xfrm>
          <a:prstGeom prst="rect">
            <a:avLst/>
          </a:prstGeom>
        </p:spPr>
        <p:txBody>
          <a:bodyPr vert="horz" lIns="91427" tIns="45714" rIns="91427" bIns="45714" rtlCol="0" anchor="ctr"/>
          <a:lstStyle>
            <a:lvl1pPr algn="l">
              <a:defRPr sz="1200">
                <a:solidFill>
                  <a:schemeClr val="tx1">
                    <a:tint val="75000"/>
                  </a:schemeClr>
                </a:solidFill>
              </a:defRPr>
            </a:lvl1pPr>
          </a:lstStyle>
          <a:p>
            <a:fld id="{D293516E-7A5B-4D85-80FC-D7D9008A2DD0}" type="datetimeFigureOut">
              <a:rPr kumimoji="1" lang="ja-JP" altLang="en-US" smtClean="0"/>
              <a:pPr/>
              <a:t>2024/3/12</a:t>
            </a:fld>
            <a:endParaRPr kumimoji="1" lang="ja-JP" altLang="en-US"/>
          </a:p>
        </p:txBody>
      </p:sp>
      <p:sp>
        <p:nvSpPr>
          <p:cNvPr id="5" name="フッター プレースホルダ 4"/>
          <p:cNvSpPr>
            <a:spLocks noGrp="1"/>
          </p:cNvSpPr>
          <p:nvPr>
            <p:ph type="ftr" sz="quarter" idx="3"/>
          </p:nvPr>
        </p:nvSpPr>
        <p:spPr>
          <a:xfrm>
            <a:off x="3124201" y="6356351"/>
            <a:ext cx="2895600" cy="365125"/>
          </a:xfrm>
          <a:prstGeom prst="rect">
            <a:avLst/>
          </a:prstGeom>
        </p:spPr>
        <p:txBody>
          <a:bodyPr vert="horz" lIns="91427" tIns="45714" rIns="91427" bIns="45714"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1" y="6356351"/>
            <a:ext cx="2133600" cy="365125"/>
          </a:xfrm>
          <a:prstGeom prst="rect">
            <a:avLst/>
          </a:prstGeom>
        </p:spPr>
        <p:txBody>
          <a:bodyPr vert="horz" lIns="91427" tIns="45714" rIns="91427" bIns="45714" rtlCol="0" anchor="ctr"/>
          <a:lstStyle>
            <a:lvl1pPr algn="r">
              <a:defRPr sz="1200">
                <a:solidFill>
                  <a:schemeClr val="tx1">
                    <a:tint val="75000"/>
                  </a:schemeClr>
                </a:solidFill>
              </a:defRPr>
            </a:lvl1pPr>
          </a:lstStyle>
          <a:p>
            <a:fld id="{6C10E37A-F28D-4D2A-BE60-921177B26E32}"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278" rtl="0" eaLnBrk="1" latinLnBrk="0" hangingPunct="1">
        <a:spcBef>
          <a:spcPct val="0"/>
        </a:spcBef>
        <a:buNone/>
        <a:defRPr kumimoji="1" sz="4400" kern="1200">
          <a:solidFill>
            <a:schemeClr val="tx1"/>
          </a:solidFill>
          <a:latin typeface="+mj-lt"/>
          <a:ea typeface="+mj-ea"/>
          <a:cs typeface="+mj-cs"/>
        </a:defRPr>
      </a:lvl1pPr>
    </p:titleStyle>
    <p:bodyStyle>
      <a:lvl1pPr marL="342854" indent="-342854" algn="l" defTabSz="914278"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51" indent="-285712" algn="l" defTabSz="914278"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48" indent="-228569" algn="l" defTabSz="914278"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86"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126"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265"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03"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43"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681" indent="-228569" algn="l" defTabSz="914278"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6" algn="l" defTabSz="914278" rtl="0" eaLnBrk="1" latinLnBrk="0" hangingPunct="1">
        <a:defRPr kumimoji="1" sz="1800" kern="1200">
          <a:solidFill>
            <a:schemeClr val="tx1"/>
          </a:solidFill>
          <a:latin typeface="+mn-lt"/>
          <a:ea typeface="+mn-ea"/>
          <a:cs typeface="+mn-cs"/>
        </a:defRPr>
      </a:lvl5pPr>
      <a:lvl6pPr marL="2285695" algn="l" defTabSz="914278" rtl="0" eaLnBrk="1" latinLnBrk="0" hangingPunct="1">
        <a:defRPr kumimoji="1" sz="1800" kern="1200">
          <a:solidFill>
            <a:schemeClr val="tx1"/>
          </a:solidFill>
          <a:latin typeface="+mn-lt"/>
          <a:ea typeface="+mn-ea"/>
          <a:cs typeface="+mn-cs"/>
        </a:defRPr>
      </a:lvl6pPr>
      <a:lvl7pPr marL="2742834"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2" algn="l" defTabSz="91427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0A21A1-81DB-0857-87CB-A03D1746F4C6}"/>
              </a:ext>
            </a:extLst>
          </p:cNvPr>
          <p:cNvSpPr txBox="1"/>
          <p:nvPr/>
        </p:nvSpPr>
        <p:spPr>
          <a:xfrm>
            <a:off x="593901" y="1746457"/>
            <a:ext cx="8198407" cy="887935"/>
          </a:xfrm>
          <a:prstGeom prst="rect">
            <a:avLst/>
          </a:prstGeom>
          <a:noFill/>
        </p:spPr>
        <p:txBody>
          <a:bodyPr wrap="square" rtlCol="0">
            <a:spAutoFit/>
          </a:bodyPr>
          <a:lstStyle/>
          <a:p>
            <a:pPr algn="ctr"/>
            <a:r>
              <a:rPr lang="ja-JP" altLang="ja-JP" sz="2585" b="1" kern="50" dirty="0">
                <a:latin typeface="メイリオ" panose="020B0604030504040204" pitchFamily="50" charset="-128"/>
                <a:ea typeface="メイリオ" panose="020B0604030504040204" pitchFamily="50" charset="-128"/>
                <a:cs typeface="Times New Roman" panose="02020603050405020304" pitchFamily="18" charset="0"/>
              </a:rPr>
              <a:t>スラウェシ島</a:t>
            </a:r>
            <a:r>
              <a:rPr lang="ja-JP" altLang="ja-JP" sz="2585" b="1" kern="50" dirty="0">
                <a:latin typeface="メイリオ" panose="020B0604030504040204" pitchFamily="50" charset="-128"/>
                <a:ea typeface="メイリオ" panose="020B0604030504040204" pitchFamily="50" charset="-128"/>
                <a:cs typeface="Century" panose="02040604050505020304" pitchFamily="18" charset="0"/>
              </a:rPr>
              <a:t>で発見された”</a:t>
            </a:r>
            <a:r>
              <a:rPr lang="en-US" altLang="ja-JP" sz="2585" b="1" kern="50" dirty="0">
                <a:latin typeface="メイリオ" panose="020B0604030504040204" pitchFamily="50" charset="-128"/>
                <a:ea typeface="メイリオ" panose="020B0604030504040204" pitchFamily="50" charset="-128"/>
                <a:cs typeface="Century" panose="02040604050505020304" pitchFamily="18" charset="0"/>
              </a:rPr>
              <a:t>Pelvic-fin brooding</a:t>
            </a:r>
            <a:r>
              <a:rPr lang="ja-JP" altLang="ja-JP" sz="2585" b="1" kern="50" dirty="0">
                <a:latin typeface="メイリオ" panose="020B0604030504040204" pitchFamily="50" charset="-128"/>
                <a:ea typeface="メイリオ" panose="020B0604030504040204" pitchFamily="50" charset="-128"/>
                <a:cs typeface="Century" panose="02040604050505020304" pitchFamily="18" charset="0"/>
              </a:rPr>
              <a:t>” （腹ビレ保育）メダカなどの組織学的解析</a:t>
            </a:r>
            <a:endParaRPr lang="ja-JP" altLang="en-US" sz="2585" dirty="0">
              <a:latin typeface="メイリオ" panose="020B0604030504040204" pitchFamily="50" charset="-128"/>
              <a:ea typeface="メイリオ" panose="020B0604030504040204" pitchFamily="50" charset="-128"/>
            </a:endParaRPr>
          </a:p>
        </p:txBody>
      </p:sp>
      <p:sp>
        <p:nvSpPr>
          <p:cNvPr id="4" name="Rectangle 1">
            <a:extLst>
              <a:ext uri="{FF2B5EF4-FFF2-40B4-BE49-F238E27FC236}">
                <a16:creationId xmlns:a16="http://schemas.microsoft.com/office/drawing/2014/main" id="{104806A9-F80F-3477-935F-4706519E6859}"/>
              </a:ext>
            </a:extLst>
          </p:cNvPr>
          <p:cNvSpPr>
            <a:spLocks noChangeArrowheads="1"/>
          </p:cNvSpPr>
          <p:nvPr/>
        </p:nvSpPr>
        <p:spPr bwMode="auto">
          <a:xfrm>
            <a:off x="1731549" y="4557464"/>
            <a:ext cx="7294879" cy="55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719" tIns="42203" rIns="84406" bIns="0" numCol="1" anchor="ctr" anchorCtr="0" compatLnSpc="1">
            <a:prstTxWarp prst="textNoShape">
              <a:avLst/>
            </a:prstTxWarp>
            <a:spAutoFit/>
          </a:bodyPr>
          <a:lstStyle/>
          <a:p>
            <a:pPr defTabSz="844083" eaLnBrk="0" fontAlgn="base" hangingPunct="0">
              <a:spcBef>
                <a:spcPct val="0"/>
              </a:spcBef>
              <a:spcAft>
                <a:spcPct val="0"/>
              </a:spcAft>
            </a:pP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西槇俊之</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、千葉洋明</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2</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62" dirty="0">
                <a:solidFill>
                  <a:srgbClr val="242424"/>
                </a:solidFill>
                <a:latin typeface="メイリオ" panose="020B0604030504040204" pitchFamily="50" charset="-128"/>
                <a:ea typeface="メイリオ" panose="020B0604030504040204" pitchFamily="50" charset="-128"/>
                <a:cs typeface="Times New Roman" panose="02020603050405020304" pitchFamily="18" charset="0"/>
              </a:rPr>
              <a:t>田中理映子</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3</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62" dirty="0">
                <a:latin typeface="メイリオ" panose="020B0604030504040204" pitchFamily="50" charset="-128"/>
                <a:ea typeface="メイリオ" panose="020B0604030504040204" pitchFamily="50" charset="-128"/>
                <a:cs typeface="Times New Roman" panose="02020603050405020304" pitchFamily="18" charset="0"/>
              </a:rPr>
              <a:t>水野展敏</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3 </a:t>
            </a:r>
            <a:r>
              <a:rPr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尾田正二</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4</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、岩松鷹司</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5</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62" dirty="0" err="1">
                <a:solidFill>
                  <a:srgbClr val="242424"/>
                </a:solidFill>
                <a:latin typeface="Yu Gothic UI" panose="020B0500000000000000" pitchFamily="50" charset="-128"/>
                <a:ea typeface="Yu Gothic UI" panose="020B0500000000000000" pitchFamily="50" charset="-128"/>
              </a:rPr>
              <a:t>Kawilarang</a:t>
            </a:r>
            <a:r>
              <a:rPr lang="en-US" altLang="ja-JP" sz="1662" dirty="0">
                <a:solidFill>
                  <a:srgbClr val="242424"/>
                </a:solidFill>
                <a:latin typeface="Yu Gothic UI" panose="020B0500000000000000" pitchFamily="50" charset="-128"/>
                <a:ea typeface="Yu Gothic UI" panose="020B0500000000000000" pitchFamily="50" charset="-128"/>
              </a:rPr>
              <a:t> W. A. </a:t>
            </a:r>
            <a:r>
              <a:rPr lang="en-US" altLang="ja-JP" sz="1662" dirty="0" err="1">
                <a:solidFill>
                  <a:srgbClr val="242424"/>
                </a:solidFill>
                <a:latin typeface="Yu Gothic UI" panose="020B0500000000000000" pitchFamily="50" charset="-128"/>
                <a:ea typeface="Yu Gothic UI" panose="020B0500000000000000" pitchFamily="50" charset="-128"/>
              </a:rPr>
              <a:t>Masengi</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 6 </a:t>
            </a:r>
            <a:r>
              <a:rPr lang="ja-JP" altLang="en-US" sz="1662" dirty="0">
                <a:solidFill>
                  <a:srgbClr val="242424"/>
                </a:solidFill>
                <a:latin typeface="Yu Gothic UI" panose="020B0500000000000000" pitchFamily="50" charset="-128"/>
                <a:ea typeface="Yu Gothic UI" panose="020B0500000000000000" pitchFamily="50" charset="-128"/>
              </a:rPr>
              <a:t>、</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勝村啓史</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62" dirty="0">
                <a:solidFill>
                  <a:srgbClr val="000000"/>
                </a:solidFill>
                <a:latin typeface="メイリオ" panose="020B0604030504040204" pitchFamily="50" charset="-128"/>
                <a:ea typeface="メイリオ" panose="020B0604030504040204" pitchFamily="50" charset="-128"/>
                <a:cs typeface="ＭＳ ゴシック" panose="020B0609070205080204" pitchFamily="49" charset="-128"/>
              </a:rPr>
              <a:t>山平 寿智</a:t>
            </a:r>
            <a:r>
              <a:rPr lang="en-US" altLang="ja-JP" sz="1662" baseline="300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7</a:t>
            </a:r>
            <a:r>
              <a:rPr lang="ja-JP" altLang="ja-JP" sz="1662" dirty="0">
                <a:latin typeface="メイリオ" panose="020B0604030504040204" pitchFamily="50" charset="-128"/>
                <a:ea typeface="メイリオ" panose="020B0604030504040204" pitchFamily="50" charset="-128"/>
                <a:cs typeface="Times New Roman" panose="02020603050405020304" pitchFamily="18" charset="0"/>
              </a:rPr>
              <a:t>、小川元之</a:t>
            </a:r>
            <a:r>
              <a:rPr lang="ja-JP" altLang="ja-JP" sz="1662" baseline="300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1662" dirty="0">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DD9A59F-45AD-46E3-B59B-BFB834212944}"/>
              </a:ext>
            </a:extLst>
          </p:cNvPr>
          <p:cNvSpPr txBox="1"/>
          <p:nvPr/>
        </p:nvSpPr>
        <p:spPr>
          <a:xfrm>
            <a:off x="1731549" y="5538170"/>
            <a:ext cx="7060759" cy="774251"/>
          </a:xfrm>
          <a:prstGeom prst="rect">
            <a:avLst/>
          </a:prstGeom>
          <a:noFill/>
        </p:spPr>
        <p:txBody>
          <a:bodyPr wrap="square" rtlCol="0">
            <a:spAutoFit/>
          </a:bodyPr>
          <a:lstStyle/>
          <a:p>
            <a:pPr algn="just"/>
            <a:r>
              <a:rPr lang="en-US" altLang="ja-JP" sz="1477" kern="50" baseline="30000" dirty="0">
                <a:latin typeface="メイリオ" panose="020B0604030504040204" pitchFamily="50" charset="-128"/>
                <a:ea typeface="メイリオ" panose="020B0604030504040204" pitchFamily="50" charset="-128"/>
                <a:cs typeface="Century" panose="02040604050505020304" pitchFamily="18" charset="0"/>
              </a:rPr>
              <a:t>1</a:t>
            </a:r>
            <a:r>
              <a:rPr lang="ar-SA" altLang="ja-JP" sz="1477" kern="50" dirty="0">
                <a:latin typeface="メイリオ" panose="020B0604030504040204" pitchFamily="50" charset="-128"/>
                <a:ea typeface="メイリオ" panose="020B0604030504040204" pitchFamily="50" charset="-128"/>
                <a:cs typeface="ＭＳ Ｐ明朝" panose="02020600040205080304" pitchFamily="18" charset="-128"/>
              </a:rPr>
              <a:t>北里大</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a:t>
            </a:r>
            <a:r>
              <a:rPr lang="ar-SA" altLang="ja-JP" sz="1477" kern="50" dirty="0">
                <a:latin typeface="メイリオ" panose="020B0604030504040204" pitchFamily="50" charset="-128"/>
                <a:ea typeface="メイリオ" panose="020B0604030504040204" pitchFamily="50" charset="-128"/>
                <a:cs typeface="ＭＳ Ｐ明朝" panose="02020600040205080304" pitchFamily="18" charset="-128"/>
              </a:rPr>
              <a:t>医</a:t>
            </a:r>
            <a:r>
              <a:rPr lang="ja-JP" altLang="en-US" sz="1477" kern="50" dirty="0">
                <a:latin typeface="メイリオ" panose="020B0604030504040204" pitchFamily="50" charset="-128"/>
                <a:ea typeface="メイリオ" panose="020B0604030504040204" pitchFamily="50" charset="-128"/>
                <a:cs typeface="ＭＳ Ｐ明朝" panose="02020600040205080304" pitchFamily="18" charset="-128"/>
              </a:rPr>
              <a:t>・解剖、</a:t>
            </a:r>
            <a:r>
              <a:rPr lang="en-US" altLang="ja-JP" sz="1477" kern="50" baseline="30000" dirty="0">
                <a:latin typeface="メイリオ" panose="020B0604030504040204" pitchFamily="50" charset="-128"/>
                <a:ea typeface="メイリオ" panose="020B0604030504040204" pitchFamily="50" charset="-128"/>
                <a:cs typeface="Century" panose="02040604050505020304" pitchFamily="18" charset="0"/>
              </a:rPr>
              <a:t>2</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北里大・海洋生命・水産増殖、</a:t>
            </a:r>
            <a:r>
              <a:rPr lang="en-US" altLang="ja-JP" sz="1477" kern="50" baseline="30000" dirty="0">
                <a:latin typeface="メイリオ" panose="020B0604030504040204" pitchFamily="50" charset="-128"/>
                <a:ea typeface="メイリオ" panose="020B0604030504040204" pitchFamily="50" charset="-128"/>
                <a:cs typeface="Century" panose="02040604050505020304" pitchFamily="18" charset="0"/>
              </a:rPr>
              <a:t>3</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名古屋市東山総合公園・</a:t>
            </a:r>
            <a:endParaRPr lang="en-US" altLang="ja-JP" sz="1477" kern="50" dirty="0">
              <a:latin typeface="メイリオ" panose="020B0604030504040204" pitchFamily="50" charset="-128"/>
              <a:ea typeface="メイリオ" panose="020B0604030504040204" pitchFamily="50" charset="-128"/>
              <a:cs typeface="Century" panose="02040604050505020304" pitchFamily="18" charset="0"/>
            </a:endParaRPr>
          </a:p>
          <a:p>
            <a:pPr algn="just"/>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世界のメダカ館、</a:t>
            </a:r>
            <a:r>
              <a:rPr lang="en-US" altLang="ja-JP" sz="1477" kern="50" baseline="30000" dirty="0">
                <a:latin typeface="メイリオ" panose="020B0604030504040204" pitchFamily="50" charset="-128"/>
                <a:ea typeface="メイリオ" panose="020B0604030504040204" pitchFamily="50" charset="-128"/>
                <a:cs typeface="Century" panose="02040604050505020304" pitchFamily="18" charset="0"/>
              </a:rPr>
              <a:t>4</a:t>
            </a:r>
            <a:r>
              <a:rPr lang="ar-SA" altLang="ja-JP" sz="1477" kern="50" dirty="0">
                <a:latin typeface="メイリオ" panose="020B0604030504040204" pitchFamily="50" charset="-128"/>
                <a:ea typeface="メイリオ" panose="020B0604030504040204" pitchFamily="50" charset="-128"/>
                <a:cs typeface="ＭＳ Ｐ明朝" panose="02020600040205080304" pitchFamily="18" charset="-128"/>
              </a:rPr>
              <a:t>東京大</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a:t>
            </a:r>
            <a:r>
              <a:rPr lang="ar-SA" altLang="ja-JP" sz="1477" kern="50" dirty="0">
                <a:latin typeface="メイリオ" panose="020B0604030504040204" pitchFamily="50" charset="-128"/>
                <a:ea typeface="メイリオ" panose="020B0604030504040204" pitchFamily="50" charset="-128"/>
                <a:cs typeface="ＭＳ Ｐ明朝" panose="02020600040205080304" pitchFamily="18" charset="-128"/>
              </a:rPr>
              <a:t>院</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a:t>
            </a:r>
            <a:r>
              <a:rPr lang="ar-SA" altLang="ja-JP" sz="1477" kern="50" dirty="0">
                <a:latin typeface="メイリオ" panose="020B0604030504040204" pitchFamily="50" charset="-128"/>
                <a:ea typeface="メイリオ" panose="020B0604030504040204" pitchFamily="50" charset="-128"/>
                <a:cs typeface="ＭＳ Ｐ明朝" panose="02020600040205080304" pitchFamily="18" charset="-128"/>
              </a:rPr>
              <a:t>新領域</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1477" kern="50" baseline="30000" dirty="0">
                <a:latin typeface="メイリオ" panose="020B0604030504040204" pitchFamily="50" charset="-128"/>
                <a:ea typeface="メイリオ" panose="020B0604030504040204" pitchFamily="50" charset="-128"/>
                <a:cs typeface="Century" panose="02040604050505020304" pitchFamily="18" charset="0"/>
              </a:rPr>
              <a:t>5</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愛知教育大</a:t>
            </a:r>
            <a:r>
              <a:rPr lang="ja-JP" altLang="en-US" sz="1477" kern="50" dirty="0">
                <a:latin typeface="メイリオ" panose="020B0604030504040204" pitchFamily="50" charset="-128"/>
                <a:ea typeface="メイリオ" panose="020B0604030504040204" pitchFamily="50" charset="-128"/>
                <a:cs typeface="Century" panose="02040604050505020304" pitchFamily="18" charset="0"/>
              </a:rPr>
              <a:t>、</a:t>
            </a:r>
            <a:r>
              <a:rPr lang="ja-JP" altLang="ja-JP" sz="1600" baseline="30000" dirty="0">
                <a:latin typeface="メイリオ" panose="020B0604030504040204" pitchFamily="50" charset="-128"/>
                <a:ea typeface="メイリオ" panose="020B0604030504040204" pitchFamily="50" charset="-128"/>
                <a:cs typeface="Times New Roman" panose="02020603050405020304" pitchFamily="18" charset="0"/>
              </a:rPr>
              <a:t> 6</a:t>
            </a:r>
            <a:r>
              <a:rPr lang="en-US" altLang="ja-JP" sz="1477" dirty="0">
                <a:solidFill>
                  <a:srgbClr val="242424"/>
                </a:solidFill>
                <a:latin typeface="Yu Gothic UI" panose="020B0500000000000000" pitchFamily="50" charset="-128"/>
                <a:ea typeface="Yu Gothic UI" panose="020B0500000000000000" pitchFamily="50" charset="-128"/>
              </a:rPr>
              <a:t>Sam </a:t>
            </a:r>
            <a:r>
              <a:rPr lang="en-US" altLang="ja-JP" sz="1477" dirty="0" err="1">
                <a:solidFill>
                  <a:srgbClr val="242424"/>
                </a:solidFill>
                <a:latin typeface="Yu Gothic UI" panose="020B0500000000000000" pitchFamily="50" charset="-128"/>
                <a:ea typeface="Yu Gothic UI" panose="020B0500000000000000" pitchFamily="50" charset="-128"/>
              </a:rPr>
              <a:t>Ratulangi</a:t>
            </a:r>
            <a:r>
              <a:rPr lang="en-US" altLang="ja-JP" sz="1477" dirty="0">
                <a:solidFill>
                  <a:srgbClr val="242424"/>
                </a:solidFill>
                <a:latin typeface="Yu Gothic UI" panose="020B0500000000000000" pitchFamily="50" charset="-128"/>
                <a:ea typeface="Yu Gothic UI" panose="020B0500000000000000" pitchFamily="50" charset="-128"/>
              </a:rPr>
              <a:t> University </a:t>
            </a:r>
            <a:r>
              <a:rPr lang="ja-JP" altLang="ja-JP" sz="1477"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1477" kern="50" baseline="30000" dirty="0">
                <a:latin typeface="メイリオ" panose="020B0604030504040204" pitchFamily="50" charset="-128"/>
                <a:ea typeface="メイリオ" panose="020B0604030504040204" pitchFamily="50" charset="-128"/>
                <a:cs typeface="Century" panose="02040604050505020304" pitchFamily="18" charset="0"/>
              </a:rPr>
              <a:t>7</a:t>
            </a:r>
            <a:r>
              <a:rPr lang="ja-JP" altLang="ja-JP" sz="1477" dirty="0">
                <a:latin typeface="メイリオ" panose="020B0604030504040204" pitchFamily="50" charset="-128"/>
                <a:ea typeface="メイリオ" panose="020B0604030504040204" pitchFamily="50" charset="-128"/>
                <a:cs typeface="ＭＳ ゴシック" panose="020B0609070205080204" pitchFamily="49" charset="-128"/>
              </a:rPr>
              <a:t>琉球大・熱帯生物圏</a:t>
            </a:r>
            <a:endParaRPr lang="ja-JP" altLang="en-US" sz="1477" dirty="0">
              <a:latin typeface="メイリオ" panose="020B0604030504040204" pitchFamily="50" charset="-128"/>
              <a:ea typeface="メイリオ" panose="020B0604030504040204" pitchFamily="50" charset="-128"/>
            </a:endParaRPr>
          </a:p>
        </p:txBody>
      </p:sp>
      <p:pic>
        <p:nvPicPr>
          <p:cNvPr id="3" name="Picture 8" descr="C:\Users\anatomy10\Desktop\100x50_mark2[1].gif">
            <a:extLst>
              <a:ext uri="{FF2B5EF4-FFF2-40B4-BE49-F238E27FC236}">
                <a16:creationId xmlns:a16="http://schemas.microsoft.com/office/drawing/2014/main" id="{2B7C612C-F820-88D5-C3CF-F7755D9B35D7}"/>
              </a:ext>
            </a:extLst>
          </p:cNvPr>
          <p:cNvPicPr>
            <a:picLocks noChangeAspect="1" noChangeArrowheads="1"/>
          </p:cNvPicPr>
          <p:nvPr/>
        </p:nvPicPr>
        <p:blipFill>
          <a:blip r:embed="rId2" cstate="print"/>
          <a:srcRect/>
          <a:stretch>
            <a:fillRect/>
          </a:stretch>
        </p:blipFill>
        <p:spPr bwMode="auto">
          <a:xfrm>
            <a:off x="0" y="166059"/>
            <a:ext cx="1259840" cy="1272689"/>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606135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59793F8-4958-5DB5-3BB1-A65918CEB0B8}"/>
              </a:ext>
            </a:extLst>
          </p:cNvPr>
          <p:cNvSpPr txBox="1"/>
          <p:nvPr/>
        </p:nvSpPr>
        <p:spPr>
          <a:xfrm>
            <a:off x="3312160" y="1818640"/>
            <a:ext cx="4003040" cy="830997"/>
          </a:xfrm>
          <a:prstGeom prst="rect">
            <a:avLst/>
          </a:prstGeom>
          <a:noFill/>
        </p:spPr>
        <p:txBody>
          <a:bodyPr wrap="square" rtlCol="0">
            <a:spAutoFit/>
          </a:bodyPr>
          <a:lstStyle/>
          <a:p>
            <a:r>
              <a:rPr kumimoji="1" lang="ja-JP" altLang="en-US" sz="4800" dirty="0">
                <a:latin typeface="メイリオ" panose="020B0604030504040204" pitchFamily="50" charset="-128"/>
                <a:ea typeface="メイリオ" panose="020B0604030504040204" pitchFamily="50" charset="-128"/>
              </a:rPr>
              <a:t>参考資料</a:t>
            </a:r>
          </a:p>
        </p:txBody>
      </p:sp>
    </p:spTree>
    <p:extLst>
      <p:ext uri="{BB962C8B-B14F-4D97-AF65-F5344CB8AC3E}">
        <p14:creationId xmlns:p14="http://schemas.microsoft.com/office/powerpoint/2010/main" val="315629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494625" y="4483223"/>
            <a:ext cx="443884" cy="369320"/>
          </a:xfrm>
          <a:prstGeom prst="rect">
            <a:avLst/>
          </a:prstGeom>
          <a:noFill/>
        </p:spPr>
        <p:txBody>
          <a:bodyPr wrap="square" lIns="91427" tIns="45714" rIns="91427" bIns="45714" rtlCol="0">
            <a:spAutoFit/>
          </a:bodyPr>
          <a:lstStyle/>
          <a:p>
            <a:r>
              <a:rPr kumimoji="1" lang="en-US" altLang="ja-JP" dirty="0"/>
              <a:t> </a:t>
            </a:r>
            <a:endParaRPr kumimoji="1" lang="ja-JP" altLang="en-US" dirty="0"/>
          </a:p>
        </p:txBody>
      </p:sp>
      <p:sp>
        <p:nvSpPr>
          <p:cNvPr id="18" name="正方形/長方形 17"/>
          <p:cNvSpPr/>
          <p:nvPr/>
        </p:nvSpPr>
        <p:spPr>
          <a:xfrm>
            <a:off x="489528" y="184727"/>
            <a:ext cx="7416799" cy="523208"/>
          </a:xfrm>
          <a:prstGeom prst="rect">
            <a:avLst/>
          </a:prstGeom>
        </p:spPr>
        <p:txBody>
          <a:bodyPr wrap="square" lIns="91427" tIns="45714" rIns="91427" bIns="45714">
            <a:spAutoFit/>
          </a:bodyPr>
          <a:lstStyle/>
          <a:p>
            <a:r>
              <a:rPr lang="ja-JP" altLang="en-US" sz="2400" b="1" dirty="0">
                <a:solidFill>
                  <a:srgbClr val="FF0000"/>
                </a:solidFill>
                <a:latin typeface="+mn-ea"/>
                <a:cs typeface="メイリオ" pitchFamily="50" charset="-128"/>
              </a:rPr>
              <a:t>　　　　</a:t>
            </a:r>
            <a:r>
              <a:rPr lang="ja-JP" altLang="en-US" sz="2800" b="1" dirty="0">
                <a:latin typeface="+mn-ea"/>
                <a:cs typeface="メイリオ" pitchFamily="50" charset="-128"/>
              </a:rPr>
              <a:t>　　</a:t>
            </a:r>
          </a:p>
        </p:txBody>
      </p:sp>
      <p:sp>
        <p:nvSpPr>
          <p:cNvPr id="22" name="テキスト ボックス 21"/>
          <p:cNvSpPr txBox="1"/>
          <p:nvPr/>
        </p:nvSpPr>
        <p:spPr>
          <a:xfrm>
            <a:off x="979056" y="1376219"/>
            <a:ext cx="1283854" cy="315797"/>
          </a:xfrm>
          <a:prstGeom prst="rect">
            <a:avLst/>
          </a:prstGeom>
          <a:noFill/>
        </p:spPr>
        <p:txBody>
          <a:bodyPr wrap="square" lIns="91427" tIns="45714" rIns="91427" bIns="45714" rtlCol="0">
            <a:spAutoFit/>
          </a:bodyPr>
          <a:lstStyle/>
          <a:p>
            <a:r>
              <a:rPr lang="ja-JP" altLang="en-US" sz="1400" b="1" dirty="0"/>
              <a:t>　　</a:t>
            </a:r>
          </a:p>
        </p:txBody>
      </p:sp>
      <p:sp>
        <p:nvSpPr>
          <p:cNvPr id="24" name="テキスト ボックス 23"/>
          <p:cNvSpPr txBox="1"/>
          <p:nvPr/>
        </p:nvSpPr>
        <p:spPr>
          <a:xfrm>
            <a:off x="4701309" y="1394692"/>
            <a:ext cx="1357746" cy="315797"/>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dirty="0">
              <a:latin typeface="メイリオ" pitchFamily="50" charset="-128"/>
              <a:ea typeface="メイリオ" pitchFamily="50" charset="-128"/>
              <a:cs typeface="メイリオ" pitchFamily="50" charset="-128"/>
            </a:endParaRPr>
          </a:p>
        </p:txBody>
      </p:sp>
      <p:sp>
        <p:nvSpPr>
          <p:cNvPr id="28" name="テキスト ボックス 27"/>
          <p:cNvSpPr txBox="1"/>
          <p:nvPr/>
        </p:nvSpPr>
        <p:spPr>
          <a:xfrm>
            <a:off x="2484582" y="3509820"/>
            <a:ext cx="1182254" cy="315797"/>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i="1" dirty="0">
              <a:latin typeface="メイリオ" pitchFamily="50" charset="-128"/>
              <a:ea typeface="メイリオ" pitchFamily="50" charset="-128"/>
              <a:cs typeface="メイリオ" pitchFamily="50" charset="-128"/>
            </a:endParaRPr>
          </a:p>
        </p:txBody>
      </p:sp>
      <p:sp>
        <p:nvSpPr>
          <p:cNvPr id="21" name="正方形/長方形 20"/>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結果　時間分解蛍光免疫測定 ①</a:t>
            </a:r>
          </a:p>
        </p:txBody>
      </p:sp>
      <p:pic>
        <p:nvPicPr>
          <p:cNvPr id="5" name="図 4">
            <a:extLst>
              <a:ext uri="{FF2B5EF4-FFF2-40B4-BE49-F238E27FC236}">
                <a16:creationId xmlns:a16="http://schemas.microsoft.com/office/drawing/2014/main" id="{2B9FD9FA-73F9-A936-5778-BDC205C2A01C}"/>
              </a:ext>
            </a:extLst>
          </p:cNvPr>
          <p:cNvPicPr>
            <a:picLocks noChangeAspect="1"/>
          </p:cNvPicPr>
          <p:nvPr/>
        </p:nvPicPr>
        <p:blipFill rotWithShape="1">
          <a:blip r:embed="rId2">
            <a:extLst>
              <a:ext uri="{28A0092B-C50C-407E-A947-70E740481C1C}">
                <a14:useLocalDpi xmlns:a14="http://schemas.microsoft.com/office/drawing/2010/main" val="0"/>
              </a:ext>
            </a:extLst>
          </a:blip>
          <a:srcRect l="7777" t="6588" r="69815" b="78394"/>
          <a:stretch/>
        </p:blipFill>
        <p:spPr>
          <a:xfrm>
            <a:off x="330759" y="1201151"/>
            <a:ext cx="4277233" cy="4056029"/>
          </a:xfrm>
          <a:prstGeom prst="rect">
            <a:avLst/>
          </a:prstGeom>
        </p:spPr>
      </p:pic>
      <p:pic>
        <p:nvPicPr>
          <p:cNvPr id="7" name="図 6">
            <a:extLst>
              <a:ext uri="{FF2B5EF4-FFF2-40B4-BE49-F238E27FC236}">
                <a16:creationId xmlns:a16="http://schemas.microsoft.com/office/drawing/2014/main" id="{0EDC41EB-1489-672C-CEA1-8D3206EC3162}"/>
              </a:ext>
            </a:extLst>
          </p:cNvPr>
          <p:cNvPicPr>
            <a:picLocks noChangeAspect="1"/>
          </p:cNvPicPr>
          <p:nvPr/>
        </p:nvPicPr>
        <p:blipFill rotWithShape="1">
          <a:blip r:embed="rId2">
            <a:extLst>
              <a:ext uri="{28A0092B-C50C-407E-A947-70E740481C1C}">
                <a14:useLocalDpi xmlns:a14="http://schemas.microsoft.com/office/drawing/2010/main" val="0"/>
              </a:ext>
            </a:extLst>
          </a:blip>
          <a:srcRect l="8169" t="21706" r="69815" b="71440"/>
          <a:stretch/>
        </p:blipFill>
        <p:spPr>
          <a:xfrm>
            <a:off x="4701310" y="1534116"/>
            <a:ext cx="4209017" cy="1854000"/>
          </a:xfrm>
          <a:prstGeom prst="rect">
            <a:avLst/>
          </a:prstGeom>
        </p:spPr>
      </p:pic>
      <p:sp>
        <p:nvSpPr>
          <p:cNvPr id="2" name="テキスト ボックス 1">
            <a:extLst>
              <a:ext uri="{FF2B5EF4-FFF2-40B4-BE49-F238E27FC236}">
                <a16:creationId xmlns:a16="http://schemas.microsoft.com/office/drawing/2014/main" id="{B51AB2B5-88C1-DD0D-2D9F-421C593EB804}"/>
              </a:ext>
            </a:extLst>
          </p:cNvPr>
          <p:cNvSpPr txBox="1"/>
          <p:nvPr/>
        </p:nvSpPr>
        <p:spPr>
          <a:xfrm>
            <a:off x="330759" y="5365812"/>
            <a:ext cx="8741100" cy="1477328"/>
          </a:xfrm>
          <a:prstGeom prst="rect">
            <a:avLst/>
          </a:prstGeom>
          <a:noFill/>
        </p:spPr>
        <p:txBody>
          <a:bodyPr wrap="square" rtlCol="0">
            <a:spAutoFit/>
          </a:bodyPr>
          <a:lstStyle/>
          <a:p>
            <a:r>
              <a:rPr lang="ja-JP" altLang="en-US" kern="50" dirty="0">
                <a:latin typeface="メイリオ" panose="020B0604030504040204" pitchFamily="50" charset="-128"/>
                <a:ea typeface="メイリオ" panose="020B0604030504040204" pitchFamily="50" charset="-128"/>
                <a:cs typeface="Century" panose="02040604050505020304" pitchFamily="18" charset="0"/>
              </a:rPr>
              <a:t>メスの筋中の </a:t>
            </a: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Estradiol-17β, Testosterone , 11-</a:t>
            </a:r>
            <a:r>
              <a:rPr lang="en-US" altLang="ja-JP" sz="18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1800" kern="50" dirty="0">
                <a:latin typeface="メイリオ" panose="020B0604030504040204" pitchFamily="50" charset="-128"/>
                <a:ea typeface="メイリオ" panose="020B0604030504040204" pitchFamily="50" charset="-128"/>
                <a:cs typeface="Century" panose="02040604050505020304" pitchFamily="18" charset="0"/>
              </a:rPr>
              <a:t>濃度を時間分解蛍光免疫法により測定</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した</a:t>
            </a:r>
            <a:r>
              <a:rPr lang="ja-JP" altLang="en-US" sz="1800" kern="50" dirty="0">
                <a:latin typeface="メイリオ" panose="020B0604030504040204" pitchFamily="50" charset="-128"/>
                <a:ea typeface="メイリオ" panose="020B0604030504040204" pitchFamily="50" charset="-128"/>
                <a:cs typeface="Century" panose="02040604050505020304" pitchFamily="18" charset="0"/>
              </a:rPr>
              <a:t>。</a:t>
            </a:r>
            <a:endParaRPr lang="en-US" altLang="ja-JP" sz="1800" kern="50" dirty="0">
              <a:latin typeface="メイリオ" panose="020B0604030504040204" pitchFamily="50" charset="-128"/>
              <a:ea typeface="メイリオ" panose="020B0604030504040204" pitchFamily="50" charset="-128"/>
              <a:cs typeface="Century" panose="02040604050505020304" pitchFamily="18" charset="0"/>
            </a:endParaRPr>
          </a:p>
          <a:p>
            <a:r>
              <a:rPr lang="ja-JP" altLang="en-US" kern="50" dirty="0">
                <a:latin typeface="メイリオ" panose="020B0604030504040204" pitchFamily="50" charset="-128"/>
                <a:ea typeface="メイリオ" panose="020B0604030504040204" pitchFamily="50" charset="-128"/>
                <a:cs typeface="Century" panose="02040604050505020304" pitchFamily="18" charset="0"/>
              </a:rPr>
              <a:t>腹ビレ保育をせず毎日産卵している </a:t>
            </a:r>
            <a:r>
              <a:rPr lang="en-US" altLang="ja-JP" sz="1800" i="1" dirty="0">
                <a:latin typeface="メイリオ" panose="020B0604030504040204" pitchFamily="50" charset="-128"/>
                <a:ea typeface="メイリオ" panose="020B0604030504040204" pitchFamily="50" charset="-128"/>
              </a:rPr>
              <a:t>O. </a:t>
            </a:r>
            <a:r>
              <a:rPr lang="en-US" altLang="ja-JP" sz="1800" i="1" dirty="0" err="1">
                <a:latin typeface="メイリオ" panose="020B0604030504040204" pitchFamily="50" charset="-128"/>
                <a:ea typeface="メイリオ" panose="020B0604030504040204" pitchFamily="50" charset="-128"/>
              </a:rPr>
              <a:t>dopingdopinggensis</a:t>
            </a:r>
            <a:r>
              <a:rPr lang="en-US" altLang="ja-JP" sz="1800" i="1" dirty="0">
                <a:latin typeface="メイリオ" panose="020B0604030504040204" pitchFamily="50" charset="-128"/>
                <a:ea typeface="メイリオ" panose="020B0604030504040204" pitchFamily="50" charset="-128"/>
              </a:rPr>
              <a:t> </a:t>
            </a:r>
            <a:r>
              <a:rPr lang="ja-JP" altLang="en-US" i="1" dirty="0">
                <a:latin typeface="メイリオ" panose="020B0604030504040204" pitchFamily="50" charset="-128"/>
                <a:ea typeface="メイリオ" panose="020B0604030504040204" pitchFamily="50" charset="-128"/>
              </a:rPr>
              <a:t>のメスでは</a:t>
            </a:r>
            <a:endParaRPr lang="en-US" altLang="ja-JP" kern="50" dirty="0">
              <a:latin typeface="メイリオ" panose="020B0604030504040204" pitchFamily="50" charset="-128"/>
              <a:ea typeface="メイリオ" panose="020B0604030504040204" pitchFamily="50" charset="-128"/>
              <a:cs typeface="Century" panose="02040604050505020304" pitchFamily="18" charset="0"/>
            </a:endParaRPr>
          </a:p>
          <a:p>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sz="18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1800" kern="50" dirty="0">
                <a:latin typeface="メイリオ" panose="020B0604030504040204" pitchFamily="50" charset="-128"/>
                <a:ea typeface="メイリオ" panose="020B0604030504040204" pitchFamily="50" charset="-128"/>
                <a:cs typeface="Century" panose="02040604050505020304" pitchFamily="18" charset="0"/>
              </a:rPr>
              <a:t>が検出されなかったのに対して、腹ビレ保育中の </a:t>
            </a:r>
            <a:r>
              <a:rPr lang="en-US" altLang="ja-JP" sz="18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1800"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en-US" altLang="ja-JP" sz="1800"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1800"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18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18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sz="1800"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i="1" kern="50" dirty="0">
                <a:latin typeface="メイリオ" panose="020B0604030504040204" pitchFamily="50" charset="-128"/>
                <a:ea typeface="メイリオ" panose="020B0604030504040204" pitchFamily="50" charset="-128"/>
                <a:cs typeface="Century" panose="02040604050505020304" pitchFamily="18" charset="0"/>
              </a:rPr>
              <a:t>のメスでは筋中に</a:t>
            </a: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sz="18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ja-JP" altLang="en-US" sz="1800" i="1" dirty="0">
                <a:latin typeface="メイリオ" panose="020B0604030504040204" pitchFamily="50" charset="-128"/>
                <a:ea typeface="メイリオ" panose="020B0604030504040204" pitchFamily="50" charset="-128"/>
              </a:rPr>
              <a:t>が検出された。</a:t>
            </a:r>
            <a:endParaRPr lang="en-US" altLang="ja-JP" sz="1800" kern="50" dirty="0">
              <a:latin typeface="メイリオ" panose="020B0604030504040204" pitchFamily="50" charset="-128"/>
              <a:ea typeface="メイリオ" panose="020B0604030504040204" pitchFamily="50" charset="-128"/>
              <a:cs typeface="Century" panose="02040604050505020304" pitchFamily="18" charset="0"/>
            </a:endParaRPr>
          </a:p>
        </p:txBody>
      </p:sp>
      <p:sp>
        <p:nvSpPr>
          <p:cNvPr id="3" name="テキスト ボックス 2">
            <a:extLst>
              <a:ext uri="{FF2B5EF4-FFF2-40B4-BE49-F238E27FC236}">
                <a16:creationId xmlns:a16="http://schemas.microsoft.com/office/drawing/2014/main" id="{E8745409-9003-C355-4863-75E18B33EEF8}"/>
              </a:ext>
            </a:extLst>
          </p:cNvPr>
          <p:cNvSpPr txBox="1"/>
          <p:nvPr/>
        </p:nvSpPr>
        <p:spPr>
          <a:xfrm>
            <a:off x="378100" y="781996"/>
            <a:ext cx="8646417" cy="400110"/>
          </a:xfrm>
          <a:prstGeom prst="rect">
            <a:avLst/>
          </a:prstGeom>
          <a:noFill/>
        </p:spPr>
        <p:txBody>
          <a:bodyPr wrap="square" rtlCol="0">
            <a:spAutoFit/>
          </a:bodyPr>
          <a:lstStyle/>
          <a:p>
            <a:pPr algn="ctr"/>
            <a:r>
              <a:rPr lang="ja-JP" altLang="en-US" sz="2000" dirty="0">
                <a:solidFill>
                  <a:srgbClr val="000000"/>
                </a:solidFill>
                <a:latin typeface="メイリオ" panose="020B0604030504040204" pitchFamily="50" charset="-128"/>
                <a:ea typeface="メイリオ" panose="020B0604030504040204" pitchFamily="50" charset="-128"/>
              </a:rPr>
              <a:t>時間分解蛍光免疫測定法</a:t>
            </a:r>
            <a:r>
              <a:rPr lang="ja-JP" altLang="en-US" dirty="0">
                <a:solidFill>
                  <a:srgbClr val="000000"/>
                </a:solidFill>
                <a:latin typeface="メイリオ" panose="020B0604030504040204" pitchFamily="50" charset="-128"/>
                <a:ea typeface="メイリオ" panose="020B0604030504040204" pitchFamily="50" charset="-128"/>
              </a:rPr>
              <a:t>（</a:t>
            </a:r>
            <a:r>
              <a:rPr lang="en-US" altLang="ja-JP" dirty="0">
                <a:solidFill>
                  <a:srgbClr val="000000"/>
                </a:solidFill>
                <a:latin typeface="メイリオ" panose="020B0604030504040204" pitchFamily="50" charset="-128"/>
                <a:ea typeface="メイリオ" panose="020B0604030504040204" pitchFamily="50" charset="-128"/>
              </a:rPr>
              <a:t>Time-Resolved </a:t>
            </a:r>
            <a:r>
              <a:rPr lang="en-US" altLang="ja-JP" dirty="0" err="1">
                <a:solidFill>
                  <a:srgbClr val="000000"/>
                </a:solidFill>
                <a:latin typeface="メイリオ" panose="020B0604030504040204" pitchFamily="50" charset="-128"/>
                <a:ea typeface="メイリオ" panose="020B0604030504040204" pitchFamily="50" charset="-128"/>
              </a:rPr>
              <a:t>Fluoroimmunoassay</a:t>
            </a:r>
            <a:r>
              <a:rPr lang="en-US" altLang="ja-JP" dirty="0">
                <a:solidFill>
                  <a:srgbClr val="000000"/>
                </a:solidFill>
                <a:latin typeface="メイリオ" panose="020B0604030504040204" pitchFamily="50" charset="-128"/>
                <a:ea typeface="メイリオ" panose="020B0604030504040204" pitchFamily="50" charset="-128"/>
              </a:rPr>
              <a:t>: TR-FIA)</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1669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1216469-B09D-1C4D-F185-361026A4D370}"/>
              </a:ext>
            </a:extLst>
          </p:cNvPr>
          <p:cNvPicPr>
            <a:picLocks noChangeAspect="1"/>
          </p:cNvPicPr>
          <p:nvPr/>
        </p:nvPicPr>
        <p:blipFill>
          <a:blip r:embed="rId2"/>
          <a:stretch>
            <a:fillRect/>
          </a:stretch>
        </p:blipFill>
        <p:spPr>
          <a:xfrm>
            <a:off x="552282" y="675752"/>
            <a:ext cx="2931557" cy="3928905"/>
          </a:xfrm>
          <a:prstGeom prst="rect">
            <a:avLst/>
          </a:prstGeom>
        </p:spPr>
      </p:pic>
      <p:sp>
        <p:nvSpPr>
          <p:cNvPr id="4" name="テキスト ボックス 3">
            <a:extLst>
              <a:ext uri="{FF2B5EF4-FFF2-40B4-BE49-F238E27FC236}">
                <a16:creationId xmlns:a16="http://schemas.microsoft.com/office/drawing/2014/main" id="{7A498228-C46D-6419-6F5D-8E9338CB699C}"/>
              </a:ext>
            </a:extLst>
          </p:cNvPr>
          <p:cNvSpPr txBox="1"/>
          <p:nvPr/>
        </p:nvSpPr>
        <p:spPr>
          <a:xfrm>
            <a:off x="552281" y="4769148"/>
            <a:ext cx="3804039" cy="660437"/>
          </a:xfrm>
          <a:prstGeom prst="rect">
            <a:avLst/>
          </a:prstGeom>
          <a:noFill/>
        </p:spPr>
        <p:txBody>
          <a:bodyPr wrap="square" rtlCol="0">
            <a:spAutoFit/>
          </a:bodyPr>
          <a:lstStyle/>
          <a:p>
            <a:r>
              <a:rPr lang="en-US" altLang="ja-JP" sz="923" dirty="0"/>
              <a:t>Iwamatsu T, Kobayashi H, Sato M, Yamashita M. Reproductive role of attaching filaments on the egg envelope in </a:t>
            </a:r>
            <a:r>
              <a:rPr lang="en-US" altLang="ja-JP" sz="923" dirty="0" err="1"/>
              <a:t>Xenopoecilus</a:t>
            </a:r>
            <a:r>
              <a:rPr lang="en-US" altLang="ja-JP" sz="923" dirty="0"/>
              <a:t> </a:t>
            </a:r>
            <a:r>
              <a:rPr lang="en-US" altLang="ja-JP" sz="923" dirty="0" err="1"/>
              <a:t>sarasinorum</a:t>
            </a:r>
            <a:r>
              <a:rPr lang="en-US" altLang="ja-JP" sz="923" dirty="0"/>
              <a:t> (</a:t>
            </a:r>
            <a:r>
              <a:rPr lang="en-US" altLang="ja-JP" sz="923" dirty="0" err="1"/>
              <a:t>Adrianichthidae</a:t>
            </a:r>
            <a:r>
              <a:rPr lang="en-US" altLang="ja-JP" sz="923" dirty="0"/>
              <a:t>, </a:t>
            </a:r>
            <a:r>
              <a:rPr lang="en-US" altLang="ja-JP" sz="923" dirty="0" err="1"/>
              <a:t>teleostei</a:t>
            </a:r>
            <a:r>
              <a:rPr lang="en-US" altLang="ja-JP" sz="923" dirty="0"/>
              <a:t>). J </a:t>
            </a:r>
            <a:r>
              <a:rPr lang="en-US" altLang="ja-JP" sz="923" dirty="0" err="1"/>
              <a:t>Morphol</a:t>
            </a:r>
            <a:r>
              <a:rPr lang="en-US" altLang="ja-JP" sz="923" dirty="0"/>
              <a:t>. 2008 </a:t>
            </a:r>
            <a:r>
              <a:rPr lang="en-US" altLang="ja-JP" sz="923" dirty="0" err="1"/>
              <a:t>Jun;269</a:t>
            </a:r>
            <a:r>
              <a:rPr lang="en-US" altLang="ja-JP" sz="923" dirty="0"/>
              <a:t>(6):745-50. </a:t>
            </a:r>
            <a:r>
              <a:rPr lang="en-US" altLang="ja-JP" sz="923" dirty="0" err="1"/>
              <a:t>doi</a:t>
            </a:r>
            <a:r>
              <a:rPr lang="en-US" altLang="ja-JP" sz="923" dirty="0"/>
              <a:t>: 10.1002/</a:t>
            </a:r>
            <a:r>
              <a:rPr lang="en-US" altLang="ja-JP" sz="923" dirty="0" err="1"/>
              <a:t>jmor.10620</a:t>
            </a:r>
            <a:r>
              <a:rPr lang="en-US" altLang="ja-JP" sz="923" dirty="0"/>
              <a:t>. </a:t>
            </a:r>
            <a:r>
              <a:rPr lang="en-US" altLang="ja-JP" sz="923" dirty="0" err="1"/>
              <a:t>PMID</a:t>
            </a:r>
            <a:r>
              <a:rPr lang="en-US" altLang="ja-JP" sz="923" dirty="0"/>
              <a:t>: 18302190.</a:t>
            </a:r>
            <a:endParaRPr lang="ja-JP" altLang="en-US" sz="923" dirty="0"/>
          </a:p>
        </p:txBody>
      </p:sp>
      <p:sp>
        <p:nvSpPr>
          <p:cNvPr id="5" name="テキスト ボックス 4">
            <a:extLst>
              <a:ext uri="{FF2B5EF4-FFF2-40B4-BE49-F238E27FC236}">
                <a16:creationId xmlns:a16="http://schemas.microsoft.com/office/drawing/2014/main" id="{357E5CDB-9C1C-1F68-B03A-AC7DBA402552}"/>
              </a:ext>
            </a:extLst>
          </p:cNvPr>
          <p:cNvSpPr txBox="1"/>
          <p:nvPr/>
        </p:nvSpPr>
        <p:spPr>
          <a:xfrm>
            <a:off x="4069582" y="675753"/>
            <a:ext cx="4803113" cy="1484189"/>
          </a:xfrm>
          <a:prstGeom prst="rect">
            <a:avLst/>
          </a:prstGeom>
          <a:noFill/>
        </p:spPr>
        <p:txBody>
          <a:bodyPr wrap="square" rtlCol="0">
            <a:spAutoFit/>
          </a:bodyPr>
          <a:lstStyle/>
          <a:p>
            <a:r>
              <a:rPr lang="ja-JP" altLang="en-US" sz="1292" dirty="0"/>
              <a:t>濾胞細胞が付着糸を形成し、卵殻に付与する。</a:t>
            </a:r>
            <a:endParaRPr lang="en-US" altLang="ja-JP" sz="1292" dirty="0"/>
          </a:p>
          <a:p>
            <a:endParaRPr lang="en-US" altLang="ja-JP" sz="1292" dirty="0"/>
          </a:p>
          <a:p>
            <a:r>
              <a:rPr lang="ja-JP" altLang="en-US" sz="1292" dirty="0"/>
              <a:t>付着糸は、絡まらないように、一方向にたたまれている。</a:t>
            </a:r>
            <a:endParaRPr lang="en-US" altLang="ja-JP" sz="1292" dirty="0"/>
          </a:p>
          <a:p>
            <a:r>
              <a:rPr lang="ja-JP" altLang="en-US" sz="1292" dirty="0"/>
              <a:t>濾胞層を形成する細胞が、卵殻の上を這うことにより、濾胞内で卵が回転している。</a:t>
            </a:r>
            <a:endParaRPr lang="en-US" altLang="ja-JP" sz="1292" dirty="0"/>
          </a:p>
          <a:p>
            <a:r>
              <a:rPr lang="ja-JP" altLang="en-US" sz="1292" dirty="0"/>
              <a:t>　なので、全ての付着毛と付着糸が同じ方向（進行方向と逆）に向いて倒れている。</a:t>
            </a:r>
          </a:p>
        </p:txBody>
      </p:sp>
      <p:sp>
        <p:nvSpPr>
          <p:cNvPr id="6" name="テキスト ボックス 5">
            <a:extLst>
              <a:ext uri="{FF2B5EF4-FFF2-40B4-BE49-F238E27FC236}">
                <a16:creationId xmlns:a16="http://schemas.microsoft.com/office/drawing/2014/main" id="{BF87C259-9929-06F2-E4F7-0BA891A04F34}"/>
              </a:ext>
            </a:extLst>
          </p:cNvPr>
          <p:cNvSpPr txBox="1"/>
          <p:nvPr/>
        </p:nvSpPr>
        <p:spPr>
          <a:xfrm>
            <a:off x="4069582" y="2317570"/>
            <a:ext cx="4803112" cy="774315"/>
          </a:xfrm>
          <a:prstGeom prst="rect">
            <a:avLst/>
          </a:prstGeom>
          <a:noFill/>
        </p:spPr>
        <p:txBody>
          <a:bodyPr wrap="square" rtlCol="0">
            <a:spAutoFit/>
          </a:bodyPr>
          <a:lstStyle/>
          <a:p>
            <a:r>
              <a:rPr lang="en-US" altLang="ja-JP" sz="1108" dirty="0"/>
              <a:t>Iwamatsu T, Oda S, Kobayashi H, Parenti LR, Kobayashi Y. Shift of the Vegetal Pole Area of Full-Grown Oocytes Toward the Ovulatory Site of the Ovary in the Medaka Fish, </a:t>
            </a:r>
            <a:r>
              <a:rPr lang="en-US" altLang="ja-JP" sz="1108" dirty="0" err="1"/>
              <a:t>Oryzias</a:t>
            </a:r>
            <a:r>
              <a:rPr lang="en-US" altLang="ja-JP" sz="1108" dirty="0"/>
              <a:t> </a:t>
            </a:r>
            <a:r>
              <a:rPr lang="en-US" altLang="ja-JP" sz="1108" dirty="0" err="1"/>
              <a:t>latipes</a:t>
            </a:r>
            <a:r>
              <a:rPr lang="en-US" altLang="ja-JP" sz="1108" dirty="0"/>
              <a:t> (</a:t>
            </a:r>
            <a:r>
              <a:rPr lang="en-US" altLang="ja-JP" sz="1108" dirty="0" err="1"/>
              <a:t>Beloniformes</a:t>
            </a:r>
            <a:r>
              <a:rPr lang="en-US" altLang="ja-JP" sz="1108" dirty="0"/>
              <a:t>: </a:t>
            </a:r>
            <a:r>
              <a:rPr lang="en-US" altLang="ja-JP" sz="1108" dirty="0" err="1"/>
              <a:t>Adrianichthyidae</a:t>
            </a:r>
            <a:r>
              <a:rPr lang="en-US" altLang="ja-JP" sz="1108" dirty="0"/>
              <a:t>). Biol Bull. 2020 </a:t>
            </a:r>
            <a:r>
              <a:rPr lang="en-US" altLang="ja-JP" sz="1108" dirty="0" err="1"/>
              <a:t>Apr;238</a:t>
            </a:r>
            <a:r>
              <a:rPr lang="en-US" altLang="ja-JP" sz="1108" dirty="0"/>
              <a:t>(2):80-88. </a:t>
            </a:r>
            <a:r>
              <a:rPr lang="en-US" altLang="ja-JP" sz="1108" dirty="0" err="1"/>
              <a:t>doi</a:t>
            </a:r>
            <a:r>
              <a:rPr lang="en-US" altLang="ja-JP" sz="1108" dirty="0"/>
              <a:t>: 10.1086/708304. </a:t>
            </a:r>
            <a:r>
              <a:rPr lang="en-US" altLang="ja-JP" sz="1108" dirty="0" err="1"/>
              <a:t>Epub</a:t>
            </a:r>
            <a:r>
              <a:rPr lang="en-US" altLang="ja-JP" sz="1108" dirty="0"/>
              <a:t> 2020 Apr 27. </a:t>
            </a:r>
            <a:r>
              <a:rPr lang="en-US" altLang="ja-JP" sz="1108" dirty="0" err="1"/>
              <a:t>PMID</a:t>
            </a:r>
            <a:r>
              <a:rPr lang="en-US" altLang="ja-JP" sz="1108" dirty="0"/>
              <a:t>: 32412841.</a:t>
            </a:r>
            <a:endParaRPr lang="ja-JP" altLang="en-US" sz="1108" dirty="0"/>
          </a:p>
        </p:txBody>
      </p:sp>
      <p:pic>
        <p:nvPicPr>
          <p:cNvPr id="8" name="図 7">
            <a:extLst>
              <a:ext uri="{FF2B5EF4-FFF2-40B4-BE49-F238E27FC236}">
                <a16:creationId xmlns:a16="http://schemas.microsoft.com/office/drawing/2014/main" id="{2DDE1ADE-8832-51B9-DC1A-30B737EE9023}"/>
              </a:ext>
            </a:extLst>
          </p:cNvPr>
          <p:cNvPicPr>
            <a:picLocks noChangeAspect="1"/>
          </p:cNvPicPr>
          <p:nvPr/>
        </p:nvPicPr>
        <p:blipFill>
          <a:blip r:embed="rId3"/>
          <a:stretch>
            <a:fillRect/>
          </a:stretch>
        </p:blipFill>
        <p:spPr>
          <a:xfrm>
            <a:off x="5392386" y="3224960"/>
            <a:ext cx="2729788" cy="3228594"/>
          </a:xfrm>
          <a:prstGeom prst="rect">
            <a:avLst/>
          </a:prstGeom>
        </p:spPr>
      </p:pic>
    </p:spTree>
    <p:extLst>
      <p:ext uri="{BB962C8B-B14F-4D97-AF65-F5344CB8AC3E}">
        <p14:creationId xmlns:p14="http://schemas.microsoft.com/office/powerpoint/2010/main" val="3142724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040E-FAF7-EA03-1EC7-DB6135FE9E2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A56881D-D38C-44BB-EEB3-553D128C24D0}"/>
              </a:ext>
            </a:extLst>
          </p:cNvPr>
          <p:cNvPicPr>
            <a:picLocks noChangeAspect="1"/>
          </p:cNvPicPr>
          <p:nvPr/>
        </p:nvPicPr>
        <p:blipFill>
          <a:blip r:embed="rId2"/>
          <a:stretch>
            <a:fillRect/>
          </a:stretch>
        </p:blipFill>
        <p:spPr>
          <a:xfrm>
            <a:off x="235600" y="527303"/>
            <a:ext cx="3804039" cy="3959116"/>
          </a:xfrm>
          <a:prstGeom prst="rect">
            <a:avLst/>
          </a:prstGeom>
        </p:spPr>
      </p:pic>
      <p:sp>
        <p:nvSpPr>
          <p:cNvPr id="4" name="テキスト ボックス 3">
            <a:extLst>
              <a:ext uri="{FF2B5EF4-FFF2-40B4-BE49-F238E27FC236}">
                <a16:creationId xmlns:a16="http://schemas.microsoft.com/office/drawing/2014/main" id="{797BE392-6777-40E8-6826-9EC3CAB30A99}"/>
              </a:ext>
            </a:extLst>
          </p:cNvPr>
          <p:cNvSpPr txBox="1"/>
          <p:nvPr/>
        </p:nvSpPr>
        <p:spPr>
          <a:xfrm>
            <a:off x="224437" y="4628471"/>
            <a:ext cx="3804039" cy="660437"/>
          </a:xfrm>
          <a:prstGeom prst="rect">
            <a:avLst/>
          </a:prstGeom>
          <a:noFill/>
        </p:spPr>
        <p:txBody>
          <a:bodyPr wrap="square" rtlCol="0">
            <a:spAutoFit/>
          </a:bodyPr>
          <a:lstStyle/>
          <a:p>
            <a:r>
              <a:rPr lang="en-US" altLang="ja-JP" sz="923" dirty="0"/>
              <a:t>Iwamatsu T, Kobayashi H, Sato M, Yamashita M. Reproductive role of attaching filaments on the egg envelope in </a:t>
            </a:r>
            <a:r>
              <a:rPr lang="en-US" altLang="ja-JP" sz="923" dirty="0" err="1"/>
              <a:t>Xenopoecilus</a:t>
            </a:r>
            <a:r>
              <a:rPr lang="en-US" altLang="ja-JP" sz="923" dirty="0"/>
              <a:t> </a:t>
            </a:r>
            <a:r>
              <a:rPr lang="en-US" altLang="ja-JP" sz="923" dirty="0" err="1"/>
              <a:t>sarasinorum</a:t>
            </a:r>
            <a:r>
              <a:rPr lang="en-US" altLang="ja-JP" sz="923" dirty="0"/>
              <a:t> (</a:t>
            </a:r>
            <a:r>
              <a:rPr lang="en-US" altLang="ja-JP" sz="923" dirty="0" err="1"/>
              <a:t>Adrianichthidae</a:t>
            </a:r>
            <a:r>
              <a:rPr lang="en-US" altLang="ja-JP" sz="923" dirty="0"/>
              <a:t>, </a:t>
            </a:r>
            <a:r>
              <a:rPr lang="en-US" altLang="ja-JP" sz="923" dirty="0" err="1"/>
              <a:t>teleostei</a:t>
            </a:r>
            <a:r>
              <a:rPr lang="en-US" altLang="ja-JP" sz="923" dirty="0"/>
              <a:t>). J </a:t>
            </a:r>
            <a:r>
              <a:rPr lang="en-US" altLang="ja-JP" sz="923" dirty="0" err="1"/>
              <a:t>Morphol</a:t>
            </a:r>
            <a:r>
              <a:rPr lang="en-US" altLang="ja-JP" sz="923" dirty="0"/>
              <a:t>. 2008 </a:t>
            </a:r>
            <a:r>
              <a:rPr lang="en-US" altLang="ja-JP" sz="923" dirty="0" err="1"/>
              <a:t>Jun;269</a:t>
            </a:r>
            <a:r>
              <a:rPr lang="en-US" altLang="ja-JP" sz="923" dirty="0"/>
              <a:t>(6):745-50. </a:t>
            </a:r>
            <a:r>
              <a:rPr lang="en-US" altLang="ja-JP" sz="923" dirty="0" err="1"/>
              <a:t>doi</a:t>
            </a:r>
            <a:r>
              <a:rPr lang="en-US" altLang="ja-JP" sz="923" dirty="0"/>
              <a:t>: 10.1002/</a:t>
            </a:r>
            <a:r>
              <a:rPr lang="en-US" altLang="ja-JP" sz="923" dirty="0" err="1"/>
              <a:t>jmor.10620</a:t>
            </a:r>
            <a:r>
              <a:rPr lang="en-US" altLang="ja-JP" sz="923" dirty="0"/>
              <a:t>. </a:t>
            </a:r>
            <a:r>
              <a:rPr lang="en-US" altLang="ja-JP" sz="923" dirty="0" err="1"/>
              <a:t>PMID</a:t>
            </a:r>
            <a:r>
              <a:rPr lang="en-US" altLang="ja-JP" sz="923" dirty="0"/>
              <a:t>: 18302190.</a:t>
            </a:r>
            <a:endParaRPr lang="ja-JP" altLang="en-US" sz="923" dirty="0"/>
          </a:p>
        </p:txBody>
      </p:sp>
      <p:pic>
        <p:nvPicPr>
          <p:cNvPr id="1026" name="Picture 2">
            <a:extLst>
              <a:ext uri="{FF2B5EF4-FFF2-40B4-BE49-F238E27FC236}">
                <a16:creationId xmlns:a16="http://schemas.microsoft.com/office/drawing/2014/main" id="{80AD9709-E13A-CBD3-A70A-5C32E4CEF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438" y="914729"/>
            <a:ext cx="2198077" cy="2927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graph | Oocyte and Cumulus Cells in Rat, TEM | Science Source Images">
            <a:extLst>
              <a:ext uri="{FF2B5EF4-FFF2-40B4-BE49-F238E27FC236}">
                <a16:creationId xmlns:a16="http://schemas.microsoft.com/office/drawing/2014/main" id="{B87E8DFB-1B72-1B47-9133-4001096D4A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8476" y="873882"/>
            <a:ext cx="2302949" cy="225257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B299228-ADE6-71FE-833D-B5E191AEF8F4}"/>
              </a:ext>
            </a:extLst>
          </p:cNvPr>
          <p:cNvSpPr txBox="1"/>
          <p:nvPr/>
        </p:nvSpPr>
        <p:spPr>
          <a:xfrm>
            <a:off x="4080911" y="3220165"/>
            <a:ext cx="2198077" cy="518412"/>
          </a:xfrm>
          <a:prstGeom prst="rect">
            <a:avLst/>
          </a:prstGeom>
          <a:noFill/>
        </p:spPr>
        <p:txBody>
          <a:bodyPr wrap="square" rtlCol="0">
            <a:spAutoFit/>
          </a:bodyPr>
          <a:lstStyle/>
          <a:p>
            <a:r>
              <a:rPr lang="en-US" altLang="ja-JP" sz="923" dirty="0"/>
              <a:t>https://www.sciencesource.com/1532279-oocyte-and-cumulus-cells-in-rat-tem.html</a:t>
            </a:r>
            <a:endParaRPr lang="ja-JP" altLang="en-US" sz="923" dirty="0"/>
          </a:p>
        </p:txBody>
      </p:sp>
      <p:sp>
        <p:nvSpPr>
          <p:cNvPr id="6" name="テキスト ボックス 5">
            <a:extLst>
              <a:ext uri="{FF2B5EF4-FFF2-40B4-BE49-F238E27FC236}">
                <a16:creationId xmlns:a16="http://schemas.microsoft.com/office/drawing/2014/main" id="{A863093C-8B3F-098D-43F5-5D4966BAB35D}"/>
              </a:ext>
            </a:extLst>
          </p:cNvPr>
          <p:cNvSpPr txBox="1"/>
          <p:nvPr/>
        </p:nvSpPr>
        <p:spPr>
          <a:xfrm>
            <a:off x="6620126" y="3965622"/>
            <a:ext cx="2128701" cy="376385"/>
          </a:xfrm>
          <a:prstGeom prst="rect">
            <a:avLst/>
          </a:prstGeom>
          <a:noFill/>
        </p:spPr>
        <p:txBody>
          <a:bodyPr wrap="square" rtlCol="0">
            <a:spAutoFit/>
          </a:bodyPr>
          <a:lstStyle/>
          <a:p>
            <a:r>
              <a:rPr lang="en-US" altLang="ja-JP" sz="923" dirty="0"/>
              <a:t>https://en.wikipedia.org/wiki/Mesenchymal_stem_cell</a:t>
            </a:r>
            <a:endParaRPr lang="ja-JP" altLang="en-US" sz="923" dirty="0"/>
          </a:p>
        </p:txBody>
      </p:sp>
      <p:sp>
        <p:nvSpPr>
          <p:cNvPr id="7" name="テキスト ボックス 6">
            <a:extLst>
              <a:ext uri="{FF2B5EF4-FFF2-40B4-BE49-F238E27FC236}">
                <a16:creationId xmlns:a16="http://schemas.microsoft.com/office/drawing/2014/main" id="{1FFCFCB7-B8AB-3507-CE03-803F6CF58FB6}"/>
              </a:ext>
            </a:extLst>
          </p:cNvPr>
          <p:cNvSpPr txBox="1"/>
          <p:nvPr/>
        </p:nvSpPr>
        <p:spPr>
          <a:xfrm>
            <a:off x="6585439" y="4344368"/>
            <a:ext cx="1929118" cy="291170"/>
          </a:xfrm>
          <a:prstGeom prst="rect">
            <a:avLst/>
          </a:prstGeom>
          <a:noFill/>
        </p:spPr>
        <p:txBody>
          <a:bodyPr wrap="none" rtlCol="0">
            <a:spAutoFit/>
          </a:bodyPr>
          <a:lstStyle/>
          <a:p>
            <a:r>
              <a:rPr lang="en-US" altLang="ja-JP" sz="1292" dirty="0"/>
              <a:t>mesenchymal stromal cell</a:t>
            </a:r>
            <a:endParaRPr lang="ja-JP" altLang="en-US" sz="1292" dirty="0"/>
          </a:p>
        </p:txBody>
      </p:sp>
      <p:sp>
        <p:nvSpPr>
          <p:cNvPr id="8" name="テキスト ボックス 7">
            <a:extLst>
              <a:ext uri="{FF2B5EF4-FFF2-40B4-BE49-F238E27FC236}">
                <a16:creationId xmlns:a16="http://schemas.microsoft.com/office/drawing/2014/main" id="{96630E5A-87D3-D41D-862C-B319C3B23D74}"/>
              </a:ext>
            </a:extLst>
          </p:cNvPr>
          <p:cNvSpPr txBox="1"/>
          <p:nvPr/>
        </p:nvSpPr>
        <p:spPr>
          <a:xfrm>
            <a:off x="4192864" y="3700516"/>
            <a:ext cx="1016625" cy="291170"/>
          </a:xfrm>
          <a:prstGeom prst="rect">
            <a:avLst/>
          </a:prstGeom>
          <a:noFill/>
        </p:spPr>
        <p:txBody>
          <a:bodyPr wrap="none" rtlCol="0">
            <a:spAutoFit/>
          </a:bodyPr>
          <a:lstStyle/>
          <a:p>
            <a:r>
              <a:rPr lang="en-US" altLang="ja-JP" sz="1292" dirty="0"/>
              <a:t>cumulus cell</a:t>
            </a:r>
            <a:endParaRPr lang="ja-JP" altLang="en-US" sz="1292" dirty="0"/>
          </a:p>
        </p:txBody>
      </p:sp>
      <p:sp>
        <p:nvSpPr>
          <p:cNvPr id="9" name="テキスト ボックス 8">
            <a:extLst>
              <a:ext uri="{FF2B5EF4-FFF2-40B4-BE49-F238E27FC236}">
                <a16:creationId xmlns:a16="http://schemas.microsoft.com/office/drawing/2014/main" id="{03F747E9-D787-4CE1-FED2-FE52B952DC3D}"/>
              </a:ext>
            </a:extLst>
          </p:cNvPr>
          <p:cNvSpPr txBox="1"/>
          <p:nvPr/>
        </p:nvSpPr>
        <p:spPr>
          <a:xfrm>
            <a:off x="439616" y="5501145"/>
            <a:ext cx="6372001" cy="490006"/>
          </a:xfrm>
          <a:prstGeom prst="rect">
            <a:avLst/>
          </a:prstGeom>
          <a:noFill/>
        </p:spPr>
        <p:txBody>
          <a:bodyPr wrap="none" rtlCol="0">
            <a:spAutoFit/>
          </a:bodyPr>
          <a:lstStyle/>
          <a:p>
            <a:r>
              <a:rPr lang="en-US" altLang="ja-JP" sz="1292" dirty="0" err="1"/>
              <a:t>EC1</a:t>
            </a:r>
            <a:r>
              <a:rPr lang="en-US" altLang="ja-JP" sz="1292" dirty="0"/>
              <a:t> </a:t>
            </a:r>
            <a:r>
              <a:rPr lang="ja-JP" altLang="en-US" sz="1292" dirty="0"/>
              <a:t>は </a:t>
            </a:r>
            <a:r>
              <a:rPr lang="en-US" altLang="ja-JP" sz="1292" dirty="0"/>
              <a:t>cumulus cell </a:t>
            </a:r>
            <a:r>
              <a:rPr lang="ja-JP" altLang="en-US" sz="1292" dirty="0"/>
              <a:t>（卵丘細胞、哺乳類の濾胞細胞）に電顕像が似ている。</a:t>
            </a:r>
            <a:endParaRPr lang="en-US" altLang="ja-JP" sz="1292" dirty="0"/>
          </a:p>
          <a:p>
            <a:r>
              <a:rPr lang="ja-JP" altLang="en-US" sz="1292" dirty="0"/>
              <a:t>一方、</a:t>
            </a:r>
            <a:r>
              <a:rPr lang="en-US" altLang="ja-JP" sz="1292" dirty="0" err="1"/>
              <a:t>EC2</a:t>
            </a:r>
            <a:r>
              <a:rPr lang="en-US" altLang="ja-JP" sz="1292" dirty="0"/>
              <a:t> </a:t>
            </a:r>
            <a:r>
              <a:rPr lang="ja-JP" altLang="en-US" sz="1292" dirty="0"/>
              <a:t>は </a:t>
            </a:r>
            <a:r>
              <a:rPr lang="en-US" altLang="ja-JP" sz="1292" dirty="0"/>
              <a:t>mesenchymal stromal cell</a:t>
            </a:r>
            <a:r>
              <a:rPr lang="ja-JP" altLang="en-US" sz="1292" dirty="0"/>
              <a:t>（</a:t>
            </a:r>
            <a:r>
              <a:rPr lang="en-US" altLang="ja-JP" sz="1292" dirty="0"/>
              <a:t>mesenchymal stem cell, </a:t>
            </a:r>
            <a:r>
              <a:rPr lang="ja-JP" altLang="en-US" sz="1292" dirty="0"/>
              <a:t>間充織細胞）に似ている。</a:t>
            </a:r>
          </a:p>
        </p:txBody>
      </p:sp>
    </p:spTree>
    <p:extLst>
      <p:ext uri="{BB962C8B-B14F-4D97-AF65-F5344CB8AC3E}">
        <p14:creationId xmlns:p14="http://schemas.microsoft.com/office/powerpoint/2010/main" val="396112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494625" y="4483223"/>
            <a:ext cx="443884" cy="369320"/>
          </a:xfrm>
          <a:prstGeom prst="rect">
            <a:avLst/>
          </a:prstGeom>
          <a:noFill/>
        </p:spPr>
        <p:txBody>
          <a:bodyPr wrap="square" lIns="91427" tIns="45714" rIns="91427" bIns="45714" rtlCol="0">
            <a:spAutoFit/>
          </a:bodyPr>
          <a:lstStyle/>
          <a:p>
            <a:r>
              <a:rPr kumimoji="1" lang="en-US" altLang="ja-JP" dirty="0"/>
              <a:t> </a:t>
            </a:r>
            <a:endParaRPr kumimoji="1" lang="ja-JP" altLang="en-US" dirty="0"/>
          </a:p>
        </p:txBody>
      </p:sp>
      <p:sp>
        <p:nvSpPr>
          <p:cNvPr id="10" name="正方形/長方形 9"/>
          <p:cNvSpPr/>
          <p:nvPr/>
        </p:nvSpPr>
        <p:spPr>
          <a:xfrm>
            <a:off x="766619" y="5163128"/>
            <a:ext cx="7610763" cy="369320"/>
          </a:xfrm>
          <a:prstGeom prst="rect">
            <a:avLst/>
          </a:prstGeom>
        </p:spPr>
        <p:txBody>
          <a:bodyPr wrap="square" lIns="91427" tIns="45714" rIns="91427" bIns="45714">
            <a:spAutoFit/>
          </a:bodyPr>
          <a:lstStyle/>
          <a:p>
            <a:r>
              <a:rPr lang="ja-JP" altLang="en-US" dirty="0"/>
              <a:t>      </a:t>
            </a:r>
            <a:endParaRPr lang="en-US" altLang="ja-JP" sz="1400" b="1" dirty="0">
              <a:latin typeface="メイリオ" pitchFamily="50" charset="-128"/>
              <a:ea typeface="メイリオ" pitchFamily="50" charset="-128"/>
              <a:cs typeface="メイリオ" pitchFamily="50" charset="-128"/>
            </a:endParaRPr>
          </a:p>
        </p:txBody>
      </p:sp>
      <p:sp>
        <p:nvSpPr>
          <p:cNvPr id="18" name="正方形/長方形 17"/>
          <p:cNvSpPr/>
          <p:nvPr/>
        </p:nvSpPr>
        <p:spPr>
          <a:xfrm>
            <a:off x="489528" y="184727"/>
            <a:ext cx="7416799" cy="523208"/>
          </a:xfrm>
          <a:prstGeom prst="rect">
            <a:avLst/>
          </a:prstGeom>
        </p:spPr>
        <p:txBody>
          <a:bodyPr wrap="square" lIns="91427" tIns="45714" rIns="91427" bIns="45714">
            <a:spAutoFit/>
          </a:bodyPr>
          <a:lstStyle/>
          <a:p>
            <a:r>
              <a:rPr lang="ja-JP" altLang="en-US" sz="2400" b="1" dirty="0">
                <a:solidFill>
                  <a:srgbClr val="FF0000"/>
                </a:solidFill>
                <a:latin typeface="+mn-ea"/>
                <a:cs typeface="メイリオ" pitchFamily="50" charset="-128"/>
              </a:rPr>
              <a:t>　　　　</a:t>
            </a:r>
            <a:r>
              <a:rPr lang="ja-JP" altLang="en-US" sz="2800" b="1" dirty="0">
                <a:latin typeface="+mn-ea"/>
                <a:cs typeface="メイリオ" pitchFamily="50" charset="-128"/>
              </a:rPr>
              <a:t>　　</a:t>
            </a:r>
          </a:p>
        </p:txBody>
      </p:sp>
      <p:sp>
        <p:nvSpPr>
          <p:cNvPr id="22" name="テキスト ボックス 21"/>
          <p:cNvSpPr txBox="1"/>
          <p:nvPr/>
        </p:nvSpPr>
        <p:spPr>
          <a:xfrm>
            <a:off x="979056" y="1376219"/>
            <a:ext cx="1283854" cy="315797"/>
          </a:xfrm>
          <a:prstGeom prst="rect">
            <a:avLst/>
          </a:prstGeom>
          <a:noFill/>
        </p:spPr>
        <p:txBody>
          <a:bodyPr wrap="square" lIns="91427" tIns="45714" rIns="91427" bIns="45714" rtlCol="0">
            <a:spAutoFit/>
          </a:bodyPr>
          <a:lstStyle/>
          <a:p>
            <a:r>
              <a:rPr lang="ja-JP" altLang="en-US" sz="1400" b="1" dirty="0"/>
              <a:t>　　</a:t>
            </a:r>
          </a:p>
        </p:txBody>
      </p:sp>
      <p:sp>
        <p:nvSpPr>
          <p:cNvPr id="24" name="テキスト ボックス 23"/>
          <p:cNvSpPr txBox="1"/>
          <p:nvPr/>
        </p:nvSpPr>
        <p:spPr>
          <a:xfrm>
            <a:off x="4701309" y="1394692"/>
            <a:ext cx="1357746" cy="315797"/>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dirty="0">
              <a:latin typeface="メイリオ" pitchFamily="50" charset="-128"/>
              <a:ea typeface="メイリオ" pitchFamily="50" charset="-128"/>
              <a:cs typeface="メイリオ" pitchFamily="50" charset="-128"/>
            </a:endParaRPr>
          </a:p>
        </p:txBody>
      </p:sp>
      <p:sp>
        <p:nvSpPr>
          <p:cNvPr id="28" name="テキスト ボックス 27"/>
          <p:cNvSpPr txBox="1"/>
          <p:nvPr/>
        </p:nvSpPr>
        <p:spPr>
          <a:xfrm>
            <a:off x="2484582" y="3509820"/>
            <a:ext cx="1182254" cy="315797"/>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i="1" dirty="0">
              <a:latin typeface="メイリオ" pitchFamily="50" charset="-128"/>
              <a:ea typeface="メイリオ" pitchFamily="50" charset="-128"/>
              <a:cs typeface="メイリオ" pitchFamily="50" charset="-128"/>
            </a:endParaRPr>
          </a:p>
        </p:txBody>
      </p:sp>
      <p:sp>
        <p:nvSpPr>
          <p:cNvPr id="21" name="正方形/長方形 20"/>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kumimoji="1" lang="en-US" altLang="ja-JP" sz="2800" b="1" i="1" dirty="0" err="1">
                <a:solidFill>
                  <a:srgbClr val="FFC000"/>
                </a:solidFill>
                <a:latin typeface="メイリオ" panose="020B0604030504040204" pitchFamily="50" charset="-128"/>
                <a:ea typeface="メイリオ" panose="020B0604030504040204" pitchFamily="50" charset="-128"/>
              </a:rPr>
              <a:t>O.eversi</a:t>
            </a:r>
            <a:r>
              <a:rPr kumimoji="1" lang="en-US" altLang="ja-JP" sz="2800" b="1" i="1" dirty="0">
                <a:solidFill>
                  <a:srgbClr val="FFC000"/>
                </a:solidFill>
                <a:latin typeface="メイリオ" panose="020B0604030504040204" pitchFamily="50" charset="-128"/>
                <a:ea typeface="メイリオ" panose="020B0604030504040204" pitchFamily="50" charset="-128"/>
              </a:rPr>
              <a:t> </a:t>
            </a:r>
            <a:r>
              <a:rPr kumimoji="1" lang="ja-JP" altLang="en-US" sz="2800" b="1" dirty="0">
                <a:solidFill>
                  <a:srgbClr val="FFC000"/>
                </a:solidFill>
                <a:latin typeface="メイリオ" panose="020B0604030504040204" pitchFamily="50" charset="-128"/>
                <a:ea typeface="メイリオ" panose="020B0604030504040204" pitchFamily="50" charset="-128"/>
              </a:rPr>
              <a:t>の連続クロス組織切片</a:t>
            </a:r>
            <a:endParaRPr lang="ja-JP" altLang="en-US" sz="2800" b="1" dirty="0">
              <a:solidFill>
                <a:srgbClr val="FFC000"/>
              </a:solidFill>
              <a:latin typeface="メイリオ" pitchFamily="50" charset="-128"/>
              <a:ea typeface="メイリオ" pitchFamily="50" charset="-128"/>
              <a:cs typeface="メイリオ" pitchFamily="50" charset="-128"/>
            </a:endParaRPr>
          </a:p>
        </p:txBody>
      </p:sp>
      <p:sp>
        <p:nvSpPr>
          <p:cNvPr id="4" name="テキスト ボックス 3">
            <a:extLst>
              <a:ext uri="{FF2B5EF4-FFF2-40B4-BE49-F238E27FC236}">
                <a16:creationId xmlns:a16="http://schemas.microsoft.com/office/drawing/2014/main" id="{A8B3E604-D760-0F33-0FC2-A8D59A33ACF2}"/>
              </a:ext>
            </a:extLst>
          </p:cNvPr>
          <p:cNvSpPr txBox="1"/>
          <p:nvPr/>
        </p:nvSpPr>
        <p:spPr>
          <a:xfrm>
            <a:off x="979055" y="5843033"/>
            <a:ext cx="8392160" cy="400110"/>
          </a:xfrm>
          <a:prstGeom prst="rect">
            <a:avLst/>
          </a:prstGeom>
          <a:noFill/>
        </p:spPr>
        <p:txBody>
          <a:bodyPr wrap="square" rtlCol="0">
            <a:spAutoFit/>
          </a:bodyPr>
          <a:lstStyle/>
          <a:p>
            <a:r>
              <a:rPr lang="ja-JP" altLang="en-US" sz="2000" dirty="0"/>
              <a:t>抱卵中のメス個体の腹部の連続クロス組織切片を作製し、</a:t>
            </a:r>
            <a:r>
              <a:rPr lang="en-US" altLang="ja-JP" sz="2000" dirty="0"/>
              <a:t>3D</a:t>
            </a:r>
            <a:r>
              <a:rPr lang="ja-JP" altLang="en-US" sz="2000" dirty="0"/>
              <a:t>再構築</a:t>
            </a:r>
            <a:endParaRPr lang="en-US" altLang="ja-JP" sz="20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27C383AE-6662-1413-B345-4F704CF64F6E}"/>
              </a:ext>
            </a:extLst>
          </p:cNvPr>
          <p:cNvPicPr>
            <a:picLocks noChangeAspect="1"/>
          </p:cNvPicPr>
          <p:nvPr/>
        </p:nvPicPr>
        <p:blipFill rotWithShape="1">
          <a:blip r:embed="rId2"/>
          <a:srcRect l="9186" t="11133" r="8649" b="13280"/>
          <a:stretch/>
        </p:blipFill>
        <p:spPr>
          <a:xfrm rot="316582">
            <a:off x="1446826" y="1179148"/>
            <a:ext cx="5341451" cy="4011499"/>
          </a:xfrm>
          <a:prstGeom prst="rect">
            <a:avLst/>
          </a:prstGeom>
        </p:spPr>
      </p:pic>
      <p:sp>
        <p:nvSpPr>
          <p:cNvPr id="5" name="テキスト ボックス 4">
            <a:extLst>
              <a:ext uri="{FF2B5EF4-FFF2-40B4-BE49-F238E27FC236}">
                <a16:creationId xmlns:a16="http://schemas.microsoft.com/office/drawing/2014/main" id="{1793594B-E56D-7FEA-373C-55D3412D6A1C}"/>
              </a:ext>
            </a:extLst>
          </p:cNvPr>
          <p:cNvSpPr txBox="1"/>
          <p:nvPr/>
        </p:nvSpPr>
        <p:spPr>
          <a:xfrm>
            <a:off x="6387149" y="3950420"/>
            <a:ext cx="2524313" cy="1477328"/>
          </a:xfrm>
          <a:prstGeom prst="rect">
            <a:avLst/>
          </a:prstGeom>
          <a:noFill/>
        </p:spPr>
        <p:txBody>
          <a:bodyPr wrap="square" rtlCol="0">
            <a:spAutoFit/>
          </a:bodyPr>
          <a:lstStyle/>
          <a:p>
            <a:r>
              <a:rPr lang="ja-JP" altLang="en-US" sz="1800" dirty="0">
                <a:latin typeface="メイリオ" panose="020B0604030504040204" pitchFamily="50" charset="-128"/>
                <a:ea typeface="メイリオ" panose="020B0604030504040204" pitchFamily="50" charset="-128"/>
              </a:rPr>
              <a:t>緑：排卵前の卵胞</a:t>
            </a:r>
          </a:p>
          <a:p>
            <a:r>
              <a:rPr lang="ja-JP" altLang="en-US" sz="1800" dirty="0">
                <a:latin typeface="メイリオ" panose="020B0604030504040204" pitchFamily="50" charset="-128"/>
                <a:ea typeface="メイリオ" panose="020B0604030504040204" pitchFamily="50" charset="-128"/>
              </a:rPr>
              <a:t>赤：腹ビレ保育中の胚</a:t>
            </a:r>
          </a:p>
          <a:p>
            <a:r>
              <a:rPr lang="ja-JP" altLang="en-US" sz="1800" dirty="0">
                <a:latin typeface="メイリオ" panose="020B0604030504040204" pitchFamily="50" charset="-128"/>
                <a:ea typeface="メイリオ" panose="020B0604030504040204" pitchFamily="50" charset="-128"/>
              </a:rPr>
              <a:t>マゼンタ：プラグ構造</a:t>
            </a:r>
          </a:p>
          <a:p>
            <a:r>
              <a:rPr lang="ja-JP" altLang="en-US" sz="1800" dirty="0">
                <a:latin typeface="メイリオ" panose="020B0604030504040204" pitchFamily="50" charset="-128"/>
                <a:ea typeface="メイリオ" panose="020B0604030504040204" pitchFamily="50" charset="-128"/>
              </a:rPr>
              <a:t>ブラウン：消化管</a:t>
            </a:r>
          </a:p>
          <a:p>
            <a:r>
              <a:rPr lang="ja-JP" altLang="en-US" sz="1800" dirty="0">
                <a:latin typeface="メイリオ" panose="020B0604030504040204" pitchFamily="50" charset="-128"/>
                <a:ea typeface="メイリオ" panose="020B0604030504040204" pitchFamily="50" charset="-128"/>
              </a:rPr>
              <a:t>青：表皮</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9595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813A652-1006-67A8-C33A-A9DD4F94000F}"/>
              </a:ext>
            </a:extLst>
          </p:cNvPr>
          <p:cNvSpPr txBox="1"/>
          <p:nvPr/>
        </p:nvSpPr>
        <p:spPr>
          <a:xfrm>
            <a:off x="319201" y="502399"/>
            <a:ext cx="8505598" cy="3472554"/>
          </a:xfrm>
          <a:prstGeom prst="rect">
            <a:avLst/>
          </a:prstGeom>
          <a:noFill/>
        </p:spPr>
        <p:txBody>
          <a:bodyPr wrap="square" rtlCol="0">
            <a:spAutoFit/>
          </a:bodyPr>
          <a:lstStyle/>
          <a:p>
            <a:r>
              <a:rPr lang="ja-JP" altLang="en-US" sz="1292" dirty="0"/>
              <a:t>１）腹ビレ保育を行う </a:t>
            </a:r>
            <a:r>
              <a:rPr lang="en-US" altLang="ja-JP" sz="1292" dirty="0"/>
              <a:t>O. </a:t>
            </a:r>
            <a:r>
              <a:rPr lang="en-US" altLang="ja-JP" sz="1292" dirty="0" err="1"/>
              <a:t>eversi</a:t>
            </a:r>
            <a:r>
              <a:rPr lang="ja-JP" altLang="en-US" sz="1292" dirty="0"/>
              <a:t>、</a:t>
            </a:r>
            <a:r>
              <a:rPr lang="en-US" altLang="ja-JP" sz="1292" dirty="0"/>
              <a:t>O. </a:t>
            </a:r>
            <a:r>
              <a:rPr lang="en-US" altLang="ja-JP" sz="1292" dirty="0" err="1"/>
              <a:t>sarasinorum</a:t>
            </a:r>
            <a:r>
              <a:rPr lang="en-US" altLang="ja-JP" sz="1292" dirty="0"/>
              <a:t> </a:t>
            </a:r>
            <a:r>
              <a:rPr lang="ja-JP" altLang="en-US" sz="1292" dirty="0"/>
              <a:t>では受精卵の脱落を防止するためにメス特異的に腹ビレが伸長するが、抱卵中のそれらメスでは腹ビレが肥厚することを見出した。受精卵を保持し支える強度を確保するために、腹腹ビレの太さも重要であると考えられる。</a:t>
            </a:r>
            <a:endParaRPr lang="en-US" altLang="ja-JP" sz="1292" dirty="0"/>
          </a:p>
          <a:p>
            <a:endParaRPr lang="en-US" altLang="ja-JP" sz="1292" dirty="0"/>
          </a:p>
          <a:p>
            <a:r>
              <a:rPr lang="ja-JP" altLang="en-US" sz="1292" dirty="0"/>
              <a:t>２）</a:t>
            </a:r>
            <a:r>
              <a:rPr lang="en-US" altLang="ja-JP" sz="1292" dirty="0"/>
              <a:t>O. </a:t>
            </a:r>
            <a:r>
              <a:rPr lang="en-US" altLang="ja-JP" sz="1292" dirty="0" err="1"/>
              <a:t>eversi</a:t>
            </a:r>
            <a:r>
              <a:rPr lang="en-US" altLang="ja-JP" sz="1292" dirty="0"/>
              <a:t> </a:t>
            </a:r>
            <a:r>
              <a:rPr lang="ja-JP" altLang="en-US" sz="1292" dirty="0"/>
              <a:t>と </a:t>
            </a:r>
            <a:r>
              <a:rPr lang="en-US" altLang="ja-JP" sz="1292" dirty="0"/>
              <a:t>O. </a:t>
            </a:r>
            <a:r>
              <a:rPr lang="en-US" altLang="ja-JP" sz="1292" dirty="0" err="1"/>
              <a:t>sarasinorum</a:t>
            </a:r>
            <a:r>
              <a:rPr lang="en-US" altLang="ja-JP" sz="1292" dirty="0"/>
              <a:t> </a:t>
            </a:r>
            <a:r>
              <a:rPr lang="ja-JP" altLang="en-US" sz="1292" dirty="0"/>
              <a:t>の抱卵中メスの腹腔内に、親魚組織に由来する細胞と受精卵の付着糸が絡み合ってプラグ構造が形成されることを組織学的に確認し、腹ビレ保育を行わない </a:t>
            </a:r>
            <a:r>
              <a:rPr lang="en-US" altLang="ja-JP" sz="1292" dirty="0"/>
              <a:t>O. </a:t>
            </a:r>
            <a:r>
              <a:rPr lang="en-US" altLang="ja-JP" sz="1292" dirty="0" err="1"/>
              <a:t>dopingdopinggensis</a:t>
            </a:r>
            <a:r>
              <a:rPr lang="en-US" altLang="ja-JP" sz="1292" dirty="0"/>
              <a:t> </a:t>
            </a:r>
            <a:r>
              <a:rPr lang="ja-JP" altLang="en-US" sz="1292" dirty="0"/>
              <a:t>のメスではそのような構造が腹腔内に存在しないことを確認した。</a:t>
            </a:r>
            <a:endParaRPr lang="en-US" altLang="ja-JP" sz="1292" dirty="0"/>
          </a:p>
          <a:p>
            <a:endParaRPr lang="en-US" altLang="ja-JP" sz="1292" dirty="0"/>
          </a:p>
          <a:p>
            <a:r>
              <a:rPr lang="ja-JP" altLang="en-US" sz="1292" dirty="0">
                <a:solidFill>
                  <a:srgbClr val="242424"/>
                </a:solidFill>
                <a:latin typeface="Aptos" panose="020B0004020202020204" pitchFamily="34" charset="0"/>
                <a:ea typeface="Yu Gothic UI" panose="020B0500000000000000" pitchFamily="50" charset="-128"/>
              </a:rPr>
              <a:t>３）腹ビレ保育を行わない </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dopingdopinggensis</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のメスでは筋組織中に</a:t>
            </a:r>
            <a:r>
              <a:rPr lang="en-US" altLang="ja-JP" sz="1292" dirty="0">
                <a:solidFill>
                  <a:srgbClr val="242424"/>
                </a:solidFill>
                <a:latin typeface="Aptos" panose="020B0004020202020204" pitchFamily="34" charset="0"/>
                <a:ea typeface="Yu Gothic UI" panose="020B0500000000000000" pitchFamily="50" charset="-128"/>
              </a:rPr>
              <a:t>11-Ketotestosterone</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11-Kt</a:t>
            </a:r>
            <a:r>
              <a:rPr lang="ja-JP" altLang="en-US" sz="1292" dirty="0">
                <a:solidFill>
                  <a:srgbClr val="242424"/>
                </a:solidFill>
                <a:latin typeface="Aptos" panose="020B0004020202020204" pitchFamily="34" charset="0"/>
                <a:ea typeface="Yu Gothic UI" panose="020B0500000000000000" pitchFamily="50" charset="-128"/>
              </a:rPr>
              <a:t>）が検出されなかった一方、抱卵中の </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eversi</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および</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sarasinorum</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のメスでは</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が検出された。</a:t>
            </a:r>
            <a:r>
              <a:rPr lang="en-US" altLang="ja-JP" sz="1292" dirty="0">
                <a:solidFill>
                  <a:srgbClr val="242424"/>
                </a:solidFill>
                <a:latin typeface="Aptos" panose="020B0004020202020204" pitchFamily="34" charset="0"/>
                <a:ea typeface="Yu Gothic UI" panose="020B0500000000000000" pitchFamily="50" charset="-128"/>
              </a:rPr>
              <a:t>Progesterone</a:t>
            </a:r>
            <a:r>
              <a:rPr lang="ja-JP" altLang="en-US" sz="1292" dirty="0">
                <a:solidFill>
                  <a:srgbClr val="242424"/>
                </a:solidFill>
                <a:latin typeface="Aptos" panose="020B0004020202020204" pitchFamily="34" charset="0"/>
                <a:ea typeface="Yu Gothic UI" panose="020B0500000000000000" pitchFamily="50" charset="-128"/>
              </a:rPr>
              <a:t>、　</a:t>
            </a:r>
            <a:r>
              <a:rPr lang="en-US" altLang="ja-JP" sz="1292" dirty="0">
                <a:solidFill>
                  <a:srgbClr val="242424"/>
                </a:solidFill>
                <a:latin typeface="Aptos" panose="020B0004020202020204" pitchFamily="34" charset="0"/>
                <a:ea typeface="Yu Gothic UI" panose="020B0500000000000000" pitchFamily="50" charset="-128"/>
              </a:rPr>
              <a:t>Estradiol-17β</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Testosterone </a:t>
            </a:r>
            <a:r>
              <a:rPr lang="ja-JP" altLang="en-US" sz="1292" dirty="0">
                <a:solidFill>
                  <a:srgbClr val="242424"/>
                </a:solidFill>
                <a:latin typeface="Aptos" panose="020B0004020202020204" pitchFamily="34" charset="0"/>
                <a:ea typeface="Yu Gothic UI" panose="020B0500000000000000" pitchFamily="50" charset="-128"/>
              </a:rPr>
              <a:t>については３種で差異は認められなかった。</a:t>
            </a:r>
            <a:br>
              <a:rPr lang="ja-JP" altLang="en-US" sz="1292" dirty="0">
                <a:solidFill>
                  <a:srgbClr val="242424"/>
                </a:solidFill>
                <a:latin typeface="Aptos" panose="020B0004020202020204" pitchFamily="34" charset="0"/>
                <a:ea typeface="Yu Gothic UI" panose="020B0500000000000000" pitchFamily="50" charset="-128"/>
              </a:rPr>
            </a:br>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solidFill>
                  <a:srgbClr val="242424"/>
                </a:solidFill>
                <a:latin typeface="Aptos" panose="020B0004020202020204" pitchFamily="34" charset="0"/>
                <a:ea typeface="Yu Gothic UI" panose="020B0500000000000000" pitchFamily="50" charset="-128"/>
              </a:rPr>
              <a:t>４）腹ビレ保育する</a:t>
            </a:r>
            <a:r>
              <a:rPr lang="en-US" altLang="ja-JP" sz="1292" dirty="0">
                <a:solidFill>
                  <a:srgbClr val="242424"/>
                </a:solidFill>
                <a:latin typeface="Aptos" panose="020B0004020202020204" pitchFamily="34" charset="0"/>
                <a:ea typeface="Yu Gothic UI" panose="020B0500000000000000" pitchFamily="50" charset="-128"/>
              </a:rPr>
              <a:t>2</a:t>
            </a:r>
            <a:r>
              <a:rPr lang="ja-JP" altLang="en-US" sz="1292" dirty="0">
                <a:solidFill>
                  <a:srgbClr val="242424"/>
                </a:solidFill>
                <a:latin typeface="Aptos" panose="020B0004020202020204" pitchFamily="34" charset="0"/>
                <a:ea typeface="Yu Gothic UI" panose="020B0500000000000000" pitchFamily="50" charset="-128"/>
              </a:rPr>
              <a:t>種のメスでは成長した卵を取り囲む濾胞細胞に抗</a:t>
            </a:r>
            <a:r>
              <a:rPr lang="en-US" altLang="ja-JP" sz="1292" dirty="0">
                <a:solidFill>
                  <a:srgbClr val="242424"/>
                </a:solidFill>
                <a:latin typeface="Aptos" panose="020B0004020202020204" pitchFamily="34" charset="0"/>
                <a:ea typeface="Yu Gothic UI" panose="020B0500000000000000" pitchFamily="50" charset="-128"/>
              </a:rPr>
              <a:t>11-Kt</a:t>
            </a:r>
            <a:r>
              <a:rPr lang="ja-JP" altLang="en-US" sz="1292" dirty="0">
                <a:solidFill>
                  <a:srgbClr val="242424"/>
                </a:solidFill>
                <a:latin typeface="Aptos" panose="020B0004020202020204" pitchFamily="34" charset="0"/>
                <a:ea typeface="Yu Gothic UI" panose="020B0500000000000000" pitchFamily="50" charset="-128"/>
              </a:rPr>
              <a:t>抗体での免疫組織化学染色で明瞭な陽性反応が認められた。魚類では </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が雄性ホルモン（アンドロゲン）として機能する。抱卵中の２種のメスでは濾胞細胞のアロマターゼの活性が抑制されて </a:t>
            </a:r>
            <a:r>
              <a:rPr lang="en-US" altLang="ja-JP" sz="1292" dirty="0">
                <a:solidFill>
                  <a:srgbClr val="242424"/>
                </a:solidFill>
                <a:latin typeface="Aptos" panose="020B0004020202020204" pitchFamily="34" charset="0"/>
                <a:ea typeface="Yu Gothic UI" panose="020B0500000000000000" pitchFamily="50" charset="-128"/>
              </a:rPr>
              <a:t>Estradiol-17β </a:t>
            </a:r>
            <a:r>
              <a:rPr lang="ja-JP" altLang="en-US" sz="1292" dirty="0">
                <a:solidFill>
                  <a:srgbClr val="242424"/>
                </a:solidFill>
                <a:latin typeface="Aptos" panose="020B0004020202020204" pitchFamily="34" charset="0"/>
                <a:ea typeface="Yu Gothic UI" panose="020B0500000000000000" pitchFamily="50" charset="-128"/>
              </a:rPr>
              <a:t>が産生されていない可能性が考えられ、また副産物的に生成される </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が腹ビレ保育に特徴的な組織構造の形成、さらには抱卵中の交接行動の抑制等の生理機能の発現にも関与している可能性が考えられる。</a:t>
            </a:r>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t>　</a:t>
            </a:r>
            <a:endParaRPr lang="en-US" altLang="ja-JP" sz="1292" dirty="0"/>
          </a:p>
        </p:txBody>
      </p:sp>
    </p:spTree>
    <p:extLst>
      <p:ext uri="{BB962C8B-B14F-4D97-AF65-F5344CB8AC3E}">
        <p14:creationId xmlns:p14="http://schemas.microsoft.com/office/powerpoint/2010/main" val="335403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84393BE-460F-6534-B6D1-857D93D31F3A}"/>
              </a:ext>
            </a:extLst>
          </p:cNvPr>
          <p:cNvSpPr txBox="1"/>
          <p:nvPr/>
        </p:nvSpPr>
        <p:spPr>
          <a:xfrm>
            <a:off x="319201" y="502399"/>
            <a:ext cx="8505598" cy="688843"/>
          </a:xfrm>
          <a:prstGeom prst="rect">
            <a:avLst/>
          </a:prstGeom>
          <a:noFill/>
        </p:spPr>
        <p:txBody>
          <a:bodyPr wrap="square" rtlCol="0">
            <a:spAutoFit/>
          </a:bodyPr>
          <a:lstStyle/>
          <a:p>
            <a:r>
              <a:rPr lang="ja-JP" altLang="en-US" sz="1292" dirty="0"/>
              <a:t>３）腹ビレ保育を行わない </a:t>
            </a:r>
            <a:r>
              <a:rPr lang="en-US" altLang="ja-JP" sz="1292" dirty="0"/>
              <a:t>O. </a:t>
            </a:r>
            <a:r>
              <a:rPr lang="en-US" altLang="ja-JP" sz="1292" dirty="0" err="1"/>
              <a:t>dopingdopinggensis</a:t>
            </a:r>
            <a:r>
              <a:rPr lang="en-US" altLang="ja-JP" sz="1292" dirty="0"/>
              <a:t> </a:t>
            </a:r>
            <a:r>
              <a:rPr lang="ja-JP" altLang="en-US" sz="1292" dirty="0"/>
              <a:t>のメスでは筋組織中に</a:t>
            </a:r>
            <a:r>
              <a:rPr lang="en-US" altLang="ja-JP" sz="1292" dirty="0"/>
              <a:t>11-</a:t>
            </a:r>
            <a:r>
              <a:rPr lang="en-US" altLang="ja-JP" sz="1292" dirty="0" err="1"/>
              <a:t>Ketotestosterone</a:t>
            </a:r>
            <a:r>
              <a:rPr lang="ja-JP" altLang="en-US" sz="1292" dirty="0"/>
              <a:t>（</a:t>
            </a:r>
            <a:r>
              <a:rPr lang="en-US" altLang="ja-JP" sz="1292" dirty="0"/>
              <a:t>11-Kt</a:t>
            </a:r>
            <a:r>
              <a:rPr lang="ja-JP" altLang="en-US" sz="1292" dirty="0"/>
              <a:t>）が検出されなかった一方、抱卵中の </a:t>
            </a:r>
            <a:r>
              <a:rPr lang="en-US" altLang="ja-JP" sz="1292" dirty="0"/>
              <a:t>O. </a:t>
            </a:r>
            <a:r>
              <a:rPr lang="en-US" altLang="ja-JP" sz="1292" dirty="0" err="1"/>
              <a:t>eversi</a:t>
            </a:r>
            <a:r>
              <a:rPr lang="en-US" altLang="ja-JP" sz="1292" dirty="0"/>
              <a:t> </a:t>
            </a:r>
            <a:r>
              <a:rPr lang="ja-JP" altLang="en-US" sz="1292" dirty="0"/>
              <a:t>および</a:t>
            </a:r>
            <a:r>
              <a:rPr lang="en-US" altLang="ja-JP" sz="1292" dirty="0"/>
              <a:t>O. </a:t>
            </a:r>
            <a:r>
              <a:rPr lang="en-US" altLang="ja-JP" sz="1292" dirty="0" err="1"/>
              <a:t>sarasinorum</a:t>
            </a:r>
            <a:r>
              <a:rPr lang="en-US" altLang="ja-JP" sz="1292" dirty="0"/>
              <a:t> </a:t>
            </a:r>
            <a:r>
              <a:rPr lang="ja-JP" altLang="en-US" sz="1292" dirty="0"/>
              <a:t>のメスでは</a:t>
            </a:r>
            <a:r>
              <a:rPr lang="en-US" altLang="ja-JP" sz="1292" dirty="0"/>
              <a:t>11-Kt </a:t>
            </a:r>
            <a:r>
              <a:rPr lang="ja-JP" altLang="en-US" sz="1292" dirty="0"/>
              <a:t>が検出された。</a:t>
            </a:r>
            <a:r>
              <a:rPr lang="en-US" altLang="ja-JP" sz="1292" u="sng" dirty="0">
                <a:solidFill>
                  <a:srgbClr val="FF0000"/>
                </a:solidFill>
              </a:rPr>
              <a:t>Progesterone</a:t>
            </a:r>
            <a:r>
              <a:rPr lang="ja-JP" altLang="en-US" sz="1292" u="sng" dirty="0">
                <a:solidFill>
                  <a:srgbClr val="FF0000"/>
                </a:solidFill>
              </a:rPr>
              <a:t>、　</a:t>
            </a:r>
            <a:r>
              <a:rPr lang="en-US" altLang="ja-JP" sz="1292" u="sng" dirty="0">
                <a:solidFill>
                  <a:srgbClr val="FF0000"/>
                </a:solidFill>
              </a:rPr>
              <a:t>Estradiol-17β</a:t>
            </a:r>
            <a:r>
              <a:rPr lang="ja-JP" altLang="en-US" sz="1292" u="sng" dirty="0">
                <a:solidFill>
                  <a:srgbClr val="FF0000"/>
                </a:solidFill>
              </a:rPr>
              <a:t>、</a:t>
            </a:r>
            <a:r>
              <a:rPr lang="en-US" altLang="ja-JP" sz="1292" u="sng" dirty="0">
                <a:solidFill>
                  <a:srgbClr val="FF0000"/>
                </a:solidFill>
              </a:rPr>
              <a:t>Testosterone </a:t>
            </a:r>
            <a:r>
              <a:rPr lang="ja-JP" altLang="en-US" sz="1292" u="sng" dirty="0">
                <a:solidFill>
                  <a:srgbClr val="FF0000"/>
                </a:solidFill>
              </a:rPr>
              <a:t>については３者で差異は認められなかった。</a:t>
            </a:r>
            <a:endParaRPr lang="en-US" altLang="ja-JP" sz="1292" u="sng" dirty="0">
              <a:solidFill>
                <a:srgbClr val="FF0000"/>
              </a:solidFill>
            </a:endParaRPr>
          </a:p>
        </p:txBody>
      </p:sp>
      <p:sp>
        <p:nvSpPr>
          <p:cNvPr id="5" name="テキスト ボックス 4">
            <a:extLst>
              <a:ext uri="{FF2B5EF4-FFF2-40B4-BE49-F238E27FC236}">
                <a16:creationId xmlns:a16="http://schemas.microsoft.com/office/drawing/2014/main" id="{C168B96C-08B9-BCC7-0BEA-7CCE31F54747}"/>
              </a:ext>
            </a:extLst>
          </p:cNvPr>
          <p:cNvSpPr txBox="1"/>
          <p:nvPr/>
        </p:nvSpPr>
        <p:spPr>
          <a:xfrm>
            <a:off x="319201" y="1390515"/>
            <a:ext cx="4414883" cy="1881862"/>
          </a:xfrm>
          <a:prstGeom prst="rect">
            <a:avLst/>
          </a:prstGeom>
          <a:noFill/>
        </p:spPr>
        <p:txBody>
          <a:bodyPr wrap="square" rtlCol="0">
            <a:spAutoFit/>
          </a:bodyPr>
          <a:lstStyle/>
          <a:p>
            <a:r>
              <a:rPr lang="ja-JP" altLang="en-US" sz="1292" dirty="0"/>
              <a:t>４）腹ビレ保育する</a:t>
            </a:r>
            <a:r>
              <a:rPr lang="en-US" altLang="ja-JP" sz="1292" dirty="0"/>
              <a:t>2</a:t>
            </a:r>
            <a:r>
              <a:rPr lang="ja-JP" altLang="en-US" sz="1292" dirty="0"/>
              <a:t>種のメスでは成長した卵を取り囲む濾胞細胞に抗</a:t>
            </a:r>
            <a:r>
              <a:rPr lang="en-US" altLang="ja-JP" sz="1292" dirty="0"/>
              <a:t>11-Kt</a:t>
            </a:r>
            <a:r>
              <a:rPr lang="ja-JP" altLang="en-US" sz="1292" dirty="0"/>
              <a:t>抗体での免疫組織化学染色で明瞭な陽性反応が認められた。魚類では </a:t>
            </a:r>
            <a:r>
              <a:rPr lang="en-US" altLang="ja-JP" sz="1292" dirty="0"/>
              <a:t>11-Kt </a:t>
            </a:r>
            <a:r>
              <a:rPr lang="ja-JP" altLang="en-US" sz="1292" dirty="0"/>
              <a:t>が雄性ホルモン（アンドロゲン）として機能する。</a:t>
            </a:r>
            <a:r>
              <a:rPr lang="ja-JP" altLang="en-US" sz="1292" u="sng" dirty="0">
                <a:solidFill>
                  <a:srgbClr val="FF0000"/>
                </a:solidFill>
              </a:rPr>
              <a:t>抱卵中の２種のメスでは濾胞細胞のアロマターゼの活性が抑制されて </a:t>
            </a:r>
            <a:r>
              <a:rPr lang="en-US" altLang="ja-JP" sz="1292" u="sng" dirty="0">
                <a:solidFill>
                  <a:srgbClr val="FF0000"/>
                </a:solidFill>
              </a:rPr>
              <a:t>Estradiol-17β </a:t>
            </a:r>
            <a:r>
              <a:rPr lang="ja-JP" altLang="en-US" sz="1292" u="sng" dirty="0">
                <a:solidFill>
                  <a:srgbClr val="FF0000"/>
                </a:solidFill>
              </a:rPr>
              <a:t>が産生されていない可能性が考えられ、</a:t>
            </a:r>
            <a:r>
              <a:rPr lang="ja-JP" altLang="en-US" sz="1292" dirty="0"/>
              <a:t>また副産物的に生成される </a:t>
            </a:r>
            <a:r>
              <a:rPr lang="en-US" altLang="ja-JP" sz="1292" dirty="0"/>
              <a:t>11-Kt </a:t>
            </a:r>
            <a:r>
              <a:rPr lang="ja-JP" altLang="en-US" sz="1292" dirty="0"/>
              <a:t>が腹ビレ保育に特徴的な組織構造の形成、さらには抱卵中の交接行動の抑制等の生理機能の発現にも関与している可能性が考えられる。</a:t>
            </a:r>
          </a:p>
        </p:txBody>
      </p:sp>
      <p:sp>
        <p:nvSpPr>
          <p:cNvPr id="14" name="テキスト ボックス 13">
            <a:extLst>
              <a:ext uri="{FF2B5EF4-FFF2-40B4-BE49-F238E27FC236}">
                <a16:creationId xmlns:a16="http://schemas.microsoft.com/office/drawing/2014/main" id="{9E2BC2D3-A494-ECC7-09D3-E11F3E276A48}"/>
              </a:ext>
            </a:extLst>
          </p:cNvPr>
          <p:cNvSpPr txBox="1"/>
          <p:nvPr/>
        </p:nvSpPr>
        <p:spPr>
          <a:xfrm>
            <a:off x="5111109" y="1156631"/>
            <a:ext cx="816249" cy="291170"/>
          </a:xfrm>
          <a:prstGeom prst="rect">
            <a:avLst/>
          </a:prstGeom>
          <a:noFill/>
          <a:ln>
            <a:solidFill>
              <a:srgbClr val="FF0000"/>
            </a:solidFill>
          </a:ln>
        </p:spPr>
        <p:txBody>
          <a:bodyPr wrap="none" rtlCol="0">
            <a:spAutoFit/>
          </a:bodyPr>
          <a:lstStyle/>
          <a:p>
            <a:r>
              <a:rPr lang="ja-JP" altLang="en-US" sz="1292" dirty="0">
                <a:solidFill>
                  <a:srgbClr val="FF0000"/>
                </a:solidFill>
              </a:rPr>
              <a:t>矛盾する</a:t>
            </a:r>
          </a:p>
        </p:txBody>
      </p:sp>
      <p:sp>
        <p:nvSpPr>
          <p:cNvPr id="15" name="矢印: 右 14">
            <a:extLst>
              <a:ext uri="{FF2B5EF4-FFF2-40B4-BE49-F238E27FC236}">
                <a16:creationId xmlns:a16="http://schemas.microsoft.com/office/drawing/2014/main" id="{D09651E8-3198-B3CF-8A2B-44290E042D2F}"/>
              </a:ext>
            </a:extLst>
          </p:cNvPr>
          <p:cNvSpPr/>
          <p:nvPr/>
        </p:nvSpPr>
        <p:spPr>
          <a:xfrm rot="12099992">
            <a:off x="4520520" y="1187640"/>
            <a:ext cx="506895" cy="1818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矢印: 右 15">
            <a:extLst>
              <a:ext uri="{FF2B5EF4-FFF2-40B4-BE49-F238E27FC236}">
                <a16:creationId xmlns:a16="http://schemas.microsoft.com/office/drawing/2014/main" id="{75AFBD77-8914-F602-335C-8A7777A88F4C}"/>
              </a:ext>
            </a:extLst>
          </p:cNvPr>
          <p:cNvSpPr/>
          <p:nvPr/>
        </p:nvSpPr>
        <p:spPr>
          <a:xfrm rot="7573156">
            <a:off x="4416650" y="1717053"/>
            <a:ext cx="865033" cy="220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テキスト ボックス 16">
            <a:extLst>
              <a:ext uri="{FF2B5EF4-FFF2-40B4-BE49-F238E27FC236}">
                <a16:creationId xmlns:a16="http://schemas.microsoft.com/office/drawing/2014/main" id="{3DF536D0-FEA8-3EC5-B869-6787A9088420}"/>
              </a:ext>
            </a:extLst>
          </p:cNvPr>
          <p:cNvSpPr txBox="1"/>
          <p:nvPr/>
        </p:nvSpPr>
        <p:spPr>
          <a:xfrm>
            <a:off x="329908" y="3265584"/>
            <a:ext cx="4633875" cy="1881862"/>
          </a:xfrm>
          <a:prstGeom prst="rect">
            <a:avLst/>
          </a:prstGeom>
          <a:noFill/>
          <a:ln>
            <a:solidFill>
              <a:srgbClr val="FF0000"/>
            </a:solidFill>
          </a:ln>
        </p:spPr>
        <p:txBody>
          <a:bodyPr wrap="square" rtlCol="0">
            <a:spAutoFit/>
          </a:bodyPr>
          <a:lstStyle/>
          <a:p>
            <a:r>
              <a:rPr lang="ja-JP" altLang="en-US" sz="1292" dirty="0"/>
              <a:t>　腹ビレ保育中の</a:t>
            </a:r>
            <a:r>
              <a:rPr lang="en-US" altLang="ja-JP" sz="1292" dirty="0" err="1"/>
              <a:t>Oryzias</a:t>
            </a:r>
            <a:r>
              <a:rPr lang="en-US" altLang="ja-JP" sz="1292" dirty="0"/>
              <a:t> </a:t>
            </a:r>
            <a:r>
              <a:rPr lang="en-US" altLang="ja-JP" sz="1292" dirty="0" err="1"/>
              <a:t>eversi</a:t>
            </a:r>
            <a:r>
              <a:rPr lang="ja-JP" altLang="en-US" sz="1292" dirty="0"/>
              <a:t>、</a:t>
            </a:r>
            <a:r>
              <a:rPr lang="en-US" altLang="ja-JP" sz="1292" dirty="0"/>
              <a:t>O. </a:t>
            </a:r>
            <a:r>
              <a:rPr lang="en-US" altLang="ja-JP" sz="1292" dirty="0" err="1"/>
              <a:t>sarasinorum</a:t>
            </a:r>
            <a:r>
              <a:rPr lang="ja-JP" altLang="en-US" sz="1292" dirty="0"/>
              <a:t>のメスで</a:t>
            </a:r>
            <a:endParaRPr lang="en-US" altLang="ja-JP" sz="1292" dirty="0"/>
          </a:p>
          <a:p>
            <a:r>
              <a:rPr lang="ja-JP" altLang="en-US" sz="1292" dirty="0"/>
              <a:t>アロマターゼ（芳香化酵素）が抑制されているならば、</a:t>
            </a:r>
            <a:endParaRPr lang="en-US" altLang="ja-JP" sz="1292" dirty="0"/>
          </a:p>
          <a:p>
            <a:r>
              <a:rPr lang="en-US" altLang="ja-JP" sz="1292" dirty="0"/>
              <a:t> O. </a:t>
            </a:r>
            <a:r>
              <a:rPr lang="en-US" altLang="ja-JP" sz="1292" dirty="0" err="1"/>
              <a:t>eversi</a:t>
            </a:r>
            <a:r>
              <a:rPr lang="ja-JP" altLang="en-US" sz="1292" dirty="0"/>
              <a:t>、</a:t>
            </a:r>
            <a:r>
              <a:rPr lang="en-US" altLang="ja-JP" sz="1292" dirty="0"/>
              <a:t>O. </a:t>
            </a:r>
            <a:r>
              <a:rPr lang="en-US" altLang="ja-JP" sz="1292" dirty="0" err="1"/>
              <a:t>sarasinorum</a:t>
            </a:r>
            <a:r>
              <a:rPr lang="ja-JP" altLang="en-US" sz="1292" dirty="0"/>
              <a:t>のメスは腹ビレ保育を行わない </a:t>
            </a:r>
            <a:endParaRPr lang="en-US" altLang="ja-JP" sz="1292" dirty="0"/>
          </a:p>
          <a:p>
            <a:r>
              <a:rPr lang="en-US" altLang="ja-JP" sz="1292" dirty="0"/>
              <a:t>O. </a:t>
            </a:r>
            <a:r>
              <a:rPr lang="en-US" altLang="ja-JP" sz="1292" dirty="0" err="1"/>
              <a:t>dopingdopinggensis</a:t>
            </a:r>
            <a:r>
              <a:rPr lang="en-US" altLang="ja-JP" sz="1292" dirty="0"/>
              <a:t> </a:t>
            </a:r>
            <a:r>
              <a:rPr lang="ja-JP" altLang="en-US" sz="1292" dirty="0"/>
              <a:t>のメスよりも</a:t>
            </a:r>
            <a:r>
              <a:rPr lang="en-US" altLang="ja-JP" sz="1292" dirty="0"/>
              <a:t>Estradiol-17</a:t>
            </a:r>
            <a:r>
              <a:rPr lang="el-GR" altLang="ja-JP" sz="1292" dirty="0"/>
              <a:t>β </a:t>
            </a:r>
            <a:r>
              <a:rPr lang="ja-JP" altLang="en-US" sz="1292" dirty="0"/>
              <a:t>が低くなっていて然るべきなはずです。統計的有意差はないけれど低い傾向があるならば、測定限界による誤差として解釈できます。</a:t>
            </a:r>
            <a:endParaRPr lang="en-US" altLang="ja-JP" sz="1292" dirty="0"/>
          </a:p>
          <a:p>
            <a:r>
              <a:rPr lang="ja-JP" altLang="en-US" sz="1292" dirty="0"/>
              <a:t>　そうでないならば、「論理的」にあり得る仮説は、</a:t>
            </a:r>
            <a:endParaRPr lang="en-US" altLang="ja-JP" sz="1292" dirty="0"/>
          </a:p>
          <a:p>
            <a:r>
              <a:rPr lang="en-US" altLang="ja-JP" sz="1292" dirty="0"/>
              <a:t>testosterone </a:t>
            </a:r>
            <a:r>
              <a:rPr lang="ja-JP" altLang="en-US" sz="1292" dirty="0"/>
              <a:t>から </a:t>
            </a:r>
            <a:r>
              <a:rPr lang="en-US" altLang="ja-JP" sz="1292" dirty="0"/>
              <a:t>11-Kt </a:t>
            </a:r>
            <a:r>
              <a:rPr lang="ja-JP" altLang="en-US" sz="1292" dirty="0"/>
              <a:t>が生合成される経路が活性化されている可能性になります。</a:t>
            </a:r>
            <a:endParaRPr lang="en-US" altLang="ja-JP" sz="1292" dirty="0"/>
          </a:p>
        </p:txBody>
      </p:sp>
      <p:grpSp>
        <p:nvGrpSpPr>
          <p:cNvPr id="3" name="グループ化 2">
            <a:extLst>
              <a:ext uri="{FF2B5EF4-FFF2-40B4-BE49-F238E27FC236}">
                <a16:creationId xmlns:a16="http://schemas.microsoft.com/office/drawing/2014/main" id="{DCBBB2F1-0097-FD2D-21B2-43CEE60D95A6}"/>
              </a:ext>
            </a:extLst>
          </p:cNvPr>
          <p:cNvGrpSpPr/>
          <p:nvPr/>
        </p:nvGrpSpPr>
        <p:grpSpPr>
          <a:xfrm>
            <a:off x="4708080" y="1089431"/>
            <a:ext cx="4414883" cy="4105459"/>
            <a:chOff x="4708080" y="1089431"/>
            <a:chExt cx="4414883" cy="4105459"/>
          </a:xfrm>
        </p:grpSpPr>
        <p:grpSp>
          <p:nvGrpSpPr>
            <p:cNvPr id="11" name="グループ化 10">
              <a:extLst>
                <a:ext uri="{FF2B5EF4-FFF2-40B4-BE49-F238E27FC236}">
                  <a16:creationId xmlns:a16="http://schemas.microsoft.com/office/drawing/2014/main" id="{FC6EC9B8-0074-A554-8AA7-C7891824CB63}"/>
                </a:ext>
              </a:extLst>
            </p:cNvPr>
            <p:cNvGrpSpPr/>
            <p:nvPr/>
          </p:nvGrpSpPr>
          <p:grpSpPr>
            <a:xfrm>
              <a:off x="4708080" y="1580477"/>
              <a:ext cx="4414883" cy="3614413"/>
              <a:chOff x="4806562" y="979222"/>
              <a:chExt cx="4782790" cy="3915614"/>
            </a:xfrm>
          </p:grpSpPr>
          <p:grpSp>
            <p:nvGrpSpPr>
              <p:cNvPr id="9" name="グループ化 8">
                <a:extLst>
                  <a:ext uri="{FF2B5EF4-FFF2-40B4-BE49-F238E27FC236}">
                    <a16:creationId xmlns:a16="http://schemas.microsoft.com/office/drawing/2014/main" id="{10A9BA85-DA41-62C6-08A0-434CAC1BBA8F}"/>
                  </a:ext>
                </a:extLst>
              </p:cNvPr>
              <p:cNvGrpSpPr/>
              <p:nvPr/>
            </p:nvGrpSpPr>
            <p:grpSpPr>
              <a:xfrm>
                <a:off x="4806562" y="997179"/>
                <a:ext cx="4626306" cy="3897657"/>
                <a:chOff x="5140517" y="825418"/>
                <a:chExt cx="4626306" cy="3897657"/>
              </a:xfrm>
            </p:grpSpPr>
            <p:pic>
              <p:nvPicPr>
                <p:cNvPr id="4" name="図 3">
                  <a:extLst>
                    <a:ext uri="{FF2B5EF4-FFF2-40B4-BE49-F238E27FC236}">
                      <a16:creationId xmlns:a16="http://schemas.microsoft.com/office/drawing/2014/main" id="{0D15D9B3-B5C3-F66C-EFD8-51DBD8B073FE}"/>
                    </a:ext>
                  </a:extLst>
                </p:cNvPr>
                <p:cNvPicPr>
                  <a:picLocks noChangeAspect="1"/>
                </p:cNvPicPr>
                <p:nvPr/>
              </p:nvPicPr>
              <p:blipFill>
                <a:blip r:embed="rId2"/>
                <a:stretch>
                  <a:fillRect/>
                </a:stretch>
              </p:blipFill>
              <p:spPr>
                <a:xfrm>
                  <a:off x="5140517" y="825418"/>
                  <a:ext cx="4626306" cy="3897657"/>
                </a:xfrm>
                <a:prstGeom prst="rect">
                  <a:avLst/>
                </a:prstGeom>
              </p:spPr>
            </p:pic>
            <p:sp>
              <p:nvSpPr>
                <p:cNvPr id="7" name="正方形/長方形 6">
                  <a:extLst>
                    <a:ext uri="{FF2B5EF4-FFF2-40B4-BE49-F238E27FC236}">
                      <a16:creationId xmlns:a16="http://schemas.microsoft.com/office/drawing/2014/main" id="{D7CD1F35-5268-19CB-F28B-D1ED18FDA818}"/>
                    </a:ext>
                  </a:extLst>
                </p:cNvPr>
                <p:cNvSpPr/>
                <p:nvPr/>
              </p:nvSpPr>
              <p:spPr>
                <a:xfrm>
                  <a:off x="7564988" y="2904358"/>
                  <a:ext cx="640758" cy="62417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sp>
              <p:nvSpPr>
                <p:cNvPr id="8" name="正方形/長方形 7">
                  <a:extLst>
                    <a:ext uri="{FF2B5EF4-FFF2-40B4-BE49-F238E27FC236}">
                      <a16:creationId xmlns:a16="http://schemas.microsoft.com/office/drawing/2014/main" id="{268FBC55-219C-F24B-E144-6BE37387BC5D}"/>
                    </a:ext>
                  </a:extLst>
                </p:cNvPr>
                <p:cNvSpPr/>
                <p:nvPr/>
              </p:nvSpPr>
              <p:spPr>
                <a:xfrm>
                  <a:off x="7564988" y="3741089"/>
                  <a:ext cx="847492" cy="624177"/>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grpSp>
          <p:sp>
            <p:nvSpPr>
              <p:cNvPr id="10" name="正方形/長方形 9">
                <a:extLst>
                  <a:ext uri="{FF2B5EF4-FFF2-40B4-BE49-F238E27FC236}">
                    <a16:creationId xmlns:a16="http://schemas.microsoft.com/office/drawing/2014/main" id="{78A1F760-24AF-28E8-B2A4-14D18FF915CF}"/>
                  </a:ext>
                </a:extLst>
              </p:cNvPr>
              <p:cNvSpPr/>
              <p:nvPr/>
            </p:nvSpPr>
            <p:spPr>
              <a:xfrm>
                <a:off x="7953605" y="979222"/>
                <a:ext cx="1635747" cy="1877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pic>
          <p:nvPicPr>
            <p:cNvPr id="1026" name="Picture 2">
              <a:extLst>
                <a:ext uri="{FF2B5EF4-FFF2-40B4-BE49-F238E27FC236}">
                  <a16:creationId xmlns:a16="http://schemas.microsoft.com/office/drawing/2014/main" id="{84C83437-C08E-834C-73C7-E45061040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124" y="1187251"/>
              <a:ext cx="859947" cy="57616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331A36E7-E641-E3AD-8270-B4618327B512}"/>
                </a:ext>
              </a:extLst>
            </p:cNvPr>
            <p:cNvSpPr txBox="1"/>
            <p:nvPr/>
          </p:nvSpPr>
          <p:spPr>
            <a:xfrm>
              <a:off x="7624538" y="1722368"/>
              <a:ext cx="1183337" cy="234360"/>
            </a:xfrm>
            <a:prstGeom prst="rect">
              <a:avLst/>
            </a:prstGeom>
            <a:noFill/>
          </p:spPr>
          <p:txBody>
            <a:bodyPr wrap="none" rtlCol="0">
              <a:spAutoFit/>
            </a:bodyPr>
            <a:lstStyle/>
            <a:p>
              <a:r>
                <a:rPr lang="en-US" altLang="ja-JP" sz="923" dirty="0"/>
                <a:t>11-</a:t>
              </a:r>
              <a:r>
                <a:rPr lang="en-US" altLang="ja-JP" sz="923" dirty="0" err="1"/>
                <a:t>Ketotestosterone</a:t>
              </a:r>
              <a:endParaRPr lang="ja-JP" altLang="en-US" sz="923" dirty="0"/>
            </a:p>
          </p:txBody>
        </p:sp>
        <p:pic>
          <p:nvPicPr>
            <p:cNvPr id="1028" name="Picture 4" descr="undefined">
              <a:extLst>
                <a:ext uri="{FF2B5EF4-FFF2-40B4-BE49-F238E27FC236}">
                  <a16:creationId xmlns:a16="http://schemas.microsoft.com/office/drawing/2014/main" id="{7F40B360-A548-CCDA-F5EB-6E40B41E9C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124" y="2234678"/>
              <a:ext cx="859947" cy="565029"/>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B696CFE0-7638-1E7F-D591-30E0E54B8DFD}"/>
                </a:ext>
              </a:extLst>
            </p:cNvPr>
            <p:cNvSpPr txBox="1"/>
            <p:nvPr/>
          </p:nvSpPr>
          <p:spPr>
            <a:xfrm>
              <a:off x="7613043" y="2735218"/>
              <a:ext cx="1418978" cy="234360"/>
            </a:xfrm>
            <a:prstGeom prst="rect">
              <a:avLst/>
            </a:prstGeom>
            <a:noFill/>
          </p:spPr>
          <p:txBody>
            <a:bodyPr wrap="none" rtlCol="0">
              <a:spAutoFit/>
            </a:bodyPr>
            <a:lstStyle/>
            <a:p>
              <a:r>
                <a:rPr lang="el-GR" altLang="ja-JP" sz="923" dirty="0"/>
                <a:t>11β-</a:t>
              </a:r>
              <a:r>
                <a:rPr lang="en-US" altLang="ja-JP" sz="923" dirty="0" err="1"/>
                <a:t>hudroxytestosterone</a:t>
              </a:r>
              <a:endParaRPr lang="ja-JP" altLang="en-US" sz="923" dirty="0"/>
            </a:p>
          </p:txBody>
        </p:sp>
        <p:sp>
          <p:nvSpPr>
            <p:cNvPr id="25" name="矢印: 右 24">
              <a:extLst>
                <a:ext uri="{FF2B5EF4-FFF2-40B4-BE49-F238E27FC236}">
                  <a16:creationId xmlns:a16="http://schemas.microsoft.com/office/drawing/2014/main" id="{188F9313-7485-5170-A318-BA7030ED1FE9}"/>
                </a:ext>
              </a:extLst>
            </p:cNvPr>
            <p:cNvSpPr/>
            <p:nvPr/>
          </p:nvSpPr>
          <p:spPr>
            <a:xfrm rot="16200000">
              <a:off x="8099978" y="2018593"/>
              <a:ext cx="186825" cy="127536"/>
            </a:xfrm>
            <a:prstGeom prst="rightArrow">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6" name="テキスト ボックス 25">
              <a:extLst>
                <a:ext uri="{FF2B5EF4-FFF2-40B4-BE49-F238E27FC236}">
                  <a16:creationId xmlns:a16="http://schemas.microsoft.com/office/drawing/2014/main" id="{638C7059-A2A2-F752-0D3D-4B5506A84CA4}"/>
                </a:ext>
              </a:extLst>
            </p:cNvPr>
            <p:cNvSpPr txBox="1"/>
            <p:nvPr/>
          </p:nvSpPr>
          <p:spPr>
            <a:xfrm>
              <a:off x="7896859" y="3195668"/>
              <a:ext cx="832279" cy="205890"/>
            </a:xfrm>
            <a:prstGeom prst="rect">
              <a:avLst/>
            </a:prstGeom>
            <a:solidFill>
              <a:schemeClr val="bg1"/>
            </a:solidFill>
            <a:ln>
              <a:solidFill>
                <a:srgbClr val="FF0000"/>
              </a:solidFill>
            </a:ln>
          </p:spPr>
          <p:txBody>
            <a:bodyPr wrap="none" rtlCol="0">
              <a:spAutoFit/>
            </a:bodyPr>
            <a:lstStyle/>
            <a:p>
              <a:r>
                <a:rPr lang="el-GR" altLang="ja-JP" sz="738" dirty="0"/>
                <a:t>11β-</a:t>
              </a:r>
              <a:r>
                <a:rPr lang="ja-JP" altLang="en-US" sz="738" dirty="0"/>
                <a:t>水酸化酵素</a:t>
              </a:r>
            </a:p>
          </p:txBody>
        </p:sp>
        <p:sp>
          <p:nvSpPr>
            <p:cNvPr id="12" name="矢印: 右 11">
              <a:extLst>
                <a:ext uri="{FF2B5EF4-FFF2-40B4-BE49-F238E27FC236}">
                  <a16:creationId xmlns:a16="http://schemas.microsoft.com/office/drawing/2014/main" id="{F3A2F3C4-60F3-0867-4A13-68C822558D52}"/>
                </a:ext>
              </a:extLst>
            </p:cNvPr>
            <p:cNvSpPr/>
            <p:nvPr/>
          </p:nvSpPr>
          <p:spPr>
            <a:xfrm rot="18716893">
              <a:off x="7461924" y="3231894"/>
              <a:ext cx="844093" cy="73409"/>
            </a:xfrm>
            <a:prstGeom prst="rightArrow">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7" name="テキスト ボックス 26">
              <a:extLst>
                <a:ext uri="{FF2B5EF4-FFF2-40B4-BE49-F238E27FC236}">
                  <a16:creationId xmlns:a16="http://schemas.microsoft.com/office/drawing/2014/main" id="{B8185907-BC5E-9F31-E0AE-B054A8A812EE}"/>
                </a:ext>
              </a:extLst>
            </p:cNvPr>
            <p:cNvSpPr txBox="1"/>
            <p:nvPr/>
          </p:nvSpPr>
          <p:spPr>
            <a:xfrm>
              <a:off x="8229242" y="1944593"/>
              <a:ext cx="657552" cy="319446"/>
            </a:xfrm>
            <a:prstGeom prst="rect">
              <a:avLst/>
            </a:prstGeom>
            <a:noFill/>
            <a:ln>
              <a:solidFill>
                <a:srgbClr val="FF0000"/>
              </a:solidFill>
            </a:ln>
          </p:spPr>
          <p:txBody>
            <a:bodyPr wrap="none" rtlCol="0">
              <a:spAutoFit/>
            </a:bodyPr>
            <a:lstStyle/>
            <a:p>
              <a:r>
                <a:rPr lang="en-US" altLang="zh-CN" sz="738" dirty="0"/>
                <a:t>11β-</a:t>
              </a:r>
              <a:r>
                <a:rPr lang="zh-CN" altLang="en-US" sz="738" dirty="0"/>
                <a:t>水酸基</a:t>
              </a:r>
              <a:endParaRPr lang="en-US" altLang="zh-CN" sz="738" dirty="0"/>
            </a:p>
            <a:p>
              <a:r>
                <a:rPr lang="zh-CN" altLang="en-US" sz="738" dirty="0"/>
                <a:t>脱水素酵素</a:t>
              </a:r>
              <a:endParaRPr lang="ja-JP" altLang="en-US" sz="738" dirty="0"/>
            </a:p>
          </p:txBody>
        </p:sp>
        <p:sp>
          <p:nvSpPr>
            <p:cNvPr id="28" name="正方形/長方形 27">
              <a:extLst>
                <a:ext uri="{FF2B5EF4-FFF2-40B4-BE49-F238E27FC236}">
                  <a16:creationId xmlns:a16="http://schemas.microsoft.com/office/drawing/2014/main" id="{3D7CF95E-5CCF-13B3-C403-5B0E68B3FCF6}"/>
                </a:ext>
              </a:extLst>
            </p:cNvPr>
            <p:cNvSpPr/>
            <p:nvPr/>
          </p:nvSpPr>
          <p:spPr>
            <a:xfrm>
              <a:off x="7565836" y="1089431"/>
              <a:ext cx="1286553" cy="85215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grpSp>
    </p:spTree>
    <p:extLst>
      <p:ext uri="{BB962C8B-B14F-4D97-AF65-F5344CB8AC3E}">
        <p14:creationId xmlns:p14="http://schemas.microsoft.com/office/powerpoint/2010/main" val="3799787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928838-116A-60BC-E084-52B0433F46F3}"/>
              </a:ext>
            </a:extLst>
          </p:cNvPr>
          <p:cNvSpPr txBox="1"/>
          <p:nvPr/>
        </p:nvSpPr>
        <p:spPr>
          <a:xfrm>
            <a:off x="422031" y="615462"/>
            <a:ext cx="8502162" cy="4978286"/>
          </a:xfrm>
          <a:prstGeom prst="rect">
            <a:avLst/>
          </a:prstGeom>
          <a:noFill/>
        </p:spPr>
        <p:txBody>
          <a:bodyPr wrap="square" rtlCol="0">
            <a:spAutoFit/>
          </a:bodyPr>
          <a:lstStyle/>
          <a:p>
            <a:pPr algn="l" fontAlgn="base"/>
            <a:r>
              <a:rPr lang="ja-JP" altLang="en-US" sz="1292" dirty="0">
                <a:solidFill>
                  <a:srgbClr val="242424"/>
                </a:solidFill>
                <a:latin typeface="Aptos" panose="020B0004020202020204" pitchFamily="34" charset="0"/>
                <a:ea typeface="Yu Gothic UI" panose="020B0500000000000000" pitchFamily="50" charset="-128"/>
              </a:rPr>
              <a:t>３）腹ビレ保育を行わない </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dopingdopinggensis</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のメスでは筋組織中に</a:t>
            </a:r>
            <a:r>
              <a:rPr lang="en-US" altLang="ja-JP" sz="1292" dirty="0">
                <a:solidFill>
                  <a:srgbClr val="242424"/>
                </a:solidFill>
                <a:latin typeface="Aptos" panose="020B0004020202020204" pitchFamily="34" charset="0"/>
                <a:ea typeface="Yu Gothic UI" panose="020B0500000000000000" pitchFamily="50" charset="-128"/>
              </a:rPr>
              <a:t>11-Ketotestosterone</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11-Kt</a:t>
            </a:r>
            <a:r>
              <a:rPr lang="ja-JP" altLang="en-US" sz="1292" dirty="0">
                <a:solidFill>
                  <a:srgbClr val="242424"/>
                </a:solidFill>
                <a:latin typeface="Aptos" panose="020B0004020202020204" pitchFamily="34" charset="0"/>
                <a:ea typeface="Yu Gothic UI" panose="020B0500000000000000" pitchFamily="50" charset="-128"/>
              </a:rPr>
              <a:t>）が検出されなかった一方、抱卵中の </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eversi</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および</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sarasinorum</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のメスでは</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が検出された。</a:t>
            </a:r>
            <a:r>
              <a:rPr lang="en-US" altLang="ja-JP" sz="1292" dirty="0">
                <a:solidFill>
                  <a:srgbClr val="242424"/>
                </a:solidFill>
                <a:latin typeface="Aptos" panose="020B0004020202020204" pitchFamily="34" charset="0"/>
                <a:ea typeface="Yu Gothic UI" panose="020B0500000000000000" pitchFamily="50" charset="-128"/>
              </a:rPr>
              <a:t>Progesterone</a:t>
            </a:r>
            <a:r>
              <a:rPr lang="ja-JP" altLang="en-US" sz="1292" dirty="0">
                <a:solidFill>
                  <a:srgbClr val="242424"/>
                </a:solidFill>
                <a:latin typeface="Aptos" panose="020B0004020202020204" pitchFamily="34" charset="0"/>
                <a:ea typeface="Yu Gothic UI" panose="020B0500000000000000" pitchFamily="50" charset="-128"/>
              </a:rPr>
              <a:t>、　</a:t>
            </a:r>
            <a:r>
              <a:rPr lang="en-US" altLang="ja-JP" sz="1292" dirty="0">
                <a:solidFill>
                  <a:srgbClr val="242424"/>
                </a:solidFill>
                <a:latin typeface="Aptos" panose="020B0004020202020204" pitchFamily="34" charset="0"/>
                <a:ea typeface="Yu Gothic UI" panose="020B0500000000000000" pitchFamily="50" charset="-128"/>
              </a:rPr>
              <a:t>Estradiol-17β</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Testosterone </a:t>
            </a:r>
            <a:r>
              <a:rPr lang="ja-JP" altLang="en-US" sz="1292" dirty="0">
                <a:solidFill>
                  <a:srgbClr val="242424"/>
                </a:solidFill>
                <a:latin typeface="Aptos" panose="020B0004020202020204" pitchFamily="34" charset="0"/>
                <a:ea typeface="Yu Gothic UI" panose="020B0500000000000000" pitchFamily="50" charset="-128"/>
              </a:rPr>
              <a:t>については３種で差異は認められなかった。</a:t>
            </a:r>
            <a:br>
              <a:rPr lang="ja-JP" altLang="en-US" sz="1292" dirty="0">
                <a:solidFill>
                  <a:srgbClr val="242424"/>
                </a:solidFill>
                <a:latin typeface="Aptos" panose="020B0004020202020204" pitchFamily="34" charset="0"/>
                <a:ea typeface="Yu Gothic UI" panose="020B0500000000000000" pitchFamily="50" charset="-128"/>
              </a:rPr>
            </a:br>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solidFill>
                  <a:srgbClr val="242424"/>
                </a:solidFill>
                <a:latin typeface="Aptos" panose="020B0004020202020204" pitchFamily="34" charset="0"/>
                <a:ea typeface="Yu Gothic UI" panose="020B0500000000000000" pitchFamily="50" charset="-128"/>
              </a:rPr>
              <a:t>４）腹ビレ保育する</a:t>
            </a:r>
            <a:r>
              <a:rPr lang="en-US" altLang="ja-JP" sz="1292" dirty="0">
                <a:solidFill>
                  <a:srgbClr val="242424"/>
                </a:solidFill>
                <a:latin typeface="Aptos" panose="020B0004020202020204" pitchFamily="34" charset="0"/>
                <a:ea typeface="Yu Gothic UI" panose="020B0500000000000000" pitchFamily="50" charset="-128"/>
              </a:rPr>
              <a:t>2</a:t>
            </a:r>
            <a:r>
              <a:rPr lang="ja-JP" altLang="en-US" sz="1292" dirty="0">
                <a:solidFill>
                  <a:srgbClr val="242424"/>
                </a:solidFill>
                <a:latin typeface="Aptos" panose="020B0004020202020204" pitchFamily="34" charset="0"/>
                <a:ea typeface="Yu Gothic UI" panose="020B0500000000000000" pitchFamily="50" charset="-128"/>
              </a:rPr>
              <a:t>種のメスでは成長した卵を取り囲む濾胞細胞に抗</a:t>
            </a:r>
            <a:r>
              <a:rPr lang="en-US" altLang="ja-JP" sz="1292" dirty="0">
                <a:solidFill>
                  <a:srgbClr val="242424"/>
                </a:solidFill>
                <a:latin typeface="Aptos" panose="020B0004020202020204" pitchFamily="34" charset="0"/>
                <a:ea typeface="Yu Gothic UI" panose="020B0500000000000000" pitchFamily="50" charset="-128"/>
              </a:rPr>
              <a:t>11-Kt</a:t>
            </a:r>
            <a:r>
              <a:rPr lang="ja-JP" altLang="en-US" sz="1292" dirty="0">
                <a:solidFill>
                  <a:srgbClr val="242424"/>
                </a:solidFill>
                <a:latin typeface="Aptos" panose="020B0004020202020204" pitchFamily="34" charset="0"/>
                <a:ea typeface="Yu Gothic UI" panose="020B0500000000000000" pitchFamily="50" charset="-128"/>
              </a:rPr>
              <a:t>抗体での免疫組織化学染色で明瞭な陽性反応が認められた。魚類では </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が雄性ホルモン（アンドロゲン）として機能する。抱卵中の２種のメスでは濾胞細胞のアロマターゼの活性が抑制されて </a:t>
            </a:r>
            <a:r>
              <a:rPr lang="en-US" altLang="ja-JP" sz="1292" dirty="0">
                <a:solidFill>
                  <a:srgbClr val="242424"/>
                </a:solidFill>
                <a:latin typeface="Aptos" panose="020B0004020202020204" pitchFamily="34" charset="0"/>
                <a:ea typeface="Yu Gothic UI" panose="020B0500000000000000" pitchFamily="50" charset="-128"/>
              </a:rPr>
              <a:t>Estradiol-17β </a:t>
            </a:r>
            <a:r>
              <a:rPr lang="ja-JP" altLang="en-US" sz="1292" dirty="0">
                <a:solidFill>
                  <a:srgbClr val="242424"/>
                </a:solidFill>
                <a:latin typeface="Aptos" panose="020B0004020202020204" pitchFamily="34" charset="0"/>
                <a:ea typeface="Yu Gothic UI" panose="020B0500000000000000" pitchFamily="50" charset="-128"/>
              </a:rPr>
              <a:t>が産生されていない可能性が考えられ、また副産物的に生成される </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が腹ビレ保育に特徴的な組織構造の形成、さらには抱卵中の交接行動の抑制等の生理機能の発現にも関与している可能性が考えられる。</a:t>
            </a:r>
            <a:br>
              <a:rPr lang="ja-JP" altLang="en-US" sz="1292" dirty="0">
                <a:solidFill>
                  <a:srgbClr val="242424"/>
                </a:solidFill>
                <a:latin typeface="Aptos" panose="020B0004020202020204" pitchFamily="34" charset="0"/>
                <a:ea typeface="Yu Gothic UI" panose="020B0500000000000000" pitchFamily="50" charset="-128"/>
              </a:rPr>
            </a:br>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solidFill>
                  <a:srgbClr val="242424"/>
                </a:solidFill>
                <a:latin typeface="Aptos" panose="020B0004020202020204" pitchFamily="34" charset="0"/>
                <a:ea typeface="Yu Gothic UI" panose="020B0500000000000000" pitchFamily="50" charset="-128"/>
              </a:rPr>
              <a:t>について、</a:t>
            </a:r>
          </a:p>
          <a:p>
            <a:pPr algn="l" fontAlgn="base"/>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solidFill>
                  <a:srgbClr val="242424"/>
                </a:solidFill>
                <a:latin typeface="Aptos" panose="020B0004020202020204" pitchFamily="34" charset="0"/>
                <a:ea typeface="Yu Gothic UI" panose="020B0500000000000000" pitchFamily="50" charset="-128"/>
              </a:rPr>
              <a:t>腹ビレ保育中の</a:t>
            </a:r>
            <a:r>
              <a:rPr lang="en-US" altLang="ja-JP" sz="1292" dirty="0" err="1">
                <a:solidFill>
                  <a:srgbClr val="242424"/>
                </a:solidFill>
                <a:latin typeface="Aptos" panose="020B0004020202020204" pitchFamily="34" charset="0"/>
                <a:ea typeface="Yu Gothic UI" panose="020B0500000000000000" pitchFamily="50" charset="-128"/>
              </a:rPr>
              <a:t>Oryzias</a:t>
            </a:r>
            <a:r>
              <a:rPr lang="en-US" altLang="ja-JP" sz="1292" dirty="0">
                <a:solidFill>
                  <a:srgbClr val="242424"/>
                </a:solidFill>
                <a:latin typeface="Aptos" panose="020B0004020202020204" pitchFamily="34" charset="0"/>
                <a:ea typeface="Yu Gothic UI" panose="020B0500000000000000" pitchFamily="50" charset="-128"/>
              </a:rPr>
              <a:t> </a:t>
            </a:r>
            <a:r>
              <a:rPr lang="en-US" altLang="ja-JP" sz="1292" dirty="0" err="1">
                <a:solidFill>
                  <a:srgbClr val="242424"/>
                </a:solidFill>
                <a:latin typeface="Aptos" panose="020B0004020202020204" pitchFamily="34" charset="0"/>
                <a:ea typeface="Yu Gothic UI" panose="020B0500000000000000" pitchFamily="50" charset="-128"/>
              </a:rPr>
              <a:t>eversi</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sarasinorum</a:t>
            </a:r>
            <a:r>
              <a:rPr lang="ja-JP" altLang="en-US" sz="1292" dirty="0">
                <a:solidFill>
                  <a:srgbClr val="242424"/>
                </a:solidFill>
                <a:latin typeface="Aptos" panose="020B0004020202020204" pitchFamily="34" charset="0"/>
                <a:ea typeface="Yu Gothic UI" panose="020B0500000000000000" pitchFamily="50" charset="-128"/>
              </a:rPr>
              <a:t>のメスでアロマターゼ（芳香化酵素）が抑制されているならば、</a:t>
            </a:r>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solidFill>
                  <a:srgbClr val="242424"/>
                </a:solidFill>
                <a:latin typeface="Aptos" panose="020B0004020202020204" pitchFamily="34" charset="0"/>
                <a:ea typeface="Yu Gothic UI" panose="020B0500000000000000" pitchFamily="50" charset="-128"/>
              </a:rPr>
              <a:t> </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eversi</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sarasinorum</a:t>
            </a:r>
            <a:r>
              <a:rPr lang="ja-JP" altLang="en-US" sz="1292" dirty="0">
                <a:solidFill>
                  <a:srgbClr val="242424"/>
                </a:solidFill>
                <a:latin typeface="Aptos" panose="020B0004020202020204" pitchFamily="34" charset="0"/>
                <a:ea typeface="Yu Gothic UI" panose="020B0500000000000000" pitchFamily="50" charset="-128"/>
              </a:rPr>
              <a:t>のメスは腹ビレ保育を行わない </a:t>
            </a:r>
            <a:r>
              <a:rPr lang="en-US" altLang="ja-JP" sz="1292" dirty="0">
                <a:solidFill>
                  <a:srgbClr val="242424"/>
                </a:solidFill>
                <a:latin typeface="Aptos" panose="020B0004020202020204" pitchFamily="34" charset="0"/>
                <a:ea typeface="Yu Gothic UI" panose="020B0500000000000000" pitchFamily="50" charset="-128"/>
              </a:rPr>
              <a:t>O. </a:t>
            </a:r>
            <a:r>
              <a:rPr lang="en-US" altLang="ja-JP" sz="1292" dirty="0" err="1">
                <a:solidFill>
                  <a:srgbClr val="242424"/>
                </a:solidFill>
                <a:latin typeface="Aptos" panose="020B0004020202020204" pitchFamily="34" charset="0"/>
                <a:ea typeface="Yu Gothic UI" panose="020B0500000000000000" pitchFamily="50" charset="-128"/>
              </a:rPr>
              <a:t>dopingdopinggensis</a:t>
            </a:r>
            <a:r>
              <a:rPr lang="en-US" altLang="ja-JP" sz="1292" dirty="0">
                <a:solidFill>
                  <a:srgbClr val="242424"/>
                </a:solidFill>
                <a:latin typeface="Aptos" panose="020B0004020202020204" pitchFamily="34" charset="0"/>
                <a:ea typeface="Yu Gothic UI" panose="020B0500000000000000" pitchFamily="50" charset="-128"/>
              </a:rPr>
              <a:t> </a:t>
            </a:r>
            <a:r>
              <a:rPr lang="ja-JP" altLang="en-US" sz="1292" dirty="0">
                <a:solidFill>
                  <a:srgbClr val="242424"/>
                </a:solidFill>
                <a:latin typeface="Aptos" panose="020B0004020202020204" pitchFamily="34" charset="0"/>
                <a:ea typeface="Yu Gothic UI" panose="020B0500000000000000" pitchFamily="50" charset="-128"/>
              </a:rPr>
              <a:t>のメスよりも</a:t>
            </a:r>
            <a:r>
              <a:rPr lang="en-US" altLang="ja-JP" sz="1292" dirty="0">
                <a:solidFill>
                  <a:srgbClr val="242424"/>
                </a:solidFill>
                <a:latin typeface="Aptos" panose="020B0004020202020204" pitchFamily="34" charset="0"/>
                <a:ea typeface="Yu Gothic UI" panose="020B0500000000000000" pitchFamily="50" charset="-128"/>
              </a:rPr>
              <a:t>Estradiol-17β </a:t>
            </a:r>
            <a:r>
              <a:rPr lang="ja-JP" altLang="en-US" sz="1292" dirty="0">
                <a:solidFill>
                  <a:srgbClr val="242424"/>
                </a:solidFill>
                <a:latin typeface="Aptos" panose="020B0004020202020204" pitchFamily="34" charset="0"/>
                <a:ea typeface="Yu Gothic UI" panose="020B0500000000000000" pitchFamily="50" charset="-128"/>
              </a:rPr>
              <a:t>が</a:t>
            </a:r>
          </a:p>
          <a:p>
            <a:pPr algn="l" fontAlgn="base"/>
            <a:r>
              <a:rPr lang="ja-JP" altLang="en-US" sz="1292" dirty="0">
                <a:solidFill>
                  <a:srgbClr val="242424"/>
                </a:solidFill>
                <a:latin typeface="Aptos" panose="020B0004020202020204" pitchFamily="34" charset="0"/>
                <a:ea typeface="Yu Gothic UI" panose="020B0500000000000000" pitchFamily="50" charset="-128"/>
              </a:rPr>
              <a:t>低くなっていて然るべきなはずです。</a:t>
            </a:r>
          </a:p>
          <a:p>
            <a:pPr algn="l" fontAlgn="base"/>
            <a:r>
              <a:rPr lang="ja-JP" altLang="en-US" sz="1292" dirty="0">
                <a:solidFill>
                  <a:srgbClr val="242424"/>
                </a:solidFill>
                <a:latin typeface="Aptos" panose="020B0004020202020204" pitchFamily="34" charset="0"/>
                <a:ea typeface="Yu Gothic UI" panose="020B0500000000000000" pitchFamily="50" charset="-128"/>
              </a:rPr>
              <a:t>実際のデータが、統計的有意差はないけれど低い傾向があるならば、測定限界による誤差として解釈できます。</a:t>
            </a:r>
            <a:br>
              <a:rPr lang="ja-JP" altLang="en-US" sz="1292" dirty="0">
                <a:solidFill>
                  <a:srgbClr val="242424"/>
                </a:solidFill>
                <a:latin typeface="Aptos" panose="020B0004020202020204" pitchFamily="34" charset="0"/>
                <a:ea typeface="Yu Gothic UI" panose="020B0500000000000000" pitchFamily="50" charset="-128"/>
              </a:rPr>
            </a:br>
            <a:r>
              <a:rPr lang="ja-JP" altLang="en-US" sz="1292" dirty="0">
                <a:solidFill>
                  <a:srgbClr val="242424"/>
                </a:solidFill>
                <a:latin typeface="Aptos" panose="020B0004020202020204" pitchFamily="34" charset="0"/>
                <a:ea typeface="Yu Gothic UI" panose="020B0500000000000000" pitchFamily="50" charset="-128"/>
              </a:rPr>
              <a:t>　そうでないならば、「論理的」にあり得る仮説は、</a:t>
            </a:r>
            <a:r>
              <a:rPr lang="en-US" altLang="ja-JP" sz="1292" dirty="0">
                <a:solidFill>
                  <a:srgbClr val="242424"/>
                </a:solidFill>
                <a:latin typeface="Aptos" panose="020B0004020202020204" pitchFamily="34" charset="0"/>
                <a:ea typeface="Yu Gothic UI" panose="020B0500000000000000" pitchFamily="50" charset="-128"/>
              </a:rPr>
              <a:t>testosterone </a:t>
            </a:r>
            <a:r>
              <a:rPr lang="ja-JP" altLang="en-US" sz="1292" dirty="0">
                <a:solidFill>
                  <a:srgbClr val="242424"/>
                </a:solidFill>
                <a:latin typeface="Aptos" panose="020B0004020202020204" pitchFamily="34" charset="0"/>
                <a:ea typeface="Yu Gothic UI" panose="020B0500000000000000" pitchFamily="50" charset="-128"/>
              </a:rPr>
              <a:t>から </a:t>
            </a:r>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が生合成されるオス用経路が活性化</a:t>
            </a:r>
          </a:p>
          <a:p>
            <a:pPr algn="l" fontAlgn="base"/>
            <a:r>
              <a:rPr lang="ja-JP" altLang="en-US" sz="1292" dirty="0">
                <a:solidFill>
                  <a:srgbClr val="242424"/>
                </a:solidFill>
                <a:latin typeface="Aptos" panose="020B0004020202020204" pitchFamily="34" charset="0"/>
                <a:ea typeface="Yu Gothic UI" panose="020B0500000000000000" pitchFamily="50" charset="-128"/>
              </a:rPr>
              <a:t>されている可能性になります。</a:t>
            </a:r>
          </a:p>
          <a:p>
            <a:pPr algn="l" fontAlgn="base"/>
            <a:r>
              <a:rPr lang="en-US" altLang="ja-JP" sz="1292" dirty="0">
                <a:solidFill>
                  <a:srgbClr val="242424"/>
                </a:solidFill>
                <a:latin typeface="Aptos" panose="020B0004020202020204" pitchFamily="34" charset="0"/>
                <a:ea typeface="Yu Gothic UI" panose="020B0500000000000000" pitchFamily="50" charset="-128"/>
              </a:rPr>
              <a:t>11-Kt </a:t>
            </a:r>
            <a:r>
              <a:rPr lang="ja-JP" altLang="en-US" sz="1292" dirty="0">
                <a:solidFill>
                  <a:srgbClr val="242424"/>
                </a:solidFill>
                <a:latin typeface="Aptos" panose="020B0004020202020204" pitchFamily="34" charset="0"/>
                <a:ea typeface="Yu Gothic UI" panose="020B0500000000000000" pitchFamily="50" charset="-128"/>
              </a:rPr>
              <a:t>の生合成経路の制御は </a:t>
            </a:r>
            <a:r>
              <a:rPr lang="en-US" altLang="ja-JP" sz="1292" dirty="0">
                <a:solidFill>
                  <a:srgbClr val="242424"/>
                </a:solidFill>
                <a:latin typeface="Aptos" panose="020B0004020202020204" pitchFamily="34" charset="0"/>
                <a:ea typeface="Yu Gothic UI" panose="020B0500000000000000" pitchFamily="50" charset="-128"/>
              </a:rPr>
              <a:t>LH </a:t>
            </a:r>
            <a:r>
              <a:rPr lang="ja-JP" altLang="en-US" sz="1292" dirty="0">
                <a:solidFill>
                  <a:srgbClr val="242424"/>
                </a:solidFill>
                <a:latin typeface="Aptos" panose="020B0004020202020204" pitchFamily="34" charset="0"/>
                <a:ea typeface="Yu Gothic UI" panose="020B0500000000000000" pitchFamily="50" charset="-128"/>
              </a:rPr>
              <a:t>と </a:t>
            </a:r>
            <a:r>
              <a:rPr lang="en-US" altLang="ja-JP" sz="1292" dirty="0">
                <a:solidFill>
                  <a:srgbClr val="242424"/>
                </a:solidFill>
                <a:latin typeface="Aptos" panose="020B0004020202020204" pitchFamily="34" charset="0"/>
                <a:ea typeface="Yu Gothic UI" panose="020B0500000000000000" pitchFamily="50" charset="-128"/>
              </a:rPr>
              <a:t>FSH </a:t>
            </a:r>
            <a:r>
              <a:rPr lang="ja-JP" altLang="en-US" sz="1292" dirty="0">
                <a:solidFill>
                  <a:srgbClr val="242424"/>
                </a:solidFill>
                <a:latin typeface="Aptos" panose="020B0004020202020204" pitchFamily="34" charset="0"/>
                <a:ea typeface="Yu Gothic UI" panose="020B0500000000000000" pitchFamily="50" charset="-128"/>
              </a:rPr>
              <a:t>による制御を受けているそうなので、その辺調べてみます。</a:t>
            </a:r>
          </a:p>
          <a:p>
            <a:pPr algn="l" fontAlgn="base"/>
            <a:br>
              <a:rPr lang="ja-JP" altLang="en-US" sz="1292" dirty="0">
                <a:solidFill>
                  <a:srgbClr val="242424"/>
                </a:solidFill>
                <a:latin typeface="Aptos" panose="020B0004020202020204" pitchFamily="34" charset="0"/>
                <a:ea typeface="Yu Gothic UI" panose="020B0500000000000000" pitchFamily="50" charset="-128"/>
              </a:rPr>
            </a:br>
            <a:endParaRPr lang="ja-JP" altLang="en-US" sz="1292" dirty="0">
              <a:solidFill>
                <a:srgbClr val="242424"/>
              </a:solidFill>
              <a:latin typeface="Aptos" panose="020B0004020202020204" pitchFamily="34" charset="0"/>
              <a:ea typeface="Yu Gothic UI" panose="020B0500000000000000" pitchFamily="50" charset="-128"/>
            </a:endParaRPr>
          </a:p>
          <a:p>
            <a:pPr algn="l" fontAlgn="base"/>
            <a:r>
              <a:rPr lang="en-US" altLang="ja-JP" sz="1292" dirty="0">
                <a:solidFill>
                  <a:srgbClr val="242424"/>
                </a:solidFill>
                <a:latin typeface="Aptos" panose="020B0004020202020204" pitchFamily="34" charset="0"/>
                <a:ea typeface="Yu Gothic UI" panose="020B0500000000000000" pitchFamily="50" charset="-128"/>
              </a:rPr>
              <a:t>Progesterone</a:t>
            </a:r>
            <a:r>
              <a:rPr lang="ja-JP" altLang="en-US" sz="1292" dirty="0">
                <a:solidFill>
                  <a:srgbClr val="242424"/>
                </a:solidFill>
                <a:latin typeface="Aptos" panose="020B0004020202020204" pitchFamily="34" charset="0"/>
                <a:ea typeface="Yu Gothic UI" panose="020B0500000000000000" pitchFamily="50" charset="-128"/>
              </a:rPr>
              <a:t>、　</a:t>
            </a:r>
            <a:r>
              <a:rPr lang="en-US" altLang="ja-JP" sz="1292" dirty="0">
                <a:solidFill>
                  <a:srgbClr val="242424"/>
                </a:solidFill>
                <a:latin typeface="Aptos" panose="020B0004020202020204" pitchFamily="34" charset="0"/>
                <a:ea typeface="Yu Gothic UI" panose="020B0500000000000000" pitchFamily="50" charset="-128"/>
              </a:rPr>
              <a:t>Estradiol-17β</a:t>
            </a:r>
            <a:r>
              <a:rPr lang="ja-JP" altLang="en-US" sz="1292" dirty="0">
                <a:solidFill>
                  <a:srgbClr val="242424"/>
                </a:solidFill>
                <a:latin typeface="Aptos" panose="020B0004020202020204" pitchFamily="34" charset="0"/>
                <a:ea typeface="Yu Gothic UI" panose="020B0500000000000000" pitchFamily="50" charset="-128"/>
              </a:rPr>
              <a:t>、</a:t>
            </a:r>
            <a:r>
              <a:rPr lang="en-US" altLang="ja-JP" sz="1292" dirty="0">
                <a:solidFill>
                  <a:srgbClr val="242424"/>
                </a:solidFill>
                <a:latin typeface="Aptos" panose="020B0004020202020204" pitchFamily="34" charset="0"/>
                <a:ea typeface="Yu Gothic UI" panose="020B0500000000000000" pitchFamily="50" charset="-128"/>
              </a:rPr>
              <a:t>Testosterone </a:t>
            </a:r>
            <a:r>
              <a:rPr lang="ja-JP" altLang="en-US" sz="1292" dirty="0">
                <a:solidFill>
                  <a:srgbClr val="242424"/>
                </a:solidFill>
                <a:latin typeface="Aptos" panose="020B0004020202020204" pitchFamily="34" charset="0"/>
                <a:ea typeface="Yu Gothic UI" panose="020B0500000000000000" pitchFamily="50" charset="-128"/>
              </a:rPr>
              <a:t>の実測データを拝見できますと幸いです。</a:t>
            </a:r>
            <a:br>
              <a:rPr lang="ja-JP" altLang="en-US" sz="1292" dirty="0">
                <a:solidFill>
                  <a:srgbClr val="242424"/>
                </a:solidFill>
                <a:latin typeface="Aptos" panose="020B0004020202020204" pitchFamily="34" charset="0"/>
                <a:ea typeface="Yu Gothic UI" panose="020B0500000000000000" pitchFamily="50" charset="-128"/>
              </a:rPr>
            </a:br>
            <a:endParaRPr lang="ja-JP" altLang="en-US" sz="1292" dirty="0">
              <a:solidFill>
                <a:srgbClr val="242424"/>
              </a:solidFill>
              <a:latin typeface="Aptos" panose="020B0004020202020204" pitchFamily="34" charset="0"/>
              <a:ea typeface="Yu Gothic UI" panose="020B0500000000000000" pitchFamily="50" charset="-128"/>
            </a:endParaRPr>
          </a:p>
          <a:p>
            <a:br>
              <a:rPr lang="ja-JP" altLang="en-US" sz="1662" dirty="0"/>
            </a:br>
            <a:endParaRPr lang="ja-JP" altLang="en-US" sz="1662" dirty="0"/>
          </a:p>
        </p:txBody>
      </p:sp>
    </p:spTree>
    <p:extLst>
      <p:ext uri="{BB962C8B-B14F-4D97-AF65-F5344CB8AC3E}">
        <p14:creationId xmlns:p14="http://schemas.microsoft.com/office/powerpoint/2010/main" val="3848583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目　的</a:t>
            </a:r>
          </a:p>
        </p:txBody>
      </p:sp>
      <p:sp>
        <p:nvSpPr>
          <p:cNvPr id="2" name="テキスト ボックス 1">
            <a:extLst>
              <a:ext uri="{FF2B5EF4-FFF2-40B4-BE49-F238E27FC236}">
                <a16:creationId xmlns:a16="http://schemas.microsoft.com/office/drawing/2014/main" id="{1FF8B9E1-FBD3-D9D0-5561-8A7E7305A1D0}"/>
              </a:ext>
            </a:extLst>
          </p:cNvPr>
          <p:cNvSpPr txBox="1"/>
          <p:nvPr/>
        </p:nvSpPr>
        <p:spPr>
          <a:xfrm>
            <a:off x="152400" y="854417"/>
            <a:ext cx="8794296" cy="3785652"/>
          </a:xfrm>
          <a:prstGeom prst="rect">
            <a:avLst/>
          </a:prstGeom>
          <a:noFill/>
        </p:spPr>
        <p:txBody>
          <a:bodyPr wrap="square" rtlCol="0">
            <a:spAutoFit/>
          </a:bodyPr>
          <a:lstStyle/>
          <a:p>
            <a:r>
              <a:rPr lang="ja-JP" altLang="en-US" sz="2000" b="1" i="1" dirty="0">
                <a:latin typeface="メイリオ" panose="020B0604030504040204" pitchFamily="50" charset="-128"/>
                <a:ea typeface="メイリオ" panose="020B0604030504040204" pitchFamily="50" charset="-128"/>
              </a:rPr>
              <a:t>　</a:t>
            </a:r>
            <a:r>
              <a:rPr kumimoji="1" lang="en-US" altLang="ja-JP" sz="2000" i="1" dirty="0" err="1">
                <a:latin typeface="メイリオ" panose="020B0604030504040204" pitchFamily="50" charset="-128"/>
                <a:ea typeface="メイリオ" panose="020B0604030504040204" pitchFamily="50" charset="-128"/>
              </a:rPr>
              <a:t>O.eversi</a:t>
            </a:r>
            <a:r>
              <a:rPr kumimoji="1" lang="en-US" altLang="ja-JP" sz="2000" i="1" dirty="0">
                <a:latin typeface="メイリオ" panose="020B0604030504040204" pitchFamily="50" charset="-128"/>
                <a:ea typeface="メイリオ" panose="020B0604030504040204" pitchFamily="50" charset="-128"/>
              </a:rPr>
              <a:t>  </a:t>
            </a:r>
            <a:r>
              <a:rPr kumimoji="1" lang="ja-JP" altLang="en-US" sz="2000" i="1" dirty="0">
                <a:latin typeface="メイリオ" panose="020B0604030504040204" pitchFamily="50" charset="-128"/>
                <a:ea typeface="メイリオ" panose="020B0604030504040204" pitchFamily="50" charset="-128"/>
              </a:rPr>
              <a:t>，</a:t>
            </a:r>
            <a:r>
              <a:rPr kumimoji="1" lang="en-US" altLang="ja-JP" sz="2000" i="1" dirty="0" err="1">
                <a:latin typeface="メイリオ" panose="020B0604030504040204" pitchFamily="50" charset="-128"/>
                <a:ea typeface="メイリオ" panose="020B0604030504040204" pitchFamily="50" charset="-128"/>
              </a:rPr>
              <a:t>O.sarasinorum</a:t>
            </a:r>
            <a:r>
              <a:rPr kumimoji="1" lang="en-US" altLang="ja-JP" sz="2000" i="1" kern="5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50" dirty="0">
                <a:latin typeface="メイリオ" panose="020B0604030504040204" pitchFamily="50" charset="-128"/>
                <a:ea typeface="メイリオ" panose="020B0604030504040204" pitchFamily="50" charset="-128"/>
                <a:cs typeface="Times New Roman" panose="02020603050405020304" pitchFamily="18" charset="0"/>
              </a:rPr>
              <a:t>は、スラウェシ島（インドネシア共和国）で発見されたメダカ</a:t>
            </a:r>
            <a:r>
              <a:rPr lang="ja-JP" altLang="en-US" sz="2000" kern="5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i="1" kern="50" dirty="0" err="1">
                <a:latin typeface="メイリオ" panose="020B0604030504040204" pitchFamily="50" charset="-128"/>
                <a:ea typeface="メイリオ" panose="020B0604030504040204" pitchFamily="50" charset="-128"/>
                <a:cs typeface="Times New Roman" panose="02020603050405020304" pitchFamily="18" charset="0"/>
              </a:rPr>
              <a:t>Oryzias</a:t>
            </a:r>
            <a:r>
              <a:rPr lang="ja-JP" altLang="en-US" sz="2000" kern="5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50" dirty="0">
                <a:latin typeface="メイリオ" panose="020B0604030504040204" pitchFamily="50" charset="-128"/>
                <a:ea typeface="メイリオ" panose="020B0604030504040204" pitchFamily="50" charset="-128"/>
                <a:cs typeface="Times New Roman" panose="02020603050405020304" pitchFamily="18" charset="0"/>
              </a:rPr>
              <a:t>属の一種であり、</a:t>
            </a:r>
            <a:r>
              <a:rPr lang="ja-JP" altLang="en-US" sz="2000" kern="50" dirty="0">
                <a:latin typeface="メイリオ" panose="020B0604030504040204" pitchFamily="50" charset="-128"/>
                <a:ea typeface="メイリオ" panose="020B0604030504040204" pitchFamily="50" charset="-128"/>
                <a:cs typeface="Times New Roman" panose="02020603050405020304" pitchFamily="18" charset="0"/>
              </a:rPr>
              <a:t>メス</a:t>
            </a:r>
            <a:r>
              <a:rPr lang="ja-JP" altLang="ja-JP" sz="2000" kern="50" dirty="0">
                <a:latin typeface="メイリオ" panose="020B0604030504040204" pitchFamily="50" charset="-128"/>
                <a:ea typeface="メイリオ" panose="020B0604030504040204" pitchFamily="50" charset="-128"/>
                <a:cs typeface="Times New Roman" panose="02020603050405020304" pitchFamily="18" charset="0"/>
              </a:rPr>
              <a:t>は産卵してから卵が孵化するまで、卵を腹ビレで保育する特殊な生態（</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Pelvic-fin brooding</a:t>
            </a:r>
            <a:r>
              <a:rPr lang="ja-JP" altLang="ja-JP" sz="2000" kern="50" dirty="0">
                <a:latin typeface="メイリオ" panose="020B0604030504040204" pitchFamily="50" charset="-128"/>
                <a:ea typeface="メイリオ" panose="020B0604030504040204" pitchFamily="50" charset="-128"/>
                <a:cs typeface="Century" panose="02040604050505020304" pitchFamily="18" charset="0"/>
              </a:rPr>
              <a:t>、腹ビレ保育）を示す。</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これらは、</a:t>
            </a:r>
            <a:r>
              <a:rPr lang="ja-JP" altLang="en-US" sz="2000" kern="50" dirty="0">
                <a:solidFill>
                  <a:srgbClr val="0070C0"/>
                </a:solidFill>
                <a:latin typeface="メイリオ" panose="020B0604030504040204" pitchFamily="50" charset="-128"/>
                <a:ea typeface="メイリオ" panose="020B0604030504040204" pitchFamily="50" charset="-128"/>
                <a:cs typeface="Century" panose="02040604050505020304" pitchFamily="18" charset="0"/>
              </a:rPr>
              <a:t>メスに特異的な卵の脱落を防止する長い腹ビレ、抱卵中に輪卵管後端に形成されるプラグ構造、および抱卵中に産卵を抑制する何らかの生理機能</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を有していると考えられる。</a:t>
            </a:r>
            <a:r>
              <a:rPr kumimoji="1" lang="ja-JP" altLang="en-US" sz="2000" kern="50" dirty="0">
                <a:latin typeface="メイリオ" panose="020B0604030504040204" pitchFamily="50" charset="-128"/>
                <a:ea typeface="メイリオ" panose="020B0604030504040204" pitchFamily="50" charset="-128"/>
              </a:rPr>
              <a:t>しかし、その姉妹群である</a:t>
            </a:r>
            <a:r>
              <a:rPr kumimoji="1" lang="en-US" altLang="ja-JP" sz="2000" i="1" dirty="0" err="1">
                <a:latin typeface="メイリオ" panose="020B0604030504040204" pitchFamily="50" charset="-128"/>
                <a:ea typeface="メイリオ" panose="020B0604030504040204" pitchFamily="50" charset="-128"/>
              </a:rPr>
              <a:t>O.dopingdopinggensis</a:t>
            </a:r>
            <a:r>
              <a:rPr kumimoji="1" lang="ja-JP" altLang="en-US" sz="2000" dirty="0">
                <a:latin typeface="メイリオ" panose="020B0604030504040204" pitchFamily="50" charset="-128"/>
                <a:ea typeface="メイリオ" panose="020B0604030504040204" pitchFamily="50" charset="-128"/>
              </a:rPr>
              <a:t>では、腹ビレ保育は行われない。</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本発表では、これら</a:t>
            </a:r>
            <a:r>
              <a:rPr kumimoji="1" lang="en-US" altLang="ja-JP" sz="2000" dirty="0">
                <a:latin typeface="メイリオ" panose="020B0604030504040204" pitchFamily="50" charset="-128"/>
                <a:ea typeface="メイリオ" panose="020B0604030504040204" pitchFamily="50" charset="-128"/>
              </a:rPr>
              <a:t>3</a:t>
            </a:r>
            <a:r>
              <a:rPr kumimoji="1" lang="ja-JP" altLang="en-US" sz="2000" dirty="0">
                <a:latin typeface="メイリオ" panose="020B0604030504040204" pitchFamily="50" charset="-128"/>
                <a:ea typeface="メイリオ" panose="020B0604030504040204" pitchFamily="50" charset="-128"/>
              </a:rPr>
              <a:t>種について</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の</a:t>
            </a:r>
            <a:r>
              <a:rPr lang="ja-JP" altLang="en-US" sz="2000" kern="50" dirty="0">
                <a:latin typeface="メイリオ" panose="020B0604030504040204" pitchFamily="50" charset="-128"/>
                <a:ea typeface="メイリオ" panose="020B0604030504040204" pitchFamily="50" charset="-128"/>
                <a:cs typeface="ＭＳ Ｐ明朝" panose="02020600040205080304" pitchFamily="18" charset="-128"/>
              </a:rPr>
              <a:t>組織学的解析および筋中の性ホル</a:t>
            </a:r>
            <a:endParaRPr lang="en-US" altLang="ja-JP" sz="2000" kern="50" dirty="0">
              <a:latin typeface="メイリオ" panose="020B0604030504040204" pitchFamily="50" charset="-128"/>
              <a:ea typeface="メイリオ" panose="020B0604030504040204" pitchFamily="50" charset="-128"/>
              <a:cs typeface="ＭＳ Ｐ明朝" panose="02020600040205080304" pitchFamily="18" charset="-128"/>
            </a:endParaRPr>
          </a:p>
          <a:p>
            <a:r>
              <a:rPr lang="ja-JP" altLang="en-US" sz="2000" kern="50" dirty="0">
                <a:latin typeface="メイリオ" panose="020B0604030504040204" pitchFamily="50" charset="-128"/>
                <a:ea typeface="メイリオ" panose="020B0604030504040204" pitchFamily="50" charset="-128"/>
                <a:cs typeface="ＭＳ Ｐ明朝" panose="02020600040205080304" pitchFamily="18" charset="-128"/>
              </a:rPr>
              <a:t>モンの時間分解蛍光免疫と関連抗体</a:t>
            </a:r>
            <a:endParaRPr lang="en-US" altLang="ja-JP" sz="2000" kern="50" dirty="0">
              <a:latin typeface="メイリオ" panose="020B0604030504040204" pitchFamily="50" charset="-128"/>
              <a:ea typeface="メイリオ" panose="020B0604030504040204" pitchFamily="50" charset="-128"/>
              <a:cs typeface="ＭＳ Ｐ明朝" panose="02020600040205080304" pitchFamily="18" charset="-128"/>
            </a:endParaRPr>
          </a:p>
          <a:p>
            <a:r>
              <a:rPr lang="ja-JP" altLang="en-US" sz="2000" kern="50" dirty="0">
                <a:latin typeface="メイリオ" panose="020B0604030504040204" pitchFamily="50" charset="-128"/>
                <a:ea typeface="メイリオ" panose="020B0604030504040204" pitchFamily="50" charset="-128"/>
                <a:cs typeface="ＭＳ Ｐ明朝" panose="02020600040205080304" pitchFamily="18" charset="-128"/>
              </a:rPr>
              <a:t>を用いた免疫組織化学染色を行った。</a:t>
            </a:r>
            <a:endParaRPr kumimoji="1" lang="ja-JP" altLang="en-US" sz="20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B3D0437D-8DC5-0168-B513-4584804F11DF}"/>
              </a:ext>
            </a:extLst>
          </p:cNvPr>
          <p:cNvSpPr txBox="1"/>
          <p:nvPr/>
        </p:nvSpPr>
        <p:spPr>
          <a:xfrm>
            <a:off x="4582160" y="6207760"/>
            <a:ext cx="4572000" cy="369332"/>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抱卵中の</a:t>
            </a:r>
            <a:r>
              <a:rPr kumimoji="1" lang="en-US" altLang="ja-JP" sz="1600" i="1" dirty="0" err="1">
                <a:latin typeface="メイリオ" panose="020B0604030504040204" pitchFamily="50" charset="-128"/>
                <a:ea typeface="メイリオ" panose="020B0604030504040204" pitchFamily="50" charset="-128"/>
              </a:rPr>
              <a:t>O.eversi</a:t>
            </a:r>
            <a:r>
              <a:rPr kumimoji="1" lang="en-US" altLang="ja-JP" sz="1600" i="1" dirty="0">
                <a:latin typeface="メイリオ" panose="020B0604030504040204" pitchFamily="50" charset="-128"/>
                <a:ea typeface="メイリオ" panose="020B0604030504040204" pitchFamily="50" charset="-128"/>
              </a:rPr>
              <a:t> </a:t>
            </a:r>
            <a:r>
              <a:rPr lang="ja-JP" altLang="en-US" sz="1600" i="1"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世界のメダカ館より提供</a:t>
            </a:r>
            <a:r>
              <a:rPr kumimoji="1" lang="ja-JP" altLang="en-US" dirty="0">
                <a:latin typeface="メイリオ" panose="020B0604030504040204" pitchFamily="50" charset="-128"/>
                <a:ea typeface="メイリオ" panose="020B0604030504040204" pitchFamily="50" charset="-128"/>
              </a:rPr>
              <a:t>）</a:t>
            </a:r>
          </a:p>
        </p:txBody>
      </p:sp>
      <p:pic>
        <p:nvPicPr>
          <p:cNvPr id="7" name="図 6">
            <a:extLst>
              <a:ext uri="{FF2B5EF4-FFF2-40B4-BE49-F238E27FC236}">
                <a16:creationId xmlns:a16="http://schemas.microsoft.com/office/drawing/2014/main" id="{2B73F524-4115-FBFB-90B1-DB20AE927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60" y="3165232"/>
            <a:ext cx="4409440" cy="29496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68520" y="878348"/>
            <a:ext cx="8774546" cy="2862310"/>
          </a:xfrm>
          <a:prstGeom prst="rect">
            <a:avLst/>
          </a:prstGeom>
          <a:noFill/>
        </p:spPr>
        <p:txBody>
          <a:bodyPr wrap="square" lIns="91427" tIns="45714" rIns="91427" bIns="45714" rtlCol="0">
            <a:spAutoFit/>
          </a:bodyPr>
          <a:lstStyle/>
          <a:p>
            <a:r>
              <a:rPr kumimoji="1" lang="ja-JP" altLang="en-US" i="1" kern="50" dirty="0">
                <a:latin typeface="メイリオ" panose="020B0604030504040204" pitchFamily="50" charset="-128"/>
                <a:ea typeface="メイリオ" panose="020B0604030504040204" pitchFamily="50" charset="-128"/>
                <a:cs typeface="Times New Roman" panose="02020603050405020304" pitchFamily="18" charset="0"/>
              </a:rPr>
              <a:t>供試魚として抱卵中（抱卵開始後 </a:t>
            </a:r>
            <a:r>
              <a:rPr kumimoji="1" lang="en-US" altLang="ja-JP" i="1" kern="50" dirty="0">
                <a:latin typeface="メイリオ" panose="020B0604030504040204" pitchFamily="50" charset="-128"/>
                <a:ea typeface="メイリオ" panose="020B0604030504040204" pitchFamily="50" charset="-128"/>
                <a:cs typeface="Times New Roman" panose="02020603050405020304" pitchFamily="18" charset="0"/>
              </a:rPr>
              <a:t>5 </a:t>
            </a:r>
            <a:r>
              <a:rPr kumimoji="1" lang="ja-JP" altLang="en-US" i="1" kern="5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en-US" altLang="ja-JP" i="1" kern="50" dirty="0">
                <a:latin typeface="メイリオ" panose="020B0604030504040204" pitchFamily="50" charset="-128"/>
                <a:ea typeface="メイリオ" panose="020B0604030504040204" pitchFamily="50" charset="-128"/>
                <a:cs typeface="Times New Roman" panose="02020603050405020304" pitchFamily="18" charset="0"/>
              </a:rPr>
              <a:t>18 </a:t>
            </a:r>
            <a:r>
              <a:rPr kumimoji="1" lang="ja-JP" altLang="en-US" i="1" kern="50" dirty="0">
                <a:latin typeface="メイリオ" panose="020B0604030504040204" pitchFamily="50" charset="-128"/>
                <a:ea typeface="メイリオ" panose="020B0604030504040204" pitchFamily="50" charset="-128"/>
                <a:cs typeface="Times New Roman" panose="02020603050405020304" pitchFamily="18" charset="0"/>
              </a:rPr>
              <a:t>日の間）の </a:t>
            </a:r>
            <a:r>
              <a:rPr kumimoji="1" lang="en-US" altLang="ja-JP" i="1" dirty="0">
                <a:latin typeface="メイリオ" panose="020B0604030504040204" pitchFamily="50" charset="-128"/>
                <a:ea typeface="メイリオ" panose="020B0604030504040204" pitchFamily="50" charset="-128"/>
              </a:rPr>
              <a:t>O. </a:t>
            </a:r>
            <a:r>
              <a:rPr kumimoji="1" lang="en-US" altLang="ja-JP" i="1" dirty="0" err="1">
                <a:latin typeface="メイリオ" panose="020B0604030504040204" pitchFamily="50" charset="-128"/>
                <a:ea typeface="メイリオ" panose="020B0604030504040204" pitchFamily="50" charset="-128"/>
              </a:rPr>
              <a:t>eversi</a:t>
            </a:r>
            <a:r>
              <a:rPr kumimoji="1" lang="ja-JP" altLang="en-US" i="1" dirty="0">
                <a:latin typeface="メイリオ" panose="020B0604030504040204" pitchFamily="50" charset="-128"/>
                <a:ea typeface="メイリオ" panose="020B0604030504040204" pitchFamily="50" charset="-128"/>
              </a:rPr>
              <a:t>，</a:t>
            </a:r>
            <a:r>
              <a:rPr kumimoji="1" lang="en-US" altLang="ja-JP" i="1" dirty="0">
                <a:latin typeface="メイリオ" panose="020B0604030504040204" pitchFamily="50" charset="-128"/>
                <a:ea typeface="メイリオ" panose="020B0604030504040204" pitchFamily="50" charset="-128"/>
              </a:rPr>
              <a:t>O. </a:t>
            </a:r>
            <a:r>
              <a:rPr kumimoji="1" lang="en-US" altLang="ja-JP" i="1" dirty="0" err="1">
                <a:latin typeface="メイリオ" panose="020B0604030504040204" pitchFamily="50" charset="-128"/>
                <a:ea typeface="メイリオ" panose="020B0604030504040204" pitchFamily="50" charset="-128"/>
              </a:rPr>
              <a:t>sarasinorum</a:t>
            </a:r>
            <a:r>
              <a:rPr kumimoji="1" lang="ja-JP" altLang="en-US" i="1" dirty="0">
                <a:latin typeface="メイリオ" panose="020B0604030504040204" pitchFamily="50" charset="-128"/>
                <a:ea typeface="メイリオ" panose="020B0604030504040204" pitchFamily="50" charset="-128"/>
              </a:rPr>
              <a:t>，および毎日産卵している </a:t>
            </a:r>
            <a:r>
              <a:rPr kumimoji="1" lang="en-US" altLang="ja-JP" i="1" dirty="0">
                <a:latin typeface="メイリオ" panose="020B0604030504040204" pitchFamily="50" charset="-128"/>
                <a:ea typeface="メイリオ" panose="020B0604030504040204" pitchFamily="50" charset="-128"/>
              </a:rPr>
              <a:t>O. </a:t>
            </a:r>
            <a:r>
              <a:rPr kumimoji="1" lang="en-US" altLang="ja-JP" i="1" dirty="0" err="1">
                <a:latin typeface="メイリオ" panose="020B0604030504040204" pitchFamily="50" charset="-128"/>
                <a:ea typeface="メイリオ" panose="020B0604030504040204" pitchFamily="50" charset="-128"/>
              </a:rPr>
              <a:t>dopingdopinggensis</a:t>
            </a:r>
            <a:r>
              <a:rPr kumimoji="1" lang="en-US" altLang="ja-JP" i="1" kern="5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i="1" kern="50" dirty="0">
                <a:latin typeface="メイリオ" panose="020B0604030504040204" pitchFamily="50" charset="-128"/>
                <a:ea typeface="メイリオ" panose="020B0604030504040204" pitchFamily="50" charset="-128"/>
                <a:cs typeface="Times New Roman" panose="02020603050405020304" pitchFamily="18" charset="0"/>
              </a:rPr>
              <a:t>のメス</a:t>
            </a:r>
            <a:r>
              <a:rPr lang="ja-JP" altLang="en-US" kern="5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50" dirty="0">
                <a:latin typeface="メイリオ" panose="020B0604030504040204" pitchFamily="50" charset="-128"/>
                <a:ea typeface="メイリオ" panose="020B0604030504040204" pitchFamily="50" charset="-128"/>
                <a:cs typeface="Times New Roman" panose="02020603050405020304" pitchFamily="18" charset="0"/>
              </a:rPr>
              <a:t>(n=3)</a:t>
            </a:r>
            <a:r>
              <a:rPr lang="ja-JP" altLang="en-US" kern="50" dirty="0">
                <a:latin typeface="メイリオ" panose="020B0604030504040204" pitchFamily="50" charset="-128"/>
                <a:ea typeface="メイリオ" panose="020B0604030504040204" pitchFamily="50" charset="-128"/>
                <a:cs typeface="Times New Roman" panose="02020603050405020304" pitchFamily="18" charset="0"/>
              </a:rPr>
              <a:t>を用いた。</a:t>
            </a:r>
            <a:endParaRPr lang="en-US" altLang="ja-JP" kern="5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dirty="0">
                <a:solidFill>
                  <a:srgbClr val="242424"/>
                </a:solidFill>
                <a:latin typeface="メイリオ" panose="020B0604030504040204" pitchFamily="50" charset="-128"/>
                <a:ea typeface="メイリオ" panose="020B0604030504040204" pitchFamily="50" charset="-128"/>
              </a:rPr>
              <a:t>全て</a:t>
            </a:r>
            <a:r>
              <a:rPr lang="en-US" altLang="ja-JP" dirty="0">
                <a:solidFill>
                  <a:srgbClr val="242424"/>
                </a:solidFill>
                <a:latin typeface="メイリオ" panose="020B0604030504040204" pitchFamily="50" charset="-128"/>
                <a:ea typeface="メイリオ" panose="020B0604030504040204" pitchFamily="50" charset="-128"/>
              </a:rPr>
              <a:t>2022</a:t>
            </a:r>
            <a:r>
              <a:rPr lang="ja-JP" altLang="en-US" dirty="0">
                <a:solidFill>
                  <a:srgbClr val="242424"/>
                </a:solidFill>
                <a:latin typeface="メイリオ" panose="020B0604030504040204" pitchFamily="50" charset="-128"/>
                <a:ea typeface="メイリオ" panose="020B0604030504040204" pitchFamily="50" charset="-128"/>
              </a:rPr>
              <a:t>年</a:t>
            </a:r>
            <a:r>
              <a:rPr lang="en-US" altLang="ja-JP" dirty="0">
                <a:solidFill>
                  <a:srgbClr val="242424"/>
                </a:solidFill>
                <a:latin typeface="メイリオ" panose="020B0604030504040204" pitchFamily="50" charset="-128"/>
                <a:ea typeface="メイリオ" panose="020B0604030504040204" pitchFamily="50" charset="-128"/>
              </a:rPr>
              <a:t>12</a:t>
            </a:r>
            <a:r>
              <a:rPr lang="ja-JP" altLang="en-US" dirty="0">
                <a:solidFill>
                  <a:srgbClr val="242424"/>
                </a:solidFill>
                <a:latin typeface="メイリオ" panose="020B0604030504040204" pitchFamily="50" charset="-128"/>
                <a:ea typeface="メイリオ" panose="020B0604030504040204" pitchFamily="50" charset="-128"/>
              </a:rPr>
              <a:t>月生まれの性成熟したメス個体を、</a:t>
            </a:r>
            <a:r>
              <a:rPr lang="en-US" altLang="ja-JP" dirty="0">
                <a:solidFill>
                  <a:srgbClr val="242424"/>
                </a:solidFill>
                <a:latin typeface="メイリオ" panose="020B0604030504040204" pitchFamily="50" charset="-128"/>
                <a:ea typeface="メイリオ" panose="020B0604030504040204" pitchFamily="50" charset="-128"/>
              </a:rPr>
              <a:t>2023</a:t>
            </a:r>
            <a:r>
              <a:rPr lang="ja-JP" altLang="en-US" dirty="0">
                <a:solidFill>
                  <a:srgbClr val="242424"/>
                </a:solidFill>
                <a:latin typeface="メイリオ" panose="020B0604030504040204" pitchFamily="50" charset="-128"/>
                <a:ea typeface="メイリオ" panose="020B0604030504040204" pitchFamily="50" charset="-128"/>
              </a:rPr>
              <a:t>年</a:t>
            </a:r>
            <a:r>
              <a:rPr lang="en-US" altLang="ja-JP" dirty="0">
                <a:solidFill>
                  <a:srgbClr val="242424"/>
                </a:solidFill>
                <a:latin typeface="メイリオ" panose="020B0604030504040204" pitchFamily="50" charset="-128"/>
                <a:ea typeface="メイリオ" panose="020B0604030504040204" pitchFamily="50" charset="-128"/>
              </a:rPr>
              <a:t>8</a:t>
            </a:r>
            <a:r>
              <a:rPr lang="ja-JP" altLang="en-US" dirty="0">
                <a:solidFill>
                  <a:srgbClr val="242424"/>
                </a:solidFill>
                <a:latin typeface="メイリオ" panose="020B0604030504040204" pitchFamily="50" charset="-128"/>
                <a:ea typeface="メイリオ" panose="020B0604030504040204" pitchFamily="50" charset="-128"/>
              </a:rPr>
              <a:t>月</a:t>
            </a:r>
            <a:r>
              <a:rPr lang="en-US" altLang="ja-JP" dirty="0">
                <a:solidFill>
                  <a:srgbClr val="242424"/>
                </a:solidFill>
                <a:latin typeface="メイリオ" panose="020B0604030504040204" pitchFamily="50" charset="-128"/>
                <a:ea typeface="メイリオ" panose="020B0604030504040204" pitchFamily="50" charset="-128"/>
              </a:rPr>
              <a:t>23</a:t>
            </a:r>
            <a:r>
              <a:rPr lang="ja-JP" altLang="en-US" dirty="0">
                <a:solidFill>
                  <a:srgbClr val="242424"/>
                </a:solidFill>
                <a:latin typeface="メイリオ" panose="020B0604030504040204" pitchFamily="50" charset="-128"/>
                <a:ea typeface="メイリオ" panose="020B0604030504040204" pitchFamily="50" charset="-128"/>
              </a:rPr>
              <a:t>日に麻酔薬により安楽死させた。世界のメダカ館において群れ飼育している個体を研究に供したため、正確な産卵日（</a:t>
            </a:r>
            <a:r>
              <a:rPr lang="en-US" altLang="ja-JP" dirty="0">
                <a:solidFill>
                  <a:srgbClr val="242424"/>
                </a:solidFill>
                <a:latin typeface="メイリオ" panose="020B0604030504040204" pitchFamily="50" charset="-128"/>
                <a:ea typeface="メイリオ" panose="020B0604030504040204" pitchFamily="50" charset="-128"/>
              </a:rPr>
              <a:t>=</a:t>
            </a:r>
            <a:r>
              <a:rPr lang="ja-JP" altLang="en-US" dirty="0">
                <a:solidFill>
                  <a:srgbClr val="242424"/>
                </a:solidFill>
                <a:latin typeface="メイリオ" panose="020B0604030504040204" pitchFamily="50" charset="-128"/>
                <a:ea typeface="メイリオ" panose="020B0604030504040204" pitchFamily="50" charset="-128"/>
              </a:rPr>
              <a:t>抱卵開始日）を特定することはできなかった。</a:t>
            </a:r>
            <a:endParaRPr lang="en-US" altLang="ja-JP" dirty="0">
              <a:solidFill>
                <a:srgbClr val="242424"/>
              </a:solidFill>
              <a:latin typeface="メイリオ" panose="020B0604030504040204" pitchFamily="50" charset="-128"/>
              <a:ea typeface="メイリオ" panose="020B0604030504040204" pitchFamily="50" charset="-128"/>
            </a:endParaRPr>
          </a:p>
          <a:p>
            <a:endParaRPr lang="en-US" altLang="ja-JP" dirty="0">
              <a:solidFill>
                <a:srgbClr val="242424"/>
              </a:solidFill>
              <a:latin typeface="メイリオ" panose="020B0604030504040204" pitchFamily="50" charset="-128"/>
              <a:ea typeface="メイリオ" panose="020B0604030504040204" pitchFamily="50" charset="-128"/>
            </a:endParaRPr>
          </a:p>
          <a:p>
            <a:r>
              <a:rPr lang="ja-JP" altLang="en-US" kern="50" dirty="0">
                <a:solidFill>
                  <a:srgbClr val="242424"/>
                </a:solidFill>
                <a:latin typeface="メイリオ" panose="020B0604030504040204" pitchFamily="50" charset="-128"/>
                <a:ea typeface="メイリオ" panose="020B0604030504040204" pitchFamily="50" charset="-128"/>
                <a:cs typeface="Times New Roman" panose="02020603050405020304" pitchFamily="18" charset="0"/>
              </a:rPr>
              <a:t>体長および体重</a:t>
            </a:r>
            <a:endParaRPr lang="en-US" altLang="ja-JP" kern="50" dirty="0">
              <a:latin typeface="メイリオ" panose="020B0604030504040204" pitchFamily="50" charset="-128"/>
              <a:ea typeface="メイリオ" panose="020B0604030504040204" pitchFamily="50" charset="-128"/>
              <a:cs typeface="Times New Roman" panose="02020603050405020304" pitchFamily="18" charset="0"/>
            </a:endParaRPr>
          </a:p>
          <a:p>
            <a:r>
              <a:rPr kumimoji="1" lang="ja-JP" altLang="en-US" i="1" dirty="0">
                <a:latin typeface="メイリオ" panose="020B0604030504040204" pitchFamily="50" charset="-128"/>
                <a:ea typeface="メイリオ" panose="020B0604030504040204" pitchFamily="50" charset="-128"/>
              </a:rPr>
              <a:t>・</a:t>
            </a:r>
            <a:r>
              <a:rPr kumimoji="1" lang="en-US" altLang="ja-JP" i="1" dirty="0">
                <a:latin typeface="メイリオ" panose="020B0604030504040204" pitchFamily="50" charset="-128"/>
                <a:ea typeface="メイリオ" panose="020B0604030504040204" pitchFamily="50" charset="-128"/>
              </a:rPr>
              <a:t>O. </a:t>
            </a:r>
            <a:r>
              <a:rPr kumimoji="1" lang="en-US" altLang="ja-JP" i="1" dirty="0" err="1">
                <a:latin typeface="メイリオ" panose="020B0604030504040204" pitchFamily="50" charset="-128"/>
                <a:ea typeface="メイリオ" panose="020B0604030504040204" pitchFamily="50" charset="-128"/>
              </a:rPr>
              <a:t>dopingdopinggensis</a:t>
            </a:r>
            <a:r>
              <a:rPr kumimoji="1" lang="ja-JP" altLang="en-US" i="1"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体長</a:t>
            </a:r>
            <a:r>
              <a:rPr kumimoji="1" lang="en-US" altLang="ja-JP" dirty="0">
                <a:latin typeface="メイリオ" panose="020B0604030504040204" pitchFamily="50" charset="-128"/>
                <a:ea typeface="メイリオ" panose="020B0604030504040204" pitchFamily="50" charset="-128"/>
              </a:rPr>
              <a:t>4.7</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5.0</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、体重</a:t>
            </a:r>
            <a:r>
              <a:rPr kumimoji="1" lang="en-US" altLang="ja-JP" dirty="0">
                <a:latin typeface="メイリオ" panose="020B0604030504040204" pitchFamily="50" charset="-128"/>
                <a:ea typeface="メイリオ" panose="020B0604030504040204" pitchFamily="50" charset="-128"/>
              </a:rPr>
              <a:t>0.15</a:t>
            </a:r>
            <a:r>
              <a:rPr kumimoji="1" lang="ja-JP" altLang="en-US" dirty="0">
                <a:latin typeface="メイリオ" panose="020B0604030504040204" pitchFamily="50" charset="-128"/>
                <a:ea typeface="メイリオ" panose="020B0604030504040204" pitchFamily="50" charset="-128"/>
              </a:rPr>
              <a:t>ｇ～</a:t>
            </a:r>
            <a:r>
              <a:rPr kumimoji="1" lang="en-US" altLang="ja-JP" dirty="0">
                <a:latin typeface="メイリオ" panose="020B0604030504040204" pitchFamily="50" charset="-128"/>
                <a:ea typeface="メイリオ" panose="020B0604030504040204" pitchFamily="50" charset="-128"/>
              </a:rPr>
              <a:t>0.18</a:t>
            </a:r>
            <a:r>
              <a:rPr kumimoji="1" lang="ja-JP" altLang="en-US" dirty="0">
                <a:latin typeface="メイリオ" panose="020B0604030504040204" pitchFamily="50" charset="-128"/>
                <a:ea typeface="メイリオ" panose="020B0604030504040204" pitchFamily="50" charset="-128"/>
              </a:rPr>
              <a:t>ｇ</a:t>
            </a:r>
            <a:endParaRPr lang="en-US" altLang="ja-JP" kern="50" dirty="0">
              <a:latin typeface="メイリオ" panose="020B0604030504040204" pitchFamily="50" charset="-128"/>
              <a:ea typeface="メイリオ" panose="020B0604030504040204" pitchFamily="50" charset="-128"/>
              <a:cs typeface="Times New Roman" panose="02020603050405020304" pitchFamily="18" charset="0"/>
            </a:endParaRPr>
          </a:p>
          <a:p>
            <a:r>
              <a:rPr kumimoji="1" lang="ja-JP" altLang="en-US" i="1" kern="50" dirty="0">
                <a:latin typeface="メイリオ" panose="020B0604030504040204" pitchFamily="50" charset="-128"/>
                <a:ea typeface="メイリオ" panose="020B0604030504040204" pitchFamily="50" charset="-128"/>
                <a:cs typeface="Times New Roman" panose="02020603050405020304" pitchFamily="18" charset="0"/>
              </a:rPr>
              <a:t>・</a:t>
            </a:r>
            <a:r>
              <a:rPr kumimoji="1" lang="en-US" altLang="ja-JP" i="1" dirty="0">
                <a:latin typeface="メイリオ" panose="020B0604030504040204" pitchFamily="50" charset="-128"/>
                <a:ea typeface="メイリオ" panose="020B0604030504040204" pitchFamily="50" charset="-128"/>
              </a:rPr>
              <a:t>O. </a:t>
            </a:r>
            <a:r>
              <a:rPr kumimoji="1" lang="en-US" altLang="ja-JP" i="1" dirty="0" err="1">
                <a:latin typeface="メイリオ" panose="020B0604030504040204" pitchFamily="50" charset="-128"/>
                <a:ea typeface="メイリオ" panose="020B0604030504040204" pitchFamily="50" charset="-128"/>
              </a:rPr>
              <a:t>eversi</a:t>
            </a:r>
            <a:r>
              <a:rPr kumimoji="1" lang="ja-JP" altLang="en-US" i="1"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体長</a:t>
            </a:r>
            <a:r>
              <a:rPr kumimoji="1" lang="en-US" altLang="ja-JP" dirty="0">
                <a:latin typeface="メイリオ" panose="020B0604030504040204" pitchFamily="50" charset="-128"/>
                <a:ea typeface="メイリオ" panose="020B0604030504040204" pitchFamily="50" charset="-128"/>
              </a:rPr>
              <a:t>3.9</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4.0</a:t>
            </a:r>
            <a:r>
              <a:rPr kumimoji="1" lang="ja-JP" altLang="en-US" dirty="0">
                <a:latin typeface="メイリオ" panose="020B0604030504040204" pitchFamily="50" charset="-128"/>
                <a:ea typeface="メイリオ" panose="020B0604030504040204" pitchFamily="50" charset="-128"/>
              </a:rPr>
              <a:t>㎝ 、体重</a:t>
            </a:r>
            <a:r>
              <a:rPr kumimoji="1" lang="en-US" altLang="ja-JP" dirty="0">
                <a:latin typeface="メイリオ" panose="020B0604030504040204" pitchFamily="50" charset="-128"/>
                <a:ea typeface="メイリオ" panose="020B0604030504040204" pitchFamily="50" charset="-128"/>
              </a:rPr>
              <a:t>0.09</a:t>
            </a:r>
            <a:r>
              <a:rPr kumimoji="1" lang="ja-JP" altLang="en-US" dirty="0">
                <a:latin typeface="メイリオ" panose="020B0604030504040204" pitchFamily="50" charset="-128"/>
                <a:ea typeface="メイリオ" panose="020B0604030504040204" pitchFamily="50" charset="-128"/>
              </a:rPr>
              <a:t>ｇ～</a:t>
            </a:r>
            <a:r>
              <a:rPr kumimoji="1" lang="en-US" altLang="ja-JP" dirty="0">
                <a:latin typeface="メイリオ" panose="020B0604030504040204" pitchFamily="50" charset="-128"/>
                <a:ea typeface="メイリオ" panose="020B0604030504040204" pitchFamily="50" charset="-128"/>
              </a:rPr>
              <a:t>0.13</a:t>
            </a:r>
            <a:r>
              <a:rPr kumimoji="1" lang="ja-JP" altLang="en-US" dirty="0">
                <a:latin typeface="メイリオ" panose="020B0604030504040204" pitchFamily="50" charset="-128"/>
                <a:ea typeface="メイリオ" panose="020B0604030504040204" pitchFamily="50" charset="-128"/>
              </a:rPr>
              <a:t>ｇ</a:t>
            </a:r>
            <a:r>
              <a:rPr kumimoji="1" lang="en-US" altLang="ja-JP" i="1" dirty="0">
                <a:latin typeface="メイリオ" panose="020B0604030504040204" pitchFamily="50" charset="-128"/>
                <a:ea typeface="メイリオ" panose="020B0604030504040204" pitchFamily="50" charset="-128"/>
              </a:rPr>
              <a:t> </a:t>
            </a:r>
          </a:p>
          <a:p>
            <a:r>
              <a:rPr kumimoji="1" lang="ja-JP" altLang="en-US" i="1" dirty="0">
                <a:latin typeface="メイリオ" panose="020B0604030504040204" pitchFamily="50" charset="-128"/>
                <a:ea typeface="メイリオ" panose="020B0604030504040204" pitchFamily="50" charset="-128"/>
              </a:rPr>
              <a:t>・</a:t>
            </a:r>
            <a:r>
              <a:rPr kumimoji="1" lang="en-US" altLang="ja-JP" i="1" dirty="0">
                <a:latin typeface="メイリオ" panose="020B0604030504040204" pitchFamily="50" charset="-128"/>
                <a:ea typeface="メイリオ" panose="020B0604030504040204" pitchFamily="50" charset="-128"/>
              </a:rPr>
              <a:t>O. </a:t>
            </a:r>
            <a:r>
              <a:rPr kumimoji="1" lang="en-US" altLang="ja-JP" i="1" dirty="0" err="1">
                <a:latin typeface="メイリオ" panose="020B0604030504040204" pitchFamily="50" charset="-128"/>
                <a:ea typeface="メイリオ" panose="020B0604030504040204" pitchFamily="50" charset="-128"/>
              </a:rPr>
              <a:t>sarasinorum</a:t>
            </a:r>
            <a:r>
              <a:rPr kumimoji="1" lang="en-US" altLang="ja-JP" i="1" kern="5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i="1"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体長</a:t>
            </a:r>
            <a:r>
              <a:rPr kumimoji="1" lang="en-US" altLang="ja-JP" dirty="0">
                <a:latin typeface="メイリオ" panose="020B0604030504040204" pitchFamily="50" charset="-128"/>
                <a:ea typeface="メイリオ" panose="020B0604030504040204" pitchFamily="50" charset="-128"/>
              </a:rPr>
              <a:t>6.3</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6.5</a:t>
            </a:r>
            <a:r>
              <a:rPr kumimoji="1" lang="ja-JP" altLang="en-US" dirty="0">
                <a:latin typeface="メイリオ" panose="020B0604030504040204" pitchFamily="50" charset="-128"/>
                <a:ea typeface="メイリオ" panose="020B0604030504040204" pitchFamily="50" charset="-128"/>
              </a:rPr>
              <a:t>㎝ 、体重</a:t>
            </a:r>
            <a:r>
              <a:rPr kumimoji="1" lang="en-US" altLang="ja-JP" dirty="0">
                <a:latin typeface="メイリオ" panose="020B0604030504040204" pitchFamily="50" charset="-128"/>
                <a:ea typeface="メイリオ" panose="020B0604030504040204" pitchFamily="50" charset="-128"/>
              </a:rPr>
              <a:t>2.45</a:t>
            </a:r>
            <a:r>
              <a:rPr kumimoji="1" lang="ja-JP" altLang="en-US" dirty="0">
                <a:latin typeface="メイリオ" panose="020B0604030504040204" pitchFamily="50" charset="-128"/>
                <a:ea typeface="メイリオ" panose="020B0604030504040204" pitchFamily="50" charset="-128"/>
              </a:rPr>
              <a:t>ｇ～</a:t>
            </a:r>
            <a:r>
              <a:rPr kumimoji="1" lang="en-US" altLang="ja-JP" dirty="0">
                <a:latin typeface="メイリオ" panose="020B0604030504040204" pitchFamily="50" charset="-128"/>
                <a:ea typeface="メイリオ" panose="020B0604030504040204" pitchFamily="50" charset="-128"/>
              </a:rPr>
              <a:t>2.85</a:t>
            </a:r>
            <a:r>
              <a:rPr kumimoji="1" lang="ja-JP" altLang="en-US" dirty="0">
                <a:latin typeface="メイリオ" panose="020B0604030504040204" pitchFamily="50" charset="-128"/>
                <a:ea typeface="メイリオ" panose="020B0604030504040204" pitchFamily="50" charset="-128"/>
              </a:rPr>
              <a:t>ｇ</a:t>
            </a:r>
            <a:r>
              <a:rPr kumimoji="1" lang="en-US" altLang="ja-JP" i="1" dirty="0">
                <a:latin typeface="メイリオ" panose="020B0604030504040204" pitchFamily="50" charset="-128"/>
                <a:ea typeface="メイリオ" panose="020B0604030504040204" pitchFamily="50" charset="-128"/>
              </a:rPr>
              <a:t> </a:t>
            </a:r>
            <a:endParaRPr kumimoji="1" lang="ja-JP" altLang="en-US" dirty="0"/>
          </a:p>
        </p:txBody>
      </p:sp>
      <p:sp>
        <p:nvSpPr>
          <p:cNvPr id="4" name="正方形/長方形 3"/>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材料（供試魚）</a:t>
            </a:r>
          </a:p>
        </p:txBody>
      </p:sp>
      <p:grpSp>
        <p:nvGrpSpPr>
          <p:cNvPr id="10" name="グループ化 9">
            <a:extLst>
              <a:ext uri="{FF2B5EF4-FFF2-40B4-BE49-F238E27FC236}">
                <a16:creationId xmlns:a16="http://schemas.microsoft.com/office/drawing/2014/main" id="{E55BD9A8-B9D7-3911-E2D4-ED338AA9D36E}"/>
              </a:ext>
            </a:extLst>
          </p:cNvPr>
          <p:cNvGrpSpPr/>
          <p:nvPr/>
        </p:nvGrpSpPr>
        <p:grpSpPr>
          <a:xfrm>
            <a:off x="56017" y="3932412"/>
            <a:ext cx="9031967" cy="2246757"/>
            <a:chOff x="-71662" y="3596745"/>
            <a:chExt cx="9031967" cy="2246757"/>
          </a:xfrm>
        </p:grpSpPr>
        <p:sp>
          <p:nvSpPr>
            <p:cNvPr id="11" name="テキスト ボックス 10"/>
            <p:cNvSpPr txBox="1"/>
            <p:nvPr/>
          </p:nvSpPr>
          <p:spPr>
            <a:xfrm>
              <a:off x="1893456" y="4802910"/>
              <a:ext cx="1607127" cy="307764"/>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i="1" dirty="0">
                <a:latin typeface="メイリオ" pitchFamily="50" charset="-128"/>
                <a:ea typeface="メイリオ" pitchFamily="50" charset="-128"/>
                <a:cs typeface="メイリオ" pitchFamily="50" charset="-128"/>
              </a:endParaRPr>
            </a:p>
          </p:txBody>
        </p:sp>
        <p:grpSp>
          <p:nvGrpSpPr>
            <p:cNvPr id="9" name="グループ化 8">
              <a:extLst>
                <a:ext uri="{FF2B5EF4-FFF2-40B4-BE49-F238E27FC236}">
                  <a16:creationId xmlns:a16="http://schemas.microsoft.com/office/drawing/2014/main" id="{9C7BC344-17BC-9785-EAF8-432749379916}"/>
                </a:ext>
              </a:extLst>
            </p:cNvPr>
            <p:cNvGrpSpPr/>
            <p:nvPr/>
          </p:nvGrpSpPr>
          <p:grpSpPr>
            <a:xfrm>
              <a:off x="5513226" y="3647260"/>
              <a:ext cx="3402161" cy="1319664"/>
              <a:chOff x="5513226" y="3647260"/>
              <a:chExt cx="3402161" cy="1319664"/>
            </a:xfrm>
          </p:grpSpPr>
          <p:pic>
            <p:nvPicPr>
              <p:cNvPr id="14" name="図 13">
                <a:extLst>
                  <a:ext uri="{FF2B5EF4-FFF2-40B4-BE49-F238E27FC236}">
                    <a16:creationId xmlns:a16="http://schemas.microsoft.com/office/drawing/2014/main" id="{4F95BD83-A056-3FA2-576B-DAF38108582E}"/>
                  </a:ext>
                </a:extLst>
              </p:cNvPr>
              <p:cNvPicPr>
                <a:picLocks noChangeAspect="1"/>
              </p:cNvPicPr>
              <p:nvPr/>
            </p:nvPicPr>
            <p:blipFill rotWithShape="1">
              <a:blip r:embed="rId2"/>
              <a:srcRect l="34000" t="55867" r="17391" b="26029"/>
              <a:stretch/>
            </p:blipFill>
            <p:spPr>
              <a:xfrm>
                <a:off x="5513226" y="4016592"/>
                <a:ext cx="3402161" cy="950332"/>
              </a:xfrm>
              <a:prstGeom prst="rect">
                <a:avLst/>
              </a:prstGeom>
            </p:spPr>
          </p:pic>
          <p:sp>
            <p:nvSpPr>
              <p:cNvPr id="15" name="テキスト ボックス 14">
                <a:extLst>
                  <a:ext uri="{FF2B5EF4-FFF2-40B4-BE49-F238E27FC236}">
                    <a16:creationId xmlns:a16="http://schemas.microsoft.com/office/drawing/2014/main" id="{5EBF166D-984A-43F4-F15F-03D9576D6F40}"/>
                  </a:ext>
                </a:extLst>
              </p:cNvPr>
              <p:cNvSpPr txBox="1"/>
              <p:nvPr/>
            </p:nvSpPr>
            <p:spPr>
              <a:xfrm>
                <a:off x="6270692" y="3647260"/>
                <a:ext cx="1887228" cy="369332"/>
              </a:xfrm>
              <a:prstGeom prst="rect">
                <a:avLst/>
              </a:prstGeom>
              <a:noFill/>
            </p:spPr>
            <p:txBody>
              <a:bodyPr wrap="square" rtlCol="0">
                <a:spAutoFit/>
              </a:bodyPr>
              <a:lstStyle/>
              <a:p>
                <a:pPr algn="ctr"/>
                <a:r>
                  <a:rPr kumimoji="1" lang="en-US" altLang="ja-JP" b="1" i="1" dirty="0">
                    <a:latin typeface="Aptos" panose="020B0004020202020204" pitchFamily="34" charset="0"/>
                  </a:rPr>
                  <a:t>O. </a:t>
                </a:r>
                <a:r>
                  <a:rPr kumimoji="1" lang="en-US" altLang="ja-JP" b="1" i="1" dirty="0" err="1">
                    <a:latin typeface="Aptos" panose="020B0004020202020204" pitchFamily="34" charset="0"/>
                  </a:rPr>
                  <a:t>sarasinorum</a:t>
                </a:r>
                <a:endParaRPr kumimoji="1" lang="ja-JP" altLang="en-US" dirty="0"/>
              </a:p>
            </p:txBody>
          </p:sp>
        </p:grpSp>
        <p:sp>
          <p:nvSpPr>
            <p:cNvPr id="16" name="正方形/長方形 15">
              <a:extLst>
                <a:ext uri="{FF2B5EF4-FFF2-40B4-BE49-F238E27FC236}">
                  <a16:creationId xmlns:a16="http://schemas.microsoft.com/office/drawing/2014/main" id="{941B0534-F8A5-C737-BDA7-F5FBDE655032}"/>
                </a:ext>
              </a:extLst>
            </p:cNvPr>
            <p:cNvSpPr/>
            <p:nvPr/>
          </p:nvSpPr>
          <p:spPr>
            <a:xfrm>
              <a:off x="2660305" y="3596745"/>
              <a:ext cx="6300000" cy="2246757"/>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D1C3F55-4E6D-AAB4-1B1F-C34551FD4B5F}"/>
                </a:ext>
              </a:extLst>
            </p:cNvPr>
            <p:cNvSpPr txBox="1"/>
            <p:nvPr/>
          </p:nvSpPr>
          <p:spPr>
            <a:xfrm>
              <a:off x="4290666" y="5454187"/>
              <a:ext cx="3005934"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腹ビレ保育を行うメダカ</a:t>
              </a:r>
            </a:p>
          </p:txBody>
        </p:sp>
        <p:grpSp>
          <p:nvGrpSpPr>
            <p:cNvPr id="8" name="グループ化 7">
              <a:extLst>
                <a:ext uri="{FF2B5EF4-FFF2-40B4-BE49-F238E27FC236}">
                  <a16:creationId xmlns:a16="http://schemas.microsoft.com/office/drawing/2014/main" id="{6AE5ED39-BCF2-80ED-1838-5BE9C9F1A012}"/>
                </a:ext>
              </a:extLst>
            </p:cNvPr>
            <p:cNvGrpSpPr/>
            <p:nvPr/>
          </p:nvGrpSpPr>
          <p:grpSpPr>
            <a:xfrm>
              <a:off x="2709589" y="3647260"/>
              <a:ext cx="2791068" cy="1309532"/>
              <a:chOff x="2697019" y="3647260"/>
              <a:chExt cx="2791068" cy="1309532"/>
            </a:xfrm>
          </p:grpSpPr>
          <p:pic>
            <p:nvPicPr>
              <p:cNvPr id="13" name="図 12">
                <a:extLst>
                  <a:ext uri="{FF2B5EF4-FFF2-40B4-BE49-F238E27FC236}">
                    <a16:creationId xmlns:a16="http://schemas.microsoft.com/office/drawing/2014/main" id="{235C6650-EDFA-566E-6C6D-A16FBE370CE7}"/>
                  </a:ext>
                </a:extLst>
              </p:cNvPr>
              <p:cNvPicPr>
                <a:picLocks noChangeAspect="1"/>
              </p:cNvPicPr>
              <p:nvPr/>
            </p:nvPicPr>
            <p:blipFill rotWithShape="1">
              <a:blip r:embed="rId3"/>
              <a:srcRect l="38453" t="55629" r="26035" b="28250"/>
              <a:stretch/>
            </p:blipFill>
            <p:spPr>
              <a:xfrm>
                <a:off x="2697019" y="4006461"/>
                <a:ext cx="2791068" cy="950331"/>
              </a:xfrm>
              <a:prstGeom prst="rect">
                <a:avLst/>
              </a:prstGeom>
            </p:spPr>
          </p:pic>
          <p:sp>
            <p:nvSpPr>
              <p:cNvPr id="5" name="テキスト ボックス 4">
                <a:extLst>
                  <a:ext uri="{FF2B5EF4-FFF2-40B4-BE49-F238E27FC236}">
                    <a16:creationId xmlns:a16="http://schemas.microsoft.com/office/drawing/2014/main" id="{CF16BCC4-DCF3-B2F7-F456-963A76F7B4E9}"/>
                  </a:ext>
                </a:extLst>
              </p:cNvPr>
              <p:cNvSpPr txBox="1"/>
              <p:nvPr/>
            </p:nvSpPr>
            <p:spPr>
              <a:xfrm>
                <a:off x="3432519" y="3647260"/>
                <a:ext cx="1320069" cy="369332"/>
              </a:xfrm>
              <a:prstGeom prst="rect">
                <a:avLst/>
              </a:prstGeom>
              <a:noFill/>
            </p:spPr>
            <p:txBody>
              <a:bodyPr wrap="square" rtlCol="0">
                <a:spAutoFit/>
              </a:bodyPr>
              <a:lstStyle/>
              <a:p>
                <a:pPr algn="ctr"/>
                <a:r>
                  <a:rPr kumimoji="1" lang="en-US" altLang="ja-JP" b="1" i="1" dirty="0">
                    <a:latin typeface="Aptos" panose="020B0004020202020204" pitchFamily="34" charset="0"/>
                  </a:rPr>
                  <a:t>O. </a:t>
                </a:r>
                <a:r>
                  <a:rPr kumimoji="1" lang="en-US" altLang="ja-JP" b="1" i="1" dirty="0" err="1">
                    <a:latin typeface="Aptos" panose="020B0004020202020204" pitchFamily="34" charset="0"/>
                  </a:rPr>
                  <a:t>eversi</a:t>
                </a:r>
                <a:r>
                  <a:rPr kumimoji="1" lang="ja-JP" altLang="en-US" b="1" i="1" dirty="0">
                    <a:latin typeface="Aptos" panose="020B0004020202020204" pitchFamily="34" charset="0"/>
                  </a:rPr>
                  <a:t>　</a:t>
                </a:r>
                <a:endParaRPr kumimoji="1" lang="ja-JP" altLang="en-US" dirty="0"/>
              </a:p>
            </p:txBody>
          </p:sp>
        </p:grpSp>
        <p:grpSp>
          <p:nvGrpSpPr>
            <p:cNvPr id="7" name="グループ化 6">
              <a:extLst>
                <a:ext uri="{FF2B5EF4-FFF2-40B4-BE49-F238E27FC236}">
                  <a16:creationId xmlns:a16="http://schemas.microsoft.com/office/drawing/2014/main" id="{D8D06DCD-EFD7-1402-0A50-2D3736D63D01}"/>
                </a:ext>
              </a:extLst>
            </p:cNvPr>
            <p:cNvGrpSpPr/>
            <p:nvPr/>
          </p:nvGrpSpPr>
          <p:grpSpPr>
            <a:xfrm>
              <a:off x="-71662" y="3647260"/>
              <a:ext cx="2768681" cy="1309532"/>
              <a:chOff x="-71662" y="3647260"/>
              <a:chExt cx="2768681" cy="1309532"/>
            </a:xfrm>
          </p:grpSpPr>
          <p:pic>
            <p:nvPicPr>
              <p:cNvPr id="2" name="図 1">
                <a:extLst>
                  <a:ext uri="{FF2B5EF4-FFF2-40B4-BE49-F238E27FC236}">
                    <a16:creationId xmlns:a16="http://schemas.microsoft.com/office/drawing/2014/main" id="{98003007-182E-C9EC-C90C-8C8D01F239E2}"/>
                  </a:ext>
                </a:extLst>
              </p:cNvPr>
              <p:cNvPicPr>
                <a:picLocks noChangeAspect="1"/>
              </p:cNvPicPr>
              <p:nvPr/>
            </p:nvPicPr>
            <p:blipFill rotWithShape="1">
              <a:blip r:embed="rId4"/>
              <a:srcRect l="36261" t="48811" r="26453" b="33102"/>
              <a:stretch/>
            </p:blipFill>
            <p:spPr>
              <a:xfrm>
                <a:off x="7292" y="4006961"/>
                <a:ext cx="2610772" cy="949831"/>
              </a:xfrm>
              <a:prstGeom prst="rect">
                <a:avLst/>
              </a:prstGeom>
            </p:spPr>
          </p:pic>
          <p:sp>
            <p:nvSpPr>
              <p:cNvPr id="6" name="テキスト ボックス 5">
                <a:extLst>
                  <a:ext uri="{FF2B5EF4-FFF2-40B4-BE49-F238E27FC236}">
                    <a16:creationId xmlns:a16="http://schemas.microsoft.com/office/drawing/2014/main" id="{84E4362C-988F-69E6-BEEF-1DF8868EDB19}"/>
                  </a:ext>
                </a:extLst>
              </p:cNvPr>
              <p:cNvSpPr txBox="1"/>
              <p:nvPr/>
            </p:nvSpPr>
            <p:spPr>
              <a:xfrm>
                <a:off x="-71662" y="3647260"/>
                <a:ext cx="2768681" cy="369332"/>
              </a:xfrm>
              <a:prstGeom prst="rect">
                <a:avLst/>
              </a:prstGeom>
              <a:noFill/>
            </p:spPr>
            <p:txBody>
              <a:bodyPr wrap="square" rtlCol="0">
                <a:spAutoFit/>
              </a:bodyPr>
              <a:lstStyle/>
              <a:p>
                <a:pPr algn="ctr"/>
                <a:r>
                  <a:rPr kumimoji="1" lang="en-US" altLang="ja-JP" b="1" i="1" dirty="0">
                    <a:latin typeface="Aptos" panose="020B0004020202020204" pitchFamily="34" charset="0"/>
                  </a:rPr>
                  <a:t>O. </a:t>
                </a:r>
                <a:r>
                  <a:rPr kumimoji="1" lang="en-US" altLang="ja-JP" b="1" i="1" dirty="0" err="1">
                    <a:latin typeface="Aptos" panose="020B0004020202020204" pitchFamily="34" charset="0"/>
                  </a:rPr>
                  <a:t>dopingdopinggensis</a:t>
                </a:r>
                <a:endParaRPr kumimoji="1" lang="ja-JP" altLang="en-US" dirty="0"/>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1140" y="926011"/>
            <a:ext cx="8901083" cy="3139309"/>
          </a:xfrm>
          <a:prstGeom prst="rect">
            <a:avLst/>
          </a:prstGeom>
          <a:noFill/>
        </p:spPr>
        <p:txBody>
          <a:bodyPr wrap="square" lIns="91427" tIns="45714" rIns="91427" bIns="45714" rtlCol="0">
            <a:spAutoFit/>
          </a:bodyPr>
          <a:lstStyle/>
          <a:p>
            <a:r>
              <a:rPr kumimoji="1" lang="ja-JP" altLang="en-US" dirty="0">
                <a:latin typeface="メイリオ" panose="020B0604030504040204" pitchFamily="50" charset="-128"/>
                <a:ea typeface="メイリオ" panose="020B0604030504040204" pitchFamily="50" charset="-128"/>
              </a:rPr>
              <a:t>　供試魚</a:t>
            </a:r>
            <a:r>
              <a:rPr lang="ja-JP" altLang="en-US" dirty="0">
                <a:latin typeface="メイリオ" panose="020B0604030504040204" pitchFamily="50" charset="-128"/>
                <a:ea typeface="メイリオ" panose="020B0604030504040204" pitchFamily="50" charset="-128"/>
              </a:rPr>
              <a:t>に</a:t>
            </a:r>
            <a:r>
              <a:rPr kumimoji="1" lang="ja-JP" altLang="en-US" dirty="0">
                <a:latin typeface="メイリオ" panose="020B0604030504040204" pitchFamily="50" charset="-128"/>
                <a:ea typeface="メイリオ" panose="020B0604030504040204" pitchFamily="50" charset="-128"/>
              </a:rPr>
              <a:t>麻酔をかけて安楽死させた後、体長および体重を計測した。続いて、</a:t>
            </a:r>
            <a:r>
              <a:rPr lang="ja-JP" altLang="en-US" dirty="0">
                <a:latin typeface="メイリオ" panose="020B0604030504040204" pitchFamily="50" charset="-128"/>
                <a:ea typeface="メイリオ" panose="020B0604030504040204" pitchFamily="50" charset="-128"/>
              </a:rPr>
              <a:t>時間分解蛍光免疫測定による</a:t>
            </a:r>
            <a:r>
              <a:rPr kumimoji="1" lang="ja-JP" altLang="en-US" dirty="0">
                <a:latin typeface="メイリオ" panose="020B0604030504040204" pitchFamily="50" charset="-128"/>
                <a:ea typeface="メイリオ" panose="020B0604030504040204" pitchFamily="50" charset="-128"/>
              </a:rPr>
              <a:t>性ホルモン定量用に尾部の筋肉</a:t>
            </a:r>
            <a:r>
              <a:rPr lang="ja-JP" altLang="en-US"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約</a:t>
            </a:r>
            <a:r>
              <a:rPr kumimoji="1" lang="en-US" altLang="ja-JP" dirty="0">
                <a:latin typeface="メイリオ" panose="020B0604030504040204" pitchFamily="50" charset="-128"/>
                <a:ea typeface="メイリオ" panose="020B0604030504040204" pitchFamily="50" charset="-128"/>
              </a:rPr>
              <a:t>100 mg</a:t>
            </a:r>
            <a:r>
              <a:rPr kumimoji="1" lang="ja-JP" altLang="en-US" dirty="0">
                <a:latin typeface="メイリオ" panose="020B0604030504040204" pitchFamily="50" charset="-128"/>
                <a:ea typeface="メイリオ" panose="020B0604030504040204" pitchFamily="50" charset="-128"/>
              </a:rPr>
              <a:t>）を切断・単離した後、残る全身を組織解析に供した。</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（１）時間分解蛍光免疫測定</a:t>
            </a:r>
            <a:endParaRPr kumimoji="1" lang="en-US" altLang="ja-JP" dirty="0">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　筋肉中のステロイドホルモン量（</a:t>
            </a:r>
            <a:r>
              <a:rPr lang="en-US" altLang="ja-JP" b="0" i="0" dirty="0">
                <a:solidFill>
                  <a:srgbClr val="000000"/>
                </a:solidFill>
                <a:effectLst/>
                <a:latin typeface="メイリオ" panose="020B0604030504040204" pitchFamily="50" charset="-128"/>
                <a:ea typeface="メイリオ" panose="020B0604030504040204" pitchFamily="50" charset="-128"/>
              </a:rPr>
              <a:t>estradiol-17b: E</a:t>
            </a:r>
            <a:r>
              <a:rPr lang="en-US" altLang="ja-JP" b="0" i="0" baseline="-25000" dirty="0">
                <a:solidFill>
                  <a:srgbClr val="000000"/>
                </a:solidFill>
                <a:effectLst/>
                <a:latin typeface="メイリオ" panose="020B0604030504040204" pitchFamily="50" charset="-128"/>
                <a:ea typeface="メイリオ" panose="020B0604030504040204" pitchFamily="50" charset="-128"/>
              </a:rPr>
              <a:t>2</a:t>
            </a:r>
            <a:r>
              <a:rPr lang="en-US" altLang="ja-JP" b="0" i="0" dirty="0">
                <a:solidFill>
                  <a:srgbClr val="000000"/>
                </a:solidFill>
                <a:effectLst/>
                <a:latin typeface="メイリオ" panose="020B0604030504040204" pitchFamily="50" charset="-128"/>
                <a:ea typeface="メイリオ" panose="020B0604030504040204" pitchFamily="50" charset="-128"/>
              </a:rPr>
              <a:t>; testosterone: </a:t>
            </a:r>
          </a:p>
          <a:p>
            <a:r>
              <a:rPr lang="en-US" altLang="ja-JP" b="0" i="0" dirty="0">
                <a:solidFill>
                  <a:srgbClr val="000000"/>
                </a:solidFill>
                <a:effectLst/>
                <a:latin typeface="メイリオ" panose="020B0604030504040204" pitchFamily="50" charset="-128"/>
                <a:ea typeface="メイリオ" panose="020B0604030504040204" pitchFamily="50" charset="-128"/>
              </a:rPr>
              <a:t>T; 11-ketotestosterone: 11KT; progesterone: P</a:t>
            </a:r>
            <a:r>
              <a:rPr lang="ja-JP" altLang="en-US" b="0" i="0" dirty="0">
                <a:solidFill>
                  <a:srgbClr val="000000"/>
                </a:solidFill>
                <a:effectLst/>
                <a:latin typeface="メイリオ" panose="020B0604030504040204" pitchFamily="50" charset="-128"/>
                <a:ea typeface="メイリオ" panose="020B0604030504040204" pitchFamily="50" charset="-128"/>
              </a:rPr>
              <a:t>）を時間分解蛍光免疫</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測定法により測定した。</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（２）</a:t>
            </a:r>
            <a:r>
              <a:rPr kumimoji="1" lang="ja-JP" altLang="en-US" dirty="0">
                <a:latin typeface="メイリオ" panose="020B0604030504040204" pitchFamily="50" charset="-128"/>
                <a:ea typeface="メイリオ" panose="020B0604030504040204" pitchFamily="50" charset="-128"/>
              </a:rPr>
              <a:t>組織解析</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頭部から腹部までの全身を </a:t>
            </a:r>
            <a:r>
              <a:rPr lang="en-US" altLang="ja-JP" dirty="0">
                <a:latin typeface="メイリオ" panose="020B0604030504040204" pitchFamily="50" charset="-128"/>
                <a:ea typeface="メイリオ" panose="020B0604030504040204" pitchFamily="50" charset="-128"/>
              </a:rPr>
              <a:t>Davidson </a:t>
            </a:r>
            <a:r>
              <a:rPr lang="ja-JP" altLang="en-US" dirty="0">
                <a:latin typeface="メイリオ" panose="020B0604030504040204" pitchFamily="50" charset="-128"/>
                <a:ea typeface="メイリオ" panose="020B0604030504040204" pitchFamily="50" charset="-128"/>
              </a:rPr>
              <a:t>氏液にて浸漬固定し、常法に従い厚さ </a:t>
            </a:r>
            <a:r>
              <a:rPr lang="en-US" altLang="ja-JP" dirty="0">
                <a:latin typeface="メイリオ" panose="020B0604030504040204" pitchFamily="50" charset="-128"/>
                <a:ea typeface="メイリオ" panose="020B0604030504040204" pitchFamily="50" charset="-128"/>
              </a:rPr>
              <a:t>5 </a:t>
            </a:r>
            <a:r>
              <a:rPr lang="en-US" altLang="ja-JP" dirty="0" err="1">
                <a:latin typeface="メイリオ" panose="020B0604030504040204" pitchFamily="50" charset="-128"/>
                <a:ea typeface="メイリオ" panose="020B0604030504040204" pitchFamily="50" charset="-128"/>
              </a:rPr>
              <a:t>μm</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の矢状断によるパラフィン切片を作製した。作製した切片について </a:t>
            </a:r>
            <a:r>
              <a:rPr lang="en-US" altLang="ja-JP" dirty="0">
                <a:latin typeface="メイリオ" panose="020B0604030504040204" pitchFamily="50" charset="-128"/>
                <a:ea typeface="メイリオ" panose="020B0604030504040204" pitchFamily="50" charset="-128"/>
              </a:rPr>
              <a:t>HE </a:t>
            </a:r>
            <a:r>
              <a:rPr lang="ja-JP" altLang="en-US" dirty="0">
                <a:latin typeface="メイリオ" panose="020B0604030504040204" pitchFamily="50" charset="-128"/>
                <a:ea typeface="メイリオ" panose="020B0604030504040204" pitchFamily="50" charset="-128"/>
              </a:rPr>
              <a:t>染色および関連抗体を用いた免疫組織化学染色を行った。</a:t>
            </a:r>
            <a:endParaRPr lang="en-US" altLang="ja-JP" b="0" i="0" dirty="0">
              <a:solidFill>
                <a:srgbClr val="000000"/>
              </a:solidFill>
              <a:effectLst/>
              <a:latin typeface="メイリオ" panose="020B0604030504040204" pitchFamily="50" charset="-128"/>
              <a:ea typeface="メイリオ" panose="020B0604030504040204" pitchFamily="50" charset="-128"/>
            </a:endParaRPr>
          </a:p>
        </p:txBody>
      </p:sp>
      <p:sp>
        <p:nvSpPr>
          <p:cNvPr id="4" name="正方形/長方形 3"/>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方　法</a:t>
            </a:r>
          </a:p>
        </p:txBody>
      </p:sp>
      <p:pic>
        <p:nvPicPr>
          <p:cNvPr id="5" name="図 4">
            <a:extLst>
              <a:ext uri="{FF2B5EF4-FFF2-40B4-BE49-F238E27FC236}">
                <a16:creationId xmlns:a16="http://schemas.microsoft.com/office/drawing/2014/main" id="{302AF3F6-EEB3-8497-3D65-3857F18EF411}"/>
              </a:ext>
            </a:extLst>
          </p:cNvPr>
          <p:cNvPicPr>
            <a:picLocks noChangeAspect="1"/>
          </p:cNvPicPr>
          <p:nvPr/>
        </p:nvPicPr>
        <p:blipFill rotWithShape="1">
          <a:blip r:embed="rId2">
            <a:extLst>
              <a:ext uri="{28A0092B-C50C-407E-A947-70E740481C1C}">
                <a14:useLocalDpi xmlns:a14="http://schemas.microsoft.com/office/drawing/2010/main" val="0"/>
              </a:ext>
            </a:extLst>
          </a:blip>
          <a:srcRect l="14623" t="69590" r="77292" b="10740"/>
          <a:stretch/>
        </p:blipFill>
        <p:spPr>
          <a:xfrm rot="16200000">
            <a:off x="3915807" y="3427681"/>
            <a:ext cx="1088867" cy="3637280"/>
          </a:xfrm>
          <a:prstGeom prst="rect">
            <a:avLst/>
          </a:prstGeom>
        </p:spPr>
      </p:pic>
      <p:cxnSp>
        <p:nvCxnSpPr>
          <p:cNvPr id="6" name="直線コネクタ 5">
            <a:extLst>
              <a:ext uri="{FF2B5EF4-FFF2-40B4-BE49-F238E27FC236}">
                <a16:creationId xmlns:a16="http://schemas.microsoft.com/office/drawing/2014/main" id="{2F4EEDED-58B8-06EB-4326-79E198C4C106}"/>
              </a:ext>
            </a:extLst>
          </p:cNvPr>
          <p:cNvCxnSpPr>
            <a:cxnSpLocks/>
          </p:cNvCxnSpPr>
          <p:nvPr/>
        </p:nvCxnSpPr>
        <p:spPr>
          <a:xfrm>
            <a:off x="2656864" y="4701886"/>
            <a:ext cx="0" cy="1920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3D6017D0-B30E-6428-9FB9-D7E758879BCB}"/>
              </a:ext>
            </a:extLst>
          </p:cNvPr>
          <p:cNvCxnSpPr>
            <a:cxnSpLocks/>
          </p:cNvCxnSpPr>
          <p:nvPr/>
        </p:nvCxnSpPr>
        <p:spPr>
          <a:xfrm>
            <a:off x="4983504" y="4701886"/>
            <a:ext cx="0" cy="1920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C733E3E-C2D1-8A63-1C8E-22CE6C534760}"/>
              </a:ext>
            </a:extLst>
          </p:cNvPr>
          <p:cNvCxnSpPr>
            <a:cxnSpLocks/>
          </p:cNvCxnSpPr>
          <p:nvPr/>
        </p:nvCxnSpPr>
        <p:spPr>
          <a:xfrm>
            <a:off x="6278881" y="4701886"/>
            <a:ext cx="0" cy="1920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6775898-99FC-D9D0-AD93-501F96AD1987}"/>
              </a:ext>
            </a:extLst>
          </p:cNvPr>
          <p:cNvSpPr txBox="1"/>
          <p:nvPr/>
        </p:nvSpPr>
        <p:spPr>
          <a:xfrm>
            <a:off x="2728446" y="5949951"/>
            <a:ext cx="2255058" cy="584775"/>
          </a:xfrm>
          <a:prstGeom prst="rect">
            <a:avLst/>
          </a:prstGeom>
          <a:noFill/>
        </p:spPr>
        <p:txBody>
          <a:bodyPr wrap="square">
            <a:spAutoFit/>
          </a:bodyPr>
          <a:lstStyle/>
          <a:p>
            <a:r>
              <a:rPr kumimoji="1" lang="en-US" altLang="ja-JP" sz="1600" dirty="0">
                <a:latin typeface="メイリオ" panose="020B0604030504040204" pitchFamily="50" charset="-128"/>
                <a:ea typeface="メイリオ" panose="020B0604030504040204" pitchFamily="50" charset="-128"/>
              </a:rPr>
              <a:t>Davidson</a:t>
            </a:r>
            <a:r>
              <a:rPr kumimoji="1" lang="ja-JP" altLang="en-US" sz="1600" dirty="0">
                <a:latin typeface="メイリオ" panose="020B0604030504040204" pitchFamily="50" charset="-128"/>
                <a:ea typeface="メイリオ" panose="020B0604030504040204" pitchFamily="50" charset="-128"/>
              </a:rPr>
              <a:t> 氏固定液による全身組織作製</a:t>
            </a:r>
          </a:p>
        </p:txBody>
      </p:sp>
      <p:sp>
        <p:nvSpPr>
          <p:cNvPr id="12" name="テキスト ボックス 11">
            <a:extLst>
              <a:ext uri="{FF2B5EF4-FFF2-40B4-BE49-F238E27FC236}">
                <a16:creationId xmlns:a16="http://schemas.microsoft.com/office/drawing/2014/main" id="{9BCB0FB2-F95B-AE8F-9C77-B047BC428FD8}"/>
              </a:ext>
            </a:extLst>
          </p:cNvPr>
          <p:cNvSpPr txBox="1"/>
          <p:nvPr/>
        </p:nvSpPr>
        <p:spPr>
          <a:xfrm>
            <a:off x="5146064" y="5826840"/>
            <a:ext cx="1132816" cy="830997"/>
          </a:xfrm>
          <a:prstGeom prst="rect">
            <a:avLst/>
          </a:prstGeom>
          <a:noFill/>
        </p:spPr>
        <p:txBody>
          <a:bodyPr wrap="square">
            <a:spAutoFit/>
          </a:bodyPr>
          <a:lstStyle/>
          <a:p>
            <a:r>
              <a:rPr kumimoji="1" lang="ja-JP" altLang="en-US" sz="1600" dirty="0">
                <a:latin typeface="メイリオ" panose="020B0604030504040204" pitchFamily="50" charset="-128"/>
                <a:ea typeface="メイリオ" panose="020B0604030504040204" pitchFamily="50" charset="-128"/>
              </a:rPr>
              <a:t>時間分解蛍光免疫測定</a:t>
            </a:r>
          </a:p>
        </p:txBody>
      </p:sp>
      <p:sp>
        <p:nvSpPr>
          <p:cNvPr id="13" name="正方形/長方形 12">
            <a:extLst>
              <a:ext uri="{FF2B5EF4-FFF2-40B4-BE49-F238E27FC236}">
                <a16:creationId xmlns:a16="http://schemas.microsoft.com/office/drawing/2014/main" id="{B283AA75-33D9-73CD-687D-3194E90A4A2A}"/>
              </a:ext>
            </a:extLst>
          </p:cNvPr>
          <p:cNvSpPr/>
          <p:nvPr/>
        </p:nvSpPr>
        <p:spPr>
          <a:xfrm>
            <a:off x="2143125" y="4307840"/>
            <a:ext cx="4857115" cy="246888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ADCA7D2-004E-0ECB-CB2E-DCB47ACDD71A}"/>
              </a:ext>
            </a:extLst>
          </p:cNvPr>
          <p:cNvSpPr txBox="1"/>
          <p:nvPr/>
        </p:nvSpPr>
        <p:spPr>
          <a:xfrm>
            <a:off x="3349994" y="4399279"/>
            <a:ext cx="2370084"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　　試料採取部位</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494625" y="4483223"/>
            <a:ext cx="443884" cy="369320"/>
          </a:xfrm>
          <a:prstGeom prst="rect">
            <a:avLst/>
          </a:prstGeom>
          <a:noFill/>
        </p:spPr>
        <p:txBody>
          <a:bodyPr wrap="square" lIns="91427" tIns="45714" rIns="91427" bIns="45714" rtlCol="0">
            <a:spAutoFit/>
          </a:bodyPr>
          <a:lstStyle/>
          <a:p>
            <a:r>
              <a:rPr kumimoji="1" lang="en-US" altLang="ja-JP" dirty="0"/>
              <a:t> </a:t>
            </a:r>
            <a:endParaRPr kumimoji="1" lang="ja-JP" altLang="en-US" dirty="0"/>
          </a:p>
        </p:txBody>
      </p:sp>
      <p:sp>
        <p:nvSpPr>
          <p:cNvPr id="10" name="正方形/長方形 9"/>
          <p:cNvSpPr/>
          <p:nvPr/>
        </p:nvSpPr>
        <p:spPr>
          <a:xfrm>
            <a:off x="766619" y="5163128"/>
            <a:ext cx="7610763" cy="369320"/>
          </a:xfrm>
          <a:prstGeom prst="rect">
            <a:avLst/>
          </a:prstGeom>
        </p:spPr>
        <p:txBody>
          <a:bodyPr wrap="square" lIns="91427" tIns="45714" rIns="91427" bIns="45714">
            <a:spAutoFit/>
          </a:bodyPr>
          <a:lstStyle/>
          <a:p>
            <a:r>
              <a:rPr lang="ja-JP" altLang="en-US" dirty="0"/>
              <a:t>      </a:t>
            </a:r>
            <a:endParaRPr lang="en-US" altLang="ja-JP" sz="1400" b="1" dirty="0">
              <a:latin typeface="メイリオ" pitchFamily="50" charset="-128"/>
              <a:ea typeface="メイリオ" pitchFamily="50" charset="-128"/>
              <a:cs typeface="メイリオ" pitchFamily="50" charset="-128"/>
            </a:endParaRPr>
          </a:p>
        </p:txBody>
      </p:sp>
      <p:sp>
        <p:nvSpPr>
          <p:cNvPr id="18" name="正方形/長方形 17"/>
          <p:cNvSpPr/>
          <p:nvPr/>
        </p:nvSpPr>
        <p:spPr>
          <a:xfrm>
            <a:off x="489528" y="184727"/>
            <a:ext cx="7416799" cy="523208"/>
          </a:xfrm>
          <a:prstGeom prst="rect">
            <a:avLst/>
          </a:prstGeom>
        </p:spPr>
        <p:txBody>
          <a:bodyPr wrap="square" lIns="91427" tIns="45714" rIns="91427" bIns="45714">
            <a:spAutoFit/>
          </a:bodyPr>
          <a:lstStyle/>
          <a:p>
            <a:r>
              <a:rPr lang="ja-JP" altLang="en-US" sz="2400" b="1" dirty="0">
                <a:solidFill>
                  <a:srgbClr val="FF0000"/>
                </a:solidFill>
                <a:latin typeface="+mn-ea"/>
                <a:cs typeface="メイリオ" pitchFamily="50" charset="-128"/>
              </a:rPr>
              <a:t>　　　　</a:t>
            </a:r>
            <a:r>
              <a:rPr lang="ja-JP" altLang="en-US" sz="2800" b="1" dirty="0">
                <a:latin typeface="+mn-ea"/>
                <a:cs typeface="メイリオ" pitchFamily="50" charset="-128"/>
              </a:rPr>
              <a:t>　　</a:t>
            </a:r>
          </a:p>
        </p:txBody>
      </p:sp>
      <p:sp>
        <p:nvSpPr>
          <p:cNvPr id="22" name="テキスト ボックス 21"/>
          <p:cNvSpPr txBox="1"/>
          <p:nvPr/>
        </p:nvSpPr>
        <p:spPr>
          <a:xfrm>
            <a:off x="979056" y="1376219"/>
            <a:ext cx="1283854" cy="315797"/>
          </a:xfrm>
          <a:prstGeom prst="rect">
            <a:avLst/>
          </a:prstGeom>
          <a:noFill/>
        </p:spPr>
        <p:txBody>
          <a:bodyPr wrap="square" lIns="91427" tIns="45714" rIns="91427" bIns="45714" rtlCol="0">
            <a:spAutoFit/>
          </a:bodyPr>
          <a:lstStyle/>
          <a:p>
            <a:r>
              <a:rPr lang="ja-JP" altLang="en-US" sz="1400" b="1" dirty="0"/>
              <a:t>　　</a:t>
            </a:r>
          </a:p>
        </p:txBody>
      </p:sp>
      <p:sp>
        <p:nvSpPr>
          <p:cNvPr id="24" name="テキスト ボックス 23"/>
          <p:cNvSpPr txBox="1"/>
          <p:nvPr/>
        </p:nvSpPr>
        <p:spPr>
          <a:xfrm>
            <a:off x="4701309" y="1394692"/>
            <a:ext cx="1357746" cy="315797"/>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dirty="0">
              <a:latin typeface="メイリオ" pitchFamily="50" charset="-128"/>
              <a:ea typeface="メイリオ" pitchFamily="50" charset="-128"/>
              <a:cs typeface="メイリオ" pitchFamily="50" charset="-128"/>
            </a:endParaRPr>
          </a:p>
        </p:txBody>
      </p:sp>
      <p:sp>
        <p:nvSpPr>
          <p:cNvPr id="28" name="テキスト ボックス 27"/>
          <p:cNvSpPr txBox="1"/>
          <p:nvPr/>
        </p:nvSpPr>
        <p:spPr>
          <a:xfrm>
            <a:off x="2484582" y="3509820"/>
            <a:ext cx="1182254" cy="315797"/>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i="1" dirty="0">
              <a:latin typeface="メイリオ" pitchFamily="50" charset="-128"/>
              <a:ea typeface="メイリオ" pitchFamily="50" charset="-128"/>
              <a:cs typeface="メイリオ" pitchFamily="50" charset="-128"/>
            </a:endParaRPr>
          </a:p>
        </p:txBody>
      </p:sp>
      <p:sp>
        <p:nvSpPr>
          <p:cNvPr id="21" name="正方形/長方形 20"/>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結果　時間分解蛍光免疫測定 </a:t>
            </a:r>
          </a:p>
        </p:txBody>
      </p:sp>
      <p:sp>
        <p:nvSpPr>
          <p:cNvPr id="4" name="テキスト ボックス 3">
            <a:extLst>
              <a:ext uri="{FF2B5EF4-FFF2-40B4-BE49-F238E27FC236}">
                <a16:creationId xmlns:a16="http://schemas.microsoft.com/office/drawing/2014/main" id="{A8B3E604-D760-0F33-0FC2-A8D59A33ACF2}"/>
              </a:ext>
            </a:extLst>
          </p:cNvPr>
          <p:cNvSpPr txBox="1"/>
          <p:nvPr/>
        </p:nvSpPr>
        <p:spPr>
          <a:xfrm>
            <a:off x="378100" y="781996"/>
            <a:ext cx="8646417" cy="400110"/>
          </a:xfrm>
          <a:prstGeom prst="rect">
            <a:avLst/>
          </a:prstGeom>
          <a:noFill/>
        </p:spPr>
        <p:txBody>
          <a:bodyPr wrap="square" rtlCol="0">
            <a:spAutoFit/>
          </a:bodyPr>
          <a:lstStyle/>
          <a:p>
            <a:pPr algn="ctr"/>
            <a:r>
              <a:rPr lang="ja-JP" altLang="en-US" sz="2000" dirty="0">
                <a:solidFill>
                  <a:srgbClr val="000000"/>
                </a:solidFill>
                <a:latin typeface="メイリオ" panose="020B0604030504040204" pitchFamily="50" charset="-128"/>
                <a:ea typeface="メイリオ" panose="020B0604030504040204" pitchFamily="50" charset="-128"/>
              </a:rPr>
              <a:t>時間分解蛍光免疫測定法</a:t>
            </a:r>
            <a:r>
              <a:rPr lang="ja-JP" altLang="en-US" dirty="0">
                <a:solidFill>
                  <a:srgbClr val="000000"/>
                </a:solidFill>
                <a:latin typeface="メイリオ" panose="020B0604030504040204" pitchFamily="50" charset="-128"/>
                <a:ea typeface="メイリオ" panose="020B0604030504040204" pitchFamily="50" charset="-128"/>
              </a:rPr>
              <a:t>（</a:t>
            </a:r>
            <a:r>
              <a:rPr lang="en-US" altLang="ja-JP" dirty="0">
                <a:solidFill>
                  <a:srgbClr val="000000"/>
                </a:solidFill>
                <a:latin typeface="メイリオ" panose="020B0604030504040204" pitchFamily="50" charset="-128"/>
                <a:ea typeface="メイリオ" panose="020B0604030504040204" pitchFamily="50" charset="-128"/>
              </a:rPr>
              <a:t>Time-Resolved </a:t>
            </a:r>
            <a:r>
              <a:rPr lang="en-US" altLang="ja-JP" dirty="0" err="1">
                <a:solidFill>
                  <a:srgbClr val="000000"/>
                </a:solidFill>
                <a:latin typeface="メイリオ" panose="020B0604030504040204" pitchFamily="50" charset="-128"/>
                <a:ea typeface="メイリオ" panose="020B0604030504040204" pitchFamily="50" charset="-128"/>
              </a:rPr>
              <a:t>Fluoroimmunoassay</a:t>
            </a:r>
            <a:r>
              <a:rPr lang="en-US" altLang="ja-JP" dirty="0">
                <a:solidFill>
                  <a:srgbClr val="000000"/>
                </a:solidFill>
                <a:latin typeface="メイリオ" panose="020B0604030504040204" pitchFamily="50" charset="-128"/>
                <a:ea typeface="メイリオ" panose="020B0604030504040204" pitchFamily="50" charset="-128"/>
              </a:rPr>
              <a:t>: TR-FIA)</a:t>
            </a:r>
            <a:endParaRPr lang="en-US" altLang="ja-JP"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757809A-C1CE-5B0F-E2FF-AFF685CE09A6}"/>
              </a:ext>
            </a:extLst>
          </p:cNvPr>
          <p:cNvSpPr txBox="1"/>
          <p:nvPr/>
        </p:nvSpPr>
        <p:spPr>
          <a:xfrm>
            <a:off x="489528" y="4917859"/>
            <a:ext cx="8200826" cy="1477328"/>
          </a:xfrm>
          <a:prstGeom prst="rect">
            <a:avLst/>
          </a:prstGeom>
          <a:noFill/>
        </p:spPr>
        <p:txBody>
          <a:bodyPr wrap="square" rtlCol="0">
            <a:spAutoFit/>
          </a:bodyPr>
          <a:lstStyle/>
          <a:p>
            <a:r>
              <a:rPr lang="ja-JP" altLang="en-US" kern="50" dirty="0">
                <a:latin typeface="メイリオ" panose="020B0604030504040204" pitchFamily="50" charset="-128"/>
                <a:ea typeface="メイリオ" panose="020B0604030504040204" pitchFamily="50" charset="-128"/>
                <a:cs typeface="Century" panose="02040604050505020304" pitchFamily="18" charset="0"/>
              </a:rPr>
              <a:t>メスの筋中の </a:t>
            </a:r>
            <a:r>
              <a:rPr lang="en-US" altLang="ja-JP" kern="50" dirty="0">
                <a:latin typeface="メイリオ" panose="020B0604030504040204" pitchFamily="50" charset="-128"/>
                <a:ea typeface="メイリオ" panose="020B0604030504040204" pitchFamily="50" charset="-128"/>
                <a:cs typeface="Century" panose="02040604050505020304" pitchFamily="18" charset="0"/>
              </a:rPr>
              <a:t>Estradiol-17β, Testosterone , 11-</a:t>
            </a:r>
            <a:r>
              <a:rPr lang="en-US" altLang="ja-JP"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en-US" altLang="ja-JP"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濃度（</a:t>
            </a:r>
            <a:r>
              <a:rPr lang="en-US" altLang="ja-JP" kern="50" dirty="0" err="1">
                <a:latin typeface="メイリオ" panose="020B0604030504040204" pitchFamily="50" charset="-128"/>
                <a:ea typeface="メイリオ" panose="020B0604030504040204" pitchFamily="50" charset="-128"/>
                <a:cs typeface="Century" panose="02040604050505020304" pitchFamily="18" charset="0"/>
              </a:rPr>
              <a:t>pg</a:t>
            </a:r>
            <a:r>
              <a:rPr lang="en-US" altLang="ja-JP" kern="50" dirty="0">
                <a:latin typeface="メイリオ" panose="020B0604030504040204" pitchFamily="50" charset="-128"/>
                <a:ea typeface="メイリオ" panose="020B0604030504040204" pitchFamily="50" charset="-128"/>
                <a:cs typeface="Century" panose="02040604050505020304" pitchFamily="18" charset="0"/>
              </a:rPr>
              <a:t>/ mg </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湿重量）を時間分解蛍光免疫法により測定した。</a:t>
            </a:r>
            <a:endParaRPr lang="en-US" altLang="ja-JP" kern="50" dirty="0">
              <a:latin typeface="メイリオ" panose="020B0604030504040204" pitchFamily="50" charset="-128"/>
              <a:ea typeface="メイリオ" panose="020B0604030504040204" pitchFamily="50" charset="-128"/>
              <a:cs typeface="Century" panose="02040604050505020304" pitchFamily="18" charset="0"/>
            </a:endParaRPr>
          </a:p>
          <a:p>
            <a:r>
              <a:rPr lang="ja-JP" altLang="en-US" kern="50" dirty="0">
                <a:latin typeface="メイリオ" panose="020B0604030504040204" pitchFamily="50" charset="-128"/>
                <a:ea typeface="メイリオ" panose="020B0604030504040204" pitchFamily="50" charset="-128"/>
                <a:cs typeface="Century" panose="02040604050505020304" pitchFamily="18" charset="0"/>
              </a:rPr>
              <a:t>腹ビレ保育をせず毎日産卵している </a:t>
            </a:r>
            <a:r>
              <a:rPr lang="en-US" altLang="ja-JP" i="1" dirty="0">
                <a:latin typeface="メイリオ" panose="020B0604030504040204" pitchFamily="50" charset="-128"/>
                <a:ea typeface="メイリオ" panose="020B0604030504040204" pitchFamily="50" charset="-128"/>
              </a:rPr>
              <a:t>O. </a:t>
            </a:r>
            <a:r>
              <a:rPr lang="en-US" altLang="ja-JP" i="1" dirty="0" err="1">
                <a:latin typeface="メイリオ" panose="020B0604030504040204" pitchFamily="50" charset="-128"/>
                <a:ea typeface="メイリオ" panose="020B0604030504040204" pitchFamily="50" charset="-128"/>
              </a:rPr>
              <a:t>dopingdopinggensis</a:t>
            </a:r>
            <a:r>
              <a:rPr lang="en-US" altLang="ja-JP" i="1" dirty="0">
                <a:latin typeface="メイリオ" panose="020B0604030504040204" pitchFamily="50" charset="-128"/>
                <a:ea typeface="メイリオ" panose="020B0604030504040204" pitchFamily="50" charset="-128"/>
              </a:rPr>
              <a:t> </a:t>
            </a:r>
            <a:r>
              <a:rPr lang="ja-JP" altLang="en-US" i="1" dirty="0">
                <a:latin typeface="メイリオ" panose="020B0604030504040204" pitchFamily="50" charset="-128"/>
                <a:ea typeface="メイリオ" panose="020B0604030504040204" pitchFamily="50" charset="-128"/>
              </a:rPr>
              <a:t>のメスでは</a:t>
            </a:r>
            <a:endParaRPr lang="en-US" altLang="ja-JP" kern="50" dirty="0">
              <a:latin typeface="メイリオ" panose="020B0604030504040204" pitchFamily="50" charset="-128"/>
              <a:ea typeface="メイリオ" panose="020B0604030504040204" pitchFamily="50" charset="-128"/>
              <a:cs typeface="Century" panose="02040604050505020304" pitchFamily="18" charset="0"/>
            </a:endParaRPr>
          </a:p>
          <a:p>
            <a:r>
              <a:rPr lang="en-US" altLang="ja-JP"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en-US" altLang="ja-JP"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が検出されなかったのに対して、抱卵中の </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i="1" kern="50" dirty="0">
                <a:latin typeface="メイリオ" panose="020B0604030504040204" pitchFamily="50" charset="-128"/>
                <a:ea typeface="メイリオ" panose="020B0604030504040204" pitchFamily="50" charset="-128"/>
                <a:cs typeface="Century" panose="02040604050505020304" pitchFamily="18" charset="0"/>
              </a:rPr>
              <a:t>のメスでは筋中に</a:t>
            </a:r>
            <a:r>
              <a:rPr lang="en-US" altLang="ja-JP"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ja-JP" altLang="en-US" i="1" dirty="0">
                <a:latin typeface="メイリオ" panose="020B0604030504040204" pitchFamily="50" charset="-128"/>
                <a:ea typeface="メイリオ" panose="020B0604030504040204" pitchFamily="50" charset="-128"/>
              </a:rPr>
              <a:t>が検出された。</a:t>
            </a:r>
            <a:endParaRPr lang="en-US" altLang="ja-JP" kern="50" dirty="0">
              <a:latin typeface="メイリオ" panose="020B0604030504040204" pitchFamily="50" charset="-128"/>
              <a:ea typeface="メイリオ" panose="020B0604030504040204" pitchFamily="50" charset="-128"/>
              <a:cs typeface="Century" panose="02040604050505020304" pitchFamily="18" charset="0"/>
            </a:endParaRPr>
          </a:p>
        </p:txBody>
      </p:sp>
      <p:pic>
        <p:nvPicPr>
          <p:cNvPr id="6" name="図 5">
            <a:extLst>
              <a:ext uri="{FF2B5EF4-FFF2-40B4-BE49-F238E27FC236}">
                <a16:creationId xmlns:a16="http://schemas.microsoft.com/office/drawing/2014/main" id="{AB367C82-3A4F-2D99-DEDF-A07A6C354584}"/>
              </a:ext>
            </a:extLst>
          </p:cNvPr>
          <p:cNvPicPr>
            <a:picLocks noChangeAspect="1"/>
          </p:cNvPicPr>
          <p:nvPr/>
        </p:nvPicPr>
        <p:blipFill rotWithShape="1">
          <a:blip r:embed="rId2">
            <a:extLst>
              <a:ext uri="{28A0092B-C50C-407E-A947-70E740481C1C}">
                <a14:useLocalDpi xmlns:a14="http://schemas.microsoft.com/office/drawing/2010/main" val="0"/>
              </a:ext>
            </a:extLst>
          </a:blip>
          <a:srcRect l="33184" t="9069" r="10808" b="70174"/>
          <a:stretch/>
        </p:blipFill>
        <p:spPr>
          <a:xfrm>
            <a:off x="1132486" y="1256167"/>
            <a:ext cx="6612743" cy="3467579"/>
          </a:xfrm>
          <a:prstGeom prst="rect">
            <a:avLst/>
          </a:prstGeom>
        </p:spPr>
      </p:pic>
    </p:spTree>
    <p:extLst>
      <p:ext uri="{BB962C8B-B14F-4D97-AF65-F5344CB8AC3E}">
        <p14:creationId xmlns:p14="http://schemas.microsoft.com/office/powerpoint/2010/main" val="2364467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86155" y="5708074"/>
            <a:ext cx="8361472" cy="338542"/>
          </a:xfrm>
          <a:prstGeom prst="rect">
            <a:avLst/>
          </a:prstGeom>
        </p:spPr>
        <p:txBody>
          <a:bodyPr wrap="square" lIns="91427" tIns="45714" rIns="91427" bIns="45714">
            <a:spAutoFit/>
          </a:bodyPr>
          <a:lstStyle/>
          <a:p>
            <a:r>
              <a:rPr lang="ja-JP" altLang="en-US" sz="1600" b="1" dirty="0">
                <a:latin typeface="メイリオ" pitchFamily="50" charset="-128"/>
                <a:ea typeface="メイリオ" pitchFamily="50" charset="-128"/>
                <a:cs typeface="メイリオ" pitchFamily="50" charset="-128"/>
              </a:rPr>
              <a:t>                                 </a:t>
            </a:r>
            <a:endParaRPr lang="en-US" altLang="ja-JP" sz="1400" b="1" dirty="0">
              <a:latin typeface="メイリオ" pitchFamily="50" charset="-128"/>
              <a:ea typeface="メイリオ" pitchFamily="50" charset="-128"/>
              <a:cs typeface="メイリオ" pitchFamily="50" charset="-128"/>
            </a:endParaRPr>
          </a:p>
        </p:txBody>
      </p:sp>
      <p:sp>
        <p:nvSpPr>
          <p:cNvPr id="38" name="正方形/長方形 37"/>
          <p:cNvSpPr/>
          <p:nvPr/>
        </p:nvSpPr>
        <p:spPr>
          <a:xfrm>
            <a:off x="1727201" y="452581"/>
            <a:ext cx="6770255" cy="523208"/>
          </a:xfrm>
          <a:prstGeom prst="rect">
            <a:avLst/>
          </a:prstGeom>
        </p:spPr>
        <p:txBody>
          <a:bodyPr wrap="square" lIns="91427" tIns="45714" rIns="91427" bIns="45714">
            <a:spAutoFit/>
          </a:bodyPr>
          <a:lstStyle/>
          <a:p>
            <a:r>
              <a:rPr lang="ja-JP" altLang="en-US" sz="2800" dirty="0">
                <a:latin typeface="+mn-ea"/>
              </a:rPr>
              <a:t>　　　</a:t>
            </a:r>
            <a:endParaRPr lang="ja-JP" altLang="en-US" sz="2800" b="1" dirty="0">
              <a:latin typeface="メイリオ" pitchFamily="50" charset="-128"/>
              <a:ea typeface="メイリオ" pitchFamily="50" charset="-128"/>
              <a:cs typeface="メイリオ" pitchFamily="50" charset="-128"/>
            </a:endParaRPr>
          </a:p>
        </p:txBody>
      </p:sp>
      <p:sp>
        <p:nvSpPr>
          <p:cNvPr id="16" name="正方形/長方形 15"/>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結果　組織解析</a:t>
            </a:r>
          </a:p>
        </p:txBody>
      </p:sp>
      <p:sp>
        <p:nvSpPr>
          <p:cNvPr id="2" name="テキスト ボックス 1">
            <a:extLst>
              <a:ext uri="{FF2B5EF4-FFF2-40B4-BE49-F238E27FC236}">
                <a16:creationId xmlns:a16="http://schemas.microsoft.com/office/drawing/2014/main" id="{D9CAF1EB-58C1-E2C5-C7E7-16BA9AB0F3AD}"/>
              </a:ext>
            </a:extLst>
          </p:cNvPr>
          <p:cNvSpPr txBox="1"/>
          <p:nvPr/>
        </p:nvSpPr>
        <p:spPr>
          <a:xfrm>
            <a:off x="242204" y="5845179"/>
            <a:ext cx="8786049" cy="923330"/>
          </a:xfrm>
          <a:prstGeom prst="rect">
            <a:avLst/>
          </a:prstGeom>
          <a:noFill/>
        </p:spPr>
        <p:txBody>
          <a:bodyPr wrap="square" rtlCol="0">
            <a:spAutoFit/>
          </a:bodyPr>
          <a:lstStyle/>
          <a:p>
            <a:r>
              <a:rPr lang="ja-JP" altLang="en-US" kern="50" dirty="0">
                <a:latin typeface="メイリオ" panose="020B0604030504040204" pitchFamily="50" charset="-128"/>
                <a:ea typeface="メイリオ" panose="020B0604030504040204" pitchFamily="50" charset="-128"/>
                <a:cs typeface="Century" panose="02040604050505020304" pitchFamily="18" charset="0"/>
              </a:rPr>
              <a:t>腹ビレ保育する </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i="1" kern="50" dirty="0">
                <a:latin typeface="メイリオ" panose="020B0604030504040204" pitchFamily="50" charset="-128"/>
                <a:ea typeface="メイリオ" panose="020B0604030504040204" pitchFamily="50" charset="-128"/>
                <a:cs typeface="Century" panose="02040604050505020304" pitchFamily="18" charset="0"/>
              </a:rPr>
              <a:t>のメスは</a:t>
            </a:r>
            <a:r>
              <a:rPr lang="ja-JP" altLang="en-US" kern="50" dirty="0">
                <a:latin typeface="メイリオ" panose="020B0604030504040204" pitchFamily="50" charset="-128"/>
                <a:ea typeface="メイリオ" panose="020B0604030504040204" pitchFamily="50" charset="-128"/>
                <a:cs typeface="Century" panose="02040604050505020304" pitchFamily="18" charset="0"/>
              </a:rPr>
              <a:t>卵の脱落防止に有利な長く肥厚した腹ビレを有する。抱卵中は卵巣内に成熟した卵がなく、また付着糸と連結したプラグが輸卵管後端の腹腔内に形成されて卵の脱落を防止する。</a:t>
            </a:r>
            <a:endParaRPr lang="en-US" altLang="ja-JP" kern="50" dirty="0">
              <a:latin typeface="メイリオ" panose="020B0604030504040204" pitchFamily="50" charset="-128"/>
              <a:ea typeface="メイリオ" panose="020B0604030504040204" pitchFamily="50" charset="-128"/>
              <a:cs typeface="Century" panose="02040604050505020304" pitchFamily="18" charset="0"/>
            </a:endParaRPr>
          </a:p>
        </p:txBody>
      </p:sp>
      <p:grpSp>
        <p:nvGrpSpPr>
          <p:cNvPr id="37" name="グループ化 36">
            <a:extLst>
              <a:ext uri="{FF2B5EF4-FFF2-40B4-BE49-F238E27FC236}">
                <a16:creationId xmlns:a16="http://schemas.microsoft.com/office/drawing/2014/main" id="{A9D9AC78-17C9-5B44-AB8B-D67F53FCDAFF}"/>
              </a:ext>
            </a:extLst>
          </p:cNvPr>
          <p:cNvGrpSpPr/>
          <p:nvPr/>
        </p:nvGrpSpPr>
        <p:grpSpPr>
          <a:xfrm>
            <a:off x="282590" y="712652"/>
            <a:ext cx="8391114" cy="5023231"/>
            <a:chOff x="282590" y="712652"/>
            <a:chExt cx="8391114" cy="5023231"/>
          </a:xfrm>
        </p:grpSpPr>
        <p:sp>
          <p:nvSpPr>
            <p:cNvPr id="19" name="テキスト ボックス 18"/>
            <p:cNvSpPr txBox="1"/>
            <p:nvPr/>
          </p:nvSpPr>
          <p:spPr>
            <a:xfrm flipH="1">
              <a:off x="1745669" y="2927928"/>
              <a:ext cx="2115130" cy="307764"/>
            </a:xfrm>
            <a:prstGeom prst="rect">
              <a:avLst/>
            </a:prstGeom>
            <a:noFill/>
          </p:spPr>
          <p:txBody>
            <a:bodyPr wrap="square" lIns="91427" tIns="45714" rIns="91427" bIns="45714" rtlCol="0">
              <a:spAutoFit/>
            </a:bodyPr>
            <a:lstStyle/>
            <a:p>
              <a:r>
                <a:rPr lang="ja-JP" altLang="en-US" sz="1400" dirty="0">
                  <a:solidFill>
                    <a:schemeClr val="bg1"/>
                  </a:solidFill>
                </a:rPr>
                <a:t>　　　　　</a:t>
              </a:r>
              <a:r>
                <a:rPr lang="ja-JP" altLang="en-US" sz="1400" b="1" dirty="0">
                  <a:solidFill>
                    <a:schemeClr val="bg1"/>
                  </a:solidFill>
                  <a:latin typeface="メイリオ" pitchFamily="50" charset="-128"/>
                  <a:ea typeface="メイリオ" pitchFamily="50" charset="-128"/>
                  <a:cs typeface="メイリオ" pitchFamily="50" charset="-128"/>
                </a:rPr>
                <a:t>田辺（健常）</a:t>
              </a:r>
            </a:p>
          </p:txBody>
        </p:sp>
        <p:sp>
          <p:nvSpPr>
            <p:cNvPr id="20" name="テキスト ボックス 19"/>
            <p:cNvSpPr txBox="1"/>
            <p:nvPr/>
          </p:nvSpPr>
          <p:spPr>
            <a:xfrm>
              <a:off x="5634183" y="2900219"/>
              <a:ext cx="1699491" cy="315797"/>
            </a:xfrm>
            <a:prstGeom prst="rect">
              <a:avLst/>
            </a:prstGeom>
            <a:noFill/>
          </p:spPr>
          <p:txBody>
            <a:bodyPr wrap="square" lIns="91427" tIns="45714" rIns="91427" bIns="45714" rtlCol="0">
              <a:spAutoFit/>
            </a:bodyPr>
            <a:lstStyle/>
            <a:p>
              <a:r>
                <a:rPr lang="ja-JP" altLang="en-US" sz="1400" b="1" dirty="0">
                  <a:solidFill>
                    <a:schemeClr val="bg1"/>
                  </a:solidFill>
                  <a:latin typeface="メイリオ" pitchFamily="50" charset="-128"/>
                  <a:ea typeface="メイリオ" pitchFamily="50" charset="-128"/>
                  <a:cs typeface="メイリオ" pitchFamily="50" charset="-128"/>
                </a:rPr>
                <a:t>田辺（弯曲）</a:t>
              </a:r>
            </a:p>
          </p:txBody>
        </p:sp>
        <p:sp>
          <p:nvSpPr>
            <p:cNvPr id="21" name="テキスト ボックス 20"/>
            <p:cNvSpPr txBox="1"/>
            <p:nvPr/>
          </p:nvSpPr>
          <p:spPr>
            <a:xfrm>
              <a:off x="2022764" y="5394037"/>
              <a:ext cx="1754909" cy="315797"/>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fu</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22" name="テキスト ボックス 21"/>
            <p:cNvSpPr txBox="1"/>
            <p:nvPr/>
          </p:nvSpPr>
          <p:spPr>
            <a:xfrm>
              <a:off x="5495637" y="5384801"/>
              <a:ext cx="1385455" cy="307764"/>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a:t>
              </a:r>
              <a:r>
                <a:rPr lang="en-US" altLang="ja-JP" sz="1400" b="1" i="1" dirty="0" err="1">
                  <a:solidFill>
                    <a:schemeClr val="bg1"/>
                  </a:solidFill>
                  <a:latin typeface="メイリオ" pitchFamily="50" charset="-128"/>
                  <a:ea typeface="メイリオ" pitchFamily="50" charset="-128"/>
                  <a:cs typeface="メイリオ" pitchFamily="50" charset="-128"/>
                </a:rPr>
                <a:t>wy</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6" name="テキスト ボックス 5">
              <a:extLst>
                <a:ext uri="{FF2B5EF4-FFF2-40B4-BE49-F238E27FC236}">
                  <a16:creationId xmlns:a16="http://schemas.microsoft.com/office/drawing/2014/main" id="{400EC268-7E36-0022-1DA9-B1141A9383E5}"/>
                </a:ext>
              </a:extLst>
            </p:cNvPr>
            <p:cNvSpPr txBox="1"/>
            <p:nvPr/>
          </p:nvSpPr>
          <p:spPr>
            <a:xfrm>
              <a:off x="4657611" y="1081984"/>
              <a:ext cx="4006815"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長く肥厚した腹ビレ（黄矢印）</a:t>
              </a:r>
              <a:endParaRPr lang="ja-JP" altLang="en-US" sz="1600" dirty="0"/>
            </a:p>
          </p:txBody>
        </p:sp>
        <p:sp>
          <p:nvSpPr>
            <p:cNvPr id="10" name="テキスト ボックス 9">
              <a:extLst>
                <a:ext uri="{FF2B5EF4-FFF2-40B4-BE49-F238E27FC236}">
                  <a16:creationId xmlns:a16="http://schemas.microsoft.com/office/drawing/2014/main" id="{CD89E20C-B6AA-9F36-5642-C126DC0F93AF}"/>
                </a:ext>
              </a:extLst>
            </p:cNvPr>
            <p:cNvSpPr txBox="1"/>
            <p:nvPr/>
          </p:nvSpPr>
          <p:spPr>
            <a:xfrm>
              <a:off x="4657611" y="3441838"/>
              <a:ext cx="340343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腹腔内のプラグ構造（黄矢印）</a:t>
              </a:r>
              <a:endParaRPr lang="ja-JP" altLang="en-US" sz="1600" dirty="0"/>
            </a:p>
          </p:txBody>
        </p:sp>
        <p:sp>
          <p:nvSpPr>
            <p:cNvPr id="12" name="テキスト ボックス 11">
              <a:extLst>
                <a:ext uri="{FF2B5EF4-FFF2-40B4-BE49-F238E27FC236}">
                  <a16:creationId xmlns:a16="http://schemas.microsoft.com/office/drawing/2014/main" id="{C34B471C-DDE7-F329-9574-9BF111D0731F}"/>
                </a:ext>
              </a:extLst>
            </p:cNvPr>
            <p:cNvSpPr txBox="1"/>
            <p:nvPr/>
          </p:nvSpPr>
          <p:spPr>
            <a:xfrm>
              <a:off x="282590" y="712652"/>
              <a:ext cx="3089237" cy="369332"/>
            </a:xfrm>
            <a:prstGeom prst="rect">
              <a:avLst/>
            </a:prstGeom>
            <a:noFill/>
          </p:spPr>
          <p:txBody>
            <a:bodyPr wrap="square">
              <a:spAutoFit/>
            </a:bodyPr>
            <a:lstStyle/>
            <a:p>
              <a:pPr algn="ctr"/>
              <a:r>
                <a:rPr lang="en-US" altLang="ja-JP" sz="1800" b="1" dirty="0">
                  <a:latin typeface="メイリオ" panose="020B0604030504040204" pitchFamily="50" charset="-128"/>
                  <a:ea typeface="メイリオ" panose="020B0604030504040204" pitchFamily="50" charset="-128"/>
                </a:rPr>
                <a:t> </a:t>
              </a: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dopingdopinggensis</a:t>
              </a:r>
              <a:endParaRPr lang="ja-JP" altLang="en-US" b="1" dirty="0">
                <a:latin typeface="メイリオ" panose="020B0604030504040204" pitchFamily="50" charset="-128"/>
                <a:ea typeface="メイリオ" panose="020B0604030504040204" pitchFamily="50" charset="-128"/>
              </a:endParaRPr>
            </a:p>
          </p:txBody>
        </p:sp>
        <p:grpSp>
          <p:nvGrpSpPr>
            <p:cNvPr id="33" name="グループ化 32">
              <a:extLst>
                <a:ext uri="{FF2B5EF4-FFF2-40B4-BE49-F238E27FC236}">
                  <a16:creationId xmlns:a16="http://schemas.microsoft.com/office/drawing/2014/main" id="{79063326-5FFB-22F8-4822-221AF3056906}"/>
                </a:ext>
              </a:extLst>
            </p:cNvPr>
            <p:cNvGrpSpPr/>
            <p:nvPr/>
          </p:nvGrpSpPr>
          <p:grpSpPr>
            <a:xfrm>
              <a:off x="486155" y="1374282"/>
              <a:ext cx="8187549" cy="1997031"/>
              <a:chOff x="486155" y="1692061"/>
              <a:chExt cx="8187549" cy="1997031"/>
            </a:xfrm>
          </p:grpSpPr>
          <p:grpSp>
            <p:nvGrpSpPr>
              <p:cNvPr id="28" name="グループ化 27">
                <a:extLst>
                  <a:ext uri="{FF2B5EF4-FFF2-40B4-BE49-F238E27FC236}">
                    <a16:creationId xmlns:a16="http://schemas.microsoft.com/office/drawing/2014/main" id="{AD14B129-F309-F51D-2645-FA692E234A64}"/>
                  </a:ext>
                </a:extLst>
              </p:cNvPr>
              <p:cNvGrpSpPr/>
              <p:nvPr/>
            </p:nvGrpSpPr>
            <p:grpSpPr>
              <a:xfrm>
                <a:off x="3248576" y="1692061"/>
                <a:ext cx="2662708" cy="1997031"/>
                <a:chOff x="3248576" y="1692061"/>
                <a:chExt cx="2662708" cy="1997031"/>
              </a:xfrm>
            </p:grpSpPr>
            <p:pic>
              <p:nvPicPr>
                <p:cNvPr id="4" name="図 3">
                  <a:extLst>
                    <a:ext uri="{FF2B5EF4-FFF2-40B4-BE49-F238E27FC236}">
                      <a16:creationId xmlns:a16="http://schemas.microsoft.com/office/drawing/2014/main" id="{DB53DB2A-E422-ACA2-8468-512DAC99BCF3}"/>
                    </a:ext>
                  </a:extLst>
                </p:cNvPr>
                <p:cNvPicPr>
                  <a:picLocks noChangeAspect="1"/>
                </p:cNvPicPr>
                <p:nvPr/>
              </p:nvPicPr>
              <p:blipFill>
                <a:blip r:embed="rId2"/>
                <a:stretch>
                  <a:fillRect/>
                </a:stretch>
              </p:blipFill>
              <p:spPr>
                <a:xfrm>
                  <a:off x="3248576" y="1692061"/>
                  <a:ext cx="2662708" cy="1997031"/>
                </a:xfrm>
                <a:prstGeom prst="rect">
                  <a:avLst/>
                </a:prstGeom>
              </p:spPr>
            </p:pic>
            <p:sp>
              <p:nvSpPr>
                <p:cNvPr id="15" name="矢印: 右 14">
                  <a:extLst>
                    <a:ext uri="{FF2B5EF4-FFF2-40B4-BE49-F238E27FC236}">
                      <a16:creationId xmlns:a16="http://schemas.microsoft.com/office/drawing/2014/main" id="{819DC57B-AEC6-9670-BB11-41CA31E70FCE}"/>
                    </a:ext>
                  </a:extLst>
                </p:cNvPr>
                <p:cNvSpPr/>
                <p:nvPr/>
              </p:nvSpPr>
              <p:spPr>
                <a:xfrm rot="19437699">
                  <a:off x="4261135" y="3127781"/>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29" name="グループ化 28">
                <a:extLst>
                  <a:ext uri="{FF2B5EF4-FFF2-40B4-BE49-F238E27FC236}">
                    <a16:creationId xmlns:a16="http://schemas.microsoft.com/office/drawing/2014/main" id="{014F8FA3-5629-C1DF-20FB-F46F462680EC}"/>
                  </a:ext>
                </a:extLst>
              </p:cNvPr>
              <p:cNvGrpSpPr/>
              <p:nvPr/>
            </p:nvGrpSpPr>
            <p:grpSpPr>
              <a:xfrm>
                <a:off x="6010996" y="1692061"/>
                <a:ext cx="2662708" cy="1997031"/>
                <a:chOff x="6010996" y="1692061"/>
                <a:chExt cx="2662708" cy="1997031"/>
              </a:xfrm>
            </p:grpSpPr>
            <p:pic>
              <p:nvPicPr>
                <p:cNvPr id="5" name="図 4">
                  <a:extLst>
                    <a:ext uri="{FF2B5EF4-FFF2-40B4-BE49-F238E27FC236}">
                      <a16:creationId xmlns:a16="http://schemas.microsoft.com/office/drawing/2014/main" id="{09963CE8-B36D-1790-34B5-8244892319C4}"/>
                    </a:ext>
                  </a:extLst>
                </p:cNvPr>
                <p:cNvPicPr>
                  <a:picLocks noChangeAspect="1"/>
                </p:cNvPicPr>
                <p:nvPr/>
              </p:nvPicPr>
              <p:blipFill>
                <a:blip r:embed="rId3"/>
                <a:stretch>
                  <a:fillRect/>
                </a:stretch>
              </p:blipFill>
              <p:spPr>
                <a:xfrm>
                  <a:off x="6010996" y="1692061"/>
                  <a:ext cx="2662708" cy="1997031"/>
                </a:xfrm>
                <a:prstGeom prst="rect">
                  <a:avLst/>
                </a:prstGeom>
              </p:spPr>
            </p:pic>
            <p:sp>
              <p:nvSpPr>
                <p:cNvPr id="17" name="矢印: 右 16">
                  <a:extLst>
                    <a:ext uri="{FF2B5EF4-FFF2-40B4-BE49-F238E27FC236}">
                      <a16:creationId xmlns:a16="http://schemas.microsoft.com/office/drawing/2014/main" id="{3B98F393-BC25-7679-9139-7CAF4607EE09}"/>
                    </a:ext>
                  </a:extLst>
                </p:cNvPr>
                <p:cNvSpPr/>
                <p:nvPr/>
              </p:nvSpPr>
              <p:spPr>
                <a:xfrm rot="19437699">
                  <a:off x="7109999" y="3125191"/>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30" name="グループ化 29">
                <a:extLst>
                  <a:ext uri="{FF2B5EF4-FFF2-40B4-BE49-F238E27FC236}">
                    <a16:creationId xmlns:a16="http://schemas.microsoft.com/office/drawing/2014/main" id="{D898A12F-1DFF-AB25-9EA1-3B605AC0C34E}"/>
                  </a:ext>
                </a:extLst>
              </p:cNvPr>
              <p:cNvGrpSpPr/>
              <p:nvPr/>
            </p:nvGrpSpPr>
            <p:grpSpPr>
              <a:xfrm>
                <a:off x="486155" y="1692061"/>
                <a:ext cx="2662708" cy="1997031"/>
                <a:chOff x="486155" y="1692061"/>
                <a:chExt cx="2662708" cy="1997031"/>
              </a:xfrm>
            </p:grpSpPr>
            <p:pic>
              <p:nvPicPr>
                <p:cNvPr id="3" name="図 2">
                  <a:extLst>
                    <a:ext uri="{FF2B5EF4-FFF2-40B4-BE49-F238E27FC236}">
                      <a16:creationId xmlns:a16="http://schemas.microsoft.com/office/drawing/2014/main" id="{4B08CAFC-C3AF-FCA4-1020-8338270B75D3}"/>
                    </a:ext>
                  </a:extLst>
                </p:cNvPr>
                <p:cNvPicPr>
                  <a:picLocks noChangeAspect="1"/>
                </p:cNvPicPr>
                <p:nvPr/>
              </p:nvPicPr>
              <p:blipFill>
                <a:blip r:embed="rId4"/>
                <a:stretch>
                  <a:fillRect/>
                </a:stretch>
              </p:blipFill>
              <p:spPr>
                <a:xfrm>
                  <a:off x="486155" y="1692061"/>
                  <a:ext cx="2662708" cy="1997031"/>
                </a:xfrm>
                <a:prstGeom prst="rect">
                  <a:avLst/>
                </a:prstGeom>
              </p:spPr>
            </p:pic>
            <p:sp>
              <p:nvSpPr>
                <p:cNvPr id="18" name="矢印: 右 17">
                  <a:extLst>
                    <a:ext uri="{FF2B5EF4-FFF2-40B4-BE49-F238E27FC236}">
                      <a16:creationId xmlns:a16="http://schemas.microsoft.com/office/drawing/2014/main" id="{BD563162-28B4-51ED-BDBC-29E7D8736728}"/>
                    </a:ext>
                  </a:extLst>
                </p:cNvPr>
                <p:cNvSpPr/>
                <p:nvPr/>
              </p:nvSpPr>
              <p:spPr>
                <a:xfrm rot="19437699">
                  <a:off x="1672536" y="2985038"/>
                  <a:ext cx="337625" cy="309887"/>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sp>
          <p:nvSpPr>
            <p:cNvPr id="11" name="テキスト ボックス 10">
              <a:extLst>
                <a:ext uri="{FF2B5EF4-FFF2-40B4-BE49-F238E27FC236}">
                  <a16:creationId xmlns:a16="http://schemas.microsoft.com/office/drawing/2014/main" id="{EAB8D616-BC0F-2535-5570-3118AAA8118A}"/>
                </a:ext>
              </a:extLst>
            </p:cNvPr>
            <p:cNvSpPr txBox="1"/>
            <p:nvPr/>
          </p:nvSpPr>
          <p:spPr>
            <a:xfrm>
              <a:off x="4080726" y="712652"/>
              <a:ext cx="1471424"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eversi</a:t>
              </a:r>
              <a:endParaRPr lang="ja-JP" altLang="en-US" b="1"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1A9E5233-910E-6E7D-697B-5A49E7D6B5F3}"/>
                </a:ext>
              </a:extLst>
            </p:cNvPr>
            <p:cNvSpPr txBox="1"/>
            <p:nvPr/>
          </p:nvSpPr>
          <p:spPr>
            <a:xfrm>
              <a:off x="6382326" y="712652"/>
              <a:ext cx="2115130"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grpSp>
          <p:nvGrpSpPr>
            <p:cNvPr id="34" name="グループ化 33">
              <a:extLst>
                <a:ext uri="{FF2B5EF4-FFF2-40B4-BE49-F238E27FC236}">
                  <a16:creationId xmlns:a16="http://schemas.microsoft.com/office/drawing/2014/main" id="{D530528D-D759-916D-4C48-1CEEA60EC3F3}"/>
                </a:ext>
              </a:extLst>
            </p:cNvPr>
            <p:cNvGrpSpPr/>
            <p:nvPr/>
          </p:nvGrpSpPr>
          <p:grpSpPr>
            <a:xfrm>
              <a:off x="486155" y="3738852"/>
              <a:ext cx="8187549" cy="1997031"/>
              <a:chOff x="486155" y="4084917"/>
              <a:chExt cx="8187549" cy="1997031"/>
            </a:xfrm>
          </p:grpSpPr>
          <p:pic>
            <p:nvPicPr>
              <p:cNvPr id="7" name="図 6">
                <a:extLst>
                  <a:ext uri="{FF2B5EF4-FFF2-40B4-BE49-F238E27FC236}">
                    <a16:creationId xmlns:a16="http://schemas.microsoft.com/office/drawing/2014/main" id="{884FA73A-A411-123D-6495-740038F93088}"/>
                  </a:ext>
                </a:extLst>
              </p:cNvPr>
              <p:cNvPicPr>
                <a:picLocks noChangeAspect="1"/>
              </p:cNvPicPr>
              <p:nvPr/>
            </p:nvPicPr>
            <p:blipFill>
              <a:blip r:embed="rId5"/>
              <a:stretch>
                <a:fillRect/>
              </a:stretch>
            </p:blipFill>
            <p:spPr>
              <a:xfrm>
                <a:off x="486155" y="4084917"/>
                <a:ext cx="2662708" cy="1997031"/>
              </a:xfrm>
              <a:prstGeom prst="rect">
                <a:avLst/>
              </a:prstGeom>
            </p:spPr>
          </p:pic>
          <p:grpSp>
            <p:nvGrpSpPr>
              <p:cNvPr id="32" name="グループ化 31">
                <a:extLst>
                  <a:ext uri="{FF2B5EF4-FFF2-40B4-BE49-F238E27FC236}">
                    <a16:creationId xmlns:a16="http://schemas.microsoft.com/office/drawing/2014/main" id="{654F3F98-3FFA-CC8E-451D-1DFE28434A53}"/>
                  </a:ext>
                </a:extLst>
              </p:cNvPr>
              <p:cNvGrpSpPr/>
              <p:nvPr/>
            </p:nvGrpSpPr>
            <p:grpSpPr>
              <a:xfrm>
                <a:off x="6010996" y="4084917"/>
                <a:ext cx="2662708" cy="1997031"/>
                <a:chOff x="6010996" y="4084917"/>
                <a:chExt cx="2662708" cy="1997031"/>
              </a:xfrm>
            </p:grpSpPr>
            <p:pic>
              <p:nvPicPr>
                <p:cNvPr id="9" name="図 8">
                  <a:extLst>
                    <a:ext uri="{FF2B5EF4-FFF2-40B4-BE49-F238E27FC236}">
                      <a16:creationId xmlns:a16="http://schemas.microsoft.com/office/drawing/2014/main" id="{602D4A2E-60EA-BEA1-1828-2250A18C1EFC}"/>
                    </a:ext>
                  </a:extLst>
                </p:cNvPr>
                <p:cNvPicPr>
                  <a:picLocks noChangeAspect="1"/>
                </p:cNvPicPr>
                <p:nvPr/>
              </p:nvPicPr>
              <p:blipFill>
                <a:blip r:embed="rId6"/>
                <a:stretch>
                  <a:fillRect/>
                </a:stretch>
              </p:blipFill>
              <p:spPr>
                <a:xfrm>
                  <a:off x="6010996" y="4084917"/>
                  <a:ext cx="2662708" cy="1997031"/>
                </a:xfrm>
                <a:prstGeom prst="rect">
                  <a:avLst/>
                </a:prstGeom>
              </p:spPr>
            </p:pic>
            <p:sp>
              <p:nvSpPr>
                <p:cNvPr id="14" name="矢印: 右 13">
                  <a:extLst>
                    <a:ext uri="{FF2B5EF4-FFF2-40B4-BE49-F238E27FC236}">
                      <a16:creationId xmlns:a16="http://schemas.microsoft.com/office/drawing/2014/main" id="{2B462001-61BA-ECF5-20EB-2D9C6887BA08}"/>
                    </a:ext>
                  </a:extLst>
                </p:cNvPr>
                <p:cNvSpPr/>
                <p:nvPr/>
              </p:nvSpPr>
              <p:spPr>
                <a:xfrm rot="17177231">
                  <a:off x="6503303" y="4803101"/>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31" name="グループ化 30">
                <a:extLst>
                  <a:ext uri="{FF2B5EF4-FFF2-40B4-BE49-F238E27FC236}">
                    <a16:creationId xmlns:a16="http://schemas.microsoft.com/office/drawing/2014/main" id="{E07D7CC3-834C-6D69-C348-CB35347BAE2F}"/>
                  </a:ext>
                </a:extLst>
              </p:cNvPr>
              <p:cNvGrpSpPr/>
              <p:nvPr/>
            </p:nvGrpSpPr>
            <p:grpSpPr>
              <a:xfrm>
                <a:off x="3248576" y="4084917"/>
                <a:ext cx="2662708" cy="1997031"/>
                <a:chOff x="3248576" y="4084917"/>
                <a:chExt cx="2662708" cy="1997031"/>
              </a:xfrm>
            </p:grpSpPr>
            <p:pic>
              <p:nvPicPr>
                <p:cNvPr id="8" name="図 7">
                  <a:extLst>
                    <a:ext uri="{FF2B5EF4-FFF2-40B4-BE49-F238E27FC236}">
                      <a16:creationId xmlns:a16="http://schemas.microsoft.com/office/drawing/2014/main" id="{4BE5D07B-8525-DC32-6AF3-EB0303F05805}"/>
                    </a:ext>
                  </a:extLst>
                </p:cNvPr>
                <p:cNvPicPr>
                  <a:picLocks noChangeAspect="1"/>
                </p:cNvPicPr>
                <p:nvPr/>
              </p:nvPicPr>
              <p:blipFill>
                <a:blip r:embed="rId7"/>
                <a:stretch>
                  <a:fillRect/>
                </a:stretch>
              </p:blipFill>
              <p:spPr>
                <a:xfrm>
                  <a:off x="3248576" y="4084917"/>
                  <a:ext cx="2662708" cy="1997031"/>
                </a:xfrm>
                <a:prstGeom prst="rect">
                  <a:avLst/>
                </a:prstGeom>
              </p:spPr>
            </p:pic>
            <p:sp>
              <p:nvSpPr>
                <p:cNvPr id="25" name="矢印: 右 24">
                  <a:extLst>
                    <a:ext uri="{FF2B5EF4-FFF2-40B4-BE49-F238E27FC236}">
                      <a16:creationId xmlns:a16="http://schemas.microsoft.com/office/drawing/2014/main" id="{57519142-1EB9-BA32-411F-4E070460FD28}"/>
                    </a:ext>
                  </a:extLst>
                </p:cNvPr>
                <p:cNvSpPr/>
                <p:nvPr/>
              </p:nvSpPr>
              <p:spPr>
                <a:xfrm rot="17177231">
                  <a:off x="3911573" y="4672804"/>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sp>
          <p:nvSpPr>
            <p:cNvPr id="35" name="矢印: 右 34">
              <a:extLst>
                <a:ext uri="{FF2B5EF4-FFF2-40B4-BE49-F238E27FC236}">
                  <a16:creationId xmlns:a16="http://schemas.microsoft.com/office/drawing/2014/main" id="{B1367C61-A9FE-6E9D-3093-5AACA9085878}"/>
                </a:ext>
              </a:extLst>
            </p:cNvPr>
            <p:cNvSpPr/>
            <p:nvPr/>
          </p:nvSpPr>
          <p:spPr>
            <a:xfrm rot="7810004">
              <a:off x="1431107" y="3577221"/>
              <a:ext cx="337625" cy="309887"/>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テキスト ボックス 35">
              <a:extLst>
                <a:ext uri="{FF2B5EF4-FFF2-40B4-BE49-F238E27FC236}">
                  <a16:creationId xmlns:a16="http://schemas.microsoft.com/office/drawing/2014/main" id="{70C12C77-6A4A-6386-65F4-116977DCCE8F}"/>
                </a:ext>
              </a:extLst>
            </p:cNvPr>
            <p:cNvSpPr txBox="1"/>
            <p:nvPr/>
          </p:nvSpPr>
          <p:spPr>
            <a:xfrm>
              <a:off x="1728604" y="3418745"/>
              <a:ext cx="2929007" cy="276999"/>
            </a:xfrm>
            <a:prstGeom prst="rect">
              <a:avLst/>
            </a:prstGeom>
            <a:noFill/>
          </p:spPr>
          <p:txBody>
            <a:bodyPr wrap="none" rtlCol="0">
              <a:spAutoFit/>
            </a:bodyPr>
            <a:lstStyle/>
            <a:p>
              <a:r>
                <a:rPr kumimoji="1" lang="ja-JP" altLang="en-US" sz="1200" dirty="0"/>
                <a:t>成熟した卵（卵黄がエオジンで赤染される）</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86155" y="5708074"/>
            <a:ext cx="8361472" cy="338542"/>
          </a:xfrm>
          <a:prstGeom prst="rect">
            <a:avLst/>
          </a:prstGeom>
        </p:spPr>
        <p:txBody>
          <a:bodyPr wrap="square" lIns="91427" tIns="45714" rIns="91427" bIns="45714">
            <a:spAutoFit/>
          </a:bodyPr>
          <a:lstStyle/>
          <a:p>
            <a:r>
              <a:rPr lang="ja-JP" altLang="en-US" sz="1600" b="1" dirty="0">
                <a:latin typeface="メイリオ" pitchFamily="50" charset="-128"/>
                <a:ea typeface="メイリオ" pitchFamily="50" charset="-128"/>
                <a:cs typeface="メイリオ" pitchFamily="50" charset="-128"/>
              </a:rPr>
              <a:t>                                 </a:t>
            </a:r>
            <a:endParaRPr lang="en-US" altLang="ja-JP" sz="1400" b="1" dirty="0">
              <a:latin typeface="メイリオ" pitchFamily="50" charset="-128"/>
              <a:ea typeface="メイリオ" pitchFamily="50" charset="-128"/>
              <a:cs typeface="メイリオ" pitchFamily="50" charset="-128"/>
            </a:endParaRPr>
          </a:p>
        </p:txBody>
      </p:sp>
      <p:sp>
        <p:nvSpPr>
          <p:cNvPr id="16" name="正方形/長方形 15"/>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結果　免疫組織化学染色 ①</a:t>
            </a:r>
          </a:p>
        </p:txBody>
      </p:sp>
      <p:sp>
        <p:nvSpPr>
          <p:cNvPr id="19" name="テキスト ボックス 18"/>
          <p:cNvSpPr txBox="1"/>
          <p:nvPr/>
        </p:nvSpPr>
        <p:spPr>
          <a:xfrm flipH="1">
            <a:off x="1745669" y="2927928"/>
            <a:ext cx="2115130" cy="307764"/>
          </a:xfrm>
          <a:prstGeom prst="rect">
            <a:avLst/>
          </a:prstGeom>
          <a:noFill/>
        </p:spPr>
        <p:txBody>
          <a:bodyPr wrap="square" lIns="91427" tIns="45714" rIns="91427" bIns="45714" rtlCol="0">
            <a:spAutoFit/>
          </a:bodyPr>
          <a:lstStyle/>
          <a:p>
            <a:r>
              <a:rPr lang="ja-JP" altLang="en-US" sz="1400" dirty="0">
                <a:solidFill>
                  <a:schemeClr val="bg1"/>
                </a:solidFill>
              </a:rPr>
              <a:t>　　　　　</a:t>
            </a:r>
            <a:r>
              <a:rPr lang="ja-JP" altLang="en-US" sz="1400" b="1" dirty="0">
                <a:solidFill>
                  <a:schemeClr val="bg1"/>
                </a:solidFill>
                <a:latin typeface="メイリオ" pitchFamily="50" charset="-128"/>
                <a:ea typeface="メイリオ" pitchFamily="50" charset="-128"/>
                <a:cs typeface="メイリオ" pitchFamily="50" charset="-128"/>
              </a:rPr>
              <a:t>田辺（健常）</a:t>
            </a:r>
          </a:p>
        </p:txBody>
      </p:sp>
      <p:sp>
        <p:nvSpPr>
          <p:cNvPr id="20" name="テキスト ボックス 19"/>
          <p:cNvSpPr txBox="1"/>
          <p:nvPr/>
        </p:nvSpPr>
        <p:spPr>
          <a:xfrm>
            <a:off x="5634183" y="2900219"/>
            <a:ext cx="1699491" cy="315797"/>
          </a:xfrm>
          <a:prstGeom prst="rect">
            <a:avLst/>
          </a:prstGeom>
          <a:noFill/>
        </p:spPr>
        <p:txBody>
          <a:bodyPr wrap="square" lIns="91427" tIns="45714" rIns="91427" bIns="45714" rtlCol="0">
            <a:spAutoFit/>
          </a:bodyPr>
          <a:lstStyle/>
          <a:p>
            <a:r>
              <a:rPr lang="ja-JP" altLang="en-US" sz="1400" b="1" dirty="0">
                <a:solidFill>
                  <a:schemeClr val="bg1"/>
                </a:solidFill>
                <a:latin typeface="メイリオ" pitchFamily="50" charset="-128"/>
                <a:ea typeface="メイリオ" pitchFamily="50" charset="-128"/>
                <a:cs typeface="メイリオ" pitchFamily="50" charset="-128"/>
              </a:rPr>
              <a:t>田辺（弯曲）</a:t>
            </a:r>
          </a:p>
        </p:txBody>
      </p:sp>
      <p:sp>
        <p:nvSpPr>
          <p:cNvPr id="21" name="テキスト ボックス 20"/>
          <p:cNvSpPr txBox="1"/>
          <p:nvPr/>
        </p:nvSpPr>
        <p:spPr>
          <a:xfrm>
            <a:off x="2022764" y="5394037"/>
            <a:ext cx="1754909" cy="315797"/>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fu</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22" name="テキスト ボックス 21"/>
          <p:cNvSpPr txBox="1"/>
          <p:nvPr/>
        </p:nvSpPr>
        <p:spPr>
          <a:xfrm>
            <a:off x="5495637" y="5384801"/>
            <a:ext cx="1385455" cy="307764"/>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a:t>
            </a:r>
            <a:r>
              <a:rPr lang="en-US" altLang="ja-JP" sz="1400" b="1" i="1" dirty="0" err="1">
                <a:solidFill>
                  <a:schemeClr val="bg1"/>
                </a:solidFill>
                <a:latin typeface="メイリオ" pitchFamily="50" charset="-128"/>
                <a:ea typeface="メイリオ" pitchFamily="50" charset="-128"/>
                <a:cs typeface="メイリオ" pitchFamily="50" charset="-128"/>
              </a:rPr>
              <a:t>wy</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12" name="テキスト ボックス 11">
            <a:extLst>
              <a:ext uri="{FF2B5EF4-FFF2-40B4-BE49-F238E27FC236}">
                <a16:creationId xmlns:a16="http://schemas.microsoft.com/office/drawing/2014/main" id="{C34B471C-DDE7-F329-9574-9BF111D0731F}"/>
              </a:ext>
            </a:extLst>
          </p:cNvPr>
          <p:cNvSpPr txBox="1"/>
          <p:nvPr/>
        </p:nvSpPr>
        <p:spPr>
          <a:xfrm>
            <a:off x="1158240" y="792370"/>
            <a:ext cx="7847675" cy="369332"/>
          </a:xfrm>
          <a:prstGeom prst="rect">
            <a:avLst/>
          </a:prstGeom>
          <a:noFill/>
        </p:spPr>
        <p:txBody>
          <a:bodyPr wrap="square">
            <a:spAutoFit/>
          </a:bodyPr>
          <a:lstStyle/>
          <a:p>
            <a:r>
              <a:rPr lang="en-US" altLang="ja-JP" sz="1800" dirty="0"/>
              <a:t> </a:t>
            </a:r>
            <a:r>
              <a:rPr lang="en-US" altLang="ja-JP" sz="1800" b="1" i="1" dirty="0" err="1">
                <a:latin typeface="メイリオ" panose="020B0604030504040204" pitchFamily="50" charset="-128"/>
                <a:ea typeface="メイリオ" panose="020B0604030504040204" pitchFamily="50" charset="-128"/>
              </a:rPr>
              <a:t>O.dopingdopinggensis</a:t>
            </a:r>
            <a:r>
              <a:rPr lang="en-US" altLang="ja-JP" sz="1800" b="1" i="1" dirty="0">
                <a:latin typeface="メイリオ" panose="020B0604030504040204" pitchFamily="50" charset="-128"/>
                <a:ea typeface="メイリオ" panose="020B0604030504040204" pitchFamily="50" charset="-128"/>
              </a:rPr>
              <a:t>          </a:t>
            </a:r>
            <a:r>
              <a:rPr lang="en-US" altLang="ja-JP" sz="1800" b="1" i="1" dirty="0" err="1">
                <a:latin typeface="メイリオ" panose="020B0604030504040204" pitchFamily="50" charset="-128"/>
                <a:ea typeface="メイリオ" panose="020B0604030504040204" pitchFamily="50" charset="-128"/>
              </a:rPr>
              <a:t>O.eversi</a:t>
            </a:r>
            <a:r>
              <a:rPr lang="en-US" altLang="ja-JP" sz="1800" b="1" i="1" dirty="0">
                <a:latin typeface="メイリオ" panose="020B0604030504040204" pitchFamily="50" charset="-128"/>
                <a:ea typeface="メイリオ" panose="020B0604030504040204" pitchFamily="50" charset="-128"/>
              </a:rPr>
              <a:t>               </a:t>
            </a:r>
            <a:r>
              <a:rPr lang="en-US" altLang="ja-JP" sz="1800" b="1" i="1" dirty="0" err="1">
                <a:latin typeface="メイリオ" panose="020B0604030504040204" pitchFamily="50" charset="-128"/>
                <a:ea typeface="メイリオ" panose="020B0604030504040204" pitchFamily="50" charset="-128"/>
              </a:rPr>
              <a:t>O.sarasinorum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0E73FAE5-4DFF-8F0E-796B-CCE4BA0A7147}"/>
              </a:ext>
            </a:extLst>
          </p:cNvPr>
          <p:cNvPicPr>
            <a:picLocks noChangeAspect="1"/>
          </p:cNvPicPr>
          <p:nvPr/>
        </p:nvPicPr>
        <p:blipFill>
          <a:blip r:embed="rId2"/>
          <a:stretch>
            <a:fillRect/>
          </a:stretch>
        </p:blipFill>
        <p:spPr>
          <a:xfrm>
            <a:off x="1620078" y="1158732"/>
            <a:ext cx="2312790" cy="1734592"/>
          </a:xfrm>
          <a:prstGeom prst="rect">
            <a:avLst/>
          </a:prstGeom>
        </p:spPr>
      </p:pic>
      <p:pic>
        <p:nvPicPr>
          <p:cNvPr id="24" name="図 23">
            <a:extLst>
              <a:ext uri="{FF2B5EF4-FFF2-40B4-BE49-F238E27FC236}">
                <a16:creationId xmlns:a16="http://schemas.microsoft.com/office/drawing/2014/main" id="{A90B2003-AD53-B5C0-6914-AF56F317D4C9}"/>
              </a:ext>
            </a:extLst>
          </p:cNvPr>
          <p:cNvPicPr>
            <a:picLocks noChangeAspect="1"/>
          </p:cNvPicPr>
          <p:nvPr/>
        </p:nvPicPr>
        <p:blipFill>
          <a:blip r:embed="rId3"/>
          <a:stretch>
            <a:fillRect/>
          </a:stretch>
        </p:blipFill>
        <p:spPr>
          <a:xfrm>
            <a:off x="4047250" y="1178414"/>
            <a:ext cx="2290447" cy="1717836"/>
          </a:xfrm>
          <a:prstGeom prst="rect">
            <a:avLst/>
          </a:prstGeom>
        </p:spPr>
      </p:pic>
      <p:pic>
        <p:nvPicPr>
          <p:cNvPr id="25" name="図 24">
            <a:extLst>
              <a:ext uri="{FF2B5EF4-FFF2-40B4-BE49-F238E27FC236}">
                <a16:creationId xmlns:a16="http://schemas.microsoft.com/office/drawing/2014/main" id="{2FB28067-A7A9-EEFA-9FAE-CAF88464254D}"/>
              </a:ext>
            </a:extLst>
          </p:cNvPr>
          <p:cNvPicPr>
            <a:picLocks noChangeAspect="1"/>
          </p:cNvPicPr>
          <p:nvPr/>
        </p:nvPicPr>
        <p:blipFill>
          <a:blip r:embed="rId4"/>
          <a:stretch>
            <a:fillRect/>
          </a:stretch>
        </p:blipFill>
        <p:spPr>
          <a:xfrm>
            <a:off x="6485902" y="1152274"/>
            <a:ext cx="2301826" cy="1726370"/>
          </a:xfrm>
          <a:prstGeom prst="rect">
            <a:avLst/>
          </a:prstGeom>
        </p:spPr>
      </p:pic>
      <p:pic>
        <p:nvPicPr>
          <p:cNvPr id="26" name="図 25">
            <a:extLst>
              <a:ext uri="{FF2B5EF4-FFF2-40B4-BE49-F238E27FC236}">
                <a16:creationId xmlns:a16="http://schemas.microsoft.com/office/drawing/2014/main" id="{66768754-9F41-F590-5EFC-525100D387BD}"/>
              </a:ext>
            </a:extLst>
          </p:cNvPr>
          <p:cNvPicPr>
            <a:picLocks noChangeAspect="1"/>
          </p:cNvPicPr>
          <p:nvPr/>
        </p:nvPicPr>
        <p:blipFill>
          <a:blip r:embed="rId5"/>
          <a:stretch>
            <a:fillRect/>
          </a:stretch>
        </p:blipFill>
        <p:spPr>
          <a:xfrm>
            <a:off x="1627000" y="3013362"/>
            <a:ext cx="2298946" cy="1724210"/>
          </a:xfrm>
          <a:prstGeom prst="rect">
            <a:avLst/>
          </a:prstGeom>
        </p:spPr>
      </p:pic>
      <p:pic>
        <p:nvPicPr>
          <p:cNvPr id="27" name="図 26">
            <a:extLst>
              <a:ext uri="{FF2B5EF4-FFF2-40B4-BE49-F238E27FC236}">
                <a16:creationId xmlns:a16="http://schemas.microsoft.com/office/drawing/2014/main" id="{9E821C2C-00F6-C7A7-C511-51826C2B7A73}"/>
              </a:ext>
            </a:extLst>
          </p:cNvPr>
          <p:cNvPicPr>
            <a:picLocks noChangeAspect="1"/>
          </p:cNvPicPr>
          <p:nvPr/>
        </p:nvPicPr>
        <p:blipFill>
          <a:blip r:embed="rId6"/>
          <a:stretch>
            <a:fillRect/>
          </a:stretch>
        </p:blipFill>
        <p:spPr>
          <a:xfrm>
            <a:off x="4047250" y="3013362"/>
            <a:ext cx="2305000" cy="1728750"/>
          </a:xfrm>
          <a:prstGeom prst="rect">
            <a:avLst/>
          </a:prstGeom>
        </p:spPr>
      </p:pic>
      <p:pic>
        <p:nvPicPr>
          <p:cNvPr id="28" name="図 27">
            <a:extLst>
              <a:ext uri="{FF2B5EF4-FFF2-40B4-BE49-F238E27FC236}">
                <a16:creationId xmlns:a16="http://schemas.microsoft.com/office/drawing/2014/main" id="{F02ABE41-CAC4-2E3B-8FC8-A8F6280D4025}"/>
              </a:ext>
            </a:extLst>
          </p:cNvPr>
          <p:cNvPicPr>
            <a:picLocks noChangeAspect="1"/>
          </p:cNvPicPr>
          <p:nvPr/>
        </p:nvPicPr>
        <p:blipFill>
          <a:blip r:embed="rId7"/>
          <a:stretch>
            <a:fillRect/>
          </a:stretch>
        </p:blipFill>
        <p:spPr>
          <a:xfrm>
            <a:off x="6482728" y="3022361"/>
            <a:ext cx="2305000" cy="1728750"/>
          </a:xfrm>
          <a:prstGeom prst="rect">
            <a:avLst/>
          </a:prstGeom>
        </p:spPr>
      </p:pic>
      <p:pic>
        <p:nvPicPr>
          <p:cNvPr id="29" name="図 28">
            <a:extLst>
              <a:ext uri="{FF2B5EF4-FFF2-40B4-BE49-F238E27FC236}">
                <a16:creationId xmlns:a16="http://schemas.microsoft.com/office/drawing/2014/main" id="{3C32FAC6-7ACD-3A93-A022-BF2C9D832850}"/>
              </a:ext>
            </a:extLst>
          </p:cNvPr>
          <p:cNvPicPr>
            <a:picLocks noChangeAspect="1"/>
          </p:cNvPicPr>
          <p:nvPr/>
        </p:nvPicPr>
        <p:blipFill>
          <a:blip r:embed="rId8"/>
          <a:stretch>
            <a:fillRect/>
          </a:stretch>
        </p:blipFill>
        <p:spPr>
          <a:xfrm>
            <a:off x="1602229" y="4847970"/>
            <a:ext cx="2304999" cy="1728750"/>
          </a:xfrm>
          <a:prstGeom prst="rect">
            <a:avLst/>
          </a:prstGeom>
        </p:spPr>
      </p:pic>
      <p:pic>
        <p:nvPicPr>
          <p:cNvPr id="30" name="図 29">
            <a:extLst>
              <a:ext uri="{FF2B5EF4-FFF2-40B4-BE49-F238E27FC236}">
                <a16:creationId xmlns:a16="http://schemas.microsoft.com/office/drawing/2014/main" id="{C3291E00-7E57-ABEB-F54C-6083EFF7C711}"/>
              </a:ext>
            </a:extLst>
          </p:cNvPr>
          <p:cNvPicPr>
            <a:picLocks noChangeAspect="1"/>
          </p:cNvPicPr>
          <p:nvPr/>
        </p:nvPicPr>
        <p:blipFill>
          <a:blip r:embed="rId9"/>
          <a:stretch>
            <a:fillRect/>
          </a:stretch>
        </p:blipFill>
        <p:spPr>
          <a:xfrm>
            <a:off x="4036783" y="4839427"/>
            <a:ext cx="2316390" cy="1737293"/>
          </a:xfrm>
          <a:prstGeom prst="rect">
            <a:avLst/>
          </a:prstGeom>
        </p:spPr>
      </p:pic>
      <p:pic>
        <p:nvPicPr>
          <p:cNvPr id="31" name="図 30">
            <a:extLst>
              <a:ext uri="{FF2B5EF4-FFF2-40B4-BE49-F238E27FC236}">
                <a16:creationId xmlns:a16="http://schemas.microsoft.com/office/drawing/2014/main" id="{AB220DFC-B0FD-DF37-302F-59449A1BCACE}"/>
              </a:ext>
            </a:extLst>
          </p:cNvPr>
          <p:cNvPicPr>
            <a:picLocks noChangeAspect="1"/>
          </p:cNvPicPr>
          <p:nvPr/>
        </p:nvPicPr>
        <p:blipFill>
          <a:blip r:embed="rId10"/>
          <a:stretch>
            <a:fillRect/>
          </a:stretch>
        </p:blipFill>
        <p:spPr>
          <a:xfrm>
            <a:off x="6482728" y="4828190"/>
            <a:ext cx="2305000" cy="1728750"/>
          </a:xfrm>
          <a:prstGeom prst="rect">
            <a:avLst/>
          </a:prstGeom>
        </p:spPr>
      </p:pic>
      <p:sp>
        <p:nvSpPr>
          <p:cNvPr id="33" name="テキスト ボックス 32">
            <a:extLst>
              <a:ext uri="{FF2B5EF4-FFF2-40B4-BE49-F238E27FC236}">
                <a16:creationId xmlns:a16="http://schemas.microsoft.com/office/drawing/2014/main" id="{ED164FC7-E1D7-A93E-B787-8CA30775F2E7}"/>
              </a:ext>
            </a:extLst>
          </p:cNvPr>
          <p:cNvSpPr txBox="1"/>
          <p:nvPr/>
        </p:nvSpPr>
        <p:spPr>
          <a:xfrm>
            <a:off x="22877" y="1842847"/>
            <a:ext cx="1642015" cy="369332"/>
          </a:xfrm>
          <a:prstGeom prst="rect">
            <a:avLst/>
          </a:prstGeom>
          <a:noFill/>
        </p:spPr>
        <p:txBody>
          <a:bodyPr wrap="square">
            <a:spAutoFit/>
          </a:bodyPr>
          <a:lstStyle/>
          <a:p>
            <a:r>
              <a:rPr lang="en-US" altLang="ja-JP" sz="1800" b="1" dirty="0">
                <a:ea typeface="メイリオ" panose="020B0604030504040204" pitchFamily="50" charset="-128"/>
              </a:rPr>
              <a:t>Esatradiol-17</a:t>
            </a:r>
            <a:r>
              <a:rPr lang="el-GR" altLang="ja-JP" sz="1800" b="1" dirty="0">
                <a:ea typeface="メイリオ" panose="020B0604030504040204" pitchFamily="50" charset="-128"/>
              </a:rPr>
              <a:t>β</a:t>
            </a:r>
            <a:endParaRPr lang="ja-JP" altLang="en-US" sz="1800" b="1" dirty="0">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4BC8E121-3CB9-1C7F-B242-E7DA8E24F1FD}"/>
              </a:ext>
            </a:extLst>
          </p:cNvPr>
          <p:cNvSpPr txBox="1"/>
          <p:nvPr/>
        </p:nvSpPr>
        <p:spPr>
          <a:xfrm>
            <a:off x="22877" y="3589258"/>
            <a:ext cx="1404620" cy="369332"/>
          </a:xfrm>
          <a:prstGeom prst="rect">
            <a:avLst/>
          </a:prstGeom>
          <a:noFill/>
        </p:spPr>
        <p:txBody>
          <a:bodyPr wrap="square">
            <a:spAutoFit/>
          </a:bodyPr>
          <a:lstStyle/>
          <a:p>
            <a:r>
              <a:rPr lang="en-US" altLang="ja-JP" sz="1800" b="1" dirty="0"/>
              <a:t>Testosterone</a:t>
            </a:r>
            <a:endParaRPr lang="ja-JP" altLang="en-US" sz="1800" b="1" dirty="0"/>
          </a:p>
        </p:txBody>
      </p:sp>
      <p:sp>
        <p:nvSpPr>
          <p:cNvPr id="37" name="テキスト ボックス 36">
            <a:extLst>
              <a:ext uri="{FF2B5EF4-FFF2-40B4-BE49-F238E27FC236}">
                <a16:creationId xmlns:a16="http://schemas.microsoft.com/office/drawing/2014/main" id="{BFFD31AE-3EFC-BE23-C099-CF0D03ECF02A}"/>
              </a:ext>
            </a:extLst>
          </p:cNvPr>
          <p:cNvSpPr txBox="1"/>
          <p:nvPr/>
        </p:nvSpPr>
        <p:spPr>
          <a:xfrm>
            <a:off x="108820" y="5397233"/>
            <a:ext cx="947420" cy="369332"/>
          </a:xfrm>
          <a:prstGeom prst="rect">
            <a:avLst/>
          </a:prstGeom>
          <a:noFill/>
        </p:spPr>
        <p:txBody>
          <a:bodyPr wrap="square">
            <a:spAutoFit/>
          </a:bodyPr>
          <a:lstStyle/>
          <a:p>
            <a:r>
              <a:rPr lang="en-US" altLang="ja-JP" sz="1800" b="1" kern="50" dirty="0">
                <a:ea typeface="メイリオ" panose="020B0604030504040204" pitchFamily="50" charset="-128"/>
                <a:cs typeface="Century" panose="02040604050505020304" pitchFamily="18" charset="0"/>
              </a:rPr>
              <a:t>11-Kt</a:t>
            </a:r>
            <a:endParaRPr lang="en-US" altLang="ja-JP" sz="1800" b="1" kern="50" dirty="0">
              <a:ea typeface="メイリオ" panose="020B0604030504040204" pitchFamily="50" charset="-128"/>
            </a:endParaRPr>
          </a:p>
        </p:txBody>
      </p:sp>
    </p:spTree>
    <p:extLst>
      <p:ext uri="{BB962C8B-B14F-4D97-AF65-F5344CB8AC3E}">
        <p14:creationId xmlns:p14="http://schemas.microsoft.com/office/powerpoint/2010/main" val="4007483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86155" y="5708074"/>
            <a:ext cx="8361472" cy="338542"/>
          </a:xfrm>
          <a:prstGeom prst="rect">
            <a:avLst/>
          </a:prstGeom>
        </p:spPr>
        <p:txBody>
          <a:bodyPr wrap="square" lIns="91427" tIns="45714" rIns="91427" bIns="45714">
            <a:spAutoFit/>
          </a:bodyPr>
          <a:lstStyle/>
          <a:p>
            <a:r>
              <a:rPr lang="ja-JP" altLang="en-US" sz="1600" b="1" dirty="0">
                <a:latin typeface="メイリオ" pitchFamily="50" charset="-128"/>
                <a:ea typeface="メイリオ" pitchFamily="50" charset="-128"/>
                <a:cs typeface="メイリオ" pitchFamily="50" charset="-128"/>
              </a:rPr>
              <a:t>                                 </a:t>
            </a:r>
            <a:endParaRPr lang="en-US" altLang="ja-JP" sz="1400" b="1" dirty="0">
              <a:latin typeface="メイリオ" pitchFamily="50" charset="-128"/>
              <a:ea typeface="メイリオ" pitchFamily="50" charset="-128"/>
              <a:cs typeface="メイリオ" pitchFamily="50" charset="-128"/>
            </a:endParaRPr>
          </a:p>
        </p:txBody>
      </p:sp>
      <p:sp>
        <p:nvSpPr>
          <p:cNvPr id="16" name="正方形/長方形 15"/>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結果　免疫組織化学染色 ②</a:t>
            </a:r>
          </a:p>
        </p:txBody>
      </p:sp>
      <p:sp>
        <p:nvSpPr>
          <p:cNvPr id="19" name="テキスト ボックス 18"/>
          <p:cNvSpPr txBox="1"/>
          <p:nvPr/>
        </p:nvSpPr>
        <p:spPr>
          <a:xfrm flipH="1">
            <a:off x="1745669" y="2927928"/>
            <a:ext cx="2115130" cy="307764"/>
          </a:xfrm>
          <a:prstGeom prst="rect">
            <a:avLst/>
          </a:prstGeom>
          <a:noFill/>
        </p:spPr>
        <p:txBody>
          <a:bodyPr wrap="square" lIns="91427" tIns="45714" rIns="91427" bIns="45714" rtlCol="0">
            <a:spAutoFit/>
          </a:bodyPr>
          <a:lstStyle/>
          <a:p>
            <a:r>
              <a:rPr lang="ja-JP" altLang="en-US" sz="1400" dirty="0">
                <a:solidFill>
                  <a:schemeClr val="bg1"/>
                </a:solidFill>
              </a:rPr>
              <a:t>　　　　　</a:t>
            </a:r>
            <a:r>
              <a:rPr lang="ja-JP" altLang="en-US" sz="1400" b="1" dirty="0">
                <a:solidFill>
                  <a:schemeClr val="bg1"/>
                </a:solidFill>
                <a:latin typeface="メイリオ" pitchFamily="50" charset="-128"/>
                <a:ea typeface="メイリオ" pitchFamily="50" charset="-128"/>
                <a:cs typeface="メイリオ" pitchFamily="50" charset="-128"/>
              </a:rPr>
              <a:t>田辺（健常）</a:t>
            </a:r>
          </a:p>
        </p:txBody>
      </p:sp>
      <p:sp>
        <p:nvSpPr>
          <p:cNvPr id="20" name="テキスト ボックス 19"/>
          <p:cNvSpPr txBox="1"/>
          <p:nvPr/>
        </p:nvSpPr>
        <p:spPr>
          <a:xfrm>
            <a:off x="5634183" y="2900219"/>
            <a:ext cx="1699491" cy="315797"/>
          </a:xfrm>
          <a:prstGeom prst="rect">
            <a:avLst/>
          </a:prstGeom>
          <a:noFill/>
        </p:spPr>
        <p:txBody>
          <a:bodyPr wrap="square" lIns="91427" tIns="45714" rIns="91427" bIns="45714" rtlCol="0">
            <a:spAutoFit/>
          </a:bodyPr>
          <a:lstStyle/>
          <a:p>
            <a:r>
              <a:rPr lang="ja-JP" altLang="en-US" sz="1400" b="1" dirty="0">
                <a:solidFill>
                  <a:schemeClr val="bg1"/>
                </a:solidFill>
                <a:latin typeface="メイリオ" pitchFamily="50" charset="-128"/>
                <a:ea typeface="メイリオ" pitchFamily="50" charset="-128"/>
                <a:cs typeface="メイリオ" pitchFamily="50" charset="-128"/>
              </a:rPr>
              <a:t>田辺（弯曲）</a:t>
            </a:r>
          </a:p>
        </p:txBody>
      </p:sp>
      <p:sp>
        <p:nvSpPr>
          <p:cNvPr id="21" name="テキスト ボックス 20"/>
          <p:cNvSpPr txBox="1"/>
          <p:nvPr/>
        </p:nvSpPr>
        <p:spPr>
          <a:xfrm>
            <a:off x="2022764" y="5394037"/>
            <a:ext cx="1754909" cy="315797"/>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fu</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22" name="テキスト ボックス 21"/>
          <p:cNvSpPr txBox="1"/>
          <p:nvPr/>
        </p:nvSpPr>
        <p:spPr>
          <a:xfrm>
            <a:off x="5495637" y="5384801"/>
            <a:ext cx="1385455" cy="307764"/>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a:t>
            </a:r>
            <a:r>
              <a:rPr lang="en-US" altLang="ja-JP" sz="1400" b="1" i="1" dirty="0" err="1">
                <a:solidFill>
                  <a:schemeClr val="bg1"/>
                </a:solidFill>
                <a:latin typeface="メイリオ" pitchFamily="50" charset="-128"/>
                <a:ea typeface="メイリオ" pitchFamily="50" charset="-128"/>
                <a:cs typeface="メイリオ" pitchFamily="50" charset="-128"/>
              </a:rPr>
              <a:t>wy</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12" name="テキスト ボックス 11">
            <a:extLst>
              <a:ext uri="{FF2B5EF4-FFF2-40B4-BE49-F238E27FC236}">
                <a16:creationId xmlns:a16="http://schemas.microsoft.com/office/drawing/2014/main" id="{C34B471C-DDE7-F329-9574-9BF111D0731F}"/>
              </a:ext>
            </a:extLst>
          </p:cNvPr>
          <p:cNvSpPr txBox="1"/>
          <p:nvPr/>
        </p:nvSpPr>
        <p:spPr>
          <a:xfrm>
            <a:off x="1198880" y="792370"/>
            <a:ext cx="7807035" cy="369332"/>
          </a:xfrm>
          <a:prstGeom prst="rect">
            <a:avLst/>
          </a:prstGeom>
          <a:noFill/>
        </p:spPr>
        <p:txBody>
          <a:bodyPr wrap="square">
            <a:spAutoFit/>
          </a:bodyPr>
          <a:lstStyle/>
          <a:p>
            <a:r>
              <a:rPr lang="en-US" altLang="ja-JP" sz="1800" dirty="0"/>
              <a:t> </a:t>
            </a:r>
            <a:r>
              <a:rPr lang="en-US" altLang="ja-JP" sz="1800" b="1" i="1" dirty="0" err="1">
                <a:latin typeface="メイリオ" panose="020B0604030504040204" pitchFamily="50" charset="-128"/>
                <a:ea typeface="メイリオ" panose="020B0604030504040204" pitchFamily="50" charset="-128"/>
              </a:rPr>
              <a:t>O.dopingdopinggensis</a:t>
            </a:r>
            <a:r>
              <a:rPr lang="en-US" altLang="ja-JP" sz="1800" b="1" i="1" dirty="0">
                <a:latin typeface="メイリオ" panose="020B0604030504040204" pitchFamily="50" charset="-128"/>
                <a:ea typeface="メイリオ" panose="020B0604030504040204" pitchFamily="50" charset="-128"/>
              </a:rPr>
              <a:t>          </a:t>
            </a:r>
            <a:r>
              <a:rPr lang="en-US" altLang="ja-JP" sz="1800" b="1" i="1" dirty="0" err="1">
                <a:latin typeface="メイリオ" panose="020B0604030504040204" pitchFamily="50" charset="-128"/>
                <a:ea typeface="メイリオ" panose="020B0604030504040204" pitchFamily="50" charset="-128"/>
              </a:rPr>
              <a:t>O.eversi</a:t>
            </a:r>
            <a:r>
              <a:rPr lang="en-US" altLang="ja-JP" sz="1800" b="1" i="1" dirty="0">
                <a:latin typeface="メイリオ" panose="020B0604030504040204" pitchFamily="50" charset="-128"/>
                <a:ea typeface="メイリオ" panose="020B0604030504040204" pitchFamily="50" charset="-128"/>
              </a:rPr>
              <a:t>              </a:t>
            </a:r>
            <a:r>
              <a:rPr lang="en-US" altLang="ja-JP" sz="1800" b="1" i="1" dirty="0" err="1">
                <a:latin typeface="メイリオ" panose="020B0604030504040204" pitchFamily="50" charset="-128"/>
                <a:ea typeface="メイリオ" panose="020B0604030504040204" pitchFamily="50" charset="-128"/>
              </a:rPr>
              <a:t>O.sarasinorum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ED164FC7-E1D7-A93E-B787-8CA30775F2E7}"/>
              </a:ext>
            </a:extLst>
          </p:cNvPr>
          <p:cNvSpPr txBox="1"/>
          <p:nvPr/>
        </p:nvSpPr>
        <p:spPr>
          <a:xfrm>
            <a:off x="22877" y="1842847"/>
            <a:ext cx="1642015" cy="369332"/>
          </a:xfrm>
          <a:prstGeom prst="rect">
            <a:avLst/>
          </a:prstGeom>
          <a:noFill/>
        </p:spPr>
        <p:txBody>
          <a:bodyPr wrap="square">
            <a:spAutoFit/>
          </a:bodyPr>
          <a:lstStyle/>
          <a:p>
            <a:r>
              <a:rPr lang="en-US" altLang="ja-JP" sz="1800" b="1" dirty="0">
                <a:latin typeface="メイリオ" panose="020B0604030504040204" pitchFamily="50" charset="-128"/>
                <a:ea typeface="メイリオ" panose="020B0604030504040204" pitchFamily="50" charset="-128"/>
              </a:rPr>
              <a:t>HE</a:t>
            </a:r>
            <a:r>
              <a:rPr lang="ja-JP" altLang="en-US" sz="1800" b="1" dirty="0">
                <a:latin typeface="メイリオ" panose="020B0604030504040204" pitchFamily="50" charset="-128"/>
                <a:ea typeface="メイリオ" panose="020B0604030504040204" pitchFamily="50" charset="-128"/>
              </a:rPr>
              <a:t>染色</a:t>
            </a:r>
          </a:p>
        </p:txBody>
      </p:sp>
      <p:sp>
        <p:nvSpPr>
          <p:cNvPr id="35" name="テキスト ボックス 34">
            <a:extLst>
              <a:ext uri="{FF2B5EF4-FFF2-40B4-BE49-F238E27FC236}">
                <a16:creationId xmlns:a16="http://schemas.microsoft.com/office/drawing/2014/main" id="{4BC8E121-3CB9-1C7F-B242-E7DA8E24F1FD}"/>
              </a:ext>
            </a:extLst>
          </p:cNvPr>
          <p:cNvSpPr txBox="1"/>
          <p:nvPr/>
        </p:nvSpPr>
        <p:spPr>
          <a:xfrm>
            <a:off x="22877" y="3589258"/>
            <a:ext cx="1581528" cy="369332"/>
          </a:xfrm>
          <a:prstGeom prst="rect">
            <a:avLst/>
          </a:prstGeom>
          <a:noFill/>
        </p:spPr>
        <p:txBody>
          <a:bodyPr wrap="square">
            <a:spAutoFit/>
          </a:bodyPr>
          <a:lstStyle/>
          <a:p>
            <a:r>
              <a:rPr lang="en-US" altLang="ja-JP" b="1" i="0" dirty="0">
                <a:solidFill>
                  <a:srgbClr val="111111"/>
                </a:solidFill>
                <a:effectLst/>
                <a:latin typeface="メイリオ" panose="020B0604030504040204" pitchFamily="50" charset="-128"/>
                <a:ea typeface="メイリオ" panose="020B0604030504040204" pitchFamily="50" charset="-128"/>
              </a:rPr>
              <a:t>Aromatase</a:t>
            </a:r>
            <a:endParaRPr lang="ja-JP" altLang="en-US" sz="1800" b="1"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BFFD31AE-3EFC-BE23-C099-CF0D03ECF02A}"/>
              </a:ext>
            </a:extLst>
          </p:cNvPr>
          <p:cNvSpPr txBox="1"/>
          <p:nvPr/>
        </p:nvSpPr>
        <p:spPr>
          <a:xfrm>
            <a:off x="108820" y="5397233"/>
            <a:ext cx="947420" cy="369332"/>
          </a:xfrm>
          <a:prstGeom prst="rect">
            <a:avLst/>
          </a:prstGeom>
          <a:noFill/>
        </p:spPr>
        <p:txBody>
          <a:bodyPr wrap="square">
            <a:spAutoFit/>
          </a:bodyPr>
          <a:lstStyle/>
          <a:p>
            <a:r>
              <a:rPr lang="en-US" altLang="ja-JP" sz="1800" b="1" kern="50" dirty="0">
                <a:latin typeface="メイリオ" panose="020B0604030504040204" pitchFamily="50" charset="-128"/>
                <a:ea typeface="メイリオ" panose="020B0604030504040204" pitchFamily="50" charset="-128"/>
                <a:cs typeface="Century" panose="02040604050505020304" pitchFamily="18" charset="0"/>
              </a:rPr>
              <a:t>11-β</a:t>
            </a:r>
            <a:endParaRPr lang="en-US" altLang="ja-JP" sz="1800" b="1" kern="5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8999E587-A2EC-5769-36C6-AF31EE6280A5}"/>
              </a:ext>
            </a:extLst>
          </p:cNvPr>
          <p:cNvPicPr>
            <a:picLocks noChangeAspect="1"/>
          </p:cNvPicPr>
          <p:nvPr/>
        </p:nvPicPr>
        <p:blipFill>
          <a:blip r:embed="rId2"/>
          <a:stretch>
            <a:fillRect/>
          </a:stretch>
        </p:blipFill>
        <p:spPr>
          <a:xfrm>
            <a:off x="1628499" y="1182383"/>
            <a:ext cx="2290449" cy="1717836"/>
          </a:xfrm>
          <a:prstGeom prst="rect">
            <a:avLst/>
          </a:prstGeom>
        </p:spPr>
      </p:pic>
      <p:pic>
        <p:nvPicPr>
          <p:cNvPr id="3" name="図 2">
            <a:extLst>
              <a:ext uri="{FF2B5EF4-FFF2-40B4-BE49-F238E27FC236}">
                <a16:creationId xmlns:a16="http://schemas.microsoft.com/office/drawing/2014/main" id="{6FDE9AA2-4C44-0B37-37A9-E3BCAFC149C4}"/>
              </a:ext>
            </a:extLst>
          </p:cNvPr>
          <p:cNvPicPr>
            <a:picLocks noChangeAspect="1"/>
          </p:cNvPicPr>
          <p:nvPr/>
        </p:nvPicPr>
        <p:blipFill>
          <a:blip r:embed="rId3"/>
          <a:stretch>
            <a:fillRect/>
          </a:stretch>
        </p:blipFill>
        <p:spPr>
          <a:xfrm>
            <a:off x="4036783" y="1161702"/>
            <a:ext cx="2290449" cy="1717836"/>
          </a:xfrm>
          <a:prstGeom prst="rect">
            <a:avLst/>
          </a:prstGeom>
        </p:spPr>
      </p:pic>
      <p:pic>
        <p:nvPicPr>
          <p:cNvPr id="4" name="図 3">
            <a:extLst>
              <a:ext uri="{FF2B5EF4-FFF2-40B4-BE49-F238E27FC236}">
                <a16:creationId xmlns:a16="http://schemas.microsoft.com/office/drawing/2014/main" id="{B39F718F-E9CD-D2F0-3ECE-D4AB2A7AF95B}"/>
              </a:ext>
            </a:extLst>
          </p:cNvPr>
          <p:cNvPicPr>
            <a:picLocks noChangeAspect="1"/>
          </p:cNvPicPr>
          <p:nvPr/>
        </p:nvPicPr>
        <p:blipFill>
          <a:blip r:embed="rId4"/>
          <a:stretch>
            <a:fillRect/>
          </a:stretch>
        </p:blipFill>
        <p:spPr>
          <a:xfrm>
            <a:off x="6482728" y="1173652"/>
            <a:ext cx="2305000" cy="1728750"/>
          </a:xfrm>
          <a:prstGeom prst="rect">
            <a:avLst/>
          </a:prstGeom>
        </p:spPr>
      </p:pic>
      <p:pic>
        <p:nvPicPr>
          <p:cNvPr id="6" name="図 5">
            <a:extLst>
              <a:ext uri="{FF2B5EF4-FFF2-40B4-BE49-F238E27FC236}">
                <a16:creationId xmlns:a16="http://schemas.microsoft.com/office/drawing/2014/main" id="{880321E9-110D-5F8B-5C47-C086F1EAC2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948" y="3032162"/>
            <a:ext cx="2305000" cy="1728750"/>
          </a:xfrm>
          <a:prstGeom prst="rect">
            <a:avLst/>
          </a:prstGeom>
        </p:spPr>
      </p:pic>
      <p:pic>
        <p:nvPicPr>
          <p:cNvPr id="8" name="図 7">
            <a:extLst>
              <a:ext uri="{FF2B5EF4-FFF2-40B4-BE49-F238E27FC236}">
                <a16:creationId xmlns:a16="http://schemas.microsoft.com/office/drawing/2014/main" id="{56D229B4-1ECA-9C2F-A380-F4CCC7446A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4405" y="4865146"/>
            <a:ext cx="2314543" cy="1735908"/>
          </a:xfrm>
          <a:prstGeom prst="rect">
            <a:avLst/>
          </a:prstGeom>
        </p:spPr>
      </p:pic>
      <p:pic>
        <p:nvPicPr>
          <p:cNvPr id="10" name="図 9">
            <a:extLst>
              <a:ext uri="{FF2B5EF4-FFF2-40B4-BE49-F238E27FC236}">
                <a16:creationId xmlns:a16="http://schemas.microsoft.com/office/drawing/2014/main" id="{7356EC8F-2670-8801-7C64-037BB6C8B5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6075" y="3023372"/>
            <a:ext cx="2278305" cy="1708729"/>
          </a:xfrm>
          <a:prstGeom prst="rect">
            <a:avLst/>
          </a:prstGeom>
        </p:spPr>
      </p:pic>
      <p:pic>
        <p:nvPicPr>
          <p:cNvPr id="15" name="図 14">
            <a:extLst>
              <a:ext uri="{FF2B5EF4-FFF2-40B4-BE49-F238E27FC236}">
                <a16:creationId xmlns:a16="http://schemas.microsoft.com/office/drawing/2014/main" id="{5393EF51-12BC-0443-8128-44E93EB929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2728" y="4829983"/>
            <a:ext cx="2278306" cy="1708730"/>
          </a:xfrm>
          <a:prstGeom prst="rect">
            <a:avLst/>
          </a:prstGeom>
        </p:spPr>
      </p:pic>
      <p:pic>
        <p:nvPicPr>
          <p:cNvPr id="18" name="図 17">
            <a:extLst>
              <a:ext uri="{FF2B5EF4-FFF2-40B4-BE49-F238E27FC236}">
                <a16:creationId xmlns:a16="http://schemas.microsoft.com/office/drawing/2014/main" id="{6F1B8460-BC79-14FC-FDEB-F1BC2713A5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2921" y="3028583"/>
            <a:ext cx="2314544" cy="1735908"/>
          </a:xfrm>
          <a:prstGeom prst="rect">
            <a:avLst/>
          </a:prstGeom>
        </p:spPr>
      </p:pic>
      <p:pic>
        <p:nvPicPr>
          <p:cNvPr id="32" name="図 31">
            <a:extLst>
              <a:ext uri="{FF2B5EF4-FFF2-40B4-BE49-F238E27FC236}">
                <a16:creationId xmlns:a16="http://schemas.microsoft.com/office/drawing/2014/main" id="{4AD68239-096B-1A8A-0467-E458FE6F81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2921" y="4853365"/>
            <a:ext cx="2330252" cy="1747689"/>
          </a:xfrm>
          <a:prstGeom prst="rect">
            <a:avLst/>
          </a:prstGeom>
        </p:spPr>
      </p:pic>
    </p:spTree>
    <p:extLst>
      <p:ext uri="{BB962C8B-B14F-4D97-AF65-F5344CB8AC3E}">
        <p14:creationId xmlns:p14="http://schemas.microsoft.com/office/powerpoint/2010/main" val="3396061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5491" y="876302"/>
            <a:ext cx="8793018" cy="5909298"/>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spAutoFit/>
          </a:bodyPr>
          <a:lstStyle/>
          <a:p>
            <a:r>
              <a:rPr lang="ja-JP" altLang="en-US" sz="2000" dirty="0">
                <a:latin typeface="+mn-ea"/>
                <a:cs typeface="Times New Roman" pitchFamily="18" charset="0"/>
              </a:rPr>
              <a:t>  　</a:t>
            </a:r>
            <a:r>
              <a:rPr lang="ja-JP" altLang="en-US" sz="2000" dirty="0">
                <a:latin typeface="メイリオ" panose="020B0604030504040204" pitchFamily="50" charset="-128"/>
                <a:ea typeface="メイリオ" panose="020B0604030504040204" pitchFamily="50" charset="-128"/>
                <a:cs typeface="Times New Roman" pitchFamily="18" charset="0"/>
              </a:rPr>
              <a:t>腹ビレ保育</a:t>
            </a:r>
            <a:r>
              <a:rPr lang="ja-JP" altLang="ja-JP" sz="2000" kern="5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Pelvic-fin brooding</a:t>
            </a:r>
            <a:r>
              <a:rPr lang="ja-JP" altLang="ja-JP" sz="2000" kern="50" dirty="0">
                <a:latin typeface="メイリオ" panose="020B0604030504040204" pitchFamily="50" charset="-128"/>
                <a:ea typeface="メイリオ" panose="020B0604030504040204" pitchFamily="50" charset="-128"/>
                <a:cs typeface="Century" panose="02040604050505020304" pitchFamily="18" charset="0"/>
              </a:rPr>
              <a:t>）</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を行う</a:t>
            </a:r>
            <a:r>
              <a:rPr kumimoji="1" lang="en-US" altLang="ja-JP" sz="2000" i="1" dirty="0" err="1">
                <a:latin typeface="メイリオ" panose="020B0604030504040204" pitchFamily="50" charset="-128"/>
                <a:ea typeface="メイリオ" panose="020B0604030504040204" pitchFamily="50" charset="-128"/>
              </a:rPr>
              <a:t>O.eversi</a:t>
            </a:r>
            <a:r>
              <a:rPr kumimoji="1" lang="en-US" altLang="ja-JP" sz="2000" i="1" dirty="0">
                <a:latin typeface="メイリオ" panose="020B0604030504040204" pitchFamily="50" charset="-128"/>
                <a:ea typeface="メイリオ" panose="020B0604030504040204" pitchFamily="50" charset="-128"/>
              </a:rPr>
              <a:t>  </a:t>
            </a:r>
            <a:r>
              <a:rPr kumimoji="1" lang="ja-JP" altLang="en-US" sz="2000" i="1" dirty="0">
                <a:latin typeface="メイリオ" panose="020B0604030504040204" pitchFamily="50" charset="-128"/>
                <a:ea typeface="メイリオ" panose="020B0604030504040204" pitchFamily="50" charset="-128"/>
              </a:rPr>
              <a:t>，</a:t>
            </a:r>
            <a:r>
              <a:rPr kumimoji="1" lang="en-US" altLang="ja-JP" sz="2000" i="1" dirty="0" err="1">
                <a:latin typeface="メイリオ" panose="020B0604030504040204" pitchFamily="50" charset="-128"/>
                <a:ea typeface="メイリオ" panose="020B0604030504040204" pitchFamily="50" charset="-128"/>
              </a:rPr>
              <a:t>O.sarasinorum</a:t>
            </a:r>
            <a:r>
              <a:rPr kumimoji="1" lang="en-US" altLang="ja-JP" sz="2000" i="1" kern="5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i="1" kern="50" dirty="0">
                <a:latin typeface="メイリオ" panose="020B0604030504040204" pitchFamily="50" charset="-128"/>
                <a:ea typeface="メイリオ" panose="020B0604030504040204" pitchFamily="50" charset="-128"/>
                <a:cs typeface="Times New Roman" panose="02020603050405020304" pitchFamily="18" charset="0"/>
              </a:rPr>
              <a:t>とそれらの近縁種であるが保育しない</a:t>
            </a:r>
            <a:r>
              <a:rPr kumimoji="1" lang="en-US" altLang="ja-JP" sz="2000" i="1" dirty="0" err="1">
                <a:latin typeface="メイリオ" panose="020B0604030504040204" pitchFamily="50" charset="-128"/>
                <a:ea typeface="メイリオ" panose="020B0604030504040204" pitchFamily="50" charset="-128"/>
              </a:rPr>
              <a:t>O.dopingdopinggensis</a:t>
            </a:r>
            <a:r>
              <a:rPr kumimoji="1" lang="en-US" altLang="ja-JP" sz="2000" i="1" dirty="0">
                <a:latin typeface="メイリオ" panose="020B0604030504040204" pitchFamily="50" charset="-128"/>
                <a:ea typeface="メイリオ" panose="020B0604030504040204" pitchFamily="50" charset="-128"/>
              </a:rPr>
              <a:t> </a:t>
            </a:r>
            <a:r>
              <a:rPr kumimoji="1" lang="ja-JP" altLang="en-US" sz="2000" i="1" dirty="0">
                <a:latin typeface="メイリオ" panose="020B0604030504040204" pitchFamily="50" charset="-128"/>
                <a:ea typeface="メイリオ" panose="020B0604030504040204" pitchFamily="50" charset="-128"/>
              </a:rPr>
              <a:t>について全身組織切片を作製し、腹ビレ保育に特異な解剖学的構造を探索した。</a:t>
            </a:r>
            <a:endParaRPr kumimoji="1" lang="en-US" altLang="ja-JP" sz="2000" i="1" dirty="0">
              <a:latin typeface="メイリオ" panose="020B0604030504040204" pitchFamily="50" charset="-128"/>
              <a:ea typeface="メイリオ" panose="020B0604030504040204" pitchFamily="50" charset="-128"/>
            </a:endParaRPr>
          </a:p>
          <a:p>
            <a:r>
              <a:rPr lang="ja-JP" altLang="en-US" sz="2000" i="1" kern="50" dirty="0">
                <a:latin typeface="メイリオ" panose="020B0604030504040204" pitchFamily="50" charset="-128"/>
                <a:ea typeface="メイリオ" panose="020B0604030504040204" pitchFamily="50" charset="-128"/>
                <a:cs typeface="Times New Roman" panose="02020603050405020304" pitchFamily="18" charset="0"/>
              </a:rPr>
              <a:t>腹ビレ保育を行う</a:t>
            </a:r>
            <a:r>
              <a:rPr kumimoji="1" lang="en-US" altLang="ja-JP" sz="2000" i="1" dirty="0" err="1">
                <a:latin typeface="メイリオ" panose="020B0604030504040204" pitchFamily="50" charset="-128"/>
                <a:ea typeface="メイリオ" panose="020B0604030504040204" pitchFamily="50" charset="-128"/>
              </a:rPr>
              <a:t>O.eversi</a:t>
            </a:r>
            <a:r>
              <a:rPr kumimoji="1" lang="en-US" altLang="ja-JP" sz="2000" i="1" dirty="0">
                <a:latin typeface="メイリオ" panose="020B0604030504040204" pitchFamily="50" charset="-128"/>
                <a:ea typeface="メイリオ" panose="020B0604030504040204" pitchFamily="50" charset="-128"/>
              </a:rPr>
              <a:t>  </a:t>
            </a:r>
            <a:r>
              <a:rPr kumimoji="1" lang="ja-JP" altLang="en-US" sz="2000" i="1" dirty="0">
                <a:latin typeface="メイリオ" panose="020B0604030504040204" pitchFamily="50" charset="-128"/>
                <a:ea typeface="メイリオ" panose="020B0604030504040204" pitchFamily="50" charset="-128"/>
              </a:rPr>
              <a:t>，</a:t>
            </a:r>
            <a:r>
              <a:rPr kumimoji="1" lang="en-US" altLang="ja-JP" sz="2000" i="1" dirty="0" err="1">
                <a:latin typeface="メイリオ" panose="020B0604030504040204" pitchFamily="50" charset="-128"/>
                <a:ea typeface="メイリオ" panose="020B0604030504040204" pitchFamily="50" charset="-128"/>
              </a:rPr>
              <a:t>O.sarasinorum</a:t>
            </a:r>
            <a:r>
              <a:rPr kumimoji="1" lang="en-US" altLang="ja-JP" sz="2000" i="1" kern="5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i="1" kern="50" dirty="0">
                <a:latin typeface="メイリオ" panose="020B0604030504040204" pitchFamily="50" charset="-128"/>
                <a:ea typeface="メイリオ" panose="020B0604030504040204" pitchFamily="50" charset="-128"/>
                <a:cs typeface="Times New Roman" panose="02020603050405020304" pitchFamily="18" charset="0"/>
              </a:rPr>
              <a:t>では受精卵の脱落を防止するためにメス特異的に長い腹ビレが受精卵を支えるために、重要と考える。また、</a:t>
            </a:r>
            <a:r>
              <a:rPr kumimoji="1" lang="en-US" altLang="ja-JP" sz="2000" i="1" dirty="0">
                <a:latin typeface="メイリオ" panose="020B0604030504040204" pitchFamily="50" charset="-128"/>
                <a:ea typeface="メイリオ" panose="020B0604030504040204" pitchFamily="50" charset="-128"/>
              </a:rPr>
              <a:t> </a:t>
            </a:r>
            <a:r>
              <a:rPr kumimoji="1" lang="en-US" altLang="ja-JP" sz="2000" i="1" dirty="0" err="1">
                <a:latin typeface="メイリオ" panose="020B0604030504040204" pitchFamily="50" charset="-128"/>
                <a:ea typeface="メイリオ" panose="020B0604030504040204" pitchFamily="50" charset="-128"/>
              </a:rPr>
              <a:t>O.eversi</a:t>
            </a:r>
            <a:r>
              <a:rPr kumimoji="1" lang="en-US" altLang="ja-JP" sz="2000" i="1" dirty="0">
                <a:latin typeface="メイリオ" panose="020B0604030504040204" pitchFamily="50" charset="-128"/>
                <a:ea typeface="メイリオ" panose="020B0604030504040204" pitchFamily="50" charset="-128"/>
              </a:rPr>
              <a:t>  </a:t>
            </a:r>
            <a:r>
              <a:rPr lang="ja-JP" altLang="en-US" sz="2000" i="1" dirty="0">
                <a:latin typeface="メイリオ" panose="020B0604030504040204" pitchFamily="50" charset="-128"/>
                <a:ea typeface="メイリオ" panose="020B0604030504040204" pitchFamily="50" charset="-128"/>
              </a:rPr>
              <a:t>と</a:t>
            </a:r>
            <a:r>
              <a:rPr kumimoji="1" lang="en-US" altLang="ja-JP" sz="2000" i="1" dirty="0" err="1">
                <a:latin typeface="メイリオ" panose="020B0604030504040204" pitchFamily="50" charset="-128"/>
                <a:ea typeface="メイリオ" panose="020B0604030504040204" pitchFamily="50" charset="-128"/>
              </a:rPr>
              <a:t>O.sarasinorum</a:t>
            </a:r>
            <a:r>
              <a:rPr kumimoji="1" lang="ja-JP" altLang="en-US" sz="2000" i="1" dirty="0">
                <a:latin typeface="メイリオ" panose="020B0604030504040204" pitchFamily="50" charset="-128"/>
                <a:ea typeface="メイリオ" panose="020B0604030504040204" pitchFamily="50" charset="-128"/>
              </a:rPr>
              <a:t>の抱卵中メスの腹腔内に、親魚組織に由来する細胞と受精卵の付着氏が絡み合ってプラグ構造が形成されることを組織学的に確認し、一方、腹ビレ保育を行わない</a:t>
            </a:r>
            <a:r>
              <a:rPr kumimoji="1" lang="en-US" altLang="ja-JP" sz="2000" i="1" dirty="0" err="1">
                <a:latin typeface="メイリオ" panose="020B0604030504040204" pitchFamily="50" charset="-128"/>
                <a:ea typeface="メイリオ" panose="020B0604030504040204" pitchFamily="50" charset="-128"/>
              </a:rPr>
              <a:t>O.dopingdopinggensis</a:t>
            </a:r>
            <a:r>
              <a:rPr kumimoji="1" lang="ja-JP" altLang="en-US" sz="2000" i="1" dirty="0">
                <a:latin typeface="メイリオ" panose="020B0604030504040204" pitchFamily="50" charset="-128"/>
                <a:ea typeface="メイリオ" panose="020B0604030504040204" pitchFamily="50" charset="-128"/>
              </a:rPr>
              <a:t>のメスではそのような構造は腹腔内に存在しないことも確認した。</a:t>
            </a:r>
            <a:r>
              <a:rPr lang="ja-JP" altLang="en-US" sz="2000" i="1" kern="50" dirty="0">
                <a:latin typeface="メイリオ" panose="020B0604030504040204" pitchFamily="50" charset="-128"/>
                <a:ea typeface="メイリオ" panose="020B0604030504040204" pitchFamily="50" charset="-128"/>
                <a:cs typeface="Times New Roman" panose="02020603050405020304" pitchFamily="18" charset="0"/>
              </a:rPr>
              <a:t>また、腹ビレ保育を行わない</a:t>
            </a:r>
            <a:r>
              <a:rPr kumimoji="1" lang="en-US" altLang="ja-JP" sz="2000" i="1" dirty="0" err="1">
                <a:latin typeface="メイリオ" panose="020B0604030504040204" pitchFamily="50" charset="-128"/>
                <a:ea typeface="メイリオ" panose="020B0604030504040204" pitchFamily="50" charset="-128"/>
              </a:rPr>
              <a:t>O.dopingdopinggensis</a:t>
            </a:r>
            <a:r>
              <a:rPr kumimoji="1" lang="en-US" altLang="ja-JP" sz="2000" i="1" dirty="0">
                <a:latin typeface="メイリオ" panose="020B0604030504040204" pitchFamily="50" charset="-128"/>
                <a:ea typeface="メイリオ" panose="020B0604030504040204" pitchFamily="50" charset="-128"/>
              </a:rPr>
              <a:t> </a:t>
            </a:r>
            <a:r>
              <a:rPr kumimoji="1" lang="ja-JP" altLang="en-US" sz="2000" i="1" dirty="0">
                <a:latin typeface="メイリオ" panose="020B0604030504040204" pitchFamily="50" charset="-128"/>
                <a:ea typeface="メイリオ" panose="020B0604030504040204" pitchFamily="50" charset="-128"/>
              </a:rPr>
              <a:t>のメスでは筋組織中に</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11-Ketotestosterone (11KT)</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が検出されなかったが、抱卵中の</a:t>
            </a:r>
            <a:r>
              <a:rPr kumimoji="1" lang="en-US" altLang="ja-JP" sz="2000" i="1" dirty="0" err="1">
                <a:latin typeface="メイリオ" panose="020B0604030504040204" pitchFamily="50" charset="-128"/>
                <a:ea typeface="メイリオ" panose="020B0604030504040204" pitchFamily="50" charset="-128"/>
              </a:rPr>
              <a:t>O.eversi</a:t>
            </a:r>
            <a:r>
              <a:rPr kumimoji="1" lang="en-US" altLang="ja-JP" sz="2000" i="1" dirty="0">
                <a:latin typeface="メイリオ" panose="020B0604030504040204" pitchFamily="50" charset="-128"/>
                <a:ea typeface="メイリオ" panose="020B0604030504040204" pitchFamily="50" charset="-128"/>
              </a:rPr>
              <a:t>  </a:t>
            </a:r>
            <a:r>
              <a:rPr kumimoji="1" lang="ja-JP" altLang="en-US" sz="2000" i="1" dirty="0">
                <a:latin typeface="メイリオ" panose="020B0604030504040204" pitchFamily="50" charset="-128"/>
                <a:ea typeface="メイリオ" panose="020B0604030504040204" pitchFamily="50" charset="-128"/>
              </a:rPr>
              <a:t>および</a:t>
            </a:r>
            <a:r>
              <a:rPr kumimoji="1" lang="en-US" altLang="ja-JP" sz="2000" i="1" dirty="0" err="1">
                <a:latin typeface="メイリオ" panose="020B0604030504040204" pitchFamily="50" charset="-128"/>
                <a:ea typeface="メイリオ" panose="020B0604030504040204" pitchFamily="50" charset="-128"/>
              </a:rPr>
              <a:t>O.sarasinorum</a:t>
            </a:r>
            <a:r>
              <a:rPr kumimoji="1" lang="ja-JP" altLang="en-US" sz="2000" i="1" dirty="0">
                <a:latin typeface="メイリオ" panose="020B0604030504040204" pitchFamily="50" charset="-128"/>
                <a:ea typeface="メイリオ" panose="020B0604030504040204" pitchFamily="50" charset="-128"/>
              </a:rPr>
              <a:t>のメスでは</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11KT</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が検出された。さらに腹ビレ保育する</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2</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種のメスでは成長した卵を取り囲む濾胞細胞に抗</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11KT</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抗体での免疫組織化学染色で明瞭な陽性反応が認められた。魚類では</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11KT</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がオス性ホルモン（アンドロゲン</a:t>
            </a:r>
            <a:r>
              <a:rPr lang="en-US" altLang="ja-JP" sz="2000" kern="50" dirty="0">
                <a:latin typeface="メイリオ" panose="020B0604030504040204" pitchFamily="50" charset="-128"/>
                <a:ea typeface="メイリオ" panose="020B0604030504040204" pitchFamily="50" charset="-128"/>
                <a:cs typeface="Century" panose="02040604050505020304" pitchFamily="18" charset="0"/>
              </a:rPr>
              <a:t>)</a:t>
            </a:r>
            <a:r>
              <a:rPr lang="ja-JP" altLang="en-US" sz="2000" kern="50" dirty="0">
                <a:latin typeface="メイリオ" panose="020B0604030504040204" pitchFamily="50" charset="-128"/>
                <a:ea typeface="メイリオ" panose="020B0604030504040204" pitchFamily="50" charset="-128"/>
                <a:cs typeface="Century" panose="02040604050505020304" pitchFamily="18" charset="0"/>
              </a:rPr>
              <a:t>として機能するが、腹ビレ保育に特徴的な組織構造の形成、さらには抱卵中の交接行動の抑制などの生理機能の発現にも関与していると考えられる。</a:t>
            </a:r>
            <a:r>
              <a:rPr kumimoji="1" lang="en-US" altLang="ja-JP" sz="2000" i="1" kern="5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i="1" kern="50" dirty="0">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2000" kern="50" dirty="0">
              <a:latin typeface="メイリオ" panose="020B0604030504040204" pitchFamily="50" charset="-128"/>
              <a:ea typeface="メイリオ" panose="020B0604030504040204" pitchFamily="50" charset="-128"/>
              <a:cs typeface="Century" panose="02040604050505020304" pitchFamily="18" charset="0"/>
            </a:endParaRPr>
          </a:p>
          <a:p>
            <a:pPr lvl="0"/>
            <a:endParaRPr lang="en-US" altLang="ja-JP" sz="2000" dirty="0">
              <a:latin typeface="メイリオ" pitchFamily="50" charset="-128"/>
              <a:ea typeface="メイリオ" pitchFamily="50" charset="-128"/>
              <a:cs typeface="メイリオ" pitchFamily="50" charset="-128"/>
            </a:endParaRPr>
          </a:p>
          <a:p>
            <a:pPr lvl="0"/>
            <a:r>
              <a:rPr lang="ja-JP" altLang="en-US" sz="1400" b="1" dirty="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本演題に関連して、発表者らに開示すべき利益相反はありません</a:t>
            </a:r>
            <a:endParaRPr lang="en-US" altLang="ja-JP" dirty="0">
              <a:latin typeface="+mn-ea"/>
              <a:cs typeface="ＭＳ Ｐゴシック" pitchFamily="50" charset="-128"/>
            </a:endParaRPr>
          </a:p>
        </p:txBody>
      </p:sp>
      <p:sp>
        <p:nvSpPr>
          <p:cNvPr id="5" name="正方形/長方形 4"/>
          <p:cNvSpPr/>
          <p:nvPr/>
        </p:nvSpPr>
        <p:spPr>
          <a:xfrm>
            <a:off x="0" y="0"/>
            <a:ext cx="9144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2800" b="1" dirty="0">
                <a:solidFill>
                  <a:srgbClr val="FFC000"/>
                </a:solidFill>
                <a:latin typeface="メイリオ" pitchFamily="50" charset="-128"/>
                <a:ea typeface="メイリオ" pitchFamily="50" charset="-128"/>
                <a:cs typeface="メイリオ" pitchFamily="50" charset="-128"/>
              </a:rPr>
              <a:t>考　察</a:t>
            </a: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2611</TotalTime>
  <Words>2654</Words>
  <Application>Microsoft Office PowerPoint</Application>
  <PresentationFormat>画面に合わせる (4:3)</PresentationFormat>
  <Paragraphs>153</Paragraphs>
  <Slides>17</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17</vt:i4>
      </vt:variant>
    </vt:vector>
  </HeadingPairs>
  <TitlesOfParts>
    <vt:vector size="23" baseType="lpstr">
      <vt:lpstr>Yu Gothic UI</vt:lpstr>
      <vt:lpstr>メイリオ</vt:lpstr>
      <vt:lpstr>Aptos</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Minoru Yamada</dc:creator>
  <cp:lastModifiedBy>正二 尾田</cp:lastModifiedBy>
  <cp:revision>398</cp:revision>
  <dcterms:created xsi:type="dcterms:W3CDTF">2017-02-17T07:18:27Z</dcterms:created>
  <dcterms:modified xsi:type="dcterms:W3CDTF">2024-03-12T06:22:20Z</dcterms:modified>
</cp:coreProperties>
</file>