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1" r:id="rId3"/>
    <p:sldId id="270" r:id="rId4"/>
    <p:sldId id="274" r:id="rId5"/>
    <p:sldId id="275" r:id="rId6"/>
    <p:sldId id="269" r:id="rId7"/>
    <p:sldId id="277" r:id="rId8"/>
    <p:sldId id="272" r:id="rId9"/>
    <p:sldId id="268" r:id="rId10"/>
    <p:sldId id="278" r:id="rId11"/>
    <p:sldId id="279" r:id="rId12"/>
    <p:sldId id="280" r:id="rId13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44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94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10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0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59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29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32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78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60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4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BF516-8DA8-4C91-884D-B85CA5DB583A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8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7415" y="39261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受精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0334" y="338997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配偶子＝精子と卵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51173" y="24122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性の分化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08462" y="44622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初期胚の発生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62213" y="286970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性成熟・性ホルモン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4963088" y="1605056"/>
            <a:ext cx="3324294" cy="3599543"/>
            <a:chOff x="4963088" y="1605056"/>
            <a:chExt cx="3324294" cy="3599543"/>
          </a:xfrm>
        </p:grpSpPr>
        <p:sp>
          <p:nvSpPr>
            <p:cNvPr id="15" name="楕円 14"/>
            <p:cNvSpPr/>
            <p:nvPr/>
          </p:nvSpPr>
          <p:spPr>
            <a:xfrm>
              <a:off x="4963088" y="1605056"/>
              <a:ext cx="3324294" cy="359954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78364" y="3238022"/>
              <a:ext cx="2890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突然変異 → </a:t>
              </a:r>
              <a:r>
                <a:rPr kumimoji="1" lang="ja-JP" altLang="en-US" dirty="0"/>
                <a:t>種</a:t>
              </a:r>
              <a:r>
                <a:rPr kumimoji="1" lang="ja-JP" altLang="en-US" dirty="0" smtClean="0"/>
                <a:t>分化 → </a:t>
              </a:r>
              <a:r>
                <a:rPr kumimoji="1" lang="ja-JP" altLang="en-US" dirty="0"/>
                <a:t>進化</a:t>
              </a:r>
              <a:endParaRPr kumimoji="1" lang="en-US" altLang="ja-JP" dirty="0" smtClean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494156" y="2629651"/>
              <a:ext cx="2258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DNA </a:t>
              </a:r>
              <a:r>
                <a:rPr kumimoji="1" lang="ja-JP" altLang="en-US" dirty="0" smtClean="0"/>
                <a:t>損傷 </a:t>
              </a:r>
              <a:r>
                <a:rPr kumimoji="1" lang="en-US" altLang="ja-JP" dirty="0" smtClean="0"/>
                <a:t>/ DNA </a:t>
              </a:r>
              <a:r>
                <a:rPr kumimoji="1" lang="ja-JP" altLang="en-US" dirty="0" smtClean="0"/>
                <a:t>修復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117854" y="407610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dirty="0" smtClean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細胞周期停止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776471" y="463194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アポトーシス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840405" y="185353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放射線生物学</a:t>
              </a:r>
              <a:endPara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878204" y="18535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生殖生物学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94031" y="3401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「生殖システム生物学」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03356" y="902112"/>
            <a:ext cx="56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動物生殖システム分野　</a:t>
            </a:r>
            <a:r>
              <a:rPr kumimoji="1" lang="en-US" altLang="ja-JP" dirty="0" smtClean="0"/>
              <a:t>Laboratory of Genome Stability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1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1" y="342900"/>
            <a:ext cx="3810000" cy="65151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943" y="342900"/>
            <a:ext cx="38100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0"/>
            <a:ext cx="3810000" cy="69056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036" y="0"/>
            <a:ext cx="38100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2" y="0"/>
            <a:ext cx="3810000" cy="69056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038" y="0"/>
            <a:ext cx="38100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7415" y="39261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受精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0334" y="338997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配偶子＝精子と卵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51173" y="24122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性の分化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08462" y="44622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初期胚の発生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62213" y="286970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性成熟・性ホルモン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03356" y="902112"/>
            <a:ext cx="56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動物生殖システム分野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Laboratory of Genome Stability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963088" y="1605056"/>
            <a:ext cx="3324294" cy="3599543"/>
            <a:chOff x="4963088" y="1605056"/>
            <a:chExt cx="3324294" cy="3599543"/>
          </a:xfrm>
        </p:grpSpPr>
        <p:sp>
          <p:nvSpPr>
            <p:cNvPr id="15" name="楕円 14"/>
            <p:cNvSpPr/>
            <p:nvPr/>
          </p:nvSpPr>
          <p:spPr>
            <a:xfrm>
              <a:off x="4963088" y="1605056"/>
              <a:ext cx="3324294" cy="359954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78364" y="3238022"/>
              <a:ext cx="2890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突然変異 → 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種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分化 → 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進化</a:t>
              </a:r>
              <a:endPara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494156" y="2629651"/>
              <a:ext cx="2258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DNA 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損傷 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/ DNA 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修復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117854" y="407610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細胞周期停止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776471" y="463194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アポトーシス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840405" y="185353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放射線生物学</a:t>
              </a:r>
              <a:endPara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878204" y="18535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生殖生物学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543155" y="1348389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三谷啓志教授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（令和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月定年退職）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8814" y="129270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尾田正二准教授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56805" y="5265820"/>
            <a:ext cx="126188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メダカ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229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103356" y="902112"/>
            <a:ext cx="56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動物生殖システム分野　</a:t>
            </a:r>
            <a:r>
              <a:rPr kumimoji="1" lang="en-US" altLang="ja-JP" dirty="0" smtClean="0"/>
              <a:t>Laboratory of Genome Stability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2322614" y="65713"/>
            <a:ext cx="5211235" cy="792856"/>
            <a:chOff x="2322614" y="65713"/>
            <a:chExt cx="5211235" cy="792856"/>
          </a:xfrm>
        </p:grpSpPr>
        <p:sp>
          <p:nvSpPr>
            <p:cNvPr id="6" name="下矢印 5"/>
            <p:cNvSpPr/>
            <p:nvPr/>
          </p:nvSpPr>
          <p:spPr>
            <a:xfrm>
              <a:off x="4455886" y="508000"/>
              <a:ext cx="319315" cy="350569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322614" y="65713"/>
              <a:ext cx="5211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放射線生物学講座　</a:t>
              </a:r>
              <a:r>
                <a:rPr kumimoji="1" lang="en-US" altLang="ja-JP" dirty="0" smtClean="0"/>
                <a:t>Laboratory of Radiation Biology</a:t>
              </a:r>
              <a:endParaRPr kumimoji="1" lang="ja-JP" altLang="en-US" dirty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7543155" y="1348389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三谷啓志教授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（</a:t>
            </a:r>
            <a:r>
              <a:rPr kumimoji="1" lang="en-US" altLang="ja-JP" sz="1600" dirty="0" smtClean="0"/>
              <a:t>2021</a:t>
            </a:r>
            <a:r>
              <a:rPr kumimoji="1" lang="ja-JP" altLang="en-US" sz="1600" dirty="0" smtClean="0"/>
              <a:t>年</a:t>
            </a:r>
            <a:r>
              <a:rPr kumimoji="1" lang="en-US" altLang="ja-JP" sz="1600" dirty="0" smtClean="0"/>
              <a:t>3</a:t>
            </a:r>
            <a:r>
              <a:rPr kumimoji="1" lang="ja-JP" altLang="en-US" sz="1600" dirty="0" smtClean="0"/>
              <a:t>月定年退職）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43155" y="2010109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嶋昭紘教授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（</a:t>
            </a:r>
            <a:r>
              <a:rPr kumimoji="1" lang="en-US" altLang="ja-JP" sz="1600" dirty="0" smtClean="0"/>
              <a:t>2002</a:t>
            </a:r>
            <a:r>
              <a:rPr kumimoji="1" lang="ja-JP" altLang="en-US" sz="1600" dirty="0" smtClean="0"/>
              <a:t>年</a:t>
            </a:r>
            <a:r>
              <a:rPr kumimoji="1" lang="en-US" altLang="ja-JP" sz="1600" dirty="0" smtClean="0"/>
              <a:t>3</a:t>
            </a:r>
            <a:r>
              <a:rPr kumimoji="1" lang="ja-JP" altLang="en-US" sz="1600" dirty="0" smtClean="0"/>
              <a:t>月定年退職）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8883" y="2671829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江上信雄教授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（</a:t>
            </a:r>
            <a:r>
              <a:rPr kumimoji="1" lang="en-US" altLang="ja-JP" sz="1600" dirty="0" smtClean="0"/>
              <a:t>1985</a:t>
            </a:r>
            <a:r>
              <a:rPr kumimoji="1" lang="ja-JP" altLang="en-US" sz="1600" dirty="0" smtClean="0"/>
              <a:t>年</a:t>
            </a:r>
            <a:r>
              <a:rPr kumimoji="1" lang="en-US" altLang="ja-JP" sz="1600" dirty="0" smtClean="0"/>
              <a:t>3</a:t>
            </a:r>
            <a:r>
              <a:rPr kumimoji="1" lang="ja-JP" altLang="en-US" sz="1600" dirty="0" smtClean="0"/>
              <a:t>月定年退職）</a:t>
            </a:r>
            <a:endParaRPr kumimoji="1" lang="ja-JP" altLang="en-US" sz="1600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2681" y="3848338"/>
            <a:ext cx="1397889" cy="90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テキスト ボックス 16"/>
          <p:cNvSpPr txBox="1"/>
          <p:nvPr/>
        </p:nvSpPr>
        <p:spPr>
          <a:xfrm>
            <a:off x="4668956" y="5007994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突然</a:t>
            </a:r>
            <a:r>
              <a:rPr kumimoji="1" lang="ja-JP" altLang="en-US" dirty="0">
                <a:solidFill>
                  <a:prstClr val="black"/>
                </a:solidFill>
              </a:rPr>
              <a:t>変異 →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遺伝子塩基</a:t>
            </a:r>
            <a:r>
              <a:rPr kumimoji="1" lang="ja-JP" altLang="en-US" dirty="0">
                <a:solidFill>
                  <a:prstClr val="black"/>
                </a:solidFill>
              </a:rPr>
              <a:t>配列 →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ゲノム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928231" y="1907437"/>
            <a:ext cx="2425529" cy="2844415"/>
            <a:chOff x="4928231" y="1907437"/>
            <a:chExt cx="2425529" cy="2844415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5094808" y="2444392"/>
              <a:ext cx="2258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DNA </a:t>
              </a:r>
              <a:r>
                <a:rPr kumimoji="1" lang="ja-JP" altLang="en-US" dirty="0" smtClean="0"/>
                <a:t>損傷 </a:t>
              </a:r>
              <a:r>
                <a:rPr kumimoji="1" lang="en-US" altLang="ja-JP" dirty="0" smtClean="0"/>
                <a:t>/ DNA </a:t>
              </a:r>
              <a:r>
                <a:rPr kumimoji="1" lang="ja-JP" altLang="en-US" dirty="0" smtClean="0"/>
                <a:t>修復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274348" y="190743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放射線生物学</a:t>
              </a:r>
              <a:endParaRPr kumimoji="1" lang="ja-JP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8231" y="3848338"/>
              <a:ext cx="1151042" cy="90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5091602" y="3278746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dirty="0" smtClean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継世代影響を調べる</a:t>
              </a:r>
              <a:endPara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091602" y="2853532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発</a:t>
              </a:r>
              <a:r>
                <a:rPr kumimoji="1" lang="ja-JP" altLang="en-US" dirty="0" smtClean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がん作用を調べる</a:t>
              </a:r>
              <a:endPara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7510483" y="5302913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↓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種内多様性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algn="ctr"/>
            <a:r>
              <a:rPr kumimoji="1" lang="ja-JP" altLang="en-US" dirty="0" smtClean="0">
                <a:solidFill>
                  <a:prstClr val="black"/>
                </a:solidFill>
              </a:rPr>
              <a:t>↓</a:t>
            </a:r>
            <a:endParaRPr kumimoji="1" lang="en-US" altLang="ja-JP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種分化・進化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97020" y="574243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 smtClean="0"/>
              <a:t>野生メダカの遺伝的多様性</a:t>
            </a:r>
            <a:endParaRPr kumimoji="1" lang="ja-JP" altLang="en-US" u="sng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36" y="5213184"/>
            <a:ext cx="1903780" cy="1427835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2103356" y="435045"/>
            <a:ext cx="5649752" cy="913344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4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22" grpId="0"/>
      <p:bldP spid="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103356" y="902112"/>
            <a:ext cx="56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動物生殖システム分野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Laboratory of Genome Stability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322614" y="65713"/>
            <a:ext cx="5211235" cy="792856"/>
            <a:chOff x="2322614" y="65713"/>
            <a:chExt cx="5211235" cy="792856"/>
          </a:xfrm>
        </p:grpSpPr>
        <p:sp>
          <p:nvSpPr>
            <p:cNvPr id="6" name="下矢印 5"/>
            <p:cNvSpPr/>
            <p:nvPr/>
          </p:nvSpPr>
          <p:spPr>
            <a:xfrm>
              <a:off x="4455886" y="508000"/>
              <a:ext cx="319315" cy="350569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322614" y="65713"/>
              <a:ext cx="5211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放射線生物学講座　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Laboratory of Radiation Biology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7543155" y="1348389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三谷啓志教授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2021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月定年退職）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43155" y="2010109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嶋昭紘教授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2002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月定年退職）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8883" y="2671829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江上信雄教授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1985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月定年退職）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94808" y="2444392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DNA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損傷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 DNA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修復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74348" y="190743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放射線生物学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8231" y="3848338"/>
            <a:ext cx="1151042" cy="90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2681" y="3848338"/>
            <a:ext cx="1397889" cy="90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テキスト ボックス 16"/>
          <p:cNvSpPr txBox="1"/>
          <p:nvPr/>
        </p:nvSpPr>
        <p:spPr>
          <a:xfrm>
            <a:off x="4668956" y="5007994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突然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変異 →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遺伝子塩基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配列 →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ゲノム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91602" y="327874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継世代影響を調べる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91602" y="285353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発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がん作用を調べる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510483" y="5302913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↓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種内多様性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↓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種分化・進化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97020" y="574243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野生メダカの遺伝的多様性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36" y="5213184"/>
            <a:ext cx="1903780" cy="142783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765186" y="3278746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精子</a:t>
            </a:r>
            <a:r>
              <a:rPr kumimoji="1" lang="ja-JP" altLang="en-US" dirty="0" smtClean="0"/>
              <a:t>形成への放射線影響　←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2103356" y="435045"/>
            <a:ext cx="5649752" cy="913344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6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4963088" y="1605056"/>
            <a:ext cx="3324294" cy="35995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78364" y="3238022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突然変異 →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分化 →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進化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94156" y="2629651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DNA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損傷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 DNA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修復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7854" y="40761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細胞周期停止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40405" y="185353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放射線生物学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7415" y="39261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受精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0334" y="338997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配偶子＝精子と卵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51173" y="24122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性の分化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08462" y="44622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初期胚の発生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78204" y="18535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生殖生物学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62213" y="286970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性成熟・性ホルモン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76471" y="463194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アポトーシス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03356" y="902112"/>
            <a:ext cx="56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動物生殖システム分野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Laboratory of Genome Stability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43155" y="1348389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三谷啓志教授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2021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月定年退職）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8814" y="1292708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尾田正二准教授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noProof="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（</a:t>
            </a:r>
            <a:r>
              <a:rPr kumimoji="1" lang="en-US" altLang="ja-JP" noProof="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2003</a:t>
            </a:r>
            <a:r>
              <a:rPr kumimoji="1" lang="ja-JP" altLang="en-US" noProof="0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年着任）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462213" y="3389975"/>
            <a:ext cx="2119446" cy="905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202" y="5070890"/>
            <a:ext cx="2415269" cy="156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グループ化 12"/>
          <p:cNvGrpSpPr/>
          <p:nvPr/>
        </p:nvGrpSpPr>
        <p:grpSpPr>
          <a:xfrm>
            <a:off x="432277" y="5220884"/>
            <a:ext cx="8991910" cy="1427835"/>
            <a:chOff x="172931" y="5204144"/>
            <a:chExt cx="8991910" cy="1427835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31" y="5204144"/>
              <a:ext cx="1903780" cy="1427835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6210186" y="5613949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受精の分子機構の多様性に</a:t>
              </a:r>
              <a:endParaRPr kumimoji="1" lang="en-US" altLang="ja-JP" dirty="0" smtClean="0"/>
            </a:p>
            <a:p>
              <a:r>
                <a:rPr kumimoji="1" lang="ja-JP" altLang="en-US" dirty="0" smtClean="0"/>
                <a:t>進化の原動力を求める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8362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4963088" y="1605056"/>
            <a:ext cx="3324294" cy="35995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78364" y="3238022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突然変異 →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分化 →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進化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94156" y="2629651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DNA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損傷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 DNA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修復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7854" y="40761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細胞周期停止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40405" y="185353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放射線生物学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7415" y="39261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受精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0334" y="338997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配偶子＝精子と卵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51173" y="24122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性の分化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08462" y="44622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初期胚の発生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78204" y="18535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生殖生物学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62213" y="286970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性成熟・性ホルモン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1119196" y="4256957"/>
            <a:ext cx="1885964" cy="3188365"/>
            <a:chOff x="1119196" y="4256957"/>
            <a:chExt cx="1885964" cy="3188365"/>
          </a:xfrm>
        </p:grpSpPr>
        <p:sp>
          <p:nvSpPr>
            <p:cNvPr id="12" name="楕円 11"/>
            <p:cNvSpPr/>
            <p:nvPr/>
          </p:nvSpPr>
          <p:spPr>
            <a:xfrm rot="1873045">
              <a:off x="1119196" y="4256957"/>
              <a:ext cx="1885964" cy="3188365"/>
            </a:xfrm>
            <a:prstGeom prst="ellipse">
              <a:avLst/>
            </a:prstGeom>
            <a:solidFill>
              <a:srgbClr val="E2F0D9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716129" y="5377394"/>
              <a:ext cx="877163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青木研</a:t>
              </a:r>
              <a:endParaRPr kumimoji="1" lang="ja-JP" altLang="en-US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-1103086" y="2204167"/>
            <a:ext cx="4217457" cy="794931"/>
            <a:chOff x="-1103086" y="2204167"/>
            <a:chExt cx="4217457" cy="794931"/>
          </a:xfrm>
        </p:grpSpPr>
        <p:sp>
          <p:nvSpPr>
            <p:cNvPr id="18" name="楕円 17"/>
            <p:cNvSpPr/>
            <p:nvPr/>
          </p:nvSpPr>
          <p:spPr>
            <a:xfrm>
              <a:off x="-1103086" y="2204167"/>
              <a:ext cx="4217457" cy="794931"/>
            </a:xfrm>
            <a:prstGeom prst="ellipse">
              <a:avLst/>
            </a:prstGeom>
            <a:solidFill>
              <a:srgbClr val="E2F0D9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08690" y="2424900"/>
              <a:ext cx="124906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鈴木</a:t>
              </a:r>
              <a:r>
                <a:rPr kumimoji="1" lang="en-US" altLang="ja-JP" dirty="0" smtClean="0"/>
                <a:t>(</a:t>
              </a:r>
              <a:r>
                <a:rPr kumimoji="1" lang="ja-JP" altLang="en-US" dirty="0" smtClean="0"/>
                <a:t>雅</a:t>
              </a:r>
              <a:r>
                <a:rPr kumimoji="1" lang="en-US" altLang="ja-JP" dirty="0" smtClean="0"/>
                <a:t>)</a:t>
              </a:r>
              <a:r>
                <a:rPr kumimoji="1" lang="ja-JP" altLang="en-US" dirty="0" smtClean="0"/>
                <a:t>研</a:t>
              </a:r>
              <a:endParaRPr kumimoji="1" lang="ja-JP" altLang="en-US" dirty="0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5776471" y="463194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アポトーシス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5639630" y="3889597"/>
            <a:ext cx="5042884" cy="794931"/>
            <a:chOff x="5639630" y="3889597"/>
            <a:chExt cx="5042884" cy="794931"/>
          </a:xfrm>
        </p:grpSpPr>
        <p:sp>
          <p:nvSpPr>
            <p:cNvPr id="23" name="楕円 22"/>
            <p:cNvSpPr/>
            <p:nvPr/>
          </p:nvSpPr>
          <p:spPr>
            <a:xfrm>
              <a:off x="5639630" y="3889597"/>
              <a:ext cx="5042884" cy="794931"/>
            </a:xfrm>
            <a:prstGeom prst="ellipse">
              <a:avLst/>
            </a:prstGeom>
            <a:solidFill>
              <a:srgbClr val="E2F0D9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327024" y="4110779"/>
              <a:ext cx="877163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大矢</a:t>
              </a:r>
              <a:r>
                <a:rPr kumimoji="1" lang="ja-JP" altLang="en-US" dirty="0" smtClean="0"/>
                <a:t>研</a:t>
              </a:r>
              <a:endParaRPr kumimoji="1" lang="ja-JP" altLang="en-US" dirty="0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6278986" y="3028119"/>
            <a:ext cx="4795414" cy="794931"/>
            <a:chOff x="6278986" y="3028119"/>
            <a:chExt cx="4795414" cy="794931"/>
          </a:xfrm>
        </p:grpSpPr>
        <p:sp>
          <p:nvSpPr>
            <p:cNvPr id="20" name="楕円 19"/>
            <p:cNvSpPr/>
            <p:nvPr/>
          </p:nvSpPr>
          <p:spPr>
            <a:xfrm>
              <a:off x="6278986" y="3028119"/>
              <a:ext cx="4795414" cy="794931"/>
            </a:xfrm>
            <a:prstGeom prst="ellipse">
              <a:avLst/>
            </a:prstGeom>
            <a:solidFill>
              <a:srgbClr val="E2F0D9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9012160" y="3198309"/>
              <a:ext cx="877163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河村</a:t>
              </a:r>
              <a:r>
                <a:rPr kumimoji="1" lang="ja-JP" altLang="en-US" dirty="0" smtClean="0"/>
                <a:t>研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8035729" y="3203512"/>
              <a:ext cx="877163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石川研</a:t>
              </a:r>
              <a:endParaRPr kumimoji="1" lang="ja-JP" altLang="en-US" dirty="0"/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2103356" y="902112"/>
            <a:ext cx="56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動物生殖システム分野　</a:t>
            </a:r>
            <a:r>
              <a:rPr kumimoji="1" lang="en-US" altLang="ja-JP" dirty="0" smtClean="0"/>
              <a:t>Laboratory of Genome Stability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43155" y="1348389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三谷啓志教授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（令和</a:t>
            </a:r>
            <a:r>
              <a:rPr kumimoji="1" lang="en-US" altLang="ja-JP" sz="1600" dirty="0" smtClean="0"/>
              <a:t>3</a:t>
            </a:r>
            <a:r>
              <a:rPr kumimoji="1" lang="ja-JP" altLang="en-US" sz="1600" dirty="0" smtClean="0"/>
              <a:t>年</a:t>
            </a:r>
            <a:r>
              <a:rPr kumimoji="1" lang="en-US" altLang="ja-JP" sz="1600" dirty="0" smtClean="0"/>
              <a:t>3</a:t>
            </a:r>
            <a:r>
              <a:rPr kumimoji="1" lang="ja-JP" altLang="en-US" sz="1600" dirty="0" smtClean="0"/>
              <a:t>月定年退職）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8814" y="129270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尾田正二准教授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1462213" y="3389975"/>
            <a:ext cx="2119446" cy="905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202" y="5070890"/>
            <a:ext cx="2415269" cy="156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852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4963088" y="1605056"/>
            <a:ext cx="3324294" cy="35995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78364" y="3238022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突然変異 →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分化 →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進化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94156" y="2629651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DNA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損傷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 DNA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修復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7854" y="40761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細胞周期停止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40405" y="185353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放射線生物学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7415" y="39261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受精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0334" y="338997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配偶子＝精子と卵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51173" y="24122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性の分化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08462" y="44622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初期胚の発生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78204" y="18535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生殖生物学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62213" y="286970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性成熟・性ホルモン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76471" y="463194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アポトーシス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03356" y="902112"/>
            <a:ext cx="56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動物生殖システム分野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Laboratory of Genome Stability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-1103086" y="1292708"/>
            <a:ext cx="12177486" cy="6152614"/>
            <a:chOff x="-1103086" y="1292708"/>
            <a:chExt cx="12177486" cy="615261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-1103086" y="2204167"/>
              <a:ext cx="12177486" cy="5241155"/>
              <a:chOff x="-1103086" y="2204167"/>
              <a:chExt cx="12177486" cy="5241155"/>
            </a:xfrm>
          </p:grpSpPr>
          <p:grpSp>
            <p:nvGrpSpPr>
              <p:cNvPr id="29" name="グループ化 28"/>
              <p:cNvGrpSpPr/>
              <p:nvPr/>
            </p:nvGrpSpPr>
            <p:grpSpPr>
              <a:xfrm>
                <a:off x="1119196" y="4256957"/>
                <a:ext cx="1885964" cy="3188365"/>
                <a:chOff x="1119196" y="4256957"/>
                <a:chExt cx="1885964" cy="3188365"/>
              </a:xfrm>
            </p:grpSpPr>
            <p:sp>
              <p:nvSpPr>
                <p:cNvPr id="12" name="楕円 11"/>
                <p:cNvSpPr/>
                <p:nvPr/>
              </p:nvSpPr>
              <p:spPr>
                <a:xfrm rot="1873045">
                  <a:off x="1119196" y="4256957"/>
                  <a:ext cx="1885964" cy="3188365"/>
                </a:xfrm>
                <a:prstGeom prst="ellipse">
                  <a:avLst/>
                </a:prstGeom>
                <a:solidFill>
                  <a:srgbClr val="E2F0D9">
                    <a:alpha val="10196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1716129" y="5377394"/>
                  <a:ext cx="877163" cy="3693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青木研</a:t>
                  </a: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7" name="グループ化 16"/>
              <p:cNvGrpSpPr/>
              <p:nvPr/>
            </p:nvGrpSpPr>
            <p:grpSpPr>
              <a:xfrm>
                <a:off x="-1103086" y="2204167"/>
                <a:ext cx="4217457" cy="794931"/>
                <a:chOff x="-1103086" y="2204167"/>
                <a:chExt cx="4217457" cy="794931"/>
              </a:xfrm>
            </p:grpSpPr>
            <p:sp>
              <p:nvSpPr>
                <p:cNvPr id="18" name="楕円 17"/>
                <p:cNvSpPr/>
                <p:nvPr/>
              </p:nvSpPr>
              <p:spPr>
                <a:xfrm>
                  <a:off x="-1103086" y="2204167"/>
                  <a:ext cx="4217457" cy="794931"/>
                </a:xfrm>
                <a:prstGeom prst="ellipse">
                  <a:avLst/>
                </a:prstGeom>
                <a:solidFill>
                  <a:srgbClr val="E2F0D9">
                    <a:alpha val="10196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408690" y="2424900"/>
                  <a:ext cx="1249060" cy="3693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鈴木</a:t>
                  </a:r>
                  <a:r>
                    <a:rPr kumimoji="1" lang="en-US" altLang="ja-JP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(</a:t>
                  </a:r>
                  <a:r>
                    <a:rPr kumimoji="1" lang="ja-JP" alt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雅</a:t>
                  </a:r>
                  <a:r>
                    <a:rPr kumimoji="1" lang="en-US" altLang="ja-JP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)</a:t>
                  </a:r>
                  <a:r>
                    <a:rPr kumimoji="1" lang="ja-JP" alt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研</a:t>
                  </a: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31" name="グループ化 30"/>
              <p:cNvGrpSpPr/>
              <p:nvPr/>
            </p:nvGrpSpPr>
            <p:grpSpPr>
              <a:xfrm>
                <a:off x="5639630" y="3889597"/>
                <a:ext cx="5042884" cy="794931"/>
                <a:chOff x="5639630" y="3889597"/>
                <a:chExt cx="5042884" cy="794931"/>
              </a:xfrm>
            </p:grpSpPr>
            <p:sp>
              <p:nvSpPr>
                <p:cNvPr id="23" name="楕円 22"/>
                <p:cNvSpPr/>
                <p:nvPr/>
              </p:nvSpPr>
              <p:spPr>
                <a:xfrm>
                  <a:off x="5639630" y="3889597"/>
                  <a:ext cx="5042884" cy="794931"/>
                </a:xfrm>
                <a:prstGeom prst="ellipse">
                  <a:avLst/>
                </a:prstGeom>
                <a:solidFill>
                  <a:srgbClr val="E2F0D9">
                    <a:alpha val="10196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8327024" y="4110779"/>
                  <a:ext cx="877163" cy="3693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大矢</a:t>
                  </a:r>
                  <a:r>
                    <a:rPr kumimoji="1" lang="ja-JP" alt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研</a:t>
                  </a: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32" name="グループ化 31"/>
              <p:cNvGrpSpPr/>
              <p:nvPr/>
            </p:nvGrpSpPr>
            <p:grpSpPr>
              <a:xfrm>
                <a:off x="6278986" y="3028119"/>
                <a:ext cx="4795414" cy="794931"/>
                <a:chOff x="6278986" y="3028119"/>
                <a:chExt cx="4795414" cy="794931"/>
              </a:xfrm>
            </p:grpSpPr>
            <p:sp>
              <p:nvSpPr>
                <p:cNvPr id="20" name="楕円 19"/>
                <p:cNvSpPr/>
                <p:nvPr/>
              </p:nvSpPr>
              <p:spPr>
                <a:xfrm>
                  <a:off x="6278986" y="3028119"/>
                  <a:ext cx="4795414" cy="794931"/>
                </a:xfrm>
                <a:prstGeom prst="ellipse">
                  <a:avLst/>
                </a:prstGeom>
                <a:solidFill>
                  <a:srgbClr val="E2F0D9">
                    <a:alpha val="10196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9012160" y="3198309"/>
                  <a:ext cx="877163" cy="3693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河村</a:t>
                  </a:r>
                  <a:r>
                    <a:rPr kumimoji="1" lang="ja-JP" alt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研</a:t>
                  </a: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8035729" y="3203512"/>
                  <a:ext cx="877163" cy="3693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石川研</a:t>
                  </a: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</p:grpSp>
        <p:sp>
          <p:nvSpPr>
            <p:cNvPr id="14" name="テキスト ボックス 13"/>
            <p:cNvSpPr txBox="1"/>
            <p:nvPr/>
          </p:nvSpPr>
          <p:spPr>
            <a:xfrm>
              <a:off x="7543155" y="1348389"/>
              <a:ext cx="24449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三谷啓志教授</a:t>
              </a:r>
              <a:endPara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（令和</a:t>
              </a: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3</a:t>
              </a:r>
              <a:r>
                <a:rPr kumimoji="1" lang="ja-JP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年</a:t>
              </a: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3</a:t>
              </a:r>
              <a:r>
                <a:rPr kumimoji="1" lang="ja-JP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月定年退職）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48814" y="1292708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尾田正二准教授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8" name="正方形/長方形 27"/>
          <p:cNvSpPr/>
          <p:nvPr/>
        </p:nvSpPr>
        <p:spPr>
          <a:xfrm>
            <a:off x="1462213" y="3389975"/>
            <a:ext cx="2119446" cy="905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202" y="5070890"/>
            <a:ext cx="2415269" cy="156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05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2103356" y="902112"/>
            <a:ext cx="56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動物生殖システム分野　</a:t>
            </a:r>
            <a:r>
              <a:rPr kumimoji="1" lang="en-US" altLang="ja-JP" dirty="0" smtClean="0"/>
              <a:t>Laboratory of Genome Stability</a:t>
            </a:r>
            <a:endParaRPr kumimoji="1" lang="ja-JP" altLang="en-US" dirty="0"/>
          </a:p>
        </p:txBody>
      </p:sp>
      <p:sp>
        <p:nvSpPr>
          <p:cNvPr id="16" name="楕円 15"/>
          <p:cNvSpPr/>
          <p:nvPr/>
        </p:nvSpPr>
        <p:spPr>
          <a:xfrm>
            <a:off x="973592" y="1605056"/>
            <a:ext cx="3324294" cy="3599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7415" y="39261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受精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0334" y="338997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配偶子＝精子と卵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51173" y="24122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性の分化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08462" y="44622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初期胚の発生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62213" y="286970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性成熟・性ホルモン</a:t>
            </a:r>
            <a:endParaRPr kumimoji="1" lang="ja-JP" altLang="en-US" dirty="0"/>
          </a:p>
        </p:txBody>
      </p:sp>
      <p:sp>
        <p:nvSpPr>
          <p:cNvPr id="15" name="楕円 14"/>
          <p:cNvSpPr/>
          <p:nvPr/>
        </p:nvSpPr>
        <p:spPr>
          <a:xfrm>
            <a:off x="4963088" y="1605056"/>
            <a:ext cx="3324294" cy="35995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78364" y="3238022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突然変異 → </a:t>
            </a:r>
            <a:r>
              <a:rPr kumimoji="1" lang="ja-JP" altLang="en-US" dirty="0"/>
              <a:t>種</a:t>
            </a:r>
            <a:r>
              <a:rPr kumimoji="1" lang="ja-JP" altLang="en-US" dirty="0" smtClean="0"/>
              <a:t>分化 → </a:t>
            </a:r>
            <a:r>
              <a:rPr kumimoji="1" lang="ja-JP" altLang="en-US" dirty="0"/>
              <a:t>進化</a:t>
            </a:r>
            <a:endParaRPr kumimoji="1"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94156" y="2629651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DNA </a:t>
            </a:r>
            <a:r>
              <a:rPr kumimoji="1" lang="ja-JP" altLang="en-US" dirty="0" smtClean="0">
                <a:solidFill>
                  <a:srgbClr val="FF0000"/>
                </a:solidFill>
              </a:rPr>
              <a:t>損傷 </a:t>
            </a:r>
            <a:r>
              <a:rPr kumimoji="1" lang="en-US" altLang="ja-JP" dirty="0" smtClean="0">
                <a:solidFill>
                  <a:srgbClr val="FF0000"/>
                </a:solidFill>
              </a:rPr>
              <a:t>/ DNA </a:t>
            </a:r>
            <a:r>
              <a:rPr kumimoji="1" lang="ja-JP" altLang="en-US" dirty="0" smtClean="0">
                <a:solidFill>
                  <a:srgbClr val="FF0000"/>
                </a:solidFill>
              </a:rPr>
              <a:t>修復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17854" y="407610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細胞周期停止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76471" y="463194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アポトーシス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40405" y="185353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放射線生物学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78204" y="18535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生殖生物学</a:t>
            </a:r>
            <a:endParaRPr kumimoji="1" lang="ja-JP" alt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202" y="5070890"/>
            <a:ext cx="2415269" cy="156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06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32655" y="1785258"/>
            <a:ext cx="479009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2021_11_30 </a:t>
            </a:r>
          </a:p>
          <a:p>
            <a:r>
              <a:rPr kumimoji="1" lang="en-US" altLang="ja-JP" sz="2000" dirty="0"/>
              <a:t> 2 </a:t>
            </a:r>
            <a:r>
              <a:rPr kumimoji="1" lang="ja-JP" altLang="en-US" sz="2000" dirty="0"/>
              <a:t>限目　有性生殖・無性生殖、減数分裂</a:t>
            </a:r>
          </a:p>
          <a:p>
            <a:r>
              <a:rPr kumimoji="1" lang="ja-JP" altLang="en-US" sz="2000" dirty="0"/>
              <a:t> </a:t>
            </a:r>
            <a:r>
              <a:rPr kumimoji="1" lang="en-US" altLang="ja-JP" sz="2000" dirty="0"/>
              <a:t>3 </a:t>
            </a:r>
            <a:r>
              <a:rPr kumimoji="1" lang="ja-JP" altLang="en-US" sz="2000" dirty="0"/>
              <a:t>限目　受精の分子生理学</a:t>
            </a:r>
          </a:p>
          <a:p>
            <a:r>
              <a:rPr kumimoji="1" lang="ja-JP" altLang="en-US" sz="2000" dirty="0"/>
              <a:t> </a:t>
            </a:r>
            <a:r>
              <a:rPr kumimoji="1" lang="en-US" altLang="ja-JP" sz="2000" dirty="0"/>
              <a:t>4 </a:t>
            </a:r>
            <a:r>
              <a:rPr kumimoji="1" lang="ja-JP" altLang="en-US" sz="2000" dirty="0"/>
              <a:t>限目　卵と精子</a:t>
            </a:r>
          </a:p>
          <a:p>
            <a:r>
              <a:rPr kumimoji="1" lang="ja-JP" altLang="en-US" sz="2000" dirty="0"/>
              <a:t> </a:t>
            </a:r>
            <a:r>
              <a:rPr kumimoji="1" lang="en-US" altLang="ja-JP" sz="2000" dirty="0"/>
              <a:t>5 </a:t>
            </a:r>
            <a:r>
              <a:rPr kumimoji="1" lang="ja-JP" altLang="en-US" sz="2000" dirty="0"/>
              <a:t>限目　生殖細胞の分化・</a:t>
            </a:r>
            <a:r>
              <a:rPr kumimoji="1" lang="ja-JP" altLang="en-US" sz="2000" dirty="0" smtClean="0"/>
              <a:t>形成</a:t>
            </a:r>
            <a:endParaRPr kumimoji="1" lang="en-US" altLang="ja-JP" sz="2000" dirty="0" smtClean="0"/>
          </a:p>
          <a:p>
            <a:endParaRPr kumimoji="1" lang="ja-JP" altLang="en-US" sz="2000" dirty="0"/>
          </a:p>
          <a:p>
            <a:r>
              <a:rPr kumimoji="1" lang="en-US" altLang="ja-JP" sz="2000" dirty="0"/>
              <a:t>2021_12_2 </a:t>
            </a:r>
          </a:p>
          <a:p>
            <a:r>
              <a:rPr kumimoji="1" lang="en-US" altLang="ja-JP" sz="2000" dirty="0"/>
              <a:t> 2 </a:t>
            </a:r>
            <a:r>
              <a:rPr kumimoji="1" lang="ja-JP" altLang="en-US" sz="2000" dirty="0"/>
              <a:t>限目　</a:t>
            </a:r>
            <a:r>
              <a:rPr kumimoji="1" lang="en-US" altLang="ja-JP" sz="2000" dirty="0"/>
              <a:t>DNA</a:t>
            </a:r>
            <a:r>
              <a:rPr kumimoji="1" lang="ja-JP" altLang="en-US" sz="2000" dirty="0"/>
              <a:t>損傷、</a:t>
            </a:r>
            <a:r>
              <a:rPr kumimoji="1" lang="en-US" altLang="ja-JP" sz="2000" dirty="0"/>
              <a:t>DNA</a:t>
            </a:r>
            <a:r>
              <a:rPr kumimoji="1" lang="ja-JP" altLang="en-US" sz="2000" dirty="0"/>
              <a:t>修復、突然変異</a:t>
            </a:r>
          </a:p>
          <a:p>
            <a:r>
              <a:rPr kumimoji="1" lang="ja-JP" altLang="en-US" sz="2000" dirty="0"/>
              <a:t> </a:t>
            </a:r>
            <a:r>
              <a:rPr kumimoji="1" lang="en-US" altLang="ja-JP" sz="2000" dirty="0"/>
              <a:t>3 </a:t>
            </a:r>
            <a:r>
              <a:rPr kumimoji="1" lang="ja-JP" altLang="en-US" sz="2000" dirty="0"/>
              <a:t>限目　</a:t>
            </a:r>
            <a:r>
              <a:rPr kumimoji="1" lang="ja-JP" altLang="en-US" sz="2000" dirty="0" smtClean="0"/>
              <a:t>放射線の生物影響</a:t>
            </a:r>
            <a:endParaRPr kumimoji="1" lang="ja-JP" altLang="en-US" sz="2000" dirty="0"/>
          </a:p>
          <a:p>
            <a:r>
              <a:rPr kumimoji="1" lang="ja-JP" altLang="en-US" sz="2000" dirty="0"/>
              <a:t> </a:t>
            </a:r>
            <a:r>
              <a:rPr kumimoji="1" lang="en-US" altLang="ja-JP" sz="2000" dirty="0"/>
              <a:t>4 </a:t>
            </a:r>
            <a:r>
              <a:rPr kumimoji="1" lang="ja-JP" altLang="en-US" sz="2000" dirty="0"/>
              <a:t>限目　</a:t>
            </a:r>
            <a:r>
              <a:rPr kumimoji="1" lang="ja-JP" altLang="en-US" sz="2000" dirty="0" smtClean="0"/>
              <a:t>メダカの生物学</a:t>
            </a:r>
            <a:endParaRPr kumimoji="1" lang="ja-JP" altLang="en-US" sz="2000" dirty="0"/>
          </a:p>
          <a:p>
            <a:r>
              <a:rPr kumimoji="1" lang="ja-JP" altLang="en-US" sz="2000" dirty="0"/>
              <a:t> </a:t>
            </a:r>
            <a:r>
              <a:rPr kumimoji="1" lang="en-US" altLang="ja-JP" sz="2000" dirty="0"/>
              <a:t>5 </a:t>
            </a:r>
            <a:r>
              <a:rPr kumimoji="1" lang="ja-JP" altLang="en-US" sz="2000" dirty="0"/>
              <a:t>限目　メダカが教えてくれたこと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94031" y="3401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「生殖システム生物学」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03356" y="902112"/>
            <a:ext cx="56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動物生殖システム分野　</a:t>
            </a:r>
            <a:r>
              <a:rPr kumimoji="1" lang="en-US" altLang="ja-JP" dirty="0" smtClean="0"/>
              <a:t>Laboratory of Genome Stability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33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678</Words>
  <Application>Microsoft Office PowerPoint</Application>
  <PresentationFormat>A4 210 x 297 mm</PresentationFormat>
  <Paragraphs>149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Shoji Oda</dc:creator>
  <cp:lastModifiedBy>Shoji Oda</cp:lastModifiedBy>
  <cp:revision>34</cp:revision>
  <dcterms:created xsi:type="dcterms:W3CDTF">2021-11-27T01:08:48Z</dcterms:created>
  <dcterms:modified xsi:type="dcterms:W3CDTF">2021-11-30T04:37:58Z</dcterms:modified>
</cp:coreProperties>
</file>