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62" r:id="rId5"/>
    <p:sldId id="260" r:id="rId6"/>
    <p:sldId id="259" r:id="rId7"/>
    <p:sldId id="264" r:id="rId8"/>
    <p:sldId id="256" r:id="rId9"/>
    <p:sldId id="263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1" autoAdjust="0"/>
    <p:restoredTop sz="94333" autoAdjust="0"/>
  </p:normalViewPr>
  <p:slideViewPr>
    <p:cSldViewPr snapToGrid="0">
      <p:cViewPr varScale="1">
        <p:scale>
          <a:sx n="54" d="100"/>
          <a:sy n="54" d="100"/>
        </p:scale>
        <p:origin x="120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1393-ED05-48BB-9E17-C1C3A0C1304E}" type="datetimeFigureOut">
              <a:rPr kumimoji="1" lang="ja-JP" altLang="en-US" smtClean="0"/>
              <a:t>2021/12/13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22FA-82B1-4F57-8801-CEF125251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66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1393-ED05-48BB-9E17-C1C3A0C1304E}" type="datetimeFigureOut">
              <a:rPr kumimoji="1" lang="ja-JP" altLang="en-US" smtClean="0"/>
              <a:t>2021/12/13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22FA-82B1-4F57-8801-CEF125251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592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1393-ED05-48BB-9E17-C1C3A0C1304E}" type="datetimeFigureOut">
              <a:rPr kumimoji="1" lang="ja-JP" altLang="en-US" smtClean="0"/>
              <a:t>2021/12/13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22FA-82B1-4F57-8801-CEF125251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9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11C23-2814-477E-A494-D5DFEF714B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06559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B785-95AA-48E1-AECD-6DAF8D37E37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20080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AFFC9-4387-4B1B-A471-7F977269B6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3427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EE0D9-1AD7-49C6-8194-045F0F31621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6883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53DC8-4804-4D83-9178-E451E3B560D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9458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8F1C8-49A2-47DC-8DAF-73B2BB57575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2109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B0431-DF68-41D6-8CBE-9850EA6EDD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69919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3953-87D8-4700-AB3D-4D1FCBABEE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9922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1393-ED05-48BB-9E17-C1C3A0C1304E}" type="datetimeFigureOut">
              <a:rPr kumimoji="1" lang="ja-JP" altLang="en-US" smtClean="0"/>
              <a:t>2021/12/13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22FA-82B1-4F57-8801-CEF125251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5098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68DD7-BC9F-40C5-9C74-8841D25A5E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5626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C302C-EEA0-49BD-B04A-8B681729CB9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3059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380D3-05D6-42D2-AEFC-D3611C3A84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469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1393-ED05-48BB-9E17-C1C3A0C1304E}" type="datetimeFigureOut">
              <a:rPr kumimoji="1" lang="ja-JP" altLang="en-US" smtClean="0"/>
              <a:t>2021/12/13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22FA-82B1-4F57-8801-CEF125251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94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1393-ED05-48BB-9E17-C1C3A0C1304E}" type="datetimeFigureOut">
              <a:rPr kumimoji="1" lang="ja-JP" altLang="en-US" smtClean="0"/>
              <a:t>2021/12/13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22FA-82B1-4F57-8801-CEF125251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859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1393-ED05-48BB-9E17-C1C3A0C1304E}" type="datetimeFigureOut">
              <a:rPr kumimoji="1" lang="ja-JP" altLang="en-US" smtClean="0"/>
              <a:t>2021/12/13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22FA-82B1-4F57-8801-CEF125251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564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1393-ED05-48BB-9E17-C1C3A0C1304E}" type="datetimeFigureOut">
              <a:rPr kumimoji="1" lang="ja-JP" altLang="en-US" smtClean="0"/>
              <a:t>2021/12/13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22FA-82B1-4F57-8801-CEF125251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91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1393-ED05-48BB-9E17-C1C3A0C1304E}" type="datetimeFigureOut">
              <a:rPr kumimoji="1" lang="ja-JP" altLang="en-US" smtClean="0"/>
              <a:t>2021/12/13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22FA-82B1-4F57-8801-CEF125251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3148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1393-ED05-48BB-9E17-C1C3A0C1304E}" type="datetimeFigureOut">
              <a:rPr kumimoji="1" lang="ja-JP" altLang="en-US" smtClean="0"/>
              <a:t>2021/12/13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22FA-82B1-4F57-8801-CEF125251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39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1393-ED05-48BB-9E17-C1C3A0C1304E}" type="datetimeFigureOut">
              <a:rPr kumimoji="1" lang="ja-JP" altLang="en-US" smtClean="0"/>
              <a:t>2021/12/13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22FA-82B1-4F57-8801-CEF125251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73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41393-ED05-48BB-9E17-C1C3A0C1304E}" type="datetimeFigureOut">
              <a:rPr kumimoji="1" lang="ja-JP" altLang="en-US" smtClean="0"/>
              <a:t>2021/12/13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A22FA-82B1-4F57-8801-CEF125251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83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3376FA2-CF0A-49DC-ABA8-E71C609429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531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919536" y="2636913"/>
            <a:ext cx="4104456" cy="495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518884" y="357894"/>
            <a:ext cx="67024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000000"/>
                </a:solidFill>
                <a:latin typeface="Times" charset="0"/>
                <a:ea typeface="Osaka" charset="-128"/>
              </a:rPr>
              <a:t>始原生殖細胞（</a:t>
            </a:r>
            <a:r>
              <a:rPr lang="en-US" altLang="ja-JP" sz="2000" dirty="0">
                <a:solidFill>
                  <a:srgbClr val="000000"/>
                </a:solidFill>
                <a:latin typeface="Times" charset="0"/>
                <a:ea typeface="Osaka" charset="-128"/>
              </a:rPr>
              <a:t>primordial germ cell; </a:t>
            </a:r>
            <a:r>
              <a:rPr lang="en-US" altLang="ja-JP" sz="2000" dirty="0" err="1">
                <a:solidFill>
                  <a:srgbClr val="000000"/>
                </a:solidFill>
                <a:latin typeface="Times" charset="0"/>
                <a:ea typeface="Osaka" charset="-128"/>
              </a:rPr>
              <a:t>PGC</a:t>
            </a:r>
            <a:r>
              <a:rPr lang="ja-JP" altLang="en-US" sz="2000" dirty="0" smtClean="0">
                <a:solidFill>
                  <a:srgbClr val="000000"/>
                </a:solidFill>
                <a:latin typeface="Times" charset="0"/>
                <a:ea typeface="Osaka" charset="-128"/>
              </a:rPr>
              <a:t>）についての一考察</a:t>
            </a:r>
            <a:endParaRPr lang="ja-JP" altLang="en-US" sz="2000" dirty="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590800" y="1191792"/>
            <a:ext cx="70567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>
                <a:solidFill>
                  <a:srgbClr val="000000"/>
                </a:solidFill>
                <a:latin typeface="Times" charset="0"/>
                <a:ea typeface="Osaka" charset="-128"/>
              </a:rPr>
              <a:t>はじめから生殖巣（卵巣、精巣）に位置しているのではなく、生殖巣の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>
                <a:solidFill>
                  <a:srgbClr val="000000"/>
                </a:solidFill>
                <a:latin typeface="Times" charset="0"/>
                <a:ea typeface="Osaka" charset="-128"/>
              </a:rPr>
              <a:t>発生とは独立に存在し、生殖巣が発生したあとから生殖巣に移動する。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068960"/>
            <a:ext cx="404096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7104113" y="2708920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メダカの精巣・卵巣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27649" y="1988841"/>
            <a:ext cx="6293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しかるべき体細胞のサポートがないと、卵細胞もしくは精細胞の</a:t>
            </a:r>
            <a:endParaRPr lang="en-US" altLang="ja-JP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維持・分化・増殖はなされない。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87689" y="27089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哺乳類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136962" y="3756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2021_12_02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724588" y="557949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生殖</a:t>
            </a:r>
            <a:r>
              <a:rPr lang="ja-JP" altLang="en-US" dirty="0"/>
              <a:t>システム</a:t>
            </a:r>
            <a:r>
              <a:rPr lang="ja-JP" altLang="en-US" dirty="0" smtClean="0"/>
              <a:t>生物学</a:t>
            </a:r>
            <a:endParaRPr lang="en-US" altLang="ja-JP" dirty="0" smtClean="0"/>
          </a:p>
          <a:p>
            <a:r>
              <a:rPr kumimoji="1" lang="ja-JP" altLang="en-US" dirty="0"/>
              <a:t>特別付録</a:t>
            </a:r>
          </a:p>
        </p:txBody>
      </p:sp>
    </p:spTree>
    <p:extLst>
      <p:ext uri="{BB962C8B-B14F-4D97-AF65-F5344CB8AC3E}">
        <p14:creationId xmlns:p14="http://schemas.microsoft.com/office/powerpoint/2010/main" val="310815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n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466" y="4606573"/>
            <a:ext cx="2707985" cy="199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427343" y="18667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棘皮動物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61892" y="208407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5 </a:t>
            </a:r>
            <a:r>
              <a:rPr kumimoji="1" lang="ja-JP" altLang="en-US" sz="2800" dirty="0" smtClean="0"/>
              <a:t>放射相称</a:t>
            </a:r>
            <a:endParaRPr kumimoji="1" lang="ja-JP" altLang="en-US" sz="28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4439842" y="4204476"/>
            <a:ext cx="2381708" cy="2362351"/>
            <a:chOff x="3733261" y="4246040"/>
            <a:chExt cx="2381708" cy="2362351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5726427" y="443070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5802063" y="560910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668535" y="62390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3</a:t>
              </a:r>
              <a:endParaRPr kumimoji="1" lang="ja-JP" altLang="en-US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733261" y="523977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4</a:t>
              </a:r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485663" y="4246040"/>
              <a:ext cx="328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5</a:t>
              </a:r>
              <a:endParaRPr kumimoji="1" lang="ja-JP" altLang="en-US" dirty="0"/>
            </a:p>
          </p:txBody>
        </p:sp>
      </p:grpSp>
      <p:pic>
        <p:nvPicPr>
          <p:cNvPr id="2052" name="Picture 4" descr="https://pds.exblog.jp/pds/1/200907/30/00/b0189200_21375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544" y="4606572"/>
            <a:ext cx="15240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殻付きウニのむき方～家にあるものでできるよ～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767" y="1703833"/>
            <a:ext cx="2627147" cy="197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絶品うにを通販でお取り寄せ！安くて美味しいおすすめ8選 | aumo[アウモ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7433" y="4241361"/>
            <a:ext cx="3549073" cy="23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petballoon.net/data/petballoon3/product/zd21-010170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91" y="1599435"/>
            <a:ext cx="2969969" cy="222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ヤツデヒトデ｜八丈植物公園・八丈ビジターセンター｜自然公園へ行こう！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23" y="4449712"/>
            <a:ext cx="2936807" cy="220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inaka-backpacker.com/blog/wp-content/uploads/2018/03/DSC06326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7909" r="26757" b="-7909"/>
          <a:stretch/>
        </p:blipFill>
        <p:spPr bwMode="auto">
          <a:xfrm>
            <a:off x="7246588" y="419258"/>
            <a:ext cx="2496457" cy="256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lh3.googleusercontent.com/proxy/9HstTgZlXU6m9l3TQahpxfO0ErWgcteQcZUlA6u1Fdkv8UUtXSIGLdMEViz2rlmPTR4IzOZJmgvSS735CxKY_XaggtfrFcgusiu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85" y="2844915"/>
            <a:ext cx="3864882" cy="161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グループ化 18"/>
          <p:cNvGrpSpPr/>
          <p:nvPr/>
        </p:nvGrpSpPr>
        <p:grpSpPr>
          <a:xfrm>
            <a:off x="4668394" y="4298780"/>
            <a:ext cx="2708822" cy="2247511"/>
            <a:chOff x="3630452" y="4055067"/>
            <a:chExt cx="2708822" cy="2247511"/>
          </a:xfrm>
          <a:solidFill>
            <a:schemeClr val="bg1"/>
          </a:solidFill>
        </p:grpSpPr>
        <p:sp>
          <p:nvSpPr>
            <p:cNvPr id="20" name="テキスト ボックス 19"/>
            <p:cNvSpPr txBox="1"/>
            <p:nvPr/>
          </p:nvSpPr>
          <p:spPr>
            <a:xfrm>
              <a:off x="5145376" y="4055067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026368" y="5016409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504899" y="5933246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3</a:t>
              </a:r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993895" y="5780770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4</a:t>
              </a:r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630452" y="4431710"/>
              <a:ext cx="32898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5</a:t>
              </a:r>
              <a:endParaRPr kumimoji="1" lang="ja-JP" altLang="en-US" dirty="0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098360" y="4278668"/>
            <a:ext cx="2836811" cy="2417478"/>
            <a:chOff x="1098360" y="4278668"/>
            <a:chExt cx="2836811" cy="2417478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2733849" y="4278668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3373793" y="4606572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622265" y="5219542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3</a:t>
              </a:r>
              <a:endParaRPr kumimoji="1" lang="ja-JP" altLang="en-US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479050" y="5766750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4</a:t>
              </a:r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2311228" y="6326814"/>
              <a:ext cx="3289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5</a:t>
              </a:r>
              <a:endParaRPr kumimoji="1" lang="ja-JP" altLang="en-US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367598" y="6135926"/>
              <a:ext cx="3289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6</a:t>
              </a:r>
              <a:endParaRPr kumimoji="1" lang="ja-JP" altLang="en-US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1098360" y="5175304"/>
              <a:ext cx="3289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7</a:t>
              </a:r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1636192" y="4298736"/>
              <a:ext cx="3289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8</a:t>
              </a:r>
              <a:endParaRPr kumimoji="1" lang="ja-JP" altLang="en-US" dirty="0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1786992" y="3969229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ヤツデヒトデ</a:t>
            </a:r>
            <a:endParaRPr kumimoji="1" lang="ja-JP" altLang="en-US" dirty="0"/>
          </a:p>
        </p:txBody>
      </p:sp>
      <p:grpSp>
        <p:nvGrpSpPr>
          <p:cNvPr id="36" name="グループ化 35"/>
          <p:cNvGrpSpPr/>
          <p:nvPr/>
        </p:nvGrpSpPr>
        <p:grpSpPr>
          <a:xfrm>
            <a:off x="1090418" y="1659977"/>
            <a:ext cx="2596281" cy="2165267"/>
            <a:chOff x="3342243" y="4142812"/>
            <a:chExt cx="2596281" cy="2165267"/>
          </a:xfrm>
          <a:solidFill>
            <a:schemeClr val="bg1"/>
          </a:solidFill>
        </p:grpSpPr>
        <p:sp>
          <p:nvSpPr>
            <p:cNvPr id="37" name="テキスト ボックス 36"/>
            <p:cNvSpPr txBox="1"/>
            <p:nvPr/>
          </p:nvSpPr>
          <p:spPr>
            <a:xfrm>
              <a:off x="5088149" y="4293496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5625618" y="5547447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4238156" y="5938747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3</a:t>
              </a:r>
              <a:endParaRPr kumimoji="1" lang="ja-JP" altLang="en-US" dirty="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3342243" y="5535442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4</a:t>
              </a:r>
              <a:endParaRPr kumimoji="1" lang="ja-JP" altLang="en-US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3454931" y="4142812"/>
              <a:ext cx="32898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5</a:t>
              </a:r>
              <a:endParaRPr kumimoji="1" lang="ja-JP" altLang="en-US" dirty="0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8022913" y="4049546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キンコ</a:t>
            </a:r>
            <a:endParaRPr kumimoji="1" lang="ja-JP" altLang="en-US" dirty="0"/>
          </a:p>
        </p:txBody>
      </p:sp>
      <p:pic>
        <p:nvPicPr>
          <p:cNvPr id="1030" name="Picture 6" descr="https://i.pinimg.com/236x/dd/97/91/dd9791267f2b9028f18e7ae05063176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616" y="4502028"/>
            <a:ext cx="3152876" cy="209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42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Q0dn__shQFlB-vs4Zjrbr6pXKPnudVbk1nYg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49" y="1226659"/>
            <a:ext cx="3801311" cy="25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593274" y="731627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テヅルモヅル</a:t>
            </a:r>
            <a:endParaRPr kumimoji="1" lang="ja-JP" altLang="en-US" dirty="0"/>
          </a:p>
        </p:txBody>
      </p:sp>
      <p:pic>
        <p:nvPicPr>
          <p:cNvPr id="1028" name="Picture 4" descr="https://www.u-tokyo.ac.jp/content/4000821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49" y="3859022"/>
            <a:ext cx="3801311" cy="280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クモヒトデは前後左右をどう決めるか、北海道大学が解明 ロボット設計に応用期待 - 大学ジャーナルオンライ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738" y="1226659"/>
            <a:ext cx="2491431" cy="165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リュウキュウウミシダ | 沖縄本島のダイビングで撮影した水中写真サイト OKINAWANFI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060" y="1314032"/>
            <a:ext cx="2990621" cy="199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300440" y="739732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クモヒトデ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88704" y="731627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ウミシダ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73900" y="3674356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トリノアシ（ウミユリ）</a:t>
            </a:r>
            <a:endParaRPr kumimoji="1" lang="ja-JP" altLang="en-US" dirty="0"/>
          </a:p>
        </p:txBody>
      </p:sp>
      <p:pic>
        <p:nvPicPr>
          <p:cNvPr id="1038" name="Picture 14" descr="深海アイドル図鑑：／２８ トリノアシ | 毎日新聞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466" y="4077844"/>
            <a:ext cx="4411154" cy="258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グループ化 13"/>
          <p:cNvGrpSpPr/>
          <p:nvPr/>
        </p:nvGrpSpPr>
        <p:grpSpPr>
          <a:xfrm>
            <a:off x="8431700" y="4277537"/>
            <a:ext cx="2404995" cy="2390635"/>
            <a:chOff x="3711049" y="4293496"/>
            <a:chExt cx="2404995" cy="2390635"/>
          </a:xfrm>
          <a:solidFill>
            <a:schemeClr val="bg1"/>
          </a:solidFill>
        </p:grpSpPr>
        <p:sp>
          <p:nvSpPr>
            <p:cNvPr id="15" name="テキスト ボックス 14"/>
            <p:cNvSpPr txBox="1"/>
            <p:nvPr/>
          </p:nvSpPr>
          <p:spPr>
            <a:xfrm>
              <a:off x="5088149" y="4293496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803138" y="5181822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5287571" y="6314799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3</a:t>
              </a:r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711049" y="5751007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4</a:t>
              </a:r>
              <a:endParaRPr kumimoji="1" lang="ja-JP" altLang="en-US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788613" y="4737739"/>
              <a:ext cx="32898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5</a:t>
              </a:r>
              <a:endParaRPr kumimoji="1" lang="ja-JP" altLang="en-US" dirty="0"/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682049" y="75348"/>
            <a:ext cx="5069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棘皮動物はぜー</a:t>
            </a:r>
            <a:r>
              <a:rPr kumimoji="1" lang="ja-JP" altLang="en-US" sz="2800" dirty="0" err="1" smtClean="0"/>
              <a:t>んぶ</a:t>
            </a:r>
            <a:r>
              <a:rPr kumimoji="1" lang="ja-JP" altLang="en-US" sz="2800" dirty="0" smtClean="0"/>
              <a:t>５放射相称</a:t>
            </a:r>
            <a:endParaRPr kumimoji="1" lang="ja-JP" altLang="en-US" sz="2800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1435625" y="4361413"/>
            <a:ext cx="2093838" cy="2011509"/>
            <a:chOff x="3766468" y="4293496"/>
            <a:chExt cx="2093838" cy="2011509"/>
          </a:xfrm>
          <a:solidFill>
            <a:schemeClr val="bg1"/>
          </a:solidFill>
        </p:grpSpPr>
        <p:sp>
          <p:nvSpPr>
            <p:cNvPr id="23" name="テキスト ボックス 22"/>
            <p:cNvSpPr txBox="1"/>
            <p:nvPr/>
          </p:nvSpPr>
          <p:spPr>
            <a:xfrm>
              <a:off x="5088149" y="4293496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547400" y="5132710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838055" y="5935673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3</a:t>
              </a:r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766468" y="5569415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4</a:t>
              </a:r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4045252" y="4394286"/>
              <a:ext cx="32898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5</a:t>
              </a:r>
              <a:endParaRPr kumimoji="1" lang="ja-JP" altLang="en-US" dirty="0"/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4815534" y="1268178"/>
            <a:ext cx="2093838" cy="2011509"/>
            <a:chOff x="3766468" y="4293496"/>
            <a:chExt cx="2093838" cy="2011509"/>
          </a:xfrm>
          <a:solidFill>
            <a:schemeClr val="bg1"/>
          </a:solidFill>
        </p:grpSpPr>
        <p:sp>
          <p:nvSpPr>
            <p:cNvPr id="29" name="テキスト ボックス 28"/>
            <p:cNvSpPr txBox="1"/>
            <p:nvPr/>
          </p:nvSpPr>
          <p:spPr>
            <a:xfrm>
              <a:off x="5088149" y="4293496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547400" y="5132710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838055" y="5935673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3</a:t>
              </a:r>
              <a:endParaRPr kumimoji="1" lang="ja-JP" altLang="en-US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3766468" y="5569415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4</a:t>
              </a:r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4045252" y="4394286"/>
              <a:ext cx="32898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5</a:t>
              </a:r>
              <a:endParaRPr kumimoji="1" lang="ja-JP" altLang="en-US" dirty="0"/>
            </a:p>
          </p:txBody>
        </p:sp>
      </p:grpSp>
      <p:pic>
        <p:nvPicPr>
          <p:cNvPr id="1042" name="Picture 18" descr="https://pimg.togetter.com/53aa2c468ebf596fb9d8c3e6f4bc73972fba9ea6/68747470733a2f2f7062732e7477696d672e636f6d2f6d656469612f4434777151445a583441456d5144532e6a7067?w=1200&amp;h=630&amp;t=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78" y="1174307"/>
            <a:ext cx="4284603" cy="224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グループ化 34"/>
          <p:cNvGrpSpPr/>
          <p:nvPr/>
        </p:nvGrpSpPr>
        <p:grpSpPr>
          <a:xfrm>
            <a:off x="8889100" y="1418031"/>
            <a:ext cx="2368811" cy="2085818"/>
            <a:chOff x="4584731" y="4729388"/>
            <a:chExt cx="2368811" cy="2085818"/>
          </a:xfrm>
          <a:solidFill>
            <a:schemeClr val="bg1"/>
          </a:solidFill>
        </p:grpSpPr>
        <p:sp>
          <p:nvSpPr>
            <p:cNvPr id="36" name="テキスト ボックス 35"/>
            <p:cNvSpPr txBox="1"/>
            <p:nvPr/>
          </p:nvSpPr>
          <p:spPr>
            <a:xfrm>
              <a:off x="6124986" y="4738417"/>
              <a:ext cx="276498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640636" y="5860911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5547400" y="6445874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3</a:t>
              </a:r>
              <a:endParaRPr kumimoji="1" lang="ja-JP" altLang="en-US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4584731" y="5709112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4</a:t>
              </a:r>
              <a:endParaRPr kumimoji="1" lang="ja-JP" altLang="en-US" dirty="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4964547" y="4729388"/>
              <a:ext cx="32898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5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0026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gakusan.com/bookimage/0019310082231BD01G00_1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89" y="0"/>
            <a:ext cx="5331443" cy="750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lh3.googleusercontent.com/proxy/W-itWIyKthjOnFkke6_xqJSVgrUDQ_KuRkWramcs_9z9KSjKKDy46iiuU4wDBFX-k1VP3anb7lwpivEPqEk71jeGcqwjw4-HawJod9xCoXYtr_OERIgpUWU0JA-5GwM2NYhmhdkL9x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088" y="555399"/>
            <a:ext cx="2888649" cy="333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7001423" y="471054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小割球</a:t>
            </a:r>
            <a:endParaRPr kumimoji="1" lang="ja-JP" altLang="en-US" sz="3600" dirty="0"/>
          </a:p>
        </p:txBody>
      </p:sp>
      <p:cxnSp>
        <p:nvCxnSpPr>
          <p:cNvPr id="3" name="直線矢印コネクタ 2"/>
          <p:cNvCxnSpPr/>
          <p:nvPr/>
        </p:nvCxnSpPr>
        <p:spPr>
          <a:xfrm flipV="1">
            <a:off x="7786253" y="3283531"/>
            <a:ext cx="665018" cy="14270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14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gakusan.com/bookimage/0019310082231BD01G00_1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89" y="0"/>
            <a:ext cx="5331443" cy="750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ivedoor.blogimg.jp/web247/imgs/f/4/f4d2b1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32" y="378490"/>
            <a:ext cx="3413033" cy="227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ivedoor.blogimg.jp/web247/imgs/b/a/ba7967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604" y="3018971"/>
            <a:ext cx="5257971" cy="351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9836728" y="1399308"/>
            <a:ext cx="1962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ウニ原基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1515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n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466" y="4606573"/>
            <a:ext cx="2707985" cy="199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427343" y="18667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棘皮動物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61892" y="208407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5 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放射相称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4439842" y="4204476"/>
            <a:ext cx="2381708" cy="2362351"/>
            <a:chOff x="3733261" y="4246040"/>
            <a:chExt cx="2381708" cy="2362351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5726427" y="443070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1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5802063" y="560910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2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668535" y="62390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3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733261" y="523977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4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485663" y="4246040"/>
              <a:ext cx="328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5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pic>
        <p:nvPicPr>
          <p:cNvPr id="2052" name="Picture 4" descr="https://pds.exblog.jp/pds/1/200907/30/00/b0189200_21375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544" y="4606572"/>
            <a:ext cx="15240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殻付きウニのむき方～家にあるものでできるよ～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767" y="1703833"/>
            <a:ext cx="2627147" cy="197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絶品うにを通販でお取り寄せ！安くて美味しいおすすめ8選 | aumo[アウモ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7433" y="4241361"/>
            <a:ext cx="3549073" cy="23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petballoon.net/data/petballoon3/product/zd21-010170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91" y="1599435"/>
            <a:ext cx="2969969" cy="222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ヤツデヒトデ｜八丈植物公園・八丈ビジターセンター｜自然公園へ行こう！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23" y="4449712"/>
            <a:ext cx="2936807" cy="220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inaka-backpacker.com/blog/wp-content/uploads/2018/03/DSC06326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7909" r="26757" b="-7909"/>
          <a:stretch/>
        </p:blipFill>
        <p:spPr bwMode="auto">
          <a:xfrm>
            <a:off x="7246588" y="419258"/>
            <a:ext cx="2496457" cy="256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lh3.googleusercontent.com/proxy/9HstTgZlXU6m9l3TQahpxfO0ErWgcteQcZUlA6u1Fdkv8UUtXSIGLdMEViz2rlmPTR4IzOZJmgvSS735CxKY_XaggtfrFcgusiu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85" y="2844915"/>
            <a:ext cx="3864882" cy="161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グループ化 18"/>
          <p:cNvGrpSpPr/>
          <p:nvPr/>
        </p:nvGrpSpPr>
        <p:grpSpPr>
          <a:xfrm>
            <a:off x="4668394" y="4298780"/>
            <a:ext cx="2708822" cy="2247511"/>
            <a:chOff x="3630452" y="4055067"/>
            <a:chExt cx="2708822" cy="2247511"/>
          </a:xfrm>
          <a:solidFill>
            <a:schemeClr val="bg1"/>
          </a:solidFill>
        </p:grpSpPr>
        <p:sp>
          <p:nvSpPr>
            <p:cNvPr id="20" name="テキスト ボックス 19"/>
            <p:cNvSpPr txBox="1"/>
            <p:nvPr/>
          </p:nvSpPr>
          <p:spPr>
            <a:xfrm>
              <a:off x="5145376" y="4055067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1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026368" y="5016409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2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504899" y="5933246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3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993895" y="5780770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4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630452" y="4431710"/>
              <a:ext cx="32898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5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098360" y="4278668"/>
            <a:ext cx="2836811" cy="2417478"/>
            <a:chOff x="1098360" y="4278668"/>
            <a:chExt cx="2836811" cy="2417478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2733849" y="4278668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1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3373793" y="4606572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2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622265" y="5219542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3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479050" y="5766750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4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2311228" y="6326814"/>
              <a:ext cx="3289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5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367598" y="6135926"/>
              <a:ext cx="3289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6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1098360" y="5175304"/>
              <a:ext cx="3289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7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1636192" y="4298736"/>
              <a:ext cx="3289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8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1786992" y="3969229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ヤツデヒトデ</a:t>
            </a:r>
          </a:p>
        </p:txBody>
      </p:sp>
      <p:grpSp>
        <p:nvGrpSpPr>
          <p:cNvPr id="36" name="グループ化 35"/>
          <p:cNvGrpSpPr/>
          <p:nvPr/>
        </p:nvGrpSpPr>
        <p:grpSpPr>
          <a:xfrm>
            <a:off x="1090418" y="1659977"/>
            <a:ext cx="2596281" cy="2165267"/>
            <a:chOff x="3342243" y="4142812"/>
            <a:chExt cx="2596281" cy="2165267"/>
          </a:xfrm>
          <a:solidFill>
            <a:schemeClr val="bg1"/>
          </a:solidFill>
        </p:grpSpPr>
        <p:sp>
          <p:nvSpPr>
            <p:cNvPr id="37" name="テキスト ボックス 36"/>
            <p:cNvSpPr txBox="1"/>
            <p:nvPr/>
          </p:nvSpPr>
          <p:spPr>
            <a:xfrm>
              <a:off x="5088149" y="4293496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1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5625618" y="5547447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2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4238156" y="5938747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3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3342243" y="5535442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4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3454931" y="4142812"/>
              <a:ext cx="32898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5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8022913" y="4049546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キンコ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030" name="Picture 6" descr="https://i.pinimg.com/236x/dd/97/91/dd9791267f2b9028f18e7ae05063176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616" y="4502028"/>
            <a:ext cx="3152876" cy="209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46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3624346" y="2570071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5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放射相称</a:t>
            </a:r>
          </a:p>
        </p:txBody>
      </p:sp>
      <p:pic>
        <p:nvPicPr>
          <p:cNvPr id="12" name="Picture 12" descr="https://www.petballoon.net/data/petballoon3/product/zd21-01017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10" y="1640999"/>
            <a:ext cx="2969969" cy="222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ヤツデヒトデ｜八丈植物公園・八丈ビジターセンター｜自然公園へ行こう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20" y="4299795"/>
            <a:ext cx="2936807" cy="220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3624346" y="503176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8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放射相称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23708" y="1383046"/>
            <a:ext cx="2218877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4000" dirty="0" smtClean="0"/>
              <a:t>8 - 5 = 3</a:t>
            </a:r>
            <a:endParaRPr kumimoji="1" lang="ja-JP" altLang="en-US" sz="4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27343" y="18667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棘皮動物</a:t>
            </a:r>
            <a:endParaRPr kumimoji="1"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87363" y="858549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5 </a:t>
            </a:r>
            <a:r>
              <a:rPr kumimoji="1" lang="ja-JP" altLang="en-US" sz="2800" dirty="0" smtClean="0"/>
              <a:t>放射相称</a:t>
            </a:r>
            <a:endParaRPr kumimoji="1" lang="ja-JP" altLang="en-US" sz="28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7725848" y="874812"/>
            <a:ext cx="3352125" cy="5202196"/>
            <a:chOff x="7725848" y="874812"/>
            <a:chExt cx="3352125" cy="5202196"/>
          </a:xfrm>
        </p:grpSpPr>
        <p:pic>
          <p:nvPicPr>
            <p:cNvPr id="1028" name="Picture 4" descr="Tribrachidium - Wikipedi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4582" y="3087066"/>
              <a:ext cx="3163391" cy="2989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8391896" y="2042494"/>
              <a:ext cx="18277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err="1"/>
                <a:t>Tribrachidium</a:t>
              </a:r>
              <a:endParaRPr kumimoji="1" lang="ja-JP" altLang="en-US" sz="2000" dirty="0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8174689" y="2511846"/>
              <a:ext cx="2262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 smtClean="0"/>
                <a:t>トリブラキディウム</a:t>
              </a:r>
              <a:endParaRPr lang="ja-JP" altLang="en-US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725848" y="874812"/>
              <a:ext cx="31598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/>
                <a:t>「３</a:t>
              </a:r>
              <a:r>
                <a:rPr kumimoji="1" lang="en-US" altLang="ja-JP" sz="2800" dirty="0" smtClean="0"/>
                <a:t> </a:t>
              </a:r>
              <a:r>
                <a:rPr kumimoji="1" lang="ja-JP" altLang="en-US" sz="2800" dirty="0" smtClean="0"/>
                <a:t>放射相称？」</a:t>
              </a:r>
              <a:endParaRPr kumimoji="1" lang="ja-JP" altLang="en-US" sz="2800" dirty="0"/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5320453" y="3192016"/>
            <a:ext cx="1960558" cy="2820027"/>
            <a:chOff x="5320453" y="3192016"/>
            <a:chExt cx="1960558" cy="2820027"/>
          </a:xfrm>
        </p:grpSpPr>
        <p:sp>
          <p:nvSpPr>
            <p:cNvPr id="2" name="テキスト ボックス 1"/>
            <p:cNvSpPr txBox="1"/>
            <p:nvPr/>
          </p:nvSpPr>
          <p:spPr>
            <a:xfrm>
              <a:off x="5770277" y="319201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クラゲ</a:t>
              </a:r>
              <a:endParaRPr kumimoji="1" lang="ja-JP" altLang="en-US" dirty="0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5654860" y="356134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放射相称</a:t>
              </a:r>
              <a:endParaRPr kumimoji="1" lang="ja-JP" altLang="en-US" dirty="0"/>
            </a:p>
          </p:txBody>
        </p:sp>
        <p:pic>
          <p:nvPicPr>
            <p:cNvPr id="2050" name="Picture 2" descr="海水魚）クラゲ ミズクラゲ Ｍサイズ（１匹） アクアリウム 海月 北海道航空便要保温の通販はau PAY マーケット - チャーム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0453" y="4051485"/>
              <a:ext cx="1960558" cy="1960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テキスト ボックス 19"/>
          <p:cNvSpPr txBox="1"/>
          <p:nvPr/>
        </p:nvSpPr>
        <p:spPr>
          <a:xfrm>
            <a:off x="7403396" y="1506156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ただし、棘皮動物かどうか？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2641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919536" y="2636913"/>
            <a:ext cx="4104456" cy="495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647728" y="508610"/>
            <a:ext cx="47163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始原生殖細胞（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primordial germ cell; PGC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590800" y="1191792"/>
            <a:ext cx="70567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はじめから生殖巣（卵巣、精巣）に位置しているのではなく、生殖巣の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発生とは独立に存在し、生殖巣が発生したあとから生殖巣に移動する。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27649" y="1988841"/>
            <a:ext cx="6293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しかるべき体細胞のサポートがないと、卵細胞もしくは精細胞の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維持・分化・増殖はなされない。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87689" y="27089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哺乳類</a:t>
            </a:r>
          </a:p>
        </p:txBody>
      </p:sp>
      <p:pic>
        <p:nvPicPr>
          <p:cNvPr id="9" name="Picture 8" descr="絶品うにを通販でお取り寄せ！安くて美味しいおすすめ8選 | aumo[アウモ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134" y="3203030"/>
            <a:ext cx="4283803" cy="285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9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302</Words>
  <Application>Microsoft Office PowerPoint</Application>
  <PresentationFormat>ワイド画面</PresentationFormat>
  <Paragraphs>108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8</vt:i4>
      </vt:variant>
    </vt:vector>
  </HeadingPairs>
  <TitlesOfParts>
    <vt:vector size="16" baseType="lpstr">
      <vt:lpstr>ＭＳ Ｐゴシック</vt:lpstr>
      <vt:lpstr>Osaka</vt:lpstr>
      <vt:lpstr>游ゴシック</vt:lpstr>
      <vt:lpstr>游ゴシック Light</vt:lpstr>
      <vt:lpstr>Arial</vt:lpstr>
      <vt:lpstr>Times</vt:lpstr>
      <vt:lpstr>Office テーマ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Shoji Oda</dc:creator>
  <cp:lastModifiedBy>Shoji Oda</cp:lastModifiedBy>
  <cp:revision>13</cp:revision>
  <dcterms:created xsi:type="dcterms:W3CDTF">2021-12-01T02:38:34Z</dcterms:created>
  <dcterms:modified xsi:type="dcterms:W3CDTF">2021-12-13T05:47:00Z</dcterms:modified>
</cp:coreProperties>
</file>