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9" r:id="rId3"/>
    <p:sldId id="257" r:id="rId4"/>
    <p:sldId id="271" r:id="rId5"/>
    <p:sldId id="270" r:id="rId6"/>
    <p:sldId id="256" r:id="rId7"/>
    <p:sldId id="258" r:id="rId8"/>
    <p:sldId id="260" r:id="rId9"/>
    <p:sldId id="272" r:id="rId10"/>
    <p:sldId id="261" r:id="rId11"/>
    <p:sldId id="273" r:id="rId12"/>
    <p:sldId id="274" r:id="rId13"/>
    <p:sldId id="275" r:id="rId14"/>
    <p:sldId id="277" r:id="rId15"/>
    <p:sldId id="262" r:id="rId1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CC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44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94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11C23-2814-477E-A494-D5DFEF714B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0792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0B785-95AA-48E1-AECD-6DAF8D37E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7048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AFFC9-4387-4B1B-A471-7F977269B6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9616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EE0D9-1AD7-49C6-8194-045F0F3162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5241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53DC8-4804-4D83-9178-E451E3B560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02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8F1C8-49A2-47DC-8DAF-73B2BB5757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2004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B0431-DF68-41D6-8CBE-9850EA6EDD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4803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73953-87D8-4700-AB3D-4D1FCBABE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601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105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68DD7-BC9F-40C5-9C74-8841D25A5E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2869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C302C-EEA0-49BD-B04A-8B681729C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9700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380D3-05D6-42D2-AEFC-D3611C3A84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45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05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59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9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32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78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60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42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F516-8DA8-4C91-884D-B85CA5DB583A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4C6A-3F9D-4470-9232-AD995385F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8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3376FA2-CF0A-49DC-ABA8-E71C60942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690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61683" y="1683658"/>
            <a:ext cx="4706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2021_12_2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2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限目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損傷、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修復、突然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変異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94031" y="340189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「生殖システム生物学」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03356" y="902112"/>
            <a:ext cx="5649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動物生殖システム分野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Laboratory of Genome Stability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8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718521" y="1194022"/>
            <a:ext cx="619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 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が破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損していると分裂できないので、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細胞はかなり一生懸命に直します。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51338" y="2337689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直し方に大きく２通り（詳しくは４通り）あります。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それぞれ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に特色がある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1338" y="3149600"/>
            <a:ext cx="4646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Homologous recombination (HR)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相同組換え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1338" y="4878617"/>
            <a:ext cx="547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Non-Homologous End Joining (</a:t>
            </a:r>
            <a:r>
              <a:rPr kumimoji="1" lang="en-US" altLang="ja-JP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NHEJ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非相同末端結合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93373" y="3697374"/>
            <a:ext cx="717481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この修復プロセス</a:t>
            </a:r>
            <a:r>
              <a:rPr kumimoji="1" lang="ja-JP" altLang="en-US" dirty="0" smtClean="0"/>
              <a:t>の酵素的</a:t>
            </a:r>
            <a:r>
              <a:rPr kumimoji="1" lang="ja-JP" altLang="en-US" dirty="0"/>
              <a:t>な機構は、減数分裂中の生殖細胞における染色体交差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分子</a:t>
            </a:r>
            <a:r>
              <a:rPr kumimoji="1" lang="ja-JP" altLang="en-US" dirty="0" smtClean="0"/>
              <a:t>機構</a:t>
            </a:r>
            <a:r>
              <a:rPr kumimoji="1" lang="ja-JP" altLang="en-US" dirty="0"/>
              <a:t>とほとんど同じである。</a:t>
            </a:r>
          </a:p>
        </p:txBody>
      </p:sp>
    </p:spTree>
    <p:extLst>
      <p:ext uri="{BB962C8B-B14F-4D97-AF65-F5344CB8AC3E}">
        <p14:creationId xmlns:p14="http://schemas.microsoft.com/office/powerpoint/2010/main" val="8752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9624" y="341040"/>
            <a:ext cx="2236788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0553" y="4725144"/>
            <a:ext cx="5153447" cy="240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536" y="260649"/>
            <a:ext cx="3792538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4592960" y="692696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第１減数分裂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6936" y="1196752"/>
            <a:ext cx="2416046" cy="230832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細糸期　レプトテン期</a:t>
            </a: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合糸期　ザイゴテン期</a:t>
            </a: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太糸期　パキテン期</a:t>
            </a: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複糸期　ディプロテン期</a:t>
            </a: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移動期　ディアキネシス期</a:t>
            </a: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6609184" y="1268760"/>
            <a:ext cx="648072" cy="15121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6753200" y="2636912"/>
            <a:ext cx="504056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8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相同組換えと非相同末端結合による修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" y="756166"/>
            <a:ext cx="8096250" cy="5715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799989" y="6471166"/>
            <a:ext cx="630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https://atomica.jaea.go.jp/data/fig/fig_pict_09-02-02-12-01.html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507" y="160337"/>
            <a:ext cx="3492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Homologous recombination (HR)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相同組換え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45582" y="160338"/>
            <a:ext cx="3855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Non-Homologous End Joining (</a:t>
            </a:r>
            <a:r>
              <a:rPr kumimoji="1" lang="en-US" altLang="ja-JP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NHEJ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非相同末端結合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3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Line 19"/>
          <p:cNvSpPr>
            <a:spLocks noChangeShapeType="1"/>
          </p:cNvSpPr>
          <p:nvPr/>
        </p:nvSpPr>
        <p:spPr bwMode="auto">
          <a:xfrm>
            <a:off x="2144688" y="2204864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58" name="AutoShape 21"/>
          <p:cNvSpPr>
            <a:spLocks noChangeArrowheads="1"/>
          </p:cNvSpPr>
          <p:nvPr/>
        </p:nvSpPr>
        <p:spPr bwMode="auto">
          <a:xfrm>
            <a:off x="1929309" y="2852738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61" name="AutoShape 24"/>
          <p:cNvSpPr>
            <a:spLocks noChangeArrowheads="1"/>
          </p:cNvSpPr>
          <p:nvPr/>
        </p:nvSpPr>
        <p:spPr bwMode="auto">
          <a:xfrm>
            <a:off x="2279799" y="2852738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51" name="Text Box 37"/>
          <p:cNvSpPr txBox="1">
            <a:spLocks noChangeArrowheads="1"/>
          </p:cNvSpPr>
          <p:nvPr/>
        </p:nvSpPr>
        <p:spPr bwMode="auto">
          <a:xfrm>
            <a:off x="2053878" y="4824413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+</a:t>
            </a:r>
          </a:p>
        </p:txBody>
      </p:sp>
      <p:sp>
        <p:nvSpPr>
          <p:cNvPr id="25607" name="Text Box 87"/>
          <p:cNvSpPr txBox="1">
            <a:spLocks noChangeArrowheads="1"/>
          </p:cNvSpPr>
          <p:nvPr/>
        </p:nvSpPr>
        <p:spPr bwMode="auto">
          <a:xfrm>
            <a:off x="1424608" y="332656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単数体の接合</a:t>
            </a:r>
          </a:p>
        </p:txBody>
      </p:sp>
      <p:sp>
        <p:nvSpPr>
          <p:cNvPr id="25646" name="AutoShape 39"/>
          <p:cNvSpPr>
            <a:spLocks noChangeArrowheads="1"/>
          </p:cNvSpPr>
          <p:nvPr/>
        </p:nvSpPr>
        <p:spPr bwMode="auto">
          <a:xfrm>
            <a:off x="6508750" y="857250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7" name="AutoShape 40"/>
          <p:cNvSpPr>
            <a:spLocks noChangeArrowheads="1"/>
          </p:cNvSpPr>
          <p:nvPr/>
        </p:nvSpPr>
        <p:spPr bwMode="auto">
          <a:xfrm>
            <a:off x="6813550" y="857250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8" name="Text Box 41"/>
          <p:cNvSpPr txBox="1">
            <a:spLocks noChangeArrowheads="1"/>
          </p:cNvSpPr>
          <p:nvPr/>
        </p:nvSpPr>
        <p:spPr bwMode="auto">
          <a:xfrm>
            <a:off x="5746751" y="1085850"/>
            <a:ext cx="73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ja-JP" sz="2400">
                <a:solidFill>
                  <a:srgbClr val="000000"/>
                </a:solidFill>
                <a:latin typeface="Times" charset="0"/>
                <a:ea typeface="Osaka" charset="-128"/>
              </a:rPr>
              <a:t>2</a:t>
            </a:r>
            <a:r>
              <a:rPr kumimoji="1" lang="en-US" altLang="ja-JP" sz="2400" i="1">
                <a:solidFill>
                  <a:srgbClr val="000000"/>
                </a:solidFill>
                <a:latin typeface="Times" charset="0"/>
                <a:ea typeface="Osaka" charset="-128"/>
              </a:rPr>
              <a:t>n</a:t>
            </a:r>
            <a:endParaRPr kumimoji="1" lang="en-US" altLang="ja-JP" sz="2400">
              <a:solidFill>
                <a:srgbClr val="000000"/>
              </a:solidFill>
              <a:latin typeface="Times" charset="0"/>
              <a:ea typeface="Osaka" charset="-128"/>
            </a:endParaRPr>
          </a:p>
        </p:txBody>
      </p:sp>
      <p:sp>
        <p:nvSpPr>
          <p:cNvPr id="25609" name="Line 42"/>
          <p:cNvSpPr>
            <a:spLocks noChangeShapeType="1"/>
          </p:cNvSpPr>
          <p:nvPr/>
        </p:nvSpPr>
        <p:spPr bwMode="auto">
          <a:xfrm>
            <a:off x="6718300" y="18653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1" name="AutoShape 44"/>
          <p:cNvSpPr>
            <a:spLocks noChangeArrowheads="1"/>
          </p:cNvSpPr>
          <p:nvPr/>
        </p:nvSpPr>
        <p:spPr bwMode="auto">
          <a:xfrm>
            <a:off x="6394450" y="2513013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2" name="AutoShape 45"/>
          <p:cNvSpPr>
            <a:spLocks noChangeArrowheads="1"/>
          </p:cNvSpPr>
          <p:nvPr/>
        </p:nvSpPr>
        <p:spPr bwMode="auto">
          <a:xfrm>
            <a:off x="6740525" y="2513013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3" name="Text Box 46"/>
          <p:cNvSpPr txBox="1">
            <a:spLocks noChangeArrowheads="1"/>
          </p:cNvSpPr>
          <p:nvPr/>
        </p:nvSpPr>
        <p:spPr bwMode="auto">
          <a:xfrm>
            <a:off x="5673726" y="2741613"/>
            <a:ext cx="73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ja-JP" sz="2400">
                <a:solidFill>
                  <a:srgbClr val="000000"/>
                </a:solidFill>
                <a:latin typeface="Times" charset="0"/>
                <a:ea typeface="Osaka" charset="-128"/>
              </a:rPr>
              <a:t>4</a:t>
            </a:r>
            <a:r>
              <a:rPr kumimoji="1" lang="en-US" altLang="ja-JP" sz="2400" i="1">
                <a:solidFill>
                  <a:srgbClr val="000000"/>
                </a:solidFill>
                <a:latin typeface="Times" charset="0"/>
                <a:ea typeface="Osaka" charset="-128"/>
              </a:rPr>
              <a:t>n</a:t>
            </a:r>
            <a:endParaRPr kumimoji="1" lang="en-US" altLang="ja-JP" sz="2400">
              <a:solidFill>
                <a:srgbClr val="000000"/>
              </a:solidFill>
              <a:latin typeface="Times" charset="0"/>
              <a:ea typeface="Osaka" charset="-128"/>
            </a:endParaRPr>
          </a:p>
        </p:txBody>
      </p:sp>
      <p:sp>
        <p:nvSpPr>
          <p:cNvPr id="25644" name="AutoShape 47"/>
          <p:cNvSpPr>
            <a:spLocks noChangeArrowheads="1"/>
          </p:cNvSpPr>
          <p:nvPr/>
        </p:nvSpPr>
        <p:spPr bwMode="auto">
          <a:xfrm>
            <a:off x="6538913" y="2513013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5" name="AutoShape 48"/>
          <p:cNvSpPr>
            <a:spLocks noChangeArrowheads="1"/>
          </p:cNvSpPr>
          <p:nvPr/>
        </p:nvSpPr>
        <p:spPr bwMode="auto">
          <a:xfrm>
            <a:off x="6889750" y="2513013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11" name="Line 49"/>
          <p:cNvSpPr>
            <a:spLocks noChangeShapeType="1"/>
          </p:cNvSpPr>
          <p:nvPr/>
        </p:nvSpPr>
        <p:spPr bwMode="auto">
          <a:xfrm>
            <a:off x="6718300" y="36655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38" name="AutoShape 51"/>
          <p:cNvSpPr>
            <a:spLocks noChangeArrowheads="1"/>
          </p:cNvSpPr>
          <p:nvPr/>
        </p:nvSpPr>
        <p:spPr bwMode="auto">
          <a:xfrm>
            <a:off x="5499100" y="4097338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39" name="AutoShape 52"/>
          <p:cNvSpPr>
            <a:spLocks noChangeArrowheads="1"/>
          </p:cNvSpPr>
          <p:nvPr/>
        </p:nvSpPr>
        <p:spPr bwMode="auto">
          <a:xfrm>
            <a:off x="5664200" y="4097338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40" name="Text Box 53"/>
          <p:cNvSpPr txBox="1">
            <a:spLocks noChangeArrowheads="1"/>
          </p:cNvSpPr>
          <p:nvPr/>
        </p:nvSpPr>
        <p:spPr bwMode="auto">
          <a:xfrm>
            <a:off x="4737101" y="4325938"/>
            <a:ext cx="73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ja-JP" sz="2400">
                <a:solidFill>
                  <a:srgbClr val="000000"/>
                </a:solidFill>
                <a:latin typeface="Times" charset="0"/>
                <a:ea typeface="Osaka" charset="-128"/>
              </a:rPr>
              <a:t>2</a:t>
            </a:r>
            <a:r>
              <a:rPr kumimoji="1" lang="en-US" altLang="ja-JP" sz="2400" i="1">
                <a:solidFill>
                  <a:srgbClr val="000000"/>
                </a:solidFill>
                <a:latin typeface="Times" charset="0"/>
                <a:ea typeface="Osaka" charset="-128"/>
              </a:rPr>
              <a:t>n</a:t>
            </a:r>
            <a:endParaRPr kumimoji="1" lang="en-US" altLang="ja-JP" sz="2400">
              <a:solidFill>
                <a:srgbClr val="000000"/>
              </a:solidFill>
              <a:latin typeface="Times" charset="0"/>
              <a:ea typeface="Osaka" charset="-128"/>
            </a:endParaRPr>
          </a:p>
        </p:txBody>
      </p:sp>
      <p:sp>
        <p:nvSpPr>
          <p:cNvPr id="25613" name="Text Box 58"/>
          <p:cNvSpPr txBox="1">
            <a:spLocks noChangeArrowheads="1"/>
          </p:cNvSpPr>
          <p:nvPr/>
        </p:nvSpPr>
        <p:spPr bwMode="auto">
          <a:xfrm>
            <a:off x="6492875" y="4176713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+</a:t>
            </a:r>
          </a:p>
        </p:txBody>
      </p:sp>
      <p:sp>
        <p:nvSpPr>
          <p:cNvPr id="25614" name="Line 59"/>
          <p:cNvSpPr>
            <a:spLocks noChangeShapeType="1"/>
          </p:cNvSpPr>
          <p:nvPr/>
        </p:nvSpPr>
        <p:spPr bwMode="auto">
          <a:xfrm>
            <a:off x="5673725" y="51054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6969125" y="4097338"/>
            <a:ext cx="1079500" cy="914400"/>
            <a:chOff x="2971" y="2432"/>
            <a:chExt cx="680" cy="576"/>
          </a:xfrm>
        </p:grpSpPr>
        <p:sp>
          <p:nvSpPr>
            <p:cNvPr id="25635" name="AutoShape 62"/>
            <p:cNvSpPr>
              <a:spLocks noChangeArrowheads="1"/>
            </p:cNvSpPr>
            <p:nvPr/>
          </p:nvSpPr>
          <p:spPr bwMode="auto">
            <a:xfrm>
              <a:off x="3451" y="2432"/>
              <a:ext cx="96" cy="576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5636" name="AutoShape 63"/>
            <p:cNvSpPr>
              <a:spLocks noChangeArrowheads="1"/>
            </p:cNvSpPr>
            <p:nvPr/>
          </p:nvSpPr>
          <p:spPr bwMode="auto">
            <a:xfrm>
              <a:off x="3555" y="2432"/>
              <a:ext cx="96" cy="576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5637" name="Text Box 64"/>
            <p:cNvSpPr txBox="1">
              <a:spLocks noChangeArrowheads="1"/>
            </p:cNvSpPr>
            <p:nvPr/>
          </p:nvSpPr>
          <p:spPr bwMode="auto">
            <a:xfrm>
              <a:off x="2971" y="2576"/>
              <a:ext cx="4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ja-JP" sz="2400">
                  <a:solidFill>
                    <a:srgbClr val="000000"/>
                  </a:solidFill>
                  <a:latin typeface="Times" charset="0"/>
                  <a:ea typeface="Osaka" charset="-128"/>
                </a:rPr>
                <a:t>2</a:t>
              </a:r>
              <a:r>
                <a:rPr kumimoji="1" lang="en-US" altLang="ja-JP" sz="2400" i="1">
                  <a:solidFill>
                    <a:srgbClr val="000000"/>
                  </a:solidFill>
                  <a:latin typeface="Times" charset="0"/>
                  <a:ea typeface="Osaka" charset="-128"/>
                </a:rPr>
                <a:t>n</a:t>
              </a:r>
              <a:endParaRPr kumimoji="1" lang="en-US" altLang="ja-JP" sz="2400">
                <a:solidFill>
                  <a:srgbClr val="000000"/>
                </a:solidFill>
                <a:latin typeface="Times" charset="0"/>
                <a:ea typeface="Osaka" charset="-128"/>
              </a:endParaRPr>
            </a:p>
          </p:txBody>
        </p:sp>
      </p:grpSp>
      <p:sp>
        <p:nvSpPr>
          <p:cNvPr id="25633" name="AutoShape 66"/>
          <p:cNvSpPr>
            <a:spLocks noChangeArrowheads="1"/>
          </p:cNvSpPr>
          <p:nvPr/>
        </p:nvSpPr>
        <p:spPr bwMode="auto">
          <a:xfrm>
            <a:off x="5168901" y="5610225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34" name="Text Box 68"/>
          <p:cNvSpPr txBox="1">
            <a:spLocks noChangeArrowheads="1"/>
          </p:cNvSpPr>
          <p:nvPr/>
        </p:nvSpPr>
        <p:spPr bwMode="auto">
          <a:xfrm>
            <a:off x="4665664" y="5838825"/>
            <a:ext cx="73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ja-JP" sz="2400" i="1">
                <a:solidFill>
                  <a:srgbClr val="000000"/>
                </a:solidFill>
                <a:latin typeface="Times" charset="0"/>
                <a:ea typeface="Osaka" charset="-128"/>
              </a:rPr>
              <a:t>n</a:t>
            </a:r>
            <a:endParaRPr kumimoji="1" lang="en-US" altLang="ja-JP" sz="2400">
              <a:solidFill>
                <a:srgbClr val="000000"/>
              </a:solidFill>
              <a:latin typeface="Times" charset="0"/>
              <a:ea typeface="Osaka" charset="-128"/>
            </a:endParaRPr>
          </a:p>
        </p:txBody>
      </p:sp>
      <p:sp>
        <p:nvSpPr>
          <p:cNvPr id="25631" name="AutoShape 71"/>
          <p:cNvSpPr>
            <a:spLocks noChangeArrowheads="1"/>
          </p:cNvSpPr>
          <p:nvPr/>
        </p:nvSpPr>
        <p:spPr bwMode="auto">
          <a:xfrm>
            <a:off x="6300788" y="5610225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32" name="Text Box 72"/>
          <p:cNvSpPr txBox="1">
            <a:spLocks noChangeArrowheads="1"/>
          </p:cNvSpPr>
          <p:nvPr/>
        </p:nvSpPr>
        <p:spPr bwMode="auto">
          <a:xfrm>
            <a:off x="5797551" y="5838825"/>
            <a:ext cx="73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ja-JP" sz="2400" i="1">
                <a:solidFill>
                  <a:srgbClr val="000000"/>
                </a:solidFill>
                <a:latin typeface="Times" charset="0"/>
                <a:ea typeface="Osaka" charset="-128"/>
              </a:rPr>
              <a:t>n</a:t>
            </a:r>
            <a:endParaRPr kumimoji="1" lang="en-US" altLang="ja-JP" sz="2400">
              <a:solidFill>
                <a:srgbClr val="000000"/>
              </a:solidFill>
              <a:latin typeface="Times" charset="0"/>
              <a:ea typeface="Osaka" charset="-128"/>
            </a:endParaRPr>
          </a:p>
        </p:txBody>
      </p:sp>
      <p:sp>
        <p:nvSpPr>
          <p:cNvPr id="25630" name="Text Box 79"/>
          <p:cNvSpPr txBox="1">
            <a:spLocks noChangeArrowheads="1"/>
          </p:cNvSpPr>
          <p:nvPr/>
        </p:nvSpPr>
        <p:spPr bwMode="auto">
          <a:xfrm>
            <a:off x="5386388" y="574675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+</a:t>
            </a:r>
          </a:p>
        </p:txBody>
      </p:sp>
      <p:sp>
        <p:nvSpPr>
          <p:cNvPr id="25617" name="Line 81"/>
          <p:cNvSpPr>
            <a:spLocks noChangeShapeType="1"/>
          </p:cNvSpPr>
          <p:nvPr/>
        </p:nvSpPr>
        <p:spPr bwMode="auto">
          <a:xfrm>
            <a:off x="7905750" y="50339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6969126" y="5610225"/>
            <a:ext cx="1871663" cy="914400"/>
            <a:chOff x="2880" y="3385"/>
            <a:chExt cx="1179" cy="576"/>
          </a:xfrm>
        </p:grpSpPr>
        <p:grpSp>
          <p:nvGrpSpPr>
            <p:cNvPr id="4" name="Group 90"/>
            <p:cNvGrpSpPr>
              <a:grpSpLocks/>
            </p:cNvGrpSpPr>
            <p:nvPr/>
          </p:nvGrpSpPr>
          <p:grpSpPr bwMode="auto">
            <a:xfrm>
              <a:off x="2880" y="3385"/>
              <a:ext cx="466" cy="576"/>
              <a:chOff x="3107" y="3521"/>
              <a:chExt cx="466" cy="576"/>
            </a:xfrm>
          </p:grpSpPr>
          <p:sp>
            <p:nvSpPr>
              <p:cNvPr id="25626" name="AutoShape 91"/>
              <p:cNvSpPr>
                <a:spLocks noChangeArrowheads="1"/>
              </p:cNvSpPr>
              <p:nvPr/>
            </p:nvSpPr>
            <p:spPr bwMode="auto">
              <a:xfrm>
                <a:off x="3424" y="3521"/>
                <a:ext cx="96" cy="576"/>
              </a:xfrm>
              <a:prstGeom prst="roundRect">
                <a:avLst>
                  <a:gd name="adj" fmla="val 16667"/>
                </a:avLst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>
                  <a:solidFill>
                    <a:srgbClr val="000000"/>
                  </a:solidFill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5627" name="Text Box 92"/>
              <p:cNvSpPr txBox="1">
                <a:spLocks noChangeArrowheads="1"/>
              </p:cNvSpPr>
              <p:nvPr/>
            </p:nvSpPr>
            <p:spPr bwMode="auto">
              <a:xfrm>
                <a:off x="3107" y="3665"/>
                <a:ext cx="46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ja-JP" sz="2400" i="1">
                    <a:solidFill>
                      <a:srgbClr val="000000"/>
                    </a:solidFill>
                    <a:latin typeface="Times" charset="0"/>
                    <a:ea typeface="Osaka" charset="-128"/>
                  </a:rPr>
                  <a:t>n</a:t>
                </a:r>
                <a:endParaRPr kumimoji="1" lang="en-US" altLang="ja-JP" sz="2400">
                  <a:solidFill>
                    <a:srgbClr val="000000"/>
                  </a:solidFill>
                  <a:latin typeface="Times" charset="0"/>
                  <a:ea typeface="Osaka" charset="-128"/>
                </a:endParaRPr>
              </a:p>
            </p:txBody>
          </p:sp>
        </p:grpSp>
        <p:grpSp>
          <p:nvGrpSpPr>
            <p:cNvPr id="5" name="Group 93"/>
            <p:cNvGrpSpPr>
              <a:grpSpLocks/>
            </p:cNvGrpSpPr>
            <p:nvPr/>
          </p:nvGrpSpPr>
          <p:grpSpPr bwMode="auto">
            <a:xfrm>
              <a:off x="3593" y="3385"/>
              <a:ext cx="466" cy="576"/>
              <a:chOff x="3107" y="3521"/>
              <a:chExt cx="466" cy="576"/>
            </a:xfrm>
          </p:grpSpPr>
          <p:sp>
            <p:nvSpPr>
              <p:cNvPr id="25624" name="AutoShape 94"/>
              <p:cNvSpPr>
                <a:spLocks noChangeArrowheads="1"/>
              </p:cNvSpPr>
              <p:nvPr/>
            </p:nvSpPr>
            <p:spPr bwMode="auto">
              <a:xfrm>
                <a:off x="3424" y="3521"/>
                <a:ext cx="96" cy="576"/>
              </a:xfrm>
              <a:prstGeom prst="roundRect">
                <a:avLst>
                  <a:gd name="adj" fmla="val 16667"/>
                </a:avLst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>
                  <a:solidFill>
                    <a:srgbClr val="000000"/>
                  </a:solidFill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5625" name="Text Box 95"/>
              <p:cNvSpPr txBox="1">
                <a:spLocks noChangeArrowheads="1"/>
              </p:cNvSpPr>
              <p:nvPr/>
            </p:nvSpPr>
            <p:spPr bwMode="auto">
              <a:xfrm>
                <a:off x="3107" y="3665"/>
                <a:ext cx="46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kumimoji="1" lang="en-US" altLang="ja-JP" sz="2400" i="1">
                    <a:solidFill>
                      <a:srgbClr val="000000"/>
                    </a:solidFill>
                    <a:latin typeface="Times" charset="0"/>
                    <a:ea typeface="Osaka" charset="-128"/>
                  </a:rPr>
                  <a:t>n</a:t>
                </a:r>
                <a:endParaRPr kumimoji="1" lang="en-US" altLang="ja-JP" sz="2400">
                  <a:solidFill>
                    <a:srgbClr val="000000"/>
                  </a:solidFill>
                  <a:latin typeface="Times" charset="0"/>
                  <a:ea typeface="Osaka" charset="-128"/>
                </a:endParaRPr>
              </a:p>
            </p:txBody>
          </p:sp>
        </p:grpSp>
        <p:sp>
          <p:nvSpPr>
            <p:cNvPr id="25623" name="Text Box 96"/>
            <p:cNvSpPr txBox="1">
              <a:spLocks noChangeArrowheads="1"/>
            </p:cNvSpPr>
            <p:nvPr/>
          </p:nvSpPr>
          <p:spPr bwMode="auto">
            <a:xfrm>
              <a:off x="3334" y="3471"/>
              <a:ext cx="2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3600">
                  <a:solidFill>
                    <a:srgbClr val="000000"/>
                  </a:solidFill>
                  <a:latin typeface="Arial" charset="0"/>
                  <a:ea typeface="ＭＳ Ｐゴシック" charset="-128"/>
                </a:rPr>
                <a:t>+</a:t>
              </a:r>
            </a:p>
          </p:txBody>
        </p:sp>
      </p:grpSp>
      <p:sp>
        <p:nvSpPr>
          <p:cNvPr id="25619" name="Text Box 97"/>
          <p:cNvSpPr txBox="1">
            <a:spLocks noChangeArrowheads="1"/>
          </p:cNvSpPr>
          <p:nvPr/>
        </p:nvSpPr>
        <p:spPr bwMode="auto">
          <a:xfrm>
            <a:off x="6491288" y="5761038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+</a:t>
            </a:r>
          </a:p>
        </p:txBody>
      </p:sp>
      <p:sp>
        <p:nvSpPr>
          <p:cNvPr id="25620" name="Text Box 99"/>
          <p:cNvSpPr txBox="1">
            <a:spLocks noChangeArrowheads="1"/>
          </p:cNvSpPr>
          <p:nvPr/>
        </p:nvSpPr>
        <p:spPr bwMode="auto">
          <a:xfrm>
            <a:off x="6176963" y="260351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rPr>
              <a:t>減数分裂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592960" y="3429000"/>
            <a:ext cx="14959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第１減数分裂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105128" y="5085184"/>
            <a:ext cx="14959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第２減数分裂</a:t>
            </a:r>
          </a:p>
        </p:txBody>
      </p:sp>
      <p:sp>
        <p:nvSpPr>
          <p:cNvPr id="64" name="Line 27"/>
          <p:cNvSpPr>
            <a:spLocks noChangeShapeType="1"/>
          </p:cNvSpPr>
          <p:nvPr/>
        </p:nvSpPr>
        <p:spPr bwMode="auto">
          <a:xfrm flipH="1">
            <a:off x="5673080" y="3429000"/>
            <a:ext cx="864096" cy="64807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5" name="Line 27"/>
          <p:cNvSpPr>
            <a:spLocks noChangeShapeType="1"/>
          </p:cNvSpPr>
          <p:nvPr/>
        </p:nvSpPr>
        <p:spPr bwMode="auto">
          <a:xfrm>
            <a:off x="6897216" y="3429000"/>
            <a:ext cx="936104" cy="648072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5" name="AutoShape 29"/>
          <p:cNvSpPr>
            <a:spLocks noChangeArrowheads="1"/>
          </p:cNvSpPr>
          <p:nvPr/>
        </p:nvSpPr>
        <p:spPr bwMode="auto">
          <a:xfrm>
            <a:off x="1321668" y="1061814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7" name="AutoShape 33"/>
          <p:cNvSpPr>
            <a:spLocks noChangeArrowheads="1"/>
          </p:cNvSpPr>
          <p:nvPr/>
        </p:nvSpPr>
        <p:spPr bwMode="auto">
          <a:xfrm>
            <a:off x="3121893" y="1060227"/>
            <a:ext cx="152400" cy="9144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2053878" y="1196752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+</a:t>
            </a:r>
          </a:p>
        </p:txBody>
      </p:sp>
      <p:sp>
        <p:nvSpPr>
          <p:cNvPr id="60" name="Line 19"/>
          <p:cNvSpPr>
            <a:spLocks noChangeShapeType="1"/>
          </p:cNvSpPr>
          <p:nvPr/>
        </p:nvSpPr>
        <p:spPr bwMode="auto">
          <a:xfrm>
            <a:off x="2144688" y="4005064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027968" y="308260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X</a:t>
            </a:r>
            <a:endParaRPr kumimoji="1" lang="ja-JP" altLang="en-US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802136" y="3068960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組換え</a:t>
            </a:r>
          </a:p>
        </p:txBody>
      </p:sp>
      <p:sp>
        <p:nvSpPr>
          <p:cNvPr id="66" name="AutoShape 24"/>
          <p:cNvSpPr>
            <a:spLocks noChangeArrowheads="1"/>
          </p:cNvSpPr>
          <p:nvPr/>
        </p:nvSpPr>
        <p:spPr bwMode="auto">
          <a:xfrm>
            <a:off x="1942312" y="3068960"/>
            <a:ext cx="144016" cy="36004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7" name="AutoShape 24"/>
          <p:cNvSpPr>
            <a:spLocks noChangeArrowheads="1"/>
          </p:cNvSpPr>
          <p:nvPr/>
        </p:nvSpPr>
        <p:spPr bwMode="auto">
          <a:xfrm>
            <a:off x="2288704" y="3068960"/>
            <a:ext cx="144016" cy="36004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3067145" y="4666784"/>
            <a:ext cx="152921" cy="914400"/>
            <a:chOff x="2699792" y="4725144"/>
            <a:chExt cx="152921" cy="914400"/>
          </a:xfrm>
        </p:grpSpPr>
        <p:sp>
          <p:nvSpPr>
            <p:cNvPr id="68" name="AutoShape 24"/>
            <p:cNvSpPr>
              <a:spLocks noChangeArrowheads="1"/>
            </p:cNvSpPr>
            <p:nvPr/>
          </p:nvSpPr>
          <p:spPr bwMode="auto">
            <a:xfrm>
              <a:off x="2699792" y="4725144"/>
              <a:ext cx="152400" cy="914400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9" name="AutoShape 24"/>
            <p:cNvSpPr>
              <a:spLocks noChangeArrowheads="1"/>
            </p:cNvSpPr>
            <p:nvPr/>
          </p:nvSpPr>
          <p:spPr bwMode="auto">
            <a:xfrm>
              <a:off x="2708697" y="4941366"/>
              <a:ext cx="144016" cy="36004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1482969" y="4666784"/>
            <a:ext cx="157019" cy="914400"/>
            <a:chOff x="1700709" y="3005138"/>
            <a:chExt cx="157019" cy="914400"/>
          </a:xfrm>
        </p:grpSpPr>
        <p:sp>
          <p:nvSpPr>
            <p:cNvPr id="73" name="AutoShape 21"/>
            <p:cNvSpPr>
              <a:spLocks noChangeArrowheads="1"/>
            </p:cNvSpPr>
            <p:nvPr/>
          </p:nvSpPr>
          <p:spPr bwMode="auto">
            <a:xfrm>
              <a:off x="1700709" y="3005138"/>
              <a:ext cx="152400" cy="91440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4" name="AutoShape 24"/>
            <p:cNvSpPr>
              <a:spLocks noChangeArrowheads="1"/>
            </p:cNvSpPr>
            <p:nvPr/>
          </p:nvSpPr>
          <p:spPr bwMode="auto">
            <a:xfrm>
              <a:off x="1713712" y="3221360"/>
              <a:ext cx="144016" cy="360040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76" name="円/楕円 75"/>
          <p:cNvSpPr/>
          <p:nvPr/>
        </p:nvSpPr>
        <p:spPr>
          <a:xfrm>
            <a:off x="6221848" y="2304168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77" name="円/楕円 76"/>
          <p:cNvSpPr/>
          <p:nvPr/>
        </p:nvSpPr>
        <p:spPr>
          <a:xfrm>
            <a:off x="5169024" y="3933056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78" name="円/楕円 77"/>
          <p:cNvSpPr/>
          <p:nvPr/>
        </p:nvSpPr>
        <p:spPr>
          <a:xfrm>
            <a:off x="2720752" y="836712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79" name="円/楕円 78"/>
          <p:cNvSpPr/>
          <p:nvPr/>
        </p:nvSpPr>
        <p:spPr>
          <a:xfrm>
            <a:off x="920552" y="836712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80" name="円/楕円 79"/>
          <p:cNvSpPr/>
          <p:nvPr/>
        </p:nvSpPr>
        <p:spPr>
          <a:xfrm>
            <a:off x="1712640" y="2636912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81" name="円/楕円 80"/>
          <p:cNvSpPr/>
          <p:nvPr/>
        </p:nvSpPr>
        <p:spPr>
          <a:xfrm>
            <a:off x="2648744" y="4509120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82" name="円/楕円 81"/>
          <p:cNvSpPr/>
          <p:nvPr/>
        </p:nvSpPr>
        <p:spPr>
          <a:xfrm>
            <a:off x="1064568" y="4509120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401273" y="2780928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組換え</a:t>
            </a:r>
          </a:p>
        </p:txBody>
      </p:sp>
      <p:sp>
        <p:nvSpPr>
          <p:cNvPr id="85" name="円/楕円 84"/>
          <p:cNvSpPr/>
          <p:nvPr/>
        </p:nvSpPr>
        <p:spPr>
          <a:xfrm>
            <a:off x="7401272" y="3933056"/>
            <a:ext cx="10081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537176" y="278092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X</a:t>
            </a:r>
            <a:endParaRPr kumimoji="1" lang="ja-JP" altLang="en-US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7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97983" y="1689837"/>
            <a:ext cx="895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信じるか信じないかは、あなた次第です。</a:t>
            </a:r>
            <a:endParaRPr kumimoji="1"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9491" y="739944"/>
            <a:ext cx="777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32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性（</a:t>
            </a:r>
            <a:r>
              <a:rPr kumimoji="1" lang="ja-JP" altLang="en-US" sz="3200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生殖</a:t>
            </a:r>
            <a:r>
              <a:rPr kumimoji="1" lang="ja-JP" altLang="en-US" sz="32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）の</a:t>
            </a:r>
            <a:r>
              <a:rPr kumimoji="1" lang="ja-JP" altLang="en-US" sz="3200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はじまりは、</a:t>
            </a:r>
            <a:r>
              <a:rPr kumimoji="1" lang="en-US" altLang="ja-JP" sz="32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DNA</a:t>
            </a:r>
            <a:r>
              <a:rPr kumimoji="1" lang="ja-JP" altLang="en-US" sz="3200" dirty="0" err="1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の修</a:t>
            </a:r>
            <a:r>
              <a:rPr kumimoji="1" lang="ja-JP" altLang="en-US" sz="32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復だった。</a:t>
            </a:r>
            <a:endParaRPr kumimoji="1" lang="ja-JP" altLang="en-US" sz="3200" dirty="0">
              <a:solidFill>
                <a:srgbClr val="FF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69266" y="2819756"/>
            <a:ext cx="8013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メダカ研は</a:t>
            </a:r>
            <a:r>
              <a:rPr kumimoji="1" lang="ja-JP" altLang="en-US" sz="2400" dirty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そう信じて、「</a:t>
            </a:r>
            <a:r>
              <a:rPr kumimoji="1" lang="ja-JP" altLang="en-US" sz="24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動物生殖システム分野」なのに、</a:t>
            </a:r>
            <a:endParaRPr kumimoji="1" lang="en-US" altLang="ja-JP" sz="24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　　　　　　　　　　　　　　　　　　　　</a:t>
            </a:r>
            <a:r>
              <a:rPr kumimoji="1" lang="en-US" altLang="ja-JP" sz="24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DNA</a:t>
            </a:r>
            <a:r>
              <a:rPr kumimoji="1" lang="ja-JP" altLang="en-US" sz="24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修復を研究しています。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413" y="3971599"/>
            <a:ext cx="9137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遺伝的多様性は、ゲノム修復機構の不完全性に起因する必然の結果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67662" y="5536621"/>
            <a:ext cx="8015336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3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今の性は遺伝的</a:t>
            </a:r>
            <a:r>
              <a:rPr kumimoji="1" lang="ja-JP" altLang="en-US" sz="3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多様性を産出・維持するため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68396" y="4754110"/>
            <a:ext cx="5471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増築増築</a:t>
            </a:r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で世界（生き物）は存続してきた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64806" y="2287682"/>
            <a:ext cx="343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だって </a:t>
            </a:r>
            <a:r>
              <a:rPr kumimoji="1" lang="en-US" altLang="ja-JP" dirty="0" smtClean="0"/>
              <a:t>direct evidences </a:t>
            </a:r>
            <a:r>
              <a:rPr kumimoji="1" lang="ja-JP" altLang="en-US" dirty="0" smtClean="0"/>
              <a:t>ないもん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210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76578" y="1281108"/>
            <a:ext cx="8802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DNA </a:t>
            </a:r>
            <a:r>
              <a:rPr kumimoji="1" lang="ja-JP" altLang="en-US" sz="2400" dirty="0" smtClean="0"/>
              <a:t>はとても安定な化学物質・化学構造ですが、</a:t>
            </a:r>
            <a:endParaRPr kumimoji="1" lang="en-US" altLang="ja-JP" sz="2400" dirty="0" smtClean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　　　　　　　いろいろな理由で破損することがあります。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57" y="235021"/>
            <a:ext cx="4590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u="sng" dirty="0" smtClean="0"/>
              <a:t>DNA </a:t>
            </a:r>
            <a:r>
              <a:rPr kumimoji="1" lang="ja-JP" altLang="en-US" sz="3600" u="sng" dirty="0" smtClean="0"/>
              <a:t>修復　</a:t>
            </a:r>
            <a:r>
              <a:rPr kumimoji="1" lang="en-US" altLang="ja-JP" sz="3600" u="sng" dirty="0" smtClean="0"/>
              <a:t>DNA repair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-2141614" y="2888345"/>
            <a:ext cx="14638793" cy="2670627"/>
            <a:chOff x="-261257" y="3091545"/>
            <a:chExt cx="12627555" cy="2303707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-261257" y="3091545"/>
              <a:ext cx="8933669" cy="2216618"/>
              <a:chOff x="-246743" y="3135088"/>
              <a:chExt cx="8933669" cy="2216618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9803"/>
              <a:stretch/>
            </p:blipFill>
            <p:spPr>
              <a:xfrm rot="5400000">
                <a:off x="1134149" y="1754196"/>
                <a:ext cx="2115016" cy="4876800"/>
              </a:xfrm>
              <a:prstGeom prst="rect">
                <a:avLst/>
              </a:prstGeom>
            </p:spPr>
          </p:pic>
          <p:pic>
            <p:nvPicPr>
              <p:cNvPr id="9" name="図 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741" b="18436"/>
              <a:stretch/>
            </p:blipFill>
            <p:spPr>
              <a:xfrm rot="5400000">
                <a:off x="5542926" y="2207705"/>
                <a:ext cx="2115016" cy="4172985"/>
              </a:xfrm>
              <a:prstGeom prst="rect">
                <a:avLst/>
              </a:prstGeom>
            </p:spPr>
          </p:pic>
        </p:grpSp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41" b="18436"/>
            <a:stretch/>
          </p:blipFill>
          <p:spPr>
            <a:xfrm rot="5400000">
              <a:off x="9222298" y="2251251"/>
              <a:ext cx="2115016" cy="41729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215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03527" y="928210"/>
            <a:ext cx="710963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  <a:p>
            <a:r>
              <a:rPr kumimoji="1" lang="ja-JP" altLang="en-US" dirty="0"/>
              <a:t>鎖の切断</a:t>
            </a:r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放</a:t>
            </a:r>
            <a:r>
              <a:rPr kumimoji="1" lang="ja-JP" altLang="en-US" dirty="0"/>
              <a:t>射線に</a:t>
            </a:r>
            <a:r>
              <a:rPr kumimoji="1" lang="ja-JP" altLang="en-US" dirty="0" smtClean="0"/>
              <a:t>よる</a:t>
            </a:r>
            <a:r>
              <a:rPr kumimoji="1" lang="en-US" altLang="ja-JP" dirty="0" smtClean="0">
                <a:solidFill>
                  <a:prstClr val="black"/>
                </a:solidFill>
              </a:rPr>
              <a:t>DNA</a:t>
            </a:r>
            <a:r>
              <a:rPr kumimoji="1" lang="ja-JP" altLang="en-US" dirty="0" smtClean="0">
                <a:solidFill>
                  <a:prstClr val="black"/>
                </a:solidFill>
              </a:rPr>
              <a:t>鎖の</a:t>
            </a:r>
            <a:r>
              <a:rPr kumimoji="1" lang="ja-JP" altLang="en-US" dirty="0" smtClean="0"/>
              <a:t>切断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Double strand break (</a:t>
            </a:r>
            <a:r>
              <a:rPr kumimoji="1" lang="en-US" altLang="ja-JP" dirty="0" err="1" smtClean="0"/>
              <a:t>DSB</a:t>
            </a:r>
            <a:r>
              <a:rPr kumimoji="1" lang="en-US" altLang="ja-JP" dirty="0" smtClean="0"/>
              <a:t>), Single strand break (</a:t>
            </a:r>
            <a:r>
              <a:rPr kumimoji="1" lang="en-US" altLang="ja-JP" dirty="0" err="1" smtClean="0"/>
              <a:t>SSB</a:t>
            </a:r>
            <a:r>
              <a:rPr kumimoji="1" lang="en-US" altLang="ja-JP" dirty="0" smtClean="0"/>
              <a:t>)</a:t>
            </a:r>
          </a:p>
          <a:p>
            <a:endParaRPr kumimoji="1" lang="en-US" altLang="ja-JP" dirty="0"/>
          </a:p>
          <a:p>
            <a:r>
              <a:rPr kumimoji="1" lang="ja-JP" altLang="en-US" dirty="0" smtClean="0"/>
              <a:t>塩基</a:t>
            </a:r>
            <a:r>
              <a:rPr kumimoji="1" lang="ja-JP" altLang="en-US" dirty="0"/>
              <a:t>の変化</a:t>
            </a:r>
          </a:p>
          <a:p>
            <a:r>
              <a:rPr kumimoji="1" lang="ja-JP" altLang="en-US" dirty="0" smtClean="0"/>
              <a:t>　塩基</a:t>
            </a:r>
            <a:r>
              <a:rPr kumimoji="1" lang="ja-JP" altLang="en-US" dirty="0"/>
              <a:t>の酸化（例えば、</a:t>
            </a:r>
            <a:r>
              <a:rPr kumimoji="1" lang="en-US" altLang="ja-JP" dirty="0"/>
              <a:t>8-</a:t>
            </a:r>
            <a:r>
              <a:rPr kumimoji="1" lang="ja-JP" altLang="en-US" dirty="0" smtClean="0"/>
              <a:t>オキソグアニン</a:t>
            </a:r>
            <a:r>
              <a:rPr kumimoji="1" lang="ja-JP" altLang="en-US" dirty="0"/>
              <a:t>の生成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  <a:p>
            <a:r>
              <a:rPr kumimoji="1" lang="ja-JP" altLang="en-US" dirty="0" smtClean="0"/>
              <a:t>　塩基</a:t>
            </a:r>
            <a:r>
              <a:rPr kumimoji="1" lang="ja-JP" altLang="en-US" dirty="0"/>
              <a:t>のメチル化（例えば、</a:t>
            </a:r>
            <a:r>
              <a:rPr kumimoji="1" lang="en-US" altLang="ja-JP" dirty="0"/>
              <a:t>7-</a:t>
            </a:r>
            <a:r>
              <a:rPr kumimoji="1" lang="ja-JP" altLang="en-US" dirty="0"/>
              <a:t>メチルグアニンの生成）</a:t>
            </a:r>
          </a:p>
          <a:p>
            <a:r>
              <a:rPr kumimoji="1" lang="ja-JP" altLang="en-US" dirty="0" smtClean="0"/>
              <a:t>　塩基</a:t>
            </a:r>
            <a:r>
              <a:rPr kumimoji="1" lang="ja-JP" altLang="en-US" dirty="0"/>
              <a:t>の加水分解（例えば、プリン塩基やピリミジン塩基の脱離）</a:t>
            </a:r>
          </a:p>
          <a:p>
            <a:r>
              <a:rPr kumimoji="1" lang="ja-JP" altLang="en-US" dirty="0" smtClean="0"/>
              <a:t>　塩基</a:t>
            </a:r>
            <a:r>
              <a:rPr kumimoji="1" lang="ja-JP" altLang="en-US" dirty="0"/>
              <a:t>の</a:t>
            </a:r>
            <a:r>
              <a:rPr kumimoji="1" lang="ja-JP" altLang="en-US" dirty="0" smtClean="0"/>
              <a:t>不正対合</a:t>
            </a:r>
            <a:endParaRPr kumimoji="1" lang="ja-JP" altLang="en-US" dirty="0"/>
          </a:p>
          <a:p>
            <a:r>
              <a:rPr kumimoji="1" lang="ja-JP" altLang="en-US" dirty="0" smtClean="0"/>
              <a:t>　脱アミノ化（シトシン</a:t>
            </a:r>
            <a:r>
              <a:rPr kumimoji="1" lang="ja-JP" altLang="en-US" dirty="0"/>
              <a:t>からウラシル</a:t>
            </a:r>
            <a:r>
              <a:rPr kumimoji="1" lang="ja-JP" altLang="en-US" dirty="0" smtClean="0"/>
              <a:t>へ）</a:t>
            </a:r>
            <a:endParaRPr kumimoji="1" lang="ja-JP" altLang="en-US" dirty="0"/>
          </a:p>
          <a:p>
            <a:r>
              <a:rPr kumimoji="1" lang="ja-JP" altLang="en-US" dirty="0" smtClean="0"/>
              <a:t>　ヌクレオチド</a:t>
            </a:r>
            <a:r>
              <a:rPr kumimoji="1" lang="ja-JP" altLang="en-US" dirty="0"/>
              <a:t>の挿入、あるいは欠失</a:t>
            </a:r>
          </a:p>
          <a:p>
            <a:r>
              <a:rPr kumimoji="1" lang="ja-JP" altLang="en-US" dirty="0" smtClean="0"/>
              <a:t>　類似</a:t>
            </a:r>
            <a:r>
              <a:rPr kumimoji="1" lang="ja-JP" altLang="en-US" dirty="0"/>
              <a:t>塩基の取り込み</a:t>
            </a:r>
          </a:p>
          <a:p>
            <a:r>
              <a:rPr kumimoji="1" lang="ja-JP" altLang="en-US" dirty="0" smtClean="0"/>
              <a:t>　紫外線</a:t>
            </a:r>
            <a:r>
              <a:rPr kumimoji="1" lang="ja-JP" altLang="en-US" dirty="0"/>
              <a:t>によるチミン二量体の</a:t>
            </a:r>
            <a:r>
              <a:rPr kumimoji="1" lang="ja-JP" altLang="en-US" dirty="0" smtClean="0"/>
              <a:t>形成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架橋</a:t>
            </a:r>
            <a:endParaRPr kumimoji="1" lang="ja-JP" altLang="en-US" dirty="0"/>
          </a:p>
          <a:p>
            <a:r>
              <a:rPr kumimoji="1" lang="ja-JP" altLang="en-US" dirty="0" smtClean="0"/>
              <a:t>　同一</a:t>
            </a:r>
            <a:r>
              <a:rPr kumimoji="1" lang="ja-JP" altLang="en-US" dirty="0"/>
              <a:t>鎖上の塩基対同士の架橋</a:t>
            </a:r>
          </a:p>
          <a:p>
            <a:r>
              <a:rPr kumimoji="1" lang="ja-JP" altLang="en-US" dirty="0" smtClean="0"/>
              <a:t>　対向</a:t>
            </a:r>
            <a:r>
              <a:rPr kumimoji="1" lang="ja-JP" altLang="en-US" dirty="0"/>
              <a:t>する塩基対同士での架橋</a:t>
            </a:r>
          </a:p>
          <a:p>
            <a:r>
              <a:rPr kumimoji="1" lang="ja-JP" altLang="en-US" dirty="0" smtClean="0"/>
              <a:t>　蛋白</a:t>
            </a:r>
            <a:r>
              <a:rPr kumimoji="1" lang="ja-JP" altLang="en-US" dirty="0"/>
              <a:t>質との架橋（例えばヒストンなど）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6921" y="205992"/>
            <a:ext cx="2743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 </a:t>
            </a:r>
            <a:r>
              <a:rPr kumimoji="1" lang="ja-JP" alt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損傷の種類</a:t>
            </a:r>
            <a:endParaRPr kumimoji="1" lang="ja-JP" alt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 rot="16200000">
            <a:off x="1109586" y="3149602"/>
            <a:ext cx="14638793" cy="2670627"/>
            <a:chOff x="-261257" y="3091545"/>
            <a:chExt cx="12627555" cy="2303707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-261257" y="3091545"/>
              <a:ext cx="8933669" cy="2216618"/>
              <a:chOff x="-246743" y="3135088"/>
              <a:chExt cx="8933669" cy="2216618"/>
            </a:xfrm>
          </p:grpSpPr>
          <p:pic>
            <p:nvPicPr>
              <p:cNvPr id="9" name="図 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9803"/>
              <a:stretch/>
            </p:blipFill>
            <p:spPr>
              <a:xfrm rot="5400000">
                <a:off x="1134149" y="1754196"/>
                <a:ext cx="2115016" cy="4876800"/>
              </a:xfrm>
              <a:prstGeom prst="rect">
                <a:avLst/>
              </a:prstGeom>
            </p:spPr>
          </p:pic>
          <p:pic>
            <p:nvPicPr>
              <p:cNvPr id="10" name="図 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741" b="18436"/>
              <a:stretch/>
            </p:blipFill>
            <p:spPr>
              <a:xfrm rot="5400000">
                <a:off x="5542926" y="2207705"/>
                <a:ext cx="2115016" cy="4172985"/>
              </a:xfrm>
              <a:prstGeom prst="rect">
                <a:avLst/>
              </a:prstGeom>
            </p:spPr>
          </p:pic>
        </p:grpSp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41" b="18436"/>
            <a:stretch/>
          </p:blipFill>
          <p:spPr>
            <a:xfrm rot="5400000">
              <a:off x="9222298" y="2251251"/>
              <a:ext cx="2115016" cy="4172985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7388420" y="2167083"/>
            <a:ext cx="2160143" cy="418122"/>
            <a:chOff x="7388420" y="2167083"/>
            <a:chExt cx="2160143" cy="418122"/>
          </a:xfrm>
        </p:grpSpPr>
        <p:sp>
          <p:nvSpPr>
            <p:cNvPr id="11" name="正方形/長方形 10"/>
            <p:cNvSpPr/>
            <p:nvPr/>
          </p:nvSpPr>
          <p:spPr>
            <a:xfrm>
              <a:off x="7388420" y="2167083"/>
              <a:ext cx="2160143" cy="4181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8245289" y="2167083"/>
              <a:ext cx="5581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/>
                <a:t>DSB</a:t>
              </a:r>
              <a:endParaRPr kumimoji="1" lang="ja-JP" altLang="en-US" dirty="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064595" y="3585382"/>
            <a:ext cx="1372799" cy="521486"/>
            <a:chOff x="7064595" y="3585382"/>
            <a:chExt cx="1372799" cy="521486"/>
          </a:xfrm>
        </p:grpSpPr>
        <p:sp>
          <p:nvSpPr>
            <p:cNvPr id="12" name="正方形/長方形 11"/>
            <p:cNvSpPr/>
            <p:nvPr/>
          </p:nvSpPr>
          <p:spPr>
            <a:xfrm>
              <a:off x="7064595" y="3585382"/>
              <a:ext cx="1372799" cy="5214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7614880" y="3622312"/>
              <a:ext cx="521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/>
                <a:t>SSB</a:t>
              </a:r>
              <a:endParaRPr kumimoji="1" lang="ja-JP" altLang="en-US" dirty="0"/>
            </a:p>
          </p:txBody>
        </p:sp>
      </p:grpSp>
      <p:pic>
        <p:nvPicPr>
          <p:cNvPr id="1026" name="Picture 2" descr="https://www.ishiyaku.co.jp/magazines/ayumi/images/article/13327_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71"/>
          <a:stretch/>
        </p:blipFill>
        <p:spPr bwMode="auto">
          <a:xfrm>
            <a:off x="4854795" y="3630931"/>
            <a:ext cx="4419600" cy="180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遺伝子医学 34号（Vol.10 No.4）正誤表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534" y="4000263"/>
            <a:ext cx="42862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05" y="4842278"/>
            <a:ext cx="2524329" cy="17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21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2457" y="1465943"/>
            <a:ext cx="81355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細胞の正常</a:t>
            </a:r>
            <a:r>
              <a:rPr kumimoji="1" lang="ja-JP" altLang="en-US" sz="2000" dirty="0"/>
              <a:t>な代謝に伴って副生する活性</a:t>
            </a:r>
            <a:r>
              <a:rPr kumimoji="1" lang="ja-JP" altLang="en-US" sz="2000" dirty="0" smtClean="0"/>
              <a:t>酸素（ラジカル）に</a:t>
            </a:r>
            <a:r>
              <a:rPr kumimoji="1" lang="ja-JP" altLang="en-US" sz="2000" dirty="0"/>
              <a:t>よる</a:t>
            </a:r>
            <a:r>
              <a:rPr kumimoji="1" lang="ja-JP" altLang="en-US" sz="2000" dirty="0" smtClean="0"/>
              <a:t>攻撃</a:t>
            </a:r>
            <a:endParaRPr kumimoji="1" lang="ja-JP" altLang="en-US" sz="2000" dirty="0"/>
          </a:p>
          <a:p>
            <a:endParaRPr kumimoji="1" lang="en-US" altLang="ja-JP" sz="2000" dirty="0" smtClean="0"/>
          </a:p>
          <a:p>
            <a:r>
              <a:rPr kumimoji="1" lang="ja-JP" altLang="en-US" sz="2000" dirty="0" smtClean="0"/>
              <a:t>環境</a:t>
            </a:r>
            <a:r>
              <a:rPr kumimoji="1" lang="ja-JP" altLang="en-US" sz="2000" dirty="0"/>
              <a:t>由来のもの。</a:t>
            </a:r>
          </a:p>
          <a:p>
            <a:r>
              <a:rPr kumimoji="1" lang="ja-JP" altLang="en-US" sz="2000" dirty="0" smtClean="0"/>
              <a:t>　紫外線</a:t>
            </a:r>
            <a:endParaRPr kumimoji="1" lang="ja-JP" altLang="en-US" sz="2000" dirty="0"/>
          </a:p>
          <a:p>
            <a:r>
              <a:rPr kumimoji="1" lang="ja-JP" altLang="en-US" sz="2000" dirty="0" smtClean="0"/>
              <a:t>　放射線（</a:t>
            </a:r>
            <a:r>
              <a:rPr kumimoji="1" lang="en-US" altLang="ja-JP" sz="2000" dirty="0" smtClean="0"/>
              <a:t>X</a:t>
            </a:r>
            <a:r>
              <a:rPr kumimoji="1" lang="ja-JP" altLang="en-US" sz="2000" dirty="0"/>
              <a:t>線</a:t>
            </a:r>
            <a:r>
              <a:rPr kumimoji="1" lang="ja-JP" altLang="en-US" sz="2000" dirty="0" smtClean="0"/>
              <a:t>、</a:t>
            </a:r>
            <a:r>
              <a:rPr kumimoji="1" lang="en-US" altLang="ja-JP" sz="2000" dirty="0" smtClean="0"/>
              <a:t>γ</a:t>
            </a:r>
            <a:r>
              <a:rPr kumimoji="1" lang="ja-JP" altLang="en-US" sz="2000" dirty="0" smtClean="0"/>
              <a:t>線、</a:t>
            </a:r>
            <a:r>
              <a:rPr kumimoji="1" lang="en-US" altLang="ja-JP" sz="2000" dirty="0" smtClean="0"/>
              <a:t>β</a:t>
            </a:r>
            <a:r>
              <a:rPr kumimoji="1" lang="ja-JP" altLang="en-US" sz="2000" dirty="0" smtClean="0"/>
              <a:t>線、</a:t>
            </a:r>
            <a:r>
              <a:rPr kumimoji="1" lang="en-US" altLang="ja-JP" sz="2000" dirty="0" smtClean="0"/>
              <a:t>α</a:t>
            </a:r>
            <a:r>
              <a:rPr kumimoji="1" lang="ja-JP" altLang="en-US" sz="2000" dirty="0" smtClean="0"/>
              <a:t>線）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タバコ</a:t>
            </a:r>
            <a:r>
              <a:rPr kumimoji="1" lang="ja-JP" altLang="en-US" sz="2000" dirty="0"/>
              <a:t>の煙からの炭化水素</a:t>
            </a:r>
            <a:r>
              <a:rPr kumimoji="1" lang="ja-JP" altLang="en-US" sz="2000" dirty="0" smtClean="0"/>
              <a:t>など変異</a:t>
            </a:r>
            <a:r>
              <a:rPr kumimoji="1" lang="ja-JP" altLang="en-US" sz="2000" dirty="0"/>
              <a:t>原性</a:t>
            </a:r>
            <a:r>
              <a:rPr kumimoji="1" lang="ja-JP" altLang="en-US" sz="2000" dirty="0" smtClean="0"/>
              <a:t>物質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6921" y="205992"/>
            <a:ext cx="272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 </a:t>
            </a:r>
            <a:r>
              <a:rPr kumimoji="1" lang="ja-JP" alt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損傷の</a:t>
            </a: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原因</a:t>
            </a:r>
            <a:endParaRPr kumimoji="1" lang="ja-JP" alt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8832" y="3680001"/>
            <a:ext cx="5128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放射線の場合には </a:t>
            </a:r>
            <a:r>
              <a:rPr kumimoji="1" lang="en-US" altLang="ja-JP" sz="2400" dirty="0" err="1" smtClean="0"/>
              <a:t>DSB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が生成される</a:t>
            </a:r>
            <a:endParaRPr kumimoji="1"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81290" y="4416732"/>
            <a:ext cx="475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/>
              <a:t>DSB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が</a:t>
            </a:r>
            <a:r>
              <a:rPr kumimoji="1" lang="ja-JP" altLang="en-US" sz="2400" dirty="0"/>
              <a:t>ある</a:t>
            </a:r>
            <a:r>
              <a:rPr kumimoji="1" lang="ja-JP" altLang="en-US" sz="2400" dirty="0" smtClean="0"/>
              <a:t>と細胞は分裂できない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0096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718521" y="1194022"/>
            <a:ext cx="619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DNA </a:t>
            </a:r>
            <a:r>
              <a:rPr kumimoji="1" lang="ja-JP" altLang="en-US" sz="2400" dirty="0" err="1" smtClean="0"/>
              <a:t>が破</a:t>
            </a:r>
            <a:r>
              <a:rPr kumimoji="1" lang="ja-JP" altLang="en-US" sz="2400" dirty="0" smtClean="0"/>
              <a:t>損していると分裂できないので、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細胞はかなり一生懸命に直します。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51338" y="2337689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直し方に大きく２通り（詳しくは４通り）あります。</a:t>
            </a:r>
            <a:endParaRPr kumimoji="1" lang="en-US" altLang="ja-JP" dirty="0" smtClean="0"/>
          </a:p>
          <a:p>
            <a:r>
              <a:rPr kumimoji="1" lang="ja-JP" altLang="en-US" dirty="0"/>
              <a:t>それぞれ</a:t>
            </a:r>
            <a:r>
              <a:rPr kumimoji="1" lang="ja-JP" altLang="en-US" dirty="0" smtClean="0"/>
              <a:t>に特色がある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1338" y="3149600"/>
            <a:ext cx="4646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Homologous recombination (HR)</a:t>
            </a:r>
            <a:r>
              <a:rPr kumimoji="1" lang="ja-JP" altLang="en-US" dirty="0" smtClean="0"/>
              <a:t>　相同組換え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1338" y="3961511"/>
            <a:ext cx="547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Non-Homologous End Joining (</a:t>
            </a:r>
            <a:r>
              <a:rPr kumimoji="1" lang="en-US" altLang="ja-JP" dirty="0" err="1" smtClean="0"/>
              <a:t>NHEJ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非相同末端結合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29380" y="4588756"/>
            <a:ext cx="228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classical </a:t>
            </a:r>
            <a:r>
              <a:rPr kumimoji="1" lang="en-US" altLang="ja-JP" dirty="0" err="1"/>
              <a:t>NHEJ</a:t>
            </a:r>
            <a:r>
              <a:rPr kumimoji="1" lang="en-US" altLang="ja-JP" dirty="0"/>
              <a:t>(C-</a:t>
            </a:r>
            <a:r>
              <a:rPr kumimoji="1" lang="en-US" altLang="ja-JP" dirty="0" err="1"/>
              <a:t>NHEJ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29380" y="5041831"/>
            <a:ext cx="2808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alternative end joining (</a:t>
            </a:r>
            <a:r>
              <a:rPr kumimoji="1" lang="en-US" altLang="ja-JP" dirty="0" err="1"/>
              <a:t>AEJ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29380" y="5518559"/>
            <a:ext cx="687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backup </a:t>
            </a:r>
            <a:r>
              <a:rPr kumimoji="1" lang="en-US" altLang="ja-JP" dirty="0" err="1"/>
              <a:t>NHEJ</a:t>
            </a:r>
            <a:r>
              <a:rPr kumimoji="1" lang="en-US" altLang="ja-JP" dirty="0"/>
              <a:t> (B-</a:t>
            </a:r>
            <a:r>
              <a:rPr kumimoji="1" lang="en-US" altLang="ja-JP" dirty="0" err="1"/>
              <a:t>NHEJ</a:t>
            </a:r>
            <a:r>
              <a:rPr kumimoji="1" lang="en-US" altLang="ja-JP" dirty="0" smtClean="0"/>
              <a:t>)</a:t>
            </a:r>
            <a:r>
              <a:rPr kumimoji="1" lang="ja-JP" altLang="en-US" dirty="0"/>
              <a:t> </a:t>
            </a:r>
            <a:r>
              <a:rPr kumimoji="1" lang="en-US" altLang="ja-JP" dirty="0"/>
              <a:t>or </a:t>
            </a:r>
            <a:r>
              <a:rPr kumimoji="1" lang="en-US" altLang="ja-JP" dirty="0" err="1"/>
              <a:t>microhomology</a:t>
            </a:r>
            <a:r>
              <a:rPr kumimoji="1" lang="en-US" altLang="ja-JP" dirty="0"/>
              <a:t>-mediated end joining (</a:t>
            </a:r>
            <a:r>
              <a:rPr kumimoji="1" lang="en-US" altLang="ja-JP" dirty="0" err="1"/>
              <a:t>MMEJ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262741" y="5000530"/>
            <a:ext cx="7649029" cy="1080956"/>
          </a:xfrm>
          <a:prstGeom prst="rect">
            <a:avLst/>
          </a:prstGeom>
          <a:solidFill>
            <a:srgbClr val="FFFFFF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37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相同組換えと非相同末端結合による修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" y="756166"/>
            <a:ext cx="8096250" cy="5715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799989" y="6471166"/>
            <a:ext cx="630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https://atomica.jaea.go.jp/data/fig/fig_pict_09-02-02-12-01.html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507" y="160337"/>
            <a:ext cx="3492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Homologous recombination (HR)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相同組換え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45582" y="160338"/>
            <a:ext cx="3855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Non-Homologous End Joining (</a:t>
            </a:r>
            <a:r>
              <a:rPr kumimoji="1" lang="en-US" altLang="ja-JP" dirty="0" err="1" smtClean="0"/>
              <a:t>NHEJ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非相同末端結合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89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99" y="1074057"/>
            <a:ext cx="8666908" cy="4699907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588899" y="208297"/>
            <a:ext cx="8399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Non-Homologous End Joining (</a:t>
            </a:r>
            <a:r>
              <a:rPr kumimoji="1" lang="en-US" altLang="ja-JP" sz="2800" dirty="0" err="1" smtClean="0"/>
              <a:t>NHEJ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　非相同末端結合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7157" y="5978003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classical 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NHEJ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(C-</a:t>
            </a:r>
            <a:r>
              <a:rPr kumimoji="1" lang="en-US" altLang="ja-JP" dirty="0" err="1" smtClean="0"/>
              <a:t>NHEJ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05650" y="5954964"/>
            <a:ext cx="2808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Alternative end </a:t>
            </a:r>
            <a:r>
              <a:rPr kumimoji="1" lang="en-US" altLang="ja-JP" dirty="0"/>
              <a:t>joining (</a:t>
            </a:r>
            <a:r>
              <a:rPr kumimoji="1" lang="en-US" altLang="ja-JP" dirty="0" err="1"/>
              <a:t>AEJ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05650" y="6301168"/>
            <a:ext cx="4620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microhomology</a:t>
            </a:r>
            <a:r>
              <a:rPr kumimoji="1" lang="en-US" altLang="ja-JP" dirty="0" smtClean="0"/>
              <a:t>-mediated end </a:t>
            </a:r>
            <a:r>
              <a:rPr kumimoji="1" lang="en-US" altLang="ja-JP" dirty="0"/>
              <a:t>joining (</a:t>
            </a:r>
            <a:r>
              <a:rPr kumimoji="1" lang="en-US" altLang="ja-JP" dirty="0" err="1"/>
              <a:t>MMEJ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5552" y="1161919"/>
            <a:ext cx="12194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Ku70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Ku80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94317" y="1689125"/>
            <a:ext cx="11019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DNA-</a:t>
            </a:r>
            <a:r>
              <a:rPr kumimoji="1" lang="en-US" altLang="ja-JP" dirty="0" err="1" smtClean="0"/>
              <a:t>PKcs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64119" y="5852900"/>
            <a:ext cx="2950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single-strand </a:t>
            </a:r>
            <a:r>
              <a:rPr kumimoji="1" lang="en-US" altLang="ja-JP" dirty="0" smtClean="0"/>
              <a:t>annealing (</a:t>
            </a:r>
            <a:r>
              <a:rPr kumimoji="1" lang="en-US" altLang="ja-JP" dirty="0" err="1" smtClean="0"/>
              <a:t>SSA</a:t>
            </a:r>
            <a:r>
              <a:rPr kumimoji="1" lang="en-US" altLang="ja-JP" dirty="0" smtClean="0"/>
              <a:t>)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759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718521" y="1194022"/>
            <a:ext cx="619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 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が破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損していると分裂できないので、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細胞はかなり一生懸命に直します。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51338" y="2337689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直し方に大きく２通り（詳しくは４通り）あります。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それぞれ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に特色がある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1338" y="3149600"/>
            <a:ext cx="4646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Homologous recombination (HR)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相同組換え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1338" y="4055600"/>
            <a:ext cx="547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Non-Homologous End Joining (</a:t>
            </a:r>
            <a:r>
              <a:rPr kumimoji="1" lang="en-US" altLang="ja-JP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NHEJ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非相同末端結合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51338" y="3576100"/>
            <a:ext cx="8648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正確に直す。ただし、鋳型となる</a:t>
            </a:r>
            <a:r>
              <a:rPr kumimoji="1" lang="en-US" altLang="ja-JP" dirty="0" smtClean="0"/>
              <a:t>DNA</a:t>
            </a:r>
            <a:r>
              <a:rPr kumimoji="1" lang="ja-JP" altLang="en-US" dirty="0" smtClean="0"/>
              <a:t>鎖が必要なので、</a:t>
            </a:r>
            <a:r>
              <a:rPr kumimoji="1" lang="en-US" altLang="ja-JP" dirty="0" smtClean="0"/>
              <a:t>S </a:t>
            </a:r>
            <a:r>
              <a:rPr kumimoji="1" lang="ja-JP" altLang="en-US" dirty="0" smtClean="0"/>
              <a:t>期の終わりと</a:t>
            </a:r>
            <a:r>
              <a:rPr kumimoji="1" lang="en-US" altLang="ja-JP" dirty="0" err="1" smtClean="0"/>
              <a:t>G2</a:t>
            </a:r>
            <a:r>
              <a:rPr kumimoji="1" lang="ja-JP" altLang="en-US" dirty="0" smtClean="0"/>
              <a:t>期に可能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51338" y="4535101"/>
            <a:ext cx="7303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間違い</a:t>
            </a:r>
            <a:r>
              <a:rPr kumimoji="1" lang="ja-JP" altLang="en-US" dirty="0" err="1" smtClean="0"/>
              <a:t>多し</a:t>
            </a:r>
            <a:r>
              <a:rPr kumimoji="1" lang="ja-JP" altLang="en-US" dirty="0" smtClean="0"/>
              <a:t>。ただし、鋳型となる</a:t>
            </a:r>
            <a:r>
              <a:rPr kumimoji="1" lang="en-US" altLang="ja-JP" dirty="0" smtClean="0"/>
              <a:t>DNA</a:t>
            </a:r>
            <a:r>
              <a:rPr kumimoji="1" lang="ja-JP" altLang="en-US" dirty="0" smtClean="0"/>
              <a:t>鎖が不要なので、いつでも可能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736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/>
          <p:cNvGrpSpPr/>
          <p:nvPr/>
        </p:nvGrpSpPr>
        <p:grpSpPr>
          <a:xfrm>
            <a:off x="3068891" y="3932913"/>
            <a:ext cx="2943692" cy="703680"/>
            <a:chOff x="3068891" y="3932913"/>
            <a:chExt cx="2943692" cy="703680"/>
          </a:xfrm>
        </p:grpSpPr>
        <p:sp>
          <p:nvSpPr>
            <p:cNvPr id="4" name="下矢印 3"/>
            <p:cNvSpPr/>
            <p:nvPr/>
          </p:nvSpPr>
          <p:spPr>
            <a:xfrm rot="2700000">
              <a:off x="3291202" y="3967054"/>
              <a:ext cx="259057" cy="703680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下矢印 26"/>
            <p:cNvSpPr/>
            <p:nvPr/>
          </p:nvSpPr>
          <p:spPr>
            <a:xfrm rot="18900000" flipH="1">
              <a:off x="5753526" y="3932913"/>
              <a:ext cx="259057" cy="703680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楕円 8"/>
          <p:cNvSpPr/>
          <p:nvPr/>
        </p:nvSpPr>
        <p:spPr>
          <a:xfrm>
            <a:off x="3505261" y="3750127"/>
            <a:ext cx="2024681" cy="1756470"/>
          </a:xfrm>
          <a:prstGeom prst="ellipse">
            <a:avLst/>
          </a:prstGeom>
          <a:noFill/>
          <a:ln w="76200">
            <a:solidFill>
              <a:srgbClr val="FFCC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9283" y="425363"/>
            <a:ext cx="8251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いずれでも、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DNA </a:t>
            </a: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損傷</a:t>
            </a:r>
            <a:r>
              <a:rPr kumimoji="1" lang="ja-JP" altLang="en-US" sz="2400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を直すためには細胞周期を停止することが必要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27855" y="2526209"/>
            <a:ext cx="272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DNA </a:t>
            </a:r>
            <a:r>
              <a:rPr kumimoji="1" lang="ja-JP" altLang="en-US" sz="2800" dirty="0" smtClean="0"/>
              <a:t>損傷が発生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82994" y="1659223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放射線に被ばく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27855" y="3398741"/>
            <a:ext cx="2808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細胞周期を停止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11640" y="4634065"/>
            <a:ext cx="2808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DNA </a:t>
            </a:r>
            <a:r>
              <a:rPr kumimoji="1" lang="ja-JP" altLang="en-US" sz="2800" dirty="0" smtClean="0"/>
              <a:t>損傷を修復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4922" y="4634065"/>
            <a:ext cx="343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アポトーシス細胞死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51562" y="4052772"/>
            <a:ext cx="1051891" cy="769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4400" dirty="0" err="1" smtClean="0">
                <a:solidFill>
                  <a:srgbClr val="FF0000"/>
                </a:solidFill>
              </a:rPr>
              <a:t>p53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6438184" y="1872343"/>
            <a:ext cx="2870578" cy="2246190"/>
            <a:chOff x="6509691" y="1296064"/>
            <a:chExt cx="2870578" cy="224619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8049799" y="2676798"/>
              <a:ext cx="1146468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l-GR" altLang="ja-JP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r>
                <a:rPr kumimoji="1" lang="en-US" altLang="ja-JP" sz="2800" dirty="0" err="1" smtClean="0"/>
                <a:t>H2AX</a:t>
              </a:r>
              <a:endParaRPr kumimoji="1" lang="ja-JP" altLang="en-US" sz="2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761002" y="3172922"/>
              <a:ext cx="2367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リン酸化された </a:t>
              </a:r>
              <a:r>
                <a:rPr kumimoji="1" lang="en-US" altLang="ja-JP" dirty="0" err="1" smtClean="0"/>
                <a:t>H2AX</a:t>
              </a:r>
              <a:endParaRPr kumimoji="1" lang="ja-JP" altLang="en-US" dirty="0"/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2"/>
            <a:srcRect t="7736" r="33987" b="2665"/>
            <a:stretch/>
          </p:blipFill>
          <p:spPr>
            <a:xfrm>
              <a:off x="6509691" y="1296064"/>
              <a:ext cx="2870578" cy="1306286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6887963" y="2626943"/>
              <a:ext cx="6333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/>
                <a:t>DAPI</a:t>
              </a:r>
              <a:endParaRPr kumimoji="1" lang="ja-JP" altLang="en-US" dirty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6891765" y="5192875"/>
            <a:ext cx="11160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Caspase 3</a:t>
            </a:r>
            <a:endParaRPr kumimoji="1"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54152" y="3198538"/>
            <a:ext cx="3394904" cy="1421880"/>
            <a:chOff x="54152" y="3198538"/>
            <a:chExt cx="3394904" cy="142188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2057754" y="3198538"/>
              <a:ext cx="82452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Cyclins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4152" y="3974087"/>
              <a:ext cx="33949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/>
                <a:t>ATM</a:t>
              </a:r>
            </a:p>
            <a:p>
              <a:pPr algn="ctr"/>
              <a:r>
                <a:rPr kumimoji="1" lang="ja-JP" altLang="en-US" dirty="0" smtClean="0"/>
                <a:t>（</a:t>
              </a:r>
              <a:r>
                <a:rPr kumimoji="1" lang="en-US" altLang="ja-JP" dirty="0"/>
                <a:t>ataxia telangiectasia mutated</a:t>
              </a:r>
              <a:r>
                <a:rPr kumimoji="1" lang="ja-JP" altLang="en-US" dirty="0"/>
                <a:t>）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995879" y="5321931"/>
            <a:ext cx="2690206" cy="916790"/>
            <a:chOff x="995879" y="5321931"/>
            <a:chExt cx="2690206" cy="91679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995879" y="5321931"/>
              <a:ext cx="114755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DNA-</a:t>
              </a:r>
              <a:r>
                <a:rPr kumimoji="1" lang="en-US" altLang="ja-JP" dirty="0" err="1" smtClean="0"/>
                <a:t>PKcs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302020" y="5321931"/>
              <a:ext cx="98097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/>
                <a:t>Ku70</a:t>
              </a:r>
              <a:r>
                <a:rPr kumimoji="1" lang="en-US" altLang="ja-JP" dirty="0" smtClean="0"/>
                <a:t>/80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879902" y="5855909"/>
              <a:ext cx="80618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/>
                <a:t>BRCA1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866491" y="5869389"/>
              <a:ext cx="68159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/>
                <a:t>NBS1</a:t>
              </a:r>
              <a:endParaRPr kumimoji="1" lang="ja-JP" altLang="en-US" dirty="0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 flipH="1">
            <a:off x="4389062" y="5902075"/>
            <a:ext cx="500540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DNA </a:t>
            </a:r>
            <a:r>
              <a:rPr kumimoji="1" lang="ja-JP" altLang="en-US" dirty="0" smtClean="0">
                <a:solidFill>
                  <a:srgbClr val="FF0000"/>
                </a:solidFill>
              </a:rPr>
              <a:t>修復関連遺伝子の欠損個体の多くは精子形成の不全を伴う</a:t>
            </a:r>
            <a:r>
              <a:rPr kumimoji="1" lang="en-US" altLang="ja-JP" dirty="0" smtClean="0">
                <a:solidFill>
                  <a:srgbClr val="FF0000"/>
                </a:solidFill>
              </a:rPr>
              <a:t>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8129" y="1548446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被爆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被曝</a:t>
            </a:r>
            <a:endParaRPr kumimoji="1" lang="en-US" altLang="ja-JP" sz="2400" dirty="0" smtClean="0"/>
          </a:p>
          <a:p>
            <a:r>
              <a:rPr kumimoji="1" lang="ja-JP" altLang="en-US" sz="2400" dirty="0"/>
              <a:t>被ばく</a:t>
            </a:r>
          </a:p>
        </p:txBody>
      </p:sp>
    </p:spTree>
    <p:extLst>
      <p:ext uri="{BB962C8B-B14F-4D97-AF65-F5344CB8AC3E}">
        <p14:creationId xmlns:p14="http://schemas.microsoft.com/office/powerpoint/2010/main" val="5751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  <p:bldP spid="5" grpId="0"/>
      <p:bldP spid="6" grpId="0"/>
      <p:bldP spid="7" grpId="0"/>
      <p:bldP spid="8" grpId="0"/>
      <p:bldP spid="10" grpId="0" animBg="1"/>
      <p:bldP spid="16" grpId="0" animBg="1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</TotalTime>
  <Words>833</Words>
  <Application>Microsoft Office PowerPoint</Application>
  <PresentationFormat>A4 210 x 297 mm</PresentationFormat>
  <Paragraphs>142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14</vt:i4>
      </vt:variant>
    </vt:vector>
  </HeadingPairs>
  <TitlesOfParts>
    <vt:vector size="25" baseType="lpstr">
      <vt:lpstr>ＭＳ Ｐゴシック</vt:lpstr>
      <vt:lpstr>Osaka</vt:lpstr>
      <vt:lpstr>游ゴシック</vt:lpstr>
      <vt:lpstr>游ゴシック Light</vt:lpstr>
      <vt:lpstr>Arial</vt:lpstr>
      <vt:lpstr>Calibri</vt:lpstr>
      <vt:lpstr>Calibri Light</vt:lpstr>
      <vt:lpstr>Times</vt:lpstr>
      <vt:lpstr>Times New Roman</vt:lpstr>
      <vt:lpstr>Office テーマ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Shoji Oda</dc:creator>
  <cp:lastModifiedBy>Shoji Oda</cp:lastModifiedBy>
  <cp:revision>41</cp:revision>
  <dcterms:created xsi:type="dcterms:W3CDTF">2021-11-27T01:08:48Z</dcterms:created>
  <dcterms:modified xsi:type="dcterms:W3CDTF">2021-12-01T06:20:59Z</dcterms:modified>
</cp:coreProperties>
</file>