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7" r:id="rId3"/>
    <p:sldId id="281" r:id="rId4"/>
    <p:sldId id="270" r:id="rId5"/>
    <p:sldId id="283" r:id="rId6"/>
    <p:sldId id="284" r:id="rId7"/>
    <p:sldId id="285" r:id="rId8"/>
    <p:sldId id="286" r:id="rId9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4448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4945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11C23-2814-477E-A494-D5DFEF714B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180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B785-95AA-48E1-AECD-6DAF8D37E37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77297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AFFC9-4387-4B1B-A471-7F977269B6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6855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EE0D9-1AD7-49C6-8194-045F0F31621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649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53DC8-4804-4D83-9178-E451E3B560D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69115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8F1C8-49A2-47DC-8DAF-73B2BB57575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9390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B0431-DF68-41D6-8CBE-9850EA6EDD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60044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73953-87D8-4700-AB3D-4D1FCBABEE1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536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105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68DD7-BC9F-40C5-9C74-8841D25A5E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48052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C302C-EEA0-49BD-B04A-8B681729CB9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19044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380D3-05D6-42D2-AEFC-D3611C3A845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019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0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559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829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532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7788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660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442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BF516-8DA8-4C91-884D-B85CA5DB583A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8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3376FA2-CF0A-49DC-ABA8-E71C609429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0176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楕円 15"/>
          <p:cNvSpPr/>
          <p:nvPr/>
        </p:nvSpPr>
        <p:spPr>
          <a:xfrm>
            <a:off x="973592" y="1605056"/>
            <a:ext cx="3324294" cy="35995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27415" y="3926113"/>
            <a:ext cx="1287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Fertilization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44712" y="3387980"/>
            <a:ext cx="258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Gamete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= Sperm and Ova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75364" y="2460966"/>
            <a:ext cx="2185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Sexual differentiation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66452" y="4277585"/>
            <a:ext cx="299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Early embryonic development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10575" y="2904390"/>
            <a:ext cx="3303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Sexual maturation / sex hormone</a:t>
            </a:r>
            <a:endParaRPr kumimoji="1" lang="ja-JP" altLang="en-US" dirty="0"/>
          </a:p>
        </p:txBody>
      </p:sp>
      <p:grpSp>
        <p:nvGrpSpPr>
          <p:cNvPr id="24" name="グループ化 23"/>
          <p:cNvGrpSpPr/>
          <p:nvPr/>
        </p:nvGrpSpPr>
        <p:grpSpPr>
          <a:xfrm>
            <a:off x="4963088" y="1605056"/>
            <a:ext cx="3324294" cy="3599543"/>
            <a:chOff x="4963088" y="1605056"/>
            <a:chExt cx="3324294" cy="3599543"/>
          </a:xfrm>
        </p:grpSpPr>
        <p:sp>
          <p:nvSpPr>
            <p:cNvPr id="15" name="楕円 14"/>
            <p:cNvSpPr/>
            <p:nvPr/>
          </p:nvSpPr>
          <p:spPr>
            <a:xfrm>
              <a:off x="4963088" y="1605056"/>
              <a:ext cx="3324294" cy="359954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123756" y="3151119"/>
              <a:ext cx="30705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Mutation</a:t>
              </a:r>
              <a:r>
                <a:rPr kumimoji="1" lang="ja-JP" altLang="en-US" dirty="0" smtClean="0"/>
                <a:t> → </a:t>
              </a:r>
              <a:r>
                <a:rPr kumimoji="1" lang="en-US" altLang="ja-JP" dirty="0" smtClean="0"/>
                <a:t>Speciation</a:t>
              </a:r>
              <a:r>
                <a:rPr kumimoji="1" lang="ja-JP" altLang="en-US" dirty="0" smtClean="0"/>
                <a:t> </a:t>
              </a:r>
              <a:endParaRPr kumimoji="1" lang="en-US" altLang="ja-JP" dirty="0" smtClean="0"/>
            </a:p>
            <a:p>
              <a:r>
                <a:rPr kumimoji="1" lang="en-US" altLang="ja-JP" dirty="0"/>
                <a:t> </a:t>
              </a:r>
              <a:r>
                <a:rPr kumimoji="1" lang="en-US" altLang="ja-JP" dirty="0" smtClean="0"/>
                <a:t>                                 </a:t>
              </a:r>
              <a:r>
                <a:rPr kumimoji="1" lang="ja-JP" altLang="en-US" dirty="0" smtClean="0"/>
                <a:t>→</a:t>
              </a:r>
              <a:r>
                <a:rPr kumimoji="1" lang="en-US" altLang="ja-JP" dirty="0" smtClean="0"/>
                <a:t>Evolution</a:t>
              </a: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356274" y="2563639"/>
              <a:ext cx="2643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DNA damage</a:t>
              </a:r>
              <a:r>
                <a:rPr kumimoji="1" lang="ja-JP" altLang="en-US" dirty="0" smtClean="0"/>
                <a:t> </a:t>
              </a:r>
              <a:r>
                <a:rPr kumimoji="1" lang="en-US" altLang="ja-JP" dirty="0" smtClean="0"/>
                <a:t>/ DNA repair</a:t>
              </a:r>
              <a:endParaRPr kumimoji="1" lang="ja-JP" altLang="en-US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776471" y="3957566"/>
              <a:ext cx="16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dirty="0" smtClean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Cell cycle arrest</a:t>
              </a:r>
              <a:endParaRPr kumimoji="1" lang="ja-JP" altLang="en-US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6044749" y="4462251"/>
              <a:ext cx="1111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Apoptosis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750242" y="1935769"/>
              <a:ext cx="1817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u="sng" dirty="0" smtClean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Radiation Biology</a:t>
              </a:r>
              <a:endParaRPr kumimoji="1" lang="ja-JP" alt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1553969" y="1954842"/>
            <a:ext cx="217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Reproductive Biology</a:t>
            </a:r>
            <a:endParaRPr kumimoji="1" lang="ja-JP" alt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029285" y="256289"/>
            <a:ext cx="2555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「生殖 </a:t>
            </a:r>
            <a:r>
              <a:rPr kumimoji="1" lang="en-US" altLang="ja-JP" dirty="0" smtClean="0"/>
              <a:t>system </a:t>
            </a:r>
            <a:r>
              <a:rPr kumimoji="1" lang="ja-JP" altLang="en-US" dirty="0" smtClean="0"/>
              <a:t>生物学」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103356" y="902112"/>
            <a:ext cx="542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動物生殖 </a:t>
            </a:r>
            <a:r>
              <a:rPr kumimoji="1" lang="en-US" altLang="ja-JP" dirty="0" smtClean="0"/>
              <a:t>system </a:t>
            </a:r>
            <a:r>
              <a:rPr kumimoji="1" lang="ja-JP" altLang="en-US" dirty="0" smtClean="0"/>
              <a:t>分野　</a:t>
            </a:r>
            <a:r>
              <a:rPr kumimoji="1" lang="en-US" altLang="ja-JP" dirty="0" smtClean="0"/>
              <a:t>Laboratory of Genome Stability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882418" y="253411"/>
            <a:ext cx="197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“Genome Stability”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714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楕円 15"/>
          <p:cNvSpPr/>
          <p:nvPr/>
        </p:nvSpPr>
        <p:spPr>
          <a:xfrm>
            <a:off x="973592" y="1605056"/>
            <a:ext cx="3324294" cy="35995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27415" y="3926113"/>
            <a:ext cx="1287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Fertilization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44712" y="3387980"/>
            <a:ext cx="258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Gamete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Sperm and Ova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75364" y="2460966"/>
            <a:ext cx="2185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Sexual differentiation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66452" y="4277585"/>
            <a:ext cx="299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Early embryonic development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10575" y="2904390"/>
            <a:ext cx="3303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Sexual maturation / sex hormone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4963088" y="1605056"/>
            <a:ext cx="3324294" cy="3599543"/>
            <a:chOff x="4963088" y="1605056"/>
            <a:chExt cx="3324294" cy="3599543"/>
          </a:xfrm>
        </p:grpSpPr>
        <p:sp>
          <p:nvSpPr>
            <p:cNvPr id="15" name="楕円 14"/>
            <p:cNvSpPr/>
            <p:nvPr/>
          </p:nvSpPr>
          <p:spPr>
            <a:xfrm>
              <a:off x="4963088" y="1605056"/>
              <a:ext cx="3324294" cy="359954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123756" y="3151119"/>
              <a:ext cx="30705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Mutation</a:t>
              </a:r>
              <a:r>
                <a:rPr kumimoji="1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→ </a:t>
              </a: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Speciation</a:t>
              </a:r>
              <a:r>
                <a:rPr kumimoji="1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  <a:endPara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                                </a:t>
              </a:r>
              <a:r>
                <a:rPr kumimoji="1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→</a:t>
              </a: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Evolution</a:t>
              </a: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356274" y="2563639"/>
              <a:ext cx="2643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DNA damage</a:t>
              </a:r>
              <a:r>
                <a:rPr kumimoji="1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/ DNA repair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776471" y="3957566"/>
              <a:ext cx="16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Cell cycle arrest</a:t>
              </a:r>
              <a:endPara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6044749" y="4462251"/>
              <a:ext cx="1111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Apoptosis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750242" y="1935769"/>
              <a:ext cx="1817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sng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Radiation Biology</a:t>
              </a:r>
              <a:endParaRPr kumimoji="1" lang="ja-JP" alt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1553969" y="1954842"/>
            <a:ext cx="217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Reproductive Biology</a:t>
            </a:r>
            <a:endParaRPr kumimoji="1" lang="ja-JP" alt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882418" y="253411"/>
            <a:ext cx="197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“Genome Stability”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056805" y="5265820"/>
            <a:ext cx="1359924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Medaka</a:t>
            </a:r>
            <a:endParaRPr kumimoji="1" lang="ja-JP" altLang="en-US" sz="28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103356" y="902112"/>
            <a:ext cx="542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動物生殖 </a:t>
            </a:r>
            <a:r>
              <a:rPr kumimoji="1" lang="en-US" altLang="ja-JP" dirty="0" smtClean="0"/>
              <a:t>system </a:t>
            </a:r>
            <a:r>
              <a:rPr kumimoji="1" lang="ja-JP" altLang="en-US" dirty="0" smtClean="0"/>
              <a:t>分野　</a:t>
            </a:r>
            <a:r>
              <a:rPr kumimoji="1" lang="en-US" altLang="ja-JP" dirty="0" smtClean="0"/>
              <a:t>Laboratory of Genome Stability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029285" y="256289"/>
            <a:ext cx="2555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「生殖 </a:t>
            </a:r>
            <a:r>
              <a:rPr kumimoji="1" lang="en-US" altLang="ja-JP" dirty="0" smtClean="0"/>
              <a:t>system </a:t>
            </a:r>
            <a:r>
              <a:rPr kumimoji="1" lang="ja-JP" altLang="en-US" dirty="0" smtClean="0"/>
              <a:t>生物学」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26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103356" y="902112"/>
            <a:ext cx="5649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動物生殖システム分野　</a:t>
            </a:r>
            <a:r>
              <a:rPr kumimoji="1" lang="en-US" altLang="ja-JP" dirty="0" smtClean="0"/>
              <a:t>Laboratory of Genome Stability</a:t>
            </a:r>
            <a:endParaRPr kumimoji="1"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2322614" y="65713"/>
            <a:ext cx="5211235" cy="792856"/>
            <a:chOff x="2322614" y="65713"/>
            <a:chExt cx="5211235" cy="792856"/>
          </a:xfrm>
        </p:grpSpPr>
        <p:sp>
          <p:nvSpPr>
            <p:cNvPr id="6" name="下矢印 5"/>
            <p:cNvSpPr/>
            <p:nvPr/>
          </p:nvSpPr>
          <p:spPr>
            <a:xfrm>
              <a:off x="4455886" y="508000"/>
              <a:ext cx="319315" cy="350569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2322614" y="65713"/>
              <a:ext cx="5211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放射線生物学講座　</a:t>
              </a:r>
              <a:r>
                <a:rPr kumimoji="1" lang="en-US" altLang="ja-JP" dirty="0" smtClean="0"/>
                <a:t>Laboratory of Radiation Biology</a:t>
              </a:r>
              <a:endParaRPr kumimoji="1" lang="ja-JP" altLang="en-US" dirty="0"/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7543155" y="1348389"/>
            <a:ext cx="2131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Prof. Hiroshi </a:t>
            </a:r>
            <a:r>
              <a:rPr kumimoji="1" lang="en-US" altLang="ja-JP" sz="1600" dirty="0" err="1" smtClean="0"/>
              <a:t>Mitani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（</a:t>
            </a:r>
            <a:r>
              <a:rPr kumimoji="1" lang="en-US" altLang="ja-JP" sz="1600" dirty="0" smtClean="0"/>
              <a:t>2021</a:t>
            </a:r>
            <a:r>
              <a:rPr kumimoji="1" lang="ja-JP" altLang="en-US" sz="1600" dirty="0" smtClean="0"/>
              <a:t>年</a:t>
            </a:r>
            <a:r>
              <a:rPr kumimoji="1" lang="en-US" altLang="ja-JP" sz="1600" dirty="0" smtClean="0"/>
              <a:t>3</a:t>
            </a:r>
            <a:r>
              <a:rPr kumimoji="1" lang="ja-JP" altLang="en-US" sz="1600" dirty="0" smtClean="0"/>
              <a:t>月</a:t>
            </a:r>
            <a:r>
              <a:rPr kumimoji="1" lang="en-US" altLang="ja-JP" sz="1600" dirty="0" smtClean="0"/>
              <a:t>Retired</a:t>
            </a:r>
            <a:r>
              <a:rPr kumimoji="1" lang="ja-JP" altLang="en-US" sz="1600" dirty="0" smtClean="0"/>
              <a:t>）</a:t>
            </a:r>
            <a:endParaRPr kumimoji="1" lang="ja-JP" altLang="en-US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43155" y="2010109"/>
            <a:ext cx="2131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Prof. Akihiro </a:t>
            </a:r>
            <a:r>
              <a:rPr kumimoji="1" lang="en-US" altLang="ja-JP" sz="1600" dirty="0" err="1" smtClean="0"/>
              <a:t>Shima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（</a:t>
            </a:r>
            <a:r>
              <a:rPr kumimoji="1" lang="en-US" altLang="ja-JP" sz="1600" dirty="0" smtClean="0"/>
              <a:t>2002</a:t>
            </a:r>
            <a:r>
              <a:rPr kumimoji="1" lang="ja-JP" altLang="en-US" sz="1600" dirty="0" smtClean="0"/>
              <a:t>年</a:t>
            </a:r>
            <a:r>
              <a:rPr kumimoji="1" lang="en-US" altLang="ja-JP" sz="1600" dirty="0" smtClean="0"/>
              <a:t>3</a:t>
            </a:r>
            <a:r>
              <a:rPr kumimoji="1" lang="ja-JP" altLang="en-US" sz="1600" dirty="0" smtClean="0"/>
              <a:t>月</a:t>
            </a:r>
            <a:r>
              <a:rPr kumimoji="1" lang="en-US" altLang="ja-JP" sz="1600" dirty="0" smtClean="0"/>
              <a:t>Retired</a:t>
            </a:r>
            <a:r>
              <a:rPr kumimoji="1" lang="ja-JP" altLang="en-US" sz="1600" dirty="0" smtClean="0"/>
              <a:t>）</a:t>
            </a:r>
            <a:endParaRPr kumimoji="1" lang="ja-JP" altLang="en-US" sz="1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58883" y="2671829"/>
            <a:ext cx="2131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Prof. Nobuo </a:t>
            </a:r>
            <a:r>
              <a:rPr kumimoji="1" lang="en-US" altLang="ja-JP" sz="1600" dirty="0" err="1" smtClean="0"/>
              <a:t>Egami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（</a:t>
            </a:r>
            <a:r>
              <a:rPr kumimoji="1" lang="en-US" altLang="ja-JP" sz="1600" dirty="0" smtClean="0"/>
              <a:t>1985</a:t>
            </a:r>
            <a:r>
              <a:rPr kumimoji="1" lang="ja-JP" altLang="en-US" sz="1600" dirty="0" smtClean="0"/>
              <a:t>年</a:t>
            </a:r>
            <a:r>
              <a:rPr kumimoji="1" lang="en-US" altLang="ja-JP" sz="1600" dirty="0" smtClean="0"/>
              <a:t>3</a:t>
            </a:r>
            <a:r>
              <a:rPr kumimoji="1" lang="ja-JP" altLang="en-US" sz="1600" dirty="0" smtClean="0"/>
              <a:t>月</a:t>
            </a:r>
            <a:r>
              <a:rPr kumimoji="1" lang="en-US" altLang="ja-JP" sz="1600" dirty="0" smtClean="0"/>
              <a:t>Retired</a:t>
            </a:r>
            <a:r>
              <a:rPr kumimoji="1" lang="ja-JP" altLang="en-US" sz="1600" dirty="0" smtClean="0"/>
              <a:t>）</a:t>
            </a:r>
            <a:endParaRPr kumimoji="1" lang="ja-JP" altLang="en-US" sz="1600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2681" y="3848338"/>
            <a:ext cx="1397889" cy="90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テキスト ボックス 16"/>
          <p:cNvSpPr txBox="1"/>
          <p:nvPr/>
        </p:nvSpPr>
        <p:spPr>
          <a:xfrm>
            <a:off x="4668956" y="5007994"/>
            <a:ext cx="4470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Mutation</a:t>
            </a:r>
            <a:r>
              <a:rPr kumimoji="1" lang="ja-JP" altLang="en-US" dirty="0" smtClean="0">
                <a:solidFill>
                  <a:prstClr val="black"/>
                </a:solidFill>
              </a:rPr>
              <a:t> </a:t>
            </a:r>
            <a:r>
              <a:rPr kumimoji="1" lang="ja-JP" altLang="en-US" dirty="0">
                <a:solidFill>
                  <a:prstClr val="black"/>
                </a:solidFill>
              </a:rPr>
              <a:t>→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Nucleotide sequence</a:t>
            </a:r>
            <a:r>
              <a:rPr kumimoji="1" lang="ja-JP" altLang="en-US" dirty="0" smtClean="0">
                <a:solidFill>
                  <a:prstClr val="black"/>
                </a:solidFill>
              </a:rPr>
              <a:t> </a:t>
            </a:r>
            <a:r>
              <a:rPr kumimoji="1" lang="ja-JP" altLang="en-US" dirty="0">
                <a:solidFill>
                  <a:prstClr val="black"/>
                </a:solidFill>
              </a:rPr>
              <a:t>→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Genome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4928231" y="1907437"/>
            <a:ext cx="2810121" cy="2844415"/>
            <a:chOff x="4928231" y="1907437"/>
            <a:chExt cx="2810121" cy="2844415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5094808" y="2444392"/>
              <a:ext cx="2643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DNA damage / DNA repair</a:t>
              </a:r>
              <a:endParaRPr kumimoji="1" lang="ja-JP" altLang="en-US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274348" y="1907437"/>
              <a:ext cx="1817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sng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Radiation Biology</a:t>
              </a:r>
              <a:endParaRPr kumimoji="1" lang="ja-JP" alt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28231" y="3848338"/>
              <a:ext cx="1151042" cy="903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5091602" y="3278746"/>
              <a:ext cx="1878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kumimoji="1" lang="en-US" altLang="ja-JP" dirty="0">
                  <a:solidFill>
                    <a:prstClr val="black"/>
                  </a:solidFill>
                </a:rPr>
                <a:t>S</a:t>
              </a:r>
              <a:r>
                <a:rPr kumimoji="1" lang="en-US" altLang="ja-JP" dirty="0" smtClean="0">
                  <a:solidFill>
                    <a:prstClr val="black"/>
                  </a:solidFill>
                </a:rPr>
                <a:t>uccession effects</a:t>
              </a:r>
              <a:endPara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109332" y="2850498"/>
              <a:ext cx="15819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dirty="0" smtClean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Carcinogenesis</a:t>
              </a:r>
              <a:endPara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7193668" y="5302913"/>
            <a:ext cx="2203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↓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Intraspecific</a:t>
            </a:r>
            <a:r>
              <a:rPr kumimoji="1" lang="en-US" altLang="ja-JP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variation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algn="ctr"/>
            <a:r>
              <a:rPr kumimoji="1" lang="ja-JP" altLang="en-US" dirty="0" smtClean="0">
                <a:solidFill>
                  <a:prstClr val="black"/>
                </a:solidFill>
              </a:rPr>
              <a:t>↓</a:t>
            </a:r>
            <a:endParaRPr kumimoji="1" lang="en-US" altLang="ja-JP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Speciation, Evolution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799146" y="5633468"/>
            <a:ext cx="2538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/>
              <a:t>Genetic diversity of </a:t>
            </a:r>
          </a:p>
          <a:p>
            <a:r>
              <a:rPr kumimoji="1" lang="en-US" altLang="ja-JP" u="sng" dirty="0" smtClean="0"/>
              <a:t>wild medaka populations</a:t>
            </a:r>
            <a:endParaRPr kumimoji="1" lang="ja-JP" altLang="en-US" u="sng" dirty="0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36" y="5213184"/>
            <a:ext cx="1903780" cy="1427835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2103355" y="435045"/>
            <a:ext cx="7429597" cy="1472392"/>
          </a:xfrm>
          <a:prstGeom prst="rect">
            <a:avLst/>
          </a:prstGeom>
          <a:solidFill>
            <a:srgbClr val="FFFFFF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65186" y="3278746"/>
            <a:ext cx="3179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Effects on spermatogenesis</a:t>
            </a:r>
            <a:r>
              <a:rPr kumimoji="1" lang="ja-JP" altLang="en-US" dirty="0" smtClean="0"/>
              <a:t>　←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1020" y="1704618"/>
            <a:ext cx="338740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History of Lab of Genome Stability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620570" y="65713"/>
            <a:ext cx="191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@</a:t>
            </a:r>
            <a:r>
              <a:rPr kumimoji="1" lang="en-US" altLang="ja-JP" dirty="0" err="1" smtClean="0"/>
              <a:t>HONGO</a:t>
            </a:r>
            <a:r>
              <a:rPr kumimoji="1" lang="en-US" altLang="ja-JP" dirty="0" smtClean="0"/>
              <a:t> campus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045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22" grpId="0"/>
      <p:bldP spid="3" grpId="0"/>
      <p:bldP spid="24" grpId="0" animBg="1"/>
      <p:bldP spid="24" grpId="1" animBg="1"/>
      <p:bldP spid="2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楕円 15"/>
          <p:cNvSpPr/>
          <p:nvPr/>
        </p:nvSpPr>
        <p:spPr>
          <a:xfrm>
            <a:off x="973592" y="1605056"/>
            <a:ext cx="3324294" cy="35995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27415" y="3926113"/>
            <a:ext cx="1287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Fertilization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44712" y="3387980"/>
            <a:ext cx="258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Gamete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Sperm and Ova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75364" y="2460966"/>
            <a:ext cx="2185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Sexual differentiation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66452" y="4277585"/>
            <a:ext cx="299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Early embryonic development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10575" y="2904390"/>
            <a:ext cx="3303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Sexual maturation / sex hormone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4963088" y="1605056"/>
            <a:ext cx="3324294" cy="3599543"/>
            <a:chOff x="4963088" y="1605056"/>
            <a:chExt cx="3324294" cy="3599543"/>
          </a:xfrm>
        </p:grpSpPr>
        <p:sp>
          <p:nvSpPr>
            <p:cNvPr id="15" name="楕円 14"/>
            <p:cNvSpPr/>
            <p:nvPr/>
          </p:nvSpPr>
          <p:spPr>
            <a:xfrm>
              <a:off x="4963088" y="1605056"/>
              <a:ext cx="3324294" cy="359954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123756" y="3151119"/>
              <a:ext cx="30705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Mutation</a:t>
              </a:r>
              <a:r>
                <a:rPr kumimoji="1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→ </a:t>
              </a: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Speciation</a:t>
              </a:r>
              <a:r>
                <a:rPr kumimoji="1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  <a:endPara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                                </a:t>
              </a:r>
              <a:r>
                <a:rPr kumimoji="1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→</a:t>
              </a: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Evolution</a:t>
              </a: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356274" y="2563639"/>
              <a:ext cx="2643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DNA damage</a:t>
              </a:r>
              <a:r>
                <a:rPr kumimoji="1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/ DNA repair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776471" y="3957566"/>
              <a:ext cx="16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Cell cycle arrest</a:t>
              </a:r>
              <a:endPara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6044749" y="4462251"/>
              <a:ext cx="1111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Apoptosis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750242" y="1935769"/>
              <a:ext cx="1817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sng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Radiation Biology</a:t>
              </a:r>
              <a:endParaRPr kumimoji="1" lang="ja-JP" alt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1553969" y="1954842"/>
            <a:ext cx="217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Reproductive Biology</a:t>
            </a:r>
            <a:endParaRPr kumimoji="1" lang="ja-JP" alt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056805" y="5265820"/>
            <a:ext cx="1359924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Medaka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543155" y="1334786"/>
            <a:ext cx="2131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Prof. Hiroshi </a:t>
            </a:r>
            <a:r>
              <a:rPr kumimoji="1" lang="en-US" altLang="ja-JP" sz="1600" dirty="0" err="1" smtClean="0"/>
              <a:t>Mitani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（</a:t>
            </a:r>
            <a:r>
              <a:rPr kumimoji="1" lang="en-US" altLang="ja-JP" sz="1600" dirty="0" smtClean="0"/>
              <a:t>2021</a:t>
            </a:r>
            <a:r>
              <a:rPr kumimoji="1" lang="ja-JP" altLang="en-US" sz="1600" dirty="0" smtClean="0"/>
              <a:t>年</a:t>
            </a:r>
            <a:r>
              <a:rPr kumimoji="1" lang="en-US" altLang="ja-JP" sz="1600" dirty="0" smtClean="0"/>
              <a:t>3</a:t>
            </a:r>
            <a:r>
              <a:rPr kumimoji="1" lang="ja-JP" altLang="en-US" sz="1600" dirty="0" smtClean="0"/>
              <a:t>月</a:t>
            </a:r>
            <a:r>
              <a:rPr kumimoji="1" lang="en-US" altLang="ja-JP" sz="1600" dirty="0" smtClean="0"/>
              <a:t>Retired</a:t>
            </a:r>
            <a:r>
              <a:rPr kumimoji="1" lang="ja-JP" altLang="en-US" sz="1600" dirty="0" smtClean="0"/>
              <a:t>）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1334786"/>
            <a:ext cx="2242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Associate Prof. Shoji Oda</a:t>
            </a:r>
          </a:p>
          <a:p>
            <a:r>
              <a:rPr kumimoji="1" lang="ja-JP" altLang="en-US" sz="1600" dirty="0" smtClean="0"/>
              <a:t>（</a:t>
            </a:r>
            <a:r>
              <a:rPr kumimoji="1" lang="en-US" altLang="ja-JP" sz="1600" dirty="0" smtClean="0"/>
              <a:t>2003</a:t>
            </a:r>
            <a:r>
              <a:rPr kumimoji="1" lang="ja-JP" altLang="en-US" sz="1600" dirty="0" smtClean="0"/>
              <a:t>年</a:t>
            </a:r>
            <a:r>
              <a:rPr kumimoji="1" lang="en-US" altLang="ja-JP" sz="1600" dirty="0" smtClean="0"/>
              <a:t>9</a:t>
            </a:r>
            <a:r>
              <a:rPr kumimoji="1" lang="ja-JP" altLang="en-US" sz="1600" dirty="0" smtClean="0"/>
              <a:t>月</a:t>
            </a:r>
            <a:r>
              <a:rPr kumimoji="1" lang="en-US" altLang="ja-JP" sz="1600" dirty="0"/>
              <a:t>~</a:t>
            </a:r>
            <a:r>
              <a:rPr kumimoji="1" lang="ja-JP" altLang="en-US" sz="1600" dirty="0" smtClean="0"/>
              <a:t>）</a:t>
            </a:r>
            <a:endParaRPr kumimoji="1" lang="ja-JP" altLang="en-US" sz="1600" dirty="0"/>
          </a:p>
        </p:txBody>
      </p:sp>
      <p:sp>
        <p:nvSpPr>
          <p:cNvPr id="28" name="正方形/長方形 27"/>
          <p:cNvSpPr/>
          <p:nvPr/>
        </p:nvSpPr>
        <p:spPr>
          <a:xfrm>
            <a:off x="1314331" y="3389975"/>
            <a:ext cx="2696084" cy="9054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/>
          <p:cNvGrpSpPr/>
          <p:nvPr/>
        </p:nvGrpSpPr>
        <p:grpSpPr>
          <a:xfrm>
            <a:off x="432277" y="5220884"/>
            <a:ext cx="9333619" cy="1427835"/>
            <a:chOff x="172931" y="5204144"/>
            <a:chExt cx="9333619" cy="1427835"/>
          </a:xfrm>
        </p:grpSpPr>
        <p:pic>
          <p:nvPicPr>
            <p:cNvPr id="30" name="図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31" y="5204144"/>
              <a:ext cx="1903780" cy="1427835"/>
            </a:xfrm>
            <a:prstGeom prst="rect">
              <a:avLst/>
            </a:prstGeom>
          </p:spPr>
        </p:pic>
        <p:sp>
          <p:nvSpPr>
            <p:cNvPr id="31" name="テキスト ボックス 30"/>
            <p:cNvSpPr txBox="1"/>
            <p:nvPr/>
          </p:nvSpPr>
          <p:spPr>
            <a:xfrm>
              <a:off x="5852986" y="5518572"/>
              <a:ext cx="365356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To seek </a:t>
              </a:r>
              <a:r>
                <a:rPr kumimoji="1" lang="en-US" altLang="ja-JP" dirty="0"/>
                <a:t>the driving force of </a:t>
              </a:r>
              <a:r>
                <a:rPr kumimoji="1" lang="en-US" altLang="ja-JP" dirty="0" smtClean="0"/>
                <a:t>evolution</a:t>
              </a:r>
            </a:p>
            <a:p>
              <a:r>
                <a:rPr kumimoji="1" lang="en-US" altLang="ja-JP" dirty="0" smtClean="0"/>
                <a:t> </a:t>
              </a:r>
              <a:r>
                <a:rPr kumimoji="1" lang="en-US" altLang="ja-JP" dirty="0"/>
                <a:t>in the </a:t>
              </a:r>
              <a:r>
                <a:rPr kumimoji="1" lang="en-US" altLang="ja-JP" dirty="0" smtClean="0"/>
                <a:t>diversity </a:t>
              </a:r>
              <a:r>
                <a:rPr kumimoji="1" lang="en-US" altLang="ja-JP" dirty="0"/>
                <a:t>of the </a:t>
              </a:r>
              <a:r>
                <a:rPr kumimoji="1" lang="en-US" altLang="ja-JP" dirty="0" smtClean="0"/>
                <a:t>molecular </a:t>
              </a:r>
            </a:p>
            <a:p>
              <a:r>
                <a:rPr kumimoji="1" lang="en-US" altLang="ja-JP" dirty="0" smtClean="0"/>
                <a:t>mechanisms </a:t>
              </a:r>
              <a:r>
                <a:rPr kumimoji="1" lang="en-US" altLang="ja-JP" dirty="0"/>
                <a:t>of </a:t>
              </a:r>
              <a:r>
                <a:rPr kumimoji="1" lang="en-US" altLang="ja-JP" dirty="0" smtClean="0"/>
                <a:t>fertilization</a:t>
              </a:r>
              <a:endParaRPr kumimoji="1" lang="ja-JP" altLang="en-US" dirty="0"/>
            </a:p>
          </p:txBody>
        </p:sp>
      </p:grp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1202" y="5070890"/>
            <a:ext cx="2415269" cy="156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テキスト ボックス 32"/>
          <p:cNvSpPr txBox="1"/>
          <p:nvPr/>
        </p:nvSpPr>
        <p:spPr>
          <a:xfrm>
            <a:off x="2103356" y="902112"/>
            <a:ext cx="542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動物生殖 </a:t>
            </a:r>
            <a:r>
              <a:rPr kumimoji="1" lang="en-US" altLang="ja-JP" dirty="0" smtClean="0"/>
              <a:t>system </a:t>
            </a:r>
            <a:r>
              <a:rPr kumimoji="1" lang="ja-JP" altLang="en-US" dirty="0" smtClean="0"/>
              <a:t>分野　</a:t>
            </a:r>
            <a:r>
              <a:rPr kumimoji="1" lang="en-US" altLang="ja-JP" dirty="0" smtClean="0"/>
              <a:t>Laboratory of Genome Stability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188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楕円 15"/>
          <p:cNvSpPr/>
          <p:nvPr/>
        </p:nvSpPr>
        <p:spPr>
          <a:xfrm>
            <a:off x="973592" y="1605056"/>
            <a:ext cx="3324294" cy="35995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27415" y="3926113"/>
            <a:ext cx="1287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Fertilization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44712" y="3387980"/>
            <a:ext cx="258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Gamete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Sperm and Ova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75364" y="2460966"/>
            <a:ext cx="2185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Sexual differentiation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66452" y="4277585"/>
            <a:ext cx="299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Early embryonic development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10575" y="2904390"/>
            <a:ext cx="3303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Sexual maturation / sex hormone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4963088" y="1605056"/>
            <a:ext cx="3324294" cy="3599543"/>
            <a:chOff x="4963088" y="1605056"/>
            <a:chExt cx="3324294" cy="3599543"/>
          </a:xfrm>
        </p:grpSpPr>
        <p:sp>
          <p:nvSpPr>
            <p:cNvPr id="15" name="楕円 14"/>
            <p:cNvSpPr/>
            <p:nvPr/>
          </p:nvSpPr>
          <p:spPr>
            <a:xfrm>
              <a:off x="4963088" y="1605056"/>
              <a:ext cx="3324294" cy="359954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123756" y="3151119"/>
              <a:ext cx="30705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Mutation</a:t>
              </a:r>
              <a:r>
                <a:rPr kumimoji="1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→ </a:t>
              </a: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Speciation</a:t>
              </a:r>
              <a:r>
                <a:rPr kumimoji="1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  <a:endPara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                                </a:t>
              </a:r>
              <a:r>
                <a:rPr kumimoji="1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→</a:t>
              </a: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Evolution</a:t>
              </a: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356274" y="2563639"/>
              <a:ext cx="2643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DNA damage</a:t>
              </a:r>
              <a:r>
                <a:rPr kumimoji="1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/ DNA repair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776471" y="3957566"/>
              <a:ext cx="16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Cell cycle arrest</a:t>
              </a:r>
              <a:endPara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6044749" y="4462251"/>
              <a:ext cx="1111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Apoptosis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750242" y="1935769"/>
              <a:ext cx="1817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sng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Radiation Biology</a:t>
              </a:r>
              <a:endParaRPr kumimoji="1" lang="ja-JP" alt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1553969" y="1954842"/>
            <a:ext cx="217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Reproductive Biology</a:t>
            </a:r>
            <a:endParaRPr kumimoji="1" lang="ja-JP" alt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056805" y="5265820"/>
            <a:ext cx="1359924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Medaka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543155" y="1334786"/>
            <a:ext cx="2131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Prof. Hiroshi </a:t>
            </a:r>
            <a:r>
              <a:rPr kumimoji="1" lang="en-US" altLang="ja-JP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Mitani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2021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月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Retired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）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1334786"/>
            <a:ext cx="2242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Associate Prof. Shoji Oda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2003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9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月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~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）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314331" y="3389975"/>
            <a:ext cx="2696084" cy="9054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1202" y="5070890"/>
            <a:ext cx="2415269" cy="156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3" name="グループ化 32"/>
          <p:cNvGrpSpPr/>
          <p:nvPr/>
        </p:nvGrpSpPr>
        <p:grpSpPr>
          <a:xfrm>
            <a:off x="1191972" y="4076269"/>
            <a:ext cx="1885964" cy="3188365"/>
            <a:chOff x="1119196" y="4256957"/>
            <a:chExt cx="1885964" cy="3188365"/>
          </a:xfrm>
        </p:grpSpPr>
        <p:sp>
          <p:nvSpPr>
            <p:cNvPr id="34" name="楕円 33"/>
            <p:cNvSpPr/>
            <p:nvPr/>
          </p:nvSpPr>
          <p:spPr>
            <a:xfrm rot="1873045">
              <a:off x="1119196" y="4256957"/>
              <a:ext cx="1885964" cy="3188365"/>
            </a:xfrm>
            <a:prstGeom prst="ellipse">
              <a:avLst/>
            </a:prstGeom>
            <a:solidFill>
              <a:srgbClr val="E2F0D9">
                <a:alpha val="1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1716129" y="5377394"/>
              <a:ext cx="1032655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Aolki</a:t>
              </a:r>
              <a:r>
                <a:rPr kumimoji="1" lang="en-US" altLang="ja-JP" dirty="0" smtClean="0"/>
                <a:t> Lab</a:t>
              </a:r>
              <a:endParaRPr kumimoji="1" lang="ja-JP" altLang="en-US" dirty="0"/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-969520" y="2263359"/>
            <a:ext cx="4217457" cy="794931"/>
            <a:chOff x="-1103086" y="2204167"/>
            <a:chExt cx="4217457" cy="794931"/>
          </a:xfrm>
        </p:grpSpPr>
        <p:sp>
          <p:nvSpPr>
            <p:cNvPr id="37" name="楕円 36"/>
            <p:cNvSpPr/>
            <p:nvPr/>
          </p:nvSpPr>
          <p:spPr>
            <a:xfrm>
              <a:off x="-1103086" y="2204167"/>
              <a:ext cx="4217457" cy="794931"/>
            </a:xfrm>
            <a:prstGeom prst="ellipse">
              <a:avLst/>
            </a:prstGeom>
            <a:solidFill>
              <a:srgbClr val="E2F0D9">
                <a:alpha val="1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408690" y="2424900"/>
              <a:ext cx="115179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Gakyo</a:t>
              </a:r>
              <a:r>
                <a:rPr kumimoji="1" lang="en-US" altLang="ja-JP" dirty="0" smtClean="0"/>
                <a:t> Lab</a:t>
              </a:r>
              <a:endParaRPr kumimoji="1" lang="ja-JP" altLang="en-US" dirty="0"/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5514287" y="3847200"/>
            <a:ext cx="5042884" cy="675369"/>
            <a:chOff x="5639630" y="3889597"/>
            <a:chExt cx="5042884" cy="794931"/>
          </a:xfrm>
        </p:grpSpPr>
        <p:sp>
          <p:nvSpPr>
            <p:cNvPr id="40" name="楕円 39"/>
            <p:cNvSpPr/>
            <p:nvPr/>
          </p:nvSpPr>
          <p:spPr>
            <a:xfrm>
              <a:off x="5639630" y="3889597"/>
              <a:ext cx="5042884" cy="794931"/>
            </a:xfrm>
            <a:prstGeom prst="ellipse">
              <a:avLst/>
            </a:prstGeom>
            <a:solidFill>
              <a:srgbClr val="E2F0D9">
                <a:alpha val="1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8327024" y="4110779"/>
              <a:ext cx="1048942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Ohya</a:t>
              </a:r>
              <a:r>
                <a:rPr kumimoji="1" lang="en-US" altLang="ja-JP" dirty="0" smtClean="0"/>
                <a:t> Lab</a:t>
              </a:r>
              <a:endParaRPr kumimoji="1" lang="ja-JP" altLang="en-US" dirty="0"/>
            </a:p>
          </p:txBody>
        </p:sp>
      </p:grpSp>
      <p:sp>
        <p:nvSpPr>
          <p:cNvPr id="46" name="テキスト ボックス 45"/>
          <p:cNvSpPr txBox="1"/>
          <p:nvPr/>
        </p:nvSpPr>
        <p:spPr>
          <a:xfrm>
            <a:off x="2103356" y="902112"/>
            <a:ext cx="542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動物生殖 </a:t>
            </a:r>
            <a:r>
              <a:rPr kumimoji="1" lang="en-US" altLang="ja-JP" dirty="0" smtClean="0"/>
              <a:t>system </a:t>
            </a:r>
            <a:r>
              <a:rPr kumimoji="1" lang="ja-JP" altLang="en-US" dirty="0" smtClean="0"/>
              <a:t>分野　</a:t>
            </a:r>
            <a:r>
              <a:rPr kumimoji="1" lang="en-US" altLang="ja-JP" dirty="0" smtClean="0"/>
              <a:t>Laboratory of Genome Stability</a:t>
            </a:r>
            <a:endParaRPr kumimoji="1" lang="ja-JP" altLang="en-US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6278986" y="2879797"/>
            <a:ext cx="4795414" cy="943253"/>
            <a:chOff x="6278986" y="2879797"/>
            <a:chExt cx="4795414" cy="943253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6278986" y="2879797"/>
              <a:ext cx="4795414" cy="943253"/>
              <a:chOff x="6278986" y="2879797"/>
              <a:chExt cx="4795414" cy="943253"/>
            </a:xfrm>
          </p:grpSpPr>
          <p:sp>
            <p:nvSpPr>
              <p:cNvPr id="43" name="楕円 42"/>
              <p:cNvSpPr/>
              <p:nvPr/>
            </p:nvSpPr>
            <p:spPr>
              <a:xfrm>
                <a:off x="6278986" y="3028119"/>
                <a:ext cx="4795414" cy="794931"/>
              </a:xfrm>
              <a:prstGeom prst="ellipse">
                <a:avLst/>
              </a:prstGeom>
              <a:solidFill>
                <a:srgbClr val="E2F0D9">
                  <a:alpha val="1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7543197" y="3363778"/>
                <a:ext cx="1558504" cy="3693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Kawamura Lab</a:t>
                </a:r>
                <a:endParaRPr kumimoji="1" lang="ja-JP" altLang="en-US" dirty="0"/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7058801" y="2879797"/>
                <a:ext cx="1372363" cy="3693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Ishikawa Lab</a:t>
                </a:r>
                <a:endParaRPr kumimoji="1" lang="ja-JP" altLang="en-US" dirty="0"/>
              </a:p>
            </p:txBody>
          </p:sp>
        </p:grpSp>
        <p:sp>
          <p:nvSpPr>
            <p:cNvPr id="47" name="テキスト ボックス 46"/>
            <p:cNvSpPr txBox="1"/>
            <p:nvPr/>
          </p:nvSpPr>
          <p:spPr>
            <a:xfrm>
              <a:off x="8536464" y="2904390"/>
              <a:ext cx="1256113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Iwasaki Lab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6386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楕円 15"/>
          <p:cNvSpPr/>
          <p:nvPr/>
        </p:nvSpPr>
        <p:spPr>
          <a:xfrm>
            <a:off x="973592" y="1605056"/>
            <a:ext cx="3324294" cy="35995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03356" y="3793995"/>
            <a:ext cx="1287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Fertilization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44712" y="3387980"/>
            <a:ext cx="258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Gamete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Sperm and Ova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75364" y="2460966"/>
            <a:ext cx="2185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Sexual differentiation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66452" y="4277585"/>
            <a:ext cx="299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Early embryonic development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10575" y="2904390"/>
            <a:ext cx="3303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Sexual maturation / sex hormone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4963088" y="1605056"/>
            <a:ext cx="3324294" cy="3599543"/>
            <a:chOff x="4963088" y="1605056"/>
            <a:chExt cx="3324294" cy="3599543"/>
          </a:xfrm>
        </p:grpSpPr>
        <p:sp>
          <p:nvSpPr>
            <p:cNvPr id="15" name="楕円 14"/>
            <p:cNvSpPr/>
            <p:nvPr/>
          </p:nvSpPr>
          <p:spPr>
            <a:xfrm>
              <a:off x="4963088" y="1605056"/>
              <a:ext cx="3324294" cy="359954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123756" y="3151119"/>
              <a:ext cx="30705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Mutation</a:t>
              </a:r>
              <a:r>
                <a:rPr kumimoji="1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→</a:t>
              </a:r>
              <a:r>
                <a:rPr kumimoji="1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Speciation</a:t>
              </a:r>
              <a:r>
                <a:rPr kumimoji="1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  <a:endPara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                                </a:t>
              </a:r>
              <a:r>
                <a:rPr kumimoji="1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→</a:t>
              </a: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Evolution</a:t>
              </a: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356274" y="2563639"/>
              <a:ext cx="2643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DNA damage</a:t>
              </a:r>
              <a:r>
                <a:rPr kumimoji="1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/ DNA repair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776471" y="3957566"/>
              <a:ext cx="16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Cell cycle arrest</a:t>
              </a:r>
              <a:endPara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6044749" y="4462251"/>
              <a:ext cx="1111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Apoptosis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750242" y="1935769"/>
              <a:ext cx="1817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sng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Radiation Biology</a:t>
              </a:r>
              <a:endParaRPr kumimoji="1" lang="ja-JP" alt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1553969" y="1954842"/>
            <a:ext cx="217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Reproductive Biology</a:t>
            </a:r>
            <a:endParaRPr kumimoji="1" lang="ja-JP" alt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029285" y="256289"/>
            <a:ext cx="2555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「生殖</a:t>
            </a:r>
            <a:r>
              <a:rPr kumimoji="1" lang="ja-JP" alt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system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生物学」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882418" y="253411"/>
            <a:ext cx="197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“Genome Stability”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1202" y="5070890"/>
            <a:ext cx="2415269" cy="156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テキスト ボックス 25"/>
          <p:cNvSpPr txBox="1"/>
          <p:nvPr/>
        </p:nvSpPr>
        <p:spPr>
          <a:xfrm>
            <a:off x="2103356" y="902112"/>
            <a:ext cx="542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動物生殖 </a:t>
            </a:r>
            <a:r>
              <a:rPr kumimoji="1" lang="en-US" altLang="ja-JP" dirty="0" smtClean="0"/>
              <a:t>system </a:t>
            </a:r>
            <a:r>
              <a:rPr kumimoji="1" lang="ja-JP" altLang="en-US" dirty="0" smtClean="0"/>
              <a:t>分野　</a:t>
            </a:r>
            <a:r>
              <a:rPr kumimoji="1" lang="en-US" altLang="ja-JP" dirty="0" smtClean="0"/>
              <a:t>Laboratory of Genome Stability</a:t>
            </a:r>
            <a:endParaRPr kumimoji="1" lang="ja-JP" altLang="en-US" dirty="0"/>
          </a:p>
        </p:txBody>
      </p:sp>
      <p:grpSp>
        <p:nvGrpSpPr>
          <p:cNvPr id="25" name="グループ化 24"/>
          <p:cNvGrpSpPr/>
          <p:nvPr/>
        </p:nvGrpSpPr>
        <p:grpSpPr>
          <a:xfrm>
            <a:off x="1191972" y="4076269"/>
            <a:ext cx="1885964" cy="3188365"/>
            <a:chOff x="1119196" y="4256957"/>
            <a:chExt cx="1885964" cy="3188365"/>
          </a:xfrm>
        </p:grpSpPr>
        <p:sp>
          <p:nvSpPr>
            <p:cNvPr id="27" name="楕円 26"/>
            <p:cNvSpPr/>
            <p:nvPr/>
          </p:nvSpPr>
          <p:spPr>
            <a:xfrm rot="1873045">
              <a:off x="1119196" y="4256957"/>
              <a:ext cx="1885964" cy="3188365"/>
            </a:xfrm>
            <a:prstGeom prst="ellipse">
              <a:avLst/>
            </a:prstGeom>
            <a:solidFill>
              <a:srgbClr val="E2F0D9">
                <a:alpha val="1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1716129" y="5377394"/>
              <a:ext cx="1032655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Aolki</a:t>
              </a:r>
              <a:r>
                <a:rPr kumimoji="1" lang="en-US" altLang="ja-JP" dirty="0" smtClean="0"/>
                <a:t> Lab</a:t>
              </a:r>
              <a:endParaRPr kumimoji="1" lang="ja-JP" altLang="en-US" dirty="0"/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-969520" y="2263359"/>
            <a:ext cx="4217457" cy="794931"/>
            <a:chOff x="-1103086" y="2204167"/>
            <a:chExt cx="4217457" cy="794931"/>
          </a:xfrm>
        </p:grpSpPr>
        <p:sp>
          <p:nvSpPr>
            <p:cNvPr id="30" name="楕円 29"/>
            <p:cNvSpPr/>
            <p:nvPr/>
          </p:nvSpPr>
          <p:spPr>
            <a:xfrm>
              <a:off x="-1103086" y="2204167"/>
              <a:ext cx="4217457" cy="794931"/>
            </a:xfrm>
            <a:prstGeom prst="ellipse">
              <a:avLst/>
            </a:prstGeom>
            <a:solidFill>
              <a:srgbClr val="E2F0D9">
                <a:alpha val="1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408690" y="2424900"/>
              <a:ext cx="115179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Gakyo</a:t>
              </a:r>
              <a:r>
                <a:rPr kumimoji="1" lang="en-US" altLang="ja-JP" dirty="0" smtClean="0"/>
                <a:t> Lab</a:t>
              </a:r>
              <a:endParaRPr kumimoji="1" lang="ja-JP" altLang="en-US" dirty="0"/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5514287" y="3847200"/>
            <a:ext cx="5042884" cy="675369"/>
            <a:chOff x="5639630" y="3889597"/>
            <a:chExt cx="5042884" cy="794931"/>
          </a:xfrm>
        </p:grpSpPr>
        <p:sp>
          <p:nvSpPr>
            <p:cNvPr id="33" name="楕円 32"/>
            <p:cNvSpPr/>
            <p:nvPr/>
          </p:nvSpPr>
          <p:spPr>
            <a:xfrm>
              <a:off x="5639630" y="3889597"/>
              <a:ext cx="5042884" cy="794931"/>
            </a:xfrm>
            <a:prstGeom prst="ellipse">
              <a:avLst/>
            </a:prstGeom>
            <a:solidFill>
              <a:srgbClr val="E2F0D9">
                <a:alpha val="1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8327024" y="4110779"/>
              <a:ext cx="1048942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Ohya</a:t>
              </a:r>
              <a:r>
                <a:rPr kumimoji="1" lang="en-US" altLang="ja-JP" dirty="0" smtClean="0"/>
                <a:t> Lab</a:t>
              </a:r>
              <a:endParaRPr kumimoji="1" lang="ja-JP" altLang="en-US" dirty="0"/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6278986" y="2879797"/>
            <a:ext cx="4795414" cy="943253"/>
            <a:chOff x="6278986" y="2879797"/>
            <a:chExt cx="4795414" cy="943253"/>
          </a:xfrm>
        </p:grpSpPr>
        <p:grpSp>
          <p:nvGrpSpPr>
            <p:cNvPr id="36" name="グループ化 35"/>
            <p:cNvGrpSpPr/>
            <p:nvPr/>
          </p:nvGrpSpPr>
          <p:grpSpPr>
            <a:xfrm>
              <a:off x="6278986" y="2879797"/>
              <a:ext cx="4795414" cy="943253"/>
              <a:chOff x="6278986" y="2879797"/>
              <a:chExt cx="4795414" cy="943253"/>
            </a:xfrm>
          </p:grpSpPr>
          <p:sp>
            <p:nvSpPr>
              <p:cNvPr id="38" name="楕円 37"/>
              <p:cNvSpPr/>
              <p:nvPr/>
            </p:nvSpPr>
            <p:spPr>
              <a:xfrm>
                <a:off x="6278986" y="3028119"/>
                <a:ext cx="4795414" cy="794931"/>
              </a:xfrm>
              <a:prstGeom prst="ellipse">
                <a:avLst/>
              </a:prstGeom>
              <a:solidFill>
                <a:srgbClr val="E2F0D9">
                  <a:alpha val="1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7543197" y="3363778"/>
                <a:ext cx="1558504" cy="3693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Kawamura Lab</a:t>
                </a:r>
                <a:endParaRPr kumimoji="1" lang="ja-JP" altLang="en-US" dirty="0"/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7058801" y="2879797"/>
                <a:ext cx="1372363" cy="3693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Ishikawa Lab</a:t>
                </a:r>
                <a:endParaRPr kumimoji="1" lang="ja-JP" altLang="en-US" dirty="0"/>
              </a:p>
            </p:txBody>
          </p:sp>
        </p:grpSp>
        <p:sp>
          <p:nvSpPr>
            <p:cNvPr id="37" name="テキスト ボックス 36"/>
            <p:cNvSpPr txBox="1"/>
            <p:nvPr/>
          </p:nvSpPr>
          <p:spPr>
            <a:xfrm>
              <a:off x="8536464" y="2904390"/>
              <a:ext cx="1256113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Iwasaki Lab</a:t>
              </a:r>
              <a:endParaRPr kumimoji="1" lang="ja-JP" altLang="en-US" dirty="0"/>
            </a:p>
          </p:txBody>
        </p:sp>
      </p:grpSp>
      <p:sp>
        <p:nvSpPr>
          <p:cNvPr id="41" name="テキスト ボックス 40"/>
          <p:cNvSpPr txBox="1"/>
          <p:nvPr/>
        </p:nvSpPr>
        <p:spPr>
          <a:xfrm>
            <a:off x="7543155" y="1334786"/>
            <a:ext cx="2131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Prof. Hiroshi </a:t>
            </a:r>
            <a:r>
              <a:rPr kumimoji="1" lang="en-US" altLang="ja-JP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Mitani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2021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月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Retired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）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0" y="1334786"/>
            <a:ext cx="2242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Associate Prof. Shoji Oda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2003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9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月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~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）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08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812032" y="620689"/>
            <a:ext cx="871296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2021     “Genome Instability” Schedule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 sz="2400" dirty="0">
              <a:solidFill>
                <a:srgbClr val="000000"/>
              </a:solidFill>
              <a:latin typeface="Arial"/>
              <a:ea typeface="ＭＳ Ｐゴシック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14</a:t>
            </a:r>
            <a:r>
              <a:rPr kumimoji="1" lang="en-US" altLang="ja-JP" sz="2400" baseline="30000" dirty="0">
                <a:solidFill>
                  <a:srgbClr val="000000"/>
                </a:solidFill>
                <a:latin typeface="Arial"/>
                <a:ea typeface="ＭＳ Ｐゴシック" charset="-128"/>
              </a:rPr>
              <a:t>th</a:t>
            </a:r>
            <a: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, December</a:t>
            </a:r>
            <a:r>
              <a:rPr kumimoji="1" lang="ja-JP" altLang="en-US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/>
            </a:r>
            <a:br>
              <a:rPr kumimoji="1" lang="ja-JP" altLang="en-US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</a:br>
            <a: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10:25〜12:10  </a:t>
            </a:r>
            <a:r>
              <a:rPr kumimoji="1" lang="ja-JP" altLang="en-US" sz="2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：</a:t>
            </a:r>
            <a:r>
              <a:rPr kumimoji="1" lang="en-US" altLang="ja-JP" sz="2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Sexual Reproduction and M</a:t>
            </a:r>
            <a:r>
              <a:rPr kumimoji="1" lang="en-US" altLang="ja-JP" sz="24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e</a:t>
            </a:r>
            <a:r>
              <a:rPr kumimoji="1" lang="en-US" altLang="ja-JP" sz="2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iosis</a:t>
            </a:r>
            <a: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/>
            </a:r>
            <a:b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</a:br>
            <a: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13:00〜14:45  </a:t>
            </a:r>
            <a:r>
              <a:rPr kumimoji="1" lang="ja-JP" altLang="en-US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：</a:t>
            </a:r>
            <a:r>
              <a:rPr kumimoji="1" lang="en-US" altLang="ja-JP" sz="2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Physiology of Fertilization</a:t>
            </a:r>
            <a:endParaRPr kumimoji="1" lang="en-US" altLang="ja-JP" sz="2400" dirty="0">
              <a:solidFill>
                <a:srgbClr val="000000"/>
              </a:solidFill>
              <a:latin typeface="Arial"/>
              <a:ea typeface="ＭＳ Ｐゴシック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14:55〜16:40  </a:t>
            </a:r>
            <a:r>
              <a:rPr kumimoji="1" lang="ja-JP" altLang="en-US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： </a:t>
            </a:r>
            <a:r>
              <a:rPr kumimoji="1" lang="en-US" altLang="ja-JP" sz="2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Ova and Sperm</a:t>
            </a:r>
            <a:endParaRPr kumimoji="1" lang="en-US" altLang="ja-JP" sz="2400" dirty="0">
              <a:solidFill>
                <a:srgbClr val="000000"/>
              </a:solidFill>
              <a:latin typeface="Arial"/>
              <a:ea typeface="ＭＳ Ｐゴシック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16:50〜18:35</a:t>
            </a:r>
            <a:r>
              <a:rPr kumimoji="1" lang="ja-JP" altLang="en-US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  ：</a:t>
            </a:r>
            <a:r>
              <a:rPr kumimoji="1" lang="en-US" altLang="ja-JP" sz="2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Gametogenesis and M</a:t>
            </a:r>
            <a:r>
              <a:rPr kumimoji="1" lang="en-US" altLang="ja-JP" sz="24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e</a:t>
            </a:r>
            <a:r>
              <a:rPr kumimoji="1" lang="en-US" altLang="ja-JP" sz="2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iosis again</a:t>
            </a:r>
            <a:endParaRPr kumimoji="1" lang="en-US" altLang="ja-JP" sz="2400" dirty="0">
              <a:solidFill>
                <a:srgbClr val="000000"/>
              </a:solidFill>
              <a:latin typeface="Arial"/>
              <a:ea typeface="ＭＳ Ｐゴシック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 sz="2400" dirty="0">
              <a:solidFill>
                <a:srgbClr val="000000"/>
              </a:solidFill>
              <a:latin typeface="Arial"/>
              <a:ea typeface="ＭＳ Ｐゴシック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15th, December</a:t>
            </a:r>
            <a:r>
              <a:rPr kumimoji="1" lang="ja-JP" altLang="en-US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/>
            </a:r>
            <a:br>
              <a:rPr kumimoji="1" lang="ja-JP" altLang="en-US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</a:br>
            <a: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10:25〜12:10  </a:t>
            </a:r>
            <a:r>
              <a:rPr kumimoji="1" lang="ja-JP" altLang="en-US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： </a:t>
            </a:r>
            <a:r>
              <a:rPr kumimoji="1" lang="en-US" altLang="ja-JP" sz="2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DNA Damages and Repair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13:00〜14:45  </a:t>
            </a:r>
            <a:r>
              <a:rPr kumimoji="1" lang="ja-JP" altLang="en-US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：</a:t>
            </a:r>
            <a:r>
              <a:rPr kumimoji="1" lang="en-US" altLang="ja-JP" sz="2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Impacts of Radiation on Human Health</a:t>
            </a:r>
            <a:endParaRPr kumimoji="1" lang="en-US" altLang="ja-JP" sz="2400" dirty="0">
              <a:solidFill>
                <a:srgbClr val="000000"/>
              </a:solidFill>
              <a:latin typeface="Arial"/>
              <a:ea typeface="ＭＳ Ｐゴシック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14:55〜16:40  </a:t>
            </a:r>
            <a:r>
              <a:rPr kumimoji="1" lang="ja-JP" altLang="en-US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： </a:t>
            </a:r>
            <a:r>
              <a:rPr kumimoji="1" lang="en-US" altLang="ja-JP" sz="2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Natural History of Medaka</a:t>
            </a:r>
            <a:endParaRPr kumimoji="1" lang="en-US" altLang="ja-JP" sz="2400" dirty="0">
              <a:solidFill>
                <a:srgbClr val="000000"/>
              </a:solidFill>
              <a:latin typeface="Arial"/>
              <a:ea typeface="ＭＳ Ｐゴシック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16:50〜18:35</a:t>
            </a:r>
            <a:r>
              <a:rPr kumimoji="1" lang="ja-JP" altLang="en-US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 </a:t>
            </a:r>
            <a: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 </a:t>
            </a:r>
            <a:r>
              <a:rPr kumimoji="1" lang="ja-JP" altLang="en-US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：</a:t>
            </a:r>
            <a:r>
              <a:rPr kumimoji="1" lang="en-US" altLang="ja-JP" sz="2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What I Learned from Medaka</a:t>
            </a:r>
            <a:endParaRPr kumimoji="1" lang="en-US" altLang="ja-JP" sz="2400" dirty="0">
              <a:solidFill>
                <a:srgbClr val="000000"/>
              </a:solidFill>
              <a:latin typeface="Arial"/>
              <a:ea typeface="ＭＳ Ｐゴシック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/>
            </a:r>
            <a:b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</a:br>
            <a:endParaRPr kumimoji="1" lang="en-US" altLang="ja-JP" sz="2000" dirty="0">
              <a:solidFill>
                <a:srgbClr val="000000"/>
              </a:solidFill>
              <a:latin typeface="Arial"/>
              <a:ea typeface="ＭＳ Ｐゴシック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600" dirty="0">
                <a:solidFill>
                  <a:srgbClr val="000000"/>
                </a:solidFill>
                <a:latin typeface="Arial"/>
                <a:ea typeface="ＭＳ Ｐゴシック" charset="-128"/>
              </a:rPr>
              <a:t>https://webpark1015.sakura.ne.jp/LGS2021/</a:t>
            </a:r>
            <a:endParaRPr kumimoji="1" lang="ja-JP" altLang="en-US" sz="1600" dirty="0">
              <a:solidFill>
                <a:srgbClr val="000000"/>
              </a:solidFill>
              <a:latin typeface="Arial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216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569</TotalTime>
  <Words>531</Words>
  <Application>Microsoft Office PowerPoint</Application>
  <PresentationFormat>A4 210 x 297 mm</PresentationFormat>
  <Paragraphs>135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Shoji Oda</dc:creator>
  <cp:lastModifiedBy>Shoji Oda</cp:lastModifiedBy>
  <cp:revision>42</cp:revision>
  <dcterms:created xsi:type="dcterms:W3CDTF">2021-11-27T01:08:48Z</dcterms:created>
  <dcterms:modified xsi:type="dcterms:W3CDTF">2021-12-14T01:04:52Z</dcterms:modified>
</cp:coreProperties>
</file>