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3" r:id="rId2"/>
    <p:sldMasterId id="2147484118" r:id="rId3"/>
    <p:sldMasterId id="2147484130" r:id="rId4"/>
  </p:sldMasterIdLst>
  <p:notesMasterIdLst>
    <p:notesMasterId r:id="rId40"/>
  </p:notesMasterIdLst>
  <p:sldIdLst>
    <p:sldId id="850" r:id="rId5"/>
    <p:sldId id="756" r:id="rId6"/>
    <p:sldId id="866" r:id="rId7"/>
    <p:sldId id="804" r:id="rId8"/>
    <p:sldId id="805" r:id="rId9"/>
    <p:sldId id="806" r:id="rId10"/>
    <p:sldId id="807" r:id="rId11"/>
    <p:sldId id="808" r:id="rId12"/>
    <p:sldId id="847" r:id="rId13"/>
    <p:sldId id="869" r:id="rId14"/>
    <p:sldId id="867" r:id="rId15"/>
    <p:sldId id="868" r:id="rId16"/>
    <p:sldId id="853" r:id="rId17"/>
    <p:sldId id="854" r:id="rId18"/>
    <p:sldId id="858" r:id="rId19"/>
    <p:sldId id="859" r:id="rId20"/>
    <p:sldId id="870" r:id="rId21"/>
    <p:sldId id="860" r:id="rId22"/>
    <p:sldId id="861" r:id="rId23"/>
    <p:sldId id="862" r:id="rId24"/>
    <p:sldId id="863" r:id="rId25"/>
    <p:sldId id="864" r:id="rId26"/>
    <p:sldId id="865" r:id="rId27"/>
    <p:sldId id="545" r:id="rId28"/>
    <p:sldId id="846" r:id="rId29"/>
    <p:sldId id="823" r:id="rId30"/>
    <p:sldId id="824" r:id="rId31"/>
    <p:sldId id="825" r:id="rId32"/>
    <p:sldId id="826" r:id="rId33"/>
    <p:sldId id="827" r:id="rId34"/>
    <p:sldId id="828" r:id="rId35"/>
    <p:sldId id="829" r:id="rId36"/>
    <p:sldId id="872" r:id="rId37"/>
    <p:sldId id="871" r:id="rId38"/>
    <p:sldId id="830" r:id="rId39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FF"/>
    <a:srgbClr val="FF0000"/>
    <a:srgbClr val="000099"/>
    <a:srgbClr val="000066"/>
    <a:srgbClr val="E1E1E1"/>
    <a:srgbClr val="CC00FF"/>
    <a:srgbClr val="FF00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2" autoAdjust="0"/>
    <p:restoredTop sz="93202" autoAdjust="0"/>
  </p:normalViewPr>
  <p:slideViewPr>
    <p:cSldViewPr>
      <p:cViewPr>
        <p:scale>
          <a:sx n="70" d="100"/>
          <a:sy n="70" d="100"/>
        </p:scale>
        <p:origin x="114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4F0CA5-09A6-479F-9977-F32272054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495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61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96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0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03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0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9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1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5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2021/12/13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32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idstravel.seesaa.net/pages/conv_default/image/A5C0A5D7A5CD.jpg?maxwidth=100%25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31032" y="62068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2021     “Genome Instability” Schedule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14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December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/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10:25〜12:10 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Sexual Reproduction and 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iosis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13:00〜14:45 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Physiology 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Fertilization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14:55〜16:40 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Ova and Sperm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16:50〜18:35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 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Gametogenesis and 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iosis again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15th, December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/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10:25〜12:10 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DNA Damages and Repair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13:00〜14:45 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Impacts of Radiation on Human Health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14:55〜16:40 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Natural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History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Medaka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16:50〜18:35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What I Learned from Medaka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https://webpark1015.sakura.ne.jp/LGS2021/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4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2</a:t>
                </a: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2</a:t>
                </a: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4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Meiotic division II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Meiotic division 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19513" y="313849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Only one set of homologous chromosome is shown to make story simple.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99514" y="902193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“Reduction division”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1143" y="-272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体細胞分裂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04238" y="-8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減数分裂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9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9530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257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657600" y="144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191000" y="144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95600" y="1981200"/>
            <a:ext cx="539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53000" y="1981200"/>
            <a:ext cx="539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39624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2672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09800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62600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648200" y="2819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3201" y="240268"/>
            <a:ext cx="830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Diploids inherit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half of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genes from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mother and the other half from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father.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3769" y="3719873"/>
            <a:ext cx="7028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Human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cells have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autosomes and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 sex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chromosome (X and Y).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So, human cells have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46 chromosomes in total.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= 23,   22 + XX, 22 +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0382" y="476331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combination of chromosomes inherited from each parent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2^23 = 8,388,608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different combinations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7379" y="5587649"/>
            <a:ext cx="76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In addition,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occurs between homologous chromosomes.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45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714_genetic_recombination_medical_images_for_powerpoint_Slid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990600"/>
            <a:ext cx="6288633" cy="47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83406" y="5399298"/>
            <a:ext cx="738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https://www.slideteam.net/0714-genetic-recombination-medical-images-for-powerpoint.html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752" y="221159"/>
            <a:ext cx="48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What is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3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8000" r="8423" b="71000"/>
          <a:stretch/>
        </p:blipFill>
        <p:spPr>
          <a:xfrm>
            <a:off x="1000146" y="261369"/>
            <a:ext cx="2620959" cy="349461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29000" r="35152" b="3800"/>
          <a:stretch/>
        </p:blipFill>
        <p:spPr>
          <a:xfrm>
            <a:off x="6176384" y="0"/>
            <a:ext cx="3104472" cy="68512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4365" y="603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Meiosis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28782" y="1162907"/>
            <a:ext cx="249940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細糸期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leptotene</a:t>
            </a:r>
            <a:r>
              <a:rPr lang="en-US" altLang="ja-JP" sz="1600" dirty="0">
                <a:solidFill>
                  <a:srgbClr val="000000"/>
                </a:solidFill>
              </a:rPr>
              <a:t> phase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合糸期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zigotene</a:t>
            </a:r>
            <a:r>
              <a:rPr lang="en-US" altLang="ja-JP" sz="1600" dirty="0" smtClean="0">
                <a:solidFill>
                  <a:srgbClr val="000000"/>
                </a:solidFill>
              </a:rPr>
              <a:t> stage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太糸期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pachytene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複糸期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diplotene</a:t>
            </a:r>
            <a:r>
              <a:rPr lang="en-US" altLang="ja-JP" sz="1600" dirty="0" smtClean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stage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移動期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diakinesis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228184" y="1268760"/>
            <a:ext cx="64807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372200" y="2636912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35962" y="84071"/>
            <a:ext cx="48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What is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2050" r="23273" b="4851"/>
          <a:stretch/>
        </p:blipFill>
        <p:spPr>
          <a:xfrm>
            <a:off x="514416" y="3755981"/>
            <a:ext cx="6037804" cy="2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29734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5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3810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29711" name="Group 17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297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3" name="Line 19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2514600" y="35052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haploid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5" name="Oval 23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6" name="Oval 24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8" name="Oval 26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9" name="Oval 27"/>
          <p:cNvSpPr>
            <a:spLocks noChangeArrowheads="1"/>
          </p:cNvSpPr>
          <p:nvPr/>
        </p:nvSpPr>
        <p:spPr bwMode="auto">
          <a:xfrm>
            <a:off x="36195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29722" name="Text Box 30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1219200" y="2819400"/>
            <a:ext cx="20637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5" name="Text Box 33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6" name="Text Box 34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29727" name="Group 35"/>
          <p:cNvGrpSpPr>
            <a:grpSpLocks/>
          </p:cNvGrpSpPr>
          <p:nvPr/>
        </p:nvGrpSpPr>
        <p:grpSpPr bwMode="auto">
          <a:xfrm>
            <a:off x="4038600" y="3657600"/>
            <a:ext cx="457200" cy="533400"/>
            <a:chOff x="2544" y="2208"/>
            <a:chExt cx="288" cy="336"/>
          </a:xfrm>
        </p:grpSpPr>
        <p:sp>
          <p:nvSpPr>
            <p:cNvPr id="29730" name="Line 36"/>
            <p:cNvSpPr>
              <a:spLocks noChangeShapeType="1"/>
            </p:cNvSpPr>
            <p:nvPr/>
          </p:nvSpPr>
          <p:spPr bwMode="auto">
            <a:xfrm>
              <a:off x="2544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1" name="Line 37"/>
            <p:cNvSpPr>
              <a:spLocks noChangeShapeType="1"/>
            </p:cNvSpPr>
            <p:nvPr/>
          </p:nvSpPr>
          <p:spPr bwMode="auto">
            <a:xfrm flipH="1">
              <a:off x="2688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28" name="Text Box 38"/>
          <p:cNvSpPr txBox="1">
            <a:spLocks noChangeArrowheads="1"/>
          </p:cNvSpPr>
          <p:nvPr/>
        </p:nvSpPr>
        <p:spPr bwMode="auto">
          <a:xfrm>
            <a:off x="5165725" y="5668963"/>
            <a:ext cx="2540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fertilized 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6553200" y="2974975"/>
            <a:ext cx="241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生殖細胞（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germ cell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45250" y="427230"/>
            <a:ext cx="4689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Sexual and Asexual reproduction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3886" y="1304764"/>
            <a:ext cx="6028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evolve (to change) efficiently, sex is prerequisite.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640" y="2504328"/>
            <a:ext cx="342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Need to produce “male”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3054515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“ Female is present, but male is a phenomenon.”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5250" y="1904546"/>
            <a:ext cx="747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However, the resources spent for sexual reproduction are large.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293167"/>
            <a:ext cx="865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some species, males become specialists to produce sperm.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2111" y="3604702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ancestral (original) sex is female.  Male </a:t>
            </a:r>
            <a:r>
              <a:rPr lang="en-US" altLang="ja-JP" dirty="0" smtClean="0"/>
              <a:t>develops from Female.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9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8" grpId="0"/>
      <p:bldP spid="9" grpId="0"/>
      <p:bldP spid="11" grpId="0"/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0" name="Picture 10" descr="http://pds.exblog.jp/pds/1/200510/29/90/e0038990_12115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836712"/>
            <a:ext cx="972108" cy="1296144"/>
          </a:xfrm>
          <a:prstGeom prst="rect">
            <a:avLst/>
          </a:prstGeom>
          <a:noFill/>
        </p:spPr>
      </p:pic>
      <p:pic>
        <p:nvPicPr>
          <p:cNvPr id="501764" name="Picture 4" descr="https://upload.wikimedia.org/wikipedia/commons/thumb/1/14/Nephila-clavata-f-eating-and-2-m.jpg/250px-Nephila-clavata-f-eating-and-2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04" y="764704"/>
            <a:ext cx="1081200" cy="1440159"/>
          </a:xfrm>
          <a:prstGeom prst="rect">
            <a:avLst/>
          </a:prstGeom>
          <a:noFill/>
        </p:spPr>
      </p:pic>
      <p:pic>
        <p:nvPicPr>
          <p:cNvPr id="501766" name="Picture 6" descr="http://stat.ameba.jp/user_images/20150930/21/kamiosanjin/1f/17/j/o0600080013440442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898" y="836712"/>
            <a:ext cx="1566174" cy="20882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55576" y="26064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Japanese silk spider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692248" y="429101"/>
            <a:ext cx="3456386" cy="1317369"/>
            <a:chOff x="1692248" y="429101"/>
            <a:chExt cx="3456386" cy="1317369"/>
          </a:xfrm>
        </p:grpSpPr>
        <p:sp>
          <p:nvSpPr>
            <p:cNvPr id="6" name="下矢印 5"/>
            <p:cNvSpPr/>
            <p:nvPr/>
          </p:nvSpPr>
          <p:spPr>
            <a:xfrm rot="2452286">
              <a:off x="1692248" y="596251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下矢印 6"/>
            <p:cNvSpPr/>
            <p:nvPr/>
          </p:nvSpPr>
          <p:spPr>
            <a:xfrm rot="2452286">
              <a:off x="3131270" y="429101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 rot="2452286">
              <a:off x="4788594" y="452235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 rot="19034315">
              <a:off x="3711594" y="1170406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563888" y="31409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http://stat.ameba.jp/user_images/20150930/21/kamiosanjin/1f/17/j/o0600080013440442064.jpg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2420888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https://upload.wikimedia.org/wikipedia/commons/thumb/1/14/Nephila-clavata-f-eating-and-2-m.jpg/250px-Nephila-clavata-f-eating-and-2-m.jpg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720" y="24928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http://pds.exblog.jp/pds/1/200510/29/90/e0038990_12115953.jpg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39552" y="3573016"/>
            <a:ext cx="6266703" cy="3284984"/>
            <a:chOff x="539552" y="3573016"/>
            <a:chExt cx="6266703" cy="3284984"/>
          </a:xfrm>
        </p:grpSpPr>
        <p:pic>
          <p:nvPicPr>
            <p:cNvPr id="501772" name="Picture 12" descr="http://worldnetter.com/wp-content/uploads/2015/01/201507212103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4365104"/>
              <a:ext cx="2594295" cy="2053357"/>
            </a:xfrm>
            <a:prstGeom prst="rect">
              <a:avLst/>
            </a:prstGeom>
            <a:noFill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755576" y="357301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Footballfish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72000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http://art58.photozou.jp/pub/339/1284339/photo/87689220_624.jpg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9552" y="6539572"/>
              <a:ext cx="35493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http://www.geocities.jp/ds23ie_73y/caravan/2010_09_17/DSCN3221.JPG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501776" name="Picture 16" descr="http://www.geocities.jp/ds23ie_73y/caravan/2010_09_17/DSCN32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3933056"/>
              <a:ext cx="3409884" cy="2557413"/>
            </a:xfrm>
            <a:prstGeom prst="rect">
              <a:avLst/>
            </a:prstGeom>
            <a:noFill/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5796136" y="33265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Rhizocephalan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barnacle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01780" name="Picture 20" descr="http://blog-imgs-54-origin.fc2.com/h/a/z/hazamazukan/P51701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836712"/>
            <a:ext cx="2688299" cy="2016224"/>
          </a:xfrm>
          <a:prstGeom prst="rect">
            <a:avLst/>
          </a:prstGeom>
          <a:noFill/>
        </p:spPr>
      </p:pic>
      <p:sp>
        <p:nvSpPr>
          <p:cNvPr id="28" name="正方形/長方形 27"/>
          <p:cNvSpPr/>
          <p:nvPr/>
        </p:nvSpPr>
        <p:spPr>
          <a:xfrm>
            <a:off x="251520" y="188640"/>
            <a:ext cx="5544616" cy="3384376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75856" y="58052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male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2843808" y="558924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763688" y="450912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Female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72200" y="292494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Paracitize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crab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flipH="1">
            <a:off x="7668344" y="1628800"/>
            <a:ext cx="648072" cy="43204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2771800" y="4365104"/>
            <a:ext cx="144016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2771800" y="5733256"/>
            <a:ext cx="144016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45250" y="427230"/>
            <a:ext cx="4689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Sexual and Asexual reproduction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3886" y="1304764"/>
            <a:ext cx="6028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evolve (to change) efficiently, sex is prerequisite.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640" y="2504328"/>
            <a:ext cx="342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Need to produce “male”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3054515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“ Female is present, but male is a phenomenon.”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5250" y="1904546"/>
            <a:ext cx="747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However, the resources spent for sexual reproduction are large.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293167"/>
            <a:ext cx="865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some species, males become specialists to produce sperm.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772" y="4839543"/>
            <a:ext cx="817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Some species produce offspring via asexual reproduction 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386" y="5460356"/>
            <a:ext cx="755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However,  not “budding” or “cleavage” like unicellular organisms,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but versions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2111" y="3604702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ancestral (original) sex is female.  Male develops from Female.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29734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5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3810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297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3" name="Line 19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2514600" y="35052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haploid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5" name="Oval 23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6" name="Oval 24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8" name="Oval 26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9" name="Oval 27"/>
          <p:cNvSpPr>
            <a:spLocks noChangeArrowheads="1"/>
          </p:cNvSpPr>
          <p:nvPr/>
        </p:nvSpPr>
        <p:spPr bwMode="auto">
          <a:xfrm>
            <a:off x="36195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29722" name="Text Box 30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827584" y="2636912"/>
            <a:ext cx="2082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卵細胞（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oocyte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5" name="Text Box 33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6" name="Text Box 34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038600" y="3657600"/>
            <a:ext cx="457200" cy="533400"/>
            <a:chOff x="2544" y="2208"/>
            <a:chExt cx="288" cy="336"/>
          </a:xfrm>
        </p:grpSpPr>
        <p:sp>
          <p:nvSpPr>
            <p:cNvPr id="29730" name="Line 36"/>
            <p:cNvSpPr>
              <a:spLocks noChangeShapeType="1"/>
            </p:cNvSpPr>
            <p:nvPr/>
          </p:nvSpPr>
          <p:spPr bwMode="auto">
            <a:xfrm>
              <a:off x="2544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1" name="Line 37"/>
            <p:cNvSpPr>
              <a:spLocks noChangeShapeType="1"/>
            </p:cNvSpPr>
            <p:nvPr/>
          </p:nvSpPr>
          <p:spPr bwMode="auto">
            <a:xfrm flipH="1">
              <a:off x="2688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28" name="Text Box 38"/>
          <p:cNvSpPr txBox="1">
            <a:spLocks noChangeArrowheads="1"/>
          </p:cNvSpPr>
          <p:nvPr/>
        </p:nvSpPr>
        <p:spPr bwMode="auto">
          <a:xfrm>
            <a:off x="5165725" y="5668963"/>
            <a:ext cx="2540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fertilized 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6553200" y="2974975"/>
            <a:ext cx="241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生殖細胞（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germ cell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27784" y="188640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Sexual reproduction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33833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4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33831" name="Line 17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25146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</a:p>
        </p:txBody>
      </p:sp>
      <p:sp>
        <p:nvSpPr>
          <p:cNvPr id="33808" name="AutoShape 20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09" name="AutoShape 21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0" name="Oval 22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1" name="Oval 23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2" name="Oval 24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3" name="Oval 25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4" name="Text Box 26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15" name="Text Box 27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18" name="Text Box 30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19" name="Text Box 31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20" name="Line 32"/>
          <p:cNvSpPr>
            <a:spLocks noChangeShapeType="1"/>
          </p:cNvSpPr>
          <p:nvPr/>
        </p:nvSpPr>
        <p:spPr bwMode="auto">
          <a:xfrm>
            <a:off x="40386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1" name="Line 33"/>
          <p:cNvSpPr>
            <a:spLocks noChangeShapeType="1"/>
          </p:cNvSpPr>
          <p:nvPr/>
        </p:nvSpPr>
        <p:spPr bwMode="auto">
          <a:xfrm flipH="1">
            <a:off x="42672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2" name="Text Box 34"/>
          <p:cNvSpPr txBox="1">
            <a:spLocks noChangeArrowheads="1"/>
          </p:cNvSpPr>
          <p:nvPr/>
        </p:nvSpPr>
        <p:spPr bwMode="auto">
          <a:xfrm>
            <a:off x="5165725" y="5592763"/>
            <a:ext cx="16446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48000" y="381000"/>
            <a:ext cx="4648200" cy="4191000"/>
            <a:chOff x="1920" y="240"/>
            <a:chExt cx="2928" cy="2640"/>
          </a:xfrm>
        </p:grpSpPr>
        <p:sp>
          <p:nvSpPr>
            <p:cNvPr id="33829" name="Rectangle 36"/>
            <p:cNvSpPr>
              <a:spLocks noChangeArrowheads="1"/>
            </p:cNvSpPr>
            <p:nvPr/>
          </p:nvSpPr>
          <p:spPr bwMode="auto">
            <a:xfrm>
              <a:off x="2688" y="240"/>
              <a:ext cx="2160" cy="264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0" name="Rectangle 37"/>
            <p:cNvSpPr>
              <a:spLocks noChangeArrowheads="1"/>
            </p:cNvSpPr>
            <p:nvPr/>
          </p:nvSpPr>
          <p:spPr bwMode="auto">
            <a:xfrm>
              <a:off x="1920" y="2640"/>
              <a:ext cx="2208" cy="24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33825" name="AutoShape 39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6" name="AutoShape 40"/>
          <p:cNvSpPr>
            <a:spLocks noChangeArrowheads="1"/>
          </p:cNvSpPr>
          <p:nvPr/>
        </p:nvSpPr>
        <p:spPr bwMode="auto">
          <a:xfrm>
            <a:off x="3657600" y="25908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7" name="Oval 41"/>
          <p:cNvSpPr>
            <a:spLocks noChangeArrowheads="1"/>
          </p:cNvSpPr>
          <p:nvPr/>
        </p:nvSpPr>
        <p:spPr bwMode="auto">
          <a:xfrm>
            <a:off x="3429000" y="24384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8" name="AutoShape 42"/>
          <p:cNvSpPr>
            <a:spLocks noChangeArrowheads="1"/>
          </p:cNvSpPr>
          <p:nvPr/>
        </p:nvSpPr>
        <p:spPr bwMode="auto">
          <a:xfrm>
            <a:off x="3962400" y="25908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27784" y="18864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Asexual reproduction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827584" y="2636912"/>
            <a:ext cx="2082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卵細胞（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oocyte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2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447800" y="457200"/>
            <a:ext cx="278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Genomic Instability</a:t>
            </a:r>
            <a:endParaRPr lang="ja-JP" altLang="en-US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6228184" y="457200"/>
            <a:ext cx="2499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2021.12.14 by Shoji </a:t>
            </a:r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Oda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1691680" y="1696051"/>
            <a:ext cx="5952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</a:rPr>
              <a:t>Sexual Reproduction and M</a:t>
            </a:r>
            <a:r>
              <a:rPr lang="en-US" altLang="ja-JP" sz="2800" dirty="0">
                <a:solidFill>
                  <a:srgbClr val="FF0000"/>
                </a:solidFill>
              </a:rPr>
              <a:t>e</a:t>
            </a:r>
            <a:r>
              <a:rPr lang="en-US" altLang="ja-JP" sz="2800" dirty="0">
                <a:solidFill>
                  <a:srgbClr val="000000"/>
                </a:solidFill>
              </a:rPr>
              <a:t>iosis</a:t>
            </a:r>
            <a:r>
              <a:rPr lang="en-US" altLang="ja-JP" sz="28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 ”</a:t>
            </a:r>
            <a:endParaRPr lang="ja-JP" altLang="en-US" sz="28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929790"/>
            <a:ext cx="2784867" cy="23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822" y="5456288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Sentan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-kun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9566" y="120843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2021_12_14  Period 2</a:t>
            </a:r>
            <a:endParaRPr kumimoji="1" lang="ja-JP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99657" y="3286741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  <a:cs typeface="+mn-cs"/>
              </a:rPr>
              <a:t>References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saka" charset="-128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205864" y="3899084"/>
            <a:ext cx="4527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</a:rPr>
              <a:t>“Molecular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</a:rPr>
              <a:t>Biology of The 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</a:rPr>
              <a:t>Cell”</a:t>
            </a:r>
          </a:p>
          <a:p>
            <a:pPr lvl="0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n-lt"/>
                <a:ea typeface="Osaka" charset="-128"/>
              </a:rPr>
              <a:t>By Bruce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Alberts, Alexander Johnson, </a:t>
            </a:r>
            <a:endParaRPr lang="en-US" altLang="ja-JP" dirty="0" smtClean="0">
              <a:solidFill>
                <a:srgbClr val="000000"/>
              </a:solidFill>
              <a:latin typeface="+mn-lt"/>
              <a:ea typeface="Osaka" charset="-128"/>
            </a:endParaRPr>
          </a:p>
          <a:p>
            <a:pPr lvl="0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n-lt"/>
                <a:ea typeface="Osaka" charset="-128"/>
              </a:rPr>
              <a:t>Julian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Lewis,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Osaka" charset="-128"/>
              </a:rPr>
              <a:t>David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Morgan, Martin Raff, </a:t>
            </a:r>
            <a:endParaRPr lang="en-US" altLang="ja-JP" dirty="0" smtClean="0">
              <a:solidFill>
                <a:srgbClr val="000000"/>
              </a:solidFill>
              <a:latin typeface="+mn-lt"/>
              <a:ea typeface="Osaka" charset="-128"/>
            </a:endParaRPr>
          </a:p>
          <a:p>
            <a:pPr lvl="0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n-lt"/>
                <a:ea typeface="Osaka" charset="-128"/>
              </a:rPr>
              <a:t>Keith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Roberts, Peter Walter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saka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96355" y="5259336"/>
            <a:ext cx="387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“Genetics notes” by Crow</a:t>
            </a:r>
            <a:r>
              <a:rPr lang="ja-JP" altLang="en-US" dirty="0" err="1">
                <a:latin typeface="+mn-lt"/>
              </a:rPr>
              <a:t>，</a:t>
            </a:r>
            <a:r>
              <a:rPr lang="en-US" altLang="ja-JP" dirty="0">
                <a:latin typeface="+mn-lt"/>
              </a:rPr>
              <a:t>James </a:t>
            </a:r>
            <a:r>
              <a:rPr lang="en-US" altLang="ja-JP" dirty="0" smtClean="0">
                <a:latin typeface="+mn-lt"/>
              </a:rPr>
              <a:t>F.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5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649" y="1733202"/>
            <a:ext cx="12954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49" y="3638202"/>
            <a:ext cx="3810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449" y="1733202"/>
            <a:ext cx="139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27299" y="1123602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plant lice 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Aphids)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60032" y="1052736"/>
            <a:ext cx="4040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Water flea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（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Daphnia </a:t>
            </a:r>
            <a:r>
              <a:rPr kumimoji="0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longispina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）</a:t>
            </a:r>
            <a:endParaRPr kumimoji="0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20849" y="3181002"/>
            <a:ext cx="3733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Gin-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funa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（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Carassius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auralus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）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449" y="1580802"/>
            <a:ext cx="1704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9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ダプネ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392266" cy="46805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48680"/>
            <a:ext cx="30477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.yimg.jp/i/kids/zukan/photo/animal/invertebrate/0025/640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48096" y="1040735"/>
            <a:ext cx="3936437" cy="2952328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1259632" y="1916832"/>
            <a:ext cx="1296144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右矢印 7"/>
          <p:cNvSpPr/>
          <p:nvPr/>
        </p:nvSpPr>
        <p:spPr>
          <a:xfrm rot="14193298">
            <a:off x="5216720" y="1697456"/>
            <a:ext cx="729673" cy="72967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 rot="14193298">
            <a:off x="8025031" y="2201512"/>
            <a:ext cx="729673" cy="72967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789040"/>
            <a:ext cx="8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Apolon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5696" y="3933056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Daphne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32944" y="4659213"/>
            <a:ext cx="5814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Aplon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was the first </a:t>
            </a:r>
            <a:r>
              <a:rPr lang="en-US" altLang="ja-JP" dirty="0" smtClean="0">
                <a:solidFill>
                  <a:prstClr val="black"/>
                </a:solidFill>
              </a:rPr>
              <a:t>“stalker”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Daphne changed to laurel  to escape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from the stalking by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Apolon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Apolon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still loves Daphne and he puts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laurel wreath.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0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028950" y="908050"/>
            <a:ext cx="264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Livulus marmoratus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159385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555776" y="332656"/>
            <a:ext cx="348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 Self-fertilization ” ! 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403648" y="4365104"/>
            <a:ext cx="5809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Self-fertilized species can not evolve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Are they in the “cul‐de‐sac” in evolution ?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41613" y="908050"/>
            <a:ext cx="34147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Kryptolebias marmoratus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331640" y="5301208"/>
            <a:ext cx="5925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Why do they produce both of sperm and eggs?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5877272"/>
            <a:ext cx="622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To tell the truth, male will appear occasionally !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6" name="Rectangle 1124"/>
          <p:cNvSpPr>
            <a:spLocks noChangeArrowheads="1"/>
          </p:cNvSpPr>
          <p:nvPr/>
        </p:nvSpPr>
        <p:spPr bwMode="auto">
          <a:xfrm>
            <a:off x="5004048" y="2132856"/>
            <a:ext cx="4752975" cy="14398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1125"/>
          <p:cNvGrpSpPr>
            <a:grpSpLocks/>
          </p:cNvGrpSpPr>
          <p:nvPr/>
        </p:nvGrpSpPr>
        <p:grpSpPr bwMode="auto">
          <a:xfrm>
            <a:off x="-252413" y="3284538"/>
            <a:ext cx="9217026" cy="3573462"/>
            <a:chOff x="-159" y="2069"/>
            <a:chExt cx="5806" cy="2251"/>
          </a:xfrm>
        </p:grpSpPr>
        <p:grpSp>
          <p:nvGrpSpPr>
            <p:cNvPr id="3" name="Group 1120"/>
            <p:cNvGrpSpPr>
              <a:grpSpLocks/>
            </p:cNvGrpSpPr>
            <p:nvPr/>
          </p:nvGrpSpPr>
          <p:grpSpPr bwMode="auto">
            <a:xfrm>
              <a:off x="-159" y="2069"/>
              <a:ext cx="5806" cy="2251"/>
              <a:chOff x="-159" y="2069"/>
              <a:chExt cx="5806" cy="2251"/>
            </a:xfrm>
          </p:grpSpPr>
          <p:sp>
            <p:nvSpPr>
              <p:cNvPr id="46970" name="Rectangle 1118"/>
              <p:cNvSpPr>
                <a:spLocks noChangeArrowheads="1"/>
              </p:cNvSpPr>
              <p:nvPr/>
            </p:nvSpPr>
            <p:spPr bwMode="auto">
              <a:xfrm>
                <a:off x="-159" y="2069"/>
                <a:ext cx="2994" cy="225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971" name="Rectangle 1119"/>
              <p:cNvSpPr>
                <a:spLocks noChangeArrowheads="1"/>
              </p:cNvSpPr>
              <p:nvPr/>
            </p:nvSpPr>
            <p:spPr bwMode="auto">
              <a:xfrm>
                <a:off x="2744" y="2704"/>
                <a:ext cx="2903" cy="161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968" name="Rectangle 1121"/>
            <p:cNvSpPr>
              <a:spLocks noChangeArrowheads="1"/>
            </p:cNvSpPr>
            <p:nvPr/>
          </p:nvSpPr>
          <p:spPr bwMode="auto">
            <a:xfrm>
              <a:off x="1066" y="2614"/>
              <a:ext cx="4581" cy="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9" name="Rectangle 1122"/>
            <p:cNvSpPr>
              <a:spLocks noChangeArrowheads="1"/>
            </p:cNvSpPr>
            <p:nvPr/>
          </p:nvSpPr>
          <p:spPr bwMode="auto">
            <a:xfrm rot="-2949310">
              <a:off x="294" y="2568"/>
              <a:ext cx="1452" cy="5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" name="Group 1117"/>
          <p:cNvGrpSpPr>
            <a:grpSpLocks/>
          </p:cNvGrpSpPr>
          <p:nvPr/>
        </p:nvGrpSpPr>
        <p:grpSpPr bwMode="auto">
          <a:xfrm>
            <a:off x="179388" y="144463"/>
            <a:ext cx="8569325" cy="2132012"/>
            <a:chOff x="113" y="91"/>
            <a:chExt cx="5398" cy="1343"/>
          </a:xfrm>
        </p:grpSpPr>
        <p:sp>
          <p:nvSpPr>
            <p:cNvPr id="46965" name="Rectangle 1115"/>
            <p:cNvSpPr>
              <a:spLocks noChangeArrowheads="1"/>
            </p:cNvSpPr>
            <p:nvPr/>
          </p:nvSpPr>
          <p:spPr bwMode="auto">
            <a:xfrm>
              <a:off x="113" y="91"/>
              <a:ext cx="5398" cy="799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6" name="Rectangle 1116"/>
            <p:cNvSpPr>
              <a:spLocks noChangeArrowheads="1"/>
            </p:cNvSpPr>
            <p:nvPr/>
          </p:nvSpPr>
          <p:spPr bwMode="auto">
            <a:xfrm>
              <a:off x="113" y="845"/>
              <a:ext cx="2586" cy="589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2700338" y="3500438"/>
            <a:ext cx="1450975" cy="412750"/>
            <a:chOff x="144" y="1392"/>
            <a:chExt cx="5568" cy="1584"/>
          </a:xfrm>
        </p:grpSpPr>
        <p:sp>
          <p:nvSpPr>
            <p:cNvPr id="46930" name="AutoShape 3"/>
            <p:cNvSpPr>
              <a:spLocks noChangeAspect="1"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1" name="AutoShape 4"/>
            <p:cNvSpPr>
              <a:spLocks noChangeAspect="1"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2" name="AutoShape 5"/>
            <p:cNvSpPr>
              <a:spLocks noChangeAspect="1"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3" name="AutoShape 6"/>
            <p:cNvSpPr>
              <a:spLocks noChangeAspect="1"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4" name="AutoShape 7"/>
            <p:cNvSpPr>
              <a:spLocks noChangeAspect="1"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5" name="AutoShape 8"/>
            <p:cNvSpPr>
              <a:spLocks noChangeAspect="1"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6" name="Oval 9"/>
            <p:cNvSpPr>
              <a:spLocks noChangeAspect="1"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7" name="Oval 10"/>
            <p:cNvSpPr>
              <a:spLocks noChangeAspect="1"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8" name="AutoShape 11"/>
            <p:cNvSpPr>
              <a:spLocks noChangeAspect="1"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9" name="AutoShape 12"/>
            <p:cNvSpPr>
              <a:spLocks noChangeAspect="1"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0" name="AutoShape 13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1" name="AutoShape 14"/>
            <p:cNvSpPr>
              <a:spLocks noChangeAspect="1"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2" name="AutoShape 15"/>
            <p:cNvSpPr>
              <a:spLocks noChangeAspect="1"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3" name="AutoShape 16"/>
            <p:cNvSpPr>
              <a:spLocks noChangeAspect="1"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4" name="Oval 17"/>
            <p:cNvSpPr>
              <a:spLocks noChangeAspect="1"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5" name="AutoShape 18"/>
            <p:cNvSpPr>
              <a:spLocks noChangeAspect="1"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6" name="AutoShape 19"/>
            <p:cNvSpPr>
              <a:spLocks noChangeAspect="1"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7" name="AutoShape 20"/>
            <p:cNvSpPr>
              <a:spLocks noChangeAspect="1"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8" name="AutoShape 21"/>
            <p:cNvSpPr>
              <a:spLocks noChangeAspect="1"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9" name="AutoShape 22"/>
            <p:cNvSpPr>
              <a:spLocks noChangeAspect="1"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0" name="AutoShape 23"/>
            <p:cNvSpPr>
              <a:spLocks noChangeAspect="1"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1" name="Oval 24"/>
            <p:cNvSpPr>
              <a:spLocks noChangeAspect="1"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2" name="Line 25"/>
            <p:cNvSpPr>
              <a:spLocks noChangeAspect="1"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3" name="Line 26"/>
            <p:cNvSpPr>
              <a:spLocks noChangeAspect="1"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4" name="Line 27"/>
            <p:cNvSpPr>
              <a:spLocks noChangeAspect="1"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5" name="AutoShape 28"/>
            <p:cNvSpPr>
              <a:spLocks noChangeAspect="1"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6" name="AutoShape 29"/>
            <p:cNvSpPr>
              <a:spLocks noChangeAspect="1"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7" name="AutoShape 30"/>
            <p:cNvSpPr>
              <a:spLocks noChangeAspect="1"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8" name="AutoShape 31"/>
            <p:cNvSpPr>
              <a:spLocks noChangeAspect="1"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9" name="Oval 32"/>
            <p:cNvSpPr>
              <a:spLocks noChangeAspect="1"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0" name="Line 33"/>
            <p:cNvSpPr>
              <a:spLocks noChangeAspect="1"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1" name="AutoShape 34"/>
            <p:cNvSpPr>
              <a:spLocks noChangeAspect="1"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2" name="Oval 35"/>
            <p:cNvSpPr>
              <a:spLocks noChangeAspect="1"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3" name="Line 36"/>
            <p:cNvSpPr>
              <a:spLocks noChangeAspect="1"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4" name="Line 37"/>
            <p:cNvSpPr>
              <a:spLocks noChangeAspect="1"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 flipV="1">
            <a:off x="457200" y="304800"/>
            <a:ext cx="1450975" cy="412750"/>
            <a:chOff x="432" y="1728"/>
            <a:chExt cx="2688" cy="765"/>
          </a:xfrm>
        </p:grpSpPr>
        <p:sp>
          <p:nvSpPr>
            <p:cNvPr id="46895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6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7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8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9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0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1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2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3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4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5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6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7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8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9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0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1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2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3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4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5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6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7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8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9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0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1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2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3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4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5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6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7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8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9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" name="Group 464"/>
          <p:cNvGrpSpPr>
            <a:grpSpLocks noChangeAspect="1"/>
          </p:cNvGrpSpPr>
          <p:nvPr/>
        </p:nvGrpSpPr>
        <p:grpSpPr bwMode="auto">
          <a:xfrm>
            <a:off x="5435600" y="2420938"/>
            <a:ext cx="1450975" cy="412750"/>
            <a:chOff x="2925" y="1434"/>
            <a:chExt cx="2688" cy="765"/>
          </a:xfrm>
        </p:grpSpPr>
        <p:sp>
          <p:nvSpPr>
            <p:cNvPr id="46860" name="AutoShape 84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1" name="AutoShape 85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2" name="AutoShape 86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3" name="AutoShape 87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4" name="AutoShape 88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5" name="AutoShape 89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6" name="Oval 90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7" name="Oval 91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8" name="AutoShape 92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9" name="AutoShape 93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0" name="AutoShape 94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1" name="AutoShape 95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2" name="AutoShape 96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3" name="AutoShape 97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4" name="Oval 98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5" name="AutoShape 99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6" name="AutoShape 100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7" name="AutoShape 101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8" name="AutoShape 102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9" name="AutoShape 103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0" name="AutoShape 104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1" name="Oval 105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2" name="Line 106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3" name="Line 107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4" name="Line 108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5" name="AutoShape 109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6" name="AutoShape 110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7" name="AutoShape 111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8" name="AutoShape 112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9" name="Oval 113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0" name="Line 114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1" name="AutoShape 115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2" name="Oval 116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3" name="Line 117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4" name="Line 118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8" name="Group 723"/>
          <p:cNvGrpSpPr>
            <a:grpSpLocks/>
          </p:cNvGrpSpPr>
          <p:nvPr/>
        </p:nvGrpSpPr>
        <p:grpSpPr bwMode="auto">
          <a:xfrm>
            <a:off x="4067175" y="2060575"/>
            <a:ext cx="1258888" cy="1381125"/>
            <a:chOff x="2868" y="1253"/>
            <a:chExt cx="793" cy="870"/>
          </a:xfrm>
        </p:grpSpPr>
        <p:sp>
          <p:nvSpPr>
            <p:cNvPr id="46850" name="Oval 74"/>
            <p:cNvSpPr>
              <a:spLocks noChangeArrowheads="1"/>
            </p:cNvSpPr>
            <p:nvPr/>
          </p:nvSpPr>
          <p:spPr bwMode="auto">
            <a:xfrm>
              <a:off x="3003" y="1388"/>
              <a:ext cx="271" cy="27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2868" y="1756"/>
              <a:ext cx="348" cy="101"/>
              <a:chOff x="1296" y="2304"/>
              <a:chExt cx="864" cy="252"/>
            </a:xfrm>
          </p:grpSpPr>
          <p:sp>
            <p:nvSpPr>
              <p:cNvPr id="46858" name="Oval 76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288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859" name="Freeform 77"/>
              <p:cNvSpPr>
                <a:spLocks/>
              </p:cNvSpPr>
              <p:nvPr/>
            </p:nvSpPr>
            <p:spPr bwMode="auto">
              <a:xfrm>
                <a:off x="1296" y="2304"/>
                <a:ext cx="576" cy="252"/>
              </a:xfrm>
              <a:custGeom>
                <a:avLst/>
                <a:gdLst>
                  <a:gd name="T0" fmla="*/ 576 w 1488"/>
                  <a:gd name="T1" fmla="*/ 96 h 336"/>
                  <a:gd name="T2" fmla="*/ 334 w 1488"/>
                  <a:gd name="T3" fmla="*/ 24 h 336"/>
                  <a:gd name="T4" fmla="*/ 204 w 1488"/>
                  <a:gd name="T5" fmla="*/ 240 h 336"/>
                  <a:gd name="T6" fmla="*/ 74 w 1488"/>
                  <a:gd name="T7" fmla="*/ 96 h 336"/>
                  <a:gd name="T8" fmla="*/ 0 w 1488"/>
                  <a:gd name="T9" fmla="*/ 13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336"/>
                  <a:gd name="T17" fmla="*/ 1488 w 1488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336">
                    <a:moveTo>
                      <a:pt x="1488" y="128"/>
                    </a:moveTo>
                    <a:cubicBezTo>
                      <a:pt x="1256" y="64"/>
                      <a:pt x="1024" y="0"/>
                      <a:pt x="864" y="32"/>
                    </a:cubicBezTo>
                    <a:cubicBezTo>
                      <a:pt x="704" y="64"/>
                      <a:pt x="640" y="304"/>
                      <a:pt x="528" y="320"/>
                    </a:cubicBezTo>
                    <a:cubicBezTo>
                      <a:pt x="416" y="336"/>
                      <a:pt x="280" y="152"/>
                      <a:pt x="192" y="128"/>
                    </a:cubicBezTo>
                    <a:cubicBezTo>
                      <a:pt x="104" y="104"/>
                      <a:pt x="52" y="140"/>
                      <a:pt x="0" y="17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852" name="Line 78"/>
            <p:cNvSpPr>
              <a:spLocks noChangeShapeType="1"/>
            </p:cNvSpPr>
            <p:nvPr/>
          </p:nvSpPr>
          <p:spPr bwMode="auto">
            <a:xfrm>
              <a:off x="2907" y="1253"/>
              <a:ext cx="116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3" name="Line 79"/>
            <p:cNvSpPr>
              <a:spLocks noChangeShapeType="1"/>
            </p:cNvSpPr>
            <p:nvPr/>
          </p:nvSpPr>
          <p:spPr bwMode="auto">
            <a:xfrm>
              <a:off x="2887" y="212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4" name="Line 80"/>
            <p:cNvSpPr>
              <a:spLocks noChangeShapeType="1"/>
            </p:cNvSpPr>
            <p:nvPr/>
          </p:nvSpPr>
          <p:spPr bwMode="auto">
            <a:xfrm flipV="1">
              <a:off x="2887" y="1872"/>
              <a:ext cx="174" cy="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5" name="Line 81"/>
            <p:cNvSpPr>
              <a:spLocks noChangeShapeType="1"/>
            </p:cNvSpPr>
            <p:nvPr/>
          </p:nvSpPr>
          <p:spPr bwMode="auto">
            <a:xfrm>
              <a:off x="3274" y="1601"/>
              <a:ext cx="97" cy="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6" name="Line 82"/>
            <p:cNvSpPr>
              <a:spLocks noChangeShapeType="1"/>
            </p:cNvSpPr>
            <p:nvPr/>
          </p:nvSpPr>
          <p:spPr bwMode="auto">
            <a:xfrm flipV="1">
              <a:off x="3274" y="1678"/>
              <a:ext cx="97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7" name="Line 83"/>
            <p:cNvSpPr>
              <a:spLocks noChangeShapeType="1"/>
            </p:cNvSpPr>
            <p:nvPr/>
          </p:nvSpPr>
          <p:spPr bwMode="auto">
            <a:xfrm flipV="1">
              <a:off x="3371" y="1678"/>
              <a:ext cx="2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6089" name="Text Box 131"/>
          <p:cNvSpPr txBox="1">
            <a:spLocks noChangeArrowheads="1"/>
          </p:cNvSpPr>
          <p:nvPr/>
        </p:nvSpPr>
        <p:spPr bwMode="auto">
          <a:xfrm>
            <a:off x="539552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090" name="Text Box 132"/>
          <p:cNvSpPr txBox="1">
            <a:spLocks noChangeArrowheads="1"/>
          </p:cNvSpPr>
          <p:nvPr/>
        </p:nvSpPr>
        <p:spPr bwMode="auto">
          <a:xfrm>
            <a:off x="3132138" y="4005263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Male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0" name="Group 247"/>
          <p:cNvGrpSpPr>
            <a:grpSpLocks/>
          </p:cNvGrpSpPr>
          <p:nvPr/>
        </p:nvGrpSpPr>
        <p:grpSpPr bwMode="auto">
          <a:xfrm flipV="1">
            <a:off x="1979613" y="304800"/>
            <a:ext cx="1450975" cy="412750"/>
            <a:chOff x="432" y="1728"/>
            <a:chExt cx="2688" cy="765"/>
          </a:xfrm>
        </p:grpSpPr>
        <p:sp>
          <p:nvSpPr>
            <p:cNvPr id="46815" name="AutoShape 24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6" name="AutoShape 24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7" name="AutoShape 25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8" name="AutoShape 25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9" name="AutoShape 25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0" name="AutoShape 25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1" name="Oval 25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2" name="Oval 25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3" name="AutoShape 25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4" name="AutoShape 25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5" name="AutoShape 25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6" name="AutoShape 25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7" name="AutoShape 26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8" name="AutoShape 26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9" name="Oval 26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0" name="AutoShape 26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1" name="AutoShape 26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2" name="AutoShape 26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3" name="AutoShape 26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4" name="AutoShape 26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5" name="AutoShape 26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6" name="Oval 26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7" name="Line 27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8" name="Line 27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9" name="Line 27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0" name="AutoShape 27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1" name="AutoShape 27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2" name="AutoShape 27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3" name="AutoShape 27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4" name="Oval 27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5" name="Line 27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6" name="AutoShape 27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7" name="Oval 28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8" name="Line 28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9" name="Line 28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" name="Group 283"/>
          <p:cNvGrpSpPr>
            <a:grpSpLocks/>
          </p:cNvGrpSpPr>
          <p:nvPr/>
        </p:nvGrpSpPr>
        <p:grpSpPr bwMode="auto">
          <a:xfrm flipV="1">
            <a:off x="3492500" y="304800"/>
            <a:ext cx="1450975" cy="412750"/>
            <a:chOff x="432" y="1728"/>
            <a:chExt cx="2688" cy="765"/>
          </a:xfrm>
        </p:grpSpPr>
        <p:sp>
          <p:nvSpPr>
            <p:cNvPr id="46780" name="AutoShape 284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1" name="AutoShape 285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2" name="AutoShape 286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3" name="AutoShape 287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4" name="AutoShape 288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5" name="AutoShape 289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6" name="Oval 290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7" name="Oval 291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8" name="AutoShape 292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9" name="AutoShape 293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0" name="AutoShape 294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1" name="AutoShape 295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2" name="AutoShape 296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3" name="AutoShape 297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4" name="Oval 298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5" name="AutoShape 299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6" name="AutoShape 300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7" name="AutoShape 301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8" name="AutoShape 302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9" name="AutoShape 303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0" name="AutoShape 304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1" name="Oval 305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2" name="Line 306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3" name="Line 307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4" name="Line 308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5" name="AutoShape 309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6" name="AutoShape 310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7" name="AutoShape 311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8" name="AutoShape 312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9" name="Oval 313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0" name="Line 314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1" name="AutoShape 315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2" name="Oval 316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3" name="Line 317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4" name="Line 318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" name="Group 319"/>
          <p:cNvGrpSpPr>
            <a:grpSpLocks/>
          </p:cNvGrpSpPr>
          <p:nvPr/>
        </p:nvGrpSpPr>
        <p:grpSpPr bwMode="auto">
          <a:xfrm flipV="1">
            <a:off x="5003800" y="304800"/>
            <a:ext cx="1450975" cy="412750"/>
            <a:chOff x="432" y="1728"/>
            <a:chExt cx="2688" cy="765"/>
          </a:xfrm>
        </p:grpSpPr>
        <p:sp>
          <p:nvSpPr>
            <p:cNvPr id="46745" name="AutoShape 320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6" name="AutoShape 321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7" name="AutoShape 322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8" name="AutoShape 323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9" name="AutoShape 324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0" name="AutoShape 325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1" name="Oval 326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2" name="Oval 327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3" name="AutoShape 328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4" name="AutoShape 329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5" name="AutoShape 330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6" name="AutoShape 331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7" name="AutoShape 332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8" name="AutoShape 333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9" name="Oval 334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0" name="AutoShape 335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1" name="AutoShape 336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2" name="AutoShape 337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3" name="AutoShape 338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4" name="AutoShape 339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5" name="AutoShape 340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6" name="Oval 341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7" name="Line 342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8" name="Line 343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9" name="Line 344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0" name="AutoShape 345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1" name="AutoShape 346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2" name="AutoShape 347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3" name="AutoShape 348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4" name="Oval 349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5" name="Line 350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6" name="AutoShape 351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7" name="Oval 352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8" name="Line 353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9" name="Line 354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" name="Group 428"/>
          <p:cNvGrpSpPr>
            <a:grpSpLocks/>
          </p:cNvGrpSpPr>
          <p:nvPr/>
        </p:nvGrpSpPr>
        <p:grpSpPr bwMode="auto">
          <a:xfrm flipV="1">
            <a:off x="6588125" y="304800"/>
            <a:ext cx="1450975" cy="412750"/>
            <a:chOff x="432" y="1728"/>
            <a:chExt cx="2688" cy="765"/>
          </a:xfrm>
        </p:grpSpPr>
        <p:sp>
          <p:nvSpPr>
            <p:cNvPr id="46710" name="AutoShape 42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1" name="AutoShape 43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2" name="AutoShape 43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3" name="AutoShape 43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4" name="AutoShape 43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5" name="AutoShape 43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6" name="Oval 43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7" name="Oval 43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8" name="AutoShape 43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9" name="AutoShape 43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0" name="AutoShape 43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1" name="AutoShape 44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2" name="AutoShape 44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3" name="AutoShape 44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4" name="Oval 44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5" name="AutoShape 44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6" name="AutoShape 44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7" name="AutoShape 44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8" name="AutoShape 44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9" name="AutoShape 44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0" name="AutoShape 44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1" name="Oval 45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2" name="Line 45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3" name="Line 45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4" name="Line 45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5" name="AutoShape 45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6" name="AutoShape 45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7" name="AutoShape 45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8" name="AutoShape 45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9" name="Oval 45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0" name="Line 45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1" name="AutoShape 46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2" name="Oval 46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3" name="Line 46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4" name="Line 46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4" name="Group 469"/>
          <p:cNvGrpSpPr>
            <a:grpSpLocks/>
          </p:cNvGrpSpPr>
          <p:nvPr/>
        </p:nvGrpSpPr>
        <p:grpSpPr bwMode="auto">
          <a:xfrm>
            <a:off x="322263" y="692150"/>
            <a:ext cx="8281987" cy="1152525"/>
            <a:chOff x="203" y="436"/>
            <a:chExt cx="5217" cy="726"/>
          </a:xfrm>
        </p:grpSpPr>
        <p:grpSp>
          <p:nvGrpSpPr>
            <p:cNvPr id="15" name="Group 468"/>
            <p:cNvGrpSpPr>
              <a:grpSpLocks/>
            </p:cNvGrpSpPr>
            <p:nvPr/>
          </p:nvGrpSpPr>
          <p:grpSpPr bwMode="auto">
            <a:xfrm>
              <a:off x="203" y="436"/>
              <a:ext cx="5217" cy="726"/>
              <a:chOff x="203" y="412"/>
              <a:chExt cx="5217" cy="726"/>
            </a:xfrm>
          </p:grpSpPr>
          <p:sp>
            <p:nvSpPr>
              <p:cNvPr id="46708" name="Line 465"/>
              <p:cNvSpPr>
                <a:spLocks noChangeShapeType="1"/>
              </p:cNvSpPr>
              <p:nvPr/>
            </p:nvSpPr>
            <p:spPr bwMode="auto">
              <a:xfrm>
                <a:off x="5103" y="412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709" name="Line 466"/>
              <p:cNvSpPr>
                <a:spLocks noChangeShapeType="1"/>
              </p:cNvSpPr>
              <p:nvPr/>
            </p:nvSpPr>
            <p:spPr bwMode="auto">
              <a:xfrm flipV="1">
                <a:off x="203" y="412"/>
                <a:ext cx="5217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707" name="Line 467"/>
            <p:cNvSpPr>
              <a:spLocks noChangeShapeType="1"/>
            </p:cNvSpPr>
            <p:nvPr/>
          </p:nvSpPr>
          <p:spPr bwMode="auto">
            <a:xfrm>
              <a:off x="203" y="116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6096" name="Line 724"/>
          <p:cNvSpPr>
            <a:spLocks noChangeShapeType="1"/>
          </p:cNvSpPr>
          <p:nvPr/>
        </p:nvSpPr>
        <p:spPr bwMode="auto">
          <a:xfrm flipV="1">
            <a:off x="1547813" y="3644900"/>
            <a:ext cx="11525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6" name="Group 773"/>
          <p:cNvGrpSpPr>
            <a:grpSpLocks noChangeAspect="1"/>
          </p:cNvGrpSpPr>
          <p:nvPr/>
        </p:nvGrpSpPr>
        <p:grpSpPr bwMode="auto">
          <a:xfrm>
            <a:off x="6948488" y="2420938"/>
            <a:ext cx="1450975" cy="412750"/>
            <a:chOff x="2925" y="1434"/>
            <a:chExt cx="2688" cy="765"/>
          </a:xfrm>
        </p:grpSpPr>
        <p:sp>
          <p:nvSpPr>
            <p:cNvPr id="46671" name="AutoShape 774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2" name="AutoShape 775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3" name="AutoShape 776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4" name="AutoShape 777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5" name="AutoShape 778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6" name="AutoShape 779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7" name="Oval 780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8" name="Oval 781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9" name="AutoShape 782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0" name="AutoShape 783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1" name="AutoShape 784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2" name="AutoShape 785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3" name="AutoShape 786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4" name="AutoShape 787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5" name="Oval 788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6" name="AutoShape 789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7" name="AutoShape 790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8" name="AutoShape 791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9" name="AutoShape 792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0" name="AutoShape 793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1" name="AutoShape 794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2" name="Oval 795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3" name="Line 796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4" name="Line 797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5" name="Line 798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6" name="AutoShape 799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7" name="AutoShape 800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8" name="AutoShape 801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9" name="AutoShape 802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0" name="Oval 803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1" name="Line 804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2" name="AutoShape 805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3" name="Oval 806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4" name="Line 807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5" name="Line 808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7" name="Group 809"/>
          <p:cNvGrpSpPr>
            <a:grpSpLocks noChangeAspect="1"/>
          </p:cNvGrpSpPr>
          <p:nvPr/>
        </p:nvGrpSpPr>
        <p:grpSpPr bwMode="auto">
          <a:xfrm>
            <a:off x="8418513" y="2420938"/>
            <a:ext cx="1450975" cy="412750"/>
            <a:chOff x="2925" y="1434"/>
            <a:chExt cx="2688" cy="765"/>
          </a:xfrm>
        </p:grpSpPr>
        <p:sp>
          <p:nvSpPr>
            <p:cNvPr id="46636" name="AutoShape 810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7" name="AutoShape 811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8" name="AutoShape 812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9" name="AutoShape 813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0" name="AutoShape 814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1" name="AutoShape 815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2" name="Oval 816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3" name="Oval 817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4" name="AutoShape 818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5" name="AutoShape 819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6" name="AutoShape 820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7" name="AutoShape 821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8" name="AutoShape 822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9" name="AutoShape 823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0" name="Oval 824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1" name="AutoShape 825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2" name="AutoShape 826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3" name="AutoShape 827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4" name="AutoShape 828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5" name="AutoShape 829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6" name="AutoShape 830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7" name="Oval 831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8" name="Line 832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9" name="Line 833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0" name="Line 834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1" name="AutoShape 835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2" name="AutoShape 836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3" name="AutoShape 837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4" name="AutoShape 838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5" name="Oval 839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6" name="Line 840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7" name="AutoShape 841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8" name="Oval 842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9" name="Line 843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0" name="Line 844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9" name="Group 470"/>
          <p:cNvGrpSpPr>
            <a:grpSpLocks/>
          </p:cNvGrpSpPr>
          <p:nvPr/>
        </p:nvGrpSpPr>
        <p:grpSpPr bwMode="auto">
          <a:xfrm flipV="1">
            <a:off x="1331913" y="1484313"/>
            <a:ext cx="1450975" cy="412750"/>
            <a:chOff x="432" y="1728"/>
            <a:chExt cx="2688" cy="765"/>
          </a:xfrm>
        </p:grpSpPr>
        <p:sp>
          <p:nvSpPr>
            <p:cNvPr id="46601" name="AutoShape 471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2" name="AutoShape 472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3" name="AutoShape 473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4" name="AutoShape 474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5" name="AutoShape 475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6" name="AutoShape 476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7" name="Oval 477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8" name="Oval 478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9" name="AutoShape 479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0" name="AutoShape 480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1" name="AutoShape 481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2" name="AutoShape 482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3" name="AutoShape 483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4" name="AutoShape 484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5" name="Oval 485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6" name="AutoShape 486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7" name="AutoShape 487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8" name="AutoShape 488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9" name="AutoShape 489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0" name="AutoShape 490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1" name="AutoShape 491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2" name="Oval 492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3" name="Line 493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4" name="Line 494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5" name="Line 495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6" name="AutoShape 496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7" name="AutoShape 497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8" name="AutoShape 498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9" name="AutoShape 499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0" name="Oval 500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1" name="Line 501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2" name="AutoShape 502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3" name="Oval 503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4" name="Line 504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5" name="Line 505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0" name="Group 725"/>
          <p:cNvGrpSpPr>
            <a:grpSpLocks/>
          </p:cNvGrpSpPr>
          <p:nvPr/>
        </p:nvGrpSpPr>
        <p:grpSpPr bwMode="auto">
          <a:xfrm flipV="1">
            <a:off x="2843213" y="1484313"/>
            <a:ext cx="1450975" cy="412750"/>
            <a:chOff x="432" y="1728"/>
            <a:chExt cx="2688" cy="765"/>
          </a:xfrm>
        </p:grpSpPr>
        <p:sp>
          <p:nvSpPr>
            <p:cNvPr id="46566" name="AutoShape 726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7" name="AutoShape 727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8" name="AutoShape 728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9" name="AutoShape 729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0" name="AutoShape 730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1" name="AutoShape 731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2" name="Oval 732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3" name="Oval 733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4" name="AutoShape 734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5" name="AutoShape 735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6" name="AutoShape 736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7" name="AutoShape 737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8" name="AutoShape 738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9" name="AutoShape 739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0" name="Oval 740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1" name="AutoShape 741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2" name="AutoShape 742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3" name="AutoShape 743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4" name="AutoShape 744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5" name="AutoShape 745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6" name="AutoShape 746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7" name="Oval 747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8" name="Line 748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9" name="Line 749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0" name="Line 750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1" name="AutoShape 751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2" name="AutoShape 752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3" name="AutoShape 753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4" name="AutoShape 754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5" name="Oval 755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6" name="Line 756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7" name="AutoShape 757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8" name="Oval 758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9" name="Line 759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0" name="Line 760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1" name="Group 845"/>
          <p:cNvGrpSpPr>
            <a:grpSpLocks/>
          </p:cNvGrpSpPr>
          <p:nvPr/>
        </p:nvGrpSpPr>
        <p:grpSpPr bwMode="auto">
          <a:xfrm flipV="1">
            <a:off x="4356100" y="1477963"/>
            <a:ext cx="1450975" cy="412750"/>
            <a:chOff x="432" y="1728"/>
            <a:chExt cx="2688" cy="765"/>
          </a:xfrm>
        </p:grpSpPr>
        <p:sp>
          <p:nvSpPr>
            <p:cNvPr id="46531" name="AutoShape 846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2" name="AutoShape 847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3" name="AutoShape 848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4" name="AutoShape 849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5" name="AutoShape 850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6" name="AutoShape 851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7" name="Oval 852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8" name="Oval 853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9" name="AutoShape 854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0" name="AutoShape 855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1" name="AutoShape 856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2" name="AutoShape 857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3" name="AutoShape 858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4" name="AutoShape 859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5" name="Oval 860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6" name="AutoShape 861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7" name="AutoShape 862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8" name="AutoShape 863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9" name="AutoShape 864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0" name="AutoShape 865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1" name="AutoShape 866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2" name="Oval 867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3" name="Line 868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4" name="Line 869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5" name="Line 870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6" name="AutoShape 871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7" name="AutoShape 872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8" name="AutoShape 873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9" name="AutoShape 874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0" name="Oval 875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1" name="Line 876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2" name="AutoShape 877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3" name="Oval 878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4" name="Line 879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5" name="Line 880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2" name="Group 881"/>
          <p:cNvGrpSpPr>
            <a:grpSpLocks/>
          </p:cNvGrpSpPr>
          <p:nvPr/>
        </p:nvGrpSpPr>
        <p:grpSpPr bwMode="auto">
          <a:xfrm flipV="1">
            <a:off x="5867400" y="1477963"/>
            <a:ext cx="1450975" cy="412750"/>
            <a:chOff x="432" y="1728"/>
            <a:chExt cx="2688" cy="765"/>
          </a:xfrm>
        </p:grpSpPr>
        <p:sp>
          <p:nvSpPr>
            <p:cNvPr id="46496" name="AutoShape 882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7" name="AutoShape 883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8" name="AutoShape 884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9" name="AutoShape 885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0" name="AutoShape 886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1" name="AutoShape 887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2" name="Oval 888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3" name="Oval 889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4" name="AutoShape 890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5" name="AutoShape 891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6" name="AutoShape 892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7" name="AutoShape 893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8" name="AutoShape 894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9" name="AutoShape 895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0" name="Oval 896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1" name="AutoShape 897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2" name="AutoShape 898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3" name="AutoShape 899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4" name="AutoShape 900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5" name="AutoShape 901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6" name="AutoShape 902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7" name="Oval 903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8" name="Line 904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9" name="Line 905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0" name="Line 906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1" name="AutoShape 907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2" name="AutoShape 908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3" name="AutoShape 909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4" name="AutoShape 910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5" name="Oval 911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6" name="Line 912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7" name="AutoShape 913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8" name="Oval 914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9" name="Line 915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0" name="Line 916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4" name="Group 722"/>
          <p:cNvGrpSpPr>
            <a:grpSpLocks/>
          </p:cNvGrpSpPr>
          <p:nvPr/>
        </p:nvGrpSpPr>
        <p:grpSpPr bwMode="auto">
          <a:xfrm>
            <a:off x="-828675" y="5949950"/>
            <a:ext cx="7581900" cy="412750"/>
            <a:chOff x="243" y="2024"/>
            <a:chExt cx="4776" cy="260"/>
          </a:xfrm>
        </p:grpSpPr>
        <p:grpSp>
          <p:nvGrpSpPr>
            <p:cNvPr id="25" name="Group 542"/>
            <p:cNvGrpSpPr>
              <a:grpSpLocks/>
            </p:cNvGrpSpPr>
            <p:nvPr/>
          </p:nvGrpSpPr>
          <p:grpSpPr bwMode="auto">
            <a:xfrm flipV="1">
              <a:off x="243" y="2024"/>
              <a:ext cx="914" cy="260"/>
              <a:chOff x="432" y="1728"/>
              <a:chExt cx="2688" cy="765"/>
            </a:xfrm>
          </p:grpSpPr>
          <p:sp>
            <p:nvSpPr>
              <p:cNvPr id="46453" name="AutoShape 543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4" name="AutoShape 544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5" name="AutoShape 545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6" name="AutoShape 546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7" name="AutoShape 547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8" name="AutoShape 548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9" name="Oval 549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0" name="Oval 550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1" name="AutoShape 551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2" name="AutoShape 552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3" name="AutoShape 553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4" name="AutoShape 554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5" name="AutoShape 555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6" name="AutoShape 556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7" name="Oval 557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8" name="AutoShape 558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9" name="AutoShape 559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0" name="AutoShape 560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1" name="AutoShape 561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2" name="AutoShape 562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3" name="AutoShape 563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4" name="Oval 564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5" name="Line 565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6" name="Line 566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7" name="Line 567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8" name="AutoShape 568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9" name="AutoShape 569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0" name="AutoShape 570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1" name="AutoShape 571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2" name="Oval 572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3" name="Line 573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4" name="AutoShape 574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5" name="Oval 575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6" name="Line 576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7" name="Line 577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6" name="Group 578"/>
            <p:cNvGrpSpPr>
              <a:grpSpLocks/>
            </p:cNvGrpSpPr>
            <p:nvPr/>
          </p:nvGrpSpPr>
          <p:grpSpPr bwMode="auto">
            <a:xfrm flipV="1">
              <a:off x="1202" y="2024"/>
              <a:ext cx="914" cy="260"/>
              <a:chOff x="432" y="1728"/>
              <a:chExt cx="2688" cy="765"/>
            </a:xfrm>
          </p:grpSpPr>
          <p:sp>
            <p:nvSpPr>
              <p:cNvPr id="46418" name="AutoShape 579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9" name="AutoShape 580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0" name="AutoShape 581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1" name="AutoShape 582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2" name="AutoShape 583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3" name="AutoShape 584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4" name="Oval 585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5" name="Oval 586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6" name="AutoShape 587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7" name="AutoShape 588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8" name="AutoShape 589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9" name="AutoShape 590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0" name="AutoShape 591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1" name="AutoShape 592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2" name="Oval 593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3" name="AutoShape 594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4" name="AutoShape 595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5" name="AutoShape 596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6" name="AutoShape 597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7" name="AutoShape 598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8" name="AutoShape 599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9" name="Oval 600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0" name="Line 601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1" name="Line 602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2" name="Line 603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3" name="AutoShape 604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4" name="AutoShape 605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5" name="AutoShape 606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6" name="AutoShape 607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7" name="Oval 608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8" name="Line 609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9" name="AutoShape 610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0" name="Oval 611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1" name="Line 612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2" name="Line 613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7" name="Group 614"/>
            <p:cNvGrpSpPr>
              <a:grpSpLocks/>
            </p:cNvGrpSpPr>
            <p:nvPr/>
          </p:nvGrpSpPr>
          <p:grpSpPr bwMode="auto">
            <a:xfrm flipV="1">
              <a:off x="2155" y="2024"/>
              <a:ext cx="914" cy="260"/>
              <a:chOff x="432" y="1728"/>
              <a:chExt cx="2688" cy="765"/>
            </a:xfrm>
          </p:grpSpPr>
          <p:sp>
            <p:nvSpPr>
              <p:cNvPr id="46383" name="AutoShape 615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4" name="AutoShape 616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5" name="AutoShape 617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6" name="AutoShape 618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7" name="AutoShape 619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8" name="AutoShape 620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9" name="Oval 621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0" name="Oval 622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1" name="AutoShape 623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2" name="AutoShape 624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3" name="AutoShape 625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4" name="AutoShape 626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5" name="AutoShape 627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6" name="AutoShape 628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7" name="Oval 629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8" name="AutoShape 630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9" name="AutoShape 631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0" name="AutoShape 632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1" name="AutoShape 633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2" name="AutoShape 634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3" name="AutoShape 635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4" name="Oval 636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5" name="Line 637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6" name="Line 638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7" name="Line 639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8" name="AutoShape 640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9" name="AutoShape 641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0" name="AutoShape 642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1" name="AutoShape 643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2" name="Oval 644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3" name="Line 645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4" name="AutoShape 646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5" name="Oval 647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6" name="Line 648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7" name="Line 649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8" name="Group 650"/>
            <p:cNvGrpSpPr>
              <a:grpSpLocks/>
            </p:cNvGrpSpPr>
            <p:nvPr/>
          </p:nvGrpSpPr>
          <p:grpSpPr bwMode="auto">
            <a:xfrm flipV="1">
              <a:off x="3107" y="2024"/>
              <a:ext cx="914" cy="260"/>
              <a:chOff x="432" y="1728"/>
              <a:chExt cx="2688" cy="765"/>
            </a:xfrm>
          </p:grpSpPr>
          <p:sp>
            <p:nvSpPr>
              <p:cNvPr id="46348" name="AutoShape 651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9" name="AutoShape 652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0" name="AutoShape 653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1" name="AutoShape 654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2" name="AutoShape 655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3" name="AutoShape 656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4" name="Oval 657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5" name="Oval 658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6" name="AutoShape 659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7" name="AutoShape 660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8" name="AutoShape 661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9" name="AutoShape 662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0" name="AutoShape 663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1" name="AutoShape 664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2" name="Oval 665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3" name="AutoShape 666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4" name="AutoShape 667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5" name="AutoShape 668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6" name="AutoShape 669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7" name="AutoShape 670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8" name="AutoShape 671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9" name="Oval 672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0" name="Line 673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1" name="Line 674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2" name="Line 675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3" name="AutoShape 676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4" name="AutoShape 677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5" name="AutoShape 678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6" name="AutoShape 679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7" name="Oval 680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8" name="Line 681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9" name="AutoShape 682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0" name="Oval 683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1" name="Line 684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2" name="Line 685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9" name="Group 686"/>
            <p:cNvGrpSpPr>
              <a:grpSpLocks/>
            </p:cNvGrpSpPr>
            <p:nvPr/>
          </p:nvGrpSpPr>
          <p:grpSpPr bwMode="auto">
            <a:xfrm flipV="1">
              <a:off x="4105" y="2024"/>
              <a:ext cx="914" cy="260"/>
              <a:chOff x="432" y="1728"/>
              <a:chExt cx="2688" cy="765"/>
            </a:xfrm>
          </p:grpSpPr>
          <p:sp>
            <p:nvSpPr>
              <p:cNvPr id="46313" name="AutoShape 687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4" name="AutoShape 688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5" name="AutoShape 689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6" name="AutoShape 690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7" name="AutoShape 691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8" name="AutoShape 692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9" name="Oval 693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0" name="Oval 694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1" name="AutoShape 695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2" name="AutoShape 696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3" name="AutoShape 697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4" name="AutoShape 698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5" name="AutoShape 699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6" name="AutoShape 700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7" name="Oval 701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8" name="AutoShape 702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9" name="AutoShape 703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0" name="AutoShape 704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1" name="AutoShape 705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2" name="AutoShape 706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3" name="AutoShape 707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4" name="Oval 708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5" name="Line 709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6" name="Line 710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7" name="Line 711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8" name="AutoShape 712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9" name="AutoShape 713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0" name="AutoShape 714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1" name="AutoShape 715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2" name="Oval 716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3" name="Line 717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4" name="AutoShape 718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5" name="Oval 719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6" name="Line 720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7" name="Line 721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30" name="Group 922"/>
          <p:cNvGrpSpPr>
            <a:grpSpLocks/>
          </p:cNvGrpSpPr>
          <p:nvPr/>
        </p:nvGrpSpPr>
        <p:grpSpPr bwMode="auto">
          <a:xfrm flipV="1">
            <a:off x="6805613" y="5949950"/>
            <a:ext cx="1450975" cy="412750"/>
            <a:chOff x="432" y="1728"/>
            <a:chExt cx="2688" cy="765"/>
          </a:xfrm>
        </p:grpSpPr>
        <p:sp>
          <p:nvSpPr>
            <p:cNvPr id="46273" name="AutoShape 923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4" name="AutoShape 924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5" name="AutoShape 925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6" name="AutoShape 926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7" name="AutoShape 927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8" name="AutoShape 928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9" name="Oval 929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0" name="Oval 930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1" name="AutoShape 931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2" name="AutoShape 932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3" name="AutoShape 933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4" name="AutoShape 934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5" name="AutoShape 935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6" name="AutoShape 936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7" name="Oval 937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8" name="AutoShape 938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9" name="AutoShape 939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0" name="AutoShape 940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1" name="AutoShape 941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2" name="AutoShape 942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3" name="AutoShape 943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4" name="Oval 944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5" name="Line 945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6" name="Line 946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7" name="Line 947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8" name="AutoShape 948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9" name="AutoShape 949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0" name="AutoShape 950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1" name="AutoShape 951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2" name="Oval 952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3" name="Line 953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4" name="AutoShape 954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5" name="Oval 955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6" name="Line 956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7" name="Line 957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1" name="Group 959"/>
          <p:cNvGrpSpPr>
            <a:grpSpLocks/>
          </p:cNvGrpSpPr>
          <p:nvPr/>
        </p:nvGrpSpPr>
        <p:grpSpPr bwMode="auto">
          <a:xfrm flipV="1">
            <a:off x="538163" y="5084763"/>
            <a:ext cx="8281987" cy="1152525"/>
            <a:chOff x="203" y="436"/>
            <a:chExt cx="5217" cy="726"/>
          </a:xfrm>
        </p:grpSpPr>
        <p:grpSp>
          <p:nvGrpSpPr>
            <p:cNvPr id="46488" name="Group 960"/>
            <p:cNvGrpSpPr>
              <a:grpSpLocks/>
            </p:cNvGrpSpPr>
            <p:nvPr/>
          </p:nvGrpSpPr>
          <p:grpSpPr bwMode="auto">
            <a:xfrm>
              <a:off x="203" y="436"/>
              <a:ext cx="5217" cy="726"/>
              <a:chOff x="203" y="412"/>
              <a:chExt cx="5217" cy="726"/>
            </a:xfrm>
          </p:grpSpPr>
          <p:sp>
            <p:nvSpPr>
              <p:cNvPr id="46263" name="Line 961"/>
              <p:cNvSpPr>
                <a:spLocks noChangeShapeType="1"/>
              </p:cNvSpPr>
              <p:nvPr/>
            </p:nvSpPr>
            <p:spPr bwMode="auto">
              <a:xfrm>
                <a:off x="5103" y="412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264" name="Line 962"/>
              <p:cNvSpPr>
                <a:spLocks noChangeShapeType="1"/>
              </p:cNvSpPr>
              <p:nvPr/>
            </p:nvSpPr>
            <p:spPr bwMode="auto">
              <a:xfrm flipV="1">
                <a:off x="203" y="412"/>
                <a:ext cx="5217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262" name="Line 963"/>
            <p:cNvSpPr>
              <a:spLocks noChangeShapeType="1"/>
            </p:cNvSpPr>
            <p:nvPr/>
          </p:nvSpPr>
          <p:spPr bwMode="auto">
            <a:xfrm>
              <a:off x="203" y="116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492" name="Group 967"/>
          <p:cNvGrpSpPr>
            <a:grpSpLocks/>
          </p:cNvGrpSpPr>
          <p:nvPr/>
        </p:nvGrpSpPr>
        <p:grpSpPr bwMode="auto">
          <a:xfrm flipV="1">
            <a:off x="1547813" y="4706938"/>
            <a:ext cx="1450975" cy="412750"/>
            <a:chOff x="432" y="1728"/>
            <a:chExt cx="2688" cy="765"/>
          </a:xfrm>
        </p:grpSpPr>
        <p:sp>
          <p:nvSpPr>
            <p:cNvPr id="46226" name="AutoShape 96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7" name="AutoShape 96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8" name="AutoShape 97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9" name="AutoShape 97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0" name="AutoShape 97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1" name="AutoShape 97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2" name="Oval 97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3" name="Oval 97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4" name="AutoShape 97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5" name="AutoShape 97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6" name="AutoShape 97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7" name="AutoShape 97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8" name="AutoShape 98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9" name="AutoShape 98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0" name="Oval 98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1" name="AutoShape 98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2" name="AutoShape 98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3" name="AutoShape 98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4" name="AutoShape 98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5" name="AutoShape 98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6" name="AutoShape 98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7" name="Oval 98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8" name="Line 99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9" name="Line 99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0" name="Line 99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1" name="AutoShape 99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2" name="AutoShape 99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3" name="AutoShape 99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4" name="AutoShape 99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5" name="Oval 99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6" name="Line 99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7" name="AutoShape 99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8" name="Oval 100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9" name="Line 100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60" name="Line 100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493" name="Group 1003"/>
          <p:cNvGrpSpPr>
            <a:grpSpLocks/>
          </p:cNvGrpSpPr>
          <p:nvPr/>
        </p:nvGrpSpPr>
        <p:grpSpPr bwMode="auto">
          <a:xfrm flipV="1">
            <a:off x="3059113" y="4706938"/>
            <a:ext cx="1450975" cy="412750"/>
            <a:chOff x="432" y="1728"/>
            <a:chExt cx="2688" cy="765"/>
          </a:xfrm>
        </p:grpSpPr>
        <p:sp>
          <p:nvSpPr>
            <p:cNvPr id="46191" name="AutoShape 1004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2" name="AutoShape 1005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3" name="AutoShape 1006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4" name="AutoShape 1007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5" name="AutoShape 1008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6" name="AutoShape 1009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7" name="Oval 1010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8" name="Oval 1011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9" name="AutoShape 1012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0" name="AutoShape 1013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1" name="AutoShape 1014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2" name="AutoShape 1015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3" name="AutoShape 1016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4" name="AutoShape 1017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5" name="Oval 1018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6" name="AutoShape 1019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7" name="AutoShape 1020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8" name="AutoShape 1021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9" name="AutoShape 1022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0" name="AutoShape 1023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1" name="AutoShape 1024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2" name="Oval 1025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3" name="Line 1026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4" name="Line 1027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5" name="Line 1028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6" name="AutoShape 1029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7" name="AutoShape 1030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8" name="AutoShape 1031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9" name="AutoShape 1032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0" name="Oval 1033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1" name="Line 1034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2" name="AutoShape 1035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3" name="Oval 1036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4" name="Line 1037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5" name="Line 1038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706" name="Group 1041"/>
          <p:cNvGrpSpPr>
            <a:grpSpLocks/>
          </p:cNvGrpSpPr>
          <p:nvPr/>
        </p:nvGrpSpPr>
        <p:grpSpPr bwMode="auto">
          <a:xfrm flipV="1">
            <a:off x="4572000" y="4700588"/>
            <a:ext cx="1450975" cy="412750"/>
            <a:chOff x="432" y="1728"/>
            <a:chExt cx="2688" cy="765"/>
          </a:xfrm>
        </p:grpSpPr>
        <p:sp>
          <p:nvSpPr>
            <p:cNvPr id="46156" name="AutoShape 1042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7" name="AutoShape 1043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8" name="AutoShape 1044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9" name="AutoShape 1045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0" name="AutoShape 1046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1" name="AutoShape 1047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2" name="Oval 1048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3" name="Oval 1049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4" name="AutoShape 1050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5" name="AutoShape 1051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6" name="AutoShape 1052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7" name="AutoShape 1053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8" name="AutoShape 1054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9" name="AutoShape 1055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0" name="Oval 1056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1" name="AutoShape 1057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2" name="AutoShape 1058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3" name="AutoShape 1059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4" name="AutoShape 1060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5" name="AutoShape 1061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6" name="AutoShape 1062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7" name="Oval 1063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8" name="Line 1064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9" name="Line 1065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0" name="Line 1066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1" name="AutoShape 1067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2" name="AutoShape 1068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3" name="AutoShape 1069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4" name="AutoShape 1070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5" name="Oval 1071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6" name="Line 1072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7" name="AutoShape 1073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8" name="Oval 1074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9" name="Line 1075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0" name="Line 1076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080" name="Group 1077"/>
          <p:cNvGrpSpPr>
            <a:grpSpLocks/>
          </p:cNvGrpSpPr>
          <p:nvPr/>
        </p:nvGrpSpPr>
        <p:grpSpPr bwMode="auto">
          <a:xfrm flipV="1">
            <a:off x="6083300" y="4700588"/>
            <a:ext cx="1450975" cy="412750"/>
            <a:chOff x="432" y="1728"/>
            <a:chExt cx="2688" cy="765"/>
          </a:xfrm>
        </p:grpSpPr>
        <p:sp>
          <p:nvSpPr>
            <p:cNvPr id="46121" name="AutoShape 107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2" name="AutoShape 107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3" name="AutoShape 108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4" name="AutoShape 108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5" name="AutoShape 108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6" name="AutoShape 108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7" name="Oval 108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8" name="Oval 108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9" name="AutoShape 108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0" name="AutoShape 108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1" name="AutoShape 108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2" name="AutoShape 108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3" name="AutoShape 109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4" name="AutoShape 109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5" name="Oval 109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6" name="AutoShape 109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7" name="AutoShape 109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8" name="AutoShape 109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9" name="AutoShape 109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0" name="AutoShape 109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1" name="AutoShape 109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2" name="Oval 109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3" name="Line 110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4" name="Line 110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5" name="Line 110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6" name="AutoShape 110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7" name="AutoShape 110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8" name="AutoShape 110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9" name="AutoShape 110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0" name="Oval 110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1" name="Line 110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2" name="AutoShape 110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3" name="Oval 111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4" name="Line 111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5" name="Line 111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081" name="Group 1128"/>
          <p:cNvGrpSpPr>
            <a:grpSpLocks/>
          </p:cNvGrpSpPr>
          <p:nvPr/>
        </p:nvGrpSpPr>
        <p:grpSpPr bwMode="auto">
          <a:xfrm>
            <a:off x="4845061" y="3573016"/>
            <a:ext cx="3325820" cy="1012825"/>
            <a:chOff x="3052" y="2337"/>
            <a:chExt cx="2095" cy="638"/>
          </a:xfrm>
        </p:grpSpPr>
        <p:sp>
          <p:nvSpPr>
            <p:cNvPr id="46111" name="Text Box 1126"/>
            <p:cNvSpPr txBox="1">
              <a:spLocks noChangeArrowheads="1"/>
            </p:cNvSpPr>
            <p:nvPr/>
          </p:nvSpPr>
          <p:spPr bwMode="auto">
            <a:xfrm>
              <a:off x="3061" y="2568"/>
              <a:ext cx="18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They could be the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ultimate 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“sexual reproducer” !?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12" name="Text Box 1127"/>
            <p:cNvSpPr txBox="1">
              <a:spLocks noChangeArrowheads="1"/>
            </p:cNvSpPr>
            <p:nvPr/>
          </p:nvSpPr>
          <p:spPr bwMode="auto">
            <a:xfrm>
              <a:off x="3052" y="2337"/>
              <a:ext cx="20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Rejuvenation by self-cloning ! !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892" name="Text Box 131"/>
          <p:cNvSpPr txBox="1">
            <a:spLocks noChangeArrowheads="1"/>
          </p:cNvSpPr>
          <p:nvPr/>
        </p:nvSpPr>
        <p:spPr bwMode="auto">
          <a:xfrm>
            <a:off x="2051720" y="90872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3" name="Text Box 131"/>
          <p:cNvSpPr txBox="1">
            <a:spLocks noChangeArrowheads="1"/>
          </p:cNvSpPr>
          <p:nvPr/>
        </p:nvSpPr>
        <p:spPr bwMode="auto">
          <a:xfrm>
            <a:off x="3563888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4" name="Text Box 131"/>
          <p:cNvSpPr txBox="1">
            <a:spLocks noChangeArrowheads="1"/>
          </p:cNvSpPr>
          <p:nvPr/>
        </p:nvSpPr>
        <p:spPr bwMode="auto">
          <a:xfrm>
            <a:off x="5148064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5" name="Text Box 131"/>
          <p:cNvSpPr txBox="1">
            <a:spLocks noChangeArrowheads="1"/>
          </p:cNvSpPr>
          <p:nvPr/>
        </p:nvSpPr>
        <p:spPr bwMode="auto">
          <a:xfrm>
            <a:off x="6804248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6" name="Text Box 131"/>
          <p:cNvSpPr txBox="1">
            <a:spLocks noChangeArrowheads="1"/>
          </p:cNvSpPr>
          <p:nvPr/>
        </p:nvSpPr>
        <p:spPr bwMode="auto">
          <a:xfrm>
            <a:off x="1331640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7" name="Text Box 131"/>
          <p:cNvSpPr txBox="1">
            <a:spLocks noChangeArrowheads="1"/>
          </p:cNvSpPr>
          <p:nvPr/>
        </p:nvSpPr>
        <p:spPr bwMode="auto">
          <a:xfrm>
            <a:off x="2843808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8" name="Text Box 131"/>
          <p:cNvSpPr txBox="1">
            <a:spLocks noChangeArrowheads="1"/>
          </p:cNvSpPr>
          <p:nvPr/>
        </p:nvSpPr>
        <p:spPr bwMode="auto">
          <a:xfrm>
            <a:off x="4427984" y="191683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9" name="Text Box 131"/>
          <p:cNvSpPr txBox="1">
            <a:spLocks noChangeArrowheads="1"/>
          </p:cNvSpPr>
          <p:nvPr/>
        </p:nvSpPr>
        <p:spPr bwMode="auto">
          <a:xfrm>
            <a:off x="6084168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0" name="Text Box 131"/>
          <p:cNvSpPr txBox="1">
            <a:spLocks noChangeArrowheads="1"/>
          </p:cNvSpPr>
          <p:nvPr/>
        </p:nvSpPr>
        <p:spPr bwMode="auto">
          <a:xfrm>
            <a:off x="1619672" y="5301208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" name="Text Box 131"/>
          <p:cNvSpPr txBox="1">
            <a:spLocks noChangeArrowheads="1"/>
          </p:cNvSpPr>
          <p:nvPr/>
        </p:nvSpPr>
        <p:spPr bwMode="auto">
          <a:xfrm>
            <a:off x="3275856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2" name="Text Box 131"/>
          <p:cNvSpPr txBox="1">
            <a:spLocks noChangeArrowheads="1"/>
          </p:cNvSpPr>
          <p:nvPr/>
        </p:nvSpPr>
        <p:spPr bwMode="auto">
          <a:xfrm>
            <a:off x="4716016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3" name="Text Box 131"/>
          <p:cNvSpPr txBox="1">
            <a:spLocks noChangeArrowheads="1"/>
          </p:cNvSpPr>
          <p:nvPr/>
        </p:nvSpPr>
        <p:spPr bwMode="auto">
          <a:xfrm>
            <a:off x="6228184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4" name="Text Box 131"/>
          <p:cNvSpPr txBox="1">
            <a:spLocks noChangeArrowheads="1"/>
          </p:cNvSpPr>
          <p:nvPr/>
        </p:nvSpPr>
        <p:spPr bwMode="auto">
          <a:xfrm>
            <a:off x="755576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5" name="Text Box 131"/>
          <p:cNvSpPr txBox="1">
            <a:spLocks noChangeArrowheads="1"/>
          </p:cNvSpPr>
          <p:nvPr/>
        </p:nvSpPr>
        <p:spPr bwMode="auto">
          <a:xfrm>
            <a:off x="2267744" y="6581001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6" name="Text Box 131"/>
          <p:cNvSpPr txBox="1">
            <a:spLocks noChangeArrowheads="1"/>
          </p:cNvSpPr>
          <p:nvPr/>
        </p:nvSpPr>
        <p:spPr bwMode="auto">
          <a:xfrm>
            <a:off x="3779912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7" name="Text Box 131"/>
          <p:cNvSpPr txBox="1">
            <a:spLocks noChangeArrowheads="1"/>
          </p:cNvSpPr>
          <p:nvPr/>
        </p:nvSpPr>
        <p:spPr bwMode="auto">
          <a:xfrm>
            <a:off x="5364088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8" name="Text Box 131"/>
          <p:cNvSpPr txBox="1">
            <a:spLocks noChangeArrowheads="1"/>
          </p:cNvSpPr>
          <p:nvPr/>
        </p:nvSpPr>
        <p:spPr bwMode="auto">
          <a:xfrm>
            <a:off x="7020272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9" name="Text Box 131"/>
          <p:cNvSpPr txBox="1">
            <a:spLocks noChangeArrowheads="1"/>
          </p:cNvSpPr>
          <p:nvPr/>
        </p:nvSpPr>
        <p:spPr bwMode="auto">
          <a:xfrm>
            <a:off x="-828600" y="6381328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0" name="Text Box 131"/>
          <p:cNvSpPr txBox="1">
            <a:spLocks noChangeArrowheads="1"/>
          </p:cNvSpPr>
          <p:nvPr/>
        </p:nvSpPr>
        <p:spPr bwMode="auto">
          <a:xfrm>
            <a:off x="5364088" y="2924944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1" name="Text Box 131"/>
          <p:cNvSpPr txBox="1">
            <a:spLocks noChangeArrowheads="1"/>
          </p:cNvSpPr>
          <p:nvPr/>
        </p:nvSpPr>
        <p:spPr bwMode="auto">
          <a:xfrm>
            <a:off x="7020272" y="2996952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2" name="Text Box 131"/>
          <p:cNvSpPr txBox="1">
            <a:spLocks noChangeArrowheads="1"/>
          </p:cNvSpPr>
          <p:nvPr/>
        </p:nvSpPr>
        <p:spPr bwMode="auto">
          <a:xfrm>
            <a:off x="8748464" y="2924944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886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804019" y="2489932"/>
            <a:ext cx="955676" cy="946150"/>
            <a:chOff x="1292" y="1570"/>
            <a:chExt cx="602" cy="596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Sperm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519" y="1570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Egg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1238250" cy="2959100"/>
            <a:chOff x="158" y="1071"/>
            <a:chExt cx="780" cy="1864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雌 </a:t>
              </a:r>
              <a:r>
                <a:rPr lang="en-US" altLang="ja-JP">
                  <a:solidFill>
                    <a:srgbClr val="000000"/>
                  </a:solidFill>
                </a:rPr>
                <a:t>Female</a:t>
              </a: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雄 </a:t>
              </a:r>
              <a:r>
                <a:rPr lang="en-US" altLang="ja-JP">
                  <a:solidFill>
                    <a:srgbClr val="000000"/>
                  </a:solidFill>
                </a:rPr>
                <a:t>Male</a:t>
              </a: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539552" y="1340768"/>
            <a:ext cx="3600400" cy="72008"/>
            <a:chOff x="539552" y="1340768"/>
            <a:chExt cx="3600400" cy="72008"/>
          </a:xfrm>
        </p:grpSpPr>
        <p:sp>
          <p:nvSpPr>
            <p:cNvPr id="130" name="円/楕円 129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5693064" y="3140968"/>
            <a:ext cx="3600400" cy="72008"/>
            <a:chOff x="539552" y="1340768"/>
            <a:chExt cx="3600400" cy="72008"/>
          </a:xfrm>
        </p:grpSpPr>
        <p:sp>
          <p:nvSpPr>
            <p:cNvPr id="141" name="円/楕円 140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467544" y="5013176"/>
            <a:ext cx="3600400" cy="72008"/>
            <a:chOff x="539552" y="1340768"/>
            <a:chExt cx="3600400" cy="72008"/>
          </a:xfrm>
          <a:solidFill>
            <a:srgbClr val="FFFF00"/>
          </a:solidFill>
        </p:grpSpPr>
        <p:sp>
          <p:nvSpPr>
            <p:cNvPr id="148" name="円/楕円 147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" name="円/楕円 153"/>
          <p:cNvSpPr/>
          <p:nvPr/>
        </p:nvSpPr>
        <p:spPr>
          <a:xfrm>
            <a:off x="3347864" y="3573016"/>
            <a:ext cx="127248" cy="1272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3347864" y="2708920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3500264" y="2861320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131840" y="2636912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58" name="円/楕円 157"/>
          <p:cNvSpPr/>
          <p:nvPr/>
        </p:nvSpPr>
        <p:spPr>
          <a:xfrm>
            <a:off x="3635896" y="2564904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427984" y="3789040"/>
            <a:ext cx="452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Male mitochondria are destroyed in egg cytoplasm and digested.</a:t>
            </a:r>
            <a:endParaRPr kumimoji="1" lang="ja-JP" altLang="en-US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004048" y="1268760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Only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female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mitochondria are inherited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to the offspring.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93561" y="4984606"/>
            <a:ext cx="342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can trace the female linage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By</a:t>
            </a:r>
            <a:r>
              <a:rPr lang="en-US" altLang="ja-JP" dirty="0" smtClean="0">
                <a:solidFill>
                  <a:srgbClr val="FF0000"/>
                </a:solidFill>
              </a:rPr>
              <a:t> mitochondrial DNA diversity.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319326" y="895392"/>
            <a:ext cx="3251211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Question</a:t>
            </a:r>
          </a:p>
          <a:p>
            <a:r>
              <a:rPr lang="en-US" altLang="ja-JP" sz="2400" dirty="0"/>
              <a:t>How meiosis evolved</a:t>
            </a:r>
            <a:r>
              <a:rPr lang="en-US" altLang="ja-JP" sz="2400" dirty="0" smtClean="0"/>
              <a:t>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50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A hypothesis for the origin of sexual reproduction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1065510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The ancestral cells were haploid (</a:t>
            </a:r>
            <a:r>
              <a:rPr lang="en-US" altLang="ja-JP" dirty="0" smtClean="0">
                <a:solidFill>
                  <a:srgbClr val="000000"/>
                </a:solidFill>
                <a:latin typeface="Monotype Corsiva" pitchFamily="66" charset="0"/>
                <a:cs typeface="Andalus" pitchFamily="18" charset="-78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</a:rPr>
              <a:t>).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56956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Strong UV on the ancient earth severely damaged genome DNA of the ancestral cell and the machinery to repair the damage DNA evolved.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361654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Two haploid cells fused to be a diploid cell transiently and perform gene exchange between DNA strands .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683568" y="2661593"/>
            <a:ext cx="3960440" cy="933489"/>
            <a:chOff x="683568" y="2504803"/>
            <a:chExt cx="3960440" cy="933489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683568" y="2504803"/>
              <a:ext cx="39604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2915816" y="2504803"/>
              <a:ext cx="720080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475656" y="3068960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start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of “fertilization”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11560" y="2661593"/>
            <a:ext cx="8131393" cy="861481"/>
            <a:chOff x="611560" y="2852936"/>
            <a:chExt cx="8131393" cy="861481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6156176" y="2852936"/>
              <a:ext cx="24482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1560" y="314096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6660232" y="2852936"/>
              <a:ext cx="216024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4788024" y="3345085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start of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“genomic recombination”</a:t>
              </a:r>
              <a:endParaRPr lang="ja-JP" alt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8976" y="3657798"/>
            <a:ext cx="618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After DNA repair was completed, the cells back to haploid.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157368" y="3976894"/>
            <a:ext cx="3516878" cy="830417"/>
            <a:chOff x="4211960" y="4048035"/>
            <a:chExt cx="3516878" cy="830417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4211960" y="4048035"/>
              <a:ext cx="25202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220072" y="4077072"/>
              <a:ext cx="432048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364088" y="4509120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start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of “meiosis”</a:t>
              </a:r>
              <a:endParaRPr lang="ja-JP" alt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343441" y="78938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Is there anyone who disagrees?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691680" y="1340768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758733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190781" y="260648"/>
            <a:ext cx="1321837" cy="1656184"/>
            <a:chOff x="3923928" y="332656"/>
            <a:chExt cx="1321837" cy="1656184"/>
          </a:xfrm>
        </p:grpSpPr>
        <p:sp>
          <p:nvSpPr>
            <p:cNvPr id="7" name="稲妻 6"/>
            <p:cNvSpPr/>
            <p:nvPr/>
          </p:nvSpPr>
          <p:spPr>
            <a:xfrm flipH="1">
              <a:off x="3923928" y="836712"/>
              <a:ext cx="720080" cy="1152128"/>
            </a:xfrm>
            <a:prstGeom prst="lightningBol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923928" y="332656"/>
              <a:ext cx="1321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Ultra-Violet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043608" y="76470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Ancestral cell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686725" y="1700808"/>
            <a:ext cx="420308" cy="1224136"/>
            <a:chOff x="2686725" y="1700808"/>
            <a:chExt cx="420308" cy="122413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686725" y="1700808"/>
              <a:ext cx="420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FF0000"/>
                  </a:solidFill>
                </a:rPr>
                <a:t>Ｘ</a:t>
              </a:r>
              <a:endParaRPr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686725" y="2401724"/>
              <a:ext cx="420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FF0000"/>
                  </a:solidFill>
                </a:rPr>
                <a:t>Ｘ</a:t>
              </a:r>
              <a:endParaRPr lang="ja-JP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691680" y="4221088"/>
            <a:ext cx="5400600" cy="2088232"/>
            <a:chOff x="1691680" y="4221088"/>
            <a:chExt cx="5400600" cy="2088232"/>
          </a:xfrm>
        </p:grpSpPr>
        <p:sp>
          <p:nvSpPr>
            <p:cNvPr id="29" name="角丸四角形 28"/>
            <p:cNvSpPr/>
            <p:nvPr/>
          </p:nvSpPr>
          <p:spPr>
            <a:xfrm>
              <a:off x="1691680" y="4221088"/>
              <a:ext cx="5400600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4007676" y="4581128"/>
              <a:ext cx="420308" cy="1224136"/>
              <a:chOff x="2686725" y="1700808"/>
              <a:chExt cx="420308" cy="1224136"/>
            </a:xfrm>
          </p:grpSpPr>
          <p:sp>
            <p:nvSpPr>
              <p:cNvPr id="31" name="角丸四角形 30"/>
              <p:cNvSpPr/>
              <p:nvPr/>
            </p:nvSpPr>
            <p:spPr>
              <a:xfrm>
                <a:off x="2758733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2686725" y="1700808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686725" y="240172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4399848" y="4393240"/>
              <a:ext cx="420308" cy="1268008"/>
              <a:chOff x="5724128" y="1484784"/>
              <a:chExt cx="420308" cy="1268008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5868144" y="1672672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724128" y="148478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539552" y="2852936"/>
            <a:ext cx="2100695" cy="585356"/>
            <a:chOff x="539552" y="2852936"/>
            <a:chExt cx="2100695" cy="585356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539552" y="3068960"/>
              <a:ext cx="1556901" cy="369332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DNA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damage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直線矢印コネクタ 57"/>
            <p:cNvCxnSpPr>
              <a:stCxn id="56" idx="3"/>
            </p:cNvCxnSpPr>
            <p:nvPr/>
          </p:nvCxnSpPr>
          <p:spPr>
            <a:xfrm flipV="1">
              <a:off x="2096453" y="2852936"/>
              <a:ext cx="543794" cy="4006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770620" y="764704"/>
            <a:ext cx="3904918" cy="2637828"/>
            <a:chOff x="4770620" y="764704"/>
            <a:chExt cx="3904918" cy="263782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770620" y="1314300"/>
              <a:ext cx="2448272" cy="2088232"/>
              <a:chOff x="4770620" y="1314300"/>
              <a:chExt cx="2448272" cy="2088232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5868144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724128" y="148478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4770620" y="1314300"/>
                <a:ext cx="2448272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テキスト ボックス 60"/>
            <p:cNvSpPr txBox="1"/>
            <p:nvPr/>
          </p:nvSpPr>
          <p:spPr>
            <a:xfrm>
              <a:off x="6272316" y="764704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Another ancestral cell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4067944" y="3573016"/>
            <a:ext cx="4084087" cy="432048"/>
            <a:chOff x="4067944" y="3573016"/>
            <a:chExt cx="4084087" cy="432048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4067944" y="3573016"/>
              <a:ext cx="864096" cy="432048"/>
              <a:chOff x="4067944" y="3573016"/>
              <a:chExt cx="864096" cy="432048"/>
            </a:xfrm>
          </p:grpSpPr>
          <p:cxnSp>
            <p:nvCxnSpPr>
              <p:cNvPr id="51" name="直線矢印コネクタ 50"/>
              <p:cNvCxnSpPr/>
              <p:nvPr/>
            </p:nvCxnSpPr>
            <p:spPr>
              <a:xfrm flipH="1">
                <a:off x="4572000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>
                <a:off x="4067944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5364088" y="3573016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Be a diploid cell by fusion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1979712" y="4659486"/>
            <a:ext cx="6340325" cy="1515110"/>
            <a:chOff x="1979712" y="4659486"/>
            <a:chExt cx="6340325" cy="1515110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4186560" y="4659486"/>
              <a:ext cx="461640" cy="891654"/>
              <a:chOff x="4186560" y="4659486"/>
              <a:chExt cx="461640" cy="891654"/>
            </a:xfrm>
          </p:grpSpPr>
          <p:cxnSp>
            <p:nvCxnSpPr>
              <p:cNvPr id="66" name="直線矢印コネクタ 65"/>
              <p:cNvCxnSpPr/>
              <p:nvPr/>
            </p:nvCxnSpPr>
            <p:spPr>
              <a:xfrm>
                <a:off x="4186560" y="4659486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/>
              <p:nvPr/>
            </p:nvCxnSpPr>
            <p:spPr>
              <a:xfrm flipH="1">
                <a:off x="4269110" y="4856460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/>
              <p:cNvCxnSpPr/>
              <p:nvPr/>
            </p:nvCxnSpPr>
            <p:spPr>
              <a:xfrm flipH="1">
                <a:off x="4288160" y="5551140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テキスト ボックス 68"/>
            <p:cNvSpPr txBox="1"/>
            <p:nvPr/>
          </p:nvSpPr>
          <p:spPr>
            <a:xfrm>
              <a:off x="1979712" y="5805264"/>
              <a:ext cx="6340325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To repair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genome,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exchange DNA by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genetic recombination.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4543864" y="1431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Less Oxygen, </a:t>
            </a:r>
            <a:r>
              <a:rPr lang="en-US" altLang="ja-JP" dirty="0" err="1" smtClean="0"/>
              <a:t>Ozon</a:t>
            </a:r>
            <a:r>
              <a:rPr lang="en-US" altLang="ja-JP" dirty="0" smtClean="0"/>
              <a:t> in the air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36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691680" y="4221088"/>
            <a:ext cx="5400600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7536728" y="4149080"/>
            <a:ext cx="1435194" cy="1224136"/>
            <a:chOff x="7536728" y="4149080"/>
            <a:chExt cx="1435194" cy="1224136"/>
          </a:xfrm>
        </p:grpSpPr>
        <p:sp>
          <p:nvSpPr>
            <p:cNvPr id="37" name="角丸四角形 36"/>
            <p:cNvSpPr/>
            <p:nvPr/>
          </p:nvSpPr>
          <p:spPr>
            <a:xfrm>
              <a:off x="7536728" y="4149080"/>
              <a:ext cx="1435194" cy="12241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グループ化 37"/>
            <p:cNvGrpSpPr/>
            <p:nvPr/>
          </p:nvGrpSpPr>
          <p:grpSpPr>
            <a:xfrm>
              <a:off x="7956376" y="4293096"/>
              <a:ext cx="380159" cy="919496"/>
              <a:chOff x="6372205" y="4437110"/>
              <a:chExt cx="633598" cy="1532493"/>
            </a:xfrm>
          </p:grpSpPr>
          <p:grpSp>
            <p:nvGrpSpPr>
              <p:cNvPr id="13" name="グループ化 27"/>
              <p:cNvGrpSpPr/>
              <p:nvPr/>
            </p:nvGrpSpPr>
            <p:grpSpPr>
              <a:xfrm>
                <a:off x="6444213" y="4653134"/>
                <a:ext cx="561590" cy="1316469"/>
                <a:chOff x="2686730" y="1700806"/>
                <a:chExt cx="561590" cy="1316469"/>
              </a:xfrm>
            </p:grpSpPr>
            <p:sp>
              <p:nvSpPr>
                <p:cNvPr id="41" name="角丸四角形 40"/>
                <p:cNvSpPr/>
                <p:nvPr/>
              </p:nvSpPr>
              <p:spPr>
                <a:xfrm>
                  <a:off x="2758733" y="1700808"/>
                  <a:ext cx="216024" cy="108012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686730" y="1700806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686733" y="2401722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0" name="テキスト ボックス 39"/>
              <p:cNvSpPr txBox="1"/>
              <p:nvPr/>
            </p:nvSpPr>
            <p:spPr>
              <a:xfrm>
                <a:off x="6372205" y="4437110"/>
                <a:ext cx="56158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グループ化 43"/>
            <p:cNvGrpSpPr/>
            <p:nvPr/>
          </p:nvGrpSpPr>
          <p:grpSpPr>
            <a:xfrm>
              <a:off x="8224289" y="4293096"/>
              <a:ext cx="380159" cy="919496"/>
              <a:chOff x="6372205" y="4437110"/>
              <a:chExt cx="633598" cy="1532493"/>
            </a:xfrm>
          </p:grpSpPr>
          <p:grpSp>
            <p:nvGrpSpPr>
              <p:cNvPr id="18" name="グループ化 27"/>
              <p:cNvGrpSpPr/>
              <p:nvPr/>
            </p:nvGrpSpPr>
            <p:grpSpPr>
              <a:xfrm>
                <a:off x="6444213" y="4653134"/>
                <a:ext cx="561590" cy="1316469"/>
                <a:chOff x="2686730" y="1700806"/>
                <a:chExt cx="561590" cy="1316469"/>
              </a:xfrm>
            </p:grpSpPr>
            <p:sp>
              <p:nvSpPr>
                <p:cNvPr id="47" name="角丸四角形 46"/>
                <p:cNvSpPr/>
                <p:nvPr/>
              </p:nvSpPr>
              <p:spPr>
                <a:xfrm>
                  <a:off x="2758733" y="1700808"/>
                  <a:ext cx="216024" cy="108012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2686730" y="1700806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2686733" y="2401722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テキスト ボックス 45"/>
              <p:cNvSpPr txBox="1"/>
              <p:nvPr/>
            </p:nvSpPr>
            <p:spPr>
              <a:xfrm>
                <a:off x="6372205" y="4437110"/>
                <a:ext cx="56158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5" name="グループ化 44"/>
          <p:cNvGrpSpPr/>
          <p:nvPr/>
        </p:nvGrpSpPr>
        <p:grpSpPr>
          <a:xfrm>
            <a:off x="7443936" y="3789040"/>
            <a:ext cx="1520552" cy="2088232"/>
            <a:chOff x="7443936" y="3789040"/>
            <a:chExt cx="1520552" cy="2088232"/>
          </a:xfrm>
        </p:grpSpPr>
        <p:cxnSp>
          <p:nvCxnSpPr>
            <p:cNvPr id="39" name="直線コネクタ 38"/>
            <p:cNvCxnSpPr/>
            <p:nvPr/>
          </p:nvCxnSpPr>
          <p:spPr>
            <a:xfrm flipH="1">
              <a:off x="7443936" y="3789040"/>
              <a:ext cx="1368152" cy="2088232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7596336" y="3789040"/>
              <a:ext cx="1368152" cy="2088232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角丸四角形 61"/>
          <p:cNvSpPr/>
          <p:nvPr/>
        </p:nvSpPr>
        <p:spPr>
          <a:xfrm>
            <a:off x="4079684" y="458112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543864" y="458112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3995936" y="3573016"/>
            <a:ext cx="3173581" cy="441340"/>
            <a:chOff x="3995936" y="3573016"/>
            <a:chExt cx="3173581" cy="441340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3995936" y="3573016"/>
              <a:ext cx="864096" cy="432048"/>
              <a:chOff x="3851920" y="3573016"/>
              <a:chExt cx="864096" cy="432048"/>
            </a:xfrm>
          </p:grpSpPr>
          <p:cxnSp>
            <p:nvCxnSpPr>
              <p:cNvPr id="57" name="直線矢印コネクタ 56"/>
              <p:cNvCxnSpPr/>
              <p:nvPr/>
            </p:nvCxnSpPr>
            <p:spPr>
              <a:xfrm flipH="1" flipV="1">
                <a:off x="3851920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flipV="1">
                <a:off x="4355976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テキスト ボックス 63"/>
            <p:cNvSpPr txBox="1"/>
            <p:nvPr/>
          </p:nvSpPr>
          <p:spPr>
            <a:xfrm>
              <a:off x="5292080" y="364502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Back to haploids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角丸四角形 68"/>
          <p:cNvSpPr/>
          <p:nvPr/>
        </p:nvSpPr>
        <p:spPr>
          <a:xfrm>
            <a:off x="1691680" y="1340768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5868144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4770620" y="1314300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2771800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87824" y="548680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DNA repair completed</a:t>
            </a:r>
            <a:r>
              <a:rPr lang="ja-JP" altLang="en-US" dirty="0" smtClean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 ＼（＾〇＾）</a:t>
            </a:r>
            <a:r>
              <a:rPr lang="ja-JP" alt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／</a:t>
            </a: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43507" y="558924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Unfortunate cell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 would dye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82755" y="6386786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But, it is OK, since life can proliferate.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4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/>
          <p:cNvGrpSpPr/>
          <p:nvPr/>
        </p:nvGrpSpPr>
        <p:grpSpPr>
          <a:xfrm>
            <a:off x="2573660" y="899428"/>
            <a:ext cx="1381802" cy="1178596"/>
            <a:chOff x="1691680" y="1340768"/>
            <a:chExt cx="2448272" cy="2088232"/>
          </a:xfrm>
        </p:grpSpPr>
        <p:sp>
          <p:nvSpPr>
            <p:cNvPr id="3" name="角丸四角形 2"/>
            <p:cNvSpPr/>
            <p:nvPr/>
          </p:nvSpPr>
          <p:spPr>
            <a:xfrm>
              <a:off x="2758733" y="1700808"/>
              <a:ext cx="2160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1691680" y="1340768"/>
              <a:ext cx="2448272" cy="2088232"/>
              <a:chOff x="1691680" y="1340768"/>
              <a:chExt cx="2448272" cy="2088232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691680" y="1340768"/>
                <a:ext cx="2448272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2686725" y="1700808"/>
                <a:ext cx="565767" cy="1300763"/>
                <a:chOff x="2686725" y="1700808"/>
                <a:chExt cx="565767" cy="1300763"/>
              </a:xfrm>
            </p:grpSpPr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686725" y="1700808"/>
                  <a:ext cx="565767" cy="59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686725" y="2401723"/>
                  <a:ext cx="565767" cy="59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 smtClean="0">
                      <a:solidFill>
                        <a:srgbClr val="FF0000"/>
                      </a:solidFill>
                    </a:rPr>
                    <a:t>Ｘ</a:t>
                  </a:r>
                  <a:endParaRPr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24" name="グループ化 26"/>
          <p:cNvGrpSpPr/>
          <p:nvPr/>
        </p:nvGrpSpPr>
        <p:grpSpPr>
          <a:xfrm>
            <a:off x="4373859" y="899428"/>
            <a:ext cx="1381802" cy="1178596"/>
            <a:chOff x="4770620" y="1314300"/>
            <a:chExt cx="2448272" cy="2088232"/>
          </a:xfrm>
        </p:grpSpPr>
        <p:sp>
          <p:nvSpPr>
            <p:cNvPr id="26" name="角丸四角形 25"/>
            <p:cNvSpPr/>
            <p:nvPr/>
          </p:nvSpPr>
          <p:spPr>
            <a:xfrm>
              <a:off x="5868144" y="1700808"/>
              <a:ext cx="2160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テキスト ボックス 14"/>
            <p:cNvSpPr txBox="1"/>
            <p:nvPr/>
          </p:nvSpPr>
          <p:spPr>
            <a:xfrm>
              <a:off x="5724128" y="1484784"/>
              <a:ext cx="565767" cy="599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FF0000"/>
                  </a:solidFill>
                </a:rPr>
                <a:t>Ｘ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4770620" y="1314300"/>
              <a:ext cx="2448272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グループ化 52"/>
          <p:cNvGrpSpPr/>
          <p:nvPr/>
        </p:nvGrpSpPr>
        <p:grpSpPr>
          <a:xfrm>
            <a:off x="3707904" y="2267580"/>
            <a:ext cx="864096" cy="432048"/>
            <a:chOff x="4067944" y="3573016"/>
            <a:chExt cx="864096" cy="432048"/>
          </a:xfrm>
        </p:grpSpPr>
        <p:cxnSp>
          <p:nvCxnSpPr>
            <p:cNvPr id="32" name="直線矢印コネクタ 31"/>
            <p:cNvCxnSpPr/>
            <p:nvPr/>
          </p:nvCxnSpPr>
          <p:spPr>
            <a:xfrm flipH="1">
              <a:off x="4572000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067944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1493539" y="226758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Fuse to 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581176" y="2837294"/>
            <a:ext cx="3142952" cy="1215275"/>
            <a:chOff x="1691680" y="4221088"/>
            <a:chExt cx="5400600" cy="2088232"/>
          </a:xfrm>
        </p:grpSpPr>
        <p:sp>
          <p:nvSpPr>
            <p:cNvPr id="12" name="角丸四角形 11"/>
            <p:cNvSpPr/>
            <p:nvPr/>
          </p:nvSpPr>
          <p:spPr>
            <a:xfrm>
              <a:off x="1691680" y="4221088"/>
              <a:ext cx="5400600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13" name="グループ化 29"/>
            <p:cNvGrpSpPr/>
            <p:nvPr/>
          </p:nvGrpSpPr>
          <p:grpSpPr>
            <a:xfrm>
              <a:off x="4007676" y="4581128"/>
              <a:ext cx="521146" cy="1229775"/>
              <a:chOff x="2686725" y="1700808"/>
              <a:chExt cx="521146" cy="1229775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2758733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686725" y="1700808"/>
                <a:ext cx="521146" cy="52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686725" y="2401724"/>
                <a:ext cx="521146" cy="52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グループ化 33"/>
            <p:cNvGrpSpPr/>
            <p:nvPr/>
          </p:nvGrpSpPr>
          <p:grpSpPr>
            <a:xfrm>
              <a:off x="4399848" y="4393240"/>
              <a:ext cx="521146" cy="1268008"/>
              <a:chOff x="5724128" y="1484784"/>
              <a:chExt cx="521146" cy="1268008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5868144" y="1672672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724128" y="1484784"/>
                <a:ext cx="521146" cy="52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>
                    <a:solidFill>
                      <a:srgbClr val="FF0000"/>
                    </a:solidFill>
                  </a:rPr>
                  <a:t>Ｘ</a:t>
                </a:r>
                <a:endParaRPr lang="ja-JP" alt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37" name="直線矢印コネクタ 36"/>
          <p:cNvCxnSpPr/>
          <p:nvPr/>
        </p:nvCxnSpPr>
        <p:spPr>
          <a:xfrm>
            <a:off x="4033105" y="3092426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4081146" y="3207058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4092233" y="3611336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191737" y="3082622"/>
            <a:ext cx="24416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DNA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repair by 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genetic 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44" name="グループ化 59"/>
          <p:cNvGrpSpPr/>
          <p:nvPr/>
        </p:nvGrpSpPr>
        <p:grpSpPr>
          <a:xfrm flipV="1">
            <a:off x="3779912" y="4283804"/>
            <a:ext cx="864096" cy="432048"/>
            <a:chOff x="3851920" y="3573016"/>
            <a:chExt cx="864096" cy="432048"/>
          </a:xfrm>
        </p:grpSpPr>
        <p:cxnSp>
          <p:nvCxnSpPr>
            <p:cNvPr id="46" name="直線矢印コネクタ 45"/>
            <p:cNvCxnSpPr/>
            <p:nvPr/>
          </p:nvCxnSpPr>
          <p:spPr>
            <a:xfrm flipH="1" flipV="1">
              <a:off x="3851920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4355976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1493539" y="428380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Back </a:t>
            </a:r>
            <a:r>
              <a:rPr lang="en-US" altLang="ja-JP" dirty="0" smtClean="0">
                <a:solidFill>
                  <a:srgbClr val="000000"/>
                </a:solidFill>
              </a:rPr>
              <a:t>to haploids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175903" y="5036606"/>
            <a:ext cx="121924" cy="60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573659" y="4833400"/>
            <a:ext cx="1381802" cy="11785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993299" y="5051545"/>
            <a:ext cx="121924" cy="60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4373858" y="4833400"/>
            <a:ext cx="1381802" cy="11785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493539" y="6156012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DNA repair completed</a:t>
            </a:r>
            <a:r>
              <a:rPr lang="ja-JP" altLang="en-US" dirty="0" smtClean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 ＼（＾〇＾）</a:t>
            </a:r>
            <a:r>
              <a:rPr lang="ja-JP" alt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／</a:t>
            </a: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580112" y="2168641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Gametes fertilized to be 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182930" y="2822830"/>
            <a:ext cx="281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Genomic recombination </a:t>
            </a:r>
            <a:r>
              <a:rPr lang="en-US" altLang="ja-JP" dirty="0" smtClean="0">
                <a:solidFill>
                  <a:srgbClr val="000000"/>
                </a:solidFill>
              </a:rPr>
              <a:t>between homologous </a:t>
            </a:r>
            <a:r>
              <a:rPr lang="en-US" altLang="ja-JP" dirty="0" smtClean="0">
                <a:solidFill>
                  <a:srgbClr val="000000"/>
                </a:solidFill>
              </a:rPr>
              <a:t>chromosome during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gametogenesis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028953" y="4962115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Gametes are produced via</a:t>
            </a:r>
          </a:p>
          <a:p>
            <a:r>
              <a:rPr lang="en-US" altLang="ja-JP" dirty="0" err="1" smtClean="0">
                <a:solidFill>
                  <a:srgbClr val="000000"/>
                </a:solidFill>
              </a:rPr>
              <a:t>miosis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70100" y="13303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Genome repair theory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 in ancestral haploid cell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727354" y="238125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In the case of 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diploid </a:t>
            </a:r>
            <a:r>
              <a:rPr lang="en-US" altLang="ja-JP" dirty="0" smtClean="0">
                <a:solidFill>
                  <a:srgbClr val="000000"/>
                </a:solidFill>
              </a:rPr>
              <a:t>organisms,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14400" y="1791966"/>
            <a:ext cx="2249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Reproduction      </a:t>
            </a:r>
            <a:r>
              <a:rPr lang="ja-JP" altLang="en-US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生殖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2325366"/>
            <a:ext cx="3175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 and Male    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女性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と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男性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782566"/>
            <a:ext cx="5453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Human (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Homo sapiens</a:t>
            </a:r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) reproduce sexually</a:t>
            </a:r>
            <a:r>
              <a:rPr kumimoji="1" lang="en-US" altLang="ja-JP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.     </a:t>
            </a:r>
            <a:r>
              <a:rPr lang="ja-JP" altLang="en-US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有性生殖</a:t>
            </a:r>
            <a:endParaRPr kumimoji="1" lang="ja-JP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85225" y="3544308"/>
            <a:ext cx="3499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Why we need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sexual reproduction ?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33619" y="4908159"/>
            <a:ext cx="59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In sexual reproduction, the child is not identical to the parents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7861" y="5469925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In cell proliferation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(Biological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Self-Replication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;</a:t>
            </a:r>
            <a:r>
              <a:rPr lang="ja-JP" altLang="en-US" dirty="0">
                <a:solidFill>
                  <a:srgbClr val="000000"/>
                </a:solidFill>
                <a:latin typeface="Times" charset="0"/>
                <a:ea typeface="Osaka" charset="-128"/>
              </a:rPr>
              <a:t>生物学的自己</a:t>
            </a:r>
            <a:r>
              <a:rPr lang="ja-JP" altLang="en-US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複製</a:t>
            </a:r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),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daughter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cells are identical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to the parent cell and to each other. In contrast,</a:t>
            </a:r>
          </a:p>
          <a:p>
            <a:pPr lvl="0"/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individual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animals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reproduce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individuals </a:t>
            </a:r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almost same </a:t>
            </a:r>
            <a:r>
              <a:rPr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but not identical.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7544" y="315184"/>
            <a:ext cx="84735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 animal has a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baby,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and that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baby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grows up and has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a next baby,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and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th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e nex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t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baby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grows up and has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a next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 baby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and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the next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 baby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grows up and has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a next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 baby, 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and so </a:t>
            </a:r>
            <a:r>
              <a:rPr lang="en-US" altLang="ja-JP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on, forever, as far as the species will be present.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914400" y="4290691"/>
            <a:ext cx="5186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To produce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child different from parents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5225" y="4273709"/>
            <a:ext cx="594842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To produce and maintain the genetic variations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2619" y="1486601"/>
            <a:ext cx="3698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Maybe You may learn precisely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In he class by Prof. </a:t>
            </a:r>
            <a:r>
              <a:rPr lang="en-US" altLang="ja-JP" dirty="0" err="1" smtClean="0">
                <a:solidFill>
                  <a:srgbClr val="FF0000"/>
                </a:solidFill>
              </a:rPr>
              <a:t>Gakyo</a:t>
            </a:r>
            <a:r>
              <a:rPr lang="en-US" altLang="ja-JP" dirty="0" smtClean="0">
                <a:solidFill>
                  <a:srgbClr val="FF0000"/>
                </a:solidFill>
              </a:rPr>
              <a:t> Suzuki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1" grpId="0" autoUpdateAnimBg="0"/>
      <p:bldP spid="10" grpId="0" animBg="1" autoUpdateAnimBg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3" name="AutoShape 3"/>
          <p:cNvSpPr>
            <a:spLocks noChangeArrowheads="1"/>
          </p:cNvSpPr>
          <p:nvPr/>
        </p:nvSpPr>
        <p:spPr bwMode="auto">
          <a:xfrm>
            <a:off x="17367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4" name="AutoShape 4"/>
          <p:cNvSpPr>
            <a:spLocks noChangeArrowheads="1"/>
          </p:cNvSpPr>
          <p:nvPr/>
        </p:nvSpPr>
        <p:spPr bwMode="auto">
          <a:xfrm>
            <a:off x="20415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Text Box 13"/>
          <p:cNvSpPr txBox="1">
            <a:spLocks noChangeArrowheads="1"/>
          </p:cNvSpPr>
          <p:nvPr/>
        </p:nvSpPr>
        <p:spPr bwMode="auto">
          <a:xfrm>
            <a:off x="974725" y="12811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905000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6208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9" name="AutoShape 22"/>
          <p:cNvSpPr>
            <a:spLocks noChangeArrowheads="1"/>
          </p:cNvSpPr>
          <p:nvPr/>
        </p:nvSpPr>
        <p:spPr bwMode="auto">
          <a:xfrm>
            <a:off x="1966913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0" name="Text Box 23"/>
          <p:cNvSpPr txBox="1">
            <a:spLocks noChangeArrowheads="1"/>
          </p:cNvSpPr>
          <p:nvPr/>
        </p:nvSpPr>
        <p:spPr bwMode="auto">
          <a:xfrm>
            <a:off x="900113" y="30813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765301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2" name="AutoShape 25"/>
          <p:cNvSpPr>
            <a:spLocks noChangeArrowheads="1"/>
          </p:cNvSpPr>
          <p:nvPr/>
        </p:nvSpPr>
        <p:spPr bwMode="auto">
          <a:xfrm>
            <a:off x="21161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 flipH="1">
            <a:off x="1259632" y="3789040"/>
            <a:ext cx="504056" cy="936104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5" name="AutoShape 29"/>
          <p:cNvSpPr>
            <a:spLocks noChangeArrowheads="1"/>
          </p:cNvSpPr>
          <p:nvPr/>
        </p:nvSpPr>
        <p:spPr bwMode="auto">
          <a:xfrm>
            <a:off x="11572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6" name="AutoShape 30"/>
          <p:cNvSpPr>
            <a:spLocks noChangeArrowheads="1"/>
          </p:cNvSpPr>
          <p:nvPr/>
        </p:nvSpPr>
        <p:spPr bwMode="auto">
          <a:xfrm>
            <a:off x="14620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7" name="Text Box 31"/>
          <p:cNvSpPr txBox="1">
            <a:spLocks noChangeArrowheads="1"/>
          </p:cNvSpPr>
          <p:nvPr/>
        </p:nvSpPr>
        <p:spPr bwMode="auto">
          <a:xfrm>
            <a:off x="395288" y="491807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2" name="AutoShape 33"/>
          <p:cNvSpPr>
            <a:spLocks noChangeArrowheads="1"/>
          </p:cNvSpPr>
          <p:nvPr/>
        </p:nvSpPr>
        <p:spPr bwMode="auto">
          <a:xfrm>
            <a:off x="29575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3" name="AutoShape 34"/>
          <p:cNvSpPr>
            <a:spLocks noChangeArrowheads="1"/>
          </p:cNvSpPr>
          <p:nvPr/>
        </p:nvSpPr>
        <p:spPr bwMode="auto">
          <a:xfrm>
            <a:off x="32623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4" name="Text Box 35"/>
          <p:cNvSpPr txBox="1">
            <a:spLocks noChangeArrowheads="1"/>
          </p:cNvSpPr>
          <p:nvPr/>
        </p:nvSpPr>
        <p:spPr bwMode="auto">
          <a:xfrm>
            <a:off x="2195513" y="491648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92276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763688" y="3789040"/>
            <a:ext cx="1296144" cy="864096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 flipH="1">
            <a:off x="1547664" y="3789040"/>
            <a:ext cx="576064" cy="936104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2123728" y="3789040"/>
            <a:ext cx="1224136" cy="936104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Text Box 137"/>
          <p:cNvSpPr txBox="1">
            <a:spLocks noChangeArrowheads="1"/>
          </p:cNvSpPr>
          <p:nvPr/>
        </p:nvSpPr>
        <p:spPr bwMode="auto">
          <a:xfrm>
            <a:off x="5736544" y="370538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73" name="Text Box 138"/>
          <p:cNvSpPr txBox="1">
            <a:spLocks noChangeArrowheads="1"/>
          </p:cNvSpPr>
          <p:nvPr/>
        </p:nvSpPr>
        <p:spPr bwMode="auto">
          <a:xfrm>
            <a:off x="1272048" y="370538"/>
            <a:ext cx="240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Mitosis in diploid cells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87138" y="-5789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Lets consider again “How meiosis evolved.”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2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3" name="AutoShape 3"/>
          <p:cNvSpPr>
            <a:spLocks noChangeArrowheads="1"/>
          </p:cNvSpPr>
          <p:nvPr/>
        </p:nvSpPr>
        <p:spPr bwMode="auto">
          <a:xfrm>
            <a:off x="17367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Text Box 13"/>
          <p:cNvSpPr txBox="1">
            <a:spLocks noChangeArrowheads="1"/>
          </p:cNvSpPr>
          <p:nvPr/>
        </p:nvSpPr>
        <p:spPr bwMode="auto">
          <a:xfrm>
            <a:off x="974725" y="12811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835696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6208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0" name="Text Box 23"/>
          <p:cNvSpPr txBox="1">
            <a:spLocks noChangeArrowheads="1"/>
          </p:cNvSpPr>
          <p:nvPr/>
        </p:nvSpPr>
        <p:spPr bwMode="auto">
          <a:xfrm>
            <a:off x="755576" y="30813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2n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765301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 flipH="1">
            <a:off x="1259632" y="3789040"/>
            <a:ext cx="504056" cy="936104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5" name="AutoShape 29"/>
          <p:cNvSpPr>
            <a:spLocks noChangeArrowheads="1"/>
          </p:cNvSpPr>
          <p:nvPr/>
        </p:nvSpPr>
        <p:spPr bwMode="auto">
          <a:xfrm>
            <a:off x="11572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7" name="Text Box 31"/>
          <p:cNvSpPr txBox="1">
            <a:spLocks noChangeArrowheads="1"/>
          </p:cNvSpPr>
          <p:nvPr/>
        </p:nvSpPr>
        <p:spPr bwMode="auto">
          <a:xfrm>
            <a:off x="467544" y="4877131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2" name="AutoShape 33"/>
          <p:cNvSpPr>
            <a:spLocks noChangeArrowheads="1"/>
          </p:cNvSpPr>
          <p:nvPr/>
        </p:nvSpPr>
        <p:spPr bwMode="auto">
          <a:xfrm>
            <a:off x="29575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4" name="Text Box 35"/>
          <p:cNvSpPr txBox="1">
            <a:spLocks noChangeArrowheads="1"/>
          </p:cNvSpPr>
          <p:nvPr/>
        </p:nvSpPr>
        <p:spPr bwMode="auto">
          <a:xfrm>
            <a:off x="2267769" y="4875544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92276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07" name="Text Box 87"/>
          <p:cNvSpPr txBox="1">
            <a:spLocks noChangeArrowheads="1"/>
          </p:cNvSpPr>
          <p:nvPr/>
        </p:nvSpPr>
        <p:spPr bwMode="auto">
          <a:xfrm>
            <a:off x="1043608" y="332656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Mitosis in haploid cells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20" name="Text Box 99"/>
          <p:cNvSpPr txBox="1">
            <a:spLocks noChangeArrowheads="1"/>
          </p:cNvSpPr>
          <p:nvPr/>
        </p:nvSpPr>
        <p:spPr bwMode="auto">
          <a:xfrm>
            <a:off x="5795963" y="260350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Meiosis in diploid cells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763688" y="3789040"/>
            <a:ext cx="1296144" cy="864096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259632" y="27089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331640" y="9087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82758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62778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4788024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355976" y="537321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5508104" y="537321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840848" y="2304168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5840848" y="66163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3688" y="22048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54830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89879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72878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07" name="Text Box 87"/>
          <p:cNvSpPr txBox="1">
            <a:spLocks noChangeArrowheads="1"/>
          </p:cNvSpPr>
          <p:nvPr/>
        </p:nvSpPr>
        <p:spPr bwMode="auto">
          <a:xfrm>
            <a:off x="1043608" y="332656"/>
            <a:ext cx="3159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</a:rPr>
              <a:t>Zygosis</a:t>
            </a:r>
            <a:r>
              <a:rPr lang="en-US" altLang="ja-JP" dirty="0" smtClean="0">
                <a:solidFill>
                  <a:srgbClr val="000000"/>
                </a:solidFill>
              </a:rPr>
              <a:t> in haploid organisms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20" name="Text Box 99"/>
          <p:cNvSpPr txBox="1">
            <a:spLocks noChangeArrowheads="1"/>
          </p:cNvSpPr>
          <p:nvPr/>
        </p:nvSpPr>
        <p:spPr bwMode="auto">
          <a:xfrm>
            <a:off x="5795963" y="2603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Meiosis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auto">
          <a:xfrm>
            <a:off x="940668" y="1061814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auto">
          <a:xfrm>
            <a:off x="2740893" y="1060227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72878" y="1196752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>
            <a:off x="1763688" y="40050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6968" y="30826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X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>
            <a:off x="1561312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>
            <a:off x="1907704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686144" y="4666784"/>
            <a:ext cx="152921" cy="914400"/>
            <a:chOff x="2699792" y="4725144"/>
            <a:chExt cx="152921" cy="914400"/>
          </a:xfrm>
        </p:grpSpPr>
        <p:sp>
          <p:nvSpPr>
            <p:cNvPr id="68" name="AutoShape 24"/>
            <p:cNvSpPr>
              <a:spLocks noChangeArrowheads="1"/>
            </p:cNvSpPr>
            <p:nvPr/>
          </p:nvSpPr>
          <p:spPr bwMode="auto">
            <a:xfrm>
              <a:off x="2699792" y="4725144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AutoShape 24"/>
            <p:cNvSpPr>
              <a:spLocks noChangeArrowheads="1"/>
            </p:cNvSpPr>
            <p:nvPr/>
          </p:nvSpPr>
          <p:spPr bwMode="auto">
            <a:xfrm>
              <a:off x="2708697" y="4941366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1101968" y="4666784"/>
            <a:ext cx="157019" cy="914400"/>
            <a:chOff x="1700709" y="3005138"/>
            <a:chExt cx="157019" cy="914400"/>
          </a:xfrm>
        </p:grpSpPr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1700709" y="3005138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AutoShape 24"/>
            <p:cNvSpPr>
              <a:spLocks noChangeArrowheads="1"/>
            </p:cNvSpPr>
            <p:nvPr/>
          </p:nvSpPr>
          <p:spPr bwMode="auto">
            <a:xfrm>
              <a:off x="1713712" y="3221360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6" name="円/楕円 75"/>
          <p:cNvSpPr/>
          <p:nvPr/>
        </p:nvSpPr>
        <p:spPr>
          <a:xfrm>
            <a:off x="5840848" y="2304168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788024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3397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95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331640" y="26369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26774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683568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020272" y="263691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Genetic 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7020272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555776" y="263691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Genetic 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2" name="AutoShape 40"/>
          <p:cNvSpPr>
            <a:spLocks noChangeArrowheads="1"/>
          </p:cNvSpPr>
          <p:nvPr/>
        </p:nvSpPr>
        <p:spPr bwMode="auto">
          <a:xfrm>
            <a:off x="6156090" y="2792529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6365082" y="2802902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156176" y="2780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X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0" name="AutoShape 40"/>
          <p:cNvSpPr>
            <a:spLocks noChangeArrowheads="1"/>
          </p:cNvSpPr>
          <p:nvPr/>
        </p:nvSpPr>
        <p:spPr bwMode="auto">
          <a:xfrm>
            <a:off x="5297488" y="432906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1" name="AutoShape 40"/>
          <p:cNvSpPr>
            <a:spLocks noChangeArrowheads="1"/>
          </p:cNvSpPr>
          <p:nvPr/>
        </p:nvSpPr>
        <p:spPr bwMode="auto">
          <a:xfrm>
            <a:off x="7364413" y="434021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2" name="AutoShape 40"/>
          <p:cNvSpPr>
            <a:spLocks noChangeArrowheads="1"/>
          </p:cNvSpPr>
          <p:nvPr/>
        </p:nvSpPr>
        <p:spPr bwMode="auto">
          <a:xfrm>
            <a:off x="5917053" y="5838825"/>
            <a:ext cx="167115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3" name="AutoShape 40"/>
          <p:cNvSpPr>
            <a:spLocks noChangeArrowheads="1"/>
          </p:cNvSpPr>
          <p:nvPr/>
        </p:nvSpPr>
        <p:spPr bwMode="auto">
          <a:xfrm>
            <a:off x="7098507" y="5838825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9118" y="5614636"/>
            <a:ext cx="784887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Meiosis in diploid cells </a:t>
            </a:r>
            <a:r>
              <a:rPr lang="en-US" altLang="ja-JP" dirty="0" smtClean="0">
                <a:solidFill>
                  <a:srgbClr val="000000"/>
                </a:solidFill>
              </a:rPr>
              <a:t>might </a:t>
            </a:r>
            <a:r>
              <a:rPr lang="en-US" altLang="ja-JP" dirty="0" smtClean="0">
                <a:solidFill>
                  <a:srgbClr val="000000"/>
                </a:solidFill>
              </a:rPr>
              <a:t>be a combination of “mitosis in haploid cells” and “</a:t>
            </a:r>
            <a:r>
              <a:rPr lang="en-US" altLang="ja-JP" dirty="0" err="1" smtClean="0">
                <a:solidFill>
                  <a:srgbClr val="000000"/>
                </a:solidFill>
              </a:rPr>
              <a:t>zygosis</a:t>
            </a:r>
            <a:r>
              <a:rPr lang="en-US" altLang="ja-JP" dirty="0" smtClean="0">
                <a:solidFill>
                  <a:srgbClr val="000000"/>
                </a:solidFill>
              </a:rPr>
              <a:t> in haploid cells”.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2394" y="756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接合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7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 hypothesis for the origin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1065510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ancestral cells were haploid 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ＭＳ Ｐゴシック" charset="-128"/>
                <a:cs typeface="Andalus" pitchFamily="18" charset="-78"/>
              </a:rPr>
              <a:t>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56956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Strong UV on the ancient earth severely damaged genome DNA of the ancestral cell and the machinery to repair the damage DNA evolved.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361654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Two haploid cells fused to be a diploid cell transiently and perform gene exchange between DNA strands .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683568" y="2661593"/>
            <a:ext cx="3960440" cy="933489"/>
            <a:chOff x="683568" y="2504803"/>
            <a:chExt cx="3960440" cy="933489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683568" y="2504803"/>
              <a:ext cx="39604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2915816" y="2504803"/>
              <a:ext cx="720080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475656" y="3068960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“fertilization”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11560" y="2661593"/>
            <a:ext cx="8131393" cy="861481"/>
            <a:chOff x="611560" y="2852936"/>
            <a:chExt cx="8131393" cy="861481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6156176" y="2852936"/>
              <a:ext cx="24482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1560" y="314096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6660232" y="2852936"/>
              <a:ext cx="216024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4788024" y="3345085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“genomic recombination”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8976" y="3657798"/>
            <a:ext cx="618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After DNA repair was completed, the cells back to haploid.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157368" y="3976894"/>
            <a:ext cx="3516878" cy="830417"/>
            <a:chOff x="4211960" y="4048035"/>
            <a:chExt cx="3516878" cy="830417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4211960" y="4048035"/>
              <a:ext cx="25202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220072" y="4077072"/>
              <a:ext cx="432048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364088" y="4509120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“meiosis”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4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 hypothesis for the origin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1560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Haploid cells appeared which conduct homologous recombination (HR) for the precise repair of DNA.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016276"/>
            <a:ext cx="8039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Some of haploid cells kept fused and diploid phase, since they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had no need to fuse occasionally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for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repair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 DNA. The life time of those “diploid cells”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became longer than haploid cells.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611560" y="2324499"/>
            <a:ext cx="6476126" cy="861949"/>
            <a:chOff x="1547664" y="4016503"/>
            <a:chExt cx="6476126" cy="861949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1547664" y="4016503"/>
              <a:ext cx="5184576" cy="290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5440457" y="4089838"/>
              <a:ext cx="432048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364088" y="4509120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start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of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“diploid cell”</a:t>
              </a:r>
              <a:endParaRPr lang="ja-JP" altLang="en-US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14567" y="3650651"/>
            <a:ext cx="6867422" cy="2646350"/>
            <a:chOff x="614567" y="3650651"/>
            <a:chExt cx="6867422" cy="264635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4567" y="3650651"/>
              <a:ext cx="4621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 smtClean="0">
                  <a:solidFill>
                    <a:srgbClr val="000000"/>
                  </a:solidFill>
                </a:rPr>
                <a:t>How can m</a:t>
              </a: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ulti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-cellular organisms evolve 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67627" y="4170063"/>
              <a:ext cx="5339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Multi-cellular organisms = gametes + somatic cells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4247" y="4847292"/>
              <a:ext cx="6737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Is it possible that haploid cells construct multi-cellular organism ?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44247" y="5311495"/>
              <a:ext cx="6353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Or, only diploid cells can construct multi-cellular organisms ?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44247" y="5927669"/>
              <a:ext cx="620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Currently, I hav</a:t>
              </a:r>
              <a:r>
                <a:rPr lang="en-US" altLang="ja-JP" dirty="0" smtClean="0"/>
                <a:t>e no cool answer. Please think by yourself.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4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11560" y="260648"/>
            <a:ext cx="635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“ODA hypothesis for the origin of sexual reproduction”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1" y="836712"/>
            <a:ext cx="734481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</a:rPr>
              <a:t>Multicellular</a:t>
            </a:r>
            <a:r>
              <a:rPr lang="en-US" altLang="ja-JP" dirty="0" smtClean="0">
                <a:solidFill>
                  <a:srgbClr val="000000"/>
                </a:solidFill>
              </a:rPr>
              <a:t> organisms with haploid cells became larger, more complicated, and longer life because of efficient DNA repair.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162880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At the same time, because of longevity of the organism,  the machinery to exchange genome between organisms were advantageous to rebuilt damage-free genome (the origin of sexual reproduction), but simple </a:t>
            </a:r>
            <a:r>
              <a:rPr lang="en-US" altLang="ja-JP" dirty="0" err="1" smtClean="0">
                <a:solidFill>
                  <a:srgbClr val="000000"/>
                </a:solidFill>
              </a:rPr>
              <a:t>zygosis</a:t>
            </a:r>
            <a:r>
              <a:rPr lang="en-US" altLang="ja-JP" dirty="0" smtClean="0">
                <a:solidFill>
                  <a:srgbClr val="000000"/>
                </a:solidFill>
              </a:rPr>
              <a:t> was impossible.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26369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Haploid generation cells produced via meiosis became the specific carrier of genome (the origin of gamete) and built new individual organisms.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437112"/>
            <a:ext cx="870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The origin of sex might be the demand to genome stability by DNA repair  !!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34290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Since DNA repair machineries are not perfect, genomes of organisms  become complicated as the result of accumulated mutations and natural selection.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And sexual reproduction also promotes genomic variation and evolution 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953362"/>
            <a:ext cx="875297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This is why we study DNA repair in spite that our Japanese name is 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                                                </a:t>
            </a:r>
            <a:r>
              <a:rPr lang="en-US" altLang="ja-JP" sz="2000" dirty="0" smtClean="0">
                <a:solidFill>
                  <a:srgbClr val="000000"/>
                </a:solidFill>
              </a:rPr>
              <a:t>  </a:t>
            </a:r>
            <a:r>
              <a:rPr lang="en-US" altLang="ja-JP" sz="2000" dirty="0" smtClean="0">
                <a:solidFill>
                  <a:srgbClr val="000000"/>
                </a:solidFill>
              </a:rPr>
              <a:t>“Laboratory of Animal </a:t>
            </a:r>
            <a:r>
              <a:rPr lang="en-US" altLang="ja-JP" sz="2000" dirty="0" smtClean="0">
                <a:solidFill>
                  <a:srgbClr val="000000"/>
                </a:solidFill>
              </a:rPr>
              <a:t>Reproduction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System”.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5733256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Genomic variations  (and life evolution) might be the consequence of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 imperfect DNA repairing.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0386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7244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0386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7244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0386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7244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16008" y="251656"/>
            <a:ext cx="6141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Osaka" charset="-128"/>
              </a:rPr>
              <a:t>Germ line cells</a:t>
            </a: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Osaka" charset="-128"/>
              </a:rPr>
              <a:t> (gametes) and </a:t>
            </a:r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Osaka" charset="-128"/>
              </a:rPr>
              <a:t>Somatic cells</a:t>
            </a:r>
            <a:endParaRPr lang="en-US" altLang="ja-JP" sz="2400" dirty="0">
              <a:solidFill>
                <a:srgbClr val="FF0000"/>
              </a:solidFill>
              <a:latin typeface="Arial"/>
              <a:ea typeface="Osaka" charset="-128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7150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4008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7150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4008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7150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4008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3152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0010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3152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80010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73152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80010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24384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31242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4384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31242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1531327" y="2224308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2362200" y="2695876"/>
            <a:ext cx="1154117" cy="14791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939260" y="418948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Germ line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7544" y="50131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Germ line cells possess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totipotency</a:t>
            </a:r>
            <a:r>
              <a:rPr lang="en-US" altLang="ja-JP" sz="2000" dirty="0" smtClean="0">
                <a:solidFill>
                  <a:srgbClr val="000000"/>
                </a:solidFill>
              </a:rPr>
              <a:t>, the potential to produce all type of cells and form  a complete body of an animal.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In a sense, the germ  line in our body is continuous to the first ancestral cell on the earth !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157072" y="2556892"/>
            <a:ext cx="419669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2080495" y="2571400"/>
            <a:ext cx="419669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7869600" y="2571400"/>
            <a:ext cx="108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6093300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4481364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2804964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1148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57912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73914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25146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1607527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33724" y="2334317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89272" y="624811"/>
            <a:ext cx="8725952" cy="1945403"/>
            <a:chOff x="189272" y="624811"/>
            <a:chExt cx="8725952" cy="1945403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89272" y="717588"/>
              <a:ext cx="8443836" cy="1852626"/>
              <a:chOff x="189272" y="717588"/>
              <a:chExt cx="8443836" cy="1852626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97046" y="1538233"/>
                <a:ext cx="338652" cy="648773"/>
                <a:chOff x="0" y="475971"/>
                <a:chExt cx="338652" cy="866199"/>
              </a:xfrm>
            </p:grpSpPr>
            <p:sp>
              <p:nvSpPr>
                <p:cNvPr id="54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475971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764704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1053437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475971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764704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1053437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9" name="Oval 8"/>
              <p:cNvSpPr>
                <a:spLocks noChangeArrowheads="1"/>
              </p:cNvSpPr>
              <p:nvPr/>
            </p:nvSpPr>
            <p:spPr bwMode="auto">
              <a:xfrm>
                <a:off x="619934" y="1558824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右カーブ矢印 6"/>
              <p:cNvSpPr/>
              <p:nvPr/>
            </p:nvSpPr>
            <p:spPr>
              <a:xfrm>
                <a:off x="189272" y="1709456"/>
                <a:ext cx="298218" cy="860758"/>
              </a:xfrm>
              <a:prstGeom prst="curved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右矢印 69"/>
              <p:cNvSpPr/>
              <p:nvPr/>
            </p:nvSpPr>
            <p:spPr>
              <a:xfrm rot="21118900" flipH="1">
                <a:off x="855521" y="1561941"/>
                <a:ext cx="419669" cy="144016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1372116" y="1448637"/>
                <a:ext cx="731534" cy="648773"/>
                <a:chOff x="1531327" y="1403784"/>
                <a:chExt cx="731534" cy="648773"/>
              </a:xfrm>
            </p:grpSpPr>
            <p:grpSp>
              <p:nvGrpSpPr>
                <p:cNvPr id="81" name="グループ化 80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82" name="グループ化 81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84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7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0" name="右矢印 89"/>
                <p:cNvSpPr/>
                <p:nvPr/>
              </p:nvSpPr>
              <p:spPr>
                <a:xfrm rot="21118900" flipH="1">
                  <a:off x="1843192" y="1427792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2179970" y="1365878"/>
                <a:ext cx="731534" cy="648773"/>
                <a:chOff x="1531327" y="1403784"/>
                <a:chExt cx="731534" cy="648773"/>
              </a:xfrm>
            </p:grpSpPr>
            <p:grpSp>
              <p:nvGrpSpPr>
                <p:cNvPr id="93" name="グループ化 92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95" name="グループ化 94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97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9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4" name="右矢印 93"/>
                <p:cNvSpPr/>
                <p:nvPr/>
              </p:nvSpPr>
              <p:spPr>
                <a:xfrm rot="21118900" flipH="1">
                  <a:off x="1843192" y="1412026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3002102" y="1271680"/>
                <a:ext cx="745107" cy="648773"/>
                <a:chOff x="1531327" y="1403784"/>
                <a:chExt cx="745107" cy="648773"/>
              </a:xfrm>
            </p:grpSpPr>
            <p:grpSp>
              <p:nvGrpSpPr>
                <p:cNvPr id="104" name="グループ化 103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106" name="グループ化 105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10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0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5" name="右矢印 104"/>
                <p:cNvSpPr/>
                <p:nvPr/>
              </p:nvSpPr>
              <p:spPr>
                <a:xfrm rot="21118900" flipH="1">
                  <a:off x="1856765" y="1404720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3841489" y="1172128"/>
                <a:ext cx="700002" cy="432515"/>
                <a:chOff x="1531327" y="1403784"/>
                <a:chExt cx="700002" cy="432515"/>
              </a:xfrm>
            </p:grpSpPr>
            <p:grpSp>
              <p:nvGrpSpPr>
                <p:cNvPr id="115" name="グループ化 114"/>
                <p:cNvGrpSpPr/>
                <p:nvPr/>
              </p:nvGrpSpPr>
              <p:grpSpPr>
                <a:xfrm>
                  <a:off x="1531327" y="1403784"/>
                  <a:ext cx="338652" cy="432515"/>
                  <a:chOff x="579728" y="1392185"/>
                  <a:chExt cx="338652" cy="432515"/>
                </a:xfrm>
              </p:grpSpPr>
              <p:grpSp>
                <p:nvGrpSpPr>
                  <p:cNvPr id="117" name="グループ化 116"/>
                  <p:cNvGrpSpPr/>
                  <p:nvPr/>
                </p:nvGrpSpPr>
                <p:grpSpPr>
                  <a:xfrm>
                    <a:off x="579728" y="1392185"/>
                    <a:ext cx="338652" cy="432515"/>
                    <a:chOff x="0" y="475971"/>
                    <a:chExt cx="338652" cy="577466"/>
                  </a:xfrm>
                </p:grpSpPr>
                <p:sp>
                  <p:nvSpPr>
                    <p:cNvPr id="11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1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" name="右矢印 115"/>
                <p:cNvSpPr/>
                <p:nvPr/>
              </p:nvSpPr>
              <p:spPr>
                <a:xfrm rot="21118900" flipH="1">
                  <a:off x="1811660" y="1416498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5" name="グループ化 124"/>
              <p:cNvGrpSpPr/>
              <p:nvPr/>
            </p:nvGrpSpPr>
            <p:grpSpPr>
              <a:xfrm>
                <a:off x="4617252" y="1069774"/>
                <a:ext cx="715768" cy="432515"/>
                <a:chOff x="1531327" y="1403784"/>
                <a:chExt cx="715768" cy="432515"/>
              </a:xfrm>
            </p:grpSpPr>
            <p:grpSp>
              <p:nvGrpSpPr>
                <p:cNvPr id="126" name="グループ化 125"/>
                <p:cNvGrpSpPr/>
                <p:nvPr/>
              </p:nvGrpSpPr>
              <p:grpSpPr>
                <a:xfrm>
                  <a:off x="1531327" y="1403784"/>
                  <a:ext cx="338652" cy="432515"/>
                  <a:chOff x="579728" y="1392185"/>
                  <a:chExt cx="338652" cy="432515"/>
                </a:xfrm>
              </p:grpSpPr>
              <p:grpSp>
                <p:nvGrpSpPr>
                  <p:cNvPr id="128" name="グループ化 127"/>
                  <p:cNvGrpSpPr/>
                  <p:nvPr/>
                </p:nvGrpSpPr>
                <p:grpSpPr>
                  <a:xfrm>
                    <a:off x="579728" y="1392185"/>
                    <a:ext cx="338652" cy="432515"/>
                    <a:chOff x="0" y="475971"/>
                    <a:chExt cx="338652" cy="577466"/>
                  </a:xfrm>
                </p:grpSpPr>
                <p:sp>
                  <p:nvSpPr>
                    <p:cNvPr id="13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2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7" name="右矢印 126"/>
                <p:cNvSpPr/>
                <p:nvPr/>
              </p:nvSpPr>
              <p:spPr>
                <a:xfrm rot="21118900" flipH="1">
                  <a:off x="1827426" y="1406368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7" name="グループ化 136"/>
              <p:cNvGrpSpPr/>
              <p:nvPr/>
            </p:nvGrpSpPr>
            <p:grpSpPr>
              <a:xfrm>
                <a:off x="5428420" y="924505"/>
                <a:ext cx="314997" cy="402304"/>
                <a:chOff x="548195" y="1303007"/>
                <a:chExt cx="314997" cy="402304"/>
              </a:xfrm>
            </p:grpSpPr>
            <p:sp>
              <p:nvSpPr>
                <p:cNvPr id="141" name="AutoShape 18"/>
                <p:cNvSpPr>
                  <a:spLocks noChangeArrowheads="1"/>
                </p:cNvSpPr>
                <p:nvPr/>
              </p:nvSpPr>
              <p:spPr bwMode="auto">
                <a:xfrm>
                  <a:off x="548195" y="1303007"/>
                  <a:ext cx="314997" cy="40230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Oval 8"/>
                <p:cNvSpPr>
                  <a:spLocks noChangeArrowheads="1"/>
                </p:cNvSpPr>
                <p:nvPr/>
              </p:nvSpPr>
              <p:spPr bwMode="auto">
                <a:xfrm>
                  <a:off x="602616" y="1365478"/>
                  <a:ext cx="189505" cy="18950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8" name="右矢印 137"/>
              <p:cNvSpPr/>
              <p:nvPr/>
            </p:nvSpPr>
            <p:spPr>
              <a:xfrm rot="21118900" flipH="1">
                <a:off x="5735081" y="969848"/>
                <a:ext cx="419669" cy="144016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Oval 8"/>
              <p:cNvSpPr>
                <a:spLocks noChangeArrowheads="1"/>
              </p:cNvSpPr>
              <p:nvPr/>
            </p:nvSpPr>
            <p:spPr bwMode="auto">
              <a:xfrm>
                <a:off x="6295179" y="901927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右矢印 147"/>
              <p:cNvSpPr/>
              <p:nvPr/>
            </p:nvSpPr>
            <p:spPr>
              <a:xfrm rot="21118900" flipH="1">
                <a:off x="6580199" y="904006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右矢印 148"/>
              <p:cNvSpPr/>
              <p:nvPr/>
            </p:nvSpPr>
            <p:spPr>
              <a:xfrm rot="21118900" flipH="1">
                <a:off x="7368892" y="840097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Oval 8"/>
              <p:cNvSpPr>
                <a:spLocks noChangeArrowheads="1"/>
              </p:cNvSpPr>
              <p:nvPr/>
            </p:nvSpPr>
            <p:spPr bwMode="auto">
              <a:xfrm>
                <a:off x="7046791" y="817837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右矢印 152"/>
              <p:cNvSpPr/>
              <p:nvPr/>
            </p:nvSpPr>
            <p:spPr>
              <a:xfrm rot="21118900" flipH="1">
                <a:off x="7828469" y="783263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右矢印 153"/>
              <p:cNvSpPr/>
              <p:nvPr/>
            </p:nvSpPr>
            <p:spPr>
              <a:xfrm rot="21118900" flipH="1">
                <a:off x="8288046" y="717588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6" name="Oval 8"/>
            <p:cNvSpPr>
              <a:spLocks noChangeArrowheads="1"/>
            </p:cNvSpPr>
            <p:nvPr/>
          </p:nvSpPr>
          <p:spPr bwMode="auto">
            <a:xfrm>
              <a:off x="8725719" y="624811"/>
              <a:ext cx="189505" cy="1895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59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9461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6084168" y="3501008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789040"/>
            <a:ext cx="350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2051053" y="1989138"/>
            <a:ext cx="1684341" cy="1449388"/>
            <a:chOff x="1292" y="1253"/>
            <a:chExt cx="1061" cy="913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338" y="1253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954088" cy="2962275"/>
            <a:chOff x="158" y="1071"/>
            <a:chExt cx="601" cy="1866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Female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Male</a:t>
              </a: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4499992" y="198884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haploid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03848" y="42930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haploid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804248" y="37890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diploid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7544" y="1886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diploid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83568" y="59492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148064" y="332656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2599" y="4874202"/>
            <a:ext cx="29742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Diploid generation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nd haploid generation appear alternately.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8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20610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1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2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3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4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5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6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7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8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9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0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1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2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3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4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5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6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7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8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9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0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1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2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3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4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5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6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7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8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9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0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1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2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3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4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48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20575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6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7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8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9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0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1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2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3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4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5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6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7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8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9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0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1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2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3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4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5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6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7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8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9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0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1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2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3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4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5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6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7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8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9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484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0485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20573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4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486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7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8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9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0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1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2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3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4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5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6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7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8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9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0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1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2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3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4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5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6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7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8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9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0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1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2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3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4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5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6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7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8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9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0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1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2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3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4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5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6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7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28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29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30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31" name="Text Box 123"/>
          <p:cNvSpPr txBox="1">
            <a:spLocks noChangeArrowheads="1"/>
          </p:cNvSpPr>
          <p:nvPr/>
        </p:nvSpPr>
        <p:spPr bwMode="auto">
          <a:xfrm>
            <a:off x="3429000" y="3886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2568575" y="115888"/>
            <a:ext cx="6178563" cy="1222376"/>
            <a:chOff x="1618" y="73"/>
            <a:chExt cx="3892" cy="770"/>
          </a:xfrm>
        </p:grpSpPr>
        <p:sp>
          <p:nvSpPr>
            <p:cNvPr id="20569" name="Text Box 126"/>
            <p:cNvSpPr txBox="1">
              <a:spLocks noChangeArrowheads="1"/>
            </p:cNvSpPr>
            <p:nvPr/>
          </p:nvSpPr>
          <p:spPr bwMode="auto">
            <a:xfrm>
              <a:off x="1618" y="81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FF000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0" name="Text Box 127"/>
            <p:cNvSpPr txBox="1">
              <a:spLocks noChangeArrowheads="1"/>
            </p:cNvSpPr>
            <p:nvPr/>
          </p:nvSpPr>
          <p:spPr bwMode="auto">
            <a:xfrm>
              <a:off x="2129" y="85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FF000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1" name="Text Box 128"/>
            <p:cNvSpPr txBox="1">
              <a:spLocks noChangeArrowheads="1"/>
            </p:cNvSpPr>
            <p:nvPr/>
          </p:nvSpPr>
          <p:spPr bwMode="auto">
            <a:xfrm>
              <a:off x="2612" y="73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FF000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2" name="Text Box 129"/>
            <p:cNvSpPr txBox="1">
              <a:spLocks noChangeArrowheads="1"/>
            </p:cNvSpPr>
            <p:nvPr/>
          </p:nvSpPr>
          <p:spPr bwMode="auto">
            <a:xfrm>
              <a:off x="3061" y="436"/>
              <a:ext cx="24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Mutations in genomes of somatic cells are not inheritable.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2243138" y="920750"/>
            <a:ext cx="7526337" cy="2562225"/>
            <a:chOff x="1413" y="580"/>
            <a:chExt cx="4741" cy="1614"/>
          </a:xfrm>
        </p:grpSpPr>
        <p:sp>
          <p:nvSpPr>
            <p:cNvPr id="20534" name="Text Box 130"/>
            <p:cNvSpPr txBox="1">
              <a:spLocks noChangeArrowheads="1"/>
            </p:cNvSpPr>
            <p:nvPr/>
          </p:nvSpPr>
          <p:spPr bwMode="auto">
            <a:xfrm>
              <a:off x="1413" y="59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5" name="Text Box 131"/>
            <p:cNvSpPr txBox="1">
              <a:spLocks noChangeArrowheads="1"/>
            </p:cNvSpPr>
            <p:nvPr/>
          </p:nvSpPr>
          <p:spPr bwMode="auto">
            <a:xfrm>
              <a:off x="1927" y="58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6" name="Text Box 132"/>
            <p:cNvSpPr txBox="1">
              <a:spLocks noChangeArrowheads="1"/>
            </p:cNvSpPr>
            <p:nvPr/>
          </p:nvSpPr>
          <p:spPr bwMode="auto">
            <a:xfrm>
              <a:off x="2407" y="580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7" name="Text Box 133"/>
            <p:cNvSpPr txBox="1">
              <a:spLocks noChangeArrowheads="1"/>
            </p:cNvSpPr>
            <p:nvPr/>
          </p:nvSpPr>
          <p:spPr bwMode="auto">
            <a:xfrm>
              <a:off x="2014" y="1219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8" name="Text Box 134"/>
            <p:cNvSpPr txBox="1">
              <a:spLocks noChangeArrowheads="1"/>
            </p:cNvSpPr>
            <p:nvPr/>
          </p:nvSpPr>
          <p:spPr bwMode="auto">
            <a:xfrm>
              <a:off x="3495" y="173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9" name="Text Box 135"/>
            <p:cNvSpPr txBox="1">
              <a:spLocks noChangeArrowheads="1"/>
            </p:cNvSpPr>
            <p:nvPr/>
          </p:nvSpPr>
          <p:spPr bwMode="auto">
            <a:xfrm>
              <a:off x="3845" y="173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grpSp>
          <p:nvGrpSpPr>
            <p:cNvPr id="20540" name="Group 140"/>
            <p:cNvGrpSpPr>
              <a:grpSpLocks/>
            </p:cNvGrpSpPr>
            <p:nvPr/>
          </p:nvGrpSpPr>
          <p:grpSpPr bwMode="auto">
            <a:xfrm>
              <a:off x="4186" y="1491"/>
              <a:ext cx="496" cy="698"/>
              <a:chOff x="4186" y="1491"/>
              <a:chExt cx="496" cy="698"/>
            </a:xfrm>
          </p:grpSpPr>
          <p:sp>
            <p:nvSpPr>
              <p:cNvPr id="20565" name="Text Box 136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6" name="Text Box 137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7" name="Text Box 138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8" name="Text Box 139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1" name="Group 141"/>
            <p:cNvGrpSpPr>
              <a:grpSpLocks/>
            </p:cNvGrpSpPr>
            <p:nvPr/>
          </p:nvGrpSpPr>
          <p:grpSpPr bwMode="auto">
            <a:xfrm>
              <a:off x="4676" y="1496"/>
              <a:ext cx="496" cy="698"/>
              <a:chOff x="4186" y="1491"/>
              <a:chExt cx="496" cy="698"/>
            </a:xfrm>
          </p:grpSpPr>
          <p:sp>
            <p:nvSpPr>
              <p:cNvPr id="20561" name="Text Box 142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2" name="Text Box 143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3" name="Text Box 144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4" name="Text Box 145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2" name="Group 146"/>
            <p:cNvGrpSpPr>
              <a:grpSpLocks/>
            </p:cNvGrpSpPr>
            <p:nvPr/>
          </p:nvGrpSpPr>
          <p:grpSpPr bwMode="auto">
            <a:xfrm>
              <a:off x="5175" y="1488"/>
              <a:ext cx="496" cy="698"/>
              <a:chOff x="4186" y="1491"/>
              <a:chExt cx="496" cy="698"/>
            </a:xfrm>
          </p:grpSpPr>
          <p:sp>
            <p:nvSpPr>
              <p:cNvPr id="20557" name="Text Box 147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8" name="Text Box 148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9" name="Text Box 149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0" name="Text Box 150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3" name="Group 151"/>
            <p:cNvGrpSpPr>
              <a:grpSpLocks/>
            </p:cNvGrpSpPr>
            <p:nvPr/>
          </p:nvGrpSpPr>
          <p:grpSpPr bwMode="auto">
            <a:xfrm>
              <a:off x="5658" y="1488"/>
              <a:ext cx="496" cy="698"/>
              <a:chOff x="4186" y="1491"/>
              <a:chExt cx="496" cy="698"/>
            </a:xfrm>
          </p:grpSpPr>
          <p:sp>
            <p:nvSpPr>
              <p:cNvPr id="20553" name="Text Box 152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4" name="Text Box 153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5" name="Text Box 154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6" name="Text Box 155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4" name="Group 162"/>
            <p:cNvGrpSpPr>
              <a:grpSpLocks/>
            </p:cNvGrpSpPr>
            <p:nvPr/>
          </p:nvGrpSpPr>
          <p:grpSpPr bwMode="auto">
            <a:xfrm>
              <a:off x="5185" y="1230"/>
              <a:ext cx="492" cy="444"/>
              <a:chOff x="5311" y="2052"/>
              <a:chExt cx="492" cy="444"/>
            </a:xfrm>
          </p:grpSpPr>
          <p:sp>
            <p:nvSpPr>
              <p:cNvPr id="20551" name="Text Box 157"/>
              <p:cNvSpPr txBox="1">
                <a:spLocks noChangeArrowheads="1"/>
              </p:cNvSpPr>
              <p:nvPr/>
            </p:nvSpPr>
            <p:spPr bwMode="auto">
              <a:xfrm>
                <a:off x="5311" y="2052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2" name="Text Box 158"/>
              <p:cNvSpPr txBox="1">
                <a:spLocks noChangeArrowheads="1"/>
              </p:cNvSpPr>
              <p:nvPr/>
            </p:nvSpPr>
            <p:spPr bwMode="auto">
              <a:xfrm>
                <a:off x="5527" y="205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5" name="Group 161"/>
            <p:cNvGrpSpPr>
              <a:grpSpLocks/>
            </p:cNvGrpSpPr>
            <p:nvPr/>
          </p:nvGrpSpPr>
          <p:grpSpPr bwMode="auto">
            <a:xfrm>
              <a:off x="5667" y="1237"/>
              <a:ext cx="487" cy="445"/>
              <a:chOff x="5320" y="2305"/>
              <a:chExt cx="487" cy="445"/>
            </a:xfrm>
          </p:grpSpPr>
          <p:sp>
            <p:nvSpPr>
              <p:cNvPr id="20549" name="Text Box 159"/>
              <p:cNvSpPr txBox="1">
                <a:spLocks noChangeArrowheads="1"/>
              </p:cNvSpPr>
              <p:nvPr/>
            </p:nvSpPr>
            <p:spPr bwMode="auto">
              <a:xfrm>
                <a:off x="5531" y="2308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0" name="Text Box 160"/>
              <p:cNvSpPr txBox="1">
                <a:spLocks noChangeArrowheads="1"/>
              </p:cNvSpPr>
              <p:nvPr/>
            </p:nvSpPr>
            <p:spPr bwMode="auto">
              <a:xfrm>
                <a:off x="5320" y="2305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6" name="Group 163"/>
            <p:cNvGrpSpPr>
              <a:grpSpLocks/>
            </p:cNvGrpSpPr>
            <p:nvPr/>
          </p:nvGrpSpPr>
          <p:grpSpPr bwMode="auto">
            <a:xfrm>
              <a:off x="4678" y="1237"/>
              <a:ext cx="487" cy="445"/>
              <a:chOff x="5320" y="2305"/>
              <a:chExt cx="487" cy="445"/>
            </a:xfrm>
          </p:grpSpPr>
          <p:sp>
            <p:nvSpPr>
              <p:cNvPr id="20547" name="Text Box 164"/>
              <p:cNvSpPr txBox="1">
                <a:spLocks noChangeArrowheads="1"/>
              </p:cNvSpPr>
              <p:nvPr/>
            </p:nvSpPr>
            <p:spPr bwMode="auto">
              <a:xfrm>
                <a:off x="5531" y="2308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48" name="Text Box 165"/>
              <p:cNvSpPr txBox="1">
                <a:spLocks noChangeArrowheads="1"/>
              </p:cNvSpPr>
              <p:nvPr/>
            </p:nvSpPr>
            <p:spPr bwMode="auto">
              <a:xfrm>
                <a:off x="5320" y="2305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</p:grpSp>
      <p:grpSp>
        <p:nvGrpSpPr>
          <p:cNvPr id="165" name="Group 127"/>
          <p:cNvGrpSpPr>
            <a:grpSpLocks/>
          </p:cNvGrpSpPr>
          <p:nvPr/>
        </p:nvGrpSpPr>
        <p:grpSpPr bwMode="auto">
          <a:xfrm>
            <a:off x="2051053" y="1989138"/>
            <a:ext cx="1684341" cy="1449388"/>
            <a:chOff x="1292" y="1253"/>
            <a:chExt cx="1061" cy="913"/>
          </a:xfrm>
        </p:grpSpPr>
        <p:sp>
          <p:nvSpPr>
            <p:cNvPr id="166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67" name="Text Box 129"/>
            <p:cNvSpPr txBox="1">
              <a:spLocks noChangeArrowheads="1"/>
            </p:cNvSpPr>
            <p:nvPr/>
          </p:nvSpPr>
          <p:spPr bwMode="auto">
            <a:xfrm>
              <a:off x="1338" y="1253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8" name="テキスト ボックス 167"/>
          <p:cNvSpPr txBox="1"/>
          <p:nvPr/>
        </p:nvSpPr>
        <p:spPr>
          <a:xfrm>
            <a:off x="5039544" y="36450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Only Mutations in genomes of germ cells are inheritable and have effects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 in the next generation.</a:t>
            </a: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220072" y="260648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171" name="直線矢印コネクタ 170"/>
          <p:cNvCxnSpPr/>
          <p:nvPr/>
        </p:nvCxnSpPr>
        <p:spPr>
          <a:xfrm flipH="1" flipV="1">
            <a:off x="4496224" y="548680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/>
          <p:cNvCxnSpPr/>
          <p:nvPr/>
        </p:nvCxnSpPr>
        <p:spPr>
          <a:xfrm flipH="1" flipV="1">
            <a:off x="3563888" y="2420888"/>
            <a:ext cx="1584176" cy="12241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7544" y="1052736"/>
            <a:ext cx="795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Only Mutations in genomes of germ cells are inheritable.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844824"/>
            <a:ext cx="843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This is why mutations only in gametes have significance for population.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2492896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Of course, mutations in somatic cells are important matter 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for individual persons (and his/her family).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50100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Mutations in somatic cells are the main causes of cancer.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Suppression of cancer in young (during reproductive years) has significance for population, in contrast cancer in senior individuals (grandfather and grandmother)  has little significance to be cared by population.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(This could be the reason why cancer is popular disease in senior persons !)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4452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This is a conclusion by “Biological consideration”, however, we also have to deal with this matter in the social common sense....  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789040"/>
            <a:ext cx="350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2051053" y="2492375"/>
            <a:ext cx="1684341" cy="946150"/>
            <a:chOff x="1292" y="1570"/>
            <a:chExt cx="1061" cy="596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383" y="1570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954088" cy="2962275"/>
            <a:chOff x="158" y="1071"/>
            <a:chExt cx="601" cy="1866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Female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Male</a:t>
              </a: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3779912" y="17728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haploid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03848" y="42930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haploid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508104" y="19168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7544" y="1886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83568" y="59492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38" name="グループ化 137"/>
          <p:cNvGrpSpPr/>
          <p:nvPr/>
        </p:nvGrpSpPr>
        <p:grpSpPr>
          <a:xfrm>
            <a:off x="1475656" y="4005064"/>
            <a:ext cx="1368425" cy="457200"/>
            <a:chOff x="899592" y="2276872"/>
            <a:chExt cx="1368425" cy="457200"/>
          </a:xfrm>
        </p:grpSpPr>
        <p:sp>
          <p:nvSpPr>
            <p:cNvPr id="139" name="Text Box 137"/>
            <p:cNvSpPr txBox="1">
              <a:spLocks noChangeArrowheads="1"/>
            </p:cNvSpPr>
            <p:nvPr/>
          </p:nvSpPr>
          <p:spPr bwMode="auto">
            <a:xfrm>
              <a:off x="974204" y="227687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Meiosis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899592" y="2288779"/>
              <a:ext cx="1368425" cy="4333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6444208" y="1556792"/>
            <a:ext cx="1368425" cy="457200"/>
            <a:chOff x="7092950" y="4003675"/>
            <a:chExt cx="1368425" cy="457200"/>
          </a:xfrm>
        </p:grpSpPr>
        <p:sp>
          <p:nvSpPr>
            <p:cNvPr id="142" name="Text Box 138"/>
            <p:cNvSpPr txBox="1">
              <a:spLocks noChangeArrowheads="1"/>
            </p:cNvSpPr>
            <p:nvPr/>
          </p:nvSpPr>
          <p:spPr bwMode="auto">
            <a:xfrm>
              <a:off x="7210425" y="4003675"/>
              <a:ext cx="1133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0000"/>
                  </a:solidFill>
                </a:rPr>
                <a:t>Mitosis</a:t>
              </a:r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7092950" y="4015582"/>
              <a:ext cx="1368425" cy="433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1691680" y="6093296"/>
            <a:ext cx="1368425" cy="457200"/>
            <a:chOff x="7092950" y="4003675"/>
            <a:chExt cx="1368425" cy="457200"/>
          </a:xfrm>
        </p:grpSpPr>
        <p:sp>
          <p:nvSpPr>
            <p:cNvPr id="148" name="Text Box 138"/>
            <p:cNvSpPr txBox="1">
              <a:spLocks noChangeArrowheads="1"/>
            </p:cNvSpPr>
            <p:nvPr/>
          </p:nvSpPr>
          <p:spPr bwMode="auto">
            <a:xfrm>
              <a:off x="7210425" y="4003675"/>
              <a:ext cx="1133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0000"/>
                  </a:solidFill>
                </a:rPr>
                <a:t>Mitosis</a:t>
              </a:r>
            </a:p>
          </p:txBody>
        </p:sp>
        <p:sp>
          <p:nvSpPr>
            <p:cNvPr id="149" name="Rectangle 140"/>
            <p:cNvSpPr>
              <a:spLocks noChangeArrowheads="1"/>
            </p:cNvSpPr>
            <p:nvPr/>
          </p:nvSpPr>
          <p:spPr bwMode="auto">
            <a:xfrm>
              <a:off x="7092950" y="4015582"/>
              <a:ext cx="1368425" cy="433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1" name="Text Box 138"/>
          <p:cNvSpPr txBox="1">
            <a:spLocks noChangeArrowheads="1"/>
          </p:cNvSpPr>
          <p:nvPr/>
        </p:nvSpPr>
        <p:spPr bwMode="auto">
          <a:xfrm>
            <a:off x="2673251" y="188640"/>
            <a:ext cx="1133475" cy="457200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5148064" y="332656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grpSp>
        <p:nvGrpSpPr>
          <p:cNvPr id="137" name="グループ化 136"/>
          <p:cNvGrpSpPr/>
          <p:nvPr/>
        </p:nvGrpSpPr>
        <p:grpSpPr>
          <a:xfrm>
            <a:off x="1435105" y="1657078"/>
            <a:ext cx="1368425" cy="457200"/>
            <a:chOff x="899592" y="2276872"/>
            <a:chExt cx="1368425" cy="457200"/>
          </a:xfrm>
          <a:noFill/>
        </p:grpSpPr>
        <p:sp>
          <p:nvSpPr>
            <p:cNvPr id="135" name="Text Box 137"/>
            <p:cNvSpPr txBox="1">
              <a:spLocks noChangeArrowheads="1"/>
            </p:cNvSpPr>
            <p:nvPr/>
          </p:nvSpPr>
          <p:spPr bwMode="auto">
            <a:xfrm>
              <a:off x="974204" y="2276872"/>
              <a:ext cx="1219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Meiosis</a:t>
              </a:r>
            </a:p>
          </p:txBody>
        </p:sp>
        <p:sp>
          <p:nvSpPr>
            <p:cNvPr id="136" name="Rectangle 139"/>
            <p:cNvSpPr>
              <a:spLocks noChangeArrowheads="1"/>
            </p:cNvSpPr>
            <p:nvPr/>
          </p:nvSpPr>
          <p:spPr bwMode="auto">
            <a:xfrm>
              <a:off x="899592" y="2288779"/>
              <a:ext cx="1368425" cy="43338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Meiotic division II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Meiotic division I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19513" y="313849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Only one set of homologous chromosome is shown to make story simple.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1143" y="-272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体細胞分裂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04238" y="-8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減数分裂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99514" y="902193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“Reduction division”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2147</Words>
  <Application>Microsoft Office PowerPoint</Application>
  <PresentationFormat>画面に合わせる (4:3)</PresentationFormat>
  <Paragraphs>521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35</vt:i4>
      </vt:variant>
    </vt:vector>
  </HeadingPairs>
  <TitlesOfParts>
    <vt:vector size="48" baseType="lpstr">
      <vt:lpstr>ＭＳ Ｐゴシック</vt:lpstr>
      <vt:lpstr>ＭＳ Ｐ明朝</vt:lpstr>
      <vt:lpstr>Osaka</vt:lpstr>
      <vt:lpstr>Andalus</vt:lpstr>
      <vt:lpstr>Arial</vt:lpstr>
      <vt:lpstr>Calibri</vt:lpstr>
      <vt:lpstr>Monotype Corsiva</vt:lpstr>
      <vt:lpstr>Times</vt:lpstr>
      <vt:lpstr>Times New Roman</vt:lpstr>
      <vt:lpstr>標準デザイン</vt:lpstr>
      <vt:lpstr>1_標準デザイン</vt:lpstr>
      <vt:lpstr>15_標準デザイン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LGS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Oda</dc:creator>
  <cp:lastModifiedBy>Shoji Oda</cp:lastModifiedBy>
  <cp:revision>225</cp:revision>
  <cp:lastPrinted>2018-01-16T00:16:47Z</cp:lastPrinted>
  <dcterms:created xsi:type="dcterms:W3CDTF">2008-01-14T15:11:56Z</dcterms:created>
  <dcterms:modified xsi:type="dcterms:W3CDTF">2021-12-13T02:08:01Z</dcterms:modified>
</cp:coreProperties>
</file>